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2531" autoAdjust="0"/>
  </p:normalViewPr>
  <p:slideViewPr>
    <p:cSldViewPr>
      <p:cViewPr varScale="1">
        <p:scale>
          <a:sx n="63" d="100"/>
          <a:sy n="63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EAFE12-01DB-45C8-AF14-28B20752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1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39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13CC2DE5-0851-4C75-A6A0-7A80773CA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14EBA4-9582-410E-81BA-CDCB60045AB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DB-Define Byte 8</a:t>
            </a:r>
          </a:p>
          <a:p>
            <a:r>
              <a:rPr lang="en-US" dirty="0"/>
              <a:t>DW-Define Word 16</a:t>
            </a:r>
          </a:p>
          <a:p>
            <a:r>
              <a:rPr lang="en-US" dirty="0"/>
              <a:t>DD-Define Double 32</a:t>
            </a:r>
          </a:p>
          <a:p>
            <a:r>
              <a:rPr lang="en-US" dirty="0"/>
              <a:t>DQ-Define Quad 64</a:t>
            </a:r>
          </a:p>
          <a:p>
            <a:r>
              <a:rPr lang="en-US" dirty="0"/>
              <a:t>DT –Define Ten</a:t>
            </a:r>
            <a:r>
              <a:rPr lang="en-US" baseline="0" dirty="0"/>
              <a:t> 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10001000</a:t>
            </a:r>
          </a:p>
          <a:p>
            <a:r>
              <a:rPr lang="en-US" dirty="0"/>
              <a:t>01110111</a:t>
            </a:r>
          </a:p>
          <a:p>
            <a:r>
              <a:rPr lang="en-US" dirty="0"/>
              <a:t>XOR AX,AX  &lt;-&gt; AX=AX XOR AX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CL=10101110</a:t>
            </a:r>
          </a:p>
          <a:p>
            <a:r>
              <a:rPr lang="en-US" dirty="0"/>
              <a:t>      00001111</a:t>
            </a:r>
          </a:p>
          <a:p>
            <a:r>
              <a:rPr lang="en-US" dirty="0"/>
              <a:t>AND CL,0fh</a:t>
            </a:r>
          </a:p>
          <a:p>
            <a:r>
              <a:rPr lang="en-US" dirty="0"/>
              <a:t>CL=00001110</a:t>
            </a:r>
          </a:p>
          <a:p>
            <a:r>
              <a:rPr lang="en-US" dirty="0"/>
              <a:t>OR CL,0fh</a:t>
            </a:r>
          </a:p>
          <a:p>
            <a:r>
              <a:rPr lang="en-US" dirty="0"/>
              <a:t>CL=10101111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ROR-Rotate Right</a:t>
            </a:r>
          </a:p>
          <a:p>
            <a:r>
              <a:rPr lang="en-US" dirty="0"/>
              <a:t>Shift right</a:t>
            </a:r>
          </a:p>
          <a:p>
            <a:r>
              <a:rPr lang="en-US" dirty="0"/>
              <a:t>Carry bit = carry flag</a:t>
            </a:r>
          </a:p>
          <a:p>
            <a:r>
              <a:rPr lang="en-US" dirty="0"/>
              <a:t>1100=12</a:t>
            </a:r>
          </a:p>
          <a:p>
            <a:r>
              <a:rPr lang="en-US" dirty="0"/>
              <a:t>0110=6</a:t>
            </a:r>
          </a:p>
          <a:p>
            <a:r>
              <a:rPr lang="en-US" dirty="0"/>
              <a:t>0100=4</a:t>
            </a:r>
          </a:p>
          <a:p>
            <a:r>
              <a:rPr lang="en-US" dirty="0"/>
              <a:t>1000=8</a:t>
            </a:r>
          </a:p>
          <a:p>
            <a:r>
              <a:rPr lang="en-US" dirty="0"/>
              <a:t>=0000000000001110=000Eh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9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72=64+8</a:t>
            </a:r>
            <a:endParaRPr lang="en-US" dirty="0"/>
          </a:p>
          <a:p>
            <a:r>
              <a:rPr lang="en-US" dirty="0"/>
              <a:t>SHL AX,3 ; AX=AX*8</a:t>
            </a:r>
          </a:p>
          <a:p>
            <a:r>
              <a:rPr lang="en-US" dirty="0"/>
              <a:t>MOV BX,AX</a:t>
            </a:r>
          </a:p>
          <a:p>
            <a:r>
              <a:rPr lang="en-US" dirty="0"/>
              <a:t>SHL</a:t>
            </a:r>
            <a:r>
              <a:rPr lang="en-US" baseline="0" dirty="0"/>
              <a:t> AX,3; AX=AX*64</a:t>
            </a:r>
          </a:p>
          <a:p>
            <a:r>
              <a:rPr lang="en-US" baseline="0" dirty="0"/>
              <a:t>ADD AX,BX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Cms</a:t>
            </a:r>
            <a:r>
              <a:rPr lang="en-US" dirty="0"/>
              <a:t>=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semnificativ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27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22h-34h</a:t>
            </a:r>
          </a:p>
          <a:p>
            <a:endParaRPr lang="en-US" dirty="0"/>
          </a:p>
          <a:p>
            <a:r>
              <a:rPr lang="en-US" dirty="0"/>
              <a:t>11101110</a:t>
            </a:r>
          </a:p>
          <a:p>
            <a:endParaRPr lang="en-US" dirty="0"/>
          </a:p>
          <a:p>
            <a:r>
              <a:rPr lang="en-US" dirty="0"/>
              <a:t>18=00010010</a:t>
            </a:r>
          </a:p>
          <a:p>
            <a:r>
              <a:rPr lang="en-US" dirty="0"/>
              <a:t>-18=11101110=</a:t>
            </a:r>
            <a:r>
              <a:rPr lang="en-US" dirty="0" err="1"/>
              <a:t>EEh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C2DE5-0851-4C75-A6A0-7A80773CA59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DC2BB6-3564-43AE-AA89-009822F25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4412-3FAC-47F0-BDF5-2CB30C7B6876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845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9AB9-7F1A-4686-8F06-28BDC2EFE405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557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2764-DBC6-4F65-AA70-5358738BB26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947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871C-BE4B-4EF3-8BA2-07EB7DC50AD8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7852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077F2-E7E1-4991-9337-C3F1F31A77C7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9940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AD50-A8C5-42AA-9718-3A0FCC2A8AC1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19506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F643-6954-4751-93D7-393DD425389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24999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7929-1857-4450-BB38-2C446313735A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58147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742C-D1CB-4A55-BB32-539EF441F34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3389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9455-56F6-42BC-9AC5-B08FE31EE8AD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8038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Z. Kalbarczyk</a:t>
            </a:r>
            <a:endParaRPr lang="en-US" sz="1400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ECE291</a:t>
            </a:r>
            <a:endParaRPr lang="en-US" sz="1400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24DFF6-9DA3-4AD6-8188-703548D2554E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  <p:sp>
        <p:nvSpPr>
          <p:cNvPr id="1031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BTI</a:t>
            </a:r>
            <a:br>
              <a:rPr lang="en-US" altLang="en-US" sz="2400">
                <a:solidFill>
                  <a:schemeClr val="tx1"/>
                </a:solidFill>
                <a:latin typeface="Garamond" pitchFamily="18" charset="0"/>
              </a:rPr>
            </a:br>
            <a:r>
              <a:rPr lang="en-US" altLang="en-US" sz="2400">
                <a:solidFill>
                  <a:schemeClr val="tx1"/>
                </a:solidFill>
                <a:latin typeface="Garamond" pitchFamily="18" charset="0"/>
              </a:rPr>
              <a:t>ASM - 1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371600" y="37338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Răzvan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Daniel ZOTA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Facultatea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de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Cibernetică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,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Statistică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şi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Informatică</a:t>
            </a: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2000" b="1" dirty="0" err="1">
                <a:solidFill>
                  <a:srgbClr val="FF9933"/>
                </a:solidFill>
                <a:latin typeface="Garamond" pitchFamily="18" charset="0"/>
              </a:rPr>
              <a:t>Economică</a:t>
            </a:r>
            <a:endParaRPr lang="en-US" altLang="en-US" sz="2000" b="1" dirty="0">
              <a:solidFill>
                <a:srgbClr val="FF9933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1600" b="1" dirty="0"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latin typeface="Garamond" pitchFamily="18" charset="0"/>
              </a:rPr>
              <a:t>http</a:t>
            </a:r>
            <a:r>
              <a:rPr lang="ro-RO" altLang="en-US" sz="1600" b="1">
                <a:latin typeface="Garamond" pitchFamily="18" charset="0"/>
              </a:rPr>
              <a:t>s</a:t>
            </a:r>
            <a:r>
              <a:rPr lang="en-US" altLang="en-US" sz="1600" b="1">
                <a:latin typeface="Garamond" pitchFamily="18" charset="0"/>
              </a:rPr>
              <a:t>://zota.ase.ro/</a:t>
            </a:r>
            <a:r>
              <a:rPr lang="en-US" altLang="en-US" sz="1600" b="1" dirty="0" err="1">
                <a:latin typeface="Garamond" pitchFamily="18" charset="0"/>
              </a:rPr>
              <a:t>bti</a:t>
            </a:r>
            <a:endParaRPr lang="en-US" altLang="en-US" sz="1600" b="1" dirty="0">
              <a:solidFill>
                <a:srgbClr val="FF3300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2000" b="1" dirty="0">
              <a:solidFill>
                <a:srgbClr val="FFCC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B7C1FB-C2F9-4389-A112-B6344397A19D}" type="slidenum">
              <a:rPr lang="en-US" altLang="en-US" sz="1400"/>
              <a:pPr/>
              <a:t>10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Exemple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;cum se face </a:t>
            </a:r>
            <a:r>
              <a:rPr lang="en-US" altLang="en-US" sz="1700" dirty="0" err="1">
                <a:latin typeface="Garamond" pitchFamily="18" charset="0"/>
              </a:rPr>
              <a:t>înmulţirea</a:t>
            </a:r>
            <a:r>
              <a:rPr lang="en-US" altLang="en-US" sz="1700" dirty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lui</a:t>
            </a:r>
            <a:r>
              <a:rPr lang="en-US" altLang="en-US" sz="1700" dirty="0">
                <a:latin typeface="Garamond" pitchFamily="18" charset="0"/>
              </a:rPr>
              <a:t> AX cu 10 (1010) (</a:t>
            </a:r>
            <a:r>
              <a:rPr lang="en-US" altLang="en-US" sz="1700" dirty="0" err="1">
                <a:latin typeface="Garamond" pitchFamily="18" charset="0"/>
              </a:rPr>
              <a:t>înmulţim</a:t>
            </a:r>
            <a:r>
              <a:rPr lang="en-US" altLang="en-US" sz="1700" dirty="0">
                <a:latin typeface="Garamond" pitchFamily="18" charset="0"/>
              </a:rPr>
              <a:t> cu 2 </a:t>
            </a:r>
            <a:r>
              <a:rPr lang="en-US" altLang="en-US" sz="1700" dirty="0" err="1">
                <a:latin typeface="Garamond" pitchFamily="18" charset="0"/>
              </a:rPr>
              <a:t>şi</a:t>
            </a:r>
            <a:r>
              <a:rPr lang="en-US" altLang="en-US" sz="1700" dirty="0">
                <a:latin typeface="Garamond" pitchFamily="18" charset="0"/>
              </a:rPr>
              <a:t> cu 8, </a:t>
            </a:r>
            <a:r>
              <a:rPr lang="en-US" altLang="en-US" sz="1700" dirty="0" err="1">
                <a:latin typeface="Garamond" pitchFamily="18" charset="0"/>
              </a:rPr>
              <a:t>apoi</a:t>
            </a:r>
            <a:r>
              <a:rPr lang="en-US" altLang="en-US" sz="1700" dirty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adunăm</a:t>
            </a:r>
            <a:r>
              <a:rPr lang="en-US" altLang="en-US" sz="1700" dirty="0">
                <a:latin typeface="Garamond" pitchFamily="18" charset="0"/>
              </a:rPr>
              <a:t> ;</a:t>
            </a:r>
            <a:r>
              <a:rPr lang="en-US" altLang="en-US" sz="1700" dirty="0" err="1">
                <a:latin typeface="Garamond" pitchFamily="18" charset="0"/>
              </a:rPr>
              <a:t>rezultatele</a:t>
            </a:r>
            <a:r>
              <a:rPr lang="en-US" altLang="en-US" sz="1700" dirty="0">
                <a:latin typeface="Garamond" pitchFamily="18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shl</a:t>
            </a:r>
            <a:r>
              <a:rPr lang="en-US" altLang="en-US" sz="1700" dirty="0">
                <a:latin typeface="Garamond" pitchFamily="18" charset="0"/>
              </a:rPr>
              <a:t>	ax, 1		; AX </a:t>
            </a:r>
            <a:r>
              <a:rPr lang="en-US" altLang="en-US" sz="1700" dirty="0" err="1">
                <a:latin typeface="Garamond" pitchFamily="18" charset="0"/>
              </a:rPr>
              <a:t>ori</a:t>
            </a:r>
            <a:r>
              <a:rPr lang="en-US" altLang="en-US" sz="1700" dirty="0">
                <a:latin typeface="Garamond" pitchFamily="18" charset="0"/>
              </a:rPr>
              <a:t> 2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mov</a:t>
            </a:r>
            <a:r>
              <a:rPr lang="en-US" altLang="en-US" sz="1700" dirty="0">
                <a:latin typeface="Garamond" pitchFamily="18" charset="0"/>
              </a:rPr>
              <a:t> 	</a:t>
            </a:r>
            <a:r>
              <a:rPr lang="en-US" altLang="en-US" sz="1700" dirty="0" err="1">
                <a:latin typeface="Garamond" pitchFamily="18" charset="0"/>
              </a:rPr>
              <a:t>bx</a:t>
            </a:r>
            <a:r>
              <a:rPr lang="en-US" altLang="en-US" sz="1700" dirty="0">
                <a:latin typeface="Garamond" pitchFamily="18" charset="0"/>
              </a:rPr>
              <a:t>, ax		; </a:t>
            </a:r>
            <a:r>
              <a:rPr lang="en-US" altLang="en-US" sz="1700" dirty="0" err="1">
                <a:latin typeface="Garamond" pitchFamily="18" charset="0"/>
              </a:rPr>
              <a:t>salvăm</a:t>
            </a:r>
            <a:r>
              <a:rPr lang="en-US" altLang="en-US" sz="1700" dirty="0">
                <a:latin typeface="Garamond" pitchFamily="18" charset="0"/>
              </a:rPr>
              <a:t> 2*AX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shl</a:t>
            </a:r>
            <a:r>
              <a:rPr lang="en-US" altLang="en-US" sz="1700" dirty="0">
                <a:latin typeface="Garamond" pitchFamily="18" charset="0"/>
              </a:rPr>
              <a:t>	ax, 2		; 2*AX(original) * 4 = 8*AX</a:t>
            </a:r>
            <a:r>
              <a:rPr lang="ro-RO" altLang="en-US" sz="1700" dirty="0">
                <a:latin typeface="Garamond" pitchFamily="18" charset="0"/>
              </a:rPr>
              <a:t> </a:t>
            </a:r>
            <a:r>
              <a:rPr lang="en-US" altLang="en-US" sz="1700" dirty="0">
                <a:latin typeface="Garamond" pitchFamily="18" charset="0"/>
              </a:rPr>
              <a:t>(original)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add	ax, </a:t>
            </a:r>
            <a:r>
              <a:rPr lang="en-US" altLang="en-US" sz="1700" dirty="0" err="1">
                <a:latin typeface="Garamond" pitchFamily="18" charset="0"/>
              </a:rPr>
              <a:t>bx</a:t>
            </a:r>
            <a:r>
              <a:rPr lang="en-US" altLang="en-US" sz="1700" dirty="0">
                <a:latin typeface="Garamond" pitchFamily="18" charset="0"/>
              </a:rPr>
              <a:t>		; 2*AX + 8*AX = 10*AX</a:t>
            </a:r>
          </a:p>
          <a:p>
            <a:pPr marL="0" indent="0">
              <a:buFontTx/>
              <a:buNone/>
            </a:pPr>
            <a:endParaRPr lang="en-US" altLang="en-US" sz="1700" dirty="0">
              <a:latin typeface="Garamond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;cum se </a:t>
            </a:r>
            <a:r>
              <a:rPr lang="en-US" altLang="en-US" sz="1700" dirty="0" err="1">
                <a:latin typeface="Garamond" pitchFamily="18" charset="0"/>
              </a:rPr>
              <a:t>poate</a:t>
            </a:r>
            <a:r>
              <a:rPr lang="en-US" altLang="en-US" sz="1700" dirty="0">
                <a:latin typeface="Garamond" pitchFamily="18" charset="0"/>
              </a:rPr>
              <a:t> face </a:t>
            </a:r>
            <a:r>
              <a:rPr lang="en-US" altLang="en-US" sz="1700" dirty="0" err="1">
                <a:latin typeface="Garamond" pitchFamily="18" charset="0"/>
              </a:rPr>
              <a:t>înmulţirea</a:t>
            </a:r>
            <a:r>
              <a:rPr lang="en-US" altLang="en-US" sz="1700" dirty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lui</a:t>
            </a:r>
            <a:r>
              <a:rPr lang="en-US" altLang="en-US" sz="1700" dirty="0">
                <a:latin typeface="Garamond" pitchFamily="18" charset="0"/>
              </a:rPr>
              <a:t> AX cu 18 (10010) (</a:t>
            </a:r>
            <a:r>
              <a:rPr lang="en-US" altLang="en-US" sz="1700" dirty="0" err="1">
                <a:latin typeface="Garamond" pitchFamily="18" charset="0"/>
              </a:rPr>
              <a:t>înmulţim</a:t>
            </a:r>
            <a:r>
              <a:rPr lang="en-US" altLang="en-US" sz="1700" dirty="0">
                <a:latin typeface="Garamond" pitchFamily="18" charset="0"/>
              </a:rPr>
              <a:t> cu 2 </a:t>
            </a:r>
            <a:r>
              <a:rPr lang="en-US" altLang="en-US" sz="1700" dirty="0" err="1">
                <a:latin typeface="Garamond" pitchFamily="18" charset="0"/>
              </a:rPr>
              <a:t>şi</a:t>
            </a:r>
            <a:r>
              <a:rPr lang="en-US" altLang="en-US" sz="1700" dirty="0">
                <a:latin typeface="Garamond" pitchFamily="18" charset="0"/>
              </a:rPr>
              <a:t> cu 16, </a:t>
            </a:r>
            <a:r>
              <a:rPr lang="en-US" altLang="en-US" sz="1700" dirty="0" err="1">
                <a:latin typeface="Garamond" pitchFamily="18" charset="0"/>
              </a:rPr>
              <a:t>apoi</a:t>
            </a:r>
            <a:r>
              <a:rPr lang="en-US" altLang="en-US" sz="1700" dirty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adunăm</a:t>
            </a:r>
            <a:r>
              <a:rPr lang="en-US" altLang="en-US" sz="1700" dirty="0">
                <a:latin typeface="Garamond" pitchFamily="18" charset="0"/>
              </a:rPr>
              <a:t> </a:t>
            </a:r>
            <a:r>
              <a:rPr lang="en-US" altLang="en-US" sz="1700" dirty="0" err="1">
                <a:latin typeface="Garamond" pitchFamily="18" charset="0"/>
              </a:rPr>
              <a:t>rezultatele</a:t>
            </a:r>
            <a:r>
              <a:rPr lang="en-US" altLang="en-US" sz="1700" dirty="0">
                <a:latin typeface="Garamond" pitchFamily="18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shl</a:t>
            </a:r>
            <a:r>
              <a:rPr lang="en-US" altLang="en-US" sz="1700" dirty="0">
                <a:latin typeface="Garamond" pitchFamily="18" charset="0"/>
              </a:rPr>
              <a:t>	ax, 1		; AX </a:t>
            </a:r>
            <a:r>
              <a:rPr lang="en-US" altLang="en-US" sz="1700" dirty="0" err="1">
                <a:latin typeface="Garamond" pitchFamily="18" charset="0"/>
              </a:rPr>
              <a:t>ori</a:t>
            </a:r>
            <a:r>
              <a:rPr lang="en-US" altLang="en-US" sz="1700" dirty="0">
                <a:latin typeface="Garamond" pitchFamily="18" charset="0"/>
              </a:rPr>
              <a:t> 2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mov</a:t>
            </a:r>
            <a:r>
              <a:rPr lang="en-US" altLang="en-US" sz="1700" dirty="0">
                <a:latin typeface="Garamond" pitchFamily="18" charset="0"/>
              </a:rPr>
              <a:t> 	</a:t>
            </a:r>
            <a:r>
              <a:rPr lang="en-US" altLang="en-US" sz="1700" dirty="0" err="1">
                <a:latin typeface="Garamond" pitchFamily="18" charset="0"/>
              </a:rPr>
              <a:t>bx</a:t>
            </a:r>
            <a:r>
              <a:rPr lang="en-US" altLang="en-US" sz="1700" dirty="0">
                <a:latin typeface="Garamond" pitchFamily="18" charset="0"/>
              </a:rPr>
              <a:t>, ax		; </a:t>
            </a:r>
            <a:r>
              <a:rPr lang="en-US" altLang="en-US" sz="1700" dirty="0" err="1">
                <a:latin typeface="Garamond" pitchFamily="18" charset="0"/>
              </a:rPr>
              <a:t>salvăm</a:t>
            </a:r>
            <a:r>
              <a:rPr lang="en-US" altLang="en-US" sz="1700" dirty="0">
                <a:latin typeface="Garamond" pitchFamily="18" charset="0"/>
              </a:rPr>
              <a:t> 2*AX </a:t>
            </a:r>
            <a:r>
              <a:rPr lang="ro-RO" altLang="en-US" sz="1700" dirty="0">
                <a:latin typeface="Garamond" pitchFamily="18" charset="0"/>
              </a:rPr>
              <a:t>î</a:t>
            </a:r>
            <a:r>
              <a:rPr lang="en-US" altLang="en-US" sz="1700" dirty="0">
                <a:latin typeface="Garamond" pitchFamily="18" charset="0"/>
              </a:rPr>
              <a:t>n BX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</a:t>
            </a:r>
            <a:r>
              <a:rPr lang="en-US" altLang="en-US" sz="1700" dirty="0" err="1">
                <a:latin typeface="Garamond" pitchFamily="18" charset="0"/>
              </a:rPr>
              <a:t>shl</a:t>
            </a:r>
            <a:r>
              <a:rPr lang="en-US" altLang="en-US" sz="1700" dirty="0">
                <a:latin typeface="Garamond" pitchFamily="18" charset="0"/>
              </a:rPr>
              <a:t>	ax, 3		; 2*AX(original) </a:t>
            </a:r>
            <a:r>
              <a:rPr lang="en-US" altLang="en-US" sz="1700" dirty="0" err="1">
                <a:latin typeface="Garamond" pitchFamily="18" charset="0"/>
              </a:rPr>
              <a:t>ori</a:t>
            </a:r>
            <a:r>
              <a:rPr lang="en-US" altLang="en-US" sz="1700" dirty="0">
                <a:latin typeface="Garamond" pitchFamily="18" charset="0"/>
              </a:rPr>
              <a:t> 8 = 16*AX</a:t>
            </a:r>
            <a:r>
              <a:rPr lang="ro-RO" altLang="en-US" sz="1700" dirty="0">
                <a:latin typeface="Garamond" pitchFamily="18" charset="0"/>
              </a:rPr>
              <a:t> </a:t>
            </a:r>
            <a:r>
              <a:rPr lang="en-US" altLang="en-US" sz="1700" dirty="0">
                <a:latin typeface="Garamond" pitchFamily="18" charset="0"/>
              </a:rPr>
              <a:t>(original)</a:t>
            </a:r>
          </a:p>
          <a:p>
            <a:pPr marL="0" indent="0">
              <a:buFontTx/>
              <a:buNone/>
            </a:pPr>
            <a:r>
              <a:rPr lang="en-US" altLang="en-US" sz="1700" dirty="0">
                <a:latin typeface="Garamond" pitchFamily="18" charset="0"/>
              </a:rPr>
              <a:t>		add	ax, </a:t>
            </a:r>
            <a:r>
              <a:rPr lang="en-US" altLang="en-US" sz="1700" dirty="0" err="1">
                <a:latin typeface="Garamond" pitchFamily="18" charset="0"/>
              </a:rPr>
              <a:t>bx</a:t>
            </a:r>
            <a:r>
              <a:rPr lang="en-US" altLang="en-US" sz="1700" dirty="0">
                <a:latin typeface="Garamond" pitchFamily="18" charset="0"/>
              </a:rPr>
              <a:t>		; 2*AX + 16*AX = 18*AX</a:t>
            </a:r>
          </a:p>
          <a:p>
            <a:pPr marL="0" indent="0">
              <a:buFontTx/>
              <a:buNone/>
            </a:pPr>
            <a:endParaRPr lang="en-US" altLang="en-US" sz="17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C2E3C9-3919-4FD7-9787-C6E0C71B2905}" type="slidenum">
              <a:rPr lang="en-US" altLang="en-US" sz="1400"/>
              <a:pPr/>
              <a:t>11</a:t>
            </a:fld>
            <a:endParaRPr lang="en-US" altLang="en-US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 (cont.)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SHR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(shift right) </a:t>
            </a:r>
          </a:p>
          <a:p>
            <a:pPr lvl="1"/>
            <a:r>
              <a:rPr lang="en-US" altLang="en-US">
                <a:latin typeface="Garamond" pitchFamily="18" charset="0"/>
              </a:rPr>
              <a:t>deplasează toţi biţii din operandul destinaţie la dreapta cu un bit </a:t>
            </a:r>
          </a:p>
          <a:p>
            <a:pPr lvl="1"/>
            <a:r>
              <a:rPr lang="en-US" altLang="en-US">
                <a:latin typeface="Garamond" pitchFamily="18" charset="0"/>
              </a:rPr>
              <a:t>poziţiile rămase libere sunt umplute cu zero la bitul </a:t>
            </a:r>
            <a:r>
              <a:rPr lang="ro-RO" altLang="en-US">
                <a:latin typeface="Garamond" pitchFamily="18" charset="0"/>
              </a:rPr>
              <a:t>cms</a:t>
            </a:r>
            <a:r>
              <a:rPr lang="en-US" altLang="en-US">
                <a:latin typeface="Garamond" pitchFamily="18" charset="0"/>
              </a:rPr>
              <a:t>.</a:t>
            </a:r>
          </a:p>
          <a:p>
            <a:pPr lvl="1"/>
            <a:r>
              <a:rPr lang="en-US" altLang="en-US">
                <a:latin typeface="Garamond" pitchFamily="18" charset="0"/>
              </a:rPr>
              <a:t>Bitul </a:t>
            </a:r>
            <a:r>
              <a:rPr lang="ro-RO" altLang="en-US">
                <a:latin typeface="Garamond" pitchFamily="18" charset="0"/>
              </a:rPr>
              <a:t>cmps</a:t>
            </a:r>
            <a:r>
              <a:rPr lang="en-US" altLang="en-US">
                <a:latin typeface="Garamond" pitchFamily="18" charset="0"/>
              </a:rPr>
              <a:t> este copiat în carry flag</a:t>
            </a:r>
          </a:p>
          <a:p>
            <a:r>
              <a:rPr lang="en-US" altLang="en-US">
                <a:latin typeface="Garamond" pitchFamily="18" charset="0"/>
              </a:rPr>
              <a:t>O modalitate rapidă pentru împărţirea cu 2 (pentru numere fără semn)</a:t>
            </a:r>
          </a:p>
          <a:p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456A7B-91B9-4E0F-8C27-1486C86EEB63}" type="slidenum">
              <a:rPr lang="en-US" altLang="en-US" sz="1400"/>
              <a:pPr/>
              <a:t>12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 (cont.)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SAR</a:t>
            </a:r>
            <a:r>
              <a:rPr lang="en-US" altLang="en-US">
                <a:latin typeface="Garamond" pitchFamily="18" charset="0"/>
              </a:rPr>
              <a:t> (shift arithmetic right)</a:t>
            </a:r>
          </a:p>
          <a:p>
            <a:pPr lvl="1"/>
            <a:r>
              <a:rPr lang="en-US" altLang="en-US">
                <a:latin typeface="Garamond" pitchFamily="18" charset="0"/>
              </a:rPr>
              <a:t>deplasează toţi biţii operandului destinaţie la dreapta cu un bit replicând bitul </a:t>
            </a:r>
            <a:r>
              <a:rPr lang="ro-RO" altLang="en-US">
                <a:latin typeface="Garamond" pitchFamily="18" charset="0"/>
              </a:rPr>
              <a:t>cms</a:t>
            </a:r>
            <a:r>
              <a:rPr lang="en-US" altLang="en-US">
                <a:latin typeface="Garamond" pitchFamily="18" charset="0"/>
              </a:rPr>
              <a:t>.</a:t>
            </a:r>
          </a:p>
          <a:p>
            <a:pPr lvl="1"/>
            <a:r>
              <a:rPr lang="en-US" altLang="en-US">
                <a:latin typeface="Garamond" pitchFamily="18" charset="0"/>
              </a:rPr>
              <a:t>Bitul </a:t>
            </a:r>
            <a:r>
              <a:rPr lang="ro-RO" altLang="en-US">
                <a:latin typeface="Garamond" pitchFamily="18" charset="0"/>
              </a:rPr>
              <a:t>cmps</a:t>
            </a:r>
            <a:r>
              <a:rPr lang="en-US" altLang="en-US">
                <a:latin typeface="Garamond" pitchFamily="18" charset="0"/>
              </a:rPr>
              <a:t> este copiat în carry flag</a:t>
            </a:r>
          </a:p>
          <a:p>
            <a:pPr lvl="1"/>
            <a:r>
              <a:rPr lang="en-US" altLang="en-US">
                <a:latin typeface="Garamond" pitchFamily="18" charset="0"/>
              </a:rPr>
              <a:t>Utilizarea principală este aceea de a face o împărţire cu semn la o putere a lui 2: </a:t>
            </a:r>
          </a:p>
          <a:p>
            <a:pPr lvl="1">
              <a:buFontTx/>
              <a:buNone/>
            </a:pPr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3753F5E-5303-4B00-B6E8-60BF030706B0}" type="slidenum">
              <a:rPr lang="en-US" altLang="en-US" sz="1400"/>
              <a:pPr/>
              <a:t>13</a:t>
            </a:fld>
            <a:endParaRPr lang="en-US" altLang="en-US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8001000" cy="478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RCL</a:t>
            </a:r>
            <a:r>
              <a:rPr lang="en-US" altLang="en-US">
                <a:latin typeface="Garamond" pitchFamily="18" charset="0"/>
              </a:rPr>
              <a:t> (rotate through carry left)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face o rotaţie a biţilor către stânga prin intermediul lui carry flag 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cel mai semnificativ bit din operand trece în CF, se deplasează toţi biţii din operand cu o poziţie la stânga iar CF original trece în bitul cel mai puţin semnificativ din operand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ROL</a:t>
            </a:r>
            <a:r>
              <a:rPr lang="en-US" altLang="en-US">
                <a:latin typeface="Garamond" pitchFamily="18" charset="0"/>
              </a:rPr>
              <a:t> (rotate left)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face o rotaţie a biţilor la stânga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deplasează cel mai semnificativ bit al operandului în bitul </a:t>
            </a:r>
            <a:r>
              <a:rPr lang="ro-RO" altLang="en-US">
                <a:latin typeface="Garamond" pitchFamily="18" charset="0"/>
              </a:rPr>
              <a:t>cmps</a:t>
            </a:r>
            <a:r>
              <a:rPr lang="en-US" altLang="en-US">
                <a:latin typeface="Garamond" pitchFamily="18" charset="0"/>
              </a:rPr>
              <a:t>. </a:t>
            </a:r>
            <a:endParaRPr lang="en-US" altLang="en-US">
              <a:solidFill>
                <a:srgbClr val="000099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Biţii 10-14 din AX se mută în biţii 0-4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Garamond" pitchFamily="18" charset="0"/>
              </a:rPr>
              <a:t>			</a:t>
            </a:r>
            <a:r>
              <a:rPr lang="ro-RO" altLang="en-US">
                <a:latin typeface="Garamond" pitchFamily="18" charset="0"/>
              </a:rPr>
              <a:t>ROL</a:t>
            </a:r>
            <a:r>
              <a:rPr lang="en-US" altLang="en-US">
                <a:latin typeface="Garamond" pitchFamily="18" charset="0"/>
              </a:rPr>
              <a:t>	</a:t>
            </a:r>
            <a:r>
              <a:rPr lang="ro-RO" altLang="en-US">
                <a:latin typeface="Garamond" pitchFamily="18" charset="0"/>
              </a:rPr>
              <a:t>AX</a:t>
            </a:r>
            <a:r>
              <a:rPr lang="en-US" altLang="en-US">
                <a:latin typeface="Garamond" pitchFamily="18" charset="0"/>
              </a:rPr>
              <a:t>, 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Garamond" pitchFamily="18" charset="0"/>
              </a:rPr>
              <a:t>			</a:t>
            </a:r>
            <a:r>
              <a:rPr lang="ro-RO" altLang="en-US">
                <a:latin typeface="Garamond" pitchFamily="18" charset="0"/>
              </a:rPr>
              <a:t>AND</a:t>
            </a:r>
            <a:r>
              <a:rPr lang="en-US" altLang="en-US">
                <a:latin typeface="Garamond" pitchFamily="18" charset="0"/>
              </a:rPr>
              <a:t>	</a:t>
            </a:r>
            <a:r>
              <a:rPr lang="ro-RO" altLang="en-US">
                <a:latin typeface="Garamond" pitchFamily="18" charset="0"/>
              </a:rPr>
              <a:t>AX</a:t>
            </a:r>
            <a:r>
              <a:rPr lang="en-US" altLang="en-US">
                <a:latin typeface="Garamond" pitchFamily="18" charset="0"/>
              </a:rPr>
              <a:t>, 1fh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rgbClr val="660033"/>
                </a:solidFill>
                <a:latin typeface="Garamond" pitchFamily="18" charset="0"/>
              </a:rPr>
              <a:t>NOTĂ:</a:t>
            </a:r>
            <a:r>
              <a:rPr lang="en-US" altLang="en-US">
                <a:latin typeface="Garamond" pitchFamily="18" charset="0"/>
              </a:rPr>
              <a:t>  </a:t>
            </a:r>
            <a:r>
              <a:rPr lang="en-US" altLang="en-US" sz="1600">
                <a:latin typeface="Garamond" pitchFamily="18" charset="0"/>
              </a:rPr>
              <a:t>Există două forme de rotaţie:</a:t>
            </a:r>
            <a:br>
              <a:rPr lang="en-US" altLang="en-US" sz="1600">
                <a:latin typeface="Garamond" pitchFamily="18" charset="0"/>
              </a:rPr>
            </a:br>
            <a:r>
              <a:rPr lang="en-US" altLang="en-US" sz="1600">
                <a:latin typeface="Garamond" pitchFamily="18" charset="0"/>
              </a:rPr>
              <a:t>1) folosirea contorului efectiv (8086, 8088 permit doar un contor </a:t>
            </a:r>
            <a:r>
              <a:rPr lang="ro-RO" altLang="en-US" sz="1600">
                <a:latin typeface="Garamond" pitchFamily="18" charset="0"/>
              </a:rPr>
              <a:t> </a:t>
            </a:r>
            <a:r>
              <a:rPr lang="en-US" altLang="en-US" sz="1600">
                <a:latin typeface="Garamond" pitchFamily="18" charset="0"/>
              </a:rPr>
              <a:t>1:</a:t>
            </a:r>
            <a:r>
              <a:rPr lang="en-US" altLang="en-US">
                <a:latin typeface="Garamond" pitchFamily="18" charset="0"/>
              </a:rPr>
              <a:t> 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ROL  AX,  1</a:t>
            </a:r>
            <a:r>
              <a:rPr lang="en-US" altLang="en-US" sz="1600">
                <a:latin typeface="Garamond" pitchFamily="18" charset="0"/>
              </a:rPr>
              <a:t>)</a:t>
            </a:r>
            <a:br>
              <a:rPr lang="en-US" altLang="en-US" sz="1600">
                <a:latin typeface="Garamond" pitchFamily="18" charset="0"/>
              </a:rPr>
            </a:br>
            <a:r>
              <a:rPr lang="en-US" altLang="en-US" sz="1600">
                <a:latin typeface="Garamond" pitchFamily="18" charset="0"/>
              </a:rPr>
              <a:t>2) folosirea 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registrului CL</a:t>
            </a:r>
            <a:r>
              <a:rPr lang="en-US" altLang="en-US" sz="1600">
                <a:latin typeface="Garamond" pitchFamily="18" charset="0"/>
              </a:rPr>
              <a:t> pentru memorarea contorului de rotaţie</a:t>
            </a:r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C49FB2-3A11-40CE-997A-43FE74D8AA4E}" type="slidenum">
              <a:rPr lang="en-US" altLang="en-US" sz="1400"/>
              <a:pPr/>
              <a:t>14</a:t>
            </a:fld>
            <a:endParaRPr lang="en-US" altLang="en-US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RCR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(rotate through carry right)   </a:t>
            </a:r>
          </a:p>
          <a:p>
            <a:pPr lvl="1"/>
            <a:r>
              <a:rPr lang="en-US" altLang="en-US">
                <a:latin typeface="Garamond" pitchFamily="18" charset="0"/>
              </a:rPr>
              <a:t>face o rotaţie a biţilor spre dreapta prin intermediul lui carry flag </a:t>
            </a:r>
          </a:p>
          <a:p>
            <a:pPr lvl="1"/>
            <a:r>
              <a:rPr lang="en-US" altLang="en-US">
                <a:latin typeface="Garamond" pitchFamily="18" charset="0"/>
              </a:rPr>
              <a:t>bitul din CF este scris înapoi în bitul </a:t>
            </a:r>
            <a:r>
              <a:rPr lang="ro-RO" altLang="en-US">
                <a:latin typeface="Garamond" pitchFamily="18" charset="0"/>
              </a:rPr>
              <a:t>cms</a:t>
            </a:r>
            <a:r>
              <a:rPr lang="en-US" altLang="en-US">
                <a:latin typeface="Garamond" pitchFamily="18" charset="0"/>
              </a:rPr>
              <a:t> al operandului</a:t>
            </a:r>
          </a:p>
          <a:p>
            <a:pPr lvl="1">
              <a:buFontTx/>
              <a:buNone/>
            </a:pPr>
            <a:endParaRPr lang="en-US" altLang="en-US">
              <a:latin typeface="Garamond" pitchFamily="18" charset="0"/>
            </a:endParaRPr>
          </a:p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ROR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(rotate right)</a:t>
            </a:r>
          </a:p>
          <a:p>
            <a:pPr lvl="1"/>
            <a:r>
              <a:rPr lang="en-US" altLang="en-US">
                <a:latin typeface="Garamond" pitchFamily="18" charset="0"/>
              </a:rPr>
              <a:t>face o rotaţie a biţilor spre dreapta</a:t>
            </a:r>
          </a:p>
          <a:p>
            <a:pPr lvl="1"/>
            <a:r>
              <a:rPr lang="en-US" altLang="en-US">
                <a:latin typeface="Garamond" pitchFamily="18" charset="0"/>
              </a:rPr>
              <a:t>deplasează bitul </a:t>
            </a:r>
            <a:r>
              <a:rPr lang="ro-RO" altLang="en-US" b="1">
                <a:solidFill>
                  <a:srgbClr val="0066CC"/>
                </a:solidFill>
                <a:latin typeface="Garamond" pitchFamily="18" charset="0"/>
              </a:rPr>
              <a:t>cmps</a:t>
            </a:r>
            <a:r>
              <a:rPr lang="en-US" altLang="en-US">
                <a:solidFill>
                  <a:srgbClr val="0066CC"/>
                </a:solidFill>
                <a:latin typeface="Garamond" pitchFamily="18" charset="0"/>
              </a:rPr>
              <a:t> în bitul </a:t>
            </a:r>
            <a:r>
              <a:rPr lang="ro-RO" altLang="en-US" b="1">
                <a:solidFill>
                  <a:srgbClr val="0066CC"/>
                </a:solidFill>
                <a:latin typeface="Garamond" pitchFamily="18" charset="0"/>
              </a:rPr>
              <a:t>cms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.</a:t>
            </a:r>
          </a:p>
          <a:p>
            <a:endParaRPr lang="en-US" altLang="en-US">
              <a:solidFill>
                <a:srgbClr val="000099"/>
              </a:solidFill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23E2D8-6D24-4B88-9CD0-CEE0E8747DC8}" type="slidenum">
              <a:rPr lang="en-US" altLang="en-US" sz="1400"/>
              <a:pPr/>
              <a:t>15</a:t>
            </a:fld>
            <a:endParaRPr lang="en-US" altLang="en-US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Operaţii de deplasare</a:t>
            </a:r>
            <a:br>
              <a:rPr lang="en-US" altLang="en-US">
                <a:latin typeface="Garamond" pitchFamily="18" charset="0"/>
              </a:rPr>
            </a:br>
            <a:r>
              <a:rPr lang="en-US" altLang="en-US">
                <a:latin typeface="Garamond" pitchFamily="18" charset="0"/>
              </a:rPr>
              <a:t>Exemple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mov ax,3		; Valori iniţiale		AX = 0000 0000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mov bx,5		;			BX = 0000 0000 0000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or ax,9			; ax &lt;- ax | 0000 1001	AX = 0000 0000 0000 1011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and ax,10101010b	</a:t>
            </a:r>
            <a:r>
              <a:rPr lang="ro-RO" altLang="en-US" sz="1600" b="1">
                <a:latin typeface="Garamond" pitchFamily="18" charset="0"/>
              </a:rPr>
              <a:t>	</a:t>
            </a:r>
            <a:r>
              <a:rPr lang="en-US" altLang="en-US" sz="1600" b="1">
                <a:latin typeface="Garamond" pitchFamily="18" charset="0"/>
              </a:rPr>
              <a:t>; ax &lt;- ax &amp; 1010 1010	AX = 0000 0000 0000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xor ax,0FFh		; ax &lt;- ax ^ 1111 1111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neg ax			; ax &lt;- (-ax)		AX = 1111 1111 0000 1011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not ax			; ax &lt;- (~ax)		AX = 0000 0000 1111 0100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or ax,1			; ax &lt;- ax | 0000 0001	AX = 0000 0000 1111 0101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shl ax,1			; depl logică la stg cu 1 bit	AX = 0000 0001 1110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shr ax,1			; depl logică la dr cu 1 bit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ror ax,1			; rotaţie stg (LSB=MSB)	AX = 1000 0000 0111 1010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rol ax,1			; rotaţie dr (MSB=LSB)	AX = 0000 0000 1111 0101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mov cl,3			; folosim CL pt depl cu 3 biţi	     CL =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shr ax,cl			; împărţim AX la 8	AX = 0000 0000 0001 1110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mov cl,3			; folosim CL pt depl cu 3 bţi	     CL = 0000 0011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Garamond" pitchFamily="18" charset="0"/>
              </a:rPr>
              <a:t>shl bx,cl			; înmulţim BX cu 8	BX = 0000 0000 0010 1000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85A604-FE67-40C5-8B44-53DCD44E95DF}" type="slidenum">
              <a:rPr lang="en-US" altLang="en-US" sz="1400"/>
              <a:pPr/>
              <a:t>16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aritmetice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ADD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(addition): A += B</a:t>
            </a:r>
          </a:p>
          <a:p>
            <a:pPr lvl="1"/>
            <a:r>
              <a:rPr lang="en-US" altLang="en-US">
                <a:latin typeface="Garamond" pitchFamily="18" charset="0"/>
              </a:rPr>
              <a:t>Adunare între regiştri: add ax, bx</a:t>
            </a:r>
          </a:p>
          <a:p>
            <a:pPr lvl="1"/>
            <a:r>
              <a:rPr lang="en-US" altLang="en-US">
                <a:latin typeface="Garamond" pitchFamily="18" charset="0"/>
              </a:rPr>
              <a:t>Adunare efectivă: add dl, 33h</a:t>
            </a:r>
          </a:p>
          <a:p>
            <a:pPr lvl="1"/>
            <a:r>
              <a:rPr lang="en-US" altLang="en-US">
                <a:latin typeface="Garamond" pitchFamily="18" charset="0"/>
              </a:rPr>
              <a:t>Adunare memorie la registru (data din memorie adunată la AL):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mov	di, NUMB	;adresa lui NUMB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mov	al, 0		;se şterge suma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add	al, [di]		;adună [NUMB]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add	al, [di + 1]	;adună [NUMB + 1] </a:t>
            </a:r>
          </a:p>
          <a:p>
            <a:endParaRPr lang="en-US" altLang="en-US" sz="1800" u="sng">
              <a:latin typeface="Garamond" pitchFamily="18" charset="0"/>
            </a:endParaRPr>
          </a:p>
          <a:p>
            <a:r>
              <a:rPr lang="en-US" altLang="en-US" b="1">
                <a:solidFill>
                  <a:srgbClr val="660033"/>
                </a:solidFill>
                <a:latin typeface="Garamond" pitchFamily="18" charset="0"/>
              </a:rPr>
              <a:t>NOTĂ:</a:t>
            </a:r>
            <a:r>
              <a:rPr lang="en-US" altLang="en-US">
                <a:latin typeface="Garamond" pitchFamily="18" charset="0"/>
              </a:rPr>
              <a:t> instrucţiunea </a:t>
            </a:r>
            <a:r>
              <a:rPr lang="en-US" altLang="en-US" b="1" i="1">
                <a:latin typeface="Garamond" pitchFamily="18" charset="0"/>
              </a:rPr>
              <a:t>ADD</a:t>
            </a:r>
            <a:r>
              <a:rPr lang="en-US" altLang="en-US">
                <a:latin typeface="Garamond" pitchFamily="18" charset="0"/>
              </a:rPr>
              <a:t> modifică indicatorii sign, zero, carry, auxiliary carry, parity şi overflow.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80B655-E681-44AF-A742-8683B9B58328}" type="slidenum">
              <a:rPr lang="en-US" altLang="en-US" sz="1400"/>
              <a:pPr/>
              <a:t>17</a:t>
            </a:fld>
            <a:endParaRPr lang="en-US" altLang="en-US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aritmetice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INC</a:t>
            </a:r>
            <a:r>
              <a:rPr lang="en-US" altLang="en-US" dirty="0">
                <a:latin typeface="Garamond" pitchFamily="18" charset="0"/>
              </a:rPr>
              <a:t> (increment addition): A++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di, NUMB	;</a:t>
            </a:r>
            <a:r>
              <a:rPr lang="en-US" altLang="en-US" dirty="0" err="1">
                <a:latin typeface="Garamond" pitchFamily="18" charset="0"/>
              </a:rPr>
              <a:t>adresa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lui</a:t>
            </a:r>
            <a:r>
              <a:rPr lang="en-US" altLang="en-US" dirty="0">
                <a:latin typeface="Garamond" pitchFamily="18" charset="0"/>
              </a:rPr>
              <a:t> NUMB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mov</a:t>
            </a:r>
            <a:r>
              <a:rPr lang="en-US" altLang="en-US" dirty="0">
                <a:latin typeface="Garamond" pitchFamily="18" charset="0"/>
              </a:rPr>
              <a:t>	al, 0		;</a:t>
            </a:r>
            <a:r>
              <a:rPr lang="en-US" altLang="en-US" dirty="0" err="1">
                <a:latin typeface="Garamond" pitchFamily="18" charset="0"/>
              </a:rPr>
              <a:t>şterge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suma</a:t>
            </a:r>
            <a:endParaRPr lang="en-US" altLang="en-US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add	al, [di]		;</a:t>
            </a:r>
            <a:r>
              <a:rPr lang="en-US" altLang="en-US" dirty="0" err="1">
                <a:latin typeface="Garamond" pitchFamily="18" charset="0"/>
              </a:rPr>
              <a:t>adună</a:t>
            </a:r>
            <a:r>
              <a:rPr lang="en-US" altLang="en-US" dirty="0">
                <a:latin typeface="Garamond" pitchFamily="18" charset="0"/>
              </a:rPr>
              <a:t> [NUMB]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dirty="0" err="1">
                <a:latin typeface="Garamond" pitchFamily="18" charset="0"/>
              </a:rPr>
              <a:t>inc</a:t>
            </a:r>
            <a:r>
              <a:rPr lang="en-US" altLang="en-US" dirty="0">
                <a:latin typeface="Garamond" pitchFamily="18" charset="0"/>
              </a:rPr>
              <a:t>	di		;di = di + 1</a:t>
            </a:r>
          </a:p>
          <a:p>
            <a:pPr>
              <a:buFontTx/>
              <a:buNone/>
            </a:pPr>
            <a:r>
              <a:rPr lang="en-US" altLang="en-US" dirty="0">
                <a:latin typeface="Garamond" pitchFamily="18" charset="0"/>
              </a:rPr>
              <a:t>		add	al, [di]		;</a:t>
            </a:r>
            <a:r>
              <a:rPr lang="en-US" altLang="en-US" dirty="0" err="1">
                <a:latin typeface="Garamond" pitchFamily="18" charset="0"/>
              </a:rPr>
              <a:t>adună</a:t>
            </a:r>
            <a:r>
              <a:rPr lang="en-US" altLang="en-US" dirty="0">
                <a:latin typeface="Garamond" pitchFamily="18" charset="0"/>
              </a:rPr>
              <a:t> [NUMB + 1] </a:t>
            </a: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b="1" dirty="0">
                <a:solidFill>
                  <a:srgbClr val="660033"/>
                </a:solidFill>
                <a:latin typeface="Garamond" pitchFamily="18" charset="0"/>
              </a:rPr>
              <a:t>NOTĂ: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Instrucţiunea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b="1" dirty="0">
                <a:latin typeface="Garamond" pitchFamily="18" charset="0"/>
              </a:rPr>
              <a:t>INC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Garamond" pitchFamily="18" charset="0"/>
              </a:rPr>
              <a:t>nu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afectează</a:t>
            </a:r>
            <a:r>
              <a:rPr lang="en-US" altLang="en-US" dirty="0">
                <a:latin typeface="Garamond" pitchFamily="18" charset="0"/>
              </a:rPr>
              <a:t> carry flag.</a:t>
            </a:r>
          </a:p>
          <a:p>
            <a:pPr lvl="1">
              <a:buFontTx/>
              <a:buNone/>
            </a:pPr>
            <a:endParaRPr lang="en-US" altLang="en-US" dirty="0"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E8D71C2-99C8-435A-B637-2B396321D886}" type="slidenum">
              <a:rPr lang="en-US" altLang="en-US" sz="1400"/>
              <a:pPr/>
              <a:t>18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aritmetice (cont.)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ADC</a:t>
            </a:r>
            <a:r>
              <a:rPr lang="en-US" altLang="en-US">
                <a:latin typeface="Garamond" pitchFamily="18" charset="0"/>
              </a:rPr>
              <a:t> (addition with carry)  - acţionează ca o adunare normală, cu excepţia bitului din </a:t>
            </a:r>
            <a:r>
              <a:rPr lang="en-US" altLang="en-US" i="1">
                <a:latin typeface="Garamond" pitchFamily="18" charset="0"/>
              </a:rPr>
              <a:t>carry flag </a:t>
            </a:r>
            <a:r>
              <a:rPr lang="en-US" altLang="en-US">
                <a:latin typeface="Garamond" pitchFamily="18" charset="0"/>
              </a:rPr>
              <a:t>(C) care este adunat la rezultat</a:t>
            </a:r>
          </a:p>
          <a:p>
            <a:pPr lvl="1"/>
            <a:r>
              <a:rPr lang="en-US" altLang="en-US">
                <a:latin typeface="Garamond" pitchFamily="18" charset="0"/>
              </a:rPr>
              <a:t>utilizat în principal pentru  a aduna numere mai mari de 16 biţi (8086 - 80286) sau mai mari de 32 biţi la 80386, 80486, Pentium.</a:t>
            </a:r>
          </a:p>
          <a:p>
            <a:r>
              <a:rPr lang="en-US" altLang="en-US">
                <a:latin typeface="Garamond" pitchFamily="18" charset="0"/>
              </a:rPr>
              <a:t>Exemplu:</a:t>
            </a:r>
          </a:p>
          <a:p>
            <a:pPr lvl="1"/>
            <a:r>
              <a:rPr lang="en-US" altLang="en-US">
                <a:latin typeface="Garamond" pitchFamily="18" charset="0"/>
              </a:rPr>
              <a:t>adunarea a două numere pe 32 de biţi (BX</a:t>
            </a:r>
            <a:r>
              <a:rPr lang="ro-RO" altLang="en-US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AX) + (DX</a:t>
            </a:r>
            <a:r>
              <a:rPr lang="ro-RO" altLang="en-US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CX):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	add	ax, cx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	adc	bx, dx</a:t>
            </a: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673385-5F41-466C-BDC1-A7A1420A5D31}" type="slidenum">
              <a:rPr lang="en-US" altLang="en-US" sz="1400"/>
              <a:pPr/>
              <a:t>19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aritmetice (cont.)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SUB</a:t>
            </a:r>
            <a:r>
              <a:rPr lang="en-US" altLang="en-US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(subtraction): A -= B</a:t>
            </a:r>
          </a:p>
          <a:p>
            <a:pPr lvl="1"/>
            <a:r>
              <a:rPr lang="en-US" altLang="en-US">
                <a:latin typeface="Garamond" pitchFamily="18" charset="0"/>
              </a:rPr>
              <a:t>Scădere folosind regiştri: </a:t>
            </a:r>
            <a:r>
              <a:rPr lang="en-US" altLang="en-US" b="1">
                <a:latin typeface="Garamond" pitchFamily="18" charset="0"/>
              </a:rPr>
              <a:t>sub    cl,  bl</a:t>
            </a:r>
          </a:p>
          <a:p>
            <a:pPr lvl="1"/>
            <a:r>
              <a:rPr lang="en-US" altLang="en-US">
                <a:latin typeface="Garamond" pitchFamily="18" charset="0"/>
              </a:rPr>
              <a:t>Scădere efectivă: </a:t>
            </a:r>
          </a:p>
          <a:p>
            <a:pPr lvl="1">
              <a:buFontTx/>
              <a:buNone/>
            </a:pPr>
            <a:r>
              <a:rPr lang="en-US" altLang="en-US" b="1">
                <a:latin typeface="Garamond" pitchFamily="18" charset="0"/>
              </a:rPr>
              <a:t>	mov	ch, 22h		</a:t>
            </a:r>
          </a:p>
          <a:p>
            <a:pPr lvl="1">
              <a:buFontTx/>
              <a:buNone/>
            </a:pPr>
            <a:r>
              <a:rPr lang="en-US" altLang="en-US" b="1">
                <a:latin typeface="Garamond" pitchFamily="18" charset="0"/>
              </a:rPr>
              <a:t>	sub	ch, 34h</a:t>
            </a:r>
          </a:p>
          <a:p>
            <a:endParaRPr lang="en-US" altLang="en-US" sz="1800" b="1" u="sng">
              <a:latin typeface="Garamond" pitchFamily="18" charset="0"/>
            </a:endParaRPr>
          </a:p>
          <a:p>
            <a:endParaRPr lang="en-US" altLang="en-US" b="1">
              <a:solidFill>
                <a:srgbClr val="66FFFF"/>
              </a:solidFill>
              <a:latin typeface="Garamond" pitchFamily="18" charset="0"/>
            </a:endParaRPr>
          </a:p>
          <a:p>
            <a:endParaRPr lang="en-US" altLang="en-US" b="1">
              <a:solidFill>
                <a:srgbClr val="660033"/>
              </a:solidFill>
              <a:latin typeface="Garamond" pitchFamily="18" charset="0"/>
            </a:endParaRPr>
          </a:p>
          <a:p>
            <a:endParaRPr lang="en-US" altLang="en-US" b="1">
              <a:solidFill>
                <a:srgbClr val="660033"/>
              </a:solidFill>
              <a:latin typeface="Garamond" pitchFamily="18" charset="0"/>
            </a:endParaRPr>
          </a:p>
          <a:p>
            <a:r>
              <a:rPr lang="en-US" altLang="en-US" b="1">
                <a:solidFill>
                  <a:srgbClr val="660033"/>
                </a:solidFill>
                <a:latin typeface="Garamond" pitchFamily="18" charset="0"/>
              </a:rPr>
              <a:t>NOTĂ:</a:t>
            </a:r>
            <a:r>
              <a:rPr lang="en-US" altLang="en-US">
                <a:latin typeface="Garamond" pitchFamily="18" charset="0"/>
              </a:rPr>
              <a:t> o instrucţiune </a:t>
            </a:r>
            <a:r>
              <a:rPr lang="en-US" altLang="en-US" b="1">
                <a:latin typeface="Garamond" pitchFamily="18" charset="0"/>
              </a:rPr>
              <a:t>SUB</a:t>
            </a:r>
            <a:r>
              <a:rPr lang="en-US" altLang="en-US">
                <a:latin typeface="Garamond" pitchFamily="18" charset="0"/>
              </a:rPr>
              <a:t> modifică indicatorii sign, zero, carry, auxiliary carry, parity şi overflow.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410200" y="2438400"/>
            <a:ext cx="3124200" cy="18034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Rezultatul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este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-12 (1110 1110)</a:t>
            </a:r>
          </a:p>
          <a:p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Modificarea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indicatorilor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: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Z = 0 (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rezultat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dif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de zero)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C = 1 (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împrumut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)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S = 1 (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rezultat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negativ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)</a:t>
            </a:r>
          </a:p>
          <a:p>
            <a:r>
              <a:rPr lang="en-US" altLang="en-US" sz="1600" b="1">
                <a:solidFill>
                  <a:srgbClr val="000099"/>
                </a:solidFill>
                <a:latin typeface="Garamond" pitchFamily="18" charset="0"/>
              </a:rPr>
              <a:t>P = 1 (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paritate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pară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) 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0 = 0 (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fără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en-US" altLang="en-US" sz="1600" b="1" dirty="0" err="1">
                <a:solidFill>
                  <a:srgbClr val="000099"/>
                </a:solidFill>
                <a:latin typeface="Garamond" pitchFamily="18" charset="0"/>
              </a:rPr>
              <a:t>depăşire</a:t>
            </a:r>
            <a:r>
              <a:rPr lang="en-US" altLang="en-US" sz="1600" b="1" dirty="0">
                <a:solidFill>
                  <a:srgbClr val="000099"/>
                </a:solidFill>
                <a:latin typeface="Garamond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867A01-8116-4FCF-9A74-BD9CFFF29EA1}" type="slidenum">
              <a:rPr lang="en-US" altLang="en-US" sz="1400"/>
              <a:pPr/>
              <a:t>2</a:t>
            </a:fld>
            <a:endParaRPr lang="en-US" altLang="en-US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Con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en-US" altLang="en-US">
                <a:latin typeface="Garamond" pitchFamily="18" charset="0"/>
              </a:rPr>
              <a:t>inut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  <a:p>
            <a:r>
              <a:rPr lang="en-US" altLang="en-US">
                <a:latin typeface="Garamond" pitchFamily="18" charset="0"/>
              </a:rPr>
              <a:t>Instrucţiuni logice</a:t>
            </a:r>
          </a:p>
          <a:p>
            <a:r>
              <a:rPr lang="en-US" altLang="en-US">
                <a:latin typeface="Garamond" pitchFamily="18" charset="0"/>
              </a:rPr>
              <a:t>Instrucţiuni de deplasare</a:t>
            </a:r>
          </a:p>
          <a:p>
            <a:r>
              <a:rPr lang="en-US" altLang="en-US">
                <a:latin typeface="Garamond" pitchFamily="18" charset="0"/>
              </a:rPr>
              <a:t>Operaţii aritmetice</a:t>
            </a:r>
          </a:p>
          <a:p>
            <a:r>
              <a:rPr lang="en-US" altLang="en-US">
                <a:latin typeface="Garamond" pitchFamily="18" charset="0"/>
              </a:rPr>
              <a:t>Depăşire şi transport</a:t>
            </a:r>
          </a:p>
          <a:p>
            <a:r>
              <a:rPr lang="en-US" altLang="en-US">
                <a:latin typeface="Garamond" pitchFamily="18" charset="0"/>
              </a:rPr>
              <a:t>Setarea indicatorilor de stare</a:t>
            </a:r>
          </a:p>
          <a:p>
            <a:endParaRPr lang="en-US" altLang="en-US">
              <a:latin typeface="Garamond" pitchFamily="18" charset="0"/>
            </a:endParaRPr>
          </a:p>
          <a:p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C81B742-7EB1-45A5-9007-A4A7336A5B16}" type="slidenum">
              <a:rPr lang="en-US" altLang="en-US" sz="1400"/>
              <a:pPr/>
              <a:t>20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aritmetice (cont.)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>
                <a:solidFill>
                  <a:srgbClr val="000099"/>
                </a:solidFill>
                <a:latin typeface="Garamond" pitchFamily="18" charset="0"/>
              </a:rPr>
              <a:t>DEC</a:t>
            </a:r>
            <a:r>
              <a:rPr lang="en-US" altLang="en-US" sz="1800">
                <a:latin typeface="Garamond" pitchFamily="18" charset="0"/>
              </a:rPr>
              <a:t> (decrement subtraction): A-- , scade valoarea 1 dintr-un registru sau conţinut de memorie:  </a:t>
            </a:r>
            <a:r>
              <a:rPr lang="en-US" altLang="en-US" sz="1800" b="1">
                <a:latin typeface="Garamond" pitchFamily="18" charset="0"/>
              </a:rPr>
              <a:t>DEC  BH</a:t>
            </a:r>
            <a:endParaRPr lang="en-US" altLang="en-US" b="1">
              <a:latin typeface="Garamond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660033"/>
                </a:solidFill>
                <a:latin typeface="Garamond" pitchFamily="18" charset="0"/>
              </a:rPr>
              <a:t>NOTE:</a:t>
            </a:r>
            <a:r>
              <a:rPr lang="en-US" altLang="en-US">
                <a:latin typeface="Garamond" pitchFamily="18" charset="0"/>
              </a:rPr>
              <a:t> Instrucţiunea </a:t>
            </a:r>
            <a:r>
              <a:rPr lang="en-US" altLang="en-US" sz="1600">
                <a:latin typeface="Garamond" pitchFamily="18" charset="0"/>
              </a:rPr>
              <a:t> </a:t>
            </a:r>
            <a:r>
              <a:rPr lang="en-US" altLang="en-US" sz="1600" b="1">
                <a:latin typeface="Garamond" pitchFamily="18" charset="0"/>
              </a:rPr>
              <a:t>DEC</a:t>
            </a:r>
            <a:r>
              <a:rPr lang="en-US" altLang="en-US" sz="1600">
                <a:latin typeface="Garamond" pitchFamily="18" charset="0"/>
              </a:rPr>
              <a:t> </a:t>
            </a:r>
            <a:r>
              <a:rPr lang="en-US" altLang="en-US" sz="1600" i="1">
                <a:solidFill>
                  <a:srgbClr val="FF0000"/>
                </a:solidFill>
                <a:latin typeface="Garamond" pitchFamily="18" charset="0"/>
              </a:rPr>
              <a:t>nu</a:t>
            </a:r>
            <a:r>
              <a:rPr lang="en-US" altLang="en-US" sz="160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altLang="en-US" sz="1600">
                <a:latin typeface="Garamond" pitchFamily="18" charset="0"/>
              </a:rPr>
              <a:t>afectează indicatorul carry flag.</a:t>
            </a:r>
          </a:p>
          <a:p>
            <a:endParaRPr lang="en-US" altLang="en-US" sz="120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sz="1800">
                <a:solidFill>
                  <a:srgbClr val="000099"/>
                </a:solidFill>
                <a:latin typeface="Garamond" pitchFamily="18" charset="0"/>
              </a:rPr>
              <a:t>SBB </a:t>
            </a:r>
            <a:r>
              <a:rPr lang="en-US" altLang="en-US" sz="1800">
                <a:latin typeface="Garamond" pitchFamily="18" charset="0"/>
              </a:rPr>
              <a:t>(subtract with borrow) acţionează ca o scădere normală, cu excepţia faptului că indicatorul carry flag (C), ce conţine împrumutul va fi scăzut şi el din diferenţă</a:t>
            </a:r>
          </a:p>
          <a:p>
            <a:pPr lvl="1"/>
            <a:r>
              <a:rPr lang="en-US" altLang="en-US">
                <a:latin typeface="Garamond" pitchFamily="18" charset="0"/>
              </a:rPr>
              <a:t>folosită în principal pentru a scădea numere  mai mari de 16 biţi (8086 - 80286) sau 32 biţi (la 80386, 80486, Pentium).</a:t>
            </a:r>
          </a:p>
          <a:p>
            <a:r>
              <a:rPr lang="en-US" altLang="en-US" sz="1800">
                <a:latin typeface="Garamond" pitchFamily="18" charset="0"/>
              </a:rPr>
              <a:t>Exemplu:</a:t>
            </a:r>
          </a:p>
          <a:p>
            <a:pPr lvl="1"/>
            <a:r>
              <a:rPr lang="en-US" altLang="en-US">
                <a:latin typeface="Garamond" pitchFamily="18" charset="0"/>
              </a:rPr>
              <a:t>scăderea a două numere pe 32 de biţi (BX</a:t>
            </a:r>
            <a:r>
              <a:rPr lang="ro-RO" altLang="en-US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AX) - (SI</a:t>
            </a:r>
            <a:r>
              <a:rPr lang="ro-RO" altLang="en-US">
                <a:latin typeface="Garamond" pitchFamily="18" charset="0"/>
              </a:rPr>
              <a:t> </a:t>
            </a:r>
            <a:r>
              <a:rPr lang="en-US" altLang="en-US">
                <a:latin typeface="Garamond" pitchFamily="18" charset="0"/>
              </a:rPr>
              <a:t>DI):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	sub	ax, di</a:t>
            </a:r>
          </a:p>
          <a:p>
            <a:pPr lvl="1">
              <a:buFontTx/>
              <a:buNone/>
            </a:pPr>
            <a:r>
              <a:rPr lang="en-US" altLang="en-US">
                <a:latin typeface="Garamond" pitchFamily="18" charset="0"/>
              </a:rPr>
              <a:t>		sbb	bx, si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23E3F-6799-4C9F-A989-9F8F4F310D1A}" type="slidenum">
              <a:rPr lang="en-US" altLang="en-US" sz="1400"/>
              <a:pPr/>
              <a:t>21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Depăşire şi transport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4300"/>
            <a:ext cx="8839200" cy="471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Transport (Carry)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indică apariţia unui transport în urma unei adunări sau un împrumut în cazul unei scăderi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660033"/>
                </a:solidFill>
                <a:latin typeface="Garamond" pitchFamily="18" charset="0"/>
              </a:rPr>
              <a:t>CF:</a:t>
            </a:r>
            <a:r>
              <a:rPr lang="en-US" altLang="en-US">
                <a:latin typeface="Garamond" pitchFamily="18" charset="0"/>
              </a:rPr>
              <a:t> carry flag (fără semn) 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1 =&gt; transport ; 0 =&gt; f</a:t>
            </a:r>
            <a:r>
              <a:rPr lang="ro-RO" altLang="en-US">
                <a:solidFill>
                  <a:srgbClr val="000099"/>
                </a:solidFill>
                <a:latin typeface="Garamond" pitchFamily="18" charset="0"/>
              </a:rPr>
              <a:t>ără transport</a:t>
            </a:r>
            <a:endParaRPr lang="en-US" altLang="en-US">
              <a:solidFill>
                <a:srgbClr val="000099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ex: 36,864 (9000h) + 36,864 (9000h) = 73,728 (12000h) &gt; 65,535 (FFFFh)  </a:t>
            </a:r>
            <a:r>
              <a:rPr lang="en-US" altLang="en-US" sz="1600" b="1">
                <a:solidFill>
                  <a:srgbClr val="660033"/>
                </a:solidFill>
                <a:latin typeface="Garamond" pitchFamily="18" charset="0"/>
              </a:rPr>
              <a:t>{OV, CY} overflow, carry</a:t>
            </a:r>
            <a:endParaRPr lang="en-US" altLang="en-US" b="1">
              <a:solidFill>
                <a:srgbClr val="660033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Bitul carry este setat atunci când numărul fără semn iese din domeniu (înseamnă că operaţia aritmetică a generat depăşire)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Depăşire (Overflow)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este o situaţie care apare atunci când se adună sau se scad numere fără semn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660033"/>
                </a:solidFill>
                <a:latin typeface="Garamond" pitchFamily="18" charset="0"/>
              </a:rPr>
              <a:t>OF:</a:t>
            </a:r>
            <a:r>
              <a:rPr lang="en-US" altLang="en-US">
                <a:latin typeface="Garamond" pitchFamily="18" charset="0"/>
              </a:rPr>
              <a:t> overflow flag (cu semn) </a:t>
            </a: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{1 = OV depăşire, 0 = NV fără depăşire}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ex: 20,480 (5000h) + 20,480 (5000h) = 40,960 (A000h) &gt; 32,767 (7FFFh)  </a:t>
            </a:r>
            <a:r>
              <a:rPr lang="en-US" altLang="en-US" sz="1600" b="1">
                <a:solidFill>
                  <a:srgbClr val="660033"/>
                </a:solidFill>
                <a:latin typeface="Garamond" pitchFamily="18" charset="0"/>
              </a:rPr>
              <a:t>{OV, NC} overflow, not carry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Indicatorul overflow este setat atunci când numărul cu semn depăşeşte domeniu</a:t>
            </a:r>
            <a:r>
              <a:rPr lang="en-US" altLang="en-US" sz="1600">
                <a:solidFill>
                  <a:srgbClr val="660033"/>
                </a:solidFill>
                <a:latin typeface="Garamond" pitchFamily="18" charset="0"/>
              </a:rPr>
              <a:t>l de definiţie</a:t>
            </a:r>
            <a:endParaRPr lang="en-US" altLang="en-US" sz="160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Exemplu:</a:t>
            </a:r>
            <a:r>
              <a:rPr lang="en-US" altLang="en-US" sz="1600">
                <a:latin typeface="Garamond" pitchFamily="18" charset="0"/>
              </a:rPr>
              <a:t> FFFFh + FFFFh = FFFEh {(-1) + (-1)} = -2; </a:t>
            </a:r>
            <a:r>
              <a:rPr lang="en-US" altLang="en-US" sz="1600" b="1">
                <a:latin typeface="Garamond" pitchFamily="18" charset="0"/>
              </a:rPr>
              <a:t>NV, 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E85021-7364-421D-B6EE-6C11EE2257F1}" type="slidenum">
              <a:rPr lang="en-US" altLang="en-US" sz="1400"/>
              <a:pPr/>
              <a:t>22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>
                <a:latin typeface="Garamond" pitchFamily="18" charset="0"/>
              </a:rPr>
            </a:br>
            <a:r>
              <a:rPr lang="en-US" altLang="en-US">
                <a:latin typeface="Garamond" pitchFamily="18" charset="0"/>
              </a:rPr>
              <a:t>Exemple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3800"/>
            <a:ext cx="8229600" cy="490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mov	ax,0fffeh		; 65534 interpretat ca fără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add	ax,3	   	; C = 1, O = 0   ---   Condiţie de </a:t>
            </a:r>
            <a:r>
              <a:rPr lang="en-US" altLang="en-US" sz="1800" b="1" i="1">
                <a:latin typeface="Garamond" pitchFamily="18" charset="0"/>
              </a:rPr>
              <a:t>overflow</a:t>
            </a:r>
            <a:r>
              <a:rPr lang="en-US" altLang="en-US" sz="1800" b="1">
                <a:latin typeface="Garamond" pitchFamily="18" charset="0"/>
              </a:rPr>
              <a:t> fără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mov 	ax,0FFFEh  	; -2 interpretat ca număr cu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add	ax,3		; C = 1, O = 0   ---   Ok - nr cu semn</a:t>
            </a:r>
            <a:endParaRPr lang="en-US" altLang="en-US" sz="1800" b="1">
              <a:solidFill>
                <a:srgbClr val="FF0000"/>
              </a:solidFill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mov	bx,07FFFh	; 32767 interpretat ca nr cu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add	bx,1		; C = 0, O = 1   ---   Condiţie de Overflow cu semn</a:t>
            </a:r>
            <a:endParaRPr lang="en-US" altLang="en-US" sz="1800" b="1">
              <a:solidFill>
                <a:srgbClr val="FF0000"/>
              </a:solidFill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mov	bx,07FFFh	; 32767 interpretat ca fără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add	bx,1		; C = 0, O = 1   ---   Ok - fără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mov	ax,07h		; 7 interpretat fie cu semn fie fără semn</a:t>
            </a:r>
          </a:p>
          <a:p>
            <a:pPr>
              <a:buFontTx/>
              <a:buNone/>
            </a:pPr>
            <a:r>
              <a:rPr lang="en-US" altLang="en-US" sz="1800" b="1">
                <a:latin typeface="Garamond" pitchFamily="18" charset="0"/>
              </a:rPr>
              <a:t>add	ax,03h		; C = 0, O = 0   ---   Ok indiferent de semn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A175BE-2A73-4337-A802-1D9DA55B16B0}" type="slidenum">
              <a:rPr lang="en-US" altLang="en-US" sz="1400"/>
              <a:pPr/>
              <a:t>23</a:t>
            </a:fld>
            <a:endParaRPr lang="en-US" alt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Setarea indicatorilor de stare</a:t>
            </a:r>
          </a:p>
        </p:txBody>
      </p: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609600" y="2019300"/>
            <a:ext cx="8178800" cy="4259263"/>
            <a:chOff x="384" y="1272"/>
            <a:chExt cx="5152" cy="2683"/>
          </a:xfrm>
        </p:grpSpPr>
        <p:sp>
          <p:nvSpPr>
            <p:cNvPr id="25605" name="Text Box 4"/>
            <p:cNvSpPr txBox="1">
              <a:spLocks noChangeArrowheads="1"/>
            </p:cNvSpPr>
            <p:nvPr/>
          </p:nvSpPr>
          <p:spPr bwMode="auto">
            <a:xfrm>
              <a:off x="496" y="1279"/>
              <a:ext cx="4994" cy="2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rgbClr val="000099"/>
                  </a:solidFill>
                  <a:latin typeface="Garamond" pitchFamily="18" charset="0"/>
                </a:rPr>
                <a:t>FLAG	Nume		Descriere		Observaţii</a:t>
              </a:r>
            </a:p>
            <a:p>
              <a:endParaRPr lang="en-US" altLang="en-US" sz="1600" b="1">
                <a:solidFill>
                  <a:srgbClr val="000099"/>
                </a:solidFill>
                <a:latin typeface="Garamond" pitchFamily="18" charset="0"/>
              </a:endParaRPr>
            </a:p>
            <a:p>
              <a:r>
                <a:rPr lang="en-US" altLang="en-US" sz="1600" b="1">
                  <a:solidFill>
                    <a:srgbClr val="660033"/>
                  </a:solidFill>
                  <a:latin typeface="Garamond" pitchFamily="18" charset="0"/>
                </a:rPr>
                <a:t>ZF</a:t>
              </a:r>
              <a:r>
                <a:rPr lang="en-US" altLang="en-US" sz="1600">
                  <a:latin typeface="Garamond" pitchFamily="18" charset="0"/>
                </a:rPr>
                <a:t>	Zero		1:ZR:Zero		1 indică faptul că rezultatul este zero</a:t>
              </a:r>
            </a:p>
            <a:p>
              <a:r>
                <a:rPr lang="en-US" altLang="en-US" sz="1600">
                  <a:latin typeface="Garamond" pitchFamily="18" charset="0"/>
                </a:rPr>
                <a:t>			0:NZ: Non-zero	0 altfel</a:t>
              </a:r>
            </a:p>
            <a:p>
              <a:endParaRPr lang="en-US" altLang="en-US" sz="1600">
                <a:latin typeface="Garamond" pitchFamily="18" charset="0"/>
              </a:endParaRPr>
            </a:p>
            <a:p>
              <a:r>
                <a:rPr lang="en-US" altLang="en-US" sz="1600" b="1">
                  <a:solidFill>
                    <a:srgbClr val="660033"/>
                  </a:solidFill>
                  <a:latin typeface="Garamond" pitchFamily="18" charset="0"/>
                </a:rPr>
                <a:t>CF</a:t>
              </a:r>
              <a:r>
                <a:rPr lang="en-US" altLang="en-US" sz="1600">
                  <a:latin typeface="Garamond" pitchFamily="18" charset="0"/>
                </a:rPr>
                <a:t>	Carry		1:CY		</a:t>
              </a:r>
              <a:r>
                <a:rPr lang="en-US" altLang="en-US" sz="1600" b="1">
                  <a:latin typeface="Garamond" pitchFamily="18" charset="0"/>
                </a:rPr>
                <a:t>Operaţii matematice fără semn</a:t>
              </a:r>
              <a:r>
                <a:rPr lang="en-US" altLang="en-US" sz="1600">
                  <a:latin typeface="Garamond" pitchFamily="18" charset="0"/>
                </a:rPr>
                <a:t> şi </a:t>
              </a:r>
            </a:p>
            <a:p>
              <a:r>
                <a:rPr lang="en-US" altLang="en-US" sz="1600">
                  <a:latin typeface="Garamond" pitchFamily="18" charset="0"/>
                </a:rPr>
                <a:t>			 0:NC 		deplasări (transport sau împrumut)</a:t>
              </a:r>
            </a:p>
            <a:p>
              <a:r>
                <a:rPr lang="en-US" altLang="en-US" sz="1600">
                  <a:latin typeface="Garamond" pitchFamily="18" charset="0"/>
                </a:rPr>
                <a:t>					</a:t>
              </a:r>
            </a:p>
            <a:p>
              <a:endParaRPr lang="en-US" altLang="en-US" sz="1600">
                <a:latin typeface="Garamond" pitchFamily="18" charset="0"/>
              </a:endParaRPr>
            </a:p>
            <a:p>
              <a:r>
                <a:rPr lang="en-US" altLang="en-US" sz="1600" b="1">
                  <a:solidFill>
                    <a:srgbClr val="660033"/>
                  </a:solidFill>
                  <a:latin typeface="Garamond" pitchFamily="18" charset="0"/>
                </a:rPr>
                <a:t>OF</a:t>
              </a:r>
              <a:r>
                <a:rPr lang="en-US" altLang="en-US" sz="1600">
                  <a:latin typeface="Garamond" pitchFamily="18" charset="0"/>
                </a:rPr>
                <a:t>	Overflow		1:OV		</a:t>
              </a:r>
              <a:r>
                <a:rPr lang="en-US" altLang="en-US" sz="1600" b="1">
                  <a:latin typeface="Garamond" pitchFamily="18" charset="0"/>
                </a:rPr>
                <a:t>Operaţii matematice cu semn</a:t>
              </a:r>
              <a:endParaRPr lang="en-US" altLang="en-US" sz="1600" b="1">
                <a:solidFill>
                  <a:srgbClr val="000099"/>
                </a:solidFill>
                <a:latin typeface="Garamond" pitchFamily="18" charset="0"/>
              </a:endParaRPr>
            </a:p>
            <a:p>
              <a:r>
                <a:rPr lang="en-US" altLang="en-US" sz="1600">
                  <a:latin typeface="Garamond" pitchFamily="18" charset="0"/>
                </a:rPr>
                <a:t>			0:NV		Nr pozitive sau negative reprezentate în </a:t>
              </a:r>
            </a:p>
            <a:p>
              <a:r>
                <a:rPr lang="en-US" altLang="en-US" sz="1600">
                  <a:latin typeface="Garamond" pitchFamily="18" charset="0"/>
                </a:rPr>
                <a:t>					complement fa</a:t>
              </a:r>
              <a:r>
                <a:rPr lang="ro-RO" altLang="en-US" sz="1600">
                  <a:latin typeface="Garamond" pitchFamily="18" charset="0"/>
                </a:rPr>
                <a:t>ţă de</a:t>
              </a:r>
              <a:r>
                <a:rPr lang="en-US" altLang="en-US" sz="1600">
                  <a:latin typeface="Garamond" pitchFamily="18" charset="0"/>
                </a:rPr>
                <a:t> 2</a:t>
              </a:r>
            </a:p>
            <a:p>
              <a:endParaRPr lang="en-US" altLang="en-US" sz="1600">
                <a:latin typeface="Garamond" pitchFamily="18" charset="0"/>
              </a:endParaRPr>
            </a:p>
            <a:p>
              <a:endParaRPr lang="en-US" altLang="en-US" sz="1600">
                <a:latin typeface="Garamond" pitchFamily="18" charset="0"/>
              </a:endParaRPr>
            </a:p>
            <a:p>
              <a:r>
                <a:rPr lang="en-US" altLang="en-US" sz="1600" b="1">
                  <a:solidFill>
                    <a:srgbClr val="660033"/>
                  </a:solidFill>
                  <a:latin typeface="Garamond" pitchFamily="18" charset="0"/>
                </a:rPr>
                <a:t>SF</a:t>
              </a:r>
              <a:r>
                <a:rPr lang="en-US" altLang="en-US" sz="1600">
                  <a:latin typeface="Garamond" pitchFamily="18" charset="0"/>
                </a:rPr>
                <a:t>	Sign Flag		1:NG: -		Bitul cel mai semnificativ al </a:t>
              </a:r>
            </a:p>
            <a:p>
              <a:r>
                <a:rPr lang="en-US" altLang="en-US" sz="1600">
                  <a:latin typeface="Garamond" pitchFamily="18" charset="0"/>
                </a:rPr>
                <a:t>			0:P</a:t>
              </a:r>
              <a:r>
                <a:rPr lang="ro-RO" altLang="en-US" sz="1600">
                  <a:latin typeface="Garamond" pitchFamily="18" charset="0"/>
                </a:rPr>
                <a:t>Z</a:t>
              </a:r>
              <a:r>
                <a:rPr lang="en-US" altLang="en-US" sz="1600">
                  <a:latin typeface="Garamond" pitchFamily="18" charset="0"/>
                </a:rPr>
                <a:t>: + 		rezultatului</a:t>
              </a:r>
            </a:p>
            <a:p>
              <a:r>
                <a:rPr lang="en-US" altLang="en-US" sz="1600">
                  <a:latin typeface="Garamond" pitchFamily="18" charset="0"/>
                </a:rPr>
                <a:t>			</a:t>
              </a:r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496" y="1512"/>
              <a:ext cx="4992" cy="0"/>
            </a:xfrm>
            <a:prstGeom prst="line">
              <a:avLst/>
            </a:prstGeom>
            <a:noFill/>
            <a:ln w="76200" cmpd="tri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448" y="194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>
              <a:off x="448" y="254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8"/>
            <p:cNvSpPr>
              <a:spLocks noChangeShapeType="1"/>
            </p:cNvSpPr>
            <p:nvPr/>
          </p:nvSpPr>
          <p:spPr bwMode="auto">
            <a:xfrm>
              <a:off x="448" y="3264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>
              <a:off x="384" y="3792"/>
              <a:ext cx="5088" cy="0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0"/>
            <p:cNvSpPr>
              <a:spLocks noChangeShapeType="1"/>
            </p:cNvSpPr>
            <p:nvPr/>
          </p:nvSpPr>
          <p:spPr bwMode="auto">
            <a:xfrm>
              <a:off x="3328" y="1272"/>
              <a:ext cx="0" cy="2520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1"/>
            <p:cNvSpPr>
              <a:spLocks noChangeShapeType="1"/>
            </p:cNvSpPr>
            <p:nvPr/>
          </p:nvSpPr>
          <p:spPr bwMode="auto">
            <a:xfrm>
              <a:off x="1888" y="1272"/>
              <a:ext cx="0" cy="2520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2"/>
            <p:cNvSpPr>
              <a:spLocks noChangeShapeType="1"/>
            </p:cNvSpPr>
            <p:nvPr/>
          </p:nvSpPr>
          <p:spPr bwMode="auto">
            <a:xfrm flipV="1">
              <a:off x="960" y="1296"/>
              <a:ext cx="2" cy="2496"/>
            </a:xfrm>
            <a:prstGeom prst="line">
              <a:avLst/>
            </a:prstGeom>
            <a:noFill/>
            <a:ln w="38100" cmpd="dbl">
              <a:solidFill>
                <a:srgbClr val="66003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102612-7221-46CE-863C-FC97D563D544}" type="slidenum">
              <a:rPr lang="en-US" altLang="en-US" sz="1400"/>
              <a:pPr/>
              <a:t>3</a:t>
            </a:fld>
            <a:endParaRPr lang="en-US" altLang="en-US" sz="10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Exemple de accesare a memoriei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55713"/>
            <a:ext cx="4165600" cy="513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SEGMENT code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var1	DW 01234h</a:t>
            </a:r>
            <a:br>
              <a:rPr lang="en-US" altLang="en-US" sz="1400" b="1">
                <a:latin typeface="Garamond" pitchFamily="18" charset="0"/>
              </a:rPr>
            </a:br>
            <a:r>
              <a:rPr lang="en-US" altLang="en-US" sz="1400" b="1">
                <a:latin typeface="Garamond" pitchFamily="18" charset="0"/>
              </a:rPr>
              <a:t>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;defineşte o variabilă 		;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cu valoarea 			;1234h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var2	DW 01234</a:t>
            </a:r>
            <a:br>
              <a:rPr lang="en-US" altLang="en-US" sz="1400" b="1">
                <a:latin typeface="Garamond" pitchFamily="18" charset="0"/>
              </a:rPr>
            </a:br>
            <a:r>
              <a:rPr lang="en-US" altLang="en-US" sz="1400" b="1">
                <a:latin typeface="Garamond" pitchFamily="18" charset="0"/>
              </a:rPr>
              <a:t>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;defineşte o variabilă 		;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cu valoarea 			;zecimală 1234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var3	RESW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defineşte o variabilă 		;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cu valoare 			;nespecificată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var4	DW 01BCDh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mesaj    DB ’Hello!'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start: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ax,cs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setează segmentul de date		</a:t>
            </a:r>
            <a:endParaRPr lang="en-US" altLang="en-US" sz="1400" b="1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ds,ax	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DS=CS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orice referire la memorie se pp. că este în segmentul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ax,[var2]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[var2]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; == mov ax,[2]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57713" y="1239838"/>
            <a:ext cx="4411662" cy="513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si,var2</a:t>
            </a:r>
            <a:br>
              <a:rPr lang="en-US" altLang="en-US" sz="1400" b="1">
                <a:latin typeface="Garamond" pitchFamily="18" charset="0"/>
              </a:rPr>
            </a:br>
            <a:r>
              <a:rPr lang="en-US" altLang="en-US" sz="1400" b="1">
                <a:latin typeface="Garamond" pitchFamily="18" charset="0"/>
              </a:rPr>
              <a:t>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se fol. SI ca pointer spre var2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; (cod C echivalent:  SI=&amp;var2 )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ax,[si]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se citeşte din memorie la 		;var2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; referire indirectă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bx,mesaj</a:t>
            </a:r>
            <a:br>
              <a:rPr lang="en-US" altLang="en-US" sz="1400" b="1">
                <a:latin typeface="Garamond" pitchFamily="18" charset="0"/>
              </a:rPr>
            </a:br>
            <a:r>
              <a:rPr lang="en-US" altLang="en-US" sz="1400" b="1">
                <a:latin typeface="Garamond" pitchFamily="18" charset="0"/>
              </a:rPr>
              <a:t>	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BX este un pointer la un 		;string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</a:t>
            </a:r>
            <a:endParaRPr lang="en-US" altLang="en-US" sz="1400" b="1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dec BYTE [bx+1]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’e' devine ’d'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si, 1	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SI este pe post de index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inc [mesaj+SI]</a:t>
            </a:r>
            <a:br>
              <a:rPr lang="en-US" altLang="en-US" sz="1400" b="1">
                <a:latin typeface="Garamond" pitchFamily="18" charset="0"/>
              </a:rPr>
            </a:br>
            <a:r>
              <a:rPr lang="en-US" altLang="en-US" sz="1400" b="1">
                <a:latin typeface="Garamond" pitchFamily="18" charset="0"/>
              </a:rPr>
              <a:t>	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== inc [SI + 8]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; == inc [9]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4495800" y="1273175"/>
            <a:ext cx="0" cy="4899025"/>
          </a:xfrm>
          <a:prstGeom prst="line">
            <a:avLst/>
          </a:prstGeom>
          <a:noFill/>
          <a:ln w="76200" cmpd="tri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937C0E-37A2-4A4A-B69D-86D659200ACA}" type="slidenum">
              <a:rPr lang="en-US" altLang="en-US" sz="1400"/>
              <a:pPr/>
              <a:t>4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Exemple de accesare a memoriei (cont.)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84275"/>
            <a:ext cx="4303713" cy="4911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;Memoria poate fi adresată folosind 4 regiştri: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   SI  -&gt; Implică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   DI  -&gt; Implică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   BX  -&gt; Implică 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Garamond" pitchFamily="18" charset="0"/>
              </a:rPr>
              <a:t>;    BP  -&gt;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Implică</a:t>
            </a:r>
            <a:r>
              <a:rPr lang="en-US" altLang="en-US" sz="1400" b="1">
                <a:solidFill>
                  <a:srgbClr val="FF0000"/>
                </a:solidFill>
                <a:latin typeface="Garamond" pitchFamily="18" charset="0"/>
              </a:rPr>
              <a:t> SS 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Exemple: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ax,[bx]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;ax &lt;- unui 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din memorie referit de BX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al,[bx]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;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al &lt;- unui 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byte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din memorie referit de BX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ax,[si] 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unui 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referit de 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ah,[si] 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ah &lt;- unui 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byte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referit de 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cx,[di] 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cx &lt;- unui </a:t>
            </a:r>
            <a:r>
              <a:rPr lang="en-US" altLang="en-US" sz="1400" b="1" i="1">
                <a:solidFill>
                  <a:srgbClr val="000099"/>
                </a:solidFill>
                <a:latin typeface="Garamond" pitchFamily="18" charset="0"/>
              </a:rPr>
              <a:t>word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 referit de 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ax,[bp]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[SS:BP]</a:t>
            </a:r>
            <a:r>
              <a:rPr lang="en-US" altLang="en-US" sz="1400" b="1">
                <a:latin typeface="Garamond" pitchFamily="18" charset="0"/>
              </a:rPr>
              <a:t> operaţie cu stiva</a:t>
            </a:r>
            <a:endParaRPr lang="en-US" altLang="en-US" sz="1200" b="1">
              <a:solidFill>
                <a:srgbClr val="000099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În plus se permite folosirea BX+SI şi BX+DI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 mov ax,[bx+si]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 mov ch,[bx+di]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1225" y="1227138"/>
            <a:ext cx="4117975" cy="48688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; deplasamente pe 8 sau 16 biţi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ax,[23h]  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word la DS:0023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ah,[bx+5]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ah &lt;- byte la  DS:(BX+5)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ax,[bx+si+107]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word la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; DS:(BX+SI+107)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ax,[bx+di+47]	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ax &lt;- word la</a:t>
            </a:r>
            <a:b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</a:b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		; DS:(BX+DI+47)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solidFill>
                <a:srgbClr val="000099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De reţinut! Cei doi op ai instr. MOV nu pot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fi ambii locaţii de memorie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[bx],[si]	</a:t>
            </a:r>
            <a:r>
              <a:rPr lang="en-US" altLang="en-US" sz="1400" b="1">
                <a:solidFill>
                  <a:srgbClr val="FF0000"/>
                </a:solidFill>
                <a:latin typeface="Garamond" pitchFamily="18" charset="0"/>
              </a:rPr>
              <a:t>; Instr. ilegală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mov [di],[si]	</a:t>
            </a:r>
            <a:r>
              <a:rPr lang="en-US" altLang="en-US" sz="1400" b="1">
                <a:solidFill>
                  <a:srgbClr val="FF0000"/>
                </a:solidFill>
                <a:latin typeface="Garamond" pitchFamily="18" charset="0"/>
              </a:rPr>
              <a:t>; Instr. ilegală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solidFill>
                <a:srgbClr val="FF000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Caz special: operaţii cu stiva!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Garamond" pitchFamily="18" charset="0"/>
              </a:rPr>
              <a:t> pop word [var]       </a:t>
            </a:r>
            <a:r>
              <a:rPr lang="en-US" altLang="en-US" sz="1400" b="1">
                <a:solidFill>
                  <a:srgbClr val="000099"/>
                </a:solidFill>
                <a:latin typeface="Garamond" pitchFamily="18" charset="0"/>
              </a:rPr>
              <a:t>; [var] &lt;- SS:[SP]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H="1">
            <a:off x="4641850" y="1274763"/>
            <a:ext cx="1588" cy="5086350"/>
          </a:xfrm>
          <a:prstGeom prst="line">
            <a:avLst/>
          </a:prstGeom>
          <a:noFill/>
          <a:ln w="76200" cmpd="tri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933A02-8937-4D59-898C-7A4CE7C6AD6A}" type="slidenum">
              <a:rPr lang="en-US" altLang="en-US" sz="1400"/>
              <a:pPr/>
              <a:t>5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Registrul indicatorilor de stare</a:t>
            </a:r>
          </a:p>
        </p:txBody>
      </p:sp>
      <p:grpSp>
        <p:nvGrpSpPr>
          <p:cNvPr id="7172" name="Group 94"/>
          <p:cNvGrpSpPr>
            <a:grpSpLocks/>
          </p:cNvGrpSpPr>
          <p:nvPr/>
        </p:nvGrpSpPr>
        <p:grpSpPr bwMode="auto">
          <a:xfrm>
            <a:off x="820738" y="1466850"/>
            <a:ext cx="7181850" cy="4222750"/>
            <a:chOff x="517" y="924"/>
            <a:chExt cx="4524" cy="2660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1649" y="2960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4" name="Text Box 5"/>
            <p:cNvSpPr txBox="1">
              <a:spLocks noChangeArrowheads="1"/>
            </p:cNvSpPr>
            <p:nvPr/>
          </p:nvSpPr>
          <p:spPr bwMode="auto">
            <a:xfrm>
              <a:off x="1889" y="3014"/>
              <a:ext cx="7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8086, 8088, 80186</a:t>
              </a:r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1649" y="3344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1937" y="3344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3377" y="3008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" name="Rectangle 9"/>
            <p:cNvSpPr>
              <a:spLocks noChangeArrowheads="1"/>
            </p:cNvSpPr>
            <p:nvPr/>
          </p:nvSpPr>
          <p:spPr bwMode="auto">
            <a:xfrm>
              <a:off x="3665" y="3008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" name="Rectangle 10"/>
            <p:cNvSpPr>
              <a:spLocks noChangeArrowheads="1"/>
            </p:cNvSpPr>
            <p:nvPr/>
          </p:nvSpPr>
          <p:spPr bwMode="auto">
            <a:xfrm>
              <a:off x="3953" y="3008"/>
              <a:ext cx="144" cy="2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>
              <a:off x="3377" y="3344"/>
              <a:ext cx="144" cy="24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1" name="Rectangle 12"/>
            <p:cNvSpPr>
              <a:spLocks noChangeArrowheads="1"/>
            </p:cNvSpPr>
            <p:nvPr/>
          </p:nvSpPr>
          <p:spPr bwMode="auto">
            <a:xfrm>
              <a:off x="3665" y="3344"/>
              <a:ext cx="144" cy="24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2" name="Rectangle 13"/>
            <p:cNvSpPr>
              <a:spLocks noChangeArrowheads="1"/>
            </p:cNvSpPr>
            <p:nvPr/>
          </p:nvSpPr>
          <p:spPr bwMode="auto">
            <a:xfrm>
              <a:off x="3953" y="3344"/>
              <a:ext cx="144" cy="2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3" name="Rectangle 14"/>
            <p:cNvSpPr>
              <a:spLocks noChangeArrowheads="1"/>
            </p:cNvSpPr>
            <p:nvPr/>
          </p:nvSpPr>
          <p:spPr bwMode="auto">
            <a:xfrm>
              <a:off x="4241" y="3344"/>
              <a:ext cx="144" cy="2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2225" y="3398"/>
              <a:ext cx="3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80286</a:t>
              </a:r>
            </a:p>
          </p:txBody>
        </p:sp>
        <p:sp>
          <p:nvSpPr>
            <p:cNvPr id="7185" name="Text Box 16"/>
            <p:cNvSpPr txBox="1">
              <a:spLocks noChangeArrowheads="1"/>
            </p:cNvSpPr>
            <p:nvPr/>
          </p:nvSpPr>
          <p:spPr bwMode="auto">
            <a:xfrm>
              <a:off x="4289" y="3062"/>
              <a:ext cx="7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80386, 80486DX</a:t>
              </a:r>
            </a:p>
          </p:txBody>
        </p:sp>
        <p:sp>
          <p:nvSpPr>
            <p:cNvPr id="7186" name="Text Box 17"/>
            <p:cNvSpPr txBox="1">
              <a:spLocks noChangeArrowheads="1"/>
            </p:cNvSpPr>
            <p:nvPr/>
          </p:nvSpPr>
          <p:spPr bwMode="auto">
            <a:xfrm>
              <a:off x="4529" y="3398"/>
              <a:ext cx="45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Garamond" pitchFamily="18" charset="0"/>
                </a:rPr>
                <a:t>80486SX</a:t>
              </a:r>
            </a:p>
          </p:txBody>
        </p:sp>
        <p:grpSp>
          <p:nvGrpSpPr>
            <p:cNvPr id="7187" name="Group 18"/>
            <p:cNvGrpSpPr>
              <a:grpSpLocks/>
            </p:cNvGrpSpPr>
            <p:nvPr/>
          </p:nvGrpSpPr>
          <p:grpSpPr bwMode="auto">
            <a:xfrm>
              <a:off x="517" y="924"/>
              <a:ext cx="4464" cy="1914"/>
              <a:chOff x="480" y="1680"/>
              <a:chExt cx="4464" cy="1914"/>
            </a:xfrm>
          </p:grpSpPr>
          <p:sp>
            <p:nvSpPr>
              <p:cNvPr id="7188" name="Rectangle 19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464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9" name="Line 20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Line 21"/>
              <p:cNvSpPr>
                <a:spLocks noChangeShapeType="1"/>
              </p:cNvSpPr>
              <p:nvPr/>
            </p:nvSpPr>
            <p:spPr bwMode="auto">
              <a:xfrm>
                <a:off x="292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Line 22"/>
              <p:cNvSpPr>
                <a:spLocks noChangeShapeType="1"/>
              </p:cNvSpPr>
              <p:nvPr/>
            </p:nvSpPr>
            <p:spPr bwMode="auto">
              <a:xfrm>
                <a:off x="307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Line 23"/>
              <p:cNvSpPr>
                <a:spLocks noChangeShapeType="1"/>
              </p:cNvSpPr>
              <p:nvPr/>
            </p:nvSpPr>
            <p:spPr bwMode="auto">
              <a:xfrm>
                <a:off x="321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Line 24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Line 25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26"/>
              <p:cNvSpPr>
                <a:spLocks noChangeShapeType="1"/>
              </p:cNvSpPr>
              <p:nvPr/>
            </p:nvSpPr>
            <p:spPr bwMode="auto">
              <a:xfrm>
                <a:off x="436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27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28"/>
              <p:cNvSpPr>
                <a:spLocks noChangeShapeType="1"/>
              </p:cNvSpPr>
              <p:nvPr/>
            </p:nvSpPr>
            <p:spPr bwMode="auto">
              <a:xfrm>
                <a:off x="465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Line 29"/>
              <p:cNvSpPr>
                <a:spLocks noChangeShapeType="1"/>
              </p:cNvSpPr>
              <p:nvPr/>
            </p:nvSpPr>
            <p:spPr bwMode="auto">
              <a:xfrm>
                <a:off x="480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199" name="Group 30"/>
              <p:cNvGrpSpPr>
                <a:grpSpLocks/>
              </p:cNvGrpSpPr>
              <p:nvPr/>
            </p:nvGrpSpPr>
            <p:grpSpPr bwMode="auto">
              <a:xfrm>
                <a:off x="3216" y="1680"/>
                <a:ext cx="864" cy="240"/>
                <a:chOff x="1440" y="2112"/>
                <a:chExt cx="864" cy="240"/>
              </a:xfrm>
            </p:grpSpPr>
            <p:sp>
              <p:nvSpPr>
                <p:cNvPr id="7256" name="Rectangle 31"/>
                <p:cNvSpPr>
                  <a:spLocks noChangeArrowheads="1"/>
                </p:cNvSpPr>
                <p:nvPr/>
              </p:nvSpPr>
              <p:spPr bwMode="auto">
                <a:xfrm>
                  <a:off x="1440" y="2112"/>
                  <a:ext cx="864" cy="240"/>
                </a:xfrm>
                <a:prstGeom prst="rect">
                  <a:avLst/>
                </a:prstGeom>
                <a:solidFill>
                  <a:srgbClr val="66FF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257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8" name="Line 33"/>
                <p:cNvSpPr>
                  <a:spLocks noChangeShapeType="1"/>
                </p:cNvSpPr>
                <p:nvPr/>
              </p:nvSpPr>
              <p:spPr bwMode="auto">
                <a:xfrm>
                  <a:off x="1728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9" name="Line 34"/>
                <p:cNvSpPr>
                  <a:spLocks noChangeShapeType="1"/>
                </p:cNvSpPr>
                <p:nvPr/>
              </p:nvSpPr>
              <p:spPr bwMode="auto">
                <a:xfrm>
                  <a:off x="1872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0" name="Line 35"/>
                <p:cNvSpPr>
                  <a:spLocks noChangeShapeType="1"/>
                </p:cNvSpPr>
                <p:nvPr/>
              </p:nvSpPr>
              <p:spPr bwMode="auto">
                <a:xfrm>
                  <a:off x="2016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1" name="Line 36"/>
                <p:cNvSpPr>
                  <a:spLocks noChangeShapeType="1"/>
                </p:cNvSpPr>
                <p:nvPr/>
              </p:nvSpPr>
              <p:spPr bwMode="auto">
                <a:xfrm>
                  <a:off x="2160" y="2112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0" name="Rectangle 37"/>
              <p:cNvSpPr>
                <a:spLocks noChangeArrowheads="1"/>
              </p:cNvSpPr>
              <p:nvPr/>
            </p:nvSpPr>
            <p:spPr bwMode="auto">
              <a:xfrm>
                <a:off x="4224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1" name="Rectangle 38"/>
              <p:cNvSpPr>
                <a:spLocks noChangeArrowheads="1"/>
              </p:cNvSpPr>
              <p:nvPr/>
            </p:nvSpPr>
            <p:spPr bwMode="auto">
              <a:xfrm>
                <a:off x="4512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2" name="Rectangle 39"/>
              <p:cNvSpPr>
                <a:spLocks noChangeArrowheads="1"/>
              </p:cNvSpPr>
              <p:nvPr/>
            </p:nvSpPr>
            <p:spPr bwMode="auto">
              <a:xfrm>
                <a:off x="4800" y="1680"/>
                <a:ext cx="144" cy="240"/>
              </a:xfrm>
              <a:prstGeom prst="rect">
                <a:avLst/>
              </a:prstGeom>
              <a:solidFill>
                <a:srgbClr val="66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03" name="Line 40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41"/>
              <p:cNvSpPr>
                <a:spLocks noChangeShapeType="1"/>
              </p:cNvSpPr>
              <p:nvPr/>
            </p:nvSpPr>
            <p:spPr bwMode="auto">
              <a:xfrm>
                <a:off x="249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Line 4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43"/>
              <p:cNvSpPr>
                <a:spLocks noChangeShapeType="1"/>
              </p:cNvSpPr>
              <p:nvPr/>
            </p:nvSpPr>
            <p:spPr bwMode="auto">
              <a:xfrm>
                <a:off x="192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Line 44"/>
              <p:cNvSpPr>
                <a:spLocks noChangeShapeType="1"/>
              </p:cNvSpPr>
              <p:nvPr/>
            </p:nvSpPr>
            <p:spPr bwMode="auto">
              <a:xfrm>
                <a:off x="206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Line 45"/>
              <p:cNvSpPr>
                <a:spLocks noChangeShapeType="1"/>
              </p:cNvSpPr>
              <p:nvPr/>
            </p:nvSpPr>
            <p:spPr bwMode="auto">
              <a:xfrm>
                <a:off x="220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Line 46"/>
              <p:cNvSpPr>
                <a:spLocks noChangeShapeType="1"/>
              </p:cNvSpPr>
              <p:nvPr/>
            </p:nvSpPr>
            <p:spPr bwMode="auto">
              <a:xfrm>
                <a:off x="148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Line 47"/>
              <p:cNvSpPr>
                <a:spLocks noChangeShapeType="1"/>
              </p:cNvSpPr>
              <p:nvPr/>
            </p:nvSpPr>
            <p:spPr bwMode="auto">
              <a:xfrm>
                <a:off x="163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Line 48"/>
              <p:cNvSpPr>
                <a:spLocks noChangeShapeType="1"/>
              </p:cNvSpPr>
              <p:nvPr/>
            </p:nvSpPr>
            <p:spPr bwMode="auto">
              <a:xfrm>
                <a:off x="177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Line 49"/>
              <p:cNvSpPr>
                <a:spLocks noChangeShapeType="1"/>
              </p:cNvSpPr>
              <p:nvPr/>
            </p:nvSpPr>
            <p:spPr bwMode="auto">
              <a:xfrm>
                <a:off x="1056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Line 50"/>
              <p:cNvSpPr>
                <a:spLocks noChangeShapeType="1"/>
              </p:cNvSpPr>
              <p:nvPr/>
            </p:nvSpPr>
            <p:spPr bwMode="auto">
              <a:xfrm>
                <a:off x="1200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Line 51"/>
              <p:cNvSpPr>
                <a:spLocks noChangeShapeType="1"/>
              </p:cNvSpPr>
              <p:nvPr/>
            </p:nvSpPr>
            <p:spPr bwMode="auto">
              <a:xfrm>
                <a:off x="134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Line 52"/>
              <p:cNvSpPr>
                <a:spLocks noChangeShapeType="1"/>
              </p:cNvSpPr>
              <p:nvPr/>
            </p:nvSpPr>
            <p:spPr bwMode="auto">
              <a:xfrm>
                <a:off x="624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Line 53"/>
              <p:cNvSpPr>
                <a:spLocks noChangeShapeType="1"/>
              </p:cNvSpPr>
              <p:nvPr/>
            </p:nvSpPr>
            <p:spPr bwMode="auto">
              <a:xfrm>
                <a:off x="768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Line 54"/>
              <p:cNvSpPr>
                <a:spLocks noChangeShapeType="1"/>
              </p:cNvSpPr>
              <p:nvPr/>
            </p:nvSpPr>
            <p:spPr bwMode="auto">
              <a:xfrm>
                <a:off x="912" y="1680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Rectangle 55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19" name="Rectangle 56"/>
              <p:cNvSpPr>
                <a:spLocks noChangeArrowheads="1"/>
              </p:cNvSpPr>
              <p:nvPr/>
            </p:nvSpPr>
            <p:spPr bwMode="auto">
              <a:xfrm>
                <a:off x="2928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0" name="Rectangle 57"/>
              <p:cNvSpPr>
                <a:spLocks noChangeArrowheads="1"/>
              </p:cNvSpPr>
              <p:nvPr/>
            </p:nvSpPr>
            <p:spPr bwMode="auto">
              <a:xfrm>
                <a:off x="2784" y="1680"/>
                <a:ext cx="144" cy="2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1" name="Rectangle 58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144" cy="240"/>
              </a:xfrm>
              <a:prstGeom prst="rect">
                <a:avLst/>
              </a:prstGeom>
              <a:solidFill>
                <a:srgbClr val="66FF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2" name="Rectangle 59"/>
              <p:cNvSpPr>
                <a:spLocks noChangeArrowheads="1"/>
              </p:cNvSpPr>
              <p:nvPr/>
            </p:nvSpPr>
            <p:spPr bwMode="auto">
              <a:xfrm>
                <a:off x="2352" y="1680"/>
                <a:ext cx="144" cy="240"/>
              </a:xfrm>
              <a:prstGeom prst="rect">
                <a:avLst/>
              </a:prstGeom>
              <a:solidFill>
                <a:srgbClr val="66FF33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3" name="Rectangle 60"/>
              <p:cNvSpPr>
                <a:spLocks noChangeArrowheads="1"/>
              </p:cNvSpPr>
              <p:nvPr/>
            </p:nvSpPr>
            <p:spPr bwMode="auto">
              <a:xfrm>
                <a:off x="2208" y="1680"/>
                <a:ext cx="144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224" name="Text Box 61"/>
              <p:cNvSpPr txBox="1">
                <a:spLocks noChangeArrowheads="1"/>
              </p:cNvSpPr>
              <p:nvPr/>
            </p:nvSpPr>
            <p:spPr bwMode="auto">
              <a:xfrm>
                <a:off x="553" y="1972"/>
                <a:ext cx="969" cy="16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AC</a:t>
                </a:r>
                <a:r>
                  <a:rPr lang="en-US" altLang="en-US" b="1">
                    <a:latin typeface="Garamond" pitchFamily="18" charset="0"/>
                  </a:rPr>
                  <a:t> </a:t>
                </a:r>
                <a:r>
                  <a:rPr lang="en-US" altLang="en-US">
                    <a:latin typeface="Garamond" pitchFamily="18" charset="0"/>
                  </a:rPr>
                  <a:t>(Alignment check)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(VM)</a:t>
                </a:r>
                <a:r>
                  <a:rPr lang="en-US" altLang="en-US">
                    <a:latin typeface="Garamond" pitchFamily="18" charset="0"/>
                  </a:rPr>
                  <a:t> Virtual mode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(RF)</a:t>
                </a:r>
                <a:r>
                  <a:rPr lang="en-US" altLang="en-US">
                    <a:latin typeface="Garamond" pitchFamily="18" charset="0"/>
                  </a:rPr>
                  <a:t> Resume</a:t>
                </a:r>
              </a:p>
              <a:p>
                <a:pPr algn="r">
                  <a:lnSpc>
                    <a:spcPct val="80000"/>
                  </a:lnSpc>
                </a:pPr>
                <a:endParaRPr lang="en-US" altLang="en-US" b="1">
                  <a:solidFill>
                    <a:srgbClr val="000099"/>
                  </a:solidFill>
                  <a:latin typeface="Garamond" pitchFamily="18" charset="0"/>
                </a:endParaRP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(NT)</a:t>
                </a:r>
                <a:r>
                  <a:rPr lang="en-US" altLang="en-US">
                    <a:latin typeface="Garamond" pitchFamily="18" charset="0"/>
                  </a:rPr>
                  <a:t> Nested task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(IOPL)</a:t>
                </a:r>
                <a:r>
                  <a:rPr lang="en-US" altLang="en-US">
                    <a:latin typeface="Garamond" pitchFamily="18" charset="0"/>
                  </a:rPr>
                  <a:t> Input/output 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>
                    <a:latin typeface="Garamond" pitchFamily="18" charset="0"/>
                  </a:rPr>
                  <a:t>privilege level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(O)</a:t>
                </a:r>
                <a:r>
                  <a:rPr lang="en-US" altLang="en-US">
                    <a:latin typeface="Garamond" pitchFamily="18" charset="0"/>
                  </a:rPr>
                  <a:t> Overflow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(D)</a:t>
                </a:r>
                <a:r>
                  <a:rPr lang="en-US" altLang="en-US">
                    <a:latin typeface="Garamond" pitchFamily="18" charset="0"/>
                  </a:rPr>
                  <a:t> Direction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(I)</a:t>
                </a:r>
                <a:r>
                  <a:rPr lang="en-US" altLang="en-US">
                    <a:latin typeface="Garamond" pitchFamily="18" charset="0"/>
                  </a:rPr>
                  <a:t> Interrupt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(T)</a:t>
                </a:r>
                <a:r>
                  <a:rPr lang="en-US" altLang="en-US">
                    <a:latin typeface="Garamond" pitchFamily="18" charset="0"/>
                  </a:rPr>
                  <a:t> Trace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(S)</a:t>
                </a:r>
                <a:r>
                  <a:rPr lang="en-US" altLang="en-US">
                    <a:latin typeface="Garamond" pitchFamily="18" charset="0"/>
                  </a:rPr>
                  <a:t> Sign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(Z)</a:t>
                </a:r>
                <a:r>
                  <a:rPr lang="en-US" altLang="en-US">
                    <a:latin typeface="Garamond" pitchFamily="18" charset="0"/>
                  </a:rPr>
                  <a:t> Zero</a:t>
                </a:r>
              </a:p>
              <a:p>
                <a:pPr algn="r">
                  <a:lnSpc>
                    <a:spcPct val="80000"/>
                  </a:lnSpc>
                </a:pPr>
                <a:endParaRPr lang="en-US" altLang="en-US">
                  <a:latin typeface="Garamond" pitchFamily="18" charset="0"/>
                </a:endParaRP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(A)</a:t>
                </a:r>
                <a:r>
                  <a:rPr lang="en-US" altLang="en-US">
                    <a:latin typeface="Garamond" pitchFamily="18" charset="0"/>
                  </a:rPr>
                  <a:t> Auxiliary Carry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(P)</a:t>
                </a:r>
                <a:r>
                  <a:rPr lang="en-US" altLang="en-US">
                    <a:latin typeface="Garamond" pitchFamily="18" charset="0"/>
                  </a:rPr>
                  <a:t> Parity</a:t>
                </a:r>
              </a:p>
              <a:p>
                <a:pPr algn="r">
                  <a:lnSpc>
                    <a:spcPct val="80000"/>
                  </a:lnSpc>
                </a:pPr>
                <a:r>
                  <a:rPr lang="en-US" altLang="en-US" b="1">
                    <a:solidFill>
                      <a:srgbClr val="000099"/>
                    </a:solidFill>
                    <a:latin typeface="Garamond" pitchFamily="18" charset="0"/>
                  </a:rPr>
                  <a:t>(C)</a:t>
                </a:r>
                <a:r>
                  <a:rPr lang="en-US" altLang="en-US">
                    <a:latin typeface="Garamond" pitchFamily="18" charset="0"/>
                  </a:rPr>
                  <a:t> Carry</a:t>
                </a:r>
              </a:p>
            </p:txBody>
          </p:sp>
          <p:sp>
            <p:nvSpPr>
              <p:cNvPr id="7225" name="Line 62"/>
              <p:cNvSpPr>
                <a:spLocks noChangeShapeType="1"/>
              </p:cNvSpPr>
              <p:nvPr/>
            </p:nvSpPr>
            <p:spPr bwMode="auto">
              <a:xfrm>
                <a:off x="2256" y="192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Line 63"/>
              <p:cNvSpPr>
                <a:spLocks noChangeShapeType="1"/>
              </p:cNvSpPr>
              <p:nvPr/>
            </p:nvSpPr>
            <p:spPr bwMode="auto">
              <a:xfrm flipH="1">
                <a:off x="1488" y="201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7" name="Line 64"/>
              <p:cNvSpPr>
                <a:spLocks noChangeShapeType="1"/>
              </p:cNvSpPr>
              <p:nvPr/>
            </p:nvSpPr>
            <p:spPr bwMode="auto">
              <a:xfrm>
                <a:off x="2448" y="192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Line 65"/>
              <p:cNvSpPr>
                <a:spLocks noChangeShapeType="1"/>
              </p:cNvSpPr>
              <p:nvPr/>
            </p:nvSpPr>
            <p:spPr bwMode="auto">
              <a:xfrm flipH="1">
                <a:off x="1488" y="2112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Line 66"/>
              <p:cNvSpPr>
                <a:spLocks noChangeShapeType="1"/>
              </p:cNvSpPr>
              <p:nvPr/>
            </p:nvSpPr>
            <p:spPr bwMode="auto">
              <a:xfrm flipH="1">
                <a:off x="1488" y="2208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Line 67"/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1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Line 68"/>
              <p:cNvSpPr>
                <a:spLocks noChangeShapeType="1"/>
              </p:cNvSpPr>
              <p:nvPr/>
            </p:nvSpPr>
            <p:spPr bwMode="auto">
              <a:xfrm flipH="1">
                <a:off x="1536" y="249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Line 69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Line 70"/>
              <p:cNvSpPr>
                <a:spLocks noChangeShapeType="1"/>
              </p:cNvSpPr>
              <p:nvPr/>
            </p:nvSpPr>
            <p:spPr bwMode="auto">
              <a:xfrm flipH="1">
                <a:off x="1488" y="2688"/>
                <a:ext cx="17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Line 71"/>
              <p:cNvSpPr>
                <a:spLocks noChangeShapeType="1"/>
              </p:cNvSpPr>
              <p:nvPr/>
            </p:nvSpPr>
            <p:spPr bwMode="auto">
              <a:xfrm flipH="1">
                <a:off x="1488" y="2784"/>
                <a:ext cx="19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5" name="Line 72"/>
              <p:cNvSpPr>
                <a:spLocks noChangeShapeType="1"/>
              </p:cNvSpPr>
              <p:nvPr/>
            </p:nvSpPr>
            <p:spPr bwMode="auto">
              <a:xfrm flipH="1">
                <a:off x="1488" y="2880"/>
                <a:ext cx="20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6" name="Line 73"/>
              <p:cNvSpPr>
                <a:spLocks noChangeShapeType="1"/>
              </p:cNvSpPr>
              <p:nvPr/>
            </p:nvSpPr>
            <p:spPr bwMode="auto">
              <a:xfrm flipH="1">
                <a:off x="1488" y="2976"/>
                <a:ext cx="22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Line 74"/>
              <p:cNvSpPr>
                <a:spLocks noChangeShapeType="1"/>
              </p:cNvSpPr>
              <p:nvPr/>
            </p:nvSpPr>
            <p:spPr bwMode="auto">
              <a:xfrm flipH="1">
                <a:off x="1488" y="3072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8" name="Line 75"/>
              <p:cNvSpPr>
                <a:spLocks noChangeShapeType="1"/>
              </p:cNvSpPr>
              <p:nvPr/>
            </p:nvSpPr>
            <p:spPr bwMode="auto">
              <a:xfrm flipV="1">
                <a:off x="2592" y="192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Line 76"/>
              <p:cNvSpPr>
                <a:spLocks noChangeShapeType="1"/>
              </p:cNvSpPr>
              <p:nvPr/>
            </p:nvSpPr>
            <p:spPr bwMode="auto">
              <a:xfrm flipV="1">
                <a:off x="2832" y="1920"/>
                <a:ext cx="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Line 77"/>
              <p:cNvSpPr>
                <a:spLocks noChangeShapeType="1"/>
              </p:cNvSpPr>
              <p:nvPr/>
            </p:nvSpPr>
            <p:spPr bwMode="auto">
              <a:xfrm flipV="1">
                <a:off x="2976" y="1920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78"/>
              <p:cNvSpPr>
                <a:spLocks noChangeShapeType="1"/>
              </p:cNvSpPr>
              <p:nvPr/>
            </p:nvSpPr>
            <p:spPr bwMode="auto">
              <a:xfrm flipV="1">
                <a:off x="3120" y="192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2" name="Line 79"/>
              <p:cNvSpPr>
                <a:spLocks noChangeShapeType="1"/>
              </p:cNvSpPr>
              <p:nvPr/>
            </p:nvSpPr>
            <p:spPr bwMode="auto">
              <a:xfrm flipV="1">
                <a:off x="3264" y="192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80"/>
              <p:cNvSpPr>
                <a:spLocks noChangeShapeType="1"/>
              </p:cNvSpPr>
              <p:nvPr/>
            </p:nvSpPr>
            <p:spPr bwMode="auto">
              <a:xfrm flipV="1">
                <a:off x="3456" y="1920"/>
                <a:ext cx="0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81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0" cy="9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5" name="Line 82"/>
              <p:cNvSpPr>
                <a:spLocks noChangeShapeType="1"/>
              </p:cNvSpPr>
              <p:nvPr/>
            </p:nvSpPr>
            <p:spPr bwMode="auto">
              <a:xfrm flipV="1">
                <a:off x="3696" y="1920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Line 83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Line 84"/>
              <p:cNvSpPr>
                <a:spLocks noChangeShapeType="1"/>
              </p:cNvSpPr>
              <p:nvPr/>
            </p:nvSpPr>
            <p:spPr bwMode="auto">
              <a:xfrm flipV="1">
                <a:off x="3984" y="1920"/>
                <a:ext cx="0" cy="1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8" name="Line 85"/>
              <p:cNvSpPr>
                <a:spLocks noChangeShapeType="1"/>
              </p:cNvSpPr>
              <p:nvPr/>
            </p:nvSpPr>
            <p:spPr bwMode="auto">
              <a:xfrm flipH="1">
                <a:off x="1488" y="3168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9" name="Line 86"/>
              <p:cNvSpPr>
                <a:spLocks noChangeShapeType="1"/>
              </p:cNvSpPr>
              <p:nvPr/>
            </p:nvSpPr>
            <p:spPr bwMode="auto">
              <a:xfrm flipH="1">
                <a:off x="1488" y="3312"/>
                <a:ext cx="28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0" name="Line 87"/>
              <p:cNvSpPr>
                <a:spLocks noChangeShapeType="1"/>
              </p:cNvSpPr>
              <p:nvPr/>
            </p:nvSpPr>
            <p:spPr bwMode="auto">
              <a:xfrm flipH="1">
                <a:off x="1488" y="3408"/>
                <a:ext cx="3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1" name="Line 88"/>
              <p:cNvSpPr>
                <a:spLocks noChangeShapeType="1"/>
              </p:cNvSpPr>
              <p:nvPr/>
            </p:nvSpPr>
            <p:spPr bwMode="auto">
              <a:xfrm flipV="1">
                <a:off x="4320" y="1920"/>
                <a:ext cx="0" cy="1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Line 89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0" cy="1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Line 90"/>
              <p:cNvSpPr>
                <a:spLocks noChangeShapeType="1"/>
              </p:cNvSpPr>
              <p:nvPr/>
            </p:nvSpPr>
            <p:spPr bwMode="auto">
              <a:xfrm flipV="1">
                <a:off x="4896" y="1920"/>
                <a:ext cx="0" cy="1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Line 91"/>
              <p:cNvSpPr>
                <a:spLocks noChangeShapeType="1"/>
              </p:cNvSpPr>
              <p:nvPr/>
            </p:nvSpPr>
            <p:spPr bwMode="auto">
              <a:xfrm flipH="1">
                <a:off x="1488" y="3504"/>
                <a:ext cx="3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AutoShape 92"/>
              <p:cNvSpPr>
                <a:spLocks/>
              </p:cNvSpPr>
              <p:nvPr/>
            </p:nvSpPr>
            <p:spPr bwMode="auto">
              <a:xfrm>
                <a:off x="1488" y="2448"/>
                <a:ext cx="48" cy="192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A170B70-02B2-4031-A52D-72451091D9FC}" type="slidenum">
              <a:rPr lang="en-US" altLang="en-US" sz="1400"/>
              <a:pPr/>
              <a:t>6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logice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97000"/>
            <a:ext cx="8077200" cy="469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>
                <a:latin typeface="Garamond" pitchFamily="18" charset="0"/>
              </a:rPr>
              <a:t>Instrucţiunile logice acţionează “bit-cu-bit”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  <a:latin typeface="Garamond" pitchFamily="18" charset="0"/>
              </a:rPr>
              <a:t>NOT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>
                <a:latin typeface="Garamond" pitchFamily="18" charset="0"/>
              </a:rPr>
              <a:t> 	A =~A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  <a:latin typeface="Garamond" pitchFamily="18" charset="0"/>
              </a:rPr>
              <a:t>AND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>
                <a:latin typeface="Garamond" pitchFamily="18" charset="0"/>
              </a:rPr>
              <a:t>	A &amp;=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  <a:latin typeface="Garamond" pitchFamily="18" charset="0"/>
              </a:rPr>
              <a:t>OR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>
                <a:latin typeface="Garamond" pitchFamily="18" charset="0"/>
              </a:rPr>
              <a:t>	A |=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  <a:latin typeface="Garamond" pitchFamily="18" charset="0"/>
              </a:rPr>
              <a:t>XOR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sz="1600">
                <a:latin typeface="Garamond" pitchFamily="18" charset="0"/>
              </a:rPr>
              <a:t>	A ^= B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Garamond" pitchFamily="18" charset="0"/>
              </a:rPr>
              <a:t>Cu excepţia lui NOT aceste instrucţiuni au efect asupra indicatorilor de stare după cum urmează: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şterge indicatorul carry (C) 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şterge indicatorul overflow (O) 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setează zero flag (Z) dacă rezultatul este zero, sau îl şterge în caz contrar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copiază bitul mai “înalt” al rezultatului în indicatorul sign (S) </a:t>
            </a:r>
          </a:p>
          <a:p>
            <a:pPr lvl="1">
              <a:lnSpc>
                <a:spcPct val="90000"/>
              </a:lnSpc>
            </a:pPr>
            <a:r>
              <a:rPr lang="en-US" altLang="en-US" sz="1600">
                <a:latin typeface="Garamond" pitchFamily="18" charset="0"/>
              </a:rPr>
              <a:t>setează bitul de paritate (P) conform cu </a:t>
            </a:r>
            <a:r>
              <a:rPr lang="en-US" altLang="en-US" sz="1600" i="1">
                <a:latin typeface="Garamond" pitchFamily="18" charset="0"/>
              </a:rPr>
              <a:t>paritatea</a:t>
            </a:r>
            <a:r>
              <a:rPr lang="en-US" altLang="en-US" sz="1600">
                <a:latin typeface="Garamond" pitchFamily="18" charset="0"/>
              </a:rPr>
              <a:t> rezultatului</a:t>
            </a:r>
          </a:p>
          <a:p>
            <a:pPr>
              <a:lnSpc>
                <a:spcPct val="90000"/>
              </a:lnSpc>
            </a:pPr>
            <a:r>
              <a:rPr lang="en-US" altLang="en-US" sz="1800" b="1">
                <a:latin typeface="Garamond" pitchFamily="18" charset="0"/>
              </a:rPr>
              <a:t>Instrucţiunea NOT nu are efect asupra nici unui flag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518323-6C72-48F4-9100-BE95E75AF608}" type="slidenum">
              <a:rPr lang="en-US" altLang="en-US" sz="1400"/>
              <a:pPr/>
              <a:t>7</a:t>
            </a:fld>
            <a:endParaRPr lang="en-US" altLang="en-US" sz="10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 Instrucţiuni logice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TEST</a:t>
            </a:r>
            <a:r>
              <a:rPr lang="en-US" altLang="en-US" sz="1600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 (AND “non-</a:t>
            </a:r>
            <a:r>
              <a:rPr lang="en-US" altLang="en-US" sz="1600" dirty="0" err="1">
                <a:latin typeface="Garamond" pitchFamily="18" charset="0"/>
              </a:rPr>
              <a:t>destructiv</a:t>
            </a:r>
            <a:r>
              <a:rPr lang="en-US" altLang="en-US" sz="1600" dirty="0">
                <a:latin typeface="Garamond" pitchFamily="18" charset="0"/>
              </a:rPr>
              <a:t>”) - face </a:t>
            </a:r>
            <a:r>
              <a:rPr lang="en-US" altLang="en-US" sz="1600" dirty="0" err="1">
                <a:latin typeface="Garamond" pitchFamily="18" charset="0"/>
              </a:rPr>
              <a:t>produsul</a:t>
            </a:r>
            <a:r>
              <a:rPr lang="en-US" altLang="en-US" sz="1600" dirty="0">
                <a:latin typeface="Garamond" pitchFamily="18" charset="0"/>
              </a:rPr>
              <a:t> logic al </a:t>
            </a:r>
            <a:r>
              <a:rPr lang="en-US" altLang="en-US" sz="1600" dirty="0" err="1">
                <a:latin typeface="Garamond" pitchFamily="18" charset="0"/>
              </a:rPr>
              <a:t>celor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doi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operanzi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şi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setează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indicatorii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dar</a:t>
            </a:r>
            <a:r>
              <a:rPr lang="en-US" altLang="en-US" sz="1600" dirty="0">
                <a:latin typeface="Garamond" pitchFamily="18" charset="0"/>
              </a:rPr>
              <a:t> nu </a:t>
            </a:r>
            <a:r>
              <a:rPr lang="en-US" altLang="en-US" sz="1600" dirty="0" err="1">
                <a:latin typeface="Garamond" pitchFamily="18" charset="0"/>
              </a:rPr>
              <a:t>memorează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rezultatul</a:t>
            </a:r>
            <a:endParaRPr lang="en-US" altLang="en-US" sz="1800" dirty="0">
              <a:latin typeface="Garamond" pitchFamily="18" charset="0"/>
            </a:endParaRPr>
          </a:p>
          <a:p>
            <a:pPr lvl="1">
              <a:buFontTx/>
              <a:buNone/>
            </a:pPr>
            <a:r>
              <a:rPr lang="en-US" altLang="en-US" sz="1600" b="1" dirty="0">
                <a:latin typeface="Garamond" pitchFamily="18" charset="0"/>
              </a:rPr>
              <a:t>TEST</a:t>
            </a:r>
            <a:r>
              <a:rPr lang="en-US" altLang="en-US" sz="1600" dirty="0">
                <a:latin typeface="Garamond" pitchFamily="18" charset="0"/>
              </a:rPr>
              <a:t> AL,1</a:t>
            </a:r>
          </a:p>
          <a:p>
            <a:pPr lvl="1"/>
            <a:r>
              <a:rPr lang="en-US" altLang="en-US" sz="1600" dirty="0" err="1">
                <a:latin typeface="Garamond" pitchFamily="18" charset="0"/>
              </a:rPr>
              <a:t>setează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indicatorii</a:t>
            </a:r>
            <a:r>
              <a:rPr lang="en-US" altLang="en-US" sz="1600" dirty="0">
                <a:latin typeface="Garamond" pitchFamily="18" charset="0"/>
              </a:rPr>
              <a:t> ca </a:t>
            </a:r>
            <a:r>
              <a:rPr lang="en-US" altLang="en-US" sz="1600" dirty="0" err="1">
                <a:latin typeface="Garamond" pitchFamily="18" charset="0"/>
              </a:rPr>
              <a:t>şi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instrucţiunea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AND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dar</a:t>
            </a:r>
            <a:r>
              <a:rPr lang="en-US" altLang="en-US" sz="1600" dirty="0">
                <a:latin typeface="Garamond" pitchFamily="18" charset="0"/>
              </a:rPr>
              <a:t> nu </a:t>
            </a:r>
            <a:r>
              <a:rPr lang="en-US" altLang="en-US" sz="1600" dirty="0" err="1">
                <a:latin typeface="Garamond" pitchFamily="18" charset="0"/>
              </a:rPr>
              <a:t>modifică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registrul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AL</a:t>
            </a:r>
          </a:p>
          <a:p>
            <a:pPr lvl="1"/>
            <a:r>
              <a:rPr lang="en-US" altLang="en-US" sz="1600" dirty="0" err="1">
                <a:latin typeface="Garamond" pitchFamily="18" charset="0"/>
              </a:rPr>
              <a:t>flaguri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afectate</a:t>
            </a:r>
            <a:r>
              <a:rPr lang="en-US" altLang="en-US" sz="1600" dirty="0">
                <a:latin typeface="Garamond" pitchFamily="18" charset="0"/>
              </a:rPr>
              <a:t>: SF, ZF, PF, CF =</a:t>
            </a:r>
            <a:r>
              <a:rPr lang="ro-RO" altLang="en-US" sz="1600" dirty="0">
                <a:latin typeface="Garamond" pitchFamily="18" charset="0"/>
              </a:rPr>
              <a:t> 0, OF </a:t>
            </a:r>
            <a:r>
              <a:rPr lang="en-US" altLang="en-US" sz="1600" dirty="0">
                <a:latin typeface="Garamond" pitchFamily="18" charset="0"/>
              </a:rPr>
              <a:t>= 0, AF </a:t>
            </a:r>
            <a:r>
              <a:rPr lang="en-US" altLang="en-US" sz="1600" dirty="0" err="1">
                <a:latin typeface="Garamond" pitchFamily="18" charset="0"/>
              </a:rPr>
              <a:t>nedefinit</a:t>
            </a:r>
            <a:endParaRPr lang="en-US" altLang="en-US" sz="1600" dirty="0">
              <a:latin typeface="Garamond" pitchFamily="18" charset="0"/>
            </a:endParaRPr>
          </a:p>
          <a:p>
            <a:r>
              <a:rPr lang="en-US" altLang="en-US" sz="1600" dirty="0" err="1">
                <a:solidFill>
                  <a:srgbClr val="000099"/>
                </a:solidFill>
                <a:latin typeface="Garamond" pitchFamily="18" charset="0"/>
              </a:rPr>
              <a:t>Instruc</a:t>
            </a:r>
            <a:r>
              <a:rPr lang="ro-RO" altLang="en-US" sz="1600" dirty="0">
                <a:solidFill>
                  <a:srgbClr val="000099"/>
                </a:solidFill>
                <a:latin typeface="Garamond" pitchFamily="18" charset="0"/>
              </a:rPr>
              <a:t>ţ</a:t>
            </a:r>
            <a:r>
              <a:rPr lang="en-US" altLang="en-US" sz="1600" dirty="0" err="1">
                <a:solidFill>
                  <a:srgbClr val="000099"/>
                </a:solidFill>
                <a:latin typeface="Garamond" pitchFamily="18" charset="0"/>
              </a:rPr>
              <a:t>iunile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 AND</a:t>
            </a:r>
            <a:r>
              <a:rPr lang="en-US" altLang="en-US" sz="1600" dirty="0">
                <a:solidFill>
                  <a:srgbClr val="CCCC00"/>
                </a:solidFill>
                <a:latin typeface="Garamond" pitchFamily="18" charset="0"/>
              </a:rPr>
              <a:t> 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şi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OR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sunt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folosite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pe</a:t>
            </a:r>
            <a:r>
              <a:rPr lang="en-US" altLang="en-US" sz="1600" dirty="0">
                <a:latin typeface="Garamond" pitchFamily="18" charset="0"/>
              </a:rPr>
              <a:t> post de </a:t>
            </a:r>
            <a:r>
              <a:rPr lang="en-US" altLang="en-US" sz="1600" i="1" dirty="0" err="1">
                <a:latin typeface="Garamond" pitchFamily="18" charset="0"/>
              </a:rPr>
              <a:t>mascare</a:t>
            </a:r>
            <a:r>
              <a:rPr lang="en-US" altLang="en-US" sz="1600" dirty="0">
                <a:latin typeface="Garamond" pitchFamily="18" charset="0"/>
              </a:rPr>
              <a:t> a </a:t>
            </a:r>
            <a:r>
              <a:rPr lang="en-US" altLang="en-US" sz="1600" dirty="0" err="1">
                <a:latin typeface="Garamond" pitchFamily="18" charset="0"/>
              </a:rPr>
              <a:t>datelor</a:t>
            </a:r>
            <a:endParaRPr lang="en-US" altLang="en-US" sz="1800" dirty="0">
              <a:solidFill>
                <a:srgbClr val="000099"/>
              </a:solidFill>
              <a:latin typeface="Garamond" pitchFamily="18" charset="0"/>
            </a:endParaRPr>
          </a:p>
          <a:p>
            <a:pPr lvl="1"/>
            <a:r>
              <a:rPr lang="en-US" altLang="en-US" sz="1600" dirty="0">
                <a:latin typeface="Garamond" pitchFamily="18" charset="0"/>
              </a:rPr>
              <a:t>o </a:t>
            </a:r>
            <a:r>
              <a:rPr lang="en-US" altLang="en-US" sz="1600" dirty="0" err="1">
                <a:latin typeface="Garamond" pitchFamily="18" charset="0"/>
              </a:rPr>
              <a:t>valoare</a:t>
            </a:r>
            <a:r>
              <a:rPr lang="en-US" altLang="en-US" sz="1600" dirty="0">
                <a:latin typeface="Garamond" pitchFamily="18" charset="0"/>
              </a:rPr>
              <a:t> de tip “mask” </a:t>
            </a:r>
            <a:r>
              <a:rPr lang="en-US" altLang="en-US" sz="1600" dirty="0" err="1">
                <a:latin typeface="Garamond" pitchFamily="18" charset="0"/>
              </a:rPr>
              <a:t>este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folosită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pentru</a:t>
            </a:r>
            <a:r>
              <a:rPr lang="en-US" altLang="en-US" sz="1600" dirty="0">
                <a:latin typeface="Garamond" pitchFamily="18" charset="0"/>
              </a:rPr>
              <a:t> a </a:t>
            </a:r>
            <a:r>
              <a:rPr lang="en-US" altLang="en-US" sz="1600" dirty="0" err="1">
                <a:latin typeface="Garamond" pitchFamily="18" charset="0"/>
              </a:rPr>
              <a:t>forţa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anumiţi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biţi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valoarea</a:t>
            </a:r>
            <a:r>
              <a:rPr lang="en-US" altLang="en-US" sz="1600" dirty="0">
                <a:latin typeface="Garamond" pitchFamily="18" charset="0"/>
              </a:rPr>
              <a:t> 0 </a:t>
            </a:r>
            <a:r>
              <a:rPr lang="en-US" altLang="en-US" sz="1600" dirty="0" err="1">
                <a:latin typeface="Garamond" pitchFamily="18" charset="0"/>
              </a:rPr>
              <a:t>sau</a:t>
            </a:r>
            <a:r>
              <a:rPr lang="en-US" altLang="en-US" sz="1600" dirty="0">
                <a:latin typeface="Garamond" pitchFamily="18" charset="0"/>
              </a:rPr>
              <a:t> 1 </a:t>
            </a:r>
            <a:r>
              <a:rPr lang="en-US" altLang="en-US" sz="1600" dirty="0" err="1">
                <a:latin typeface="Garamond" pitchFamily="18" charset="0"/>
              </a:rPr>
              <a:t>în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cadrul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altei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valori</a:t>
            </a:r>
            <a:endParaRPr lang="en-US" altLang="en-US" sz="1600" dirty="0">
              <a:latin typeface="Garamond" pitchFamily="18" charset="0"/>
            </a:endParaRPr>
          </a:p>
          <a:p>
            <a:pPr lvl="1"/>
            <a:r>
              <a:rPr lang="en-US" altLang="en-US" sz="1600" dirty="0">
                <a:latin typeface="Garamond" pitchFamily="18" charset="0"/>
              </a:rPr>
              <a:t>un </a:t>
            </a:r>
            <a:r>
              <a:rPr lang="en-US" altLang="en-US" sz="1600" dirty="0" err="1">
                <a:latin typeface="Garamond" pitchFamily="18" charset="0"/>
              </a:rPr>
              <a:t>astfel</a:t>
            </a:r>
            <a:r>
              <a:rPr lang="en-US" altLang="en-US" sz="1600" dirty="0">
                <a:latin typeface="Garamond" pitchFamily="18" charset="0"/>
              </a:rPr>
              <a:t> de ”mask”  are </a:t>
            </a:r>
            <a:r>
              <a:rPr lang="en-US" altLang="en-US" sz="1600" dirty="0" err="1">
                <a:latin typeface="Garamond" pitchFamily="18" charset="0"/>
              </a:rPr>
              <a:t>efect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asupra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anumitor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biţi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iar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pe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alţii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îi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lasă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neschimbaţi</a:t>
            </a:r>
            <a:endParaRPr lang="en-US" altLang="en-US" sz="1600" dirty="0">
              <a:latin typeface="Garamond" pitchFamily="18" charset="0"/>
            </a:endParaRPr>
          </a:p>
          <a:p>
            <a:pPr lvl="2"/>
            <a:r>
              <a:rPr lang="en-US" altLang="en-US" sz="1600" b="1" dirty="0">
                <a:latin typeface="Garamond" pitchFamily="18" charset="0"/>
              </a:rPr>
              <a:t>AND </a:t>
            </a:r>
            <a:r>
              <a:rPr lang="en-US" altLang="en-US" sz="1600" dirty="0">
                <a:latin typeface="Garamond" pitchFamily="18" charset="0"/>
              </a:rPr>
              <a:t>face ca </a:t>
            </a:r>
            <a:r>
              <a:rPr lang="en-US" altLang="en-US" sz="1600" dirty="0" err="1">
                <a:latin typeface="Garamond" pitchFamily="18" charset="0"/>
              </a:rPr>
              <a:t>biţii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selectaţi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valoarea</a:t>
            </a:r>
            <a:r>
              <a:rPr lang="en-US" altLang="en-US" sz="1600" dirty="0">
                <a:latin typeface="Garamond" pitchFamily="18" charset="0"/>
              </a:rPr>
              <a:t> 0		</a:t>
            </a:r>
          </a:p>
          <a:p>
            <a:pPr lvl="2"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AND    CL, 0Fh</a:t>
            </a:r>
          </a:p>
          <a:p>
            <a:pPr lvl="2"/>
            <a:r>
              <a:rPr lang="en-US" altLang="en-US" sz="1600" b="1" dirty="0">
                <a:latin typeface="Garamond" pitchFamily="18" charset="0"/>
              </a:rPr>
              <a:t>OR</a:t>
            </a:r>
            <a:r>
              <a:rPr lang="en-US" altLang="en-US" sz="1600" dirty="0">
                <a:latin typeface="Garamond" pitchFamily="18" charset="0"/>
              </a:rPr>
              <a:t> face ca </a:t>
            </a:r>
            <a:r>
              <a:rPr lang="en-US" altLang="en-US" sz="1600" dirty="0" err="1">
                <a:latin typeface="Garamond" pitchFamily="18" charset="0"/>
              </a:rPr>
              <a:t>biţii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selectaţi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să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ia</a:t>
            </a:r>
            <a:r>
              <a:rPr lang="en-US" altLang="en-US" sz="1600" dirty="0">
                <a:latin typeface="Garamond" pitchFamily="18" charset="0"/>
              </a:rPr>
              <a:t> </a:t>
            </a:r>
            <a:r>
              <a:rPr lang="en-US" altLang="en-US" sz="1600" dirty="0" err="1">
                <a:latin typeface="Garamond" pitchFamily="18" charset="0"/>
              </a:rPr>
              <a:t>valoarea</a:t>
            </a:r>
            <a:r>
              <a:rPr lang="en-US" altLang="en-US" sz="1600" dirty="0">
                <a:latin typeface="Garamond" pitchFamily="18" charset="0"/>
              </a:rPr>
              <a:t> 1</a:t>
            </a:r>
          </a:p>
          <a:p>
            <a:pPr lvl="2">
              <a:buFontTx/>
              <a:buNone/>
            </a:pPr>
            <a:r>
              <a:rPr lang="en-US" altLang="en-US" sz="1600" dirty="0">
                <a:solidFill>
                  <a:srgbClr val="000099"/>
                </a:solidFill>
                <a:latin typeface="Garamond" pitchFamily="18" charset="0"/>
              </a:rPr>
              <a:t>OR CL, 0Fh</a:t>
            </a:r>
          </a:p>
          <a:p>
            <a:pPr lvl="1"/>
            <a:endParaRPr lang="en-US" altLang="en-US" sz="1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D96726-6D6D-475F-8A13-7E49A6945455}" type="slidenum">
              <a:rPr lang="en-US" altLang="en-US" sz="1400"/>
              <a:pPr/>
              <a:t>8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</a:t>
            </a:r>
          </a:p>
        </p:txBody>
      </p:sp>
      <p:pic>
        <p:nvPicPr>
          <p:cNvPr id="10244" name="Picture 4" descr="Shif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460500"/>
            <a:ext cx="64897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CDC5EC-3956-449C-B98D-A3DF90D7BDCD}" type="slidenum">
              <a:rPr lang="en-US" altLang="en-US" sz="1400"/>
              <a:pPr/>
              <a:t>9</a:t>
            </a:fld>
            <a:endParaRPr lang="en-US" altLang="en-US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itchFamily="18" charset="0"/>
              </a:rPr>
              <a:t>Instrucţiuni de deplasare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  <a:latin typeface="Garamond" pitchFamily="18" charset="0"/>
              </a:rPr>
              <a:t>SHL/SAL</a:t>
            </a:r>
            <a:r>
              <a:rPr lang="en-US" altLang="en-US">
                <a:latin typeface="Garamond" pitchFamily="18" charset="0"/>
              </a:rPr>
              <a:t>  (shift left/shift arithmetic left)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mută fiecare bit al operandului o poziţie la stânga de câte ori specifică operandul numărător (count)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poziţiile rămase libere sunt umplute cu zerouri la bitul cel mai puţin semnificativ (</a:t>
            </a:r>
            <a:r>
              <a:rPr lang="ro-RO" altLang="en-US">
                <a:latin typeface="Garamond" pitchFamily="18" charset="0"/>
              </a:rPr>
              <a:t>cmps</a:t>
            </a:r>
            <a:r>
              <a:rPr lang="en-US" altLang="en-US">
                <a:latin typeface="Garamond" pitchFamily="18" charset="0"/>
              </a:rPr>
              <a:t>); bitul </a:t>
            </a:r>
            <a:r>
              <a:rPr lang="ro-RO" altLang="en-US">
                <a:latin typeface="Garamond" pitchFamily="18" charset="0"/>
              </a:rPr>
              <a:t>cms</a:t>
            </a:r>
            <a:r>
              <a:rPr lang="en-US" altLang="en-US">
                <a:latin typeface="Garamond" pitchFamily="18" charset="0"/>
              </a:rPr>
              <a:t> se deplasează în carry flag	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itchFamily="18" charset="0"/>
              </a:rPr>
              <a:t>reprezintă o modalitate rapidă de înmulţire cu 2</a:t>
            </a:r>
          </a:p>
          <a:p>
            <a:pPr lvl="1">
              <a:lnSpc>
                <a:spcPct val="90000"/>
              </a:lnSpc>
            </a:pPr>
            <a:endParaRPr lang="en-US" altLang="en-US" sz="1600" b="1">
              <a:solidFill>
                <a:srgbClr val="000099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rgbClr val="660033"/>
                </a:solidFill>
                <a:latin typeface="Garamond" pitchFamily="18" charset="0"/>
              </a:rPr>
              <a:t>NOTĂ:</a:t>
            </a:r>
            <a:r>
              <a:rPr lang="en-US" altLang="en-US">
                <a:latin typeface="Garamond" pitchFamily="18" charset="0"/>
              </a:rPr>
              <a:t>  </a:t>
            </a:r>
            <a:r>
              <a:rPr lang="en-US" altLang="en-US" sz="1600">
                <a:latin typeface="Garamond" pitchFamily="18" charset="0"/>
              </a:rPr>
              <a:t>Există 2 forme de deplasare: </a:t>
            </a:r>
            <a:br>
              <a:rPr lang="en-US" altLang="en-US" sz="1600">
                <a:latin typeface="Garamond" pitchFamily="18" charset="0"/>
              </a:rPr>
            </a:br>
            <a:r>
              <a:rPr lang="en-US" altLang="en-US" sz="1600">
                <a:latin typeface="Garamond" pitchFamily="18" charset="0"/>
              </a:rPr>
              <a:t>1) prin folosirea unui contor efectiv (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immediate shift count</a:t>
            </a:r>
            <a:r>
              <a:rPr lang="en-US" altLang="en-US" sz="1600">
                <a:latin typeface="Garamond" pitchFamily="18" charset="0"/>
              </a:rPr>
              <a:t>) (8086, 8088  permit pentru aceasta doar valoarea 1: </a:t>
            </a:r>
            <a:r>
              <a:rPr lang="en-US" altLang="en-US">
                <a:latin typeface="Garamond" pitchFamily="18" charset="0"/>
              </a:rPr>
              <a:t> SHL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  AX,  1</a:t>
            </a:r>
            <a:br>
              <a:rPr lang="en-US" altLang="en-US" sz="1600">
                <a:latin typeface="Garamond" pitchFamily="18" charset="0"/>
              </a:rPr>
            </a:br>
            <a:r>
              <a:rPr lang="en-US" altLang="en-US" sz="1600">
                <a:latin typeface="Garamond" pitchFamily="18" charset="0"/>
              </a:rPr>
              <a:t>2) prin folosirea </a:t>
            </a:r>
            <a:r>
              <a:rPr lang="en-US" altLang="en-US" sz="1600">
                <a:solidFill>
                  <a:srgbClr val="000099"/>
                </a:solidFill>
                <a:latin typeface="Garamond" pitchFamily="18" charset="0"/>
              </a:rPr>
              <a:t>registrului CL</a:t>
            </a:r>
            <a:r>
              <a:rPr lang="en-US" altLang="en-US" sz="1600">
                <a:latin typeface="Garamond" pitchFamily="18" charset="0"/>
              </a:rPr>
              <a:t> pentru numărător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1759</TotalTime>
  <Words>3078</Words>
  <Application>Microsoft Office PowerPoint</Application>
  <PresentationFormat>On-screen Show (4:3)</PresentationFormat>
  <Paragraphs>344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Garamond</vt:lpstr>
      <vt:lpstr>Times New Roman</vt:lpstr>
      <vt:lpstr>Fireball</vt:lpstr>
      <vt:lpstr>BTI ASM - 1</vt:lpstr>
      <vt:lpstr>Conţinut</vt:lpstr>
      <vt:lpstr>Exemple de accesare a memoriei</vt:lpstr>
      <vt:lpstr>Exemple de accesare a memoriei (cont.)</vt:lpstr>
      <vt:lpstr>Registrul indicatorilor de stare</vt:lpstr>
      <vt:lpstr>Instrucţiuni logice</vt:lpstr>
      <vt:lpstr> Instrucţiuni logice (cont.)</vt:lpstr>
      <vt:lpstr>Instrucţiuni de deplasare</vt:lpstr>
      <vt:lpstr>Instrucţiuni de deplasare (cont.)</vt:lpstr>
      <vt:lpstr>Exemple</vt:lpstr>
      <vt:lpstr>Instrucţiuni de deplasare (cont.)</vt:lpstr>
      <vt:lpstr>Instrucţiuni de deplasare (cont.)</vt:lpstr>
      <vt:lpstr>Instrucţiuni de deplasare (cont.)</vt:lpstr>
      <vt:lpstr>Instrucţiuni de deplasare (cont.)</vt:lpstr>
      <vt:lpstr>Operaţii de deplasare Exemple</vt:lpstr>
      <vt:lpstr>Instrucţiuni aritmetice</vt:lpstr>
      <vt:lpstr>Instrucţiuni aritmetice (cont.)</vt:lpstr>
      <vt:lpstr>Instrucţiuni aritmetice (cont.)</vt:lpstr>
      <vt:lpstr>Instrucţiuni aritmetice (cont.)</vt:lpstr>
      <vt:lpstr>Instrucţiuni aritmetice (cont.)</vt:lpstr>
      <vt:lpstr>Depăşire şi transport</vt:lpstr>
      <vt:lpstr> Exemple</vt:lpstr>
      <vt:lpstr>Setarea indicatorilor de stare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ASM-01</dc:title>
  <dc:creator>RZ</dc:creator>
  <cp:lastModifiedBy>Administrator</cp:lastModifiedBy>
  <cp:revision>218</cp:revision>
  <cp:lastPrinted>1999-08-25T13:17:36Z</cp:lastPrinted>
  <dcterms:created xsi:type="dcterms:W3CDTF">1999-08-25T01:21:32Z</dcterms:created>
  <dcterms:modified xsi:type="dcterms:W3CDTF">2023-12-12T16:31:55Z</dcterms:modified>
</cp:coreProperties>
</file>