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handoutMasterIdLst>
    <p:handoutMasterId r:id="rId19"/>
  </p:handout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</p:sldIdLst>
  <p:sldSz cx="9144000" cy="6858000" type="screen4x3"/>
  <p:notesSz cx="6851650" cy="9747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000099"/>
    <a:srgbClr val="0066CC"/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80" d="100"/>
          <a:sy n="80" d="100"/>
        </p:scale>
        <p:origin x="94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t" anchorCtr="0" compatLnSpc="1">
            <a:prstTxWarp prst="textNoShape">
              <a:avLst/>
            </a:prstTxWarp>
          </a:bodyPr>
          <a:lstStyle>
            <a:lvl1pPr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670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t" anchorCtr="0" compatLnSpc="1">
            <a:prstTxWarp prst="textNoShape">
              <a:avLst/>
            </a:prstTxWarp>
          </a:bodyPr>
          <a:lstStyle>
            <a:lvl1pPr algn="r"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686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b" anchorCtr="0" compatLnSpc="1">
            <a:prstTxWarp prst="textNoShape">
              <a:avLst/>
            </a:prstTxWarp>
          </a:bodyPr>
          <a:lstStyle>
            <a:lvl1pPr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283700"/>
            <a:ext cx="29670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b" anchorCtr="0" compatLnSpc="1">
            <a:prstTxWarp prst="textNoShape">
              <a:avLst/>
            </a:prstTxWarp>
          </a:bodyPr>
          <a:lstStyle>
            <a:lvl1pPr algn="r"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8CA3AE2-8180-433E-968C-597923BF9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8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 userDrawn="1"/>
        </p:nvSpPr>
        <p:spPr bwMode="auto">
          <a:xfrm>
            <a:off x="0" y="2616200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714375" y="106997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86FFB1-E786-4066-BA95-666C62AE2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1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81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37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181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437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409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974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804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4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062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87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16"/>
          <p:cNvSpPr>
            <a:spLocks noChangeArrowheads="1"/>
          </p:cNvSpPr>
          <p:nvPr userDrawn="1"/>
        </p:nvSpPr>
        <p:spPr bwMode="auto">
          <a:xfrm>
            <a:off x="0" y="1044575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17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834" name="Text Box 18"/>
          <p:cNvSpPr txBox="1">
            <a:spLocks noChangeArrowheads="1"/>
          </p:cNvSpPr>
          <p:nvPr userDrawn="1"/>
        </p:nvSpPr>
        <p:spPr bwMode="auto">
          <a:xfrm>
            <a:off x="685800" y="6408738"/>
            <a:ext cx="77803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D33F3EEC-9A84-4CA3-9817-1C8889BAA7B8}" type="slidenum">
              <a:rPr lang="en-US" sz="1200" smtClean="0"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66775" y="1222375"/>
            <a:ext cx="7772400" cy="1143000"/>
          </a:xfrm>
          <a:noFill/>
        </p:spPr>
        <p:txBody>
          <a:bodyPr/>
          <a:lstStyle/>
          <a:p>
            <a:pPr algn="ctr"/>
            <a:r>
              <a:rPr lang="en-US" altLang="en-US" sz="2400">
                <a:solidFill>
                  <a:schemeClr val="tx1"/>
                </a:solidFill>
                <a:latin typeface="Garamond" pitchFamily="18" charset="0"/>
              </a:rPr>
              <a:t>BTI</a:t>
            </a:r>
            <a:br>
              <a:rPr lang="en-US" altLang="en-US" sz="2400">
                <a:solidFill>
                  <a:schemeClr val="tx1"/>
                </a:solidFill>
                <a:latin typeface="Garamond" pitchFamily="18" charset="0"/>
              </a:rPr>
            </a:br>
            <a:r>
              <a:rPr lang="en-US" altLang="en-US" sz="2400">
                <a:solidFill>
                  <a:schemeClr val="tx1"/>
                </a:solidFill>
                <a:latin typeface="Garamond" pitchFamily="18" charset="0"/>
              </a:rPr>
              <a:t>ASM - 2</a:t>
            </a:r>
            <a:endParaRPr lang="en-US" altLang="en-US"/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1531938" y="3806825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Răzvan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Daniel ZOTA</a:t>
            </a: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Facultatea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de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Cibernetică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,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Statistică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şi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Informatică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Economică</a:t>
            </a:r>
            <a:endParaRPr lang="en-US" altLang="en-US" sz="2000" b="1" dirty="0">
              <a:solidFill>
                <a:srgbClr val="FF9933"/>
              </a:solidFill>
              <a:latin typeface="Garamond" pitchFamily="18" charset="0"/>
            </a:endParaRP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1600" b="1" dirty="0">
                <a:solidFill>
                  <a:srgbClr val="FF9933"/>
                </a:solidFill>
                <a:latin typeface="Garamond" pitchFamily="18" charset="0"/>
              </a:rPr>
              <a:t>zota@ase.ro</a:t>
            </a: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endParaRPr lang="en-US" altLang="en-US" sz="1600" b="1" dirty="0">
              <a:latin typeface="Garamond" pitchFamily="18" charset="0"/>
            </a:endParaRP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1600" b="1" dirty="0">
                <a:latin typeface="Garamond" pitchFamily="18" charset="0"/>
              </a:rPr>
              <a:t>http</a:t>
            </a:r>
            <a:r>
              <a:rPr lang="ro-RO" altLang="en-US" sz="1600" b="1" dirty="0">
                <a:latin typeface="Garamond" pitchFamily="18" charset="0"/>
              </a:rPr>
              <a:t>s</a:t>
            </a:r>
            <a:r>
              <a:rPr lang="en-US" altLang="en-US" sz="1600" b="1" dirty="0">
                <a:latin typeface="Garamond" pitchFamily="18" charset="0"/>
              </a:rPr>
              <a:t>://zota.ase.ro/</a:t>
            </a:r>
            <a:r>
              <a:rPr lang="en-US" altLang="en-US" sz="1600" b="1" dirty="0" err="1">
                <a:latin typeface="Garamond" pitchFamily="18" charset="0"/>
              </a:rPr>
              <a:t>bti</a:t>
            </a:r>
            <a:endParaRPr lang="en-US" altLang="en-US" sz="1600" b="1" dirty="0">
              <a:solidFill>
                <a:srgbClr val="FF3300"/>
              </a:solidFill>
              <a:latin typeface="Garamond" pitchFamily="18" charset="0"/>
            </a:endParaRP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endParaRPr lang="en-US" altLang="en-US" sz="2000" b="1" dirty="0">
              <a:solidFill>
                <a:srgbClr val="FFCC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/>
              <a:t>Ramificare c</a:t>
            </a:r>
            <a:r>
              <a:rPr lang="en-US" altLang="en-US"/>
              <a:t>ondi</a:t>
            </a:r>
            <a:r>
              <a:rPr lang="ro-RO" altLang="en-US"/>
              <a:t>ţională </a:t>
            </a:r>
            <a:r>
              <a:rPr lang="en-US" altLang="en-US"/>
              <a:t>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Terminolog</a:t>
            </a:r>
            <a:r>
              <a:rPr lang="ro-RO" altLang="en-US"/>
              <a:t>ia folosită pentru a </a:t>
            </a:r>
            <a:r>
              <a:rPr lang="en-US" altLang="en-US"/>
              <a:t>diferen</a:t>
            </a:r>
            <a:r>
              <a:rPr lang="ro-RO" altLang="en-US"/>
              <a:t>ţia instrucţiunile care folosesc</a:t>
            </a:r>
            <a:r>
              <a:rPr lang="en-US" altLang="en-US"/>
              <a:t> </a:t>
            </a:r>
            <a:r>
              <a:rPr lang="en-US" altLang="en-US">
                <a:solidFill>
                  <a:srgbClr val="000099"/>
                </a:solidFill>
              </a:rPr>
              <a:t>carry flag</a:t>
            </a:r>
            <a:r>
              <a:rPr lang="en-US" altLang="en-US"/>
              <a:t> </a:t>
            </a:r>
            <a:r>
              <a:rPr lang="ro-RO" altLang="en-US"/>
              <a:t>şi cele care utilizează</a:t>
            </a:r>
            <a:r>
              <a:rPr lang="en-US" altLang="en-US"/>
              <a:t> </a:t>
            </a:r>
            <a:r>
              <a:rPr lang="en-US" altLang="en-US">
                <a:solidFill>
                  <a:srgbClr val="000099"/>
                </a:solidFill>
              </a:rPr>
              <a:t>overflow flag</a:t>
            </a:r>
          </a:p>
          <a:p>
            <a:pPr lvl="1"/>
            <a:r>
              <a:rPr lang="en-US" altLang="en-US" b="1">
                <a:solidFill>
                  <a:srgbClr val="000099"/>
                </a:solidFill>
              </a:rPr>
              <a:t>Above/Below</a:t>
            </a:r>
            <a:r>
              <a:rPr lang="en-US" altLang="en-US" b="1">
                <a:solidFill>
                  <a:srgbClr val="66FFFF"/>
                </a:solidFill>
              </a:rPr>
              <a:t>	</a:t>
            </a:r>
            <a:r>
              <a:rPr lang="en-US" altLang="en-US"/>
              <a:t>	compar</a:t>
            </a:r>
            <a:r>
              <a:rPr lang="ro-RO" altLang="en-US"/>
              <a:t>aţie fără semn</a:t>
            </a:r>
            <a:endParaRPr lang="en-US" altLang="en-US"/>
          </a:p>
          <a:p>
            <a:pPr lvl="1"/>
            <a:r>
              <a:rPr lang="en-US" altLang="en-US" b="1">
                <a:solidFill>
                  <a:srgbClr val="000099"/>
                </a:solidFill>
              </a:rPr>
              <a:t>Greater/Less</a:t>
            </a:r>
            <a:r>
              <a:rPr lang="en-US" altLang="en-US" b="1">
                <a:solidFill>
                  <a:srgbClr val="66FFFF"/>
                </a:solidFill>
              </a:rPr>
              <a:t>	</a:t>
            </a:r>
            <a:r>
              <a:rPr lang="en-US" altLang="en-US"/>
              <a:t>	compar</a:t>
            </a:r>
            <a:r>
              <a:rPr lang="ro-RO" altLang="en-US"/>
              <a:t>aţie cu semn</a:t>
            </a:r>
            <a:endParaRPr lang="en-US" altLang="en-US"/>
          </a:p>
          <a:p>
            <a:endParaRPr lang="en-US" altLang="en-US"/>
          </a:p>
          <a:p>
            <a:r>
              <a:rPr lang="ro-RO" altLang="en-US"/>
              <a:t>Semnificaţia numelor</a:t>
            </a:r>
            <a:r>
              <a:rPr lang="en-US" altLang="en-US"/>
              <a:t> </a:t>
            </a:r>
            <a:r>
              <a:rPr lang="ro-RO" altLang="en-US"/>
              <a:t>instrucţiunilor de salt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	J 		=&gt;  	Jump</a:t>
            </a:r>
          </a:p>
          <a:p>
            <a:pPr>
              <a:buFontTx/>
              <a:buNone/>
            </a:pPr>
            <a:r>
              <a:rPr lang="en-US" altLang="en-US"/>
              <a:t>	N 		=&gt; 	Not</a:t>
            </a:r>
          </a:p>
          <a:p>
            <a:pPr>
              <a:buFontTx/>
              <a:buNone/>
            </a:pPr>
            <a:r>
              <a:rPr lang="en-US" altLang="en-US"/>
              <a:t>	A/B G/L	=&gt; 	Above/Below  Greater/Less</a:t>
            </a:r>
          </a:p>
          <a:p>
            <a:pPr>
              <a:buFontTx/>
              <a:buNone/>
            </a:pPr>
            <a:r>
              <a:rPr lang="en-US" altLang="en-US"/>
              <a:t>	E		=&gt;	Equal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</a:t>
            </a:r>
            <a:r>
              <a:rPr lang="ro-RO" altLang="en-US"/>
              <a:t>a</a:t>
            </a:r>
            <a:r>
              <a:rPr lang="en-US" altLang="en-US"/>
              <a:t>r</a:t>
            </a:r>
            <a:r>
              <a:rPr lang="ro-RO" altLang="en-US"/>
              <a:t>ul instrucţiunilor de salt condiţional</a:t>
            </a: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2700"/>
            <a:ext cx="7772400" cy="48133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400"/>
              <a:t>	</a:t>
            </a:r>
            <a:r>
              <a:rPr lang="en-US" altLang="en-US" sz="1800" b="1">
                <a:solidFill>
                  <a:srgbClr val="000099"/>
                </a:solidFill>
              </a:rPr>
              <a:t>Comand</a:t>
            </a:r>
            <a:r>
              <a:rPr lang="ro-RO" altLang="en-US" sz="1800" b="1">
                <a:solidFill>
                  <a:srgbClr val="000099"/>
                </a:solidFill>
              </a:rPr>
              <a:t>ă</a:t>
            </a:r>
            <a:r>
              <a:rPr lang="en-US" altLang="en-US" sz="1800" b="1">
                <a:solidFill>
                  <a:srgbClr val="000099"/>
                </a:solidFill>
              </a:rPr>
              <a:t>		Descri</a:t>
            </a:r>
            <a:r>
              <a:rPr lang="ro-RO" altLang="en-US" sz="1800" b="1">
                <a:solidFill>
                  <a:srgbClr val="000099"/>
                </a:solidFill>
              </a:rPr>
              <a:t>ere</a:t>
            </a:r>
            <a:r>
              <a:rPr lang="en-US" altLang="en-US" sz="1800" b="1">
                <a:solidFill>
                  <a:srgbClr val="000099"/>
                </a:solidFill>
              </a:rPr>
              <a:t>		Condi</a:t>
            </a:r>
            <a:r>
              <a:rPr lang="ro-RO" altLang="en-US" sz="1800" b="1">
                <a:solidFill>
                  <a:srgbClr val="000099"/>
                </a:solidFill>
              </a:rPr>
              <a:t>ţie</a:t>
            </a:r>
            <a:endParaRPr lang="en-US" altLang="en-US" sz="18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/>
              <a:t> 	</a:t>
            </a:r>
            <a:r>
              <a:rPr lang="en-US" altLang="en-US" sz="1600"/>
              <a:t>JA=JNBE		Jump if above 		C=0 &amp; Z=0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	              		Jump if not below or equal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 	JBE=JNA		Jump if below or equal	C=1 | Z=1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 	JAE=JNB=JNC 		Jump if above or equal 	C=0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     		         		Jump if not below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	              		Jump if no carry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	JB=JNA=JC 		Jump if below 		C=1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      		        	Jump if carry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 	JE=JZ	 		Jump if equal 		Z=1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              			Jump if Zero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 	JNE=JNZ 		Jump if not equal		Z=0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	              		Jump if not zero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/>
              <a:t> 	JS			Jump Sign (MSB=1) 	S=1</a:t>
            </a:r>
            <a:r>
              <a:rPr lang="en-US" altLang="en-US" sz="1400"/>
              <a:t>                                           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736600" y="1714500"/>
            <a:ext cx="7213600" cy="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</a:t>
            </a:r>
            <a:r>
              <a:rPr lang="ro-RO" altLang="en-US"/>
              <a:t>a</a:t>
            </a:r>
            <a:r>
              <a:rPr lang="en-US" altLang="en-US"/>
              <a:t>r</a:t>
            </a:r>
            <a:r>
              <a:rPr lang="ro-RO" altLang="en-US"/>
              <a:t>ul instrucţiunilor de salt condiţional</a:t>
            </a: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772400" cy="4851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400" b="1">
                <a:solidFill>
                  <a:srgbClr val="66FFFF"/>
                </a:solidFill>
              </a:rPr>
              <a:t>	</a:t>
            </a:r>
            <a:r>
              <a:rPr lang="en-US" altLang="en-US" sz="1800" b="1">
                <a:solidFill>
                  <a:srgbClr val="000099"/>
                </a:solidFill>
              </a:rPr>
              <a:t>Com</a:t>
            </a:r>
            <a:r>
              <a:rPr lang="ro-RO" altLang="en-US" sz="1800" b="1">
                <a:solidFill>
                  <a:srgbClr val="000099"/>
                </a:solidFill>
              </a:rPr>
              <a:t>andă</a:t>
            </a:r>
            <a:r>
              <a:rPr lang="en-US" altLang="en-US" sz="1800" b="1">
                <a:solidFill>
                  <a:srgbClr val="000099"/>
                </a:solidFill>
              </a:rPr>
              <a:t>		Descri</a:t>
            </a:r>
            <a:r>
              <a:rPr lang="ro-RO" altLang="en-US" sz="1800" b="1">
                <a:solidFill>
                  <a:srgbClr val="000099"/>
                </a:solidFill>
              </a:rPr>
              <a:t>ere</a:t>
            </a:r>
            <a:r>
              <a:rPr lang="en-US" altLang="en-US" sz="1800" b="1">
                <a:solidFill>
                  <a:srgbClr val="000099"/>
                </a:solidFill>
              </a:rPr>
              <a:t>		Condi</a:t>
            </a:r>
            <a:r>
              <a:rPr lang="ro-RO" altLang="en-US" sz="1800" b="1">
                <a:solidFill>
                  <a:srgbClr val="000099"/>
                </a:solidFill>
              </a:rPr>
              <a:t>ţie</a:t>
            </a:r>
            <a:endParaRPr lang="en-US" altLang="en-US" sz="1800" b="1">
              <a:solidFill>
                <a:srgbClr val="000099"/>
              </a:solidFill>
            </a:endParaRPr>
          </a:p>
          <a:p>
            <a:pPr>
              <a:buFontTx/>
              <a:buNone/>
            </a:pPr>
            <a:endParaRPr lang="en-US" altLang="en-US" sz="1400"/>
          </a:p>
          <a:p>
            <a:pPr>
              <a:buFontTx/>
              <a:buNone/>
            </a:pPr>
            <a:r>
              <a:rPr lang="en-US" altLang="en-US" sz="1400"/>
              <a:t>	JNS			Jump Not Sign (MSB=0) 	S=0 </a:t>
            </a:r>
          </a:p>
          <a:p>
            <a:pPr>
              <a:buFontTx/>
              <a:buNone/>
            </a:pPr>
            <a:r>
              <a:rPr lang="en-US" altLang="en-US" sz="1400"/>
              <a:t>	JO 			Jump if overflow set 		O=1</a:t>
            </a:r>
          </a:p>
          <a:p>
            <a:pPr>
              <a:buFontTx/>
              <a:buNone/>
            </a:pPr>
            <a:r>
              <a:rPr lang="en-US" altLang="en-US" sz="1400"/>
              <a:t>	JNO			Jump if no overflow                   O=0</a:t>
            </a:r>
          </a:p>
          <a:p>
            <a:pPr>
              <a:buFontTx/>
              <a:buNone/>
            </a:pPr>
            <a:r>
              <a:rPr lang="en-US" altLang="en-US" sz="1400"/>
              <a:t>	JG=JNLE 		Jump if greater </a:t>
            </a:r>
          </a:p>
          <a:p>
            <a:pPr>
              <a:buFontTx/>
              <a:buNone/>
            </a:pPr>
            <a:r>
              <a:rPr lang="en-US" altLang="en-US" sz="1400"/>
              <a:t>             			Jump if not less or equal           S=O &amp; Z=0</a:t>
            </a:r>
          </a:p>
          <a:p>
            <a:pPr>
              <a:buFontTx/>
              <a:buNone/>
            </a:pPr>
            <a:r>
              <a:rPr lang="en-US" altLang="en-US" sz="1400"/>
              <a:t>	JGE=JNL		Jump if greater or equal 	S=O</a:t>
            </a:r>
          </a:p>
          <a:p>
            <a:pPr>
              <a:buFontTx/>
              <a:buNone/>
            </a:pPr>
            <a:r>
              <a:rPr lang="en-US" altLang="en-US" sz="1400"/>
              <a:t>              			Jump if not less </a:t>
            </a:r>
          </a:p>
          <a:p>
            <a:pPr>
              <a:buFontTx/>
              <a:buNone/>
            </a:pPr>
            <a:r>
              <a:rPr lang="en-US" altLang="en-US" sz="1400"/>
              <a:t>	JL=JNGE		Jump if less 		</a:t>
            </a:r>
            <a:r>
              <a:rPr lang="en-US" altLang="en-US" sz="1400">
                <a:solidFill>
                  <a:srgbClr val="000099"/>
                </a:solidFill>
              </a:rPr>
              <a:t>S^O</a:t>
            </a:r>
          </a:p>
          <a:p>
            <a:pPr>
              <a:buFontTx/>
              <a:buNone/>
            </a:pPr>
            <a:r>
              <a:rPr lang="en-US" altLang="en-US" sz="1400"/>
              <a:t>              			Jump if not greater or equal</a:t>
            </a:r>
          </a:p>
          <a:p>
            <a:pPr>
              <a:buFontTx/>
              <a:buNone/>
            </a:pPr>
            <a:r>
              <a:rPr lang="en-US" altLang="en-US" sz="1400"/>
              <a:t> 	JLE=JNG 		Jump if less or equal 		</a:t>
            </a:r>
            <a:r>
              <a:rPr lang="en-US" altLang="en-US" sz="1400">
                <a:solidFill>
                  <a:srgbClr val="000099"/>
                </a:solidFill>
              </a:rPr>
              <a:t>S^O | Z=1 </a:t>
            </a:r>
          </a:p>
          <a:p>
            <a:pPr>
              <a:buFontTx/>
              <a:buNone/>
            </a:pPr>
            <a:r>
              <a:rPr lang="en-US" altLang="en-US" sz="1400"/>
              <a:t>              			Jump if not greater                                          </a:t>
            </a:r>
          </a:p>
          <a:p>
            <a:pPr>
              <a:buFontTx/>
              <a:buNone/>
            </a:pPr>
            <a:r>
              <a:rPr lang="en-US" altLang="en-US" sz="1400"/>
              <a:t> 	JCXZ			Jump if register CX=zero          CX=0</a:t>
            </a:r>
            <a:endParaRPr lang="en-US" alt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723900" y="1701800"/>
            <a:ext cx="6921500" cy="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52400"/>
            <a:ext cx="8385175" cy="874713"/>
          </a:xfrm>
        </p:spPr>
        <p:txBody>
          <a:bodyPr/>
          <a:lstStyle/>
          <a:p>
            <a:r>
              <a:rPr lang="ro-RO" altLang="en-US"/>
              <a:t>Compararea testelor condiţionale cu cod liniar</a:t>
            </a:r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</p:txBody>
      </p:sp>
      <p:pic>
        <p:nvPicPr>
          <p:cNvPr id="15364" name="Picture 4" descr="IfThenE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0"/>
            <a:ext cx="304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46100" y="2617788"/>
            <a:ext cx="39179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>
                <a:solidFill>
                  <a:srgbClr val="000099"/>
                </a:solidFill>
              </a:rPr>
              <a:t>	        cmp     ax, bx</a:t>
            </a:r>
          </a:p>
          <a:p>
            <a:r>
              <a:rPr lang="en-US" altLang="en-US" sz="1800" b="1">
                <a:solidFill>
                  <a:srgbClr val="000099"/>
                </a:solidFill>
              </a:rPr>
              <a:t>	        ja	      true_label</a:t>
            </a:r>
          </a:p>
          <a:p>
            <a:r>
              <a:rPr lang="en-US" altLang="en-US" sz="1800" b="1">
                <a:solidFill>
                  <a:srgbClr val="000099"/>
                </a:solidFill>
              </a:rPr>
              <a:t>	        ….</a:t>
            </a:r>
          </a:p>
          <a:p>
            <a:r>
              <a:rPr lang="en-US" altLang="en-US" sz="1800" b="1">
                <a:solidFill>
                  <a:srgbClr val="000099"/>
                </a:solidFill>
              </a:rPr>
              <a:t>	       &lt;False  Processing&gt;</a:t>
            </a:r>
          </a:p>
          <a:p>
            <a:r>
              <a:rPr lang="en-US" altLang="en-US" sz="1800" b="1">
                <a:solidFill>
                  <a:srgbClr val="000099"/>
                </a:solidFill>
              </a:rPr>
              <a:t>	       ….</a:t>
            </a:r>
          </a:p>
          <a:p>
            <a:r>
              <a:rPr lang="en-US" altLang="en-US" sz="1800" b="1">
                <a:solidFill>
                  <a:srgbClr val="000099"/>
                </a:solidFill>
              </a:rPr>
              <a:t>	      jmp	      done_label</a:t>
            </a:r>
          </a:p>
          <a:p>
            <a:r>
              <a:rPr lang="en-US" altLang="en-US" sz="1800" b="1">
                <a:solidFill>
                  <a:srgbClr val="000099"/>
                </a:solidFill>
              </a:rPr>
              <a:t>	      ….</a:t>
            </a:r>
          </a:p>
          <a:p>
            <a:r>
              <a:rPr lang="en-US" altLang="en-US" sz="1800" b="1">
                <a:solidFill>
                  <a:srgbClr val="000099"/>
                </a:solidFill>
              </a:rPr>
              <a:t>true_label:     &lt;True processing&gt;</a:t>
            </a:r>
          </a:p>
          <a:p>
            <a:r>
              <a:rPr lang="en-US" altLang="en-US" sz="1800" b="1">
                <a:solidFill>
                  <a:srgbClr val="000099"/>
                </a:solidFill>
              </a:rPr>
              <a:t>….</a:t>
            </a:r>
          </a:p>
          <a:p>
            <a:r>
              <a:rPr lang="en-US" altLang="en-US" sz="1800" b="1">
                <a:solidFill>
                  <a:srgbClr val="000099"/>
                </a:solidFill>
              </a:rPr>
              <a:t>done_label:    &lt;resume execution&gt;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/>
              <a:t>Compararea testelor condiţionale cu cod liniar </a:t>
            </a:r>
            <a:r>
              <a:rPr lang="en-US" altLang="en-US"/>
              <a:t>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AFAFAF"/>
          </a:solidFill>
        </p:spPr>
        <p:txBody>
          <a:bodyPr/>
          <a:lstStyle/>
          <a:p>
            <a:pPr>
              <a:buFontTx/>
              <a:buNone/>
            </a:pPr>
            <a:endParaRPr lang="en-US" altLang="en-US"/>
          </a:p>
        </p:txBody>
      </p:sp>
      <p:pic>
        <p:nvPicPr>
          <p:cNvPr id="16388" name="Picture 4" descr="Cas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1981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Wh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365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r>
              <a:rPr lang="en-US" altLang="en-US"/>
              <a:t>  </a:t>
            </a:r>
            <a:r>
              <a:rPr lang="ro-RO" altLang="en-US"/>
              <a:t>Instrucţiunea LOOP</a:t>
            </a: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8077200" cy="4851400"/>
          </a:xfrm>
        </p:spPr>
        <p:txBody>
          <a:bodyPr/>
          <a:lstStyle/>
          <a:p>
            <a:r>
              <a:rPr lang="ro-RO" altLang="en-US" sz="2400">
                <a:solidFill>
                  <a:srgbClr val="000099"/>
                </a:solidFill>
              </a:rPr>
              <a:t>Instrucţiunea </a:t>
            </a:r>
            <a:r>
              <a:rPr lang="en-US" altLang="en-US" sz="2400">
                <a:solidFill>
                  <a:srgbClr val="000099"/>
                </a:solidFill>
              </a:rPr>
              <a:t>LOOP</a:t>
            </a:r>
          </a:p>
          <a:p>
            <a:pPr lvl="1"/>
            <a:r>
              <a:rPr lang="ro-RO" altLang="en-US" sz="2000"/>
              <a:t>Este o </a:t>
            </a:r>
            <a:r>
              <a:rPr lang="en-US" altLang="en-US" sz="2000"/>
              <a:t>combina</a:t>
            </a:r>
            <a:r>
              <a:rPr lang="ro-RO" altLang="en-US" sz="2000"/>
              <a:t>ţie de</a:t>
            </a:r>
            <a:r>
              <a:rPr lang="en-US" altLang="en-US" sz="2000"/>
              <a:t> decrement</a:t>
            </a:r>
            <a:r>
              <a:rPr lang="ro-RO" altLang="en-US" sz="2000"/>
              <a:t>are a lui CX cu un salt</a:t>
            </a:r>
            <a:r>
              <a:rPr lang="en-US" altLang="en-US" sz="2000"/>
              <a:t> condi</a:t>
            </a:r>
            <a:r>
              <a:rPr lang="ro-RO" altLang="en-US" sz="2000"/>
              <a:t>ţ</a:t>
            </a:r>
            <a:r>
              <a:rPr lang="en-US" altLang="en-US" sz="2000"/>
              <a:t>ional</a:t>
            </a:r>
          </a:p>
          <a:p>
            <a:pPr lvl="1"/>
            <a:r>
              <a:rPr lang="en-US" altLang="en-US" sz="2000"/>
              <a:t>LOOP decrement</a:t>
            </a:r>
            <a:r>
              <a:rPr lang="ro-RO" altLang="en-US" sz="2000"/>
              <a:t>ează</a:t>
            </a:r>
            <a:r>
              <a:rPr lang="en-US" altLang="en-US" sz="2000"/>
              <a:t> CX (ECX </a:t>
            </a:r>
            <a:r>
              <a:rPr lang="ro-RO" altLang="en-US" sz="2000"/>
              <a:t>pentru modul</a:t>
            </a:r>
            <a:r>
              <a:rPr lang="en-US" altLang="en-US" sz="2000"/>
              <a:t> 32-bit) </a:t>
            </a:r>
            <a:r>
              <a:rPr lang="ro-RO" altLang="en-US" sz="2000"/>
              <a:t>şi dacă</a:t>
            </a:r>
            <a:r>
              <a:rPr lang="en-US" altLang="en-US" sz="2000"/>
              <a:t> CX </a:t>
            </a:r>
            <a:r>
              <a:rPr lang="en-US" altLang="en-US" sz="2000">
                <a:sym typeface="Symbol" pitchFamily="18" charset="2"/>
              </a:rPr>
              <a:t> 0 </a:t>
            </a:r>
            <a:r>
              <a:rPr lang="ro-RO" altLang="en-US" sz="2000">
                <a:sym typeface="Symbol" pitchFamily="18" charset="2"/>
              </a:rPr>
              <a:t>sare la adresa indicată de etichetă</a:t>
            </a:r>
            <a:endParaRPr lang="en-US" altLang="en-US" sz="2000">
              <a:sym typeface="Symbol" pitchFamily="18" charset="2"/>
            </a:endParaRPr>
          </a:p>
          <a:p>
            <a:pPr lvl="1"/>
            <a:r>
              <a:rPr lang="ro-RO" altLang="en-US" sz="2000">
                <a:sym typeface="Symbol" pitchFamily="18" charset="2"/>
              </a:rPr>
              <a:t>dacă</a:t>
            </a:r>
            <a:r>
              <a:rPr lang="en-US" altLang="en-US" sz="2000">
                <a:sym typeface="Symbol" pitchFamily="18" charset="2"/>
              </a:rPr>
              <a:t> CX </a:t>
            </a:r>
            <a:r>
              <a:rPr lang="ro-RO" altLang="en-US" sz="2000">
                <a:sym typeface="Symbol" pitchFamily="18" charset="2"/>
              </a:rPr>
              <a:t>devine</a:t>
            </a:r>
            <a:r>
              <a:rPr lang="en-US" altLang="en-US" sz="2000">
                <a:sym typeface="Symbol" pitchFamily="18" charset="2"/>
              </a:rPr>
              <a:t> 0, </a:t>
            </a:r>
            <a:r>
              <a:rPr lang="ro-RO" altLang="en-US" sz="2000">
                <a:sym typeface="Symbol" pitchFamily="18" charset="2"/>
              </a:rPr>
              <a:t>va fi executată următoarea instrucţiune</a:t>
            </a:r>
            <a:endParaRPr lang="en-US" altLang="en-US" sz="2000">
              <a:sym typeface="Symbol" pitchFamily="18" charset="2"/>
            </a:endParaRPr>
          </a:p>
          <a:p>
            <a:pPr lvl="1">
              <a:buFontTx/>
              <a:buNone/>
            </a:pPr>
            <a:r>
              <a:rPr lang="en-US" altLang="en-US" sz="1600">
                <a:sym typeface="Symbol" pitchFamily="18" charset="2"/>
              </a:rPr>
              <a:t>		</a:t>
            </a:r>
            <a:endParaRPr lang="en-US" altLang="en-US" sz="20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/>
              <a:t>Utilizarea unei proceduri</a:t>
            </a: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200400" cy="5235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o-RO" altLang="en-US" sz="1800"/>
              <a:t>Exemplu: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.....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.code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pstart: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	mov ax,</a:t>
            </a:r>
            <a:r>
              <a:rPr lang="en-US" altLang="en-US" sz="1800"/>
              <a:t>@</a:t>
            </a:r>
            <a:r>
              <a:rPr lang="ro-RO" altLang="en-US" sz="1800"/>
              <a:t>data</a:t>
            </a:r>
            <a:endParaRPr lang="en-US" altLang="en-US" sz="180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/>
              <a:t>	mov ds,ax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/>
              <a:t>	mov bx, offset mesaj1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/>
              <a:t>	call afisare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/>
              <a:t>	mov bx, offset mesaj2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/>
              <a:t>	call afisare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/>
              <a:t>….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/>
              <a:t>Afisare PROC NEAR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urm: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	mov dl,[bx]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	and dl,dl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	jz sfarsit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	inc bx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	mov ah,2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	int 21h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o-RO" altLang="en-US" sz="1800"/>
              <a:t>	jmp urm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06913" y="1404938"/>
            <a:ext cx="3200400" cy="52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ro-RO" altLang="en-US" sz="1800"/>
              <a:t>sfarsit: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ro-RO" altLang="en-US" sz="1800"/>
              <a:t>		RET	</a:t>
            </a:r>
            <a:endParaRPr lang="en-US" altLang="en-US" sz="1800"/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altLang="en-US" sz="1800"/>
              <a:t>Afisare </a:t>
            </a:r>
            <a:r>
              <a:rPr lang="ro-RO" altLang="en-US" sz="1800"/>
              <a:t>ENDP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ro-RO" altLang="en-US" sz="1800"/>
              <a:t>END pstart</a:t>
            </a:r>
            <a:endParaRPr lang="en-US" altLang="en-US" sz="1800"/>
          </a:p>
          <a:p>
            <a:pPr>
              <a:lnSpc>
                <a:spcPct val="90000"/>
              </a:lnSpc>
              <a:buClr>
                <a:schemeClr val="tx2"/>
              </a:buClr>
            </a:pPr>
            <a:endParaRPr lang="en-US" altLang="en-US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/>
              <a:t>Utilizarea unui macro</a:t>
            </a:r>
            <a:endParaRPr lang="en-US" altLang="en-US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167063" cy="4189413"/>
          </a:xfrm>
          <a:noFill/>
        </p:spPr>
        <p:txBody>
          <a:bodyPr/>
          <a:lstStyle/>
          <a:p>
            <a:r>
              <a:rPr lang="ro-RO" altLang="en-US"/>
              <a:t>Exemplu: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/>
              <a:t>; io.h</a:t>
            </a:r>
            <a:endParaRPr lang="ro-RO" altLang="en-US"/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/>
              <a:t>exit_dos macro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/>
              <a:t>		mov ah,4ch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/>
              <a:t>		int 21 h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/>
              <a:t>	endm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/>
              <a:t>afisare macro x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/>
              <a:t>	lea dx,x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/>
              <a:t>	mov ah,9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/>
              <a:t>	int 21h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/>
              <a:t>	endm</a:t>
            </a:r>
            <a:endParaRPr lang="ro-RO" altLang="en-US"/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532313" y="1463675"/>
            <a:ext cx="3167062" cy="418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ro-RO" altLang="en-US" sz="2000"/>
              <a:t>.model small</a:t>
            </a:r>
          </a:p>
          <a:p>
            <a:pPr>
              <a:buClr>
                <a:schemeClr val="tx2"/>
              </a:buClr>
            </a:pPr>
            <a:r>
              <a:rPr lang="en-US" altLang="en-US" sz="2000"/>
              <a:t>include io.h</a:t>
            </a:r>
            <a:endParaRPr lang="ro-RO" altLang="en-US" sz="2000"/>
          </a:p>
          <a:p>
            <a:pPr>
              <a:buClr>
                <a:schemeClr val="tx2"/>
              </a:buClr>
            </a:pPr>
            <a:r>
              <a:rPr lang="ro-RO" altLang="en-US" sz="2000"/>
              <a:t>.stack 200H</a:t>
            </a:r>
          </a:p>
          <a:p>
            <a:pPr>
              <a:buClr>
                <a:schemeClr val="tx2"/>
              </a:buClr>
            </a:pPr>
            <a:r>
              <a:rPr lang="ro-RO" altLang="en-US" sz="2000"/>
              <a:t>.data</a:t>
            </a:r>
          </a:p>
          <a:p>
            <a:pPr>
              <a:buClr>
                <a:schemeClr val="tx2"/>
              </a:buClr>
            </a:pPr>
            <a:r>
              <a:rPr lang="ro-RO" altLang="en-US" sz="2000"/>
              <a:t>Mesaj1 DB </a:t>
            </a:r>
            <a:r>
              <a:rPr lang="en-US" altLang="en-US" sz="2000"/>
              <a:t>‘Hello1$’</a:t>
            </a:r>
          </a:p>
          <a:p>
            <a:pPr>
              <a:buClr>
                <a:schemeClr val="tx2"/>
              </a:buClr>
            </a:pPr>
            <a:r>
              <a:rPr lang="en-US" altLang="en-US" sz="2000"/>
              <a:t>Mesaj2 DB ‘Hello2$’</a:t>
            </a:r>
          </a:p>
          <a:p>
            <a:pPr>
              <a:buClr>
                <a:schemeClr val="tx2"/>
              </a:buClr>
            </a:pPr>
            <a:r>
              <a:rPr lang="en-US" altLang="en-US" sz="2000"/>
              <a:t>.code</a:t>
            </a:r>
          </a:p>
          <a:p>
            <a:pPr>
              <a:buClr>
                <a:schemeClr val="tx2"/>
              </a:buClr>
            </a:pPr>
            <a:r>
              <a:rPr lang="en-US" altLang="en-US" sz="2000"/>
              <a:t>pstart:</a:t>
            </a:r>
          </a:p>
          <a:p>
            <a:pPr>
              <a:buClr>
                <a:schemeClr val="tx2"/>
              </a:buClr>
            </a:pPr>
            <a:r>
              <a:rPr lang="en-US" altLang="en-US" sz="2000"/>
              <a:t>	mov dx, @data</a:t>
            </a:r>
          </a:p>
          <a:p>
            <a:pPr>
              <a:buClr>
                <a:schemeClr val="tx2"/>
              </a:buClr>
            </a:pPr>
            <a:r>
              <a:rPr lang="en-US" altLang="en-US" sz="2000"/>
              <a:t>	mov ds, dx</a:t>
            </a:r>
          </a:p>
          <a:p>
            <a:pPr>
              <a:buClr>
                <a:schemeClr val="tx2"/>
              </a:buClr>
            </a:pPr>
            <a:r>
              <a:rPr lang="en-US" altLang="en-US" sz="2000"/>
              <a:t>	afisare mesaj1</a:t>
            </a:r>
          </a:p>
          <a:p>
            <a:pPr>
              <a:buClr>
                <a:schemeClr val="tx2"/>
              </a:buClr>
            </a:pPr>
            <a:r>
              <a:rPr lang="en-US" altLang="en-US" sz="2000"/>
              <a:t>	afisare mesaj2</a:t>
            </a:r>
          </a:p>
          <a:p>
            <a:pPr>
              <a:buClr>
                <a:schemeClr val="tx2"/>
              </a:buClr>
            </a:pPr>
            <a:r>
              <a:rPr lang="en-US" altLang="en-US" sz="2000"/>
              <a:t>	exit_dos</a:t>
            </a:r>
          </a:p>
          <a:p>
            <a:pPr>
              <a:buClr>
                <a:schemeClr val="tx2"/>
              </a:buClr>
            </a:pPr>
            <a:r>
              <a:rPr lang="en-US" altLang="en-US" sz="2000"/>
              <a:t>	end pstart</a:t>
            </a:r>
          </a:p>
          <a:p>
            <a:pPr>
              <a:buClr>
                <a:schemeClr val="tx2"/>
              </a:buClr>
            </a:pPr>
            <a:endParaRPr lang="en-US" alt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Con</a:t>
            </a:r>
            <a:r>
              <a:rPr lang="ro-RO" altLang="en-US">
                <a:latin typeface="Garamond" pitchFamily="18" charset="0"/>
              </a:rPr>
              <a:t>ţinut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Garamond" pitchFamily="18" charset="0"/>
            </a:endParaRPr>
          </a:p>
          <a:p>
            <a:r>
              <a:rPr lang="ro-RO" altLang="en-US">
                <a:latin typeface="Garamond" pitchFamily="18" charset="0"/>
              </a:rPr>
              <a:t>I</a:t>
            </a:r>
            <a:r>
              <a:rPr lang="en-US" altLang="en-US">
                <a:latin typeface="Garamond" pitchFamily="18" charset="0"/>
              </a:rPr>
              <a:t>nstruc</a:t>
            </a:r>
            <a:r>
              <a:rPr lang="ro-RO" altLang="en-US">
                <a:latin typeface="Garamond" pitchFamily="18" charset="0"/>
              </a:rPr>
              <a:t>ţiuni de control al programului</a:t>
            </a:r>
            <a:endParaRPr lang="en-US" altLang="en-US">
              <a:latin typeface="Garamond" pitchFamily="18" charset="0"/>
            </a:endParaRPr>
          </a:p>
          <a:p>
            <a:r>
              <a:rPr lang="ro-RO" altLang="en-US">
                <a:latin typeface="Garamond" pitchFamily="18" charset="0"/>
              </a:rPr>
              <a:t>Instrucţiuni de salt necondiţionat</a:t>
            </a:r>
            <a:endParaRPr lang="en-US" altLang="en-US">
              <a:latin typeface="Garamond" pitchFamily="18" charset="0"/>
            </a:endParaRPr>
          </a:p>
          <a:p>
            <a:r>
              <a:rPr lang="ro-RO" altLang="en-US">
                <a:latin typeface="Garamond" pitchFamily="18" charset="0"/>
              </a:rPr>
              <a:t>Instrucţiuni de salt condiţionat</a:t>
            </a:r>
          </a:p>
          <a:p>
            <a:r>
              <a:rPr lang="ro-RO" altLang="en-US">
                <a:latin typeface="Garamond" pitchFamily="18" charset="0"/>
              </a:rPr>
              <a:t>Utilizarea procedurilor şi macrourilor</a:t>
            </a:r>
            <a:endParaRPr lang="en-US" altLang="en-US">
              <a:latin typeface="Garamond" pitchFamily="18" charset="0"/>
            </a:endParaRPr>
          </a:p>
          <a:p>
            <a:endParaRPr lang="en-US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97000"/>
            <a:ext cx="7772400" cy="4699000"/>
          </a:xfrm>
        </p:spPr>
        <p:txBody>
          <a:bodyPr/>
          <a:lstStyle/>
          <a:p>
            <a:r>
              <a:rPr lang="en-US" altLang="en-US" i="1">
                <a:solidFill>
                  <a:srgbClr val="000099"/>
                </a:solidFill>
                <a:latin typeface="Garamond" pitchFamily="18" charset="0"/>
              </a:rPr>
              <a:t>Short jump</a:t>
            </a:r>
            <a:r>
              <a:rPr lang="en-US" altLang="en-US">
                <a:latin typeface="Garamond" pitchFamily="18" charset="0"/>
              </a:rPr>
              <a:t> </a:t>
            </a:r>
            <a:r>
              <a:rPr lang="ro-RO" altLang="en-US">
                <a:latin typeface="Garamond" pitchFamily="18" charset="0"/>
              </a:rPr>
              <a:t>- instrucţiune pe </a:t>
            </a:r>
            <a:r>
              <a:rPr lang="en-US" altLang="en-US" sz="1800">
                <a:latin typeface="Garamond" pitchFamily="18" charset="0"/>
              </a:rPr>
              <a:t>2-</a:t>
            </a:r>
            <a:r>
              <a:rPr lang="ro-RO" altLang="en-US" sz="1800">
                <a:latin typeface="Garamond" pitchFamily="18" charset="0"/>
              </a:rPr>
              <a:t>oc</a:t>
            </a:r>
            <a:r>
              <a:rPr lang="en-US" altLang="en-US" sz="1800">
                <a:latin typeface="Garamond" pitchFamily="18" charset="0"/>
              </a:rPr>
              <a:t>te</a:t>
            </a:r>
            <a:r>
              <a:rPr lang="ro-RO" altLang="en-US" sz="1800">
                <a:latin typeface="Garamond" pitchFamily="18" charset="0"/>
              </a:rPr>
              <a:t>ţi ce permite saltul la locaţia de memorie</a:t>
            </a:r>
            <a:r>
              <a:rPr lang="en-US" altLang="en-US" sz="1800">
                <a:latin typeface="Garamond" pitchFamily="18" charset="0"/>
              </a:rPr>
              <a:t> </a:t>
            </a:r>
            <a:r>
              <a:rPr lang="ro-RO" altLang="en-US" sz="1800">
                <a:latin typeface="Garamond" pitchFamily="18" charset="0"/>
              </a:rPr>
              <a:t>în intervalul </a:t>
            </a:r>
            <a:r>
              <a:rPr lang="en-US" altLang="en-US" sz="1800">
                <a:latin typeface="Garamond" pitchFamily="18" charset="0"/>
              </a:rPr>
              <a:t>+127 </a:t>
            </a:r>
            <a:r>
              <a:rPr lang="ro-RO" altLang="en-US" sz="1800">
                <a:latin typeface="Garamond" pitchFamily="18" charset="0"/>
              </a:rPr>
              <a:t>şi</a:t>
            </a:r>
            <a:r>
              <a:rPr lang="en-US" altLang="en-US" sz="1800">
                <a:latin typeface="Garamond" pitchFamily="18" charset="0"/>
              </a:rPr>
              <a:t> -128 </a:t>
            </a:r>
            <a:r>
              <a:rPr lang="ro-RO" altLang="en-US" sz="1800">
                <a:latin typeface="Garamond" pitchFamily="18" charset="0"/>
              </a:rPr>
              <a:t>octeţi</a:t>
            </a:r>
            <a:r>
              <a:rPr lang="en-US" altLang="en-US" sz="1800">
                <a:latin typeface="Garamond" pitchFamily="18" charset="0"/>
              </a:rPr>
              <a:t> </a:t>
            </a:r>
            <a:r>
              <a:rPr lang="ro-RO" altLang="en-US" sz="1800">
                <a:latin typeface="Garamond" pitchFamily="18" charset="0"/>
              </a:rPr>
              <a:t>de la locaţia de memorie ce urmează saltului</a:t>
            </a:r>
            <a:endParaRPr lang="en-US" altLang="en-US" sz="1800">
              <a:latin typeface="Garamond" pitchFamily="18" charset="0"/>
            </a:endParaRP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JMP	SHORT  Label</a:t>
            </a:r>
          </a:p>
          <a:p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Near jump</a:t>
            </a:r>
            <a:r>
              <a:rPr lang="en-US" altLang="en-US">
                <a:latin typeface="Garamond" pitchFamily="18" charset="0"/>
              </a:rPr>
              <a:t> </a:t>
            </a:r>
            <a:r>
              <a:rPr lang="ro-RO" altLang="en-US">
                <a:latin typeface="Garamond" pitchFamily="18" charset="0"/>
              </a:rPr>
              <a:t>– instrucţiune pe </a:t>
            </a:r>
            <a:r>
              <a:rPr lang="en-US" altLang="en-US" sz="1800">
                <a:latin typeface="Garamond" pitchFamily="18" charset="0"/>
              </a:rPr>
              <a:t>3-</a:t>
            </a:r>
            <a:r>
              <a:rPr lang="ro-RO" altLang="en-US" sz="1800">
                <a:latin typeface="Garamond" pitchFamily="18" charset="0"/>
              </a:rPr>
              <a:t>oc</a:t>
            </a:r>
            <a:r>
              <a:rPr lang="en-US" altLang="en-US" sz="1800">
                <a:latin typeface="Garamond" pitchFamily="18" charset="0"/>
              </a:rPr>
              <a:t>te</a:t>
            </a:r>
            <a:r>
              <a:rPr lang="ro-RO" altLang="en-US" sz="1800">
                <a:latin typeface="Garamond" pitchFamily="18" charset="0"/>
              </a:rPr>
              <a:t>ţi ce permite saltul în intervalul</a:t>
            </a:r>
            <a:r>
              <a:rPr lang="en-US" altLang="en-US" sz="1800">
                <a:latin typeface="Garamond" pitchFamily="18" charset="0"/>
              </a:rPr>
              <a:t> +/- 32Kb </a:t>
            </a:r>
            <a:r>
              <a:rPr lang="ro-RO" altLang="en-US" sz="1800">
                <a:latin typeface="Garamond" pitchFamily="18" charset="0"/>
              </a:rPr>
              <a:t> de la locaţia instrucţiunii din segmentul de cod curent</a:t>
            </a:r>
            <a:endParaRPr lang="en-US" altLang="en-US" sz="1800">
              <a:latin typeface="Garamond" pitchFamily="18" charset="0"/>
            </a:endParaRP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JMP	Label	</a:t>
            </a:r>
          </a:p>
          <a:p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Far jump</a:t>
            </a:r>
            <a:r>
              <a:rPr lang="en-US" altLang="en-US">
                <a:latin typeface="Garamond" pitchFamily="18" charset="0"/>
              </a:rPr>
              <a:t> </a:t>
            </a:r>
            <a:r>
              <a:rPr lang="ro-RO" altLang="en-US">
                <a:latin typeface="Garamond" pitchFamily="18" charset="0"/>
              </a:rPr>
              <a:t>– instrucţiune pe </a:t>
            </a:r>
            <a:r>
              <a:rPr lang="en-US" altLang="en-US" sz="1800">
                <a:latin typeface="Garamond" pitchFamily="18" charset="0"/>
              </a:rPr>
              <a:t>5-</a:t>
            </a:r>
            <a:r>
              <a:rPr lang="ro-RO" altLang="en-US" sz="1800">
                <a:latin typeface="Garamond" pitchFamily="18" charset="0"/>
              </a:rPr>
              <a:t>oc</a:t>
            </a:r>
            <a:r>
              <a:rPr lang="en-US" altLang="en-US" sz="1800">
                <a:latin typeface="Garamond" pitchFamily="18" charset="0"/>
              </a:rPr>
              <a:t>te</a:t>
            </a:r>
            <a:r>
              <a:rPr lang="ro-RO" altLang="en-US" sz="1800">
                <a:latin typeface="Garamond" pitchFamily="18" charset="0"/>
              </a:rPr>
              <a:t>ţi ce permite saltul la o locaţie de memorie în întregul spaţiu de memorie</a:t>
            </a:r>
            <a:endParaRPr lang="en-US" altLang="en-US">
              <a:latin typeface="Garamond" pitchFamily="18" charset="0"/>
            </a:endParaRP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JMP	Label</a:t>
            </a:r>
          </a:p>
          <a:p>
            <a:endParaRPr lang="en-US" altLang="en-US" sz="1800">
              <a:latin typeface="Garamond" pitchFamily="18" charset="0"/>
            </a:endParaRPr>
          </a:p>
          <a:p>
            <a:r>
              <a:rPr lang="ro-RO" altLang="en-US" sz="1800">
                <a:latin typeface="Garamond" pitchFamily="18" charset="0"/>
              </a:rPr>
              <a:t>Pent</a:t>
            </a:r>
            <a:r>
              <a:rPr lang="en-US" altLang="en-US" sz="1800">
                <a:latin typeface="Garamond" pitchFamily="18" charset="0"/>
              </a:rPr>
              <a:t>r</a:t>
            </a:r>
            <a:r>
              <a:rPr lang="ro-RO" altLang="en-US" sz="1800">
                <a:latin typeface="Garamond" pitchFamily="18" charset="0"/>
              </a:rPr>
              <a:t>u</a:t>
            </a:r>
            <a:r>
              <a:rPr lang="en-US" altLang="en-US" sz="1800">
                <a:latin typeface="Garamond" pitchFamily="18" charset="0"/>
              </a:rPr>
              <a:t> 80386, 80486, </a:t>
            </a:r>
            <a:r>
              <a:rPr lang="ro-RO" altLang="en-US" sz="1800">
                <a:latin typeface="Garamond" pitchFamily="18" charset="0"/>
              </a:rPr>
              <a:t>saltul </a:t>
            </a:r>
            <a:r>
              <a:rPr lang="en-US" altLang="en-US" sz="1800" i="1">
                <a:latin typeface="Garamond" pitchFamily="18" charset="0"/>
              </a:rPr>
              <a:t>near</a:t>
            </a:r>
            <a:r>
              <a:rPr lang="en-US" altLang="en-US" sz="1800">
                <a:latin typeface="Garamond" pitchFamily="18" charset="0"/>
              </a:rPr>
              <a:t> </a:t>
            </a:r>
            <a:r>
              <a:rPr lang="ro-RO" altLang="en-US" sz="1800">
                <a:latin typeface="Garamond" pitchFamily="18" charset="0"/>
              </a:rPr>
              <a:t>este în spaţiul</a:t>
            </a:r>
            <a:r>
              <a:rPr lang="en-US" altLang="en-US" sz="1800">
                <a:latin typeface="Garamond" pitchFamily="18" charset="0"/>
              </a:rPr>
              <a:t> +/-2G </a:t>
            </a:r>
            <a:r>
              <a:rPr lang="ro-RO" altLang="en-US" sz="1800">
                <a:latin typeface="Garamond" pitchFamily="18" charset="0"/>
              </a:rPr>
              <a:t>dacă computerul operează în mod protejat şi în domeniul </a:t>
            </a:r>
            <a:r>
              <a:rPr lang="en-US" altLang="en-US" sz="1800">
                <a:latin typeface="Garamond" pitchFamily="18" charset="0"/>
              </a:rPr>
              <a:t>+/-32K bytes </a:t>
            </a:r>
            <a:r>
              <a:rPr lang="ro-RO" altLang="en-US" sz="1800">
                <a:latin typeface="Garamond" pitchFamily="18" charset="0"/>
              </a:rPr>
              <a:t>pentru modul </a:t>
            </a:r>
            <a:r>
              <a:rPr lang="en-US" altLang="en-US" sz="1800">
                <a:latin typeface="Garamond" pitchFamily="18" charset="0"/>
              </a:rPr>
              <a:t>real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0"/>
            <a:ext cx="7772400" cy="1143000"/>
          </a:xfrm>
        </p:spPr>
        <p:txBody>
          <a:bodyPr/>
          <a:lstStyle/>
          <a:p>
            <a:r>
              <a:rPr lang="ro-RO" altLang="en-US">
                <a:latin typeface="Garamond" pitchFamily="18" charset="0"/>
              </a:rPr>
              <a:t>Salt necondiţionat</a:t>
            </a:r>
            <a:br>
              <a:rPr lang="en-US" altLang="en-US">
                <a:latin typeface="Garamond" pitchFamily="18" charset="0"/>
              </a:rPr>
            </a:br>
            <a:r>
              <a:rPr lang="en-US" altLang="en-US">
                <a:latin typeface="Garamond" pitchFamily="18" charset="0"/>
              </a:rPr>
              <a:t>JMP</a:t>
            </a:r>
          </a:p>
        </p:txBody>
      </p:sp>
      <p:grpSp>
        <p:nvGrpSpPr>
          <p:cNvPr id="5124" name="Group 21"/>
          <p:cNvGrpSpPr>
            <a:grpSpLocks/>
          </p:cNvGrpSpPr>
          <p:nvPr/>
        </p:nvGrpSpPr>
        <p:grpSpPr bwMode="auto">
          <a:xfrm>
            <a:off x="4413250" y="2049463"/>
            <a:ext cx="4057650" cy="2674937"/>
            <a:chOff x="2780" y="1440"/>
            <a:chExt cx="2556" cy="1520"/>
          </a:xfrm>
        </p:grpSpPr>
        <p:grpSp>
          <p:nvGrpSpPr>
            <p:cNvPr id="5125" name="Group 18"/>
            <p:cNvGrpSpPr>
              <a:grpSpLocks/>
            </p:cNvGrpSpPr>
            <p:nvPr/>
          </p:nvGrpSpPr>
          <p:grpSpPr bwMode="auto">
            <a:xfrm>
              <a:off x="2780" y="1440"/>
              <a:ext cx="1152" cy="192"/>
              <a:chOff x="2976" y="1728"/>
              <a:chExt cx="1152" cy="192"/>
            </a:xfrm>
          </p:grpSpPr>
          <p:sp>
            <p:nvSpPr>
              <p:cNvPr id="5138" name="Rectangle 4"/>
              <p:cNvSpPr>
                <a:spLocks noChangeArrowheads="1"/>
              </p:cNvSpPr>
              <p:nvPr/>
            </p:nvSpPr>
            <p:spPr bwMode="auto">
              <a:xfrm>
                <a:off x="2976" y="1728"/>
                <a:ext cx="115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39" name="Text Box 5"/>
              <p:cNvSpPr txBox="1">
                <a:spLocks noChangeArrowheads="1"/>
              </p:cNvSpPr>
              <p:nvPr/>
            </p:nvSpPr>
            <p:spPr bwMode="auto">
              <a:xfrm>
                <a:off x="2976" y="1733"/>
                <a:ext cx="996" cy="1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b="1">
                    <a:solidFill>
                      <a:srgbClr val="660033"/>
                    </a:solidFill>
                    <a:latin typeface="Garamond" pitchFamily="18" charset="0"/>
                  </a:rPr>
                  <a:t>OPCODE          DISP</a:t>
                </a:r>
              </a:p>
            </p:txBody>
          </p:sp>
          <p:sp>
            <p:nvSpPr>
              <p:cNvPr id="5140" name="Line 6"/>
              <p:cNvSpPr>
                <a:spLocks noChangeShapeType="1"/>
              </p:cNvSpPr>
              <p:nvPr/>
            </p:nvSpPr>
            <p:spPr bwMode="auto">
              <a:xfrm>
                <a:off x="355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19"/>
            <p:cNvGrpSpPr>
              <a:grpSpLocks/>
            </p:cNvGrpSpPr>
            <p:nvPr/>
          </p:nvGrpSpPr>
          <p:grpSpPr bwMode="auto">
            <a:xfrm>
              <a:off x="2780" y="2144"/>
              <a:ext cx="1824" cy="192"/>
              <a:chOff x="2928" y="2352"/>
              <a:chExt cx="1824" cy="192"/>
            </a:xfrm>
          </p:grpSpPr>
          <p:sp>
            <p:nvSpPr>
              <p:cNvPr id="5134" name="Rectangle 7"/>
              <p:cNvSpPr>
                <a:spLocks noChangeArrowheads="1"/>
              </p:cNvSpPr>
              <p:nvPr/>
            </p:nvSpPr>
            <p:spPr bwMode="auto">
              <a:xfrm>
                <a:off x="2928" y="2352"/>
                <a:ext cx="1824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35" name="Text Box 8"/>
              <p:cNvSpPr txBox="1">
                <a:spLocks noChangeArrowheads="1"/>
              </p:cNvSpPr>
              <p:nvPr/>
            </p:nvSpPr>
            <p:spPr bwMode="auto">
              <a:xfrm>
                <a:off x="2928" y="2357"/>
                <a:ext cx="1761" cy="1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b="1">
                    <a:solidFill>
                      <a:srgbClr val="660033"/>
                    </a:solidFill>
                    <a:latin typeface="Garamond" pitchFamily="18" charset="0"/>
                  </a:rPr>
                  <a:t>OPCODE          DISP low       DISP high</a:t>
                </a:r>
              </a:p>
            </p:txBody>
          </p:sp>
          <p:sp>
            <p:nvSpPr>
              <p:cNvPr id="5136" name="Line 9"/>
              <p:cNvSpPr>
                <a:spLocks noChangeShapeType="1"/>
              </p:cNvSpPr>
              <p:nvPr/>
            </p:nvSpPr>
            <p:spPr bwMode="auto">
              <a:xfrm>
                <a:off x="3504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Line 10"/>
              <p:cNvSpPr>
                <a:spLocks noChangeShapeType="1"/>
              </p:cNvSpPr>
              <p:nvPr/>
            </p:nvSpPr>
            <p:spPr bwMode="auto">
              <a:xfrm>
                <a:off x="417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7" name="Group 20"/>
            <p:cNvGrpSpPr>
              <a:grpSpLocks/>
            </p:cNvGrpSpPr>
            <p:nvPr/>
          </p:nvGrpSpPr>
          <p:grpSpPr bwMode="auto">
            <a:xfrm>
              <a:off x="2780" y="2768"/>
              <a:ext cx="2556" cy="192"/>
              <a:chOff x="2820" y="2976"/>
              <a:chExt cx="2556" cy="192"/>
            </a:xfrm>
          </p:grpSpPr>
          <p:sp>
            <p:nvSpPr>
              <p:cNvPr id="5128" name="Rectangle 11"/>
              <p:cNvSpPr>
                <a:spLocks noChangeArrowheads="1"/>
              </p:cNvSpPr>
              <p:nvPr/>
            </p:nvSpPr>
            <p:spPr bwMode="auto">
              <a:xfrm>
                <a:off x="2880" y="2976"/>
                <a:ext cx="2496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9" name="Line 12"/>
              <p:cNvSpPr>
                <a:spLocks noChangeShapeType="1"/>
              </p:cNvSpPr>
              <p:nvPr/>
            </p:nvSpPr>
            <p:spPr bwMode="auto">
              <a:xfrm>
                <a:off x="3456" y="297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" name="Line 13"/>
              <p:cNvSpPr>
                <a:spLocks noChangeShapeType="1"/>
              </p:cNvSpPr>
              <p:nvPr/>
            </p:nvSpPr>
            <p:spPr bwMode="auto">
              <a:xfrm>
                <a:off x="3936" y="297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Text Box 14"/>
              <p:cNvSpPr txBox="1">
                <a:spLocks noChangeArrowheads="1"/>
              </p:cNvSpPr>
              <p:nvPr/>
            </p:nvSpPr>
            <p:spPr bwMode="auto">
              <a:xfrm>
                <a:off x="2820" y="2993"/>
                <a:ext cx="2405" cy="1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b="1">
                    <a:solidFill>
                      <a:srgbClr val="660033"/>
                    </a:solidFill>
                    <a:latin typeface="Garamond" pitchFamily="18" charset="0"/>
                  </a:rPr>
                  <a:t>OPCODE          IP low       IP high     CS low       CS high</a:t>
                </a:r>
              </a:p>
            </p:txBody>
          </p:sp>
          <p:sp>
            <p:nvSpPr>
              <p:cNvPr id="5132" name="Line 15"/>
              <p:cNvSpPr>
                <a:spLocks noChangeShapeType="1"/>
              </p:cNvSpPr>
              <p:nvPr/>
            </p:nvSpPr>
            <p:spPr bwMode="auto">
              <a:xfrm>
                <a:off x="4416" y="297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Line 16"/>
              <p:cNvSpPr>
                <a:spLocks noChangeShapeType="1"/>
              </p:cNvSpPr>
              <p:nvPr/>
            </p:nvSpPr>
            <p:spPr bwMode="auto">
              <a:xfrm>
                <a:off x="4896" y="297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>
                <a:latin typeface="Garamond" pitchFamily="18" charset="0"/>
              </a:rPr>
              <a:t>Salturi c</a:t>
            </a:r>
            <a:r>
              <a:rPr lang="en-US" altLang="en-US">
                <a:latin typeface="Garamond" pitchFamily="18" charset="0"/>
              </a:rPr>
              <a:t>ondi</a:t>
            </a:r>
            <a:r>
              <a:rPr lang="ro-RO" altLang="en-US">
                <a:latin typeface="Garamond" pitchFamily="18" charset="0"/>
              </a:rPr>
              <a:t>ţ</a:t>
            </a:r>
            <a:r>
              <a:rPr lang="en-US" altLang="en-US">
                <a:latin typeface="Garamond" pitchFamily="18" charset="0"/>
              </a:rPr>
              <a:t>ional</a:t>
            </a:r>
            <a:r>
              <a:rPr lang="ro-RO" altLang="en-US">
                <a:latin typeface="Garamond" pitchFamily="18" charset="0"/>
              </a:rPr>
              <a:t>e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o-RO" altLang="en-US">
                <a:latin typeface="Garamond" pitchFamily="18" charset="0"/>
              </a:rPr>
              <a:t>Instrucţiunile l</a:t>
            </a:r>
            <a:r>
              <a:rPr lang="en-US" altLang="en-US">
                <a:latin typeface="Garamond" pitchFamily="18" charset="0"/>
              </a:rPr>
              <a:t>ogic</a:t>
            </a:r>
            <a:r>
              <a:rPr lang="ro-RO" altLang="en-US">
                <a:latin typeface="Garamond" pitchFamily="18" charset="0"/>
              </a:rPr>
              <a:t>e şi </a:t>
            </a:r>
            <a:r>
              <a:rPr lang="en-US" altLang="en-US">
                <a:latin typeface="Garamond" pitchFamily="18" charset="0"/>
              </a:rPr>
              <a:t>aritmetic</a:t>
            </a:r>
            <a:r>
              <a:rPr lang="ro-RO" altLang="en-US">
                <a:latin typeface="Garamond" pitchFamily="18" charset="0"/>
              </a:rPr>
              <a:t>e setează </a:t>
            </a:r>
            <a:r>
              <a:rPr lang="en-US" altLang="en-US">
                <a:latin typeface="Garamond" pitchFamily="18" charset="0"/>
              </a:rPr>
              <a:t>flag</a:t>
            </a:r>
            <a:r>
              <a:rPr lang="ro-RO" altLang="en-US">
                <a:latin typeface="Garamond" pitchFamily="18" charset="0"/>
              </a:rPr>
              <a:t>-urile</a:t>
            </a:r>
            <a:endParaRPr lang="en-US" altLang="en-US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Garamond" pitchFamily="18" charset="0"/>
              </a:rPr>
              <a:t>Flag</a:t>
            </a:r>
            <a:r>
              <a:rPr lang="ro-RO" altLang="en-US">
                <a:latin typeface="Garamond" pitchFamily="18" charset="0"/>
              </a:rPr>
              <a:t>-urile oferă informaţii de stare în urma instrucţiunilor anterioare</a:t>
            </a:r>
            <a:endParaRPr lang="en-US" altLang="en-US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ro-RO" altLang="en-US">
                <a:latin typeface="Garamond" pitchFamily="18" charset="0"/>
              </a:rPr>
              <a:t>Prin utilizarea indicatorilor de stare se pot realiza salturi condiţionale – </a:t>
            </a:r>
            <a:r>
              <a:rPr lang="en-US" altLang="en-US">
                <a:latin typeface="Garamond" pitchFamily="18" charset="0"/>
              </a:rPr>
              <a:t>transfer</a:t>
            </a:r>
            <a:r>
              <a:rPr lang="ro-RO" altLang="en-US">
                <a:latin typeface="Garamond" pitchFamily="18" charset="0"/>
              </a:rPr>
              <a:t>ul execuţiei</a:t>
            </a:r>
            <a:r>
              <a:rPr lang="en-US" altLang="en-US">
                <a:latin typeface="Garamond" pitchFamily="18" charset="0"/>
              </a:rPr>
              <a:t> program</a:t>
            </a:r>
            <a:r>
              <a:rPr lang="ro-RO" altLang="en-US">
                <a:latin typeface="Garamond" pitchFamily="18" charset="0"/>
              </a:rPr>
              <a:t>ului către o altă instrucţiune din cadrul programului</a:t>
            </a:r>
            <a:endParaRPr lang="en-US" altLang="en-US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o-RO" altLang="en-US">
                <a:solidFill>
                  <a:srgbClr val="000099"/>
                </a:solidFill>
                <a:latin typeface="Garamond" pitchFamily="18" charset="0"/>
              </a:rPr>
              <a:t>	dacă </a:t>
            </a: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condi</a:t>
            </a:r>
            <a:r>
              <a:rPr lang="ro-RO" altLang="en-US">
                <a:solidFill>
                  <a:srgbClr val="000099"/>
                </a:solidFill>
                <a:latin typeface="Garamond" pitchFamily="18" charset="0"/>
              </a:rPr>
              <a:t>ţ</a:t>
            </a: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i</a:t>
            </a:r>
            <a:r>
              <a:rPr lang="ro-RO" altLang="en-US">
                <a:solidFill>
                  <a:srgbClr val="000099"/>
                </a:solidFill>
                <a:latin typeface="Garamond" pitchFamily="18" charset="0"/>
              </a:rPr>
              <a:t>a</a:t>
            </a: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 </a:t>
            </a:r>
            <a:r>
              <a:rPr lang="ro-RO" altLang="en-US">
                <a:solidFill>
                  <a:srgbClr val="000099"/>
                </a:solidFill>
                <a:latin typeface="Garamond" pitchFamily="18" charset="0"/>
              </a:rPr>
              <a:t>a fost adevărată</a:t>
            </a:r>
            <a:r>
              <a:rPr lang="en-US" altLang="en-US">
                <a:solidFill>
                  <a:srgbClr val="CCCC00"/>
                </a:solidFill>
                <a:latin typeface="Garamond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ro-RO" altLang="en-US">
                <a:latin typeface="Garamond" pitchFamily="18" charset="0"/>
              </a:rPr>
              <a:t>Salt înapoi sau înainte către locaţia specificată</a:t>
            </a:r>
            <a:endParaRPr lang="en-US" altLang="en-US"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ro-RO" altLang="en-US">
                <a:latin typeface="Garamond" pitchFamily="18" charset="0"/>
              </a:rPr>
              <a:t>Pointerul de </a:t>
            </a:r>
            <a:r>
              <a:rPr lang="en-US" altLang="en-US">
                <a:latin typeface="Garamond" pitchFamily="18" charset="0"/>
              </a:rPr>
              <a:t>instruc</a:t>
            </a:r>
            <a:r>
              <a:rPr lang="ro-RO" altLang="en-US">
                <a:latin typeface="Garamond" pitchFamily="18" charset="0"/>
              </a:rPr>
              <a:t>ţiuni</a:t>
            </a:r>
            <a:r>
              <a:rPr lang="en-US" altLang="en-US">
                <a:latin typeface="Garamond" pitchFamily="18" charset="0"/>
              </a:rPr>
              <a:t> (IP) </a:t>
            </a:r>
            <a:r>
              <a:rPr lang="ro-RO" altLang="en-US">
                <a:latin typeface="Garamond" pitchFamily="18" charset="0"/>
              </a:rPr>
              <a:t>se modifică în mod continuu</a:t>
            </a:r>
            <a:r>
              <a:rPr lang="en-US" altLang="en-US">
                <a:latin typeface="Garamond" pitchFamily="18" charset="0"/>
              </a:rPr>
              <a:t> (</a:t>
            </a:r>
            <a:r>
              <a:rPr lang="ro-RO" altLang="en-US">
                <a:latin typeface="Garamond" pitchFamily="18" charset="0"/>
              </a:rPr>
              <a:t>pentru a se referi la </a:t>
            </a:r>
            <a:r>
              <a:rPr lang="en-US" altLang="en-US">
                <a:latin typeface="Garamond" pitchFamily="18" charset="0"/>
              </a:rPr>
              <a:t>instruc</a:t>
            </a:r>
            <a:r>
              <a:rPr lang="ro-RO" altLang="en-US">
                <a:latin typeface="Garamond" pitchFamily="18" charset="0"/>
              </a:rPr>
              <a:t>ţiune</a:t>
            </a:r>
            <a:r>
              <a:rPr lang="en-US" altLang="en-US">
                <a:latin typeface="Garamond" pitchFamily="18" charset="0"/>
              </a:rPr>
              <a:t>a</a:t>
            </a:r>
            <a:r>
              <a:rPr lang="ro-RO" altLang="en-US">
                <a:latin typeface="Garamond" pitchFamily="18" charset="0"/>
              </a:rPr>
              <a:t> următoare </a:t>
            </a:r>
            <a:r>
              <a:rPr lang="en-US" altLang="en-US">
                <a:latin typeface="Garamond" pitchFamily="18" charset="0"/>
              </a:rPr>
              <a:t>ce va fi executat</a:t>
            </a:r>
            <a:r>
              <a:rPr lang="ro-RO" altLang="en-US">
                <a:latin typeface="Garamond" pitchFamily="18" charset="0"/>
              </a:rPr>
              <a:t>ă</a:t>
            </a:r>
            <a:r>
              <a:rPr lang="en-US" altLang="en-US">
                <a:latin typeface="Garamond" pitchFamily="18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altLang="en-US">
                <a:solidFill>
                  <a:srgbClr val="000099"/>
                </a:solidFill>
                <a:latin typeface="Garamond" pitchFamily="18" charset="0"/>
              </a:rPr>
              <a:t>	dacă </a:t>
            </a: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condi</a:t>
            </a:r>
            <a:r>
              <a:rPr lang="ro-RO" altLang="en-US">
                <a:solidFill>
                  <a:srgbClr val="000099"/>
                </a:solidFill>
                <a:latin typeface="Garamond" pitchFamily="18" charset="0"/>
              </a:rPr>
              <a:t>ţ</a:t>
            </a: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i</a:t>
            </a:r>
            <a:r>
              <a:rPr lang="ro-RO" altLang="en-US">
                <a:solidFill>
                  <a:srgbClr val="000099"/>
                </a:solidFill>
                <a:latin typeface="Garamond" pitchFamily="18" charset="0"/>
              </a:rPr>
              <a:t>a</a:t>
            </a: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 </a:t>
            </a:r>
            <a:r>
              <a:rPr lang="ro-RO" altLang="en-US">
                <a:solidFill>
                  <a:srgbClr val="000099"/>
                </a:solidFill>
                <a:latin typeface="Garamond" pitchFamily="18" charset="0"/>
              </a:rPr>
              <a:t>a fost falsă</a:t>
            </a:r>
            <a:endParaRPr lang="en-US" altLang="en-US"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ro-RO" altLang="en-US">
                <a:latin typeface="Garamond" pitchFamily="18" charset="0"/>
              </a:rPr>
              <a:t>Se </a:t>
            </a:r>
            <a:r>
              <a:rPr lang="en-US" altLang="en-US">
                <a:latin typeface="Garamond" pitchFamily="18" charset="0"/>
              </a:rPr>
              <a:t>continu</a:t>
            </a:r>
            <a:r>
              <a:rPr lang="ro-RO" altLang="en-US">
                <a:latin typeface="Garamond" pitchFamily="18" charset="0"/>
              </a:rPr>
              <a:t>ă</a:t>
            </a:r>
            <a:r>
              <a:rPr lang="en-US" altLang="en-US">
                <a:latin typeface="Garamond" pitchFamily="18" charset="0"/>
              </a:rPr>
              <a:t> execu</a:t>
            </a:r>
            <a:r>
              <a:rPr lang="ro-RO" altLang="en-US">
                <a:latin typeface="Garamond" pitchFamily="18" charset="0"/>
              </a:rPr>
              <a:t>ţia cu următoarea instrucţiune</a:t>
            </a:r>
            <a:endParaRPr lang="en-US" altLang="en-US"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itchFamily="18" charset="0"/>
              </a:rPr>
              <a:t>IP </a:t>
            </a:r>
            <a:r>
              <a:rPr lang="ro-RO" altLang="en-US">
                <a:latin typeface="Garamond" pitchFamily="18" charset="0"/>
              </a:rPr>
              <a:t>este </a:t>
            </a:r>
            <a:r>
              <a:rPr lang="en-US" altLang="en-US">
                <a:latin typeface="Garamond" pitchFamily="18" charset="0"/>
              </a:rPr>
              <a:t>increment</a:t>
            </a:r>
            <a:r>
              <a:rPr lang="ro-RO" altLang="en-US">
                <a:latin typeface="Garamond" pitchFamily="18" charset="0"/>
              </a:rPr>
              <a:t>at ca de obicei</a:t>
            </a:r>
            <a:endParaRPr lang="en-US" altLang="en-US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endParaRPr lang="en-US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>
                <a:latin typeface="Garamond" pitchFamily="18" charset="0"/>
              </a:rPr>
              <a:t>Salturi c</a:t>
            </a:r>
            <a:r>
              <a:rPr lang="en-US" altLang="en-US">
                <a:latin typeface="Garamond" pitchFamily="18" charset="0"/>
              </a:rPr>
              <a:t>ondi</a:t>
            </a:r>
            <a:r>
              <a:rPr lang="ro-RO" altLang="en-US">
                <a:latin typeface="Garamond" pitchFamily="18" charset="0"/>
              </a:rPr>
              <a:t>ţ</a:t>
            </a:r>
            <a:r>
              <a:rPr lang="en-US" altLang="en-US">
                <a:latin typeface="Garamond" pitchFamily="18" charset="0"/>
              </a:rPr>
              <a:t>ional</a:t>
            </a:r>
            <a:r>
              <a:rPr lang="ro-RO" altLang="en-US">
                <a:latin typeface="Garamond" pitchFamily="18" charset="0"/>
              </a:rPr>
              <a:t>e </a:t>
            </a:r>
            <a:r>
              <a:rPr lang="en-US" altLang="en-US">
                <a:latin typeface="Garamond" pitchFamily="18" charset="0"/>
              </a:rPr>
              <a:t>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682875" algn="l"/>
                <a:tab pos="3833813" algn="l"/>
                <a:tab pos="5483225" algn="l"/>
              </a:tabLst>
            </a:pPr>
            <a:r>
              <a:rPr lang="ro-RO" altLang="en-US">
                <a:latin typeface="Garamond" pitchFamily="18" charset="0"/>
              </a:rPr>
              <a:t>Salturile c</a:t>
            </a:r>
            <a:r>
              <a:rPr lang="en-US" altLang="en-US">
                <a:latin typeface="Garamond" pitchFamily="18" charset="0"/>
              </a:rPr>
              <a:t>ondi</a:t>
            </a:r>
            <a:r>
              <a:rPr lang="ro-RO" altLang="en-US">
                <a:latin typeface="Garamond" pitchFamily="18" charset="0"/>
              </a:rPr>
              <a:t>ţ</a:t>
            </a:r>
            <a:r>
              <a:rPr lang="en-US" altLang="en-US">
                <a:latin typeface="Garamond" pitchFamily="18" charset="0"/>
              </a:rPr>
              <a:t>ional</a:t>
            </a:r>
            <a:r>
              <a:rPr lang="ro-RO" altLang="en-US">
                <a:latin typeface="Garamond" pitchFamily="18" charset="0"/>
              </a:rPr>
              <a:t>e sunt totdeauna </a:t>
            </a:r>
            <a:r>
              <a:rPr lang="en-US" altLang="en-US" i="1">
                <a:latin typeface="Garamond" pitchFamily="18" charset="0"/>
              </a:rPr>
              <a:t>short </a:t>
            </a:r>
            <a:r>
              <a:rPr lang="ro-RO" altLang="en-US">
                <a:latin typeface="Garamond" pitchFamily="18" charset="0"/>
              </a:rPr>
              <a:t>pentru</a:t>
            </a:r>
            <a:r>
              <a:rPr lang="ro-RO" altLang="en-US" i="1">
                <a:latin typeface="Garamond" pitchFamily="18" charset="0"/>
              </a:rPr>
              <a:t> </a:t>
            </a:r>
            <a:r>
              <a:rPr lang="en-US" altLang="en-US">
                <a:latin typeface="Garamond" pitchFamily="18" charset="0"/>
              </a:rPr>
              <a:t>8086-80286</a:t>
            </a:r>
          </a:p>
          <a:p>
            <a:pPr lvl="1">
              <a:tabLst>
                <a:tab pos="2682875" algn="l"/>
                <a:tab pos="3833813" algn="l"/>
                <a:tab pos="5483225" algn="l"/>
              </a:tabLst>
            </a:pPr>
            <a:r>
              <a:rPr lang="ro-RO" altLang="en-US">
                <a:latin typeface="Garamond" pitchFamily="18" charset="0"/>
              </a:rPr>
              <a:t>Domeniul saltului este între</a:t>
            </a:r>
            <a:r>
              <a:rPr lang="en-US" altLang="en-US">
                <a:latin typeface="Garamond" pitchFamily="18" charset="0"/>
              </a:rPr>
              <a:t> +127 bytes </a:t>
            </a:r>
            <a:r>
              <a:rPr lang="ro-RO" altLang="en-US">
                <a:latin typeface="Garamond" pitchFamily="18" charset="0"/>
              </a:rPr>
              <a:t>şi</a:t>
            </a:r>
            <a:r>
              <a:rPr lang="en-US" altLang="en-US">
                <a:latin typeface="Garamond" pitchFamily="18" charset="0"/>
              </a:rPr>
              <a:t> -128 bytes </a:t>
            </a:r>
            <a:r>
              <a:rPr lang="ro-RO" altLang="en-US">
                <a:latin typeface="Garamond" pitchFamily="18" charset="0"/>
              </a:rPr>
              <a:t>de la locaţia următoare saltului condiţional</a:t>
            </a:r>
            <a:endParaRPr lang="en-US" altLang="en-US">
              <a:latin typeface="Garamond" pitchFamily="18" charset="0"/>
            </a:endParaRPr>
          </a:p>
          <a:p>
            <a:pPr>
              <a:tabLst>
                <a:tab pos="2682875" algn="l"/>
                <a:tab pos="3833813" algn="l"/>
                <a:tab pos="5483225" algn="l"/>
              </a:tabLst>
            </a:pPr>
            <a:r>
              <a:rPr lang="ro-RO" altLang="en-US">
                <a:latin typeface="Garamond" pitchFamily="18" charset="0"/>
              </a:rPr>
              <a:t>La</a:t>
            </a:r>
            <a:r>
              <a:rPr lang="en-US" altLang="en-US">
                <a:latin typeface="Garamond" pitchFamily="18" charset="0"/>
              </a:rPr>
              <a:t> 80386, 80486 </a:t>
            </a:r>
            <a:r>
              <a:rPr lang="ro-RO" altLang="en-US">
                <a:latin typeface="Garamond" pitchFamily="18" charset="0"/>
              </a:rPr>
              <a:t>salturile </a:t>
            </a:r>
            <a:r>
              <a:rPr lang="en-US" altLang="en-US">
                <a:latin typeface="Garamond" pitchFamily="18" charset="0"/>
              </a:rPr>
              <a:t>condi</a:t>
            </a:r>
            <a:r>
              <a:rPr lang="ro-RO" altLang="en-US">
                <a:latin typeface="Garamond" pitchFamily="18" charset="0"/>
              </a:rPr>
              <a:t>ţ</a:t>
            </a:r>
            <a:r>
              <a:rPr lang="en-US" altLang="en-US">
                <a:latin typeface="Garamond" pitchFamily="18" charset="0"/>
              </a:rPr>
              <a:t>ional</a:t>
            </a:r>
            <a:r>
              <a:rPr lang="ro-RO" altLang="en-US">
                <a:latin typeface="Garamond" pitchFamily="18" charset="0"/>
              </a:rPr>
              <a:t>e</a:t>
            </a:r>
            <a:r>
              <a:rPr lang="en-US" altLang="en-US">
                <a:latin typeface="Garamond" pitchFamily="18" charset="0"/>
              </a:rPr>
              <a:t> </a:t>
            </a:r>
            <a:r>
              <a:rPr lang="ro-RO" altLang="en-US">
                <a:latin typeface="Garamond" pitchFamily="18" charset="0"/>
              </a:rPr>
              <a:t>sunt fie</a:t>
            </a:r>
            <a:r>
              <a:rPr lang="en-US" altLang="en-US">
                <a:latin typeface="Garamond" pitchFamily="18" charset="0"/>
              </a:rPr>
              <a:t> </a:t>
            </a:r>
            <a:r>
              <a:rPr lang="en-US" altLang="en-US" i="1">
                <a:latin typeface="Garamond" pitchFamily="18" charset="0"/>
              </a:rPr>
              <a:t>short</a:t>
            </a:r>
            <a:r>
              <a:rPr lang="en-US" altLang="en-US">
                <a:latin typeface="Garamond" pitchFamily="18" charset="0"/>
              </a:rPr>
              <a:t> </a:t>
            </a:r>
            <a:r>
              <a:rPr lang="ro-RO" altLang="en-US">
                <a:latin typeface="Garamond" pitchFamily="18" charset="0"/>
              </a:rPr>
              <a:t>fie</a:t>
            </a:r>
            <a:r>
              <a:rPr lang="en-US" altLang="en-US">
                <a:latin typeface="Garamond" pitchFamily="18" charset="0"/>
              </a:rPr>
              <a:t> </a:t>
            </a:r>
            <a:r>
              <a:rPr lang="en-US" altLang="en-US" i="1">
                <a:latin typeface="Garamond" pitchFamily="18" charset="0"/>
              </a:rPr>
              <a:t>near</a:t>
            </a:r>
          </a:p>
          <a:p>
            <a:pPr>
              <a:tabLst>
                <a:tab pos="2682875" algn="l"/>
                <a:tab pos="3833813" algn="l"/>
                <a:tab pos="5483225" algn="l"/>
              </a:tabLst>
            </a:pPr>
            <a:r>
              <a:rPr lang="ro-RO" altLang="en-US">
                <a:latin typeface="Garamond" pitchFamily="18" charset="0"/>
              </a:rPr>
              <a:t>Salturile c</a:t>
            </a:r>
            <a:r>
              <a:rPr lang="en-US" altLang="en-US">
                <a:latin typeface="Garamond" pitchFamily="18" charset="0"/>
              </a:rPr>
              <a:t>ondi</a:t>
            </a:r>
            <a:r>
              <a:rPr lang="ro-RO" altLang="en-US">
                <a:latin typeface="Garamond" pitchFamily="18" charset="0"/>
              </a:rPr>
              <a:t>ţ</a:t>
            </a:r>
            <a:r>
              <a:rPr lang="en-US" altLang="en-US">
                <a:latin typeface="Garamond" pitchFamily="18" charset="0"/>
              </a:rPr>
              <a:t>ional</a:t>
            </a:r>
            <a:r>
              <a:rPr lang="ro-RO" altLang="en-US">
                <a:latin typeface="Garamond" pitchFamily="18" charset="0"/>
              </a:rPr>
              <a:t>e</a:t>
            </a:r>
            <a:r>
              <a:rPr lang="en-US" altLang="en-US">
                <a:latin typeface="Garamond" pitchFamily="18" charset="0"/>
              </a:rPr>
              <a:t> test</a:t>
            </a:r>
            <a:r>
              <a:rPr lang="ro-RO" altLang="en-US">
                <a:latin typeface="Garamond" pitchFamily="18" charset="0"/>
              </a:rPr>
              <a:t>ează</a:t>
            </a:r>
            <a:r>
              <a:rPr lang="en-US" altLang="en-US">
                <a:latin typeface="Garamond" pitchFamily="18" charset="0"/>
              </a:rPr>
              <a:t>: sign (S), zero (Z), carry (C), parity (P)</a:t>
            </a:r>
            <a:r>
              <a:rPr lang="ro-RO" altLang="en-US">
                <a:latin typeface="Garamond" pitchFamily="18" charset="0"/>
              </a:rPr>
              <a:t> şi</a:t>
            </a:r>
            <a:r>
              <a:rPr lang="en-US" altLang="en-US">
                <a:latin typeface="Garamond" pitchFamily="18" charset="0"/>
              </a:rPr>
              <a:t> overflow (O)</a:t>
            </a:r>
          </a:p>
          <a:p>
            <a:pPr>
              <a:tabLst>
                <a:tab pos="2682875" algn="l"/>
                <a:tab pos="3833813" algn="l"/>
                <a:tab pos="5483225" algn="l"/>
              </a:tabLst>
            </a:pPr>
            <a:r>
              <a:rPr lang="ro-RO" altLang="en-US" b="1">
                <a:solidFill>
                  <a:srgbClr val="000099"/>
                </a:solidFill>
                <a:latin typeface="Garamond" pitchFamily="18" charset="0"/>
              </a:rPr>
              <a:t>Observaţie</a:t>
            </a:r>
            <a:r>
              <a:rPr lang="en-US" altLang="en-US" b="1">
                <a:solidFill>
                  <a:srgbClr val="000099"/>
                </a:solidFill>
                <a:latin typeface="Garamond" pitchFamily="18" charset="0"/>
              </a:rPr>
              <a:t>:</a:t>
            </a: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  </a:t>
            </a:r>
          </a:p>
          <a:p>
            <a:pPr lvl="1">
              <a:buFontTx/>
              <a:buNone/>
              <a:tabLst>
                <a:tab pos="2682875" algn="l"/>
                <a:tab pos="3833813" algn="l"/>
                <a:tab pos="5483225" algn="l"/>
              </a:tabLst>
            </a:pPr>
            <a:r>
              <a:rPr lang="ro-RO" altLang="en-US">
                <a:latin typeface="Garamond" pitchFamily="18" charset="0"/>
              </a:rPr>
              <a:t>Val.</a:t>
            </a:r>
            <a:r>
              <a:rPr lang="en-US" altLang="en-US">
                <a:latin typeface="Garamond" pitchFamily="18" charset="0"/>
              </a:rPr>
              <a:t> FFh </a:t>
            </a:r>
            <a:r>
              <a:rPr lang="ro-RO" altLang="en-US">
                <a:latin typeface="Garamond" pitchFamily="18" charset="0"/>
              </a:rPr>
              <a:t>e</a:t>
            </a:r>
            <a:r>
              <a:rPr lang="en-US" altLang="en-US">
                <a:latin typeface="Garamond" pitchFamily="18" charset="0"/>
              </a:rPr>
              <a:t>s</a:t>
            </a:r>
            <a:r>
              <a:rPr lang="ro-RO" altLang="en-US">
                <a:latin typeface="Garamond" pitchFamily="18" charset="0"/>
              </a:rPr>
              <a:t>te mai mare d</a:t>
            </a:r>
            <a:r>
              <a:rPr lang="en-US" altLang="en-US">
                <a:latin typeface="Garamond" pitchFamily="18" charset="0"/>
              </a:rPr>
              <a:t>e</a:t>
            </a:r>
            <a:r>
              <a:rPr lang="ro-RO" altLang="en-US">
                <a:latin typeface="Garamond" pitchFamily="18" charset="0"/>
              </a:rPr>
              <a:t>cât</a:t>
            </a:r>
            <a:r>
              <a:rPr lang="en-US" altLang="en-US">
                <a:latin typeface="Garamond" pitchFamily="18" charset="0"/>
              </a:rPr>
              <a:t> 00h </a:t>
            </a:r>
            <a:r>
              <a:rPr lang="ro-RO" altLang="en-US">
                <a:latin typeface="Garamond" pitchFamily="18" charset="0"/>
              </a:rPr>
              <a:t>î</a:t>
            </a:r>
            <a:r>
              <a:rPr lang="en-US" altLang="en-US">
                <a:latin typeface="Garamond" pitchFamily="18" charset="0"/>
              </a:rPr>
              <a:t>n </a:t>
            </a:r>
            <a:r>
              <a:rPr lang="ro-RO" altLang="en-US">
                <a:latin typeface="Garamond" pitchFamily="18" charset="0"/>
              </a:rPr>
              <a:t>mulţimea numerelor fără semn</a:t>
            </a:r>
            <a:endParaRPr lang="en-US" altLang="en-US">
              <a:latin typeface="Garamond" pitchFamily="18" charset="0"/>
            </a:endParaRPr>
          </a:p>
          <a:p>
            <a:pPr lvl="1">
              <a:buFontTx/>
              <a:buNone/>
              <a:tabLst>
                <a:tab pos="2682875" algn="l"/>
                <a:tab pos="3833813" algn="l"/>
                <a:tab pos="5483225" algn="l"/>
              </a:tabLst>
            </a:pPr>
            <a:r>
              <a:rPr lang="en-US" altLang="en-US">
                <a:latin typeface="Garamond" pitchFamily="18" charset="0"/>
              </a:rPr>
              <a:t>Va</a:t>
            </a:r>
            <a:r>
              <a:rPr lang="ro-RO" altLang="en-US">
                <a:latin typeface="Garamond" pitchFamily="18" charset="0"/>
              </a:rPr>
              <a:t>l.</a:t>
            </a:r>
            <a:r>
              <a:rPr lang="en-US" altLang="en-US">
                <a:latin typeface="Garamond" pitchFamily="18" charset="0"/>
              </a:rPr>
              <a:t> FFh (-1) </a:t>
            </a:r>
            <a:r>
              <a:rPr lang="ro-RO" altLang="en-US">
                <a:latin typeface="Garamond" pitchFamily="18" charset="0"/>
              </a:rPr>
              <a:t>e</a:t>
            </a:r>
            <a:r>
              <a:rPr lang="en-US" altLang="en-US">
                <a:latin typeface="Garamond" pitchFamily="18" charset="0"/>
              </a:rPr>
              <a:t>s</a:t>
            </a:r>
            <a:r>
              <a:rPr lang="ro-RO" altLang="en-US">
                <a:latin typeface="Garamond" pitchFamily="18" charset="0"/>
              </a:rPr>
              <a:t>te</a:t>
            </a:r>
            <a:r>
              <a:rPr lang="en-US" altLang="en-US">
                <a:latin typeface="Garamond" pitchFamily="18" charset="0"/>
              </a:rPr>
              <a:t> </a:t>
            </a:r>
            <a:r>
              <a:rPr lang="ro-RO" altLang="en-US">
                <a:latin typeface="Garamond" pitchFamily="18" charset="0"/>
              </a:rPr>
              <a:t>mai mică decât</a:t>
            </a:r>
            <a:r>
              <a:rPr lang="en-US" altLang="en-US">
                <a:latin typeface="Garamond" pitchFamily="18" charset="0"/>
              </a:rPr>
              <a:t> 00h </a:t>
            </a:r>
            <a:r>
              <a:rPr lang="ro-RO" altLang="en-US">
                <a:latin typeface="Garamond" pitchFamily="18" charset="0"/>
              </a:rPr>
              <a:t>pentru numere cu semn</a:t>
            </a:r>
            <a:endParaRPr lang="en-US" altLang="en-US">
              <a:latin typeface="Garamond" pitchFamily="18" charset="0"/>
            </a:endParaRPr>
          </a:p>
          <a:p>
            <a:pPr lvl="1">
              <a:buFontTx/>
              <a:buNone/>
              <a:tabLst>
                <a:tab pos="2682875" algn="l"/>
                <a:tab pos="3833813" algn="l"/>
                <a:tab pos="5483225" algn="l"/>
              </a:tabLst>
            </a:pPr>
            <a:r>
              <a:rPr lang="ro-RO" altLang="en-US" i="1">
                <a:solidFill>
                  <a:srgbClr val="000099"/>
                </a:solidFill>
                <a:latin typeface="Garamond" pitchFamily="18" charset="0"/>
              </a:rPr>
              <a:t>La comparaţia:</a:t>
            </a:r>
            <a:r>
              <a:rPr lang="en-US" altLang="en-US" i="1">
                <a:solidFill>
                  <a:srgbClr val="000099"/>
                </a:solidFill>
                <a:latin typeface="Garamond" pitchFamily="18" charset="0"/>
              </a:rPr>
              <a:t>	</a:t>
            </a:r>
            <a:r>
              <a:rPr lang="ro-RO" altLang="en-US" i="1">
                <a:solidFill>
                  <a:srgbClr val="000099"/>
                </a:solidFill>
                <a:latin typeface="Garamond" pitchFamily="18" charset="0"/>
              </a:rPr>
              <a:t>fără semn</a:t>
            </a:r>
            <a:r>
              <a:rPr lang="en-US" altLang="en-US">
                <a:latin typeface="Garamond" pitchFamily="18" charset="0"/>
              </a:rPr>
              <a:t>	ffh e</a:t>
            </a:r>
            <a:r>
              <a:rPr lang="ro-RO" altLang="en-US">
                <a:latin typeface="Garamond" pitchFamily="18" charset="0"/>
              </a:rPr>
              <a:t>ste mai mare decât </a:t>
            </a:r>
            <a:r>
              <a:rPr lang="en-US" altLang="en-US">
                <a:latin typeface="Garamond" pitchFamily="18" charset="0"/>
              </a:rPr>
              <a:t>00h </a:t>
            </a:r>
            <a:r>
              <a:rPr lang="ro-RO" altLang="en-US">
                <a:latin typeface="Garamond" pitchFamily="18" charset="0"/>
              </a:rPr>
              <a:t>dar</a:t>
            </a:r>
            <a:endParaRPr lang="en-US" altLang="en-US">
              <a:latin typeface="Garamond" pitchFamily="18" charset="0"/>
            </a:endParaRPr>
          </a:p>
          <a:p>
            <a:pPr lvl="1">
              <a:buFontTx/>
              <a:buNone/>
              <a:tabLst>
                <a:tab pos="2682875" algn="l"/>
                <a:tab pos="3833813" algn="l"/>
                <a:tab pos="5483225" algn="l"/>
              </a:tabLst>
            </a:pPr>
            <a:r>
              <a:rPr lang="en-US" altLang="en-US">
                <a:latin typeface="Garamond" pitchFamily="18" charset="0"/>
              </a:rPr>
              <a:t>		</a:t>
            </a:r>
            <a:r>
              <a:rPr lang="ro-RO" altLang="en-US" i="1">
                <a:solidFill>
                  <a:srgbClr val="0066CC"/>
                </a:solidFill>
                <a:latin typeface="Garamond" pitchFamily="18" charset="0"/>
              </a:rPr>
              <a:t>cu semn</a:t>
            </a:r>
            <a:r>
              <a:rPr lang="en-US" altLang="en-US">
                <a:latin typeface="Garamond" pitchFamily="18" charset="0"/>
              </a:rPr>
              <a:t>	ffh </a:t>
            </a:r>
            <a:r>
              <a:rPr lang="ro-RO" altLang="en-US">
                <a:latin typeface="Garamond" pitchFamily="18" charset="0"/>
              </a:rPr>
              <a:t>e</a:t>
            </a:r>
            <a:r>
              <a:rPr lang="en-US" altLang="en-US">
                <a:latin typeface="Garamond" pitchFamily="18" charset="0"/>
              </a:rPr>
              <a:t>s</a:t>
            </a:r>
            <a:r>
              <a:rPr lang="ro-RO" altLang="en-US">
                <a:latin typeface="Garamond" pitchFamily="18" charset="0"/>
              </a:rPr>
              <a:t>te</a:t>
            </a:r>
            <a:r>
              <a:rPr lang="en-US" altLang="en-US">
                <a:latin typeface="Garamond" pitchFamily="18" charset="0"/>
              </a:rPr>
              <a:t> </a:t>
            </a:r>
            <a:r>
              <a:rPr lang="ro-RO" altLang="en-US">
                <a:latin typeface="Garamond" pitchFamily="18" charset="0"/>
              </a:rPr>
              <a:t>mai mic</a:t>
            </a:r>
            <a:r>
              <a:rPr lang="en-US" altLang="en-US">
                <a:latin typeface="Garamond" pitchFamily="18" charset="0"/>
              </a:rPr>
              <a:t> </a:t>
            </a:r>
            <a:r>
              <a:rPr lang="ro-RO" altLang="en-US">
                <a:latin typeface="Garamond" pitchFamily="18" charset="0"/>
              </a:rPr>
              <a:t>decât</a:t>
            </a:r>
            <a:r>
              <a:rPr lang="en-US" altLang="en-US">
                <a:latin typeface="Garamond" pitchFamily="18" charset="0"/>
              </a:rPr>
              <a:t>	00h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>
                <a:latin typeface="Garamond" pitchFamily="18" charset="0"/>
              </a:rPr>
              <a:t>Comparaţii n</a:t>
            </a:r>
            <a:r>
              <a:rPr lang="en-US" altLang="en-US">
                <a:latin typeface="Garamond" pitchFamily="18" charset="0"/>
              </a:rPr>
              <a:t>umeri</a:t>
            </a:r>
            <a:r>
              <a:rPr lang="ro-RO" altLang="en-US">
                <a:latin typeface="Garamond" pitchFamily="18" charset="0"/>
              </a:rPr>
              <a:t>ce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3200"/>
            <a:ext cx="8077200" cy="4622800"/>
          </a:xfrm>
        </p:spPr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CMP</a:t>
            </a:r>
            <a:r>
              <a:rPr lang="en-US" altLang="en-US">
                <a:latin typeface="Garamond" pitchFamily="18" charset="0"/>
              </a:rPr>
              <a:t>(compare) comp</a:t>
            </a:r>
            <a:r>
              <a:rPr lang="ro-RO" altLang="en-US">
                <a:latin typeface="Garamond" pitchFamily="18" charset="0"/>
              </a:rPr>
              <a:t>ară două valori X şi Y</a:t>
            </a:r>
            <a:endParaRPr lang="en-US" altLang="en-US">
              <a:latin typeface="Garamond" pitchFamily="18" charset="0"/>
            </a:endParaRPr>
          </a:p>
          <a:p>
            <a:pPr lvl="1"/>
            <a:r>
              <a:rPr lang="ro-RO" altLang="en-US">
                <a:latin typeface="Garamond" pitchFamily="18" charset="0"/>
              </a:rPr>
              <a:t>Echiv cu o scădere care modifică doar </a:t>
            </a:r>
            <a:r>
              <a:rPr lang="ro-RO" altLang="en-US" i="1">
                <a:latin typeface="Garamond" pitchFamily="18" charset="0"/>
              </a:rPr>
              <a:t>indicatorii de stare</a:t>
            </a:r>
            <a:endParaRPr lang="en-US" altLang="en-US" i="1">
              <a:solidFill>
                <a:srgbClr val="000099"/>
              </a:solidFill>
              <a:latin typeface="Garamond" pitchFamily="18" charset="0"/>
            </a:endParaRPr>
          </a:p>
          <a:p>
            <a:pPr lvl="1"/>
            <a:r>
              <a:rPr lang="ro-RO" altLang="en-US">
                <a:latin typeface="Garamond" pitchFamily="18" charset="0"/>
              </a:rPr>
              <a:t>Folosită pentru verificarea conţinutului unui registru sau a unei locaţii de memorie cu o altă valoare</a:t>
            </a:r>
            <a:endParaRPr lang="en-US" altLang="en-US">
              <a:latin typeface="Garamond" pitchFamily="18" charset="0"/>
            </a:endParaRPr>
          </a:p>
          <a:p>
            <a:pPr lvl="1"/>
            <a:r>
              <a:rPr lang="ro-RO" altLang="en-US">
                <a:latin typeface="Garamond" pitchFamily="18" charset="0"/>
              </a:rPr>
              <a:t>De regulă se foloseşte cu o instrucţiune de salt condiţional</a:t>
            </a:r>
            <a:endParaRPr lang="en-US" altLang="en-US">
              <a:latin typeface="Garamond" pitchFamily="18" charset="0"/>
            </a:endParaRP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cmp	al, 10h	            </a:t>
            </a:r>
            <a:r>
              <a:rPr lang="en-US" altLang="en-US" sz="1400">
                <a:latin typeface="Garamond" pitchFamily="18" charset="0"/>
              </a:rPr>
              <a:t>;compar</a:t>
            </a:r>
            <a:r>
              <a:rPr lang="ro-RO" altLang="en-US" sz="1400">
                <a:latin typeface="Garamond" pitchFamily="18" charset="0"/>
              </a:rPr>
              <a:t>ă</a:t>
            </a:r>
            <a:r>
              <a:rPr lang="en-US" altLang="en-US" sz="1400">
                <a:latin typeface="Garamond" pitchFamily="18" charset="0"/>
              </a:rPr>
              <a:t> </a:t>
            </a:r>
            <a:r>
              <a:rPr lang="ro-RO" altLang="en-US" sz="1400">
                <a:latin typeface="Garamond" pitchFamily="18" charset="0"/>
              </a:rPr>
              <a:t>cu</a:t>
            </a:r>
            <a:r>
              <a:rPr lang="en-US" altLang="en-US" sz="1400">
                <a:latin typeface="Garamond" pitchFamily="18" charset="0"/>
              </a:rPr>
              <a:t> 10h (con</a:t>
            </a:r>
            <a:r>
              <a:rPr lang="ro-RO" altLang="en-US" sz="1400">
                <a:latin typeface="Garamond" pitchFamily="18" charset="0"/>
              </a:rPr>
              <a:t>ţinutul lui AL</a:t>
            </a:r>
            <a:r>
              <a:rPr lang="en-US" altLang="en-US" sz="1400">
                <a:latin typeface="Garamond" pitchFamily="18" charset="0"/>
              </a:rPr>
              <a:t> n</a:t>
            </a:r>
            <a:r>
              <a:rPr lang="ro-RO" altLang="en-US" sz="1400">
                <a:latin typeface="Garamond" pitchFamily="18" charset="0"/>
              </a:rPr>
              <a:t>u</a:t>
            </a:r>
            <a:r>
              <a:rPr lang="en-US" altLang="en-US" sz="1400">
                <a:latin typeface="Garamond" pitchFamily="18" charset="0"/>
              </a:rPr>
              <a:t> </a:t>
            </a:r>
            <a:r>
              <a:rPr lang="ro-RO" altLang="en-US" sz="1400">
                <a:latin typeface="Garamond" pitchFamily="18" charset="0"/>
              </a:rPr>
              <a:t>s</a:t>
            </a:r>
            <a:r>
              <a:rPr lang="en-US" altLang="en-US" sz="1400">
                <a:latin typeface="Garamond" pitchFamily="18" charset="0"/>
              </a:rPr>
              <a:t>e</a:t>
            </a:r>
            <a:r>
              <a:rPr lang="ro-RO" altLang="en-US" sz="1400">
                <a:latin typeface="Garamond" pitchFamily="18" charset="0"/>
              </a:rPr>
              <a:t> modifică</a:t>
            </a:r>
            <a:r>
              <a:rPr lang="en-US" altLang="en-US" sz="1400">
                <a:latin typeface="Garamond" pitchFamily="18" charset="0"/>
              </a:rPr>
              <a:t>)</a:t>
            </a:r>
            <a:endParaRPr lang="en-US" altLang="en-US">
              <a:latin typeface="Garamond" pitchFamily="18" charset="0"/>
            </a:endParaRP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jae	SU</a:t>
            </a:r>
            <a:r>
              <a:rPr lang="ro-RO" altLang="en-US">
                <a:latin typeface="Garamond" pitchFamily="18" charset="0"/>
              </a:rPr>
              <a:t>P</a:t>
            </a:r>
            <a:r>
              <a:rPr lang="en-US" altLang="en-US">
                <a:latin typeface="Garamond" pitchFamily="18" charset="0"/>
              </a:rPr>
              <a:t>ER	            </a:t>
            </a:r>
            <a:r>
              <a:rPr lang="en-US" altLang="en-US" sz="1400">
                <a:latin typeface="Garamond" pitchFamily="18" charset="0"/>
              </a:rPr>
              <a:t>;</a:t>
            </a:r>
            <a:r>
              <a:rPr lang="ro-RO" altLang="en-US" sz="1400">
                <a:latin typeface="Garamond" pitchFamily="18" charset="0"/>
              </a:rPr>
              <a:t>dacă este</a:t>
            </a:r>
            <a:r>
              <a:rPr lang="en-US" altLang="en-US" sz="1400">
                <a:latin typeface="Garamond" pitchFamily="18" charset="0"/>
              </a:rPr>
              <a:t> 10h </a:t>
            </a:r>
            <a:r>
              <a:rPr lang="ro-RO" altLang="en-US" sz="1400">
                <a:latin typeface="Garamond" pitchFamily="18" charset="0"/>
              </a:rPr>
              <a:t>sau mai mare se face salt la locaţia de 				;memorie</a:t>
            </a:r>
            <a:r>
              <a:rPr lang="en-US" altLang="en-US" sz="1400">
                <a:latin typeface="Garamond" pitchFamily="18" charset="0"/>
              </a:rPr>
              <a:t> SU</a:t>
            </a:r>
            <a:r>
              <a:rPr lang="ro-RO" altLang="en-US" sz="1400">
                <a:latin typeface="Garamond" pitchFamily="18" charset="0"/>
              </a:rPr>
              <a:t>P</a:t>
            </a:r>
            <a:r>
              <a:rPr lang="en-US" altLang="en-US" sz="1400">
                <a:latin typeface="Garamond" pitchFamily="18" charset="0"/>
              </a:rPr>
              <a:t>ER</a:t>
            </a:r>
          </a:p>
          <a:p>
            <a:endParaRPr lang="en-US" altLang="en-US">
              <a:solidFill>
                <a:srgbClr val="CCCC00"/>
              </a:solidFill>
              <a:latin typeface="Garamond" pitchFamily="18" charset="0"/>
            </a:endParaRPr>
          </a:p>
          <a:p>
            <a:r>
              <a:rPr lang="en-US" altLang="en-US" sz="1800">
                <a:solidFill>
                  <a:srgbClr val="000099"/>
                </a:solidFill>
                <a:latin typeface="Garamond" pitchFamily="18" charset="0"/>
              </a:rPr>
              <a:t>SUB </a:t>
            </a:r>
            <a:r>
              <a:rPr lang="en-US" altLang="en-US" sz="1800">
                <a:latin typeface="Garamond" pitchFamily="18" charset="0"/>
              </a:rPr>
              <a:t>(subtraction) calcul</a:t>
            </a:r>
            <a:r>
              <a:rPr lang="ro-RO" altLang="en-US" sz="1800">
                <a:latin typeface="Garamond" pitchFamily="18" charset="0"/>
              </a:rPr>
              <a:t>ează</a:t>
            </a:r>
            <a:r>
              <a:rPr lang="en-US" altLang="en-US" sz="1800">
                <a:latin typeface="Garamond" pitchFamily="18" charset="0"/>
              </a:rPr>
              <a:t> diferen</a:t>
            </a:r>
            <a:r>
              <a:rPr lang="ro-RO" altLang="en-US" sz="1800">
                <a:latin typeface="Garamond" pitchFamily="18" charset="0"/>
              </a:rPr>
              <a:t>ţa X</a:t>
            </a:r>
            <a:r>
              <a:rPr lang="en-US" altLang="en-US" sz="1800">
                <a:latin typeface="Garamond" pitchFamily="18" charset="0"/>
              </a:rPr>
              <a:t> -</a:t>
            </a:r>
            <a:r>
              <a:rPr lang="ro-RO" altLang="en-US" sz="1800">
                <a:latin typeface="Garamond" pitchFamily="18" charset="0"/>
              </a:rPr>
              <a:t> Y</a:t>
            </a:r>
            <a:endParaRPr lang="en-US" altLang="en-US" sz="1800">
              <a:latin typeface="Garamond" pitchFamily="18" charset="0"/>
            </a:endParaRPr>
          </a:p>
          <a:p>
            <a:pPr lvl="1"/>
            <a:r>
              <a:rPr lang="en-US" altLang="en-US">
                <a:latin typeface="Garamond" pitchFamily="18" charset="0"/>
              </a:rPr>
              <a:t>Sa</a:t>
            </a:r>
            <a:r>
              <a:rPr lang="ro-RO" altLang="en-US">
                <a:latin typeface="Garamond" pitchFamily="18" charset="0"/>
              </a:rPr>
              <a:t>l</a:t>
            </a:r>
            <a:r>
              <a:rPr lang="en-US" altLang="en-US">
                <a:latin typeface="Garamond" pitchFamily="18" charset="0"/>
              </a:rPr>
              <a:t>ve</a:t>
            </a:r>
            <a:r>
              <a:rPr lang="ro-RO" altLang="en-US">
                <a:latin typeface="Garamond" pitchFamily="18" charset="0"/>
              </a:rPr>
              <a:t>ază rezultatul în X şi setează indicatorii de stare</a:t>
            </a:r>
            <a:endParaRPr lang="en-US" altLang="en-US">
              <a:latin typeface="Garamond" pitchFamily="18" charset="0"/>
            </a:endParaRPr>
          </a:p>
          <a:p>
            <a:endParaRPr lang="en-US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>
                <a:latin typeface="Garamond" pitchFamily="18" charset="0"/>
              </a:rPr>
            </a:br>
            <a:r>
              <a:rPr lang="ro-RO" altLang="en-US">
                <a:latin typeface="Garamond" pitchFamily="18" charset="0"/>
              </a:rPr>
              <a:t>Setări ale indicatorilor</a:t>
            </a: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3716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		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000099"/>
                </a:solidFill>
                <a:latin typeface="Times New Roman" pitchFamily="18" charset="0"/>
              </a:rPr>
              <a:t>CMP	Op1, Op2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641600"/>
            <a:ext cx="756285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rgbClr val="000099"/>
                </a:solidFill>
                <a:latin typeface="Times New Roman" pitchFamily="18" charset="0"/>
              </a:rPr>
              <a:t>Operan</a:t>
            </a:r>
            <a:r>
              <a:rPr lang="ro-RO" altLang="en-US" sz="1600" b="1">
                <a:solidFill>
                  <a:srgbClr val="000099"/>
                </a:solidFill>
                <a:latin typeface="Times New Roman" pitchFamily="18" charset="0"/>
              </a:rPr>
              <a:t>zi fără semn</a:t>
            </a:r>
            <a:r>
              <a:rPr lang="en-US" altLang="en-US" sz="1600" b="1">
                <a:solidFill>
                  <a:srgbClr val="000099"/>
                </a:solidFill>
                <a:latin typeface="Times New Roman" pitchFamily="18" charset="0"/>
              </a:rPr>
              <a:t>			</a:t>
            </a:r>
            <a:r>
              <a:rPr lang="ro-RO" altLang="en-US" sz="1600" b="1">
                <a:solidFill>
                  <a:srgbClr val="000099"/>
                </a:solidFill>
                <a:latin typeface="Times New Roman" pitchFamily="18" charset="0"/>
              </a:rPr>
              <a:t>O</a:t>
            </a:r>
            <a:r>
              <a:rPr lang="en-US" altLang="en-US" sz="1600" b="1">
                <a:solidFill>
                  <a:srgbClr val="000099"/>
                </a:solidFill>
                <a:latin typeface="Times New Roman" pitchFamily="18" charset="0"/>
              </a:rPr>
              <a:t>peran</a:t>
            </a:r>
            <a:r>
              <a:rPr lang="ro-RO" altLang="en-US" sz="1600" b="1">
                <a:solidFill>
                  <a:srgbClr val="000099"/>
                </a:solidFill>
                <a:latin typeface="Times New Roman" pitchFamily="18" charset="0"/>
              </a:rPr>
              <a:t>zi cu semn</a:t>
            </a:r>
            <a:endParaRPr lang="en-US" altLang="en-US" sz="1600" b="1">
              <a:solidFill>
                <a:srgbClr val="000099"/>
              </a:solidFill>
              <a:latin typeface="Times New Roman" pitchFamily="18" charset="0"/>
            </a:endParaRPr>
          </a:p>
          <a:p>
            <a:endParaRPr lang="en-US" altLang="en-US" sz="1600" b="1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en-US" altLang="en-US" sz="1600" b="1">
                <a:solidFill>
                  <a:srgbClr val="000099"/>
                </a:solidFill>
                <a:latin typeface="Times New Roman" pitchFamily="18" charset="0"/>
              </a:rPr>
              <a:t>Z:</a:t>
            </a:r>
            <a:r>
              <a:rPr lang="en-US" altLang="en-US" sz="1600">
                <a:latin typeface="Times New Roman" pitchFamily="18" charset="0"/>
              </a:rPr>
              <a:t> e</a:t>
            </a:r>
            <a:r>
              <a:rPr lang="ro-RO" altLang="en-US" sz="1600">
                <a:latin typeface="Times New Roman" pitchFamily="18" charset="0"/>
              </a:rPr>
              <a:t>galitate</a:t>
            </a:r>
            <a:r>
              <a:rPr lang="en-US" altLang="en-US" sz="1600">
                <a:latin typeface="Times New Roman" pitchFamily="18" charset="0"/>
              </a:rPr>
              <a:t>/ine</a:t>
            </a:r>
            <a:r>
              <a:rPr lang="ro-RO" altLang="en-US" sz="1600">
                <a:latin typeface="Times New Roman" pitchFamily="18" charset="0"/>
              </a:rPr>
              <a:t>galitate</a:t>
            </a:r>
            <a:r>
              <a:rPr lang="en-US" altLang="en-US" sz="1600">
                <a:latin typeface="Times New Roman" pitchFamily="18" charset="0"/>
              </a:rPr>
              <a:t>		 </a:t>
            </a:r>
            <a:r>
              <a:rPr lang="en-US" altLang="en-US" sz="1600" b="1">
                <a:solidFill>
                  <a:srgbClr val="000099"/>
                </a:solidFill>
                <a:latin typeface="Times New Roman" pitchFamily="18" charset="0"/>
              </a:rPr>
              <a:t>Z:</a:t>
            </a:r>
            <a:r>
              <a:rPr lang="en-US" altLang="en-US" sz="1600">
                <a:latin typeface="Times New Roman" pitchFamily="18" charset="0"/>
              </a:rPr>
              <a:t> e</a:t>
            </a:r>
            <a:r>
              <a:rPr lang="ro-RO" altLang="en-US" sz="1600">
                <a:latin typeface="Times New Roman" pitchFamily="18" charset="0"/>
              </a:rPr>
              <a:t>galitate</a:t>
            </a:r>
            <a:r>
              <a:rPr lang="en-US" altLang="en-US" sz="1600">
                <a:latin typeface="Times New Roman" pitchFamily="18" charset="0"/>
              </a:rPr>
              <a:t>/ine</a:t>
            </a:r>
            <a:r>
              <a:rPr lang="ro-RO" altLang="en-US" sz="1600">
                <a:latin typeface="Times New Roman" pitchFamily="18" charset="0"/>
              </a:rPr>
              <a:t>galitate</a:t>
            </a:r>
            <a:endParaRPr lang="en-US" altLang="en-US" sz="1600">
              <a:latin typeface="Times New Roman" pitchFamily="18" charset="0"/>
            </a:endParaRPr>
          </a:p>
          <a:p>
            <a:endParaRPr lang="en-US" altLang="en-US" sz="1600">
              <a:latin typeface="Times New Roman" pitchFamily="18" charset="0"/>
            </a:endParaRPr>
          </a:p>
          <a:p>
            <a:r>
              <a:rPr lang="en-US" altLang="en-US" sz="1600" b="1">
                <a:solidFill>
                  <a:srgbClr val="000099"/>
                </a:solidFill>
                <a:latin typeface="Times New Roman" pitchFamily="18" charset="0"/>
              </a:rPr>
              <a:t>C:</a:t>
            </a:r>
            <a:r>
              <a:rPr lang="en-US" altLang="en-US" sz="1600">
                <a:latin typeface="Times New Roman" pitchFamily="18" charset="0"/>
              </a:rPr>
              <a:t> O</a:t>
            </a:r>
            <a:r>
              <a:rPr lang="ro-RO" altLang="en-US" sz="1600">
                <a:latin typeface="Times New Roman" pitchFamily="18" charset="0"/>
              </a:rPr>
              <a:t>p</a:t>
            </a:r>
            <a:r>
              <a:rPr lang="en-US" altLang="en-US" sz="1600">
                <a:latin typeface="Times New Roman" pitchFamily="18" charset="0"/>
              </a:rPr>
              <a:t>1 &lt;   Op2 (C=1)	 		</a:t>
            </a:r>
            <a:r>
              <a:rPr lang="en-US" altLang="en-US" sz="1600" b="1">
                <a:solidFill>
                  <a:srgbClr val="000099"/>
                </a:solidFill>
                <a:latin typeface="Times New Roman" pitchFamily="18" charset="0"/>
              </a:rPr>
              <a:t>C:</a:t>
            </a:r>
            <a:r>
              <a:rPr lang="en-US" altLang="en-US" sz="1600">
                <a:latin typeface="Times New Roman" pitchFamily="18" charset="0"/>
              </a:rPr>
              <a:t> </a:t>
            </a:r>
            <a:r>
              <a:rPr lang="ro-RO" altLang="en-US" sz="1600">
                <a:latin typeface="Times New Roman" pitchFamily="18" charset="0"/>
              </a:rPr>
              <a:t>fără semnificaţie</a:t>
            </a:r>
            <a:endParaRPr lang="en-US" altLang="en-US" sz="1600">
              <a:latin typeface="Times New Roman" pitchFamily="18" charset="0"/>
            </a:endParaRPr>
          </a:p>
          <a:p>
            <a:r>
              <a:rPr lang="en-US" altLang="en-US" sz="1600">
                <a:latin typeface="Times New Roman" pitchFamily="18" charset="0"/>
              </a:rPr>
              <a:t>     Op1 &gt;= Op2 (C=0)</a:t>
            </a:r>
          </a:p>
          <a:p>
            <a:endParaRPr lang="en-US" altLang="en-US" sz="1600">
              <a:latin typeface="Times New Roman" pitchFamily="18" charset="0"/>
            </a:endParaRPr>
          </a:p>
          <a:p>
            <a:r>
              <a:rPr lang="en-US" altLang="en-US" sz="1600" b="1">
                <a:solidFill>
                  <a:srgbClr val="000099"/>
                </a:solidFill>
                <a:latin typeface="Times New Roman" pitchFamily="18" charset="0"/>
              </a:rPr>
              <a:t>S:</a:t>
            </a:r>
            <a:r>
              <a:rPr lang="en-US" altLang="en-US" sz="1600">
                <a:latin typeface="Times New Roman" pitchFamily="18" charset="0"/>
              </a:rPr>
              <a:t> </a:t>
            </a:r>
            <a:r>
              <a:rPr lang="ro-RO" altLang="en-US" sz="1600">
                <a:latin typeface="Times New Roman" pitchFamily="18" charset="0"/>
              </a:rPr>
              <a:t>fără semnificaţie</a:t>
            </a:r>
            <a:r>
              <a:rPr lang="en-US" altLang="en-US" sz="1600">
                <a:latin typeface="Times New Roman" pitchFamily="18" charset="0"/>
              </a:rPr>
              <a:t>		 	</a:t>
            </a:r>
            <a:r>
              <a:rPr lang="en-US" altLang="en-US" sz="1600" b="1">
                <a:solidFill>
                  <a:srgbClr val="000099"/>
                </a:solidFill>
                <a:latin typeface="Times New Roman" pitchFamily="18" charset="0"/>
              </a:rPr>
              <a:t>S</a:t>
            </a:r>
            <a:r>
              <a:rPr lang="en-US" altLang="en-US" sz="1600" b="1">
                <a:solidFill>
                  <a:srgbClr val="CCCC00"/>
                </a:solidFill>
                <a:latin typeface="Times New Roman" pitchFamily="18" charset="0"/>
              </a:rPr>
              <a:t> </a:t>
            </a:r>
            <a:r>
              <a:rPr lang="ro-RO" altLang="en-US" sz="1600">
                <a:latin typeface="Times New Roman" pitchFamily="18" charset="0"/>
              </a:rPr>
              <a:t>şi</a:t>
            </a:r>
            <a:r>
              <a:rPr lang="en-US" altLang="en-US" sz="1600" b="1">
                <a:solidFill>
                  <a:srgbClr val="CCCC00"/>
                </a:solidFill>
                <a:latin typeface="Times New Roman" pitchFamily="18" charset="0"/>
              </a:rPr>
              <a:t> </a:t>
            </a:r>
            <a:r>
              <a:rPr lang="en-US" altLang="en-US" sz="1600" b="1">
                <a:solidFill>
                  <a:srgbClr val="000099"/>
                </a:solidFill>
                <a:latin typeface="Times New Roman" pitchFamily="18" charset="0"/>
              </a:rPr>
              <a:t>O</a:t>
            </a:r>
            <a:r>
              <a:rPr lang="en-US" altLang="en-US" sz="1600">
                <a:latin typeface="Times New Roman" pitchFamily="18" charset="0"/>
              </a:rPr>
              <a:t> </a:t>
            </a:r>
            <a:r>
              <a:rPr lang="ro-RO" altLang="en-US" sz="1600">
                <a:latin typeface="Times New Roman" pitchFamily="18" charset="0"/>
              </a:rPr>
              <a:t>împreună</a:t>
            </a:r>
            <a:endParaRPr lang="en-US" altLang="en-US" sz="1600">
              <a:latin typeface="Times New Roman" pitchFamily="18" charset="0"/>
            </a:endParaRPr>
          </a:p>
          <a:p>
            <a:r>
              <a:rPr lang="en-US" altLang="en-US" sz="1600" b="1">
                <a:solidFill>
                  <a:srgbClr val="000099"/>
                </a:solidFill>
                <a:latin typeface="Times New Roman" pitchFamily="18" charset="0"/>
              </a:rPr>
              <a:t>O:</a:t>
            </a:r>
            <a:r>
              <a:rPr lang="en-US" altLang="en-US" sz="1600">
                <a:latin typeface="Times New Roman" pitchFamily="18" charset="0"/>
              </a:rPr>
              <a:t> </a:t>
            </a:r>
            <a:r>
              <a:rPr lang="ro-RO" altLang="en-US" sz="1600">
                <a:latin typeface="Times New Roman" pitchFamily="18" charset="0"/>
              </a:rPr>
              <a:t>fără semnificaţie</a:t>
            </a:r>
            <a:r>
              <a:rPr lang="en-US" altLang="en-US" sz="1600">
                <a:latin typeface="Times New Roman" pitchFamily="18" charset="0"/>
              </a:rPr>
              <a:t> </a:t>
            </a:r>
            <a:r>
              <a:rPr lang="ro-RO" altLang="en-US" sz="1600">
                <a:latin typeface="Times New Roman" pitchFamily="18" charset="0"/>
              </a:rPr>
              <a:t>	</a:t>
            </a:r>
            <a:r>
              <a:rPr lang="en-US" altLang="en-US" sz="1600">
                <a:latin typeface="Times New Roman" pitchFamily="18" charset="0"/>
              </a:rPr>
              <a:t>		</a:t>
            </a:r>
            <a:r>
              <a:rPr lang="ro-RO" altLang="en-US" sz="1600">
                <a:latin typeface="Times New Roman" pitchFamily="18" charset="0"/>
              </a:rPr>
              <a:t>Dacă</a:t>
            </a:r>
            <a:r>
              <a:rPr lang="en-US" altLang="en-US" sz="1600">
                <a:latin typeface="Times New Roman" pitchFamily="18" charset="0"/>
              </a:rPr>
              <a:t>  ((S=0) </a:t>
            </a:r>
            <a:r>
              <a:rPr lang="ro-RO" altLang="en-US" sz="1600">
                <a:latin typeface="Times New Roman" pitchFamily="18" charset="0"/>
              </a:rPr>
              <a:t>şi</a:t>
            </a:r>
            <a:r>
              <a:rPr lang="en-US" altLang="en-US" sz="1600">
                <a:latin typeface="Times New Roman" pitchFamily="18" charset="0"/>
              </a:rPr>
              <a:t> (O=1)) </a:t>
            </a:r>
            <a:r>
              <a:rPr lang="ro-RO" altLang="en-US" sz="1600">
                <a:latin typeface="Times New Roman" pitchFamily="18" charset="0"/>
              </a:rPr>
              <a:t>sau</a:t>
            </a:r>
            <a:r>
              <a:rPr lang="en-US" altLang="en-US" sz="1600">
                <a:latin typeface="Times New Roman" pitchFamily="18" charset="0"/>
              </a:rPr>
              <a:t>  ((S=1) </a:t>
            </a:r>
            <a:r>
              <a:rPr lang="ro-RO" altLang="en-US" sz="1600">
                <a:latin typeface="Times New Roman" pitchFamily="18" charset="0"/>
              </a:rPr>
              <a:t>şi</a:t>
            </a:r>
            <a:r>
              <a:rPr lang="en-US" altLang="en-US" sz="1600">
                <a:latin typeface="Times New Roman" pitchFamily="18" charset="0"/>
              </a:rPr>
              <a:t> (O=0))  </a:t>
            </a:r>
            <a:br>
              <a:rPr lang="en-US" altLang="en-US" sz="1600">
                <a:latin typeface="Times New Roman" pitchFamily="18" charset="0"/>
              </a:rPr>
            </a:br>
            <a:r>
              <a:rPr lang="en-US" altLang="en-US" sz="1600">
                <a:latin typeface="Times New Roman" pitchFamily="18" charset="0"/>
              </a:rPr>
              <a:t>					</a:t>
            </a:r>
            <a:r>
              <a:rPr lang="ro-RO" altLang="en-US" sz="1600">
                <a:latin typeface="Times New Roman" pitchFamily="18" charset="0"/>
              </a:rPr>
              <a:t>atunci</a:t>
            </a:r>
            <a:r>
              <a:rPr lang="en-US" altLang="en-US" sz="1600">
                <a:latin typeface="Times New Roman" pitchFamily="18" charset="0"/>
              </a:rPr>
              <a:t> Op1 &lt;   Op2 </a:t>
            </a:r>
          </a:p>
          <a:p>
            <a:r>
              <a:rPr lang="en-US" altLang="en-US" sz="1600">
                <a:latin typeface="Times New Roman" pitchFamily="18" charset="0"/>
              </a:rPr>
              <a:t>				</a:t>
            </a:r>
            <a:r>
              <a:rPr lang="ro-RO" altLang="en-US" sz="1600">
                <a:latin typeface="Times New Roman" pitchFamily="18" charset="0"/>
              </a:rPr>
              <a:t>Dacă</a:t>
            </a:r>
            <a:r>
              <a:rPr lang="en-US" altLang="en-US" sz="1600">
                <a:latin typeface="Times New Roman" pitchFamily="18" charset="0"/>
              </a:rPr>
              <a:t>  ((S=0) </a:t>
            </a:r>
            <a:r>
              <a:rPr lang="ro-RO" altLang="en-US" sz="1600">
                <a:latin typeface="Times New Roman" pitchFamily="18" charset="0"/>
              </a:rPr>
              <a:t>şi</a:t>
            </a:r>
            <a:r>
              <a:rPr lang="en-US" altLang="en-US" sz="1600">
                <a:latin typeface="Times New Roman" pitchFamily="18" charset="0"/>
              </a:rPr>
              <a:t> (O=0)) </a:t>
            </a:r>
            <a:r>
              <a:rPr lang="ro-RO" altLang="en-US" sz="1600">
                <a:latin typeface="Times New Roman" pitchFamily="18" charset="0"/>
              </a:rPr>
              <a:t>sau</a:t>
            </a:r>
            <a:r>
              <a:rPr lang="en-US" altLang="en-US" sz="1600">
                <a:latin typeface="Times New Roman" pitchFamily="18" charset="0"/>
              </a:rPr>
              <a:t>  ((S=1) </a:t>
            </a:r>
            <a:r>
              <a:rPr lang="ro-RO" altLang="en-US" sz="1600">
                <a:latin typeface="Times New Roman" pitchFamily="18" charset="0"/>
              </a:rPr>
              <a:t>şi</a:t>
            </a:r>
            <a:r>
              <a:rPr lang="en-US" altLang="en-US" sz="1600">
                <a:latin typeface="Times New Roman" pitchFamily="18" charset="0"/>
              </a:rPr>
              <a:t> (O=1))  </a:t>
            </a:r>
            <a:br>
              <a:rPr lang="en-US" altLang="en-US" sz="1600">
                <a:latin typeface="Times New Roman" pitchFamily="18" charset="0"/>
              </a:rPr>
            </a:br>
            <a:r>
              <a:rPr lang="en-US" altLang="en-US" sz="1600">
                <a:latin typeface="Times New Roman" pitchFamily="18" charset="0"/>
              </a:rPr>
              <a:t>					</a:t>
            </a:r>
            <a:r>
              <a:rPr lang="ro-RO" altLang="en-US" sz="1600">
                <a:latin typeface="Times New Roman" pitchFamily="18" charset="0"/>
              </a:rPr>
              <a:t>atunci</a:t>
            </a:r>
            <a:r>
              <a:rPr lang="en-US" altLang="en-US" sz="1600">
                <a:latin typeface="Times New Roman" pitchFamily="18" charset="0"/>
              </a:rPr>
              <a:t> Op1 &gt;= Op2 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 flipH="1">
            <a:off x="3657600" y="2670175"/>
            <a:ext cx="11113" cy="3044825"/>
          </a:xfrm>
          <a:prstGeom prst="line">
            <a:avLst/>
          </a:prstGeom>
          <a:noFill/>
          <a:ln w="38100" cmpd="dbl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533400" y="2971800"/>
            <a:ext cx="7585075" cy="0"/>
          </a:xfrm>
          <a:prstGeom prst="line">
            <a:avLst/>
          </a:prstGeom>
          <a:noFill/>
          <a:ln w="38100" cmpd="dbl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</a:t>
            </a:r>
            <a:r>
              <a:rPr lang="ro-RO" altLang="en-US"/>
              <a:t>area întregilor cu semn</a:t>
            </a: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0500"/>
            <a:ext cx="7772400" cy="46355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ro-RO" altLang="en-US"/>
              <a:t>Fie </a:t>
            </a:r>
            <a:r>
              <a:rPr lang="en-US" altLang="en-US">
                <a:solidFill>
                  <a:srgbClr val="000099"/>
                </a:solidFill>
              </a:rPr>
              <a:t>CMP  AX,BX</a:t>
            </a:r>
            <a:r>
              <a:rPr lang="en-US" altLang="en-US"/>
              <a:t>   </a:t>
            </a:r>
          </a:p>
          <a:p>
            <a:pPr lvl="1">
              <a:spcAft>
                <a:spcPct val="30000"/>
              </a:spcAft>
            </a:pPr>
            <a:r>
              <a:rPr lang="ro-RO" altLang="en-US"/>
              <a:t>Bitul</a:t>
            </a:r>
            <a:r>
              <a:rPr lang="en-US" altLang="en-US"/>
              <a:t> </a:t>
            </a:r>
            <a:r>
              <a:rPr lang="en-US" altLang="en-US">
                <a:solidFill>
                  <a:srgbClr val="000099"/>
                </a:solidFill>
              </a:rPr>
              <a:t>Sign bit</a:t>
            </a:r>
            <a:r>
              <a:rPr lang="en-US" altLang="en-US"/>
              <a:t> (S) </a:t>
            </a:r>
            <a:r>
              <a:rPr lang="ro-RO" altLang="en-US"/>
              <a:t>va fi setat în funcţie de rezultatul</a:t>
            </a:r>
            <a:r>
              <a:rPr lang="en-US" altLang="en-US"/>
              <a:t> AX-BX </a:t>
            </a:r>
            <a:r>
              <a:rPr lang="ro-RO" altLang="en-US"/>
              <a:t>(dacă are un</a:t>
            </a:r>
            <a:r>
              <a:rPr lang="en-US" altLang="en-US"/>
              <a:t> 1 </a:t>
            </a:r>
            <a:r>
              <a:rPr lang="ro-RO" altLang="en-US"/>
              <a:t>în cmsb al rezultatului</a:t>
            </a:r>
            <a:r>
              <a:rPr lang="en-US" altLang="en-US"/>
              <a:t>)</a:t>
            </a:r>
          </a:p>
          <a:p>
            <a:pPr lvl="1">
              <a:spcAft>
                <a:spcPct val="30000"/>
              </a:spcAft>
            </a:pPr>
            <a:r>
              <a:rPr lang="ro-RO" altLang="en-US"/>
              <a:t>Bitul</a:t>
            </a:r>
            <a:r>
              <a:rPr lang="en-US" altLang="en-US"/>
              <a:t> </a:t>
            </a:r>
            <a:r>
              <a:rPr lang="en-US" altLang="en-US">
                <a:solidFill>
                  <a:srgbClr val="000099"/>
                </a:solidFill>
              </a:rPr>
              <a:t>Overflow flag</a:t>
            </a:r>
            <a:r>
              <a:rPr lang="en-US" altLang="en-US"/>
              <a:t> (O) </a:t>
            </a:r>
            <a:r>
              <a:rPr lang="ro-RO" altLang="en-US"/>
              <a:t>va fi setat dacă</a:t>
            </a:r>
            <a:r>
              <a:rPr lang="en-US" altLang="en-US"/>
              <a:t> re</a:t>
            </a:r>
            <a:r>
              <a:rPr lang="ro-RO" altLang="en-US"/>
              <a:t>z</a:t>
            </a:r>
            <a:r>
              <a:rPr lang="en-US" altLang="en-US"/>
              <a:t>ult</a:t>
            </a:r>
            <a:r>
              <a:rPr lang="ro-RO" altLang="en-US"/>
              <a:t>atul</a:t>
            </a:r>
            <a:r>
              <a:rPr lang="en-US" altLang="en-US"/>
              <a:t> AX-BX </a:t>
            </a:r>
            <a:r>
              <a:rPr lang="ro-RO" altLang="en-US"/>
              <a:t>a </a:t>
            </a:r>
            <a:r>
              <a:rPr lang="en-US" altLang="en-US"/>
              <a:t>produ</a:t>
            </a:r>
            <a:r>
              <a:rPr lang="ro-RO" altLang="en-US"/>
              <a:t>s</a:t>
            </a:r>
            <a:r>
              <a:rPr lang="en-US" altLang="en-US"/>
              <a:t> </a:t>
            </a:r>
            <a:r>
              <a:rPr lang="ro-RO" altLang="en-US"/>
              <a:t>un număr în afara domeniului de definiţie</a:t>
            </a:r>
            <a:r>
              <a:rPr lang="en-US" altLang="en-US"/>
              <a:t> (-32768 - 32767 </a:t>
            </a:r>
            <a:r>
              <a:rPr lang="ro-RO" altLang="en-US"/>
              <a:t>pentru</a:t>
            </a:r>
            <a:r>
              <a:rPr lang="en-US" altLang="en-US"/>
              <a:t> 16-bi</a:t>
            </a:r>
            <a:r>
              <a:rPr lang="ro-RO" altLang="en-US"/>
              <a:t>ţi)</a:t>
            </a:r>
            <a:r>
              <a:rPr lang="en-US" altLang="en-US"/>
              <a:t> repre</a:t>
            </a:r>
            <a:r>
              <a:rPr lang="ro-RO" altLang="en-US"/>
              <a:t>zentat ca întreg</a:t>
            </a:r>
            <a:r>
              <a:rPr lang="en-US" altLang="en-US"/>
              <a:t>. </a:t>
            </a:r>
          </a:p>
          <a:p>
            <a:pPr>
              <a:spcAft>
                <a:spcPct val="30000"/>
              </a:spcAft>
            </a:pPr>
            <a:r>
              <a:rPr lang="ro-RO" altLang="en-US"/>
              <a:t>Instr</a:t>
            </a:r>
            <a:r>
              <a:rPr lang="en-US" altLang="en-US"/>
              <a:t>uc</a:t>
            </a:r>
            <a:r>
              <a:rPr lang="ro-RO" altLang="en-US"/>
              <a:t>ţiunile</a:t>
            </a:r>
            <a:r>
              <a:rPr lang="en-US" altLang="en-US">
                <a:solidFill>
                  <a:srgbClr val="66FFFF"/>
                </a:solidFill>
              </a:rPr>
              <a:t> </a:t>
            </a:r>
            <a:r>
              <a:rPr lang="en-US" altLang="en-US">
                <a:solidFill>
                  <a:srgbClr val="000099"/>
                </a:solidFill>
              </a:rPr>
              <a:t>JS</a:t>
            </a:r>
            <a:r>
              <a:rPr lang="en-US" altLang="en-US"/>
              <a:t> (jump on sign) </a:t>
            </a:r>
            <a:r>
              <a:rPr lang="ro-RO" altLang="en-US"/>
              <a:t>şi</a:t>
            </a:r>
            <a:r>
              <a:rPr lang="en-US" altLang="en-US"/>
              <a:t> </a:t>
            </a:r>
            <a:r>
              <a:rPr lang="en-US" altLang="en-US">
                <a:solidFill>
                  <a:srgbClr val="000099"/>
                </a:solidFill>
              </a:rPr>
              <a:t>JL</a:t>
            </a:r>
            <a:r>
              <a:rPr lang="en-US" altLang="en-US">
                <a:solidFill>
                  <a:srgbClr val="66FFFF"/>
                </a:solidFill>
              </a:rPr>
              <a:t> </a:t>
            </a:r>
            <a:r>
              <a:rPr lang="en-US" altLang="en-US"/>
              <a:t>(jump less than) </a:t>
            </a:r>
          </a:p>
          <a:p>
            <a:pPr lvl="1">
              <a:spcAft>
                <a:spcPct val="30000"/>
              </a:spcAft>
            </a:pPr>
            <a:r>
              <a:rPr lang="en-US" altLang="en-US">
                <a:solidFill>
                  <a:srgbClr val="000099"/>
                </a:solidFill>
              </a:rPr>
              <a:t>JS</a:t>
            </a:r>
            <a:r>
              <a:rPr lang="en-US" altLang="en-US">
                <a:solidFill>
                  <a:srgbClr val="66FFFF"/>
                </a:solidFill>
              </a:rPr>
              <a:t> </a:t>
            </a:r>
            <a:r>
              <a:rPr lang="ro-RO" altLang="en-US"/>
              <a:t>se uită la </a:t>
            </a:r>
            <a:r>
              <a:rPr lang="en-US" altLang="en-US"/>
              <a:t>sign bit (S) </a:t>
            </a:r>
            <a:r>
              <a:rPr lang="ro-RO" altLang="en-US"/>
              <a:t>ultimei comparări sau scăderi</a:t>
            </a:r>
            <a:r>
              <a:rPr lang="en-US" altLang="en-US"/>
              <a:t>.</a:t>
            </a:r>
            <a:r>
              <a:rPr lang="ro-RO" altLang="en-US"/>
              <a:t>		</a:t>
            </a:r>
            <a:r>
              <a:rPr lang="en-US" altLang="en-US"/>
              <a:t> </a:t>
            </a:r>
            <a:r>
              <a:rPr lang="ro-RO" altLang="en-US"/>
              <a:t>Dacă</a:t>
            </a:r>
            <a:r>
              <a:rPr lang="en-US" altLang="en-US"/>
              <a:t> S = = 1 </a:t>
            </a:r>
            <a:r>
              <a:rPr lang="ro-RO" altLang="en-US"/>
              <a:t>atunci se face salt</a:t>
            </a:r>
            <a:r>
              <a:rPr lang="en-US" altLang="en-US"/>
              <a:t>.</a:t>
            </a:r>
          </a:p>
          <a:p>
            <a:pPr lvl="1">
              <a:spcAft>
                <a:spcPct val="30000"/>
              </a:spcAft>
            </a:pPr>
            <a:r>
              <a:rPr lang="en-US" altLang="en-US">
                <a:solidFill>
                  <a:srgbClr val="000099"/>
                </a:solidFill>
              </a:rPr>
              <a:t>JL </a:t>
            </a:r>
            <a:r>
              <a:rPr lang="ro-RO" altLang="en-US">
                <a:solidFill>
                  <a:srgbClr val="000099"/>
                </a:solidFill>
              </a:rPr>
              <a:t>verifică</a:t>
            </a:r>
            <a:r>
              <a:rPr lang="en-US" altLang="en-US"/>
              <a:t> </a:t>
            </a:r>
            <a:r>
              <a:rPr lang="en-US" altLang="en-US">
                <a:solidFill>
                  <a:srgbClr val="660033"/>
                </a:solidFill>
              </a:rPr>
              <a:t>(S  </a:t>
            </a:r>
            <a:r>
              <a:rPr lang="en-US" altLang="en-US" i="1">
                <a:solidFill>
                  <a:srgbClr val="660033"/>
                </a:solidFill>
              </a:rPr>
              <a:t>XOR </a:t>
            </a:r>
            <a:r>
              <a:rPr lang="en-US" altLang="en-US">
                <a:solidFill>
                  <a:srgbClr val="660033"/>
                </a:solidFill>
              </a:rPr>
              <a:t> O)</a:t>
            </a:r>
            <a:r>
              <a:rPr lang="en-US" altLang="en-US"/>
              <a:t> </a:t>
            </a:r>
            <a:r>
              <a:rPr lang="ro-RO" altLang="en-US"/>
              <a:t>pentru ultima</a:t>
            </a:r>
            <a:r>
              <a:rPr lang="en-US" altLang="en-US"/>
              <a:t> compar</a:t>
            </a:r>
            <a:r>
              <a:rPr lang="ro-RO" altLang="en-US"/>
              <a:t>aţie</a:t>
            </a:r>
            <a:r>
              <a:rPr lang="en-US" altLang="en-US"/>
              <a:t> (</a:t>
            </a:r>
            <a:r>
              <a:rPr lang="ro-RO" altLang="en-US"/>
              <a:t>sau</a:t>
            </a:r>
            <a:r>
              <a:rPr lang="en-US" altLang="en-US"/>
              <a:t> s</a:t>
            </a:r>
            <a:r>
              <a:rPr lang="ro-RO" altLang="en-US"/>
              <a:t>cădere</a:t>
            </a:r>
            <a:r>
              <a:rPr lang="en-US" altLang="en-US"/>
              <a:t>)</a:t>
            </a:r>
          </a:p>
          <a:p>
            <a:pPr lvl="2">
              <a:spcAft>
                <a:spcPct val="30000"/>
              </a:spcAft>
            </a:pPr>
            <a:r>
              <a:rPr lang="ro-RO" altLang="en-US"/>
              <a:t>Indiferent de </a:t>
            </a:r>
            <a:r>
              <a:rPr lang="en-US" altLang="en-US"/>
              <a:t>val</a:t>
            </a:r>
            <a:r>
              <a:rPr lang="ro-RO" altLang="en-US"/>
              <a:t>oarea lui </a:t>
            </a:r>
            <a:r>
              <a:rPr lang="en-US" altLang="en-US"/>
              <a:t> AX-BX</a:t>
            </a:r>
            <a:r>
              <a:rPr lang="ro-RO" altLang="en-US"/>
              <a:t> (chiar dacă a produs depăşire) </a:t>
            </a:r>
            <a:r>
              <a:rPr lang="en-US" altLang="en-US"/>
              <a:t>JL </a:t>
            </a:r>
            <a:r>
              <a:rPr lang="ro-RO" altLang="en-US"/>
              <a:t>va fi </a:t>
            </a:r>
            <a:r>
              <a:rPr lang="en-US" altLang="en-US"/>
              <a:t>corec</a:t>
            </a:r>
            <a:r>
              <a:rPr lang="ro-RO" altLang="en-US"/>
              <a:t>t</a:t>
            </a:r>
            <a:r>
              <a:rPr lang="en-US" altLang="en-US"/>
              <a:t> execut</a:t>
            </a:r>
            <a:r>
              <a:rPr lang="ro-RO" altLang="en-US"/>
              <a:t>ată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</a:t>
            </a:r>
            <a:r>
              <a:rPr lang="ro-RO" altLang="en-US"/>
              <a:t>area întregilor cu semn</a:t>
            </a:r>
            <a:r>
              <a:rPr lang="en-US" altLang="en-US"/>
              <a:t> (cont.)`2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JL este adev</a:t>
            </a:r>
            <a:r>
              <a:rPr lang="ro-RO" altLang="en-US"/>
              <a:t>ă</a:t>
            </a:r>
            <a:r>
              <a:rPr lang="en-US" altLang="en-US"/>
              <a:t>rat:</a:t>
            </a:r>
          </a:p>
          <a:p>
            <a:r>
              <a:rPr lang="en-US" altLang="en-US">
                <a:solidFill>
                  <a:srgbClr val="000099"/>
                </a:solidFill>
              </a:rPr>
              <a:t>S=1, O=0: </a:t>
            </a:r>
          </a:p>
          <a:p>
            <a:pPr lvl="1"/>
            <a:r>
              <a:rPr lang="en-US" altLang="en-US"/>
              <a:t>(AX-BX) negativ</a:t>
            </a:r>
            <a:r>
              <a:rPr lang="ro-RO" altLang="en-US"/>
              <a:t> şi</a:t>
            </a:r>
            <a:r>
              <a:rPr lang="en-US" altLang="en-US"/>
              <a:t> (AX-BX) </a:t>
            </a:r>
            <a:r>
              <a:rPr lang="ro-RO" altLang="en-US"/>
              <a:t>nu a produs depăşire</a:t>
            </a:r>
            <a:endParaRPr lang="en-US" altLang="en-US"/>
          </a:p>
          <a:p>
            <a:pPr lvl="1"/>
            <a:r>
              <a:rPr lang="en-US" altLang="en-US"/>
              <a:t>Exampl</a:t>
            </a:r>
            <a:r>
              <a:rPr lang="ro-RO" altLang="en-US"/>
              <a:t>u</a:t>
            </a:r>
            <a:r>
              <a:rPr lang="en-US" altLang="en-US"/>
              <a:t> (8-bi</a:t>
            </a:r>
            <a:r>
              <a:rPr lang="ro-RO" altLang="en-US"/>
              <a:t>ţi</a:t>
            </a:r>
            <a:r>
              <a:rPr lang="en-US" altLang="en-US"/>
              <a:t>): </a:t>
            </a:r>
          </a:p>
          <a:p>
            <a:pPr>
              <a:buFontTx/>
              <a:buNone/>
            </a:pPr>
            <a:r>
              <a:rPr lang="en-US" altLang="en-US"/>
              <a:t>			</a:t>
            </a:r>
            <a:r>
              <a:rPr lang="en-US" altLang="en-US" sz="1800"/>
              <a:t>(-5) - (2) = (-7) </a:t>
            </a:r>
          </a:p>
          <a:p>
            <a:pPr>
              <a:buFontTx/>
              <a:buNone/>
            </a:pPr>
            <a:r>
              <a:rPr lang="en-US" altLang="en-US" sz="1800"/>
              <a:t>               	Re</a:t>
            </a:r>
            <a:r>
              <a:rPr lang="ro-RO" altLang="en-US" sz="1800"/>
              <a:t>zultatul</a:t>
            </a:r>
            <a:r>
              <a:rPr lang="en-US" altLang="en-US" sz="1800"/>
              <a:t> (-7) </a:t>
            </a:r>
            <a:r>
              <a:rPr lang="ro-RO" altLang="en-US" sz="1800"/>
              <a:t>are bitul de semn setat</a:t>
            </a:r>
            <a:r>
              <a:rPr lang="en-US" altLang="en-US" sz="1800"/>
              <a:t> </a:t>
            </a:r>
          </a:p>
          <a:p>
            <a:pPr>
              <a:buFontTx/>
              <a:buNone/>
            </a:pPr>
            <a:r>
              <a:rPr lang="en-US" altLang="en-US" sz="1800"/>
              <a:t>               	</a:t>
            </a:r>
            <a:r>
              <a:rPr lang="ro-RO" altLang="en-US" sz="1800"/>
              <a:t>Astfel</a:t>
            </a:r>
            <a:r>
              <a:rPr lang="en-US" altLang="en-US" sz="1800"/>
              <a:t> (-5) </a:t>
            </a:r>
            <a:r>
              <a:rPr lang="ro-RO" altLang="en-US" sz="1800"/>
              <a:t>este mai mic decât</a:t>
            </a:r>
            <a:r>
              <a:rPr lang="en-US" altLang="en-US" sz="1800"/>
              <a:t> (2).</a:t>
            </a:r>
            <a:r>
              <a:rPr lang="en-US" altLang="en-US"/>
              <a:t>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Firebal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1545</TotalTime>
  <Words>1737</Words>
  <Application>Microsoft Office PowerPoint</Application>
  <PresentationFormat>On-screen Show (4:3)</PresentationFormat>
  <Paragraphs>195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Garamond</vt:lpstr>
      <vt:lpstr>Symbol</vt:lpstr>
      <vt:lpstr>Times New Roman</vt:lpstr>
      <vt:lpstr>Fireball</vt:lpstr>
      <vt:lpstr>BTI ASM - 2</vt:lpstr>
      <vt:lpstr>Conţinut</vt:lpstr>
      <vt:lpstr>Salt necondiţionat JMP</vt:lpstr>
      <vt:lpstr>Salturi condiţionale</vt:lpstr>
      <vt:lpstr>Salturi condiţionale (cont.)</vt:lpstr>
      <vt:lpstr>Comparaţii numerice</vt:lpstr>
      <vt:lpstr> Setări ale indicatorilor</vt:lpstr>
      <vt:lpstr>Compararea întregilor cu semn</vt:lpstr>
      <vt:lpstr>Compararea întregilor cu semn (cont.)`2</vt:lpstr>
      <vt:lpstr>Ramificare condiţională (cont.)</vt:lpstr>
      <vt:lpstr>Sumarul instrucţiunilor de salt condiţional</vt:lpstr>
      <vt:lpstr>Sumarul instrucţiunilor de salt condiţional</vt:lpstr>
      <vt:lpstr>Compararea testelor condiţionale cu cod liniar</vt:lpstr>
      <vt:lpstr>Compararea testelor condiţionale cu cod liniar (cont.)</vt:lpstr>
      <vt:lpstr>   Instrucţiunea LOOP</vt:lpstr>
      <vt:lpstr>Utilizarea unei proceduri</vt:lpstr>
      <vt:lpstr>Utilizarea unui macro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Sisteme de calcul si operare 2 curs 6</dc:title>
  <dc:creator>RZ</dc:creator>
  <cp:lastModifiedBy>Administrator</cp:lastModifiedBy>
  <cp:revision>145</cp:revision>
  <cp:lastPrinted>1999-08-25T13:17:36Z</cp:lastPrinted>
  <dcterms:created xsi:type="dcterms:W3CDTF">1999-08-25T01:21:32Z</dcterms:created>
  <dcterms:modified xsi:type="dcterms:W3CDTF">2023-12-12T16:32:16Z</dcterms:modified>
</cp:coreProperties>
</file>