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3" r:id="rId1"/>
  </p:sldMasterIdLst>
  <p:notesMasterIdLst>
    <p:notesMasterId r:id="rId43"/>
  </p:notesMasterIdLst>
  <p:handoutMasterIdLst>
    <p:handoutMasterId r:id="rId44"/>
  </p:handoutMasterIdLst>
  <p:sldIdLst>
    <p:sldId id="256" r:id="rId2"/>
    <p:sldId id="288" r:id="rId3"/>
    <p:sldId id="309" r:id="rId4"/>
    <p:sldId id="293" r:id="rId5"/>
    <p:sldId id="292" r:id="rId6"/>
    <p:sldId id="312" r:id="rId7"/>
    <p:sldId id="262" r:id="rId8"/>
    <p:sldId id="270" r:id="rId9"/>
    <p:sldId id="271" r:id="rId10"/>
    <p:sldId id="272" r:id="rId11"/>
    <p:sldId id="273" r:id="rId12"/>
    <p:sldId id="274" r:id="rId13"/>
    <p:sldId id="275" r:id="rId14"/>
    <p:sldId id="257" r:id="rId15"/>
    <p:sldId id="258" r:id="rId16"/>
    <p:sldId id="291" r:id="rId17"/>
    <p:sldId id="278" r:id="rId18"/>
    <p:sldId id="277" r:id="rId19"/>
    <p:sldId id="280" r:id="rId20"/>
    <p:sldId id="314" r:id="rId21"/>
    <p:sldId id="281" r:id="rId22"/>
    <p:sldId id="282" r:id="rId23"/>
    <p:sldId id="283" r:id="rId24"/>
    <p:sldId id="284" r:id="rId25"/>
    <p:sldId id="311" r:id="rId26"/>
    <p:sldId id="313" r:id="rId27"/>
    <p:sldId id="261" r:id="rId28"/>
    <p:sldId id="310" r:id="rId29"/>
    <p:sldId id="294" r:id="rId30"/>
    <p:sldId id="295" r:id="rId31"/>
    <p:sldId id="296" r:id="rId32"/>
    <p:sldId id="297" r:id="rId33"/>
    <p:sldId id="298" r:id="rId34"/>
    <p:sldId id="315" r:id="rId35"/>
    <p:sldId id="316" r:id="rId36"/>
    <p:sldId id="300" r:id="rId37"/>
    <p:sldId id="317" r:id="rId38"/>
    <p:sldId id="318" r:id="rId39"/>
    <p:sldId id="319" r:id="rId40"/>
    <p:sldId id="299" r:id="rId41"/>
    <p:sldId id="320" r:id="rId42"/>
  </p:sldIdLst>
  <p:sldSz cx="9144000" cy="6858000" type="screen4x3"/>
  <p:notesSz cx="7302500" cy="9588500"/>
  <p:defaultTextStyle>
    <a:defPPr>
      <a:defRPr lang="en-US"/>
    </a:defPPr>
    <a:lvl1pPr algn="l" rtl="0" fontAlgn="base">
      <a:lnSpc>
        <a:spcPct val="85000"/>
      </a:lnSpc>
      <a:spcBef>
        <a:spcPct val="0"/>
      </a:spcBef>
      <a:spcAft>
        <a:spcPct val="0"/>
      </a:spcAft>
      <a:buChar char="•"/>
      <a:defRPr sz="2000" kern="1200">
        <a:solidFill>
          <a:schemeClr val="tx2"/>
        </a:solidFill>
        <a:latin typeface="Times New Roman" pitchFamily="18" charset="0"/>
        <a:ea typeface="+mn-ea"/>
        <a:cs typeface="+mn-cs"/>
      </a:defRPr>
    </a:lvl1pPr>
    <a:lvl2pPr marL="457200" algn="l" rtl="0" fontAlgn="base">
      <a:lnSpc>
        <a:spcPct val="85000"/>
      </a:lnSpc>
      <a:spcBef>
        <a:spcPct val="0"/>
      </a:spcBef>
      <a:spcAft>
        <a:spcPct val="0"/>
      </a:spcAft>
      <a:buChar char="•"/>
      <a:defRPr sz="2000" kern="1200">
        <a:solidFill>
          <a:schemeClr val="tx2"/>
        </a:solidFill>
        <a:latin typeface="Times New Roman" pitchFamily="18" charset="0"/>
        <a:ea typeface="+mn-ea"/>
        <a:cs typeface="+mn-cs"/>
      </a:defRPr>
    </a:lvl2pPr>
    <a:lvl3pPr marL="914400" algn="l" rtl="0" fontAlgn="base">
      <a:lnSpc>
        <a:spcPct val="85000"/>
      </a:lnSpc>
      <a:spcBef>
        <a:spcPct val="0"/>
      </a:spcBef>
      <a:spcAft>
        <a:spcPct val="0"/>
      </a:spcAft>
      <a:buChar char="•"/>
      <a:defRPr sz="2000" kern="1200">
        <a:solidFill>
          <a:schemeClr val="tx2"/>
        </a:solidFill>
        <a:latin typeface="Times New Roman" pitchFamily="18" charset="0"/>
        <a:ea typeface="+mn-ea"/>
        <a:cs typeface="+mn-cs"/>
      </a:defRPr>
    </a:lvl3pPr>
    <a:lvl4pPr marL="1371600" algn="l" rtl="0" fontAlgn="base">
      <a:lnSpc>
        <a:spcPct val="85000"/>
      </a:lnSpc>
      <a:spcBef>
        <a:spcPct val="0"/>
      </a:spcBef>
      <a:spcAft>
        <a:spcPct val="0"/>
      </a:spcAft>
      <a:buChar char="•"/>
      <a:defRPr sz="2000" kern="1200">
        <a:solidFill>
          <a:schemeClr val="tx2"/>
        </a:solidFill>
        <a:latin typeface="Times New Roman" pitchFamily="18" charset="0"/>
        <a:ea typeface="+mn-ea"/>
        <a:cs typeface="+mn-cs"/>
      </a:defRPr>
    </a:lvl4pPr>
    <a:lvl5pPr marL="1828800" algn="l" rtl="0" fontAlgn="base">
      <a:lnSpc>
        <a:spcPct val="85000"/>
      </a:lnSpc>
      <a:spcBef>
        <a:spcPct val="0"/>
      </a:spcBef>
      <a:spcAft>
        <a:spcPct val="0"/>
      </a:spcAft>
      <a:buChar char="•"/>
      <a:defRPr sz="2000" kern="1200">
        <a:solidFill>
          <a:schemeClr val="tx2"/>
        </a:solidFill>
        <a:latin typeface="Times New Roman" pitchFamily="18" charset="0"/>
        <a:ea typeface="+mn-ea"/>
        <a:cs typeface="+mn-cs"/>
      </a:defRPr>
    </a:lvl5pPr>
    <a:lvl6pPr marL="2286000" algn="l" defTabSz="914400" rtl="0" eaLnBrk="1" latinLnBrk="0" hangingPunct="1">
      <a:defRPr sz="2000" kern="1200">
        <a:solidFill>
          <a:schemeClr val="tx2"/>
        </a:solidFill>
        <a:latin typeface="Times New Roman" pitchFamily="18" charset="0"/>
        <a:ea typeface="+mn-ea"/>
        <a:cs typeface="+mn-cs"/>
      </a:defRPr>
    </a:lvl6pPr>
    <a:lvl7pPr marL="2743200" algn="l" defTabSz="914400" rtl="0" eaLnBrk="1" latinLnBrk="0" hangingPunct="1">
      <a:defRPr sz="2000" kern="1200">
        <a:solidFill>
          <a:schemeClr val="tx2"/>
        </a:solidFill>
        <a:latin typeface="Times New Roman" pitchFamily="18" charset="0"/>
        <a:ea typeface="+mn-ea"/>
        <a:cs typeface="+mn-cs"/>
      </a:defRPr>
    </a:lvl7pPr>
    <a:lvl8pPr marL="3200400" algn="l" defTabSz="914400" rtl="0" eaLnBrk="1" latinLnBrk="0" hangingPunct="1">
      <a:defRPr sz="2000" kern="1200">
        <a:solidFill>
          <a:schemeClr val="tx2"/>
        </a:solidFill>
        <a:latin typeface="Times New Roman" pitchFamily="18" charset="0"/>
        <a:ea typeface="+mn-ea"/>
        <a:cs typeface="+mn-cs"/>
      </a:defRPr>
    </a:lvl8pPr>
    <a:lvl9pPr marL="3657600" algn="l" defTabSz="914400" rtl="0" eaLnBrk="1" latinLnBrk="0" hangingPunct="1">
      <a:defRPr sz="2000" kern="1200">
        <a:solidFill>
          <a:schemeClr val="tx2"/>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0033"/>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41" autoAdjust="0"/>
    <p:restoredTop sz="84176" autoAdjust="0"/>
  </p:normalViewPr>
  <p:slideViewPr>
    <p:cSldViewPr>
      <p:cViewPr varScale="1">
        <p:scale>
          <a:sx n="66" d="100"/>
          <a:sy n="66" d="100"/>
        </p:scale>
        <p:origin x="78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163888"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42" tIns="47471" rIns="94942" bIns="47471" numCol="1" anchor="t" anchorCtr="0" compatLnSpc="1">
            <a:prstTxWarp prst="textNoShape">
              <a:avLst/>
            </a:prstTxWarp>
          </a:bodyPr>
          <a:lstStyle>
            <a:lvl1pPr defTabSz="949325" eaLnBrk="0" hangingPunct="0">
              <a:lnSpc>
                <a:spcPct val="100000"/>
              </a:lnSpc>
              <a:buFontTx/>
              <a:buNone/>
              <a:defRPr sz="1200">
                <a:solidFill>
                  <a:schemeClr val="tx1"/>
                </a:solidFill>
              </a:defRPr>
            </a:lvl1pPr>
          </a:lstStyle>
          <a:p>
            <a:pPr>
              <a:defRPr/>
            </a:pPr>
            <a:endParaRPr lang="en-US" altLang="en-US"/>
          </a:p>
        </p:txBody>
      </p:sp>
      <p:sp>
        <p:nvSpPr>
          <p:cNvPr id="38915" name="Rectangle 3"/>
          <p:cNvSpPr>
            <a:spLocks noGrp="1" noChangeArrowheads="1"/>
          </p:cNvSpPr>
          <p:nvPr>
            <p:ph type="dt" sz="quarter" idx="1"/>
          </p:nvPr>
        </p:nvSpPr>
        <p:spPr bwMode="auto">
          <a:xfrm>
            <a:off x="4111625" y="0"/>
            <a:ext cx="31623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42" tIns="47471" rIns="94942" bIns="47471" numCol="1" anchor="t" anchorCtr="0" compatLnSpc="1">
            <a:prstTxWarp prst="textNoShape">
              <a:avLst/>
            </a:prstTxWarp>
          </a:bodyPr>
          <a:lstStyle>
            <a:lvl1pPr algn="r" defTabSz="949325" eaLnBrk="0" hangingPunct="0">
              <a:lnSpc>
                <a:spcPct val="100000"/>
              </a:lnSpc>
              <a:buFontTx/>
              <a:buNone/>
              <a:defRPr sz="1200">
                <a:solidFill>
                  <a:schemeClr val="tx1"/>
                </a:solidFill>
              </a:defRPr>
            </a:lvl1pPr>
          </a:lstStyle>
          <a:p>
            <a:pPr>
              <a:defRPr/>
            </a:pPr>
            <a:fld id="{882F8542-4F07-4130-8EDF-2EEA68FBAACF}" type="datetime1">
              <a:rPr lang="en-US" altLang="en-US"/>
              <a:pPr>
                <a:defRPr/>
              </a:pPr>
              <a:t>9/25/2023</a:t>
            </a:fld>
            <a:endParaRPr lang="en-US" altLang="en-US"/>
          </a:p>
        </p:txBody>
      </p:sp>
      <p:sp>
        <p:nvSpPr>
          <p:cNvPr id="38916" name="Rectangle 4"/>
          <p:cNvSpPr>
            <a:spLocks noGrp="1" noChangeArrowheads="1"/>
          </p:cNvSpPr>
          <p:nvPr>
            <p:ph type="ftr" sz="quarter" idx="2"/>
          </p:nvPr>
        </p:nvSpPr>
        <p:spPr bwMode="auto">
          <a:xfrm>
            <a:off x="0" y="9132888"/>
            <a:ext cx="3163888" cy="47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42" tIns="47471" rIns="94942" bIns="47471" numCol="1" anchor="b" anchorCtr="0" compatLnSpc="1">
            <a:prstTxWarp prst="textNoShape">
              <a:avLst/>
            </a:prstTxWarp>
          </a:bodyPr>
          <a:lstStyle>
            <a:lvl1pPr defTabSz="949325" eaLnBrk="0" hangingPunct="0">
              <a:lnSpc>
                <a:spcPct val="100000"/>
              </a:lnSpc>
              <a:buFontTx/>
              <a:buNone/>
              <a:defRPr sz="1200">
                <a:solidFill>
                  <a:schemeClr val="tx1"/>
                </a:solidFill>
              </a:defRPr>
            </a:lvl1pPr>
          </a:lstStyle>
          <a:p>
            <a:pPr>
              <a:defRPr/>
            </a:pPr>
            <a:endParaRPr lang="en-US" altLang="en-US"/>
          </a:p>
        </p:txBody>
      </p:sp>
      <p:sp>
        <p:nvSpPr>
          <p:cNvPr id="38917" name="Rectangle 5"/>
          <p:cNvSpPr>
            <a:spLocks noGrp="1" noChangeArrowheads="1"/>
          </p:cNvSpPr>
          <p:nvPr>
            <p:ph type="sldNum" sz="quarter" idx="3"/>
          </p:nvPr>
        </p:nvSpPr>
        <p:spPr bwMode="auto">
          <a:xfrm>
            <a:off x="4111625" y="9132888"/>
            <a:ext cx="3162300" cy="47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42" tIns="47471" rIns="94942" bIns="47471" numCol="1" anchor="b" anchorCtr="0" compatLnSpc="1">
            <a:prstTxWarp prst="textNoShape">
              <a:avLst/>
            </a:prstTxWarp>
          </a:bodyPr>
          <a:lstStyle>
            <a:lvl1pPr algn="r" defTabSz="949325" eaLnBrk="0" hangingPunct="0">
              <a:lnSpc>
                <a:spcPct val="100000"/>
              </a:lnSpc>
              <a:buFontTx/>
              <a:buNone/>
              <a:defRPr sz="1200">
                <a:solidFill>
                  <a:schemeClr val="tx1"/>
                </a:solidFill>
              </a:defRPr>
            </a:lvl1pPr>
          </a:lstStyle>
          <a:p>
            <a:pPr>
              <a:defRPr/>
            </a:pPr>
            <a:fld id="{98740D2C-FDD4-4875-B38D-A3202C20D68F}" type="slidenum">
              <a:rPr lang="en-US" altLang="en-US"/>
              <a:pPr>
                <a:defRPr/>
              </a:pPr>
              <a:t>‹#›</a:t>
            </a:fld>
            <a:endParaRPr lang="en-US" altLang="en-US"/>
          </a:p>
        </p:txBody>
      </p:sp>
    </p:spTree>
    <p:extLst>
      <p:ext uri="{BB962C8B-B14F-4D97-AF65-F5344CB8AC3E}">
        <p14:creationId xmlns:p14="http://schemas.microsoft.com/office/powerpoint/2010/main" val="752325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lnSpc>
                <a:spcPct val="100000"/>
              </a:lnSpc>
              <a:buFontTx/>
              <a:buNone/>
              <a:defRPr sz="1200">
                <a:solidFill>
                  <a:schemeClr val="tx1"/>
                </a:solidFill>
              </a:defRPr>
            </a:lvl1pPr>
          </a:lstStyle>
          <a:p>
            <a:pPr>
              <a:defRPr/>
            </a:pPr>
            <a:endParaRPr lang="en-US" altLang="en-US"/>
          </a:p>
        </p:txBody>
      </p:sp>
      <p:sp>
        <p:nvSpPr>
          <p:cNvPr id="63491" name="Rectangle 3"/>
          <p:cNvSpPr>
            <a:spLocks noGrp="1" noChangeArrowheads="1"/>
          </p:cNvSpPr>
          <p:nvPr>
            <p:ph type="dt" idx="1"/>
          </p:nvPr>
        </p:nvSpPr>
        <p:spPr bwMode="auto">
          <a:xfrm>
            <a:off x="4114800" y="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lnSpc>
                <a:spcPct val="100000"/>
              </a:lnSpc>
              <a:buFontTx/>
              <a:buNone/>
              <a:defRPr sz="1200">
                <a:solidFill>
                  <a:schemeClr val="tx1"/>
                </a:solidFill>
              </a:defRPr>
            </a:lvl1pPr>
          </a:lstStyle>
          <a:p>
            <a:pPr>
              <a:defRPr/>
            </a:pPr>
            <a:fld id="{0AA6ABEC-8EEC-4EA6-9EA3-0EF034F6535B}" type="datetime1">
              <a:rPr lang="en-US" altLang="en-US"/>
              <a:pPr>
                <a:defRPr/>
              </a:pPr>
              <a:t>9/25/2023</a:t>
            </a:fld>
            <a:endParaRPr lang="en-US" altLang="en-US"/>
          </a:p>
        </p:txBody>
      </p:sp>
      <p:sp>
        <p:nvSpPr>
          <p:cNvPr id="35844" name="Rectangle 4"/>
          <p:cNvSpPr>
            <a:spLocks noGrp="1" noRot="1" noChangeAspect="1" noChangeArrowheads="1" noTextEdit="1"/>
          </p:cNvSpPr>
          <p:nvPr>
            <p:ph type="sldImg" idx="2"/>
          </p:nvPr>
        </p:nvSpPr>
        <p:spPr bwMode="auto">
          <a:xfrm>
            <a:off x="1219200" y="685800"/>
            <a:ext cx="4876800" cy="36576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3493" name="Rectangle 5"/>
          <p:cNvSpPr>
            <a:spLocks noGrp="1" noChangeArrowheads="1"/>
          </p:cNvSpPr>
          <p:nvPr>
            <p:ph type="body" sz="quarter" idx="3"/>
          </p:nvPr>
        </p:nvSpPr>
        <p:spPr bwMode="auto">
          <a:xfrm>
            <a:off x="990600" y="4572000"/>
            <a:ext cx="5334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63494" name="Rectangle 6"/>
          <p:cNvSpPr>
            <a:spLocks noGrp="1" noChangeArrowheads="1"/>
          </p:cNvSpPr>
          <p:nvPr>
            <p:ph type="ftr" sz="quarter" idx="4"/>
          </p:nvPr>
        </p:nvSpPr>
        <p:spPr bwMode="auto">
          <a:xfrm>
            <a:off x="0" y="91440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lnSpc>
                <a:spcPct val="100000"/>
              </a:lnSpc>
              <a:buFontTx/>
              <a:buNone/>
              <a:defRPr sz="1200">
                <a:solidFill>
                  <a:schemeClr val="tx1"/>
                </a:solidFill>
              </a:defRPr>
            </a:lvl1pPr>
          </a:lstStyle>
          <a:p>
            <a:pPr>
              <a:defRPr/>
            </a:pPr>
            <a:endParaRPr lang="en-US" altLang="en-US"/>
          </a:p>
        </p:txBody>
      </p:sp>
      <p:sp>
        <p:nvSpPr>
          <p:cNvPr id="63495" name="Rectangle 7"/>
          <p:cNvSpPr>
            <a:spLocks noGrp="1" noChangeArrowheads="1"/>
          </p:cNvSpPr>
          <p:nvPr>
            <p:ph type="sldNum" sz="quarter" idx="5"/>
          </p:nvPr>
        </p:nvSpPr>
        <p:spPr bwMode="auto">
          <a:xfrm>
            <a:off x="4114800" y="91440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lnSpc>
                <a:spcPct val="100000"/>
              </a:lnSpc>
              <a:buFontTx/>
              <a:buNone/>
              <a:defRPr sz="1200">
                <a:solidFill>
                  <a:schemeClr val="tx1"/>
                </a:solidFill>
              </a:defRPr>
            </a:lvl1pPr>
          </a:lstStyle>
          <a:p>
            <a:pPr>
              <a:defRPr/>
            </a:pPr>
            <a:fld id="{53414E9E-EDF8-4930-88DE-3029E23CBE91}" type="slidenum">
              <a:rPr lang="en-US" altLang="en-US"/>
              <a:pPr>
                <a:defRPr/>
              </a:pPr>
              <a:t>‹#›</a:t>
            </a:fld>
            <a:endParaRPr lang="en-US" altLang="en-US"/>
          </a:p>
        </p:txBody>
      </p:sp>
    </p:spTree>
    <p:extLst>
      <p:ext uri="{BB962C8B-B14F-4D97-AF65-F5344CB8AC3E}">
        <p14:creationId xmlns:p14="http://schemas.microsoft.com/office/powerpoint/2010/main" val="2620503609"/>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dt" sz="quarter" idx="1"/>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15C5B13-0459-4ECB-BA2B-C37D5DB63BE7}" type="datetime1">
              <a:rPr lang="en-US" altLang="en-US" smtClean="0"/>
              <a:pPr>
                <a:spcBef>
                  <a:spcPct val="0"/>
                </a:spcBef>
              </a:pPr>
              <a:t>9/25/2023</a:t>
            </a:fld>
            <a:endParaRPr lang="en-US" altLang="en-US" smtClean="0"/>
          </a:p>
        </p:txBody>
      </p:sp>
      <p:sp>
        <p:nvSpPr>
          <p:cNvPr id="36867"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F6C44B0-6492-4ECB-9735-7BE542EDC4CF}" type="slidenum">
              <a:rPr lang="en-US" altLang="en-US" smtClean="0"/>
              <a:pPr>
                <a:spcBef>
                  <a:spcPct val="0"/>
                </a:spcBef>
              </a:pPr>
              <a:t>1</a:t>
            </a:fld>
            <a:endParaRPr lang="en-US" altLang="en-US" smtClean="0"/>
          </a:p>
        </p:txBody>
      </p:sp>
      <p:sp>
        <p:nvSpPr>
          <p:cNvPr id="36868" name="Rectangle 2"/>
          <p:cNvSpPr>
            <a:spLocks noGrp="1" noRot="1" noChangeAspect="1" noChangeArrowheads="1" noTextEdit="1"/>
          </p:cNvSpPr>
          <p:nvPr>
            <p:ph type="sldImg"/>
          </p:nvPr>
        </p:nvSpPr>
        <p:spPr>
          <a:ln/>
        </p:spPr>
      </p:sp>
      <p:sp>
        <p:nvSpPr>
          <p:cNvPr id="36869" name="Rectangle 3"/>
          <p:cNvSpPr>
            <a:spLocks noGrp="1" noChangeArrowheads="1"/>
          </p:cNvSpPr>
          <p:nvPr>
            <p:ph type="body" idx="1"/>
          </p:nvPr>
        </p:nvSpPr>
        <p:spPr>
          <a:noFill/>
        </p:spPr>
        <p:txBody>
          <a:bodyPr/>
          <a:lstStyle/>
          <a:p>
            <a:endParaRPr lang="ro-RO"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http://www.intel.com/content/www/us/en/silicon-innovations/moores-law-technology.html</a:t>
            </a:r>
          </a:p>
          <a:p>
            <a:endParaRPr lang="en-US" dirty="0"/>
          </a:p>
        </p:txBody>
      </p:sp>
      <p:sp>
        <p:nvSpPr>
          <p:cNvPr id="4" name="Date Placeholder 3"/>
          <p:cNvSpPr>
            <a:spLocks noGrp="1"/>
          </p:cNvSpPr>
          <p:nvPr>
            <p:ph type="dt" idx="10"/>
          </p:nvPr>
        </p:nvSpPr>
        <p:spPr/>
        <p:txBody>
          <a:bodyPr/>
          <a:lstStyle/>
          <a:p>
            <a:pPr>
              <a:defRPr/>
            </a:pPr>
            <a:fld id="{0AA6ABEC-8EEC-4EA6-9EA3-0EF034F6535B}" type="datetime1">
              <a:rPr lang="en-US" altLang="en-US" smtClean="0"/>
              <a:pPr>
                <a:defRPr/>
              </a:pPr>
              <a:t>9/25/2023</a:t>
            </a:fld>
            <a:endParaRPr lang="en-US" altLang="en-US"/>
          </a:p>
        </p:txBody>
      </p:sp>
      <p:sp>
        <p:nvSpPr>
          <p:cNvPr id="5" name="Slide Number Placeholder 4"/>
          <p:cNvSpPr>
            <a:spLocks noGrp="1"/>
          </p:cNvSpPr>
          <p:nvPr>
            <p:ph type="sldNum" sz="quarter" idx="11"/>
          </p:nvPr>
        </p:nvSpPr>
        <p:spPr/>
        <p:txBody>
          <a:bodyPr/>
          <a:lstStyle/>
          <a:p>
            <a:pPr>
              <a:defRPr/>
            </a:pPr>
            <a:fld id="{53414E9E-EDF8-4930-88DE-3029E23CBE91}" type="slidenum">
              <a:rPr lang="en-US" altLang="en-US" smtClean="0"/>
              <a:pPr>
                <a:defRPr/>
              </a:pPr>
              <a:t>19</a:t>
            </a:fld>
            <a:endParaRPr lang="en-US" altLang="en-US"/>
          </a:p>
        </p:txBody>
      </p:sp>
    </p:spTree>
    <p:extLst>
      <p:ext uri="{BB962C8B-B14F-4D97-AF65-F5344CB8AC3E}">
        <p14:creationId xmlns:p14="http://schemas.microsoft.com/office/powerpoint/2010/main" val="2240693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http://www.intel.com/content/www/us/en/silicon-innovations/moores-law-technology.html</a:t>
            </a:r>
          </a:p>
          <a:p>
            <a:endParaRPr lang="en-US" dirty="0"/>
          </a:p>
        </p:txBody>
      </p:sp>
      <p:sp>
        <p:nvSpPr>
          <p:cNvPr id="4" name="Date Placeholder 3"/>
          <p:cNvSpPr>
            <a:spLocks noGrp="1"/>
          </p:cNvSpPr>
          <p:nvPr>
            <p:ph type="dt" idx="10"/>
          </p:nvPr>
        </p:nvSpPr>
        <p:spPr/>
        <p:txBody>
          <a:bodyPr/>
          <a:lstStyle/>
          <a:p>
            <a:pPr>
              <a:defRPr/>
            </a:pPr>
            <a:fld id="{0AA6ABEC-8EEC-4EA6-9EA3-0EF034F6535B}" type="datetime1">
              <a:rPr lang="en-US" altLang="en-US" smtClean="0"/>
              <a:pPr>
                <a:defRPr/>
              </a:pPr>
              <a:t>9/25/2023</a:t>
            </a:fld>
            <a:endParaRPr lang="en-US" altLang="en-US"/>
          </a:p>
        </p:txBody>
      </p:sp>
      <p:sp>
        <p:nvSpPr>
          <p:cNvPr id="5" name="Slide Number Placeholder 4"/>
          <p:cNvSpPr>
            <a:spLocks noGrp="1"/>
          </p:cNvSpPr>
          <p:nvPr>
            <p:ph type="sldNum" sz="quarter" idx="11"/>
          </p:nvPr>
        </p:nvSpPr>
        <p:spPr/>
        <p:txBody>
          <a:bodyPr/>
          <a:lstStyle/>
          <a:p>
            <a:pPr>
              <a:defRPr/>
            </a:pPr>
            <a:fld id="{53414E9E-EDF8-4930-88DE-3029E23CBE91}" type="slidenum">
              <a:rPr lang="en-US" altLang="en-US" smtClean="0"/>
              <a:pPr>
                <a:defRPr/>
              </a:pPr>
              <a:t>20</a:t>
            </a:fld>
            <a:endParaRPr lang="en-US" altLang="en-US"/>
          </a:p>
        </p:txBody>
      </p:sp>
    </p:spTree>
    <p:extLst>
      <p:ext uri="{BB962C8B-B14F-4D97-AF65-F5344CB8AC3E}">
        <p14:creationId xmlns:p14="http://schemas.microsoft.com/office/powerpoint/2010/main" val="2240693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8263"/>
            <a:ext cx="8678863" cy="6713537"/>
            <a:chOff x="0" y="43"/>
            <a:chExt cx="5467" cy="4229"/>
          </a:xfrm>
        </p:grpSpPr>
        <p:sp>
          <p:nvSpPr>
            <p:cNvPr id="5" name="Rectangle 3"/>
            <p:cNvSpPr>
              <a:spLocks noChangeArrowheads="1"/>
            </p:cNvSpPr>
            <p:nvPr userDrawn="1"/>
          </p:nvSpPr>
          <p:spPr bwMode="auto">
            <a:xfrm>
              <a:off x="692" y="494"/>
              <a:ext cx="4775" cy="93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2"/>
                  </a:solidFill>
                  <a:latin typeface="Times New Roman" pitchFamily="18" charset="0"/>
                </a:defRPr>
              </a:lvl1pPr>
              <a:lvl2pPr marL="742950" indent="-285750" eaLnBrk="0" hangingPunct="0">
                <a:defRPr sz="2000">
                  <a:solidFill>
                    <a:schemeClr val="tx2"/>
                  </a:solidFill>
                  <a:latin typeface="Times New Roman" pitchFamily="18" charset="0"/>
                </a:defRPr>
              </a:lvl2pPr>
              <a:lvl3pPr marL="1143000" indent="-228600" eaLnBrk="0" hangingPunct="0">
                <a:defRPr sz="2000">
                  <a:solidFill>
                    <a:schemeClr val="tx2"/>
                  </a:solidFill>
                  <a:latin typeface="Times New Roman" pitchFamily="18" charset="0"/>
                </a:defRPr>
              </a:lvl3pPr>
              <a:lvl4pPr marL="1600200" indent="-228600" eaLnBrk="0" hangingPunct="0">
                <a:defRPr sz="2000">
                  <a:solidFill>
                    <a:schemeClr val="tx2"/>
                  </a:solidFill>
                  <a:latin typeface="Times New Roman" pitchFamily="18" charset="0"/>
                </a:defRPr>
              </a:lvl4pPr>
              <a:lvl5pPr marL="2057400" indent="-228600" eaLnBrk="0" hangingPunct="0">
                <a:defRPr sz="2000">
                  <a:solidFill>
                    <a:schemeClr val="tx2"/>
                  </a:solidFill>
                  <a:latin typeface="Times New Roman" pitchFamily="18" charset="0"/>
                </a:defRPr>
              </a:lvl5pPr>
              <a:lvl6pPr marL="2514600" indent="-228600" eaLnBrk="0" fontAlgn="base" hangingPunct="0">
                <a:lnSpc>
                  <a:spcPct val="85000"/>
                </a:lnSpc>
                <a:spcBef>
                  <a:spcPct val="0"/>
                </a:spcBef>
                <a:spcAft>
                  <a:spcPct val="0"/>
                </a:spcAft>
                <a:buChar char="•"/>
                <a:defRPr sz="2000">
                  <a:solidFill>
                    <a:schemeClr val="tx2"/>
                  </a:solidFill>
                  <a:latin typeface="Times New Roman" pitchFamily="18" charset="0"/>
                </a:defRPr>
              </a:lvl6pPr>
              <a:lvl7pPr marL="2971800" indent="-228600" eaLnBrk="0" fontAlgn="base" hangingPunct="0">
                <a:lnSpc>
                  <a:spcPct val="85000"/>
                </a:lnSpc>
                <a:spcBef>
                  <a:spcPct val="0"/>
                </a:spcBef>
                <a:spcAft>
                  <a:spcPct val="0"/>
                </a:spcAft>
                <a:buChar char="•"/>
                <a:defRPr sz="2000">
                  <a:solidFill>
                    <a:schemeClr val="tx2"/>
                  </a:solidFill>
                  <a:latin typeface="Times New Roman" pitchFamily="18" charset="0"/>
                </a:defRPr>
              </a:lvl7pPr>
              <a:lvl8pPr marL="3429000" indent="-228600" eaLnBrk="0" fontAlgn="base" hangingPunct="0">
                <a:lnSpc>
                  <a:spcPct val="85000"/>
                </a:lnSpc>
                <a:spcBef>
                  <a:spcPct val="0"/>
                </a:spcBef>
                <a:spcAft>
                  <a:spcPct val="0"/>
                </a:spcAft>
                <a:buChar char="•"/>
                <a:defRPr sz="2000">
                  <a:solidFill>
                    <a:schemeClr val="tx2"/>
                  </a:solidFill>
                  <a:latin typeface="Times New Roman" pitchFamily="18" charset="0"/>
                </a:defRPr>
              </a:lvl8pPr>
              <a:lvl9pPr marL="3886200" indent="-228600" eaLnBrk="0" fontAlgn="base" hangingPunct="0">
                <a:lnSpc>
                  <a:spcPct val="85000"/>
                </a:lnSpc>
                <a:spcBef>
                  <a:spcPct val="0"/>
                </a:spcBef>
                <a:spcAft>
                  <a:spcPct val="0"/>
                </a:spcAft>
                <a:buChar char="•"/>
                <a:defRPr sz="2000">
                  <a:solidFill>
                    <a:schemeClr val="tx2"/>
                  </a:solidFill>
                  <a:latin typeface="Times New Roman" pitchFamily="18" charset="0"/>
                </a:defRPr>
              </a:lvl9pPr>
            </a:lstStyle>
            <a:p>
              <a:pPr eaLnBrk="1" hangingPunct="1">
                <a:defRPr/>
              </a:pPr>
              <a:endParaRPr lang="en-US" altLang="en-US" smtClean="0"/>
            </a:p>
          </p:txBody>
        </p:sp>
        <p:grpSp>
          <p:nvGrpSpPr>
            <p:cNvPr id="6" name="Group 4"/>
            <p:cNvGrpSpPr>
              <a:grpSpLocks/>
            </p:cNvGrpSpPr>
            <p:nvPr userDrawn="1"/>
          </p:nvGrpSpPr>
          <p:grpSpPr bwMode="auto">
            <a:xfrm>
              <a:off x="0" y="43"/>
              <a:ext cx="624" cy="4229"/>
              <a:chOff x="0" y="43"/>
              <a:chExt cx="624" cy="4229"/>
            </a:xfrm>
          </p:grpSpPr>
          <p:sp>
            <p:nvSpPr>
              <p:cNvPr id="7" name="Line 5"/>
              <p:cNvSpPr>
                <a:spLocks noChangeShapeType="1"/>
              </p:cNvSpPr>
              <p:nvPr userDrawn="1"/>
            </p:nvSpPr>
            <p:spPr bwMode="auto">
              <a:xfrm>
                <a:off x="0" y="4203"/>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Line 6"/>
              <p:cNvSpPr>
                <a:spLocks noChangeShapeType="1"/>
              </p:cNvSpPr>
              <p:nvPr userDrawn="1"/>
            </p:nvSpPr>
            <p:spPr bwMode="auto">
              <a:xfrm>
                <a:off x="0" y="4239"/>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7"/>
              <p:cNvSpPr>
                <a:spLocks noChangeShapeType="1"/>
              </p:cNvSpPr>
              <p:nvPr userDrawn="1"/>
            </p:nvSpPr>
            <p:spPr bwMode="auto">
              <a:xfrm>
                <a:off x="0" y="4272"/>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8"/>
              <p:cNvSpPr>
                <a:spLocks noChangeShapeType="1"/>
              </p:cNvSpPr>
              <p:nvPr userDrawn="1"/>
            </p:nvSpPr>
            <p:spPr bwMode="auto">
              <a:xfrm>
                <a:off x="0" y="4113"/>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9"/>
              <p:cNvSpPr>
                <a:spLocks noChangeShapeType="1"/>
              </p:cNvSpPr>
              <p:nvPr userDrawn="1"/>
            </p:nvSpPr>
            <p:spPr bwMode="auto">
              <a:xfrm>
                <a:off x="0" y="4065"/>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10"/>
              <p:cNvSpPr>
                <a:spLocks noChangeShapeType="1"/>
              </p:cNvSpPr>
              <p:nvPr userDrawn="1"/>
            </p:nvSpPr>
            <p:spPr bwMode="auto">
              <a:xfrm>
                <a:off x="0" y="4158"/>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11"/>
              <p:cNvSpPr>
                <a:spLocks noChangeShapeType="1"/>
              </p:cNvSpPr>
              <p:nvPr userDrawn="1"/>
            </p:nvSpPr>
            <p:spPr bwMode="auto">
              <a:xfrm>
                <a:off x="0" y="3666"/>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12"/>
              <p:cNvSpPr>
                <a:spLocks noChangeShapeType="1"/>
              </p:cNvSpPr>
              <p:nvPr userDrawn="1"/>
            </p:nvSpPr>
            <p:spPr bwMode="auto">
              <a:xfrm>
                <a:off x="0" y="3639"/>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13"/>
              <p:cNvSpPr>
                <a:spLocks noChangeShapeType="1"/>
              </p:cNvSpPr>
              <p:nvPr userDrawn="1"/>
            </p:nvSpPr>
            <p:spPr bwMode="auto">
              <a:xfrm>
                <a:off x="0" y="4020"/>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14"/>
              <p:cNvSpPr>
                <a:spLocks noChangeShapeType="1"/>
              </p:cNvSpPr>
              <p:nvPr userDrawn="1"/>
            </p:nvSpPr>
            <p:spPr bwMode="auto">
              <a:xfrm>
                <a:off x="0" y="3894"/>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Line 15"/>
              <p:cNvSpPr>
                <a:spLocks noChangeShapeType="1"/>
              </p:cNvSpPr>
              <p:nvPr userDrawn="1"/>
            </p:nvSpPr>
            <p:spPr bwMode="auto">
              <a:xfrm>
                <a:off x="0" y="3813"/>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16"/>
              <p:cNvSpPr>
                <a:spLocks noChangeShapeType="1"/>
              </p:cNvSpPr>
              <p:nvPr userDrawn="1"/>
            </p:nvSpPr>
            <p:spPr bwMode="auto">
              <a:xfrm>
                <a:off x="0" y="3999"/>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17"/>
              <p:cNvSpPr>
                <a:spLocks noChangeShapeType="1"/>
              </p:cNvSpPr>
              <p:nvPr userDrawn="1"/>
            </p:nvSpPr>
            <p:spPr bwMode="auto">
              <a:xfrm>
                <a:off x="0" y="3687"/>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18"/>
              <p:cNvSpPr>
                <a:spLocks noChangeShapeType="1"/>
              </p:cNvSpPr>
              <p:nvPr userDrawn="1"/>
            </p:nvSpPr>
            <p:spPr bwMode="auto">
              <a:xfrm>
                <a:off x="0" y="3741"/>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19"/>
              <p:cNvSpPr>
                <a:spLocks noChangeShapeType="1"/>
              </p:cNvSpPr>
              <p:nvPr userDrawn="1"/>
            </p:nvSpPr>
            <p:spPr bwMode="auto">
              <a:xfrm>
                <a:off x="0" y="393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20"/>
              <p:cNvSpPr>
                <a:spLocks noChangeShapeType="1"/>
              </p:cNvSpPr>
              <p:nvPr userDrawn="1"/>
            </p:nvSpPr>
            <p:spPr bwMode="auto">
              <a:xfrm>
                <a:off x="0" y="3918"/>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21"/>
              <p:cNvSpPr>
                <a:spLocks noChangeShapeType="1"/>
              </p:cNvSpPr>
              <p:nvPr userDrawn="1"/>
            </p:nvSpPr>
            <p:spPr bwMode="auto">
              <a:xfrm>
                <a:off x="0" y="3510"/>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22"/>
              <p:cNvSpPr>
                <a:spLocks noChangeShapeType="1"/>
              </p:cNvSpPr>
              <p:nvPr userDrawn="1"/>
            </p:nvSpPr>
            <p:spPr bwMode="auto">
              <a:xfrm>
                <a:off x="0" y="3546"/>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23"/>
              <p:cNvSpPr>
                <a:spLocks noChangeShapeType="1"/>
              </p:cNvSpPr>
              <p:nvPr userDrawn="1"/>
            </p:nvSpPr>
            <p:spPr bwMode="auto">
              <a:xfrm>
                <a:off x="0" y="357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24"/>
              <p:cNvSpPr>
                <a:spLocks noChangeShapeType="1"/>
              </p:cNvSpPr>
              <p:nvPr userDrawn="1"/>
            </p:nvSpPr>
            <p:spPr bwMode="auto">
              <a:xfrm>
                <a:off x="0" y="3420"/>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Line 25"/>
              <p:cNvSpPr>
                <a:spLocks noChangeShapeType="1"/>
              </p:cNvSpPr>
              <p:nvPr userDrawn="1"/>
            </p:nvSpPr>
            <p:spPr bwMode="auto">
              <a:xfrm>
                <a:off x="0" y="3372"/>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26"/>
              <p:cNvSpPr>
                <a:spLocks noChangeShapeType="1"/>
              </p:cNvSpPr>
              <p:nvPr userDrawn="1"/>
            </p:nvSpPr>
            <p:spPr bwMode="auto">
              <a:xfrm>
                <a:off x="0" y="3465"/>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27"/>
              <p:cNvSpPr>
                <a:spLocks noChangeShapeType="1"/>
              </p:cNvSpPr>
              <p:nvPr userDrawn="1"/>
            </p:nvSpPr>
            <p:spPr bwMode="auto">
              <a:xfrm>
                <a:off x="0" y="2973"/>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28"/>
              <p:cNvSpPr>
                <a:spLocks noChangeShapeType="1"/>
              </p:cNvSpPr>
              <p:nvPr userDrawn="1"/>
            </p:nvSpPr>
            <p:spPr bwMode="auto">
              <a:xfrm>
                <a:off x="0" y="2946"/>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29"/>
              <p:cNvSpPr>
                <a:spLocks noChangeShapeType="1"/>
              </p:cNvSpPr>
              <p:nvPr userDrawn="1"/>
            </p:nvSpPr>
            <p:spPr bwMode="auto">
              <a:xfrm>
                <a:off x="0" y="3327"/>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30"/>
              <p:cNvSpPr>
                <a:spLocks noChangeShapeType="1"/>
              </p:cNvSpPr>
              <p:nvPr userDrawn="1"/>
            </p:nvSpPr>
            <p:spPr bwMode="auto">
              <a:xfrm>
                <a:off x="0" y="3201"/>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31"/>
              <p:cNvSpPr>
                <a:spLocks noChangeShapeType="1"/>
              </p:cNvSpPr>
              <p:nvPr userDrawn="1"/>
            </p:nvSpPr>
            <p:spPr bwMode="auto">
              <a:xfrm>
                <a:off x="0" y="3120"/>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Line 32"/>
              <p:cNvSpPr>
                <a:spLocks noChangeShapeType="1"/>
              </p:cNvSpPr>
              <p:nvPr userDrawn="1"/>
            </p:nvSpPr>
            <p:spPr bwMode="auto">
              <a:xfrm>
                <a:off x="0" y="3306"/>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Line 33"/>
              <p:cNvSpPr>
                <a:spLocks noChangeShapeType="1"/>
              </p:cNvSpPr>
              <p:nvPr userDrawn="1"/>
            </p:nvSpPr>
            <p:spPr bwMode="auto">
              <a:xfrm>
                <a:off x="0" y="2994"/>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34"/>
              <p:cNvSpPr>
                <a:spLocks noChangeShapeType="1"/>
              </p:cNvSpPr>
              <p:nvPr userDrawn="1"/>
            </p:nvSpPr>
            <p:spPr bwMode="auto">
              <a:xfrm>
                <a:off x="0" y="3048"/>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35"/>
              <p:cNvSpPr>
                <a:spLocks noChangeShapeType="1"/>
              </p:cNvSpPr>
              <p:nvPr userDrawn="1"/>
            </p:nvSpPr>
            <p:spPr bwMode="auto">
              <a:xfrm>
                <a:off x="0" y="3246"/>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36"/>
              <p:cNvSpPr>
                <a:spLocks noChangeShapeType="1"/>
              </p:cNvSpPr>
              <p:nvPr userDrawn="1"/>
            </p:nvSpPr>
            <p:spPr bwMode="auto">
              <a:xfrm>
                <a:off x="0" y="3225"/>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37"/>
              <p:cNvSpPr>
                <a:spLocks noChangeShapeType="1"/>
              </p:cNvSpPr>
              <p:nvPr userDrawn="1"/>
            </p:nvSpPr>
            <p:spPr bwMode="auto">
              <a:xfrm>
                <a:off x="0" y="2831"/>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38"/>
              <p:cNvSpPr>
                <a:spLocks noChangeShapeType="1"/>
              </p:cNvSpPr>
              <p:nvPr userDrawn="1"/>
            </p:nvSpPr>
            <p:spPr bwMode="auto">
              <a:xfrm>
                <a:off x="0" y="2750"/>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39"/>
              <p:cNvSpPr>
                <a:spLocks noChangeShapeType="1"/>
              </p:cNvSpPr>
              <p:nvPr userDrawn="1"/>
            </p:nvSpPr>
            <p:spPr bwMode="auto">
              <a:xfrm>
                <a:off x="0" y="2678"/>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40"/>
              <p:cNvSpPr>
                <a:spLocks noChangeShapeType="1"/>
              </p:cNvSpPr>
              <p:nvPr userDrawn="1"/>
            </p:nvSpPr>
            <p:spPr bwMode="auto">
              <a:xfrm>
                <a:off x="0" y="2876"/>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41"/>
              <p:cNvSpPr>
                <a:spLocks noChangeShapeType="1"/>
              </p:cNvSpPr>
              <p:nvPr userDrawn="1"/>
            </p:nvSpPr>
            <p:spPr bwMode="auto">
              <a:xfrm>
                <a:off x="0" y="2855"/>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Line 42"/>
              <p:cNvSpPr>
                <a:spLocks noChangeShapeType="1"/>
              </p:cNvSpPr>
              <p:nvPr userDrawn="1"/>
            </p:nvSpPr>
            <p:spPr bwMode="auto">
              <a:xfrm>
                <a:off x="0" y="2554"/>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43"/>
              <p:cNvSpPr>
                <a:spLocks noChangeShapeType="1"/>
              </p:cNvSpPr>
              <p:nvPr userDrawn="1"/>
            </p:nvSpPr>
            <p:spPr bwMode="auto">
              <a:xfrm>
                <a:off x="0" y="2590"/>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44"/>
              <p:cNvSpPr>
                <a:spLocks noChangeShapeType="1"/>
              </p:cNvSpPr>
              <p:nvPr userDrawn="1"/>
            </p:nvSpPr>
            <p:spPr bwMode="auto">
              <a:xfrm>
                <a:off x="0" y="2623"/>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45"/>
              <p:cNvSpPr>
                <a:spLocks noChangeShapeType="1"/>
              </p:cNvSpPr>
              <p:nvPr userDrawn="1"/>
            </p:nvSpPr>
            <p:spPr bwMode="auto">
              <a:xfrm>
                <a:off x="0" y="2464"/>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46"/>
              <p:cNvSpPr>
                <a:spLocks noChangeShapeType="1"/>
              </p:cNvSpPr>
              <p:nvPr userDrawn="1"/>
            </p:nvSpPr>
            <p:spPr bwMode="auto">
              <a:xfrm>
                <a:off x="0" y="2416"/>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47"/>
              <p:cNvSpPr>
                <a:spLocks noChangeShapeType="1"/>
              </p:cNvSpPr>
              <p:nvPr userDrawn="1"/>
            </p:nvSpPr>
            <p:spPr bwMode="auto">
              <a:xfrm>
                <a:off x="0" y="250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48"/>
              <p:cNvSpPr>
                <a:spLocks noChangeShapeType="1"/>
              </p:cNvSpPr>
              <p:nvPr userDrawn="1"/>
            </p:nvSpPr>
            <p:spPr bwMode="auto">
              <a:xfrm>
                <a:off x="0" y="2371"/>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49"/>
              <p:cNvSpPr>
                <a:spLocks noChangeShapeType="1"/>
              </p:cNvSpPr>
              <p:nvPr userDrawn="1"/>
            </p:nvSpPr>
            <p:spPr bwMode="auto">
              <a:xfrm>
                <a:off x="0" y="2245"/>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50"/>
              <p:cNvSpPr>
                <a:spLocks noChangeShapeType="1"/>
              </p:cNvSpPr>
              <p:nvPr userDrawn="1"/>
            </p:nvSpPr>
            <p:spPr bwMode="auto">
              <a:xfrm>
                <a:off x="0" y="2350"/>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51"/>
              <p:cNvSpPr>
                <a:spLocks noChangeShapeType="1"/>
              </p:cNvSpPr>
              <p:nvPr userDrawn="1"/>
            </p:nvSpPr>
            <p:spPr bwMode="auto">
              <a:xfrm>
                <a:off x="0" y="2290"/>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52"/>
              <p:cNvSpPr>
                <a:spLocks noChangeShapeType="1"/>
              </p:cNvSpPr>
              <p:nvPr userDrawn="1"/>
            </p:nvSpPr>
            <p:spPr bwMode="auto">
              <a:xfrm>
                <a:off x="0" y="2269"/>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53"/>
              <p:cNvSpPr>
                <a:spLocks noChangeShapeType="1"/>
              </p:cNvSpPr>
              <p:nvPr userDrawn="1"/>
            </p:nvSpPr>
            <p:spPr bwMode="auto">
              <a:xfrm>
                <a:off x="0" y="2130"/>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54"/>
              <p:cNvSpPr>
                <a:spLocks noChangeShapeType="1"/>
              </p:cNvSpPr>
              <p:nvPr userDrawn="1"/>
            </p:nvSpPr>
            <p:spPr bwMode="auto">
              <a:xfrm>
                <a:off x="0" y="2166"/>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55"/>
              <p:cNvSpPr>
                <a:spLocks noChangeShapeType="1"/>
              </p:cNvSpPr>
              <p:nvPr userDrawn="1"/>
            </p:nvSpPr>
            <p:spPr bwMode="auto">
              <a:xfrm>
                <a:off x="0" y="219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Line 56"/>
              <p:cNvSpPr>
                <a:spLocks noChangeShapeType="1"/>
              </p:cNvSpPr>
              <p:nvPr userDrawn="1"/>
            </p:nvSpPr>
            <p:spPr bwMode="auto">
              <a:xfrm>
                <a:off x="0" y="2040"/>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57"/>
              <p:cNvSpPr>
                <a:spLocks noChangeShapeType="1"/>
              </p:cNvSpPr>
              <p:nvPr userDrawn="1"/>
            </p:nvSpPr>
            <p:spPr bwMode="auto">
              <a:xfrm>
                <a:off x="0" y="1992"/>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Line 58"/>
              <p:cNvSpPr>
                <a:spLocks noChangeShapeType="1"/>
              </p:cNvSpPr>
              <p:nvPr userDrawn="1"/>
            </p:nvSpPr>
            <p:spPr bwMode="auto">
              <a:xfrm>
                <a:off x="0" y="2085"/>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59"/>
              <p:cNvSpPr>
                <a:spLocks noChangeShapeType="1"/>
              </p:cNvSpPr>
              <p:nvPr userDrawn="1"/>
            </p:nvSpPr>
            <p:spPr bwMode="auto">
              <a:xfrm>
                <a:off x="0" y="1593"/>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Line 60"/>
              <p:cNvSpPr>
                <a:spLocks noChangeShapeType="1"/>
              </p:cNvSpPr>
              <p:nvPr userDrawn="1"/>
            </p:nvSpPr>
            <p:spPr bwMode="auto">
              <a:xfrm>
                <a:off x="0" y="1566"/>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Line 61"/>
              <p:cNvSpPr>
                <a:spLocks noChangeShapeType="1"/>
              </p:cNvSpPr>
              <p:nvPr userDrawn="1"/>
            </p:nvSpPr>
            <p:spPr bwMode="auto">
              <a:xfrm>
                <a:off x="0" y="1947"/>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Line 62"/>
              <p:cNvSpPr>
                <a:spLocks noChangeShapeType="1"/>
              </p:cNvSpPr>
              <p:nvPr userDrawn="1"/>
            </p:nvSpPr>
            <p:spPr bwMode="auto">
              <a:xfrm>
                <a:off x="0" y="1821"/>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Line 63"/>
              <p:cNvSpPr>
                <a:spLocks noChangeShapeType="1"/>
              </p:cNvSpPr>
              <p:nvPr userDrawn="1"/>
            </p:nvSpPr>
            <p:spPr bwMode="auto">
              <a:xfrm>
                <a:off x="0" y="1740"/>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Line 64"/>
              <p:cNvSpPr>
                <a:spLocks noChangeShapeType="1"/>
              </p:cNvSpPr>
              <p:nvPr userDrawn="1"/>
            </p:nvSpPr>
            <p:spPr bwMode="auto">
              <a:xfrm>
                <a:off x="0" y="1926"/>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Line 65"/>
              <p:cNvSpPr>
                <a:spLocks noChangeShapeType="1"/>
              </p:cNvSpPr>
              <p:nvPr userDrawn="1"/>
            </p:nvSpPr>
            <p:spPr bwMode="auto">
              <a:xfrm>
                <a:off x="0" y="1614"/>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66"/>
              <p:cNvSpPr>
                <a:spLocks noChangeShapeType="1"/>
              </p:cNvSpPr>
              <p:nvPr userDrawn="1"/>
            </p:nvSpPr>
            <p:spPr bwMode="auto">
              <a:xfrm>
                <a:off x="0" y="1668"/>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67"/>
              <p:cNvSpPr>
                <a:spLocks noChangeShapeType="1"/>
              </p:cNvSpPr>
              <p:nvPr userDrawn="1"/>
            </p:nvSpPr>
            <p:spPr bwMode="auto">
              <a:xfrm>
                <a:off x="0" y="1866"/>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68"/>
              <p:cNvSpPr>
                <a:spLocks noChangeShapeType="1"/>
              </p:cNvSpPr>
              <p:nvPr userDrawn="1"/>
            </p:nvSpPr>
            <p:spPr bwMode="auto">
              <a:xfrm>
                <a:off x="0" y="1845"/>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69"/>
              <p:cNvSpPr>
                <a:spLocks noChangeShapeType="1"/>
              </p:cNvSpPr>
              <p:nvPr userDrawn="1"/>
            </p:nvSpPr>
            <p:spPr bwMode="auto">
              <a:xfrm>
                <a:off x="0" y="1437"/>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Line 70"/>
              <p:cNvSpPr>
                <a:spLocks noChangeShapeType="1"/>
              </p:cNvSpPr>
              <p:nvPr userDrawn="1"/>
            </p:nvSpPr>
            <p:spPr bwMode="auto">
              <a:xfrm>
                <a:off x="0" y="1473"/>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Line 71"/>
              <p:cNvSpPr>
                <a:spLocks noChangeShapeType="1"/>
              </p:cNvSpPr>
              <p:nvPr userDrawn="1"/>
            </p:nvSpPr>
            <p:spPr bwMode="auto">
              <a:xfrm>
                <a:off x="0" y="1506"/>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Line 72"/>
              <p:cNvSpPr>
                <a:spLocks noChangeShapeType="1"/>
              </p:cNvSpPr>
              <p:nvPr userDrawn="1"/>
            </p:nvSpPr>
            <p:spPr bwMode="auto">
              <a:xfrm>
                <a:off x="0" y="1347"/>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Line 73"/>
              <p:cNvSpPr>
                <a:spLocks noChangeShapeType="1"/>
              </p:cNvSpPr>
              <p:nvPr userDrawn="1"/>
            </p:nvSpPr>
            <p:spPr bwMode="auto">
              <a:xfrm>
                <a:off x="0" y="1392"/>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Line 74"/>
              <p:cNvSpPr>
                <a:spLocks noChangeShapeType="1"/>
              </p:cNvSpPr>
              <p:nvPr userDrawn="1"/>
            </p:nvSpPr>
            <p:spPr bwMode="auto">
              <a:xfrm>
                <a:off x="0" y="1016"/>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75"/>
              <p:cNvSpPr>
                <a:spLocks noChangeShapeType="1"/>
              </p:cNvSpPr>
              <p:nvPr userDrawn="1"/>
            </p:nvSpPr>
            <p:spPr bwMode="auto">
              <a:xfrm>
                <a:off x="0" y="989"/>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Line 76"/>
              <p:cNvSpPr>
                <a:spLocks noChangeShapeType="1"/>
              </p:cNvSpPr>
              <p:nvPr userDrawn="1"/>
            </p:nvSpPr>
            <p:spPr bwMode="auto">
              <a:xfrm>
                <a:off x="0" y="1244"/>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77"/>
              <p:cNvSpPr>
                <a:spLocks noChangeShapeType="1"/>
              </p:cNvSpPr>
              <p:nvPr userDrawn="1"/>
            </p:nvSpPr>
            <p:spPr bwMode="auto">
              <a:xfrm>
                <a:off x="0" y="1163"/>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78"/>
              <p:cNvSpPr>
                <a:spLocks noChangeShapeType="1"/>
              </p:cNvSpPr>
              <p:nvPr userDrawn="1"/>
            </p:nvSpPr>
            <p:spPr bwMode="auto">
              <a:xfrm>
                <a:off x="0" y="1037"/>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Line 79"/>
              <p:cNvSpPr>
                <a:spLocks noChangeShapeType="1"/>
              </p:cNvSpPr>
              <p:nvPr userDrawn="1"/>
            </p:nvSpPr>
            <p:spPr bwMode="auto">
              <a:xfrm>
                <a:off x="0" y="1091"/>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Line 80"/>
              <p:cNvSpPr>
                <a:spLocks noChangeShapeType="1"/>
              </p:cNvSpPr>
              <p:nvPr userDrawn="1"/>
            </p:nvSpPr>
            <p:spPr bwMode="auto">
              <a:xfrm>
                <a:off x="0" y="128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Line 81"/>
              <p:cNvSpPr>
                <a:spLocks noChangeShapeType="1"/>
              </p:cNvSpPr>
              <p:nvPr userDrawn="1"/>
            </p:nvSpPr>
            <p:spPr bwMode="auto">
              <a:xfrm>
                <a:off x="0" y="1268"/>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Line 82"/>
              <p:cNvSpPr>
                <a:spLocks noChangeShapeType="1"/>
              </p:cNvSpPr>
              <p:nvPr userDrawn="1"/>
            </p:nvSpPr>
            <p:spPr bwMode="auto">
              <a:xfrm>
                <a:off x="0" y="860"/>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Line 83"/>
              <p:cNvSpPr>
                <a:spLocks noChangeShapeType="1"/>
              </p:cNvSpPr>
              <p:nvPr userDrawn="1"/>
            </p:nvSpPr>
            <p:spPr bwMode="auto">
              <a:xfrm>
                <a:off x="0" y="896"/>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Line 84"/>
              <p:cNvSpPr>
                <a:spLocks noChangeShapeType="1"/>
              </p:cNvSpPr>
              <p:nvPr userDrawn="1"/>
            </p:nvSpPr>
            <p:spPr bwMode="auto">
              <a:xfrm>
                <a:off x="0" y="92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Line 85"/>
              <p:cNvSpPr>
                <a:spLocks noChangeShapeType="1"/>
              </p:cNvSpPr>
              <p:nvPr userDrawn="1"/>
            </p:nvSpPr>
            <p:spPr bwMode="auto">
              <a:xfrm>
                <a:off x="0" y="770"/>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Line 86"/>
              <p:cNvSpPr>
                <a:spLocks noChangeShapeType="1"/>
              </p:cNvSpPr>
              <p:nvPr userDrawn="1"/>
            </p:nvSpPr>
            <p:spPr bwMode="auto">
              <a:xfrm>
                <a:off x="0" y="815"/>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Line 87"/>
              <p:cNvSpPr>
                <a:spLocks noChangeShapeType="1"/>
              </p:cNvSpPr>
              <p:nvPr userDrawn="1"/>
            </p:nvSpPr>
            <p:spPr bwMode="auto">
              <a:xfrm>
                <a:off x="0" y="718"/>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Line 88"/>
              <p:cNvSpPr>
                <a:spLocks noChangeShapeType="1"/>
              </p:cNvSpPr>
              <p:nvPr userDrawn="1"/>
            </p:nvSpPr>
            <p:spPr bwMode="auto">
              <a:xfrm>
                <a:off x="0" y="646"/>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 name="Line 89"/>
              <p:cNvSpPr>
                <a:spLocks noChangeShapeType="1"/>
              </p:cNvSpPr>
              <p:nvPr userDrawn="1"/>
            </p:nvSpPr>
            <p:spPr bwMode="auto">
              <a:xfrm>
                <a:off x="0" y="522"/>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Line 90"/>
              <p:cNvSpPr>
                <a:spLocks noChangeShapeType="1"/>
              </p:cNvSpPr>
              <p:nvPr userDrawn="1"/>
            </p:nvSpPr>
            <p:spPr bwMode="auto">
              <a:xfrm>
                <a:off x="0" y="558"/>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Line 91"/>
              <p:cNvSpPr>
                <a:spLocks noChangeShapeType="1"/>
              </p:cNvSpPr>
              <p:nvPr userDrawn="1"/>
            </p:nvSpPr>
            <p:spPr bwMode="auto">
              <a:xfrm>
                <a:off x="0" y="591"/>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Line 92"/>
              <p:cNvSpPr>
                <a:spLocks noChangeShapeType="1"/>
              </p:cNvSpPr>
              <p:nvPr userDrawn="1"/>
            </p:nvSpPr>
            <p:spPr bwMode="auto">
              <a:xfrm>
                <a:off x="0" y="432"/>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Line 93"/>
              <p:cNvSpPr>
                <a:spLocks noChangeShapeType="1"/>
              </p:cNvSpPr>
              <p:nvPr userDrawn="1"/>
            </p:nvSpPr>
            <p:spPr bwMode="auto">
              <a:xfrm>
                <a:off x="0" y="384"/>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 name="Line 94"/>
              <p:cNvSpPr>
                <a:spLocks noChangeShapeType="1"/>
              </p:cNvSpPr>
              <p:nvPr userDrawn="1"/>
            </p:nvSpPr>
            <p:spPr bwMode="auto">
              <a:xfrm>
                <a:off x="0" y="477"/>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Line 95"/>
              <p:cNvSpPr>
                <a:spLocks noChangeShapeType="1"/>
              </p:cNvSpPr>
              <p:nvPr userDrawn="1"/>
            </p:nvSpPr>
            <p:spPr bwMode="auto">
              <a:xfrm>
                <a:off x="0" y="33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Line 96"/>
              <p:cNvSpPr>
                <a:spLocks noChangeShapeType="1"/>
              </p:cNvSpPr>
              <p:nvPr userDrawn="1"/>
            </p:nvSpPr>
            <p:spPr bwMode="auto">
              <a:xfrm>
                <a:off x="0" y="318"/>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Line 97"/>
              <p:cNvSpPr>
                <a:spLocks noChangeShapeType="1"/>
              </p:cNvSpPr>
              <p:nvPr userDrawn="1"/>
            </p:nvSpPr>
            <p:spPr bwMode="auto">
              <a:xfrm>
                <a:off x="0" y="258"/>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 name="Line 98"/>
              <p:cNvSpPr>
                <a:spLocks noChangeShapeType="1"/>
              </p:cNvSpPr>
              <p:nvPr userDrawn="1"/>
            </p:nvSpPr>
            <p:spPr bwMode="auto">
              <a:xfrm>
                <a:off x="0" y="70"/>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 name="Line 99"/>
              <p:cNvSpPr>
                <a:spLocks noChangeShapeType="1"/>
              </p:cNvSpPr>
              <p:nvPr userDrawn="1"/>
            </p:nvSpPr>
            <p:spPr bwMode="auto">
              <a:xfrm>
                <a:off x="0" y="43"/>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 name="Line 100"/>
              <p:cNvSpPr>
                <a:spLocks noChangeShapeType="1"/>
              </p:cNvSpPr>
              <p:nvPr userDrawn="1"/>
            </p:nvSpPr>
            <p:spPr bwMode="auto">
              <a:xfrm>
                <a:off x="0" y="91"/>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 name="Line 101"/>
              <p:cNvSpPr>
                <a:spLocks noChangeShapeType="1"/>
              </p:cNvSpPr>
              <p:nvPr userDrawn="1"/>
            </p:nvSpPr>
            <p:spPr bwMode="auto">
              <a:xfrm>
                <a:off x="0" y="145"/>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Line 102"/>
              <p:cNvSpPr>
                <a:spLocks noChangeShapeType="1"/>
              </p:cNvSpPr>
              <p:nvPr userDrawn="1"/>
            </p:nvSpPr>
            <p:spPr bwMode="auto">
              <a:xfrm>
                <a:off x="0" y="202"/>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05" name="Rectangle 108"/>
          <p:cNvSpPr>
            <a:spLocks noChangeArrowheads="1"/>
          </p:cNvSpPr>
          <p:nvPr/>
        </p:nvSpPr>
        <p:spPr bwMode="auto">
          <a:xfrm>
            <a:off x="3017838" y="2120900"/>
            <a:ext cx="5662612" cy="7778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2"/>
                </a:solidFill>
                <a:latin typeface="Times New Roman" pitchFamily="18" charset="0"/>
              </a:defRPr>
            </a:lvl1pPr>
            <a:lvl2pPr marL="742950" indent="-285750" eaLnBrk="0" hangingPunct="0">
              <a:defRPr sz="2000">
                <a:solidFill>
                  <a:schemeClr val="tx2"/>
                </a:solidFill>
                <a:latin typeface="Times New Roman" pitchFamily="18" charset="0"/>
              </a:defRPr>
            </a:lvl2pPr>
            <a:lvl3pPr marL="1143000" indent="-228600" eaLnBrk="0" hangingPunct="0">
              <a:defRPr sz="2000">
                <a:solidFill>
                  <a:schemeClr val="tx2"/>
                </a:solidFill>
                <a:latin typeface="Times New Roman" pitchFamily="18" charset="0"/>
              </a:defRPr>
            </a:lvl3pPr>
            <a:lvl4pPr marL="1600200" indent="-228600" eaLnBrk="0" hangingPunct="0">
              <a:defRPr sz="2000">
                <a:solidFill>
                  <a:schemeClr val="tx2"/>
                </a:solidFill>
                <a:latin typeface="Times New Roman" pitchFamily="18" charset="0"/>
              </a:defRPr>
            </a:lvl4pPr>
            <a:lvl5pPr marL="2057400" indent="-228600" eaLnBrk="0" hangingPunct="0">
              <a:defRPr sz="2000">
                <a:solidFill>
                  <a:schemeClr val="tx2"/>
                </a:solidFill>
                <a:latin typeface="Times New Roman" pitchFamily="18" charset="0"/>
              </a:defRPr>
            </a:lvl5pPr>
            <a:lvl6pPr marL="2514600" indent="-228600" eaLnBrk="0" fontAlgn="base" hangingPunct="0">
              <a:lnSpc>
                <a:spcPct val="85000"/>
              </a:lnSpc>
              <a:spcBef>
                <a:spcPct val="0"/>
              </a:spcBef>
              <a:spcAft>
                <a:spcPct val="0"/>
              </a:spcAft>
              <a:buChar char="•"/>
              <a:defRPr sz="2000">
                <a:solidFill>
                  <a:schemeClr val="tx2"/>
                </a:solidFill>
                <a:latin typeface="Times New Roman" pitchFamily="18" charset="0"/>
              </a:defRPr>
            </a:lvl6pPr>
            <a:lvl7pPr marL="2971800" indent="-228600" eaLnBrk="0" fontAlgn="base" hangingPunct="0">
              <a:lnSpc>
                <a:spcPct val="85000"/>
              </a:lnSpc>
              <a:spcBef>
                <a:spcPct val="0"/>
              </a:spcBef>
              <a:spcAft>
                <a:spcPct val="0"/>
              </a:spcAft>
              <a:buChar char="•"/>
              <a:defRPr sz="2000">
                <a:solidFill>
                  <a:schemeClr val="tx2"/>
                </a:solidFill>
                <a:latin typeface="Times New Roman" pitchFamily="18" charset="0"/>
              </a:defRPr>
            </a:lvl7pPr>
            <a:lvl8pPr marL="3429000" indent="-228600" eaLnBrk="0" fontAlgn="base" hangingPunct="0">
              <a:lnSpc>
                <a:spcPct val="85000"/>
              </a:lnSpc>
              <a:spcBef>
                <a:spcPct val="0"/>
              </a:spcBef>
              <a:spcAft>
                <a:spcPct val="0"/>
              </a:spcAft>
              <a:buChar char="•"/>
              <a:defRPr sz="2000">
                <a:solidFill>
                  <a:schemeClr val="tx2"/>
                </a:solidFill>
                <a:latin typeface="Times New Roman" pitchFamily="18" charset="0"/>
              </a:defRPr>
            </a:lvl8pPr>
            <a:lvl9pPr marL="3886200" indent="-228600" eaLnBrk="0" fontAlgn="base" hangingPunct="0">
              <a:lnSpc>
                <a:spcPct val="85000"/>
              </a:lnSpc>
              <a:spcBef>
                <a:spcPct val="0"/>
              </a:spcBef>
              <a:spcAft>
                <a:spcPct val="0"/>
              </a:spcAft>
              <a:buChar char="•"/>
              <a:defRPr sz="2000">
                <a:solidFill>
                  <a:schemeClr val="tx2"/>
                </a:solidFill>
                <a:latin typeface="Times New Roman" pitchFamily="18" charset="0"/>
              </a:defRPr>
            </a:lvl9pPr>
          </a:lstStyle>
          <a:p>
            <a:pPr algn="ctr" eaLnBrk="1" hangingPunct="1">
              <a:lnSpc>
                <a:spcPct val="100000"/>
              </a:lnSpc>
              <a:buFontTx/>
              <a:buNone/>
              <a:defRPr/>
            </a:pPr>
            <a:endParaRPr kumimoji="1" lang="ro-RO" altLang="en-US" sz="2400" smtClean="0">
              <a:solidFill>
                <a:schemeClr val="tx1"/>
              </a:solidFill>
            </a:endParaRPr>
          </a:p>
        </p:txBody>
      </p:sp>
      <p:sp>
        <p:nvSpPr>
          <p:cNvPr id="106" name="Rectangle 109"/>
          <p:cNvSpPr>
            <a:spLocks noChangeArrowheads="1"/>
          </p:cNvSpPr>
          <p:nvPr/>
        </p:nvSpPr>
        <p:spPr bwMode="auto">
          <a:xfrm>
            <a:off x="1098550" y="862013"/>
            <a:ext cx="5662613" cy="77787"/>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2"/>
                </a:solidFill>
                <a:latin typeface="Times New Roman" pitchFamily="18" charset="0"/>
              </a:defRPr>
            </a:lvl1pPr>
            <a:lvl2pPr marL="742950" indent="-285750" eaLnBrk="0" hangingPunct="0">
              <a:defRPr sz="2000">
                <a:solidFill>
                  <a:schemeClr val="tx2"/>
                </a:solidFill>
                <a:latin typeface="Times New Roman" pitchFamily="18" charset="0"/>
              </a:defRPr>
            </a:lvl2pPr>
            <a:lvl3pPr marL="1143000" indent="-228600" eaLnBrk="0" hangingPunct="0">
              <a:defRPr sz="2000">
                <a:solidFill>
                  <a:schemeClr val="tx2"/>
                </a:solidFill>
                <a:latin typeface="Times New Roman" pitchFamily="18" charset="0"/>
              </a:defRPr>
            </a:lvl3pPr>
            <a:lvl4pPr marL="1600200" indent="-228600" eaLnBrk="0" hangingPunct="0">
              <a:defRPr sz="2000">
                <a:solidFill>
                  <a:schemeClr val="tx2"/>
                </a:solidFill>
                <a:latin typeface="Times New Roman" pitchFamily="18" charset="0"/>
              </a:defRPr>
            </a:lvl4pPr>
            <a:lvl5pPr marL="2057400" indent="-228600" eaLnBrk="0" hangingPunct="0">
              <a:defRPr sz="2000">
                <a:solidFill>
                  <a:schemeClr val="tx2"/>
                </a:solidFill>
                <a:latin typeface="Times New Roman" pitchFamily="18" charset="0"/>
              </a:defRPr>
            </a:lvl5pPr>
            <a:lvl6pPr marL="2514600" indent="-228600" eaLnBrk="0" fontAlgn="base" hangingPunct="0">
              <a:lnSpc>
                <a:spcPct val="85000"/>
              </a:lnSpc>
              <a:spcBef>
                <a:spcPct val="0"/>
              </a:spcBef>
              <a:spcAft>
                <a:spcPct val="0"/>
              </a:spcAft>
              <a:buChar char="•"/>
              <a:defRPr sz="2000">
                <a:solidFill>
                  <a:schemeClr val="tx2"/>
                </a:solidFill>
                <a:latin typeface="Times New Roman" pitchFamily="18" charset="0"/>
              </a:defRPr>
            </a:lvl6pPr>
            <a:lvl7pPr marL="2971800" indent="-228600" eaLnBrk="0" fontAlgn="base" hangingPunct="0">
              <a:lnSpc>
                <a:spcPct val="85000"/>
              </a:lnSpc>
              <a:spcBef>
                <a:spcPct val="0"/>
              </a:spcBef>
              <a:spcAft>
                <a:spcPct val="0"/>
              </a:spcAft>
              <a:buChar char="•"/>
              <a:defRPr sz="2000">
                <a:solidFill>
                  <a:schemeClr val="tx2"/>
                </a:solidFill>
                <a:latin typeface="Times New Roman" pitchFamily="18" charset="0"/>
              </a:defRPr>
            </a:lvl7pPr>
            <a:lvl8pPr marL="3429000" indent="-228600" eaLnBrk="0" fontAlgn="base" hangingPunct="0">
              <a:lnSpc>
                <a:spcPct val="85000"/>
              </a:lnSpc>
              <a:spcBef>
                <a:spcPct val="0"/>
              </a:spcBef>
              <a:spcAft>
                <a:spcPct val="0"/>
              </a:spcAft>
              <a:buChar char="•"/>
              <a:defRPr sz="2000">
                <a:solidFill>
                  <a:schemeClr val="tx2"/>
                </a:solidFill>
                <a:latin typeface="Times New Roman" pitchFamily="18" charset="0"/>
              </a:defRPr>
            </a:lvl8pPr>
            <a:lvl9pPr marL="3886200" indent="-228600" eaLnBrk="0" fontAlgn="base" hangingPunct="0">
              <a:lnSpc>
                <a:spcPct val="85000"/>
              </a:lnSpc>
              <a:spcBef>
                <a:spcPct val="0"/>
              </a:spcBef>
              <a:spcAft>
                <a:spcPct val="0"/>
              </a:spcAft>
              <a:buChar char="•"/>
              <a:defRPr sz="2000">
                <a:solidFill>
                  <a:schemeClr val="tx2"/>
                </a:solidFill>
                <a:latin typeface="Times New Roman" pitchFamily="18" charset="0"/>
              </a:defRPr>
            </a:lvl9pPr>
          </a:lstStyle>
          <a:p>
            <a:pPr algn="ctr" eaLnBrk="1" hangingPunct="1">
              <a:lnSpc>
                <a:spcPct val="100000"/>
              </a:lnSpc>
              <a:buFontTx/>
              <a:buNone/>
              <a:defRPr/>
            </a:pPr>
            <a:endParaRPr kumimoji="1" lang="ro-RO" altLang="en-US" sz="2400" smtClean="0">
              <a:solidFill>
                <a:schemeClr val="tx1"/>
              </a:solidFill>
            </a:endParaRPr>
          </a:p>
        </p:txBody>
      </p:sp>
      <p:sp>
        <p:nvSpPr>
          <p:cNvPr id="66666" name="Rectangle 106"/>
          <p:cNvSpPr>
            <a:spLocks noGrp="1" noChangeArrowheads="1"/>
          </p:cNvSpPr>
          <p:nvPr>
            <p:ph type="ctrTitle"/>
          </p:nvPr>
        </p:nvSpPr>
        <p:spPr>
          <a:xfrm>
            <a:off x="1169988" y="1046163"/>
            <a:ext cx="7380287" cy="1012825"/>
          </a:xfrm>
        </p:spPr>
        <p:txBody>
          <a:bodyPr/>
          <a:lstStyle>
            <a:lvl1pPr>
              <a:defRPr sz="4000"/>
            </a:lvl1pPr>
          </a:lstStyle>
          <a:p>
            <a:pPr lvl="0"/>
            <a:r>
              <a:rPr lang="en-US" altLang="en-US" noProof="0" smtClean="0"/>
              <a:t>Click to edit Master title style</a:t>
            </a:r>
          </a:p>
        </p:txBody>
      </p:sp>
      <p:sp>
        <p:nvSpPr>
          <p:cNvPr id="66667" name="Rectangle 107"/>
          <p:cNvSpPr>
            <a:spLocks noGrp="1" noChangeArrowheads="1"/>
          </p:cNvSpPr>
          <p:nvPr>
            <p:ph type="subTitle" idx="1"/>
          </p:nvPr>
        </p:nvSpPr>
        <p:spPr>
          <a:xfrm>
            <a:off x="1566863" y="2693988"/>
            <a:ext cx="6662737" cy="2994025"/>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107" name="Rectangle 103"/>
          <p:cNvSpPr>
            <a:spLocks noGrp="1" noChangeArrowheads="1"/>
          </p:cNvSpPr>
          <p:nvPr>
            <p:ph type="dt" sz="half" idx="10"/>
          </p:nvPr>
        </p:nvSpPr>
        <p:spPr>
          <a:xfrm>
            <a:off x="1387475" y="6357938"/>
            <a:ext cx="1905000" cy="457200"/>
          </a:xfrm>
          <a:extLst>
            <a:ext uri="{909E8E84-426E-40DD-AFC4-6F175D3DCCD1}">
              <a14:hiddenFill xmlns:a14="http://schemas.microsoft.com/office/drawing/2010/main">
                <a:solidFill>
                  <a:schemeClr val="accent1"/>
                </a:solidFill>
              </a14:hiddenFill>
            </a:ext>
          </a:extLst>
        </p:spPr>
        <p:txBody>
          <a:bodyPr/>
          <a:lstStyle>
            <a:lvl1pPr>
              <a:defRPr/>
            </a:lvl1pPr>
          </a:lstStyle>
          <a:p>
            <a:pPr>
              <a:defRPr/>
            </a:pPr>
            <a:fld id="{5E7CA21E-A224-4F84-884C-2D51A1AE058A}" type="datetime5">
              <a:rPr lang="en-US" altLang="en-US"/>
              <a:pPr>
                <a:defRPr/>
              </a:pPr>
              <a:t>25-Sep-23</a:t>
            </a:fld>
            <a:endParaRPr lang="en-US" altLang="en-US"/>
          </a:p>
        </p:txBody>
      </p:sp>
      <p:sp>
        <p:nvSpPr>
          <p:cNvPr id="108" name="Rectangle 104"/>
          <p:cNvSpPr>
            <a:spLocks noGrp="1" noChangeArrowheads="1"/>
          </p:cNvSpPr>
          <p:nvPr>
            <p:ph type="ftr" sz="quarter" idx="11"/>
          </p:nvPr>
        </p:nvSpPr>
        <p:spPr>
          <a:xfrm>
            <a:off x="3722688" y="6357938"/>
            <a:ext cx="2271712" cy="457200"/>
          </a:xfrm>
        </p:spPr>
        <p:txBody>
          <a:bodyPr/>
          <a:lstStyle>
            <a:lvl1pPr>
              <a:defRPr/>
            </a:lvl1pPr>
          </a:lstStyle>
          <a:p>
            <a:pPr>
              <a:defRPr/>
            </a:pPr>
            <a:endParaRPr lang="en-US" altLang="en-US"/>
          </a:p>
        </p:txBody>
      </p:sp>
      <p:sp>
        <p:nvSpPr>
          <p:cNvPr id="109" name="Rectangle 105"/>
          <p:cNvSpPr>
            <a:spLocks noGrp="1" noChangeArrowheads="1"/>
          </p:cNvSpPr>
          <p:nvPr>
            <p:ph type="sldNum" sz="quarter" idx="12"/>
          </p:nvPr>
        </p:nvSpPr>
        <p:spPr>
          <a:xfrm>
            <a:off x="6464300" y="6361113"/>
            <a:ext cx="1906588" cy="457200"/>
          </a:xfrm>
        </p:spPr>
        <p:txBody>
          <a:bodyPr/>
          <a:lstStyle>
            <a:lvl1pPr>
              <a:defRPr/>
            </a:lvl1pPr>
          </a:lstStyle>
          <a:p>
            <a:pPr>
              <a:defRPr/>
            </a:pPr>
            <a:fld id="{31C8E343-913C-4D1E-83A8-B2BAE2F59F60}" type="slidenum">
              <a:rPr lang="en-US" altLang="en-US"/>
              <a:pPr>
                <a:defRPr/>
              </a:pPr>
              <a:t>‹#›</a:t>
            </a:fld>
            <a:endParaRPr lang="en-US" altLang="en-US"/>
          </a:p>
        </p:txBody>
      </p:sp>
    </p:spTree>
    <p:extLst>
      <p:ext uri="{BB962C8B-B14F-4D97-AF65-F5344CB8AC3E}">
        <p14:creationId xmlns:p14="http://schemas.microsoft.com/office/powerpoint/2010/main" val="4844531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slide(fromLeft)">
                                      <p:cBhvr>
                                        <p:cTn id="7" dur="500"/>
                                        <p:tgtEl>
                                          <p:spTgt spid="10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slide(fromRight)">
                                      <p:cBhvr>
                                        <p:cTn id="1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autoUpdateAnimBg="0"/>
      <p:bldP spid="106" grpId="0" animBg="1"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8"/>
          <p:cNvSpPr>
            <a:spLocks noGrp="1" noChangeArrowheads="1"/>
          </p:cNvSpPr>
          <p:nvPr>
            <p:ph type="dt" sz="half" idx="10"/>
          </p:nvPr>
        </p:nvSpPr>
        <p:spPr>
          <a:ln/>
        </p:spPr>
        <p:txBody>
          <a:bodyPr/>
          <a:lstStyle>
            <a:lvl1pPr>
              <a:defRPr/>
            </a:lvl1pPr>
          </a:lstStyle>
          <a:p>
            <a:pPr>
              <a:defRPr/>
            </a:pPr>
            <a:fld id="{E278CDDD-E88D-44D3-BC58-903F5B9D84B1}" type="datetime5">
              <a:rPr lang="en-US" altLang="en-US"/>
              <a:pPr>
                <a:defRPr/>
              </a:pPr>
              <a:t>25-Sep-23</a:t>
            </a:fld>
            <a:endParaRPr lang="en-US" altLang="en-US"/>
          </a:p>
        </p:txBody>
      </p:sp>
      <p:sp>
        <p:nvSpPr>
          <p:cNvPr id="5" name="Rectangle 109"/>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0"/>
          <p:cNvSpPr>
            <a:spLocks noGrp="1" noChangeArrowheads="1"/>
          </p:cNvSpPr>
          <p:nvPr>
            <p:ph type="sldNum" sz="quarter" idx="12"/>
          </p:nvPr>
        </p:nvSpPr>
        <p:spPr>
          <a:ln/>
        </p:spPr>
        <p:txBody>
          <a:bodyPr/>
          <a:lstStyle>
            <a:lvl1pPr>
              <a:defRPr/>
            </a:lvl1pPr>
          </a:lstStyle>
          <a:p>
            <a:pPr>
              <a:defRPr/>
            </a:pPr>
            <a:fld id="{5B8C3A1B-882D-4228-982C-74BCACBB1282}" type="slidenum">
              <a:rPr lang="en-US" altLang="en-US"/>
              <a:pPr>
                <a:defRPr/>
              </a:pPr>
              <a:t>‹#›</a:t>
            </a:fld>
            <a:endParaRPr lang="en-US" altLang="en-US"/>
          </a:p>
        </p:txBody>
      </p:sp>
    </p:spTree>
    <p:extLst>
      <p:ext uri="{BB962C8B-B14F-4D97-AF65-F5344CB8AC3E}">
        <p14:creationId xmlns:p14="http://schemas.microsoft.com/office/powerpoint/2010/main" val="122413317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8625" y="609600"/>
            <a:ext cx="198913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9625" y="609600"/>
            <a:ext cx="5816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8"/>
          <p:cNvSpPr>
            <a:spLocks noGrp="1" noChangeArrowheads="1"/>
          </p:cNvSpPr>
          <p:nvPr>
            <p:ph type="dt" sz="half" idx="10"/>
          </p:nvPr>
        </p:nvSpPr>
        <p:spPr>
          <a:ln/>
        </p:spPr>
        <p:txBody>
          <a:bodyPr/>
          <a:lstStyle>
            <a:lvl1pPr>
              <a:defRPr/>
            </a:lvl1pPr>
          </a:lstStyle>
          <a:p>
            <a:pPr>
              <a:defRPr/>
            </a:pPr>
            <a:fld id="{11E8EAB0-3C8D-460C-8719-5CA48C931860}" type="datetime5">
              <a:rPr lang="en-US" altLang="en-US"/>
              <a:pPr>
                <a:defRPr/>
              </a:pPr>
              <a:t>25-Sep-23</a:t>
            </a:fld>
            <a:endParaRPr lang="en-US" altLang="en-US"/>
          </a:p>
        </p:txBody>
      </p:sp>
      <p:sp>
        <p:nvSpPr>
          <p:cNvPr id="5" name="Rectangle 109"/>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0"/>
          <p:cNvSpPr>
            <a:spLocks noGrp="1" noChangeArrowheads="1"/>
          </p:cNvSpPr>
          <p:nvPr>
            <p:ph type="sldNum" sz="quarter" idx="12"/>
          </p:nvPr>
        </p:nvSpPr>
        <p:spPr>
          <a:ln/>
        </p:spPr>
        <p:txBody>
          <a:bodyPr/>
          <a:lstStyle>
            <a:lvl1pPr>
              <a:defRPr/>
            </a:lvl1pPr>
          </a:lstStyle>
          <a:p>
            <a:pPr>
              <a:defRPr/>
            </a:pPr>
            <a:fld id="{DAA29C41-29DA-4EA9-B1F8-AFBB58CE6F0D}" type="slidenum">
              <a:rPr lang="en-US" altLang="en-US"/>
              <a:pPr>
                <a:defRPr/>
              </a:pPr>
              <a:t>‹#›</a:t>
            </a:fld>
            <a:endParaRPr lang="en-US" altLang="en-US"/>
          </a:p>
        </p:txBody>
      </p:sp>
    </p:spTree>
    <p:extLst>
      <p:ext uri="{BB962C8B-B14F-4D97-AF65-F5344CB8AC3E}">
        <p14:creationId xmlns:p14="http://schemas.microsoft.com/office/powerpoint/2010/main" val="187208101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8"/>
          <p:cNvSpPr>
            <a:spLocks noGrp="1" noChangeArrowheads="1"/>
          </p:cNvSpPr>
          <p:nvPr>
            <p:ph type="dt" sz="half" idx="10"/>
          </p:nvPr>
        </p:nvSpPr>
        <p:spPr>
          <a:ln/>
        </p:spPr>
        <p:txBody>
          <a:bodyPr/>
          <a:lstStyle>
            <a:lvl1pPr>
              <a:defRPr/>
            </a:lvl1pPr>
          </a:lstStyle>
          <a:p>
            <a:pPr>
              <a:defRPr/>
            </a:pPr>
            <a:fld id="{01567F0B-4173-4231-AAB0-F70F0559F07B}" type="datetime5">
              <a:rPr lang="en-US" altLang="en-US"/>
              <a:pPr>
                <a:defRPr/>
              </a:pPr>
              <a:t>25-Sep-23</a:t>
            </a:fld>
            <a:endParaRPr lang="en-US" altLang="en-US"/>
          </a:p>
        </p:txBody>
      </p:sp>
      <p:sp>
        <p:nvSpPr>
          <p:cNvPr id="5" name="Rectangle 109"/>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0"/>
          <p:cNvSpPr>
            <a:spLocks noGrp="1" noChangeArrowheads="1"/>
          </p:cNvSpPr>
          <p:nvPr>
            <p:ph type="sldNum" sz="quarter" idx="12"/>
          </p:nvPr>
        </p:nvSpPr>
        <p:spPr>
          <a:ln/>
        </p:spPr>
        <p:txBody>
          <a:bodyPr/>
          <a:lstStyle>
            <a:lvl1pPr>
              <a:defRPr/>
            </a:lvl1pPr>
          </a:lstStyle>
          <a:p>
            <a:pPr>
              <a:defRPr/>
            </a:pPr>
            <a:fld id="{DB043F19-ECA0-4601-BBB5-786C2DB91846}" type="slidenum">
              <a:rPr lang="en-US" altLang="en-US"/>
              <a:pPr>
                <a:defRPr/>
              </a:pPr>
              <a:t>‹#›</a:t>
            </a:fld>
            <a:endParaRPr lang="en-US" altLang="en-US"/>
          </a:p>
        </p:txBody>
      </p:sp>
    </p:spTree>
    <p:extLst>
      <p:ext uri="{BB962C8B-B14F-4D97-AF65-F5344CB8AC3E}">
        <p14:creationId xmlns:p14="http://schemas.microsoft.com/office/powerpoint/2010/main" val="27426110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8"/>
          <p:cNvSpPr>
            <a:spLocks noGrp="1" noChangeArrowheads="1"/>
          </p:cNvSpPr>
          <p:nvPr>
            <p:ph type="dt" sz="half" idx="10"/>
          </p:nvPr>
        </p:nvSpPr>
        <p:spPr>
          <a:ln/>
        </p:spPr>
        <p:txBody>
          <a:bodyPr/>
          <a:lstStyle>
            <a:lvl1pPr>
              <a:defRPr/>
            </a:lvl1pPr>
          </a:lstStyle>
          <a:p>
            <a:pPr>
              <a:defRPr/>
            </a:pPr>
            <a:fld id="{79FC7BA8-0B90-4402-944E-762B9CBB971F}" type="datetime5">
              <a:rPr lang="en-US" altLang="en-US"/>
              <a:pPr>
                <a:defRPr/>
              </a:pPr>
              <a:t>25-Sep-23</a:t>
            </a:fld>
            <a:endParaRPr lang="en-US" altLang="en-US"/>
          </a:p>
        </p:txBody>
      </p:sp>
      <p:sp>
        <p:nvSpPr>
          <p:cNvPr id="5" name="Rectangle 109"/>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0"/>
          <p:cNvSpPr>
            <a:spLocks noGrp="1" noChangeArrowheads="1"/>
          </p:cNvSpPr>
          <p:nvPr>
            <p:ph type="sldNum" sz="quarter" idx="12"/>
          </p:nvPr>
        </p:nvSpPr>
        <p:spPr>
          <a:ln/>
        </p:spPr>
        <p:txBody>
          <a:bodyPr/>
          <a:lstStyle>
            <a:lvl1pPr>
              <a:defRPr/>
            </a:lvl1pPr>
          </a:lstStyle>
          <a:p>
            <a:pPr>
              <a:defRPr/>
            </a:pPr>
            <a:fld id="{D9E8A7C9-2153-4183-BA23-66B2A80459B0}" type="slidenum">
              <a:rPr lang="en-US" altLang="en-US"/>
              <a:pPr>
                <a:defRPr/>
              </a:pPr>
              <a:t>‹#›</a:t>
            </a:fld>
            <a:endParaRPr lang="en-US" altLang="en-US"/>
          </a:p>
        </p:txBody>
      </p:sp>
    </p:spTree>
    <p:extLst>
      <p:ext uri="{BB962C8B-B14F-4D97-AF65-F5344CB8AC3E}">
        <p14:creationId xmlns:p14="http://schemas.microsoft.com/office/powerpoint/2010/main" val="62439398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9625" y="2214563"/>
            <a:ext cx="3902075"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64100" y="2214563"/>
            <a:ext cx="3903663"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8"/>
          <p:cNvSpPr>
            <a:spLocks noGrp="1" noChangeArrowheads="1"/>
          </p:cNvSpPr>
          <p:nvPr>
            <p:ph type="dt" sz="half" idx="10"/>
          </p:nvPr>
        </p:nvSpPr>
        <p:spPr>
          <a:ln/>
        </p:spPr>
        <p:txBody>
          <a:bodyPr/>
          <a:lstStyle>
            <a:lvl1pPr>
              <a:defRPr/>
            </a:lvl1pPr>
          </a:lstStyle>
          <a:p>
            <a:pPr>
              <a:defRPr/>
            </a:pPr>
            <a:fld id="{79FA8FA6-C1FB-41E1-B647-ACB8E52D7956}" type="datetime5">
              <a:rPr lang="en-US" altLang="en-US"/>
              <a:pPr>
                <a:defRPr/>
              </a:pPr>
              <a:t>25-Sep-23</a:t>
            </a:fld>
            <a:endParaRPr lang="en-US" altLang="en-US"/>
          </a:p>
        </p:txBody>
      </p:sp>
      <p:sp>
        <p:nvSpPr>
          <p:cNvPr id="6" name="Rectangle 109"/>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0"/>
          <p:cNvSpPr>
            <a:spLocks noGrp="1" noChangeArrowheads="1"/>
          </p:cNvSpPr>
          <p:nvPr>
            <p:ph type="sldNum" sz="quarter" idx="12"/>
          </p:nvPr>
        </p:nvSpPr>
        <p:spPr>
          <a:ln/>
        </p:spPr>
        <p:txBody>
          <a:bodyPr/>
          <a:lstStyle>
            <a:lvl1pPr>
              <a:defRPr/>
            </a:lvl1pPr>
          </a:lstStyle>
          <a:p>
            <a:pPr>
              <a:defRPr/>
            </a:pPr>
            <a:fld id="{596983B4-E1FA-4F1F-AF03-FCC41B4EDF83}" type="slidenum">
              <a:rPr lang="en-US" altLang="en-US"/>
              <a:pPr>
                <a:defRPr/>
              </a:pPr>
              <a:t>‹#›</a:t>
            </a:fld>
            <a:endParaRPr lang="en-US" altLang="en-US"/>
          </a:p>
        </p:txBody>
      </p:sp>
    </p:spTree>
    <p:extLst>
      <p:ext uri="{BB962C8B-B14F-4D97-AF65-F5344CB8AC3E}">
        <p14:creationId xmlns:p14="http://schemas.microsoft.com/office/powerpoint/2010/main" val="78592800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8"/>
          <p:cNvSpPr>
            <a:spLocks noGrp="1" noChangeArrowheads="1"/>
          </p:cNvSpPr>
          <p:nvPr>
            <p:ph type="dt" sz="half" idx="10"/>
          </p:nvPr>
        </p:nvSpPr>
        <p:spPr>
          <a:ln/>
        </p:spPr>
        <p:txBody>
          <a:bodyPr/>
          <a:lstStyle>
            <a:lvl1pPr>
              <a:defRPr/>
            </a:lvl1pPr>
          </a:lstStyle>
          <a:p>
            <a:pPr>
              <a:defRPr/>
            </a:pPr>
            <a:fld id="{96B87151-3550-454C-9C09-36163426519D}" type="datetime5">
              <a:rPr lang="en-US" altLang="en-US"/>
              <a:pPr>
                <a:defRPr/>
              </a:pPr>
              <a:t>25-Sep-23</a:t>
            </a:fld>
            <a:endParaRPr lang="en-US" altLang="en-US"/>
          </a:p>
        </p:txBody>
      </p:sp>
      <p:sp>
        <p:nvSpPr>
          <p:cNvPr id="8" name="Rectangle 109"/>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10"/>
          <p:cNvSpPr>
            <a:spLocks noGrp="1" noChangeArrowheads="1"/>
          </p:cNvSpPr>
          <p:nvPr>
            <p:ph type="sldNum" sz="quarter" idx="12"/>
          </p:nvPr>
        </p:nvSpPr>
        <p:spPr>
          <a:ln/>
        </p:spPr>
        <p:txBody>
          <a:bodyPr/>
          <a:lstStyle>
            <a:lvl1pPr>
              <a:defRPr/>
            </a:lvl1pPr>
          </a:lstStyle>
          <a:p>
            <a:pPr>
              <a:defRPr/>
            </a:pPr>
            <a:fld id="{C657FF17-E9E3-4851-8EC4-09AA05F548D4}" type="slidenum">
              <a:rPr lang="en-US" altLang="en-US"/>
              <a:pPr>
                <a:defRPr/>
              </a:pPr>
              <a:t>‹#›</a:t>
            </a:fld>
            <a:endParaRPr lang="en-US" altLang="en-US"/>
          </a:p>
        </p:txBody>
      </p:sp>
    </p:spTree>
    <p:extLst>
      <p:ext uri="{BB962C8B-B14F-4D97-AF65-F5344CB8AC3E}">
        <p14:creationId xmlns:p14="http://schemas.microsoft.com/office/powerpoint/2010/main" val="120867268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8"/>
          <p:cNvSpPr>
            <a:spLocks noGrp="1" noChangeArrowheads="1"/>
          </p:cNvSpPr>
          <p:nvPr>
            <p:ph type="dt" sz="half" idx="10"/>
          </p:nvPr>
        </p:nvSpPr>
        <p:spPr>
          <a:ln/>
        </p:spPr>
        <p:txBody>
          <a:bodyPr/>
          <a:lstStyle>
            <a:lvl1pPr>
              <a:defRPr/>
            </a:lvl1pPr>
          </a:lstStyle>
          <a:p>
            <a:pPr>
              <a:defRPr/>
            </a:pPr>
            <a:fld id="{B7F65EF8-DED8-4E3F-AD8B-3213012E60F9}" type="datetime5">
              <a:rPr lang="en-US" altLang="en-US"/>
              <a:pPr>
                <a:defRPr/>
              </a:pPr>
              <a:t>25-Sep-23</a:t>
            </a:fld>
            <a:endParaRPr lang="en-US" altLang="en-US"/>
          </a:p>
        </p:txBody>
      </p:sp>
      <p:sp>
        <p:nvSpPr>
          <p:cNvPr id="4" name="Rectangle 109"/>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10"/>
          <p:cNvSpPr>
            <a:spLocks noGrp="1" noChangeArrowheads="1"/>
          </p:cNvSpPr>
          <p:nvPr>
            <p:ph type="sldNum" sz="quarter" idx="12"/>
          </p:nvPr>
        </p:nvSpPr>
        <p:spPr>
          <a:ln/>
        </p:spPr>
        <p:txBody>
          <a:bodyPr/>
          <a:lstStyle>
            <a:lvl1pPr>
              <a:defRPr/>
            </a:lvl1pPr>
          </a:lstStyle>
          <a:p>
            <a:pPr>
              <a:defRPr/>
            </a:pPr>
            <a:fld id="{68590A5D-7332-486F-B6DE-E7FF0340ADA4}" type="slidenum">
              <a:rPr lang="en-US" altLang="en-US"/>
              <a:pPr>
                <a:defRPr/>
              </a:pPr>
              <a:t>‹#›</a:t>
            </a:fld>
            <a:endParaRPr lang="en-US" altLang="en-US"/>
          </a:p>
        </p:txBody>
      </p:sp>
    </p:spTree>
    <p:extLst>
      <p:ext uri="{BB962C8B-B14F-4D97-AF65-F5344CB8AC3E}">
        <p14:creationId xmlns:p14="http://schemas.microsoft.com/office/powerpoint/2010/main" val="222893644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8"/>
          <p:cNvSpPr>
            <a:spLocks noGrp="1" noChangeArrowheads="1"/>
          </p:cNvSpPr>
          <p:nvPr>
            <p:ph type="dt" sz="half" idx="10"/>
          </p:nvPr>
        </p:nvSpPr>
        <p:spPr>
          <a:ln/>
        </p:spPr>
        <p:txBody>
          <a:bodyPr/>
          <a:lstStyle>
            <a:lvl1pPr>
              <a:defRPr/>
            </a:lvl1pPr>
          </a:lstStyle>
          <a:p>
            <a:pPr>
              <a:defRPr/>
            </a:pPr>
            <a:fld id="{AB7BA4BF-B62D-4BBD-AD53-F3FE1B5201B8}" type="datetime5">
              <a:rPr lang="en-US" altLang="en-US"/>
              <a:pPr>
                <a:defRPr/>
              </a:pPr>
              <a:t>25-Sep-23</a:t>
            </a:fld>
            <a:endParaRPr lang="en-US" altLang="en-US"/>
          </a:p>
        </p:txBody>
      </p:sp>
      <p:sp>
        <p:nvSpPr>
          <p:cNvPr id="3" name="Rectangle 109"/>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10"/>
          <p:cNvSpPr>
            <a:spLocks noGrp="1" noChangeArrowheads="1"/>
          </p:cNvSpPr>
          <p:nvPr>
            <p:ph type="sldNum" sz="quarter" idx="12"/>
          </p:nvPr>
        </p:nvSpPr>
        <p:spPr>
          <a:ln/>
        </p:spPr>
        <p:txBody>
          <a:bodyPr/>
          <a:lstStyle>
            <a:lvl1pPr>
              <a:defRPr/>
            </a:lvl1pPr>
          </a:lstStyle>
          <a:p>
            <a:pPr>
              <a:defRPr/>
            </a:pPr>
            <a:fld id="{30BED357-D38F-40E1-884D-E99619994DD6}" type="slidenum">
              <a:rPr lang="en-US" altLang="en-US"/>
              <a:pPr>
                <a:defRPr/>
              </a:pPr>
              <a:t>‹#›</a:t>
            </a:fld>
            <a:endParaRPr lang="en-US" altLang="en-US"/>
          </a:p>
        </p:txBody>
      </p:sp>
    </p:spTree>
    <p:extLst>
      <p:ext uri="{BB962C8B-B14F-4D97-AF65-F5344CB8AC3E}">
        <p14:creationId xmlns:p14="http://schemas.microsoft.com/office/powerpoint/2010/main" val="47206338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8"/>
          <p:cNvSpPr>
            <a:spLocks noGrp="1" noChangeArrowheads="1"/>
          </p:cNvSpPr>
          <p:nvPr>
            <p:ph type="dt" sz="half" idx="10"/>
          </p:nvPr>
        </p:nvSpPr>
        <p:spPr>
          <a:ln/>
        </p:spPr>
        <p:txBody>
          <a:bodyPr/>
          <a:lstStyle>
            <a:lvl1pPr>
              <a:defRPr/>
            </a:lvl1pPr>
          </a:lstStyle>
          <a:p>
            <a:pPr>
              <a:defRPr/>
            </a:pPr>
            <a:fld id="{27D6BD29-97B5-488C-9146-90679C30C23F}" type="datetime5">
              <a:rPr lang="en-US" altLang="en-US"/>
              <a:pPr>
                <a:defRPr/>
              </a:pPr>
              <a:t>25-Sep-23</a:t>
            </a:fld>
            <a:endParaRPr lang="en-US" altLang="en-US"/>
          </a:p>
        </p:txBody>
      </p:sp>
      <p:sp>
        <p:nvSpPr>
          <p:cNvPr id="6" name="Rectangle 109"/>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0"/>
          <p:cNvSpPr>
            <a:spLocks noGrp="1" noChangeArrowheads="1"/>
          </p:cNvSpPr>
          <p:nvPr>
            <p:ph type="sldNum" sz="quarter" idx="12"/>
          </p:nvPr>
        </p:nvSpPr>
        <p:spPr>
          <a:ln/>
        </p:spPr>
        <p:txBody>
          <a:bodyPr/>
          <a:lstStyle>
            <a:lvl1pPr>
              <a:defRPr/>
            </a:lvl1pPr>
          </a:lstStyle>
          <a:p>
            <a:pPr>
              <a:defRPr/>
            </a:pPr>
            <a:fld id="{035EE20D-CB99-42C0-BC6F-570EE1763275}" type="slidenum">
              <a:rPr lang="en-US" altLang="en-US"/>
              <a:pPr>
                <a:defRPr/>
              </a:pPr>
              <a:t>‹#›</a:t>
            </a:fld>
            <a:endParaRPr lang="en-US" altLang="en-US"/>
          </a:p>
        </p:txBody>
      </p:sp>
    </p:spTree>
    <p:extLst>
      <p:ext uri="{BB962C8B-B14F-4D97-AF65-F5344CB8AC3E}">
        <p14:creationId xmlns:p14="http://schemas.microsoft.com/office/powerpoint/2010/main" val="52607161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8"/>
          <p:cNvSpPr>
            <a:spLocks noGrp="1" noChangeArrowheads="1"/>
          </p:cNvSpPr>
          <p:nvPr>
            <p:ph type="dt" sz="half" idx="10"/>
          </p:nvPr>
        </p:nvSpPr>
        <p:spPr>
          <a:ln/>
        </p:spPr>
        <p:txBody>
          <a:bodyPr/>
          <a:lstStyle>
            <a:lvl1pPr>
              <a:defRPr/>
            </a:lvl1pPr>
          </a:lstStyle>
          <a:p>
            <a:pPr>
              <a:defRPr/>
            </a:pPr>
            <a:fld id="{8F97B8CC-E688-4C7F-846C-45C76B9AED1C}" type="datetime5">
              <a:rPr lang="en-US" altLang="en-US"/>
              <a:pPr>
                <a:defRPr/>
              </a:pPr>
              <a:t>25-Sep-23</a:t>
            </a:fld>
            <a:endParaRPr lang="en-US" altLang="en-US"/>
          </a:p>
        </p:txBody>
      </p:sp>
      <p:sp>
        <p:nvSpPr>
          <p:cNvPr id="6" name="Rectangle 109"/>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0"/>
          <p:cNvSpPr>
            <a:spLocks noGrp="1" noChangeArrowheads="1"/>
          </p:cNvSpPr>
          <p:nvPr>
            <p:ph type="sldNum" sz="quarter" idx="12"/>
          </p:nvPr>
        </p:nvSpPr>
        <p:spPr>
          <a:ln/>
        </p:spPr>
        <p:txBody>
          <a:bodyPr/>
          <a:lstStyle>
            <a:lvl1pPr>
              <a:defRPr/>
            </a:lvl1pPr>
          </a:lstStyle>
          <a:p>
            <a:pPr>
              <a:defRPr/>
            </a:pPr>
            <a:fld id="{3A53395A-C877-4776-975C-6FBD43D9BE53}" type="slidenum">
              <a:rPr lang="en-US" altLang="en-US"/>
              <a:pPr>
                <a:defRPr/>
              </a:pPr>
              <a:t>‹#›</a:t>
            </a:fld>
            <a:endParaRPr lang="en-US" altLang="en-US"/>
          </a:p>
        </p:txBody>
      </p:sp>
    </p:spTree>
    <p:extLst>
      <p:ext uri="{BB962C8B-B14F-4D97-AF65-F5344CB8AC3E}">
        <p14:creationId xmlns:p14="http://schemas.microsoft.com/office/powerpoint/2010/main" val="171271511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8263"/>
            <a:ext cx="8915400" cy="6713537"/>
            <a:chOff x="0" y="43"/>
            <a:chExt cx="5616" cy="4229"/>
          </a:xfrm>
        </p:grpSpPr>
        <p:grpSp>
          <p:nvGrpSpPr>
            <p:cNvPr id="1032" name="Group 3"/>
            <p:cNvGrpSpPr>
              <a:grpSpLocks/>
            </p:cNvGrpSpPr>
            <p:nvPr userDrawn="1"/>
          </p:nvGrpSpPr>
          <p:grpSpPr bwMode="auto">
            <a:xfrm>
              <a:off x="0" y="43"/>
              <a:ext cx="408" cy="4229"/>
              <a:chOff x="0" y="43"/>
              <a:chExt cx="5760" cy="4229"/>
            </a:xfrm>
          </p:grpSpPr>
          <p:sp>
            <p:nvSpPr>
              <p:cNvPr id="1038" name="Line 4"/>
              <p:cNvSpPr>
                <a:spLocks noChangeShapeType="1"/>
              </p:cNvSpPr>
              <p:nvPr userDrawn="1"/>
            </p:nvSpPr>
            <p:spPr bwMode="auto">
              <a:xfrm>
                <a:off x="0" y="4203"/>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 name="Line 5"/>
              <p:cNvSpPr>
                <a:spLocks noChangeShapeType="1"/>
              </p:cNvSpPr>
              <p:nvPr userDrawn="1"/>
            </p:nvSpPr>
            <p:spPr bwMode="auto">
              <a:xfrm>
                <a:off x="0" y="4239"/>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Line 6"/>
              <p:cNvSpPr>
                <a:spLocks noChangeShapeType="1"/>
              </p:cNvSpPr>
              <p:nvPr userDrawn="1"/>
            </p:nvSpPr>
            <p:spPr bwMode="auto">
              <a:xfrm>
                <a:off x="0" y="4272"/>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 name="Line 7"/>
              <p:cNvSpPr>
                <a:spLocks noChangeShapeType="1"/>
              </p:cNvSpPr>
              <p:nvPr userDrawn="1"/>
            </p:nvSpPr>
            <p:spPr bwMode="auto">
              <a:xfrm>
                <a:off x="0" y="4113"/>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Line 8"/>
              <p:cNvSpPr>
                <a:spLocks noChangeShapeType="1"/>
              </p:cNvSpPr>
              <p:nvPr userDrawn="1"/>
            </p:nvSpPr>
            <p:spPr bwMode="auto">
              <a:xfrm>
                <a:off x="0" y="4065"/>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3" name="Line 9"/>
              <p:cNvSpPr>
                <a:spLocks noChangeShapeType="1"/>
              </p:cNvSpPr>
              <p:nvPr userDrawn="1"/>
            </p:nvSpPr>
            <p:spPr bwMode="auto">
              <a:xfrm>
                <a:off x="0" y="4158"/>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 name="Line 10"/>
              <p:cNvSpPr>
                <a:spLocks noChangeShapeType="1"/>
              </p:cNvSpPr>
              <p:nvPr userDrawn="1"/>
            </p:nvSpPr>
            <p:spPr bwMode="auto">
              <a:xfrm>
                <a:off x="0" y="3666"/>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 name="Line 11"/>
              <p:cNvSpPr>
                <a:spLocks noChangeShapeType="1"/>
              </p:cNvSpPr>
              <p:nvPr userDrawn="1"/>
            </p:nvSpPr>
            <p:spPr bwMode="auto">
              <a:xfrm>
                <a:off x="0" y="3639"/>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 name="Line 12"/>
              <p:cNvSpPr>
                <a:spLocks noChangeShapeType="1"/>
              </p:cNvSpPr>
              <p:nvPr userDrawn="1"/>
            </p:nvSpPr>
            <p:spPr bwMode="auto">
              <a:xfrm>
                <a:off x="0" y="4020"/>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 name="Line 13"/>
              <p:cNvSpPr>
                <a:spLocks noChangeShapeType="1"/>
              </p:cNvSpPr>
              <p:nvPr userDrawn="1"/>
            </p:nvSpPr>
            <p:spPr bwMode="auto">
              <a:xfrm>
                <a:off x="0" y="3894"/>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8" name="Line 14"/>
              <p:cNvSpPr>
                <a:spLocks noChangeShapeType="1"/>
              </p:cNvSpPr>
              <p:nvPr userDrawn="1"/>
            </p:nvSpPr>
            <p:spPr bwMode="auto">
              <a:xfrm>
                <a:off x="0" y="3813"/>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9" name="Line 15"/>
              <p:cNvSpPr>
                <a:spLocks noChangeShapeType="1"/>
              </p:cNvSpPr>
              <p:nvPr userDrawn="1"/>
            </p:nvSpPr>
            <p:spPr bwMode="auto">
              <a:xfrm>
                <a:off x="0" y="3999"/>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 name="Line 16"/>
              <p:cNvSpPr>
                <a:spLocks noChangeShapeType="1"/>
              </p:cNvSpPr>
              <p:nvPr userDrawn="1"/>
            </p:nvSpPr>
            <p:spPr bwMode="auto">
              <a:xfrm>
                <a:off x="0" y="3687"/>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1" name="Line 17"/>
              <p:cNvSpPr>
                <a:spLocks noChangeShapeType="1"/>
              </p:cNvSpPr>
              <p:nvPr userDrawn="1"/>
            </p:nvSpPr>
            <p:spPr bwMode="auto">
              <a:xfrm>
                <a:off x="0" y="3741"/>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2" name="Line 18"/>
              <p:cNvSpPr>
                <a:spLocks noChangeShapeType="1"/>
              </p:cNvSpPr>
              <p:nvPr userDrawn="1"/>
            </p:nvSpPr>
            <p:spPr bwMode="auto">
              <a:xfrm>
                <a:off x="0" y="393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3" name="Line 19"/>
              <p:cNvSpPr>
                <a:spLocks noChangeShapeType="1"/>
              </p:cNvSpPr>
              <p:nvPr userDrawn="1"/>
            </p:nvSpPr>
            <p:spPr bwMode="auto">
              <a:xfrm>
                <a:off x="0" y="3918"/>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 name="Line 20"/>
              <p:cNvSpPr>
                <a:spLocks noChangeShapeType="1"/>
              </p:cNvSpPr>
              <p:nvPr userDrawn="1"/>
            </p:nvSpPr>
            <p:spPr bwMode="auto">
              <a:xfrm>
                <a:off x="0" y="3510"/>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 name="Line 21"/>
              <p:cNvSpPr>
                <a:spLocks noChangeShapeType="1"/>
              </p:cNvSpPr>
              <p:nvPr userDrawn="1"/>
            </p:nvSpPr>
            <p:spPr bwMode="auto">
              <a:xfrm>
                <a:off x="0" y="3546"/>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 name="Line 22"/>
              <p:cNvSpPr>
                <a:spLocks noChangeShapeType="1"/>
              </p:cNvSpPr>
              <p:nvPr userDrawn="1"/>
            </p:nvSpPr>
            <p:spPr bwMode="auto">
              <a:xfrm>
                <a:off x="0" y="357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7" name="Line 23"/>
              <p:cNvSpPr>
                <a:spLocks noChangeShapeType="1"/>
              </p:cNvSpPr>
              <p:nvPr userDrawn="1"/>
            </p:nvSpPr>
            <p:spPr bwMode="auto">
              <a:xfrm>
                <a:off x="0" y="3420"/>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 name="Line 24"/>
              <p:cNvSpPr>
                <a:spLocks noChangeShapeType="1"/>
              </p:cNvSpPr>
              <p:nvPr userDrawn="1"/>
            </p:nvSpPr>
            <p:spPr bwMode="auto">
              <a:xfrm>
                <a:off x="0" y="3372"/>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9" name="Line 25"/>
              <p:cNvSpPr>
                <a:spLocks noChangeShapeType="1"/>
              </p:cNvSpPr>
              <p:nvPr userDrawn="1"/>
            </p:nvSpPr>
            <p:spPr bwMode="auto">
              <a:xfrm>
                <a:off x="0" y="3465"/>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 name="Line 26"/>
              <p:cNvSpPr>
                <a:spLocks noChangeShapeType="1"/>
              </p:cNvSpPr>
              <p:nvPr userDrawn="1"/>
            </p:nvSpPr>
            <p:spPr bwMode="auto">
              <a:xfrm>
                <a:off x="0" y="2973"/>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 name="Line 27"/>
              <p:cNvSpPr>
                <a:spLocks noChangeShapeType="1"/>
              </p:cNvSpPr>
              <p:nvPr userDrawn="1"/>
            </p:nvSpPr>
            <p:spPr bwMode="auto">
              <a:xfrm>
                <a:off x="0" y="2946"/>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2" name="Line 28"/>
              <p:cNvSpPr>
                <a:spLocks noChangeShapeType="1"/>
              </p:cNvSpPr>
              <p:nvPr userDrawn="1"/>
            </p:nvSpPr>
            <p:spPr bwMode="auto">
              <a:xfrm>
                <a:off x="0" y="3327"/>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3" name="Line 29"/>
              <p:cNvSpPr>
                <a:spLocks noChangeShapeType="1"/>
              </p:cNvSpPr>
              <p:nvPr userDrawn="1"/>
            </p:nvSpPr>
            <p:spPr bwMode="auto">
              <a:xfrm>
                <a:off x="0" y="3201"/>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4" name="Line 30"/>
              <p:cNvSpPr>
                <a:spLocks noChangeShapeType="1"/>
              </p:cNvSpPr>
              <p:nvPr userDrawn="1"/>
            </p:nvSpPr>
            <p:spPr bwMode="auto">
              <a:xfrm>
                <a:off x="0" y="3120"/>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 name="Line 31"/>
              <p:cNvSpPr>
                <a:spLocks noChangeShapeType="1"/>
              </p:cNvSpPr>
              <p:nvPr userDrawn="1"/>
            </p:nvSpPr>
            <p:spPr bwMode="auto">
              <a:xfrm>
                <a:off x="0" y="3306"/>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6" name="Line 32"/>
              <p:cNvSpPr>
                <a:spLocks noChangeShapeType="1"/>
              </p:cNvSpPr>
              <p:nvPr userDrawn="1"/>
            </p:nvSpPr>
            <p:spPr bwMode="auto">
              <a:xfrm>
                <a:off x="0" y="2994"/>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7" name="Line 33"/>
              <p:cNvSpPr>
                <a:spLocks noChangeShapeType="1"/>
              </p:cNvSpPr>
              <p:nvPr userDrawn="1"/>
            </p:nvSpPr>
            <p:spPr bwMode="auto">
              <a:xfrm>
                <a:off x="0" y="3048"/>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 name="Line 34"/>
              <p:cNvSpPr>
                <a:spLocks noChangeShapeType="1"/>
              </p:cNvSpPr>
              <p:nvPr userDrawn="1"/>
            </p:nvSpPr>
            <p:spPr bwMode="auto">
              <a:xfrm>
                <a:off x="0" y="3246"/>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9" name="Line 35"/>
              <p:cNvSpPr>
                <a:spLocks noChangeShapeType="1"/>
              </p:cNvSpPr>
              <p:nvPr userDrawn="1"/>
            </p:nvSpPr>
            <p:spPr bwMode="auto">
              <a:xfrm>
                <a:off x="0" y="3225"/>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0" name="Line 36"/>
              <p:cNvSpPr>
                <a:spLocks noChangeShapeType="1"/>
              </p:cNvSpPr>
              <p:nvPr userDrawn="1"/>
            </p:nvSpPr>
            <p:spPr bwMode="auto">
              <a:xfrm>
                <a:off x="0" y="2831"/>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1" name="Line 37"/>
              <p:cNvSpPr>
                <a:spLocks noChangeShapeType="1"/>
              </p:cNvSpPr>
              <p:nvPr userDrawn="1"/>
            </p:nvSpPr>
            <p:spPr bwMode="auto">
              <a:xfrm>
                <a:off x="0" y="2750"/>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2" name="Line 38"/>
              <p:cNvSpPr>
                <a:spLocks noChangeShapeType="1"/>
              </p:cNvSpPr>
              <p:nvPr userDrawn="1"/>
            </p:nvSpPr>
            <p:spPr bwMode="auto">
              <a:xfrm>
                <a:off x="0" y="2678"/>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3" name="Line 39"/>
              <p:cNvSpPr>
                <a:spLocks noChangeShapeType="1"/>
              </p:cNvSpPr>
              <p:nvPr userDrawn="1"/>
            </p:nvSpPr>
            <p:spPr bwMode="auto">
              <a:xfrm>
                <a:off x="0" y="2876"/>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4" name="Line 40"/>
              <p:cNvSpPr>
                <a:spLocks noChangeShapeType="1"/>
              </p:cNvSpPr>
              <p:nvPr userDrawn="1"/>
            </p:nvSpPr>
            <p:spPr bwMode="auto">
              <a:xfrm>
                <a:off x="0" y="2855"/>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 name="Line 41"/>
              <p:cNvSpPr>
                <a:spLocks noChangeShapeType="1"/>
              </p:cNvSpPr>
              <p:nvPr userDrawn="1"/>
            </p:nvSpPr>
            <p:spPr bwMode="auto">
              <a:xfrm>
                <a:off x="0" y="2554"/>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 name="Line 42"/>
              <p:cNvSpPr>
                <a:spLocks noChangeShapeType="1"/>
              </p:cNvSpPr>
              <p:nvPr userDrawn="1"/>
            </p:nvSpPr>
            <p:spPr bwMode="auto">
              <a:xfrm>
                <a:off x="0" y="2590"/>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7" name="Line 43"/>
              <p:cNvSpPr>
                <a:spLocks noChangeShapeType="1"/>
              </p:cNvSpPr>
              <p:nvPr userDrawn="1"/>
            </p:nvSpPr>
            <p:spPr bwMode="auto">
              <a:xfrm>
                <a:off x="0" y="2623"/>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8" name="Line 44"/>
              <p:cNvSpPr>
                <a:spLocks noChangeShapeType="1"/>
              </p:cNvSpPr>
              <p:nvPr userDrawn="1"/>
            </p:nvSpPr>
            <p:spPr bwMode="auto">
              <a:xfrm>
                <a:off x="0" y="2464"/>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9" name="Line 45"/>
              <p:cNvSpPr>
                <a:spLocks noChangeShapeType="1"/>
              </p:cNvSpPr>
              <p:nvPr userDrawn="1"/>
            </p:nvSpPr>
            <p:spPr bwMode="auto">
              <a:xfrm>
                <a:off x="0" y="2416"/>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0" name="Line 46"/>
              <p:cNvSpPr>
                <a:spLocks noChangeShapeType="1"/>
              </p:cNvSpPr>
              <p:nvPr userDrawn="1"/>
            </p:nvSpPr>
            <p:spPr bwMode="auto">
              <a:xfrm>
                <a:off x="0" y="250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1" name="Line 47"/>
              <p:cNvSpPr>
                <a:spLocks noChangeShapeType="1"/>
              </p:cNvSpPr>
              <p:nvPr userDrawn="1"/>
            </p:nvSpPr>
            <p:spPr bwMode="auto">
              <a:xfrm>
                <a:off x="0" y="2371"/>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2" name="Line 48"/>
              <p:cNvSpPr>
                <a:spLocks noChangeShapeType="1"/>
              </p:cNvSpPr>
              <p:nvPr userDrawn="1"/>
            </p:nvSpPr>
            <p:spPr bwMode="auto">
              <a:xfrm>
                <a:off x="0" y="2245"/>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3" name="Line 49"/>
              <p:cNvSpPr>
                <a:spLocks noChangeShapeType="1"/>
              </p:cNvSpPr>
              <p:nvPr userDrawn="1"/>
            </p:nvSpPr>
            <p:spPr bwMode="auto">
              <a:xfrm>
                <a:off x="0" y="2350"/>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4" name="Line 50"/>
              <p:cNvSpPr>
                <a:spLocks noChangeShapeType="1"/>
              </p:cNvSpPr>
              <p:nvPr userDrawn="1"/>
            </p:nvSpPr>
            <p:spPr bwMode="auto">
              <a:xfrm>
                <a:off x="0" y="2290"/>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 name="Line 51"/>
              <p:cNvSpPr>
                <a:spLocks noChangeShapeType="1"/>
              </p:cNvSpPr>
              <p:nvPr userDrawn="1"/>
            </p:nvSpPr>
            <p:spPr bwMode="auto">
              <a:xfrm>
                <a:off x="0" y="2269"/>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 name="Line 52"/>
              <p:cNvSpPr>
                <a:spLocks noChangeShapeType="1"/>
              </p:cNvSpPr>
              <p:nvPr userDrawn="1"/>
            </p:nvSpPr>
            <p:spPr bwMode="auto">
              <a:xfrm>
                <a:off x="0" y="2130"/>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7" name="Line 53"/>
              <p:cNvSpPr>
                <a:spLocks noChangeShapeType="1"/>
              </p:cNvSpPr>
              <p:nvPr userDrawn="1"/>
            </p:nvSpPr>
            <p:spPr bwMode="auto">
              <a:xfrm>
                <a:off x="0" y="2166"/>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8" name="Line 54"/>
              <p:cNvSpPr>
                <a:spLocks noChangeShapeType="1"/>
              </p:cNvSpPr>
              <p:nvPr userDrawn="1"/>
            </p:nvSpPr>
            <p:spPr bwMode="auto">
              <a:xfrm>
                <a:off x="0" y="219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9" name="Line 55"/>
              <p:cNvSpPr>
                <a:spLocks noChangeShapeType="1"/>
              </p:cNvSpPr>
              <p:nvPr userDrawn="1"/>
            </p:nvSpPr>
            <p:spPr bwMode="auto">
              <a:xfrm>
                <a:off x="0" y="2040"/>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0" name="Line 56"/>
              <p:cNvSpPr>
                <a:spLocks noChangeShapeType="1"/>
              </p:cNvSpPr>
              <p:nvPr userDrawn="1"/>
            </p:nvSpPr>
            <p:spPr bwMode="auto">
              <a:xfrm>
                <a:off x="0" y="1992"/>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1" name="Line 57"/>
              <p:cNvSpPr>
                <a:spLocks noChangeShapeType="1"/>
              </p:cNvSpPr>
              <p:nvPr userDrawn="1"/>
            </p:nvSpPr>
            <p:spPr bwMode="auto">
              <a:xfrm>
                <a:off x="0" y="2085"/>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 name="Line 58"/>
              <p:cNvSpPr>
                <a:spLocks noChangeShapeType="1"/>
              </p:cNvSpPr>
              <p:nvPr userDrawn="1"/>
            </p:nvSpPr>
            <p:spPr bwMode="auto">
              <a:xfrm>
                <a:off x="0" y="1593"/>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 name="Line 59"/>
              <p:cNvSpPr>
                <a:spLocks noChangeShapeType="1"/>
              </p:cNvSpPr>
              <p:nvPr userDrawn="1"/>
            </p:nvSpPr>
            <p:spPr bwMode="auto">
              <a:xfrm>
                <a:off x="0" y="1566"/>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4" name="Line 60"/>
              <p:cNvSpPr>
                <a:spLocks noChangeShapeType="1"/>
              </p:cNvSpPr>
              <p:nvPr userDrawn="1"/>
            </p:nvSpPr>
            <p:spPr bwMode="auto">
              <a:xfrm>
                <a:off x="0" y="1947"/>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 name="Line 61"/>
              <p:cNvSpPr>
                <a:spLocks noChangeShapeType="1"/>
              </p:cNvSpPr>
              <p:nvPr userDrawn="1"/>
            </p:nvSpPr>
            <p:spPr bwMode="auto">
              <a:xfrm>
                <a:off x="0" y="1821"/>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 name="Line 62"/>
              <p:cNvSpPr>
                <a:spLocks noChangeShapeType="1"/>
              </p:cNvSpPr>
              <p:nvPr userDrawn="1"/>
            </p:nvSpPr>
            <p:spPr bwMode="auto">
              <a:xfrm>
                <a:off x="0" y="1740"/>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 name="Line 63"/>
              <p:cNvSpPr>
                <a:spLocks noChangeShapeType="1"/>
              </p:cNvSpPr>
              <p:nvPr userDrawn="1"/>
            </p:nvSpPr>
            <p:spPr bwMode="auto">
              <a:xfrm>
                <a:off x="0" y="1926"/>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8" name="Line 64"/>
              <p:cNvSpPr>
                <a:spLocks noChangeShapeType="1"/>
              </p:cNvSpPr>
              <p:nvPr userDrawn="1"/>
            </p:nvSpPr>
            <p:spPr bwMode="auto">
              <a:xfrm>
                <a:off x="0" y="1614"/>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9" name="Line 65"/>
              <p:cNvSpPr>
                <a:spLocks noChangeShapeType="1"/>
              </p:cNvSpPr>
              <p:nvPr userDrawn="1"/>
            </p:nvSpPr>
            <p:spPr bwMode="auto">
              <a:xfrm>
                <a:off x="0" y="1668"/>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0" name="Line 66"/>
              <p:cNvSpPr>
                <a:spLocks noChangeShapeType="1"/>
              </p:cNvSpPr>
              <p:nvPr userDrawn="1"/>
            </p:nvSpPr>
            <p:spPr bwMode="auto">
              <a:xfrm>
                <a:off x="0" y="1866"/>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1" name="Line 67"/>
              <p:cNvSpPr>
                <a:spLocks noChangeShapeType="1"/>
              </p:cNvSpPr>
              <p:nvPr userDrawn="1"/>
            </p:nvSpPr>
            <p:spPr bwMode="auto">
              <a:xfrm>
                <a:off x="0" y="1845"/>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2" name="Line 68"/>
              <p:cNvSpPr>
                <a:spLocks noChangeShapeType="1"/>
              </p:cNvSpPr>
              <p:nvPr userDrawn="1"/>
            </p:nvSpPr>
            <p:spPr bwMode="auto">
              <a:xfrm>
                <a:off x="0" y="1437"/>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3" name="Line 69"/>
              <p:cNvSpPr>
                <a:spLocks noChangeShapeType="1"/>
              </p:cNvSpPr>
              <p:nvPr userDrawn="1"/>
            </p:nvSpPr>
            <p:spPr bwMode="auto">
              <a:xfrm>
                <a:off x="0" y="1473"/>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4" name="Line 70"/>
              <p:cNvSpPr>
                <a:spLocks noChangeShapeType="1"/>
              </p:cNvSpPr>
              <p:nvPr userDrawn="1"/>
            </p:nvSpPr>
            <p:spPr bwMode="auto">
              <a:xfrm>
                <a:off x="0" y="1506"/>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 name="Line 71"/>
              <p:cNvSpPr>
                <a:spLocks noChangeShapeType="1"/>
              </p:cNvSpPr>
              <p:nvPr userDrawn="1"/>
            </p:nvSpPr>
            <p:spPr bwMode="auto">
              <a:xfrm>
                <a:off x="0" y="1347"/>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 name="Line 72"/>
              <p:cNvSpPr>
                <a:spLocks noChangeShapeType="1"/>
              </p:cNvSpPr>
              <p:nvPr userDrawn="1"/>
            </p:nvSpPr>
            <p:spPr bwMode="auto">
              <a:xfrm>
                <a:off x="0" y="1392"/>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7" name="Line 73"/>
              <p:cNvSpPr>
                <a:spLocks noChangeShapeType="1"/>
              </p:cNvSpPr>
              <p:nvPr userDrawn="1"/>
            </p:nvSpPr>
            <p:spPr bwMode="auto">
              <a:xfrm>
                <a:off x="0" y="1016"/>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8" name="Line 74"/>
              <p:cNvSpPr>
                <a:spLocks noChangeShapeType="1"/>
              </p:cNvSpPr>
              <p:nvPr userDrawn="1"/>
            </p:nvSpPr>
            <p:spPr bwMode="auto">
              <a:xfrm>
                <a:off x="0" y="989"/>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9" name="Line 75"/>
              <p:cNvSpPr>
                <a:spLocks noChangeShapeType="1"/>
              </p:cNvSpPr>
              <p:nvPr userDrawn="1"/>
            </p:nvSpPr>
            <p:spPr bwMode="auto">
              <a:xfrm>
                <a:off x="0" y="1244"/>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0" name="Line 76"/>
              <p:cNvSpPr>
                <a:spLocks noChangeShapeType="1"/>
              </p:cNvSpPr>
              <p:nvPr userDrawn="1"/>
            </p:nvSpPr>
            <p:spPr bwMode="auto">
              <a:xfrm>
                <a:off x="0" y="1163"/>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1" name="Line 77"/>
              <p:cNvSpPr>
                <a:spLocks noChangeShapeType="1"/>
              </p:cNvSpPr>
              <p:nvPr userDrawn="1"/>
            </p:nvSpPr>
            <p:spPr bwMode="auto">
              <a:xfrm>
                <a:off x="0" y="1037"/>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2" name="Line 78"/>
              <p:cNvSpPr>
                <a:spLocks noChangeShapeType="1"/>
              </p:cNvSpPr>
              <p:nvPr userDrawn="1"/>
            </p:nvSpPr>
            <p:spPr bwMode="auto">
              <a:xfrm>
                <a:off x="0" y="1091"/>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3" name="Line 79"/>
              <p:cNvSpPr>
                <a:spLocks noChangeShapeType="1"/>
              </p:cNvSpPr>
              <p:nvPr userDrawn="1"/>
            </p:nvSpPr>
            <p:spPr bwMode="auto">
              <a:xfrm>
                <a:off x="0" y="128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4" name="Line 80"/>
              <p:cNvSpPr>
                <a:spLocks noChangeShapeType="1"/>
              </p:cNvSpPr>
              <p:nvPr userDrawn="1"/>
            </p:nvSpPr>
            <p:spPr bwMode="auto">
              <a:xfrm>
                <a:off x="0" y="1268"/>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5" name="Line 81"/>
              <p:cNvSpPr>
                <a:spLocks noChangeShapeType="1"/>
              </p:cNvSpPr>
              <p:nvPr userDrawn="1"/>
            </p:nvSpPr>
            <p:spPr bwMode="auto">
              <a:xfrm>
                <a:off x="0" y="860"/>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 name="Line 82"/>
              <p:cNvSpPr>
                <a:spLocks noChangeShapeType="1"/>
              </p:cNvSpPr>
              <p:nvPr userDrawn="1"/>
            </p:nvSpPr>
            <p:spPr bwMode="auto">
              <a:xfrm>
                <a:off x="0" y="896"/>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7" name="Line 83"/>
              <p:cNvSpPr>
                <a:spLocks noChangeShapeType="1"/>
              </p:cNvSpPr>
              <p:nvPr userDrawn="1"/>
            </p:nvSpPr>
            <p:spPr bwMode="auto">
              <a:xfrm>
                <a:off x="0" y="92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8" name="Line 84"/>
              <p:cNvSpPr>
                <a:spLocks noChangeShapeType="1"/>
              </p:cNvSpPr>
              <p:nvPr userDrawn="1"/>
            </p:nvSpPr>
            <p:spPr bwMode="auto">
              <a:xfrm>
                <a:off x="0" y="770"/>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9" name="Line 85"/>
              <p:cNvSpPr>
                <a:spLocks noChangeShapeType="1"/>
              </p:cNvSpPr>
              <p:nvPr userDrawn="1"/>
            </p:nvSpPr>
            <p:spPr bwMode="auto">
              <a:xfrm>
                <a:off x="0" y="815"/>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0" name="Line 86"/>
              <p:cNvSpPr>
                <a:spLocks noChangeShapeType="1"/>
              </p:cNvSpPr>
              <p:nvPr userDrawn="1"/>
            </p:nvSpPr>
            <p:spPr bwMode="auto">
              <a:xfrm>
                <a:off x="0" y="718"/>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1" name="Line 87"/>
              <p:cNvSpPr>
                <a:spLocks noChangeShapeType="1"/>
              </p:cNvSpPr>
              <p:nvPr userDrawn="1"/>
            </p:nvSpPr>
            <p:spPr bwMode="auto">
              <a:xfrm>
                <a:off x="0" y="646"/>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2" name="Line 88"/>
              <p:cNvSpPr>
                <a:spLocks noChangeShapeType="1"/>
              </p:cNvSpPr>
              <p:nvPr userDrawn="1"/>
            </p:nvSpPr>
            <p:spPr bwMode="auto">
              <a:xfrm>
                <a:off x="0" y="522"/>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3" name="Line 89"/>
              <p:cNvSpPr>
                <a:spLocks noChangeShapeType="1"/>
              </p:cNvSpPr>
              <p:nvPr userDrawn="1"/>
            </p:nvSpPr>
            <p:spPr bwMode="auto">
              <a:xfrm>
                <a:off x="0" y="558"/>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4" name="Line 90"/>
              <p:cNvSpPr>
                <a:spLocks noChangeShapeType="1"/>
              </p:cNvSpPr>
              <p:nvPr userDrawn="1"/>
            </p:nvSpPr>
            <p:spPr bwMode="auto">
              <a:xfrm>
                <a:off x="0" y="591"/>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5" name="Line 91"/>
              <p:cNvSpPr>
                <a:spLocks noChangeShapeType="1"/>
              </p:cNvSpPr>
              <p:nvPr userDrawn="1"/>
            </p:nvSpPr>
            <p:spPr bwMode="auto">
              <a:xfrm>
                <a:off x="0" y="432"/>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 name="Line 92"/>
              <p:cNvSpPr>
                <a:spLocks noChangeShapeType="1"/>
              </p:cNvSpPr>
              <p:nvPr userDrawn="1"/>
            </p:nvSpPr>
            <p:spPr bwMode="auto">
              <a:xfrm>
                <a:off x="0" y="384"/>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 name="Line 93"/>
              <p:cNvSpPr>
                <a:spLocks noChangeShapeType="1"/>
              </p:cNvSpPr>
              <p:nvPr userDrawn="1"/>
            </p:nvSpPr>
            <p:spPr bwMode="auto">
              <a:xfrm>
                <a:off x="0" y="477"/>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 name="Line 94"/>
              <p:cNvSpPr>
                <a:spLocks noChangeShapeType="1"/>
              </p:cNvSpPr>
              <p:nvPr userDrawn="1"/>
            </p:nvSpPr>
            <p:spPr bwMode="auto">
              <a:xfrm>
                <a:off x="0" y="33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 name="Line 95"/>
              <p:cNvSpPr>
                <a:spLocks noChangeShapeType="1"/>
              </p:cNvSpPr>
              <p:nvPr userDrawn="1"/>
            </p:nvSpPr>
            <p:spPr bwMode="auto">
              <a:xfrm>
                <a:off x="0" y="318"/>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0" name="Line 96"/>
              <p:cNvSpPr>
                <a:spLocks noChangeShapeType="1"/>
              </p:cNvSpPr>
              <p:nvPr userDrawn="1"/>
            </p:nvSpPr>
            <p:spPr bwMode="auto">
              <a:xfrm>
                <a:off x="0" y="258"/>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1" name="Line 97"/>
              <p:cNvSpPr>
                <a:spLocks noChangeShapeType="1"/>
              </p:cNvSpPr>
              <p:nvPr userDrawn="1"/>
            </p:nvSpPr>
            <p:spPr bwMode="auto">
              <a:xfrm>
                <a:off x="0" y="70"/>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2" name="Line 98"/>
              <p:cNvSpPr>
                <a:spLocks noChangeShapeType="1"/>
              </p:cNvSpPr>
              <p:nvPr userDrawn="1"/>
            </p:nvSpPr>
            <p:spPr bwMode="auto">
              <a:xfrm>
                <a:off x="0" y="43"/>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3" name="Line 99"/>
              <p:cNvSpPr>
                <a:spLocks noChangeShapeType="1"/>
              </p:cNvSpPr>
              <p:nvPr userDrawn="1"/>
            </p:nvSpPr>
            <p:spPr bwMode="auto">
              <a:xfrm>
                <a:off x="0" y="91"/>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4" name="Line 100"/>
              <p:cNvSpPr>
                <a:spLocks noChangeShapeType="1"/>
              </p:cNvSpPr>
              <p:nvPr userDrawn="1"/>
            </p:nvSpPr>
            <p:spPr bwMode="auto">
              <a:xfrm>
                <a:off x="0" y="145"/>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5" name="Line 101"/>
              <p:cNvSpPr>
                <a:spLocks noChangeShapeType="1"/>
              </p:cNvSpPr>
              <p:nvPr userDrawn="1"/>
            </p:nvSpPr>
            <p:spPr bwMode="auto">
              <a:xfrm>
                <a:off x="0" y="202"/>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33" name="Group 102"/>
            <p:cNvGrpSpPr>
              <a:grpSpLocks/>
            </p:cNvGrpSpPr>
            <p:nvPr userDrawn="1"/>
          </p:nvGrpSpPr>
          <p:grpSpPr bwMode="auto">
            <a:xfrm>
              <a:off x="400" y="205"/>
              <a:ext cx="5216" cy="1123"/>
              <a:chOff x="400" y="205"/>
              <a:chExt cx="5216" cy="1123"/>
            </a:xfrm>
          </p:grpSpPr>
          <p:sp>
            <p:nvSpPr>
              <p:cNvPr id="1034" name="Rectangle 103"/>
              <p:cNvSpPr>
                <a:spLocks noChangeArrowheads="1"/>
              </p:cNvSpPr>
              <p:nvPr userDrawn="1"/>
            </p:nvSpPr>
            <p:spPr bwMode="auto">
              <a:xfrm>
                <a:off x="557" y="205"/>
                <a:ext cx="313" cy="9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2"/>
                    </a:solidFill>
                    <a:latin typeface="Times New Roman" pitchFamily="18" charset="0"/>
                  </a:defRPr>
                </a:lvl1pPr>
                <a:lvl2pPr marL="742950" indent="-285750" eaLnBrk="0" hangingPunct="0">
                  <a:defRPr sz="2000">
                    <a:solidFill>
                      <a:schemeClr val="tx2"/>
                    </a:solidFill>
                    <a:latin typeface="Times New Roman" pitchFamily="18" charset="0"/>
                  </a:defRPr>
                </a:lvl2pPr>
                <a:lvl3pPr marL="1143000" indent="-228600" eaLnBrk="0" hangingPunct="0">
                  <a:defRPr sz="2000">
                    <a:solidFill>
                      <a:schemeClr val="tx2"/>
                    </a:solidFill>
                    <a:latin typeface="Times New Roman" pitchFamily="18" charset="0"/>
                  </a:defRPr>
                </a:lvl3pPr>
                <a:lvl4pPr marL="1600200" indent="-228600" eaLnBrk="0" hangingPunct="0">
                  <a:defRPr sz="2000">
                    <a:solidFill>
                      <a:schemeClr val="tx2"/>
                    </a:solidFill>
                    <a:latin typeface="Times New Roman" pitchFamily="18" charset="0"/>
                  </a:defRPr>
                </a:lvl4pPr>
                <a:lvl5pPr marL="2057400" indent="-228600" eaLnBrk="0" hangingPunct="0">
                  <a:defRPr sz="2000">
                    <a:solidFill>
                      <a:schemeClr val="tx2"/>
                    </a:solidFill>
                    <a:latin typeface="Times New Roman" pitchFamily="18" charset="0"/>
                  </a:defRPr>
                </a:lvl5pPr>
                <a:lvl6pPr marL="2514600" indent="-228600" eaLnBrk="0" fontAlgn="base" hangingPunct="0">
                  <a:lnSpc>
                    <a:spcPct val="85000"/>
                  </a:lnSpc>
                  <a:spcBef>
                    <a:spcPct val="0"/>
                  </a:spcBef>
                  <a:spcAft>
                    <a:spcPct val="0"/>
                  </a:spcAft>
                  <a:buChar char="•"/>
                  <a:defRPr sz="2000">
                    <a:solidFill>
                      <a:schemeClr val="tx2"/>
                    </a:solidFill>
                    <a:latin typeface="Times New Roman" pitchFamily="18" charset="0"/>
                  </a:defRPr>
                </a:lvl6pPr>
                <a:lvl7pPr marL="2971800" indent="-228600" eaLnBrk="0" fontAlgn="base" hangingPunct="0">
                  <a:lnSpc>
                    <a:spcPct val="85000"/>
                  </a:lnSpc>
                  <a:spcBef>
                    <a:spcPct val="0"/>
                  </a:spcBef>
                  <a:spcAft>
                    <a:spcPct val="0"/>
                  </a:spcAft>
                  <a:buChar char="•"/>
                  <a:defRPr sz="2000">
                    <a:solidFill>
                      <a:schemeClr val="tx2"/>
                    </a:solidFill>
                    <a:latin typeface="Times New Roman" pitchFamily="18" charset="0"/>
                  </a:defRPr>
                </a:lvl7pPr>
                <a:lvl8pPr marL="3429000" indent="-228600" eaLnBrk="0" fontAlgn="base" hangingPunct="0">
                  <a:lnSpc>
                    <a:spcPct val="85000"/>
                  </a:lnSpc>
                  <a:spcBef>
                    <a:spcPct val="0"/>
                  </a:spcBef>
                  <a:spcAft>
                    <a:spcPct val="0"/>
                  </a:spcAft>
                  <a:buChar char="•"/>
                  <a:defRPr sz="2000">
                    <a:solidFill>
                      <a:schemeClr val="tx2"/>
                    </a:solidFill>
                    <a:latin typeface="Times New Roman" pitchFamily="18" charset="0"/>
                  </a:defRPr>
                </a:lvl8pPr>
                <a:lvl9pPr marL="3886200" indent="-228600" eaLnBrk="0" fontAlgn="base" hangingPunct="0">
                  <a:lnSpc>
                    <a:spcPct val="85000"/>
                  </a:lnSpc>
                  <a:spcBef>
                    <a:spcPct val="0"/>
                  </a:spcBef>
                  <a:spcAft>
                    <a:spcPct val="0"/>
                  </a:spcAft>
                  <a:buChar char="•"/>
                  <a:defRPr sz="2000">
                    <a:solidFill>
                      <a:schemeClr val="tx2"/>
                    </a:solidFill>
                    <a:latin typeface="Times New Roman" pitchFamily="18" charset="0"/>
                  </a:defRPr>
                </a:lvl9pPr>
              </a:lstStyle>
              <a:p>
                <a:pPr eaLnBrk="1" hangingPunct="1">
                  <a:defRPr/>
                </a:pPr>
                <a:endParaRPr lang="en-US" altLang="en-US" smtClean="0"/>
              </a:p>
            </p:txBody>
          </p:sp>
          <p:sp>
            <p:nvSpPr>
              <p:cNvPr id="1035" name="Rectangle 104"/>
              <p:cNvSpPr>
                <a:spLocks noChangeArrowheads="1"/>
              </p:cNvSpPr>
              <p:nvPr userDrawn="1"/>
            </p:nvSpPr>
            <p:spPr bwMode="auto">
              <a:xfrm>
                <a:off x="400" y="288"/>
                <a:ext cx="3567" cy="49"/>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2"/>
                    </a:solidFill>
                    <a:latin typeface="Times New Roman" pitchFamily="18" charset="0"/>
                  </a:defRPr>
                </a:lvl1pPr>
                <a:lvl2pPr marL="742950" indent="-285750" eaLnBrk="0" hangingPunct="0">
                  <a:defRPr sz="2000">
                    <a:solidFill>
                      <a:schemeClr val="tx2"/>
                    </a:solidFill>
                    <a:latin typeface="Times New Roman" pitchFamily="18" charset="0"/>
                  </a:defRPr>
                </a:lvl2pPr>
                <a:lvl3pPr marL="1143000" indent="-228600" eaLnBrk="0" hangingPunct="0">
                  <a:defRPr sz="2000">
                    <a:solidFill>
                      <a:schemeClr val="tx2"/>
                    </a:solidFill>
                    <a:latin typeface="Times New Roman" pitchFamily="18" charset="0"/>
                  </a:defRPr>
                </a:lvl3pPr>
                <a:lvl4pPr marL="1600200" indent="-228600" eaLnBrk="0" hangingPunct="0">
                  <a:defRPr sz="2000">
                    <a:solidFill>
                      <a:schemeClr val="tx2"/>
                    </a:solidFill>
                    <a:latin typeface="Times New Roman" pitchFamily="18" charset="0"/>
                  </a:defRPr>
                </a:lvl4pPr>
                <a:lvl5pPr marL="2057400" indent="-228600" eaLnBrk="0" hangingPunct="0">
                  <a:defRPr sz="2000">
                    <a:solidFill>
                      <a:schemeClr val="tx2"/>
                    </a:solidFill>
                    <a:latin typeface="Times New Roman" pitchFamily="18" charset="0"/>
                  </a:defRPr>
                </a:lvl5pPr>
                <a:lvl6pPr marL="2514600" indent="-228600" eaLnBrk="0" fontAlgn="base" hangingPunct="0">
                  <a:lnSpc>
                    <a:spcPct val="85000"/>
                  </a:lnSpc>
                  <a:spcBef>
                    <a:spcPct val="0"/>
                  </a:spcBef>
                  <a:spcAft>
                    <a:spcPct val="0"/>
                  </a:spcAft>
                  <a:buChar char="•"/>
                  <a:defRPr sz="2000">
                    <a:solidFill>
                      <a:schemeClr val="tx2"/>
                    </a:solidFill>
                    <a:latin typeface="Times New Roman" pitchFamily="18" charset="0"/>
                  </a:defRPr>
                </a:lvl6pPr>
                <a:lvl7pPr marL="2971800" indent="-228600" eaLnBrk="0" fontAlgn="base" hangingPunct="0">
                  <a:lnSpc>
                    <a:spcPct val="85000"/>
                  </a:lnSpc>
                  <a:spcBef>
                    <a:spcPct val="0"/>
                  </a:spcBef>
                  <a:spcAft>
                    <a:spcPct val="0"/>
                  </a:spcAft>
                  <a:buChar char="•"/>
                  <a:defRPr sz="2000">
                    <a:solidFill>
                      <a:schemeClr val="tx2"/>
                    </a:solidFill>
                    <a:latin typeface="Times New Roman" pitchFamily="18" charset="0"/>
                  </a:defRPr>
                </a:lvl7pPr>
                <a:lvl8pPr marL="3429000" indent="-228600" eaLnBrk="0" fontAlgn="base" hangingPunct="0">
                  <a:lnSpc>
                    <a:spcPct val="85000"/>
                  </a:lnSpc>
                  <a:spcBef>
                    <a:spcPct val="0"/>
                  </a:spcBef>
                  <a:spcAft>
                    <a:spcPct val="0"/>
                  </a:spcAft>
                  <a:buChar char="•"/>
                  <a:defRPr sz="2000">
                    <a:solidFill>
                      <a:schemeClr val="tx2"/>
                    </a:solidFill>
                    <a:latin typeface="Times New Roman" pitchFamily="18" charset="0"/>
                  </a:defRPr>
                </a:lvl8pPr>
                <a:lvl9pPr marL="3886200" indent="-228600" eaLnBrk="0" fontAlgn="base" hangingPunct="0">
                  <a:lnSpc>
                    <a:spcPct val="85000"/>
                  </a:lnSpc>
                  <a:spcBef>
                    <a:spcPct val="0"/>
                  </a:spcBef>
                  <a:spcAft>
                    <a:spcPct val="0"/>
                  </a:spcAft>
                  <a:buChar char="•"/>
                  <a:defRPr sz="2000">
                    <a:solidFill>
                      <a:schemeClr val="tx2"/>
                    </a:solidFill>
                    <a:latin typeface="Times New Roman" pitchFamily="18" charset="0"/>
                  </a:defRPr>
                </a:lvl9pPr>
              </a:lstStyle>
              <a:p>
                <a:pPr eaLnBrk="1" hangingPunct="1">
                  <a:defRPr/>
                </a:pPr>
                <a:endParaRPr lang="en-US" altLang="en-US" smtClean="0"/>
              </a:p>
            </p:txBody>
          </p:sp>
          <p:sp>
            <p:nvSpPr>
              <p:cNvPr id="1036" name="Rectangle 105"/>
              <p:cNvSpPr>
                <a:spLocks noChangeArrowheads="1"/>
              </p:cNvSpPr>
              <p:nvPr userDrawn="1"/>
            </p:nvSpPr>
            <p:spPr bwMode="auto">
              <a:xfrm>
                <a:off x="4599" y="1115"/>
                <a:ext cx="929" cy="2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2"/>
                    </a:solidFill>
                    <a:latin typeface="Times New Roman" pitchFamily="18" charset="0"/>
                  </a:defRPr>
                </a:lvl1pPr>
                <a:lvl2pPr marL="742950" indent="-285750" eaLnBrk="0" hangingPunct="0">
                  <a:defRPr sz="2000">
                    <a:solidFill>
                      <a:schemeClr val="tx2"/>
                    </a:solidFill>
                    <a:latin typeface="Times New Roman" pitchFamily="18" charset="0"/>
                  </a:defRPr>
                </a:lvl2pPr>
                <a:lvl3pPr marL="1143000" indent="-228600" eaLnBrk="0" hangingPunct="0">
                  <a:defRPr sz="2000">
                    <a:solidFill>
                      <a:schemeClr val="tx2"/>
                    </a:solidFill>
                    <a:latin typeface="Times New Roman" pitchFamily="18" charset="0"/>
                  </a:defRPr>
                </a:lvl3pPr>
                <a:lvl4pPr marL="1600200" indent="-228600" eaLnBrk="0" hangingPunct="0">
                  <a:defRPr sz="2000">
                    <a:solidFill>
                      <a:schemeClr val="tx2"/>
                    </a:solidFill>
                    <a:latin typeface="Times New Roman" pitchFamily="18" charset="0"/>
                  </a:defRPr>
                </a:lvl4pPr>
                <a:lvl5pPr marL="2057400" indent="-228600" eaLnBrk="0" hangingPunct="0">
                  <a:defRPr sz="2000">
                    <a:solidFill>
                      <a:schemeClr val="tx2"/>
                    </a:solidFill>
                    <a:latin typeface="Times New Roman" pitchFamily="18" charset="0"/>
                  </a:defRPr>
                </a:lvl5pPr>
                <a:lvl6pPr marL="2514600" indent="-228600" eaLnBrk="0" fontAlgn="base" hangingPunct="0">
                  <a:lnSpc>
                    <a:spcPct val="85000"/>
                  </a:lnSpc>
                  <a:spcBef>
                    <a:spcPct val="0"/>
                  </a:spcBef>
                  <a:spcAft>
                    <a:spcPct val="0"/>
                  </a:spcAft>
                  <a:buChar char="•"/>
                  <a:defRPr sz="2000">
                    <a:solidFill>
                      <a:schemeClr val="tx2"/>
                    </a:solidFill>
                    <a:latin typeface="Times New Roman" pitchFamily="18" charset="0"/>
                  </a:defRPr>
                </a:lvl6pPr>
                <a:lvl7pPr marL="2971800" indent="-228600" eaLnBrk="0" fontAlgn="base" hangingPunct="0">
                  <a:lnSpc>
                    <a:spcPct val="85000"/>
                  </a:lnSpc>
                  <a:spcBef>
                    <a:spcPct val="0"/>
                  </a:spcBef>
                  <a:spcAft>
                    <a:spcPct val="0"/>
                  </a:spcAft>
                  <a:buChar char="•"/>
                  <a:defRPr sz="2000">
                    <a:solidFill>
                      <a:schemeClr val="tx2"/>
                    </a:solidFill>
                    <a:latin typeface="Times New Roman" pitchFamily="18" charset="0"/>
                  </a:defRPr>
                </a:lvl7pPr>
                <a:lvl8pPr marL="3429000" indent="-228600" eaLnBrk="0" fontAlgn="base" hangingPunct="0">
                  <a:lnSpc>
                    <a:spcPct val="85000"/>
                  </a:lnSpc>
                  <a:spcBef>
                    <a:spcPct val="0"/>
                  </a:spcBef>
                  <a:spcAft>
                    <a:spcPct val="0"/>
                  </a:spcAft>
                  <a:buChar char="•"/>
                  <a:defRPr sz="2000">
                    <a:solidFill>
                      <a:schemeClr val="tx2"/>
                    </a:solidFill>
                    <a:latin typeface="Times New Roman" pitchFamily="18" charset="0"/>
                  </a:defRPr>
                </a:lvl8pPr>
                <a:lvl9pPr marL="3886200" indent="-228600" eaLnBrk="0" fontAlgn="base" hangingPunct="0">
                  <a:lnSpc>
                    <a:spcPct val="85000"/>
                  </a:lnSpc>
                  <a:spcBef>
                    <a:spcPct val="0"/>
                  </a:spcBef>
                  <a:spcAft>
                    <a:spcPct val="0"/>
                  </a:spcAft>
                  <a:buChar char="•"/>
                  <a:defRPr sz="2000">
                    <a:solidFill>
                      <a:schemeClr val="tx2"/>
                    </a:solidFill>
                    <a:latin typeface="Times New Roman" pitchFamily="18" charset="0"/>
                  </a:defRPr>
                </a:lvl9pPr>
              </a:lstStyle>
              <a:p>
                <a:pPr eaLnBrk="1" hangingPunct="1">
                  <a:defRPr/>
                </a:pPr>
                <a:endParaRPr lang="en-US" altLang="en-US" smtClean="0"/>
              </a:p>
            </p:txBody>
          </p:sp>
          <p:sp>
            <p:nvSpPr>
              <p:cNvPr id="1037" name="Rectangle 106"/>
              <p:cNvSpPr>
                <a:spLocks noChangeArrowheads="1"/>
              </p:cNvSpPr>
              <p:nvPr userDrawn="1"/>
            </p:nvSpPr>
            <p:spPr bwMode="auto">
              <a:xfrm>
                <a:off x="2049" y="1211"/>
                <a:ext cx="3567" cy="49"/>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2"/>
                    </a:solidFill>
                    <a:latin typeface="Times New Roman" pitchFamily="18" charset="0"/>
                  </a:defRPr>
                </a:lvl1pPr>
                <a:lvl2pPr marL="742950" indent="-285750" eaLnBrk="0" hangingPunct="0">
                  <a:defRPr sz="2000">
                    <a:solidFill>
                      <a:schemeClr val="tx2"/>
                    </a:solidFill>
                    <a:latin typeface="Times New Roman" pitchFamily="18" charset="0"/>
                  </a:defRPr>
                </a:lvl2pPr>
                <a:lvl3pPr marL="1143000" indent="-228600" eaLnBrk="0" hangingPunct="0">
                  <a:defRPr sz="2000">
                    <a:solidFill>
                      <a:schemeClr val="tx2"/>
                    </a:solidFill>
                    <a:latin typeface="Times New Roman" pitchFamily="18" charset="0"/>
                  </a:defRPr>
                </a:lvl3pPr>
                <a:lvl4pPr marL="1600200" indent="-228600" eaLnBrk="0" hangingPunct="0">
                  <a:defRPr sz="2000">
                    <a:solidFill>
                      <a:schemeClr val="tx2"/>
                    </a:solidFill>
                    <a:latin typeface="Times New Roman" pitchFamily="18" charset="0"/>
                  </a:defRPr>
                </a:lvl4pPr>
                <a:lvl5pPr marL="2057400" indent="-228600" eaLnBrk="0" hangingPunct="0">
                  <a:defRPr sz="2000">
                    <a:solidFill>
                      <a:schemeClr val="tx2"/>
                    </a:solidFill>
                    <a:latin typeface="Times New Roman" pitchFamily="18" charset="0"/>
                  </a:defRPr>
                </a:lvl5pPr>
                <a:lvl6pPr marL="2514600" indent="-228600" eaLnBrk="0" fontAlgn="base" hangingPunct="0">
                  <a:lnSpc>
                    <a:spcPct val="85000"/>
                  </a:lnSpc>
                  <a:spcBef>
                    <a:spcPct val="0"/>
                  </a:spcBef>
                  <a:spcAft>
                    <a:spcPct val="0"/>
                  </a:spcAft>
                  <a:buChar char="•"/>
                  <a:defRPr sz="2000">
                    <a:solidFill>
                      <a:schemeClr val="tx2"/>
                    </a:solidFill>
                    <a:latin typeface="Times New Roman" pitchFamily="18" charset="0"/>
                  </a:defRPr>
                </a:lvl6pPr>
                <a:lvl7pPr marL="2971800" indent="-228600" eaLnBrk="0" fontAlgn="base" hangingPunct="0">
                  <a:lnSpc>
                    <a:spcPct val="85000"/>
                  </a:lnSpc>
                  <a:spcBef>
                    <a:spcPct val="0"/>
                  </a:spcBef>
                  <a:spcAft>
                    <a:spcPct val="0"/>
                  </a:spcAft>
                  <a:buChar char="•"/>
                  <a:defRPr sz="2000">
                    <a:solidFill>
                      <a:schemeClr val="tx2"/>
                    </a:solidFill>
                    <a:latin typeface="Times New Roman" pitchFamily="18" charset="0"/>
                  </a:defRPr>
                </a:lvl7pPr>
                <a:lvl8pPr marL="3429000" indent="-228600" eaLnBrk="0" fontAlgn="base" hangingPunct="0">
                  <a:lnSpc>
                    <a:spcPct val="85000"/>
                  </a:lnSpc>
                  <a:spcBef>
                    <a:spcPct val="0"/>
                  </a:spcBef>
                  <a:spcAft>
                    <a:spcPct val="0"/>
                  </a:spcAft>
                  <a:buChar char="•"/>
                  <a:defRPr sz="2000">
                    <a:solidFill>
                      <a:schemeClr val="tx2"/>
                    </a:solidFill>
                    <a:latin typeface="Times New Roman" pitchFamily="18" charset="0"/>
                  </a:defRPr>
                </a:lvl8pPr>
                <a:lvl9pPr marL="3886200" indent="-228600" eaLnBrk="0" fontAlgn="base" hangingPunct="0">
                  <a:lnSpc>
                    <a:spcPct val="85000"/>
                  </a:lnSpc>
                  <a:spcBef>
                    <a:spcPct val="0"/>
                  </a:spcBef>
                  <a:spcAft>
                    <a:spcPct val="0"/>
                  </a:spcAft>
                  <a:buChar char="•"/>
                  <a:defRPr sz="2000">
                    <a:solidFill>
                      <a:schemeClr val="tx2"/>
                    </a:solidFill>
                    <a:latin typeface="Times New Roman" pitchFamily="18" charset="0"/>
                  </a:defRPr>
                </a:lvl9pPr>
              </a:lstStyle>
              <a:p>
                <a:pPr eaLnBrk="1" hangingPunct="1">
                  <a:defRPr/>
                </a:pPr>
                <a:endParaRPr lang="en-US" altLang="en-US" smtClean="0"/>
              </a:p>
            </p:txBody>
          </p:sp>
        </p:grpSp>
      </p:grpSp>
      <p:sp>
        <p:nvSpPr>
          <p:cNvPr id="1027" name="Rectangle 107"/>
          <p:cNvSpPr>
            <a:spLocks noGrp="1" noChangeArrowheads="1"/>
          </p:cNvSpPr>
          <p:nvPr>
            <p:ph type="body" idx="1"/>
          </p:nvPr>
        </p:nvSpPr>
        <p:spPr bwMode="auto">
          <a:xfrm>
            <a:off x="809625"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5644" name="Rectangle 108"/>
          <p:cNvSpPr>
            <a:spLocks noGrp="1" noChangeArrowheads="1"/>
          </p:cNvSpPr>
          <p:nvPr>
            <p:ph type="dt" sz="half" idx="2"/>
          </p:nvPr>
        </p:nvSpPr>
        <p:spPr bwMode="auto">
          <a:xfrm>
            <a:off x="809625" y="6373813"/>
            <a:ext cx="1905000" cy="457200"/>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nSpc>
                <a:spcPct val="100000"/>
              </a:lnSpc>
              <a:buFontTx/>
              <a:buNone/>
              <a:defRPr sz="1400">
                <a:solidFill>
                  <a:schemeClr val="folHlink"/>
                </a:solidFill>
              </a:defRPr>
            </a:lvl1pPr>
          </a:lstStyle>
          <a:p>
            <a:pPr>
              <a:defRPr/>
            </a:pPr>
            <a:fld id="{C82758AD-2A9F-4C7C-A3F7-7DFA1687423E}" type="datetime5">
              <a:rPr lang="en-US" altLang="en-US"/>
              <a:pPr>
                <a:defRPr/>
              </a:pPr>
              <a:t>25-Sep-23</a:t>
            </a:fld>
            <a:endParaRPr lang="en-US" altLang="en-US"/>
          </a:p>
        </p:txBody>
      </p:sp>
      <p:sp>
        <p:nvSpPr>
          <p:cNvPr id="65645" name="Rectangle 109"/>
          <p:cNvSpPr>
            <a:spLocks noGrp="1" noChangeArrowheads="1"/>
          </p:cNvSpPr>
          <p:nvPr>
            <p:ph type="ftr" sz="quarter" idx="3"/>
          </p:nvPr>
        </p:nvSpPr>
        <p:spPr bwMode="auto">
          <a:xfrm>
            <a:off x="3132138" y="6376988"/>
            <a:ext cx="3086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lnSpc>
                <a:spcPct val="100000"/>
              </a:lnSpc>
              <a:buFontTx/>
              <a:buNone/>
              <a:defRPr sz="1400">
                <a:solidFill>
                  <a:schemeClr val="folHlink"/>
                </a:solidFill>
              </a:defRPr>
            </a:lvl1pPr>
          </a:lstStyle>
          <a:p>
            <a:pPr>
              <a:defRPr/>
            </a:pPr>
            <a:endParaRPr lang="en-US" altLang="en-US"/>
          </a:p>
        </p:txBody>
      </p:sp>
      <p:sp>
        <p:nvSpPr>
          <p:cNvPr id="65646" name="Rectangle 110"/>
          <p:cNvSpPr>
            <a:spLocks noGrp="1" noChangeArrowheads="1"/>
          </p:cNvSpPr>
          <p:nvPr>
            <p:ph type="sldNum" sz="quarter" idx="4"/>
          </p:nvPr>
        </p:nvSpPr>
        <p:spPr bwMode="auto">
          <a:xfrm>
            <a:off x="6589713" y="6376988"/>
            <a:ext cx="2193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buFontTx/>
              <a:buNone/>
              <a:defRPr sz="1400">
                <a:solidFill>
                  <a:schemeClr val="folHlink"/>
                </a:solidFill>
              </a:defRPr>
            </a:lvl1pPr>
          </a:lstStyle>
          <a:p>
            <a:pPr>
              <a:defRPr/>
            </a:pPr>
            <a:fld id="{845C073E-721A-4D8A-BCB2-CDFDC027D74B}" type="slidenum">
              <a:rPr lang="en-US" altLang="en-US"/>
              <a:pPr>
                <a:defRPr/>
              </a:pPr>
              <a:t>‹#›</a:t>
            </a:fld>
            <a:endParaRPr lang="en-US" altLang="en-US"/>
          </a:p>
        </p:txBody>
      </p:sp>
      <p:sp>
        <p:nvSpPr>
          <p:cNvPr id="1031" name="Rectangle 111"/>
          <p:cNvSpPr>
            <a:spLocks noGrp="1" noChangeArrowheads="1"/>
          </p:cNvSpPr>
          <p:nvPr>
            <p:ph type="title"/>
          </p:nvPr>
        </p:nvSpPr>
        <p:spPr bwMode="auto">
          <a:xfrm>
            <a:off x="1371600" y="609600"/>
            <a:ext cx="7378700" cy="1143000"/>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p:hf sldNum="0" hdr="0" ftr="0"/>
  <p:txStyles>
    <p:titleStyle>
      <a:lvl1pPr algn="ctr" rtl="0" eaLnBrk="0" fontAlgn="base" hangingPunct="0">
        <a:lnSpc>
          <a:spcPct val="85000"/>
        </a:lnSpc>
        <a:spcBef>
          <a:spcPct val="0"/>
        </a:spcBef>
        <a:spcAft>
          <a:spcPct val="0"/>
        </a:spcAft>
        <a:defRPr sz="4400">
          <a:solidFill>
            <a:schemeClr val="tx2"/>
          </a:solidFill>
          <a:latin typeface="+mj-lt"/>
          <a:ea typeface="+mj-ea"/>
          <a:cs typeface="+mj-cs"/>
        </a:defRPr>
      </a:lvl1pPr>
      <a:lvl2pPr algn="ctr" rtl="0" eaLnBrk="0" fontAlgn="base" hangingPunct="0">
        <a:lnSpc>
          <a:spcPct val="85000"/>
        </a:lnSpc>
        <a:spcBef>
          <a:spcPct val="0"/>
        </a:spcBef>
        <a:spcAft>
          <a:spcPct val="0"/>
        </a:spcAft>
        <a:defRPr sz="4400">
          <a:solidFill>
            <a:schemeClr val="tx2"/>
          </a:solidFill>
          <a:latin typeface="Times New Roman" pitchFamily="18" charset="0"/>
        </a:defRPr>
      </a:lvl2pPr>
      <a:lvl3pPr algn="ctr" rtl="0" eaLnBrk="0" fontAlgn="base" hangingPunct="0">
        <a:lnSpc>
          <a:spcPct val="85000"/>
        </a:lnSpc>
        <a:spcBef>
          <a:spcPct val="0"/>
        </a:spcBef>
        <a:spcAft>
          <a:spcPct val="0"/>
        </a:spcAft>
        <a:defRPr sz="4400">
          <a:solidFill>
            <a:schemeClr val="tx2"/>
          </a:solidFill>
          <a:latin typeface="Times New Roman" pitchFamily="18" charset="0"/>
        </a:defRPr>
      </a:lvl3pPr>
      <a:lvl4pPr algn="ctr" rtl="0" eaLnBrk="0" fontAlgn="base" hangingPunct="0">
        <a:lnSpc>
          <a:spcPct val="85000"/>
        </a:lnSpc>
        <a:spcBef>
          <a:spcPct val="0"/>
        </a:spcBef>
        <a:spcAft>
          <a:spcPct val="0"/>
        </a:spcAft>
        <a:defRPr sz="4400">
          <a:solidFill>
            <a:schemeClr val="tx2"/>
          </a:solidFill>
          <a:latin typeface="Times New Roman" pitchFamily="18" charset="0"/>
        </a:defRPr>
      </a:lvl4pPr>
      <a:lvl5pPr algn="ctr" rtl="0" eaLnBrk="0" fontAlgn="base" hangingPunct="0">
        <a:lnSpc>
          <a:spcPct val="85000"/>
        </a:lnSpc>
        <a:spcBef>
          <a:spcPct val="0"/>
        </a:spcBef>
        <a:spcAft>
          <a:spcPct val="0"/>
        </a:spcAft>
        <a:defRPr sz="4400">
          <a:solidFill>
            <a:schemeClr val="tx2"/>
          </a:solidFill>
          <a:latin typeface="Times New Roman" pitchFamily="18" charset="0"/>
        </a:defRPr>
      </a:lvl5pPr>
      <a:lvl6pPr marL="457200" algn="ctr" rtl="0" fontAlgn="base">
        <a:lnSpc>
          <a:spcPct val="85000"/>
        </a:lnSpc>
        <a:spcBef>
          <a:spcPct val="0"/>
        </a:spcBef>
        <a:spcAft>
          <a:spcPct val="0"/>
        </a:spcAft>
        <a:defRPr sz="4400">
          <a:solidFill>
            <a:schemeClr val="tx2"/>
          </a:solidFill>
          <a:latin typeface="Times New Roman" pitchFamily="18" charset="0"/>
        </a:defRPr>
      </a:lvl6pPr>
      <a:lvl7pPr marL="914400" algn="ctr" rtl="0" fontAlgn="base">
        <a:lnSpc>
          <a:spcPct val="85000"/>
        </a:lnSpc>
        <a:spcBef>
          <a:spcPct val="0"/>
        </a:spcBef>
        <a:spcAft>
          <a:spcPct val="0"/>
        </a:spcAft>
        <a:defRPr sz="4400">
          <a:solidFill>
            <a:schemeClr val="tx2"/>
          </a:solidFill>
          <a:latin typeface="Times New Roman" pitchFamily="18" charset="0"/>
        </a:defRPr>
      </a:lvl7pPr>
      <a:lvl8pPr marL="1371600" algn="ctr" rtl="0" fontAlgn="base">
        <a:lnSpc>
          <a:spcPct val="85000"/>
        </a:lnSpc>
        <a:spcBef>
          <a:spcPct val="0"/>
        </a:spcBef>
        <a:spcAft>
          <a:spcPct val="0"/>
        </a:spcAft>
        <a:defRPr sz="4400">
          <a:solidFill>
            <a:schemeClr val="tx2"/>
          </a:solidFill>
          <a:latin typeface="Times New Roman" pitchFamily="18" charset="0"/>
        </a:defRPr>
      </a:lvl8pPr>
      <a:lvl9pPr marL="1828800" algn="ctr" rtl="0" fontAlgn="base">
        <a:lnSpc>
          <a:spcPct val="85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zota@ase.ro"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zota.ase.ro/bti"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a:noFill/>
        </p:spPr>
        <p:txBody>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spcBef>
                <a:spcPct val="0"/>
              </a:spcBef>
              <a:buClrTx/>
              <a:buFontTx/>
              <a:buNone/>
            </a:pPr>
            <a:fld id="{A41908E6-7664-4F19-A7D5-05BE4C7096A6}" type="datetime5">
              <a:rPr lang="en-US" altLang="en-US" sz="1400" smtClean="0">
                <a:solidFill>
                  <a:schemeClr val="folHlink"/>
                </a:solidFill>
              </a:rPr>
              <a:pPr eaLnBrk="1" hangingPunct="1">
                <a:spcBef>
                  <a:spcPct val="0"/>
                </a:spcBef>
                <a:buClrTx/>
                <a:buFontTx/>
                <a:buNone/>
              </a:pPr>
              <a:t>25-Sep-23</a:t>
            </a:fld>
            <a:endParaRPr lang="en-US" altLang="en-US" sz="1400" dirty="0" smtClean="0">
              <a:solidFill>
                <a:schemeClr val="folHlink"/>
              </a:solidFill>
            </a:endParaRPr>
          </a:p>
        </p:txBody>
      </p:sp>
      <p:sp>
        <p:nvSpPr>
          <p:cNvPr id="3075" name="Rectangle 4"/>
          <p:cNvSpPr>
            <a:spLocks noGrp="1" noChangeArrowheads="1"/>
          </p:cNvSpPr>
          <p:nvPr>
            <p:ph type="title"/>
          </p:nvPr>
        </p:nvSpPr>
        <p:spPr/>
        <p:txBody>
          <a:bodyPr/>
          <a:lstStyle/>
          <a:p>
            <a:pPr eaLnBrk="1" hangingPunct="1"/>
            <a:r>
              <a:rPr lang="ro-RO" altLang="en-US" sz="3200" dirty="0" smtClean="0"/>
              <a:t>Bazele</a:t>
            </a:r>
            <a:r>
              <a:rPr lang="en-US" altLang="en-US" sz="3200" dirty="0" smtClean="0"/>
              <a:t> </a:t>
            </a:r>
            <a:r>
              <a:rPr lang="ro-RO" altLang="en-US" sz="3200" dirty="0" smtClean="0"/>
              <a:t>Tehnologiei</a:t>
            </a:r>
            <a:r>
              <a:rPr lang="en-US" altLang="en-US" sz="3200" dirty="0" smtClean="0"/>
              <a:t> </a:t>
            </a:r>
            <a:r>
              <a:rPr lang="ro-RO" altLang="en-US" sz="3200" dirty="0" smtClean="0"/>
              <a:t>Informaţiei</a:t>
            </a:r>
            <a:r>
              <a:rPr lang="ro-RO" altLang="en-US" sz="3200" dirty="0" smtClean="0"/>
              <a:t/>
            </a:r>
            <a:br>
              <a:rPr lang="ro-RO" altLang="en-US" sz="3200" dirty="0" smtClean="0"/>
            </a:br>
            <a:r>
              <a:rPr lang="en-US" altLang="en-US" sz="3200" dirty="0" smtClean="0"/>
              <a:t>Curs 1</a:t>
            </a:r>
          </a:p>
        </p:txBody>
      </p:sp>
      <p:sp>
        <p:nvSpPr>
          <p:cNvPr id="3076" name="Rectangle 5"/>
          <p:cNvSpPr>
            <a:spLocks noGrp="1" noChangeArrowheads="1"/>
          </p:cNvSpPr>
          <p:nvPr>
            <p:ph type="body" idx="1"/>
          </p:nvPr>
        </p:nvSpPr>
        <p:spPr/>
        <p:txBody>
          <a:bodyPr/>
          <a:lstStyle/>
          <a:p>
            <a:pPr algn="ctr" eaLnBrk="1" hangingPunct="1">
              <a:buFont typeface="Wingdings" pitchFamily="2" charset="2"/>
              <a:buNone/>
            </a:pPr>
            <a:endParaRPr lang="en-US" altLang="en-US" sz="2200" dirty="0" smtClean="0"/>
          </a:p>
          <a:p>
            <a:pPr algn="ctr" eaLnBrk="1" hangingPunct="1">
              <a:buFont typeface="Wingdings" pitchFamily="2" charset="2"/>
              <a:buNone/>
            </a:pPr>
            <a:r>
              <a:rPr lang="en-US" altLang="en-US" sz="2200" dirty="0" err="1" smtClean="0"/>
              <a:t>Facultatea</a:t>
            </a:r>
            <a:r>
              <a:rPr lang="en-US" altLang="en-US" sz="2200" dirty="0" smtClean="0"/>
              <a:t> </a:t>
            </a:r>
            <a:r>
              <a:rPr lang="ro-RO" altLang="en-US" sz="2200" dirty="0" smtClean="0"/>
              <a:t>de </a:t>
            </a:r>
            <a:r>
              <a:rPr lang="en-US" altLang="en-US" sz="2200" dirty="0" smtClean="0"/>
              <a:t>C</a:t>
            </a:r>
            <a:r>
              <a:rPr lang="ro-RO" altLang="en-US" sz="2200" dirty="0" err="1" smtClean="0"/>
              <a:t>ibernetică</a:t>
            </a:r>
            <a:r>
              <a:rPr lang="ro-RO" altLang="en-US" sz="2200" dirty="0" smtClean="0"/>
              <a:t>, </a:t>
            </a:r>
            <a:r>
              <a:rPr lang="en-US" altLang="en-US" sz="2200" dirty="0" smtClean="0"/>
              <a:t>S</a:t>
            </a:r>
            <a:r>
              <a:rPr lang="ro-RO" altLang="en-US" sz="2200" dirty="0" err="1" smtClean="0"/>
              <a:t>tatistică</a:t>
            </a:r>
            <a:r>
              <a:rPr lang="ro-RO" altLang="en-US" sz="2200" dirty="0" smtClean="0"/>
              <a:t> şi </a:t>
            </a:r>
            <a:r>
              <a:rPr lang="en-US" altLang="en-US" sz="2200" dirty="0" smtClean="0"/>
              <a:t>I</a:t>
            </a:r>
            <a:r>
              <a:rPr lang="ro-RO" altLang="en-US" sz="2200" dirty="0" err="1" smtClean="0"/>
              <a:t>nformatică</a:t>
            </a:r>
            <a:r>
              <a:rPr lang="ro-RO" altLang="en-US" sz="2200" dirty="0" smtClean="0"/>
              <a:t> </a:t>
            </a:r>
            <a:r>
              <a:rPr lang="en-US" altLang="en-US" sz="2200" dirty="0" smtClean="0"/>
              <a:t>E</a:t>
            </a:r>
            <a:r>
              <a:rPr lang="ro-RO" altLang="en-US" sz="2200" dirty="0" err="1" smtClean="0"/>
              <a:t>conomică</a:t>
            </a:r>
            <a:r>
              <a:rPr lang="en-US" altLang="en-US" sz="2200" dirty="0" smtClean="0"/>
              <a:t> </a:t>
            </a:r>
            <a:r>
              <a:rPr lang="ro-RO" altLang="en-US" sz="2200" dirty="0" smtClean="0"/>
              <a:t>(CSIE) </a:t>
            </a:r>
            <a:r>
              <a:rPr lang="en-US" altLang="en-US" sz="2200" dirty="0" smtClean="0"/>
              <a:t>– ASE </a:t>
            </a:r>
            <a:r>
              <a:rPr lang="en-US" altLang="en-US" sz="2200" dirty="0" err="1" smtClean="0"/>
              <a:t>Bucure</a:t>
            </a:r>
            <a:r>
              <a:rPr lang="ro-RO" altLang="en-US" sz="2200" dirty="0" err="1" smtClean="0"/>
              <a:t>ş</a:t>
            </a:r>
            <a:r>
              <a:rPr lang="en-US" altLang="en-US" sz="2200" dirty="0" err="1" smtClean="0"/>
              <a:t>ti</a:t>
            </a:r>
            <a:endParaRPr lang="en-US" altLang="en-US" sz="2200" dirty="0" smtClean="0"/>
          </a:p>
          <a:p>
            <a:pPr algn="ctr" eaLnBrk="1" hangingPunct="1">
              <a:buFont typeface="Wingdings" pitchFamily="2" charset="2"/>
              <a:buNone/>
            </a:pPr>
            <a:endParaRPr lang="en-US" altLang="en-US" sz="2200" dirty="0" smtClean="0"/>
          </a:p>
          <a:p>
            <a:pPr algn="ctr" eaLnBrk="1" hangingPunct="1">
              <a:buFont typeface="Wingdings" pitchFamily="2" charset="2"/>
              <a:buNone/>
            </a:pPr>
            <a:endParaRPr lang="en-US" altLang="en-US" sz="2200" dirty="0" smtClean="0"/>
          </a:p>
          <a:p>
            <a:pPr algn="ctr" eaLnBrk="1" hangingPunct="1">
              <a:buFont typeface="Wingdings" pitchFamily="2" charset="2"/>
              <a:buNone/>
            </a:pPr>
            <a:endParaRPr lang="en-US" altLang="en-US" sz="2200" dirty="0" smtClean="0"/>
          </a:p>
          <a:p>
            <a:pPr algn="ctr" eaLnBrk="1" hangingPunct="1">
              <a:buFont typeface="Wingdings" pitchFamily="2" charset="2"/>
              <a:buNone/>
            </a:pPr>
            <a:r>
              <a:rPr lang="en-US" altLang="en-US" sz="2200" dirty="0" smtClean="0"/>
              <a:t>Prof. dr. R</a:t>
            </a:r>
            <a:r>
              <a:rPr lang="ro-RO" altLang="en-US" sz="2200" dirty="0" err="1" smtClean="0"/>
              <a:t>ăzvan</a:t>
            </a:r>
            <a:r>
              <a:rPr lang="ro-RO" altLang="en-US" sz="2200" dirty="0" smtClean="0"/>
              <a:t> Z</a:t>
            </a:r>
            <a:r>
              <a:rPr lang="en-US" altLang="en-US" sz="2200" dirty="0" smtClean="0"/>
              <a:t>OTA</a:t>
            </a:r>
            <a:endParaRPr lang="ro-RO" altLang="en-US" sz="2200" dirty="0" smtClean="0"/>
          </a:p>
          <a:p>
            <a:pPr algn="ctr" eaLnBrk="1" hangingPunct="1">
              <a:buFont typeface="Wingdings" pitchFamily="2" charset="2"/>
              <a:buNone/>
            </a:pPr>
            <a:r>
              <a:rPr lang="en-US" altLang="en-US" sz="2200" dirty="0" smtClean="0">
                <a:hlinkClick r:id="rId3"/>
              </a:rPr>
              <a:t>zota@ase.ro</a:t>
            </a:r>
            <a:endParaRPr lang="en-US" altLang="en-US" sz="2200" dirty="0" smtClean="0"/>
          </a:p>
          <a:p>
            <a:pPr algn="ctr" eaLnBrk="1" hangingPunct="1">
              <a:buFont typeface="Wingdings" pitchFamily="2" charset="2"/>
              <a:buNone/>
            </a:pPr>
            <a:r>
              <a:rPr lang="en-US" altLang="en-US" sz="2200" dirty="0" smtClean="0">
                <a:hlinkClick r:id="rId4"/>
              </a:rPr>
              <a:t>https://</a:t>
            </a:r>
            <a:r>
              <a:rPr lang="ro-RO" altLang="en-US" sz="2200" dirty="0" err="1" smtClean="0">
                <a:hlinkClick r:id="rId4"/>
              </a:rPr>
              <a:t>zota</a:t>
            </a:r>
            <a:r>
              <a:rPr lang="en-US" altLang="en-US" sz="2200" dirty="0" smtClean="0">
                <a:hlinkClick r:id="rId4"/>
              </a:rPr>
              <a:t>.ase.ro/</a:t>
            </a:r>
            <a:r>
              <a:rPr lang="ro-RO" altLang="en-US" sz="2200" dirty="0" err="1" smtClean="0">
                <a:hlinkClick r:id="rId4"/>
              </a:rPr>
              <a:t>bti</a:t>
            </a:r>
            <a:endParaRPr lang="ro-RO" altLang="en-US" sz="2200" dirty="0" smtClean="0"/>
          </a:p>
          <a:p>
            <a:pPr algn="ctr" eaLnBrk="1" hangingPunct="1">
              <a:buFont typeface="Wingdings" pitchFamily="2" charset="2"/>
              <a:buNone/>
            </a:pPr>
            <a:endParaRPr lang="ro-RO" altLang="en-US" sz="2200" dirty="0" smtClean="0"/>
          </a:p>
          <a:p>
            <a:pPr algn="ctr" eaLnBrk="1" hangingPunct="1">
              <a:buFont typeface="Wingdings" pitchFamily="2" charset="2"/>
              <a:buNone/>
            </a:pPr>
            <a:endParaRPr lang="en-US" altLang="en-US" sz="2200" dirty="0" smtClean="0"/>
          </a:p>
          <a:p>
            <a:pPr algn="ctr" eaLnBrk="1" hangingPunct="1">
              <a:buFont typeface="Wingdings" pitchFamily="2" charset="2"/>
              <a:buNone/>
            </a:pPr>
            <a:endParaRPr lang="en-US" altLang="en-US" sz="2200"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p:spPr>
        <p:txBody>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spcBef>
                <a:spcPct val="0"/>
              </a:spcBef>
              <a:buClrTx/>
              <a:buFontTx/>
              <a:buNone/>
            </a:pPr>
            <a:fld id="{9FBE3CCC-8799-4926-946B-17E962EB1D3F}" type="datetime5">
              <a:rPr lang="en-US" altLang="en-US" sz="1400" smtClean="0">
                <a:solidFill>
                  <a:schemeClr val="folHlink"/>
                </a:solidFill>
              </a:rPr>
              <a:pPr eaLnBrk="1" hangingPunct="1">
                <a:spcBef>
                  <a:spcPct val="0"/>
                </a:spcBef>
                <a:buClrTx/>
                <a:buFontTx/>
                <a:buNone/>
              </a:pPr>
              <a:t>25-Sep-23</a:t>
            </a:fld>
            <a:endParaRPr lang="en-US" altLang="en-US" sz="1400" smtClean="0">
              <a:solidFill>
                <a:schemeClr val="folHlink"/>
              </a:solidFill>
            </a:endParaRPr>
          </a:p>
        </p:txBody>
      </p:sp>
      <p:sp>
        <p:nvSpPr>
          <p:cNvPr id="11267" name="Rectangle 1026"/>
          <p:cNvSpPr>
            <a:spLocks noGrp="1" noChangeArrowheads="1"/>
          </p:cNvSpPr>
          <p:nvPr>
            <p:ph type="title"/>
          </p:nvPr>
        </p:nvSpPr>
        <p:spPr/>
        <p:txBody>
          <a:bodyPr/>
          <a:lstStyle/>
          <a:p>
            <a:pPr eaLnBrk="1" hangingPunct="1"/>
            <a:r>
              <a:rPr lang="ro-RO" altLang="en-US" sz="3200" smtClean="0"/>
              <a:t>“</a:t>
            </a:r>
            <a:r>
              <a:rPr lang="en-US" altLang="en-US" sz="3200" smtClean="0"/>
              <a:t>Difference Engine</a:t>
            </a:r>
            <a:r>
              <a:rPr lang="ro-RO" altLang="en-US" sz="3200" smtClean="0"/>
              <a:t>”</a:t>
            </a:r>
            <a:r>
              <a:rPr lang="en-US" altLang="en-US" sz="3200" smtClean="0"/>
              <a:t> </a:t>
            </a:r>
          </a:p>
        </p:txBody>
      </p:sp>
      <p:pic>
        <p:nvPicPr>
          <p:cNvPr id="11268" name="Picture 1028" descr="DIFFE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981200"/>
            <a:ext cx="5334000"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spcBef>
                <a:spcPct val="0"/>
              </a:spcBef>
              <a:buClrTx/>
              <a:buFontTx/>
              <a:buNone/>
            </a:pPr>
            <a:fld id="{E9A4ECEB-CA50-4EC6-AC2A-8F2D86517493}" type="datetime5">
              <a:rPr lang="en-US" altLang="en-US" sz="1400" smtClean="0">
                <a:solidFill>
                  <a:schemeClr val="folHlink"/>
                </a:solidFill>
              </a:rPr>
              <a:pPr eaLnBrk="1" hangingPunct="1">
                <a:spcBef>
                  <a:spcPct val="0"/>
                </a:spcBef>
                <a:buClrTx/>
                <a:buFontTx/>
                <a:buNone/>
              </a:pPr>
              <a:t>25-Sep-23</a:t>
            </a:fld>
            <a:endParaRPr lang="en-US" altLang="en-US" sz="1400" smtClean="0">
              <a:solidFill>
                <a:schemeClr val="folHlink"/>
              </a:solidFill>
            </a:endParaRPr>
          </a:p>
        </p:txBody>
      </p:sp>
      <p:sp>
        <p:nvSpPr>
          <p:cNvPr id="12291" name="Rectangle 2"/>
          <p:cNvSpPr>
            <a:spLocks noGrp="1" noChangeArrowheads="1"/>
          </p:cNvSpPr>
          <p:nvPr>
            <p:ph type="title"/>
          </p:nvPr>
        </p:nvSpPr>
        <p:spPr/>
        <p:txBody>
          <a:bodyPr/>
          <a:lstStyle/>
          <a:p>
            <a:pPr eaLnBrk="1" hangingPunct="1"/>
            <a:r>
              <a:rPr lang="en-US" altLang="en-US" sz="3200" smtClean="0"/>
              <a:t>Claude Shannon</a:t>
            </a:r>
          </a:p>
        </p:txBody>
      </p:sp>
      <p:sp>
        <p:nvSpPr>
          <p:cNvPr id="12292" name="Rectangle 3"/>
          <p:cNvSpPr>
            <a:spLocks noGrp="1" noChangeArrowheads="1"/>
          </p:cNvSpPr>
          <p:nvPr>
            <p:ph type="body" idx="1"/>
          </p:nvPr>
        </p:nvSpPr>
        <p:spPr/>
        <p:txBody>
          <a:bodyPr/>
          <a:lstStyle/>
          <a:p>
            <a:pPr eaLnBrk="1" hangingPunct="1"/>
            <a:endParaRPr lang="en-US" altLang="en-US" sz="2800" dirty="0" smtClean="0"/>
          </a:p>
          <a:p>
            <a:pPr eaLnBrk="1" hangingPunct="1"/>
            <a:r>
              <a:rPr lang="ro-RO" altLang="en-US" sz="2200" dirty="0" smtClean="0"/>
              <a:t>În jurul anului </a:t>
            </a:r>
            <a:r>
              <a:rPr lang="en-US" altLang="en-US" sz="2200" dirty="0" smtClean="0"/>
              <a:t>1850 </a:t>
            </a:r>
            <a:r>
              <a:rPr lang="ro-RO" altLang="en-US" sz="2200" dirty="0" smtClean="0"/>
              <a:t>matematicianul </a:t>
            </a:r>
            <a:r>
              <a:rPr lang="en-US" altLang="en-US" sz="2200" dirty="0" err="1" smtClean="0"/>
              <a:t>englez</a:t>
            </a:r>
            <a:r>
              <a:rPr lang="en-US" altLang="en-US" sz="2200" dirty="0" smtClean="0"/>
              <a:t> George Boole </a:t>
            </a:r>
            <a:r>
              <a:rPr lang="ro-RO" altLang="en-US" sz="2200" dirty="0" smtClean="0"/>
              <a:t>a </a:t>
            </a:r>
            <a:r>
              <a:rPr lang="en-US" altLang="en-US" sz="2200" dirty="0" smtClean="0"/>
              <a:t>invent</a:t>
            </a:r>
            <a:r>
              <a:rPr lang="ro-RO" altLang="en-US" sz="2200" dirty="0" smtClean="0"/>
              <a:t>at Algebra booleană (Algebra Boole)</a:t>
            </a:r>
            <a:endParaRPr lang="en-US" altLang="en-US" sz="2200" dirty="0" smtClean="0"/>
          </a:p>
          <a:p>
            <a:pPr eaLnBrk="1" hangingPunct="1"/>
            <a:r>
              <a:rPr lang="ro-RO" altLang="en-US" sz="2200" dirty="0" smtClean="0"/>
              <a:t>Algebra </a:t>
            </a:r>
            <a:r>
              <a:rPr lang="en-US" altLang="en-US" sz="2200" dirty="0" smtClean="0"/>
              <a:t>Boole</a:t>
            </a:r>
            <a:r>
              <a:rPr lang="ro-RO" altLang="en-US" sz="2200" dirty="0" smtClean="0"/>
              <a:t> a rămas relativ necunoscută şi neutilizată până în </a:t>
            </a:r>
            <a:r>
              <a:rPr lang="en-US" altLang="en-US" sz="2200" dirty="0" err="1" smtClean="0"/>
              <a:t>anul</a:t>
            </a:r>
            <a:r>
              <a:rPr lang="en-US" altLang="en-US" sz="2200" dirty="0" smtClean="0"/>
              <a:t> 1938</a:t>
            </a:r>
          </a:p>
          <a:p>
            <a:pPr eaLnBrk="1" hangingPunct="1"/>
            <a:r>
              <a:rPr lang="ro-RO" altLang="en-US" sz="2200" dirty="0" smtClean="0"/>
              <a:t>Teza de masterat a lui </a:t>
            </a:r>
            <a:r>
              <a:rPr lang="en-US" altLang="en-US" sz="2200" dirty="0" smtClean="0"/>
              <a:t>C. Shannon </a:t>
            </a:r>
            <a:r>
              <a:rPr lang="ro-RO" altLang="en-US" sz="2200" dirty="0" smtClean="0"/>
              <a:t>din </a:t>
            </a:r>
            <a:r>
              <a:rPr lang="en-US" altLang="en-US" sz="2200" dirty="0" smtClean="0"/>
              <a:t>1938</a:t>
            </a:r>
            <a:r>
              <a:rPr lang="ro-RO" altLang="en-US" sz="2200" dirty="0" smtClean="0"/>
              <a:t> a </a:t>
            </a:r>
            <a:r>
              <a:rPr lang="en-US" altLang="en-US" sz="2200" dirty="0" err="1" smtClean="0"/>
              <a:t>demonstrat</a:t>
            </a:r>
            <a:r>
              <a:rPr lang="ro-RO" altLang="en-US" sz="2200" dirty="0" smtClean="0"/>
              <a:t> cum conceptele lui </a:t>
            </a:r>
            <a:r>
              <a:rPr lang="en-US" altLang="en-US" sz="2200" dirty="0" smtClean="0"/>
              <a:t>Boole</a:t>
            </a:r>
            <a:r>
              <a:rPr lang="ro-RO" altLang="en-US" sz="2200" dirty="0" smtClean="0"/>
              <a:t> “</a:t>
            </a:r>
            <a:r>
              <a:rPr lang="en-US" altLang="en-US" sz="2200" dirty="0" smtClean="0"/>
              <a:t>TRUE</a:t>
            </a:r>
            <a:r>
              <a:rPr lang="ro-RO" altLang="en-US" sz="2200" dirty="0" smtClean="0"/>
              <a:t>”</a:t>
            </a:r>
            <a:r>
              <a:rPr lang="en-US" altLang="en-US" sz="2200" dirty="0" smtClean="0"/>
              <a:t> </a:t>
            </a:r>
            <a:r>
              <a:rPr lang="ro-RO" altLang="en-US" sz="2200" dirty="0" smtClean="0"/>
              <a:t>şi</a:t>
            </a:r>
            <a:r>
              <a:rPr lang="en-US" altLang="en-US" sz="2200" dirty="0" smtClean="0"/>
              <a:t> </a:t>
            </a:r>
            <a:r>
              <a:rPr lang="ro-RO" altLang="en-US" sz="2200" dirty="0" smtClean="0"/>
              <a:t>“</a:t>
            </a:r>
            <a:r>
              <a:rPr lang="en-US" altLang="en-US" sz="2200" dirty="0" smtClean="0"/>
              <a:t>FALSE</a:t>
            </a:r>
            <a:r>
              <a:rPr lang="ro-RO" altLang="en-US" sz="2200" dirty="0" smtClean="0"/>
              <a:t>” pot fi utilizate pentru a reprezenta</a:t>
            </a:r>
            <a:r>
              <a:rPr lang="en-US" altLang="en-US" sz="2200" dirty="0" smtClean="0"/>
              <a:t> </a:t>
            </a:r>
            <a:r>
              <a:rPr lang="ro-RO" altLang="en-US" sz="2200" dirty="0" err="1" smtClean="0"/>
              <a:t>funcţionalitatea</a:t>
            </a:r>
            <a:r>
              <a:rPr lang="ro-RO" altLang="en-US" sz="2200" dirty="0" smtClean="0"/>
              <a:t> comutatoarelor din circuitele electronice</a:t>
            </a:r>
            <a:endParaRPr lang="en-US" altLang="en-US" sz="2200"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p:spPr>
        <p:txBody>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spcBef>
                <a:spcPct val="0"/>
              </a:spcBef>
              <a:buClrTx/>
              <a:buFontTx/>
              <a:buNone/>
            </a:pPr>
            <a:fld id="{F8128FEC-A1D3-40B8-BA31-E5577EE2F922}" type="datetime5">
              <a:rPr lang="en-US" altLang="en-US" sz="1400" smtClean="0">
                <a:solidFill>
                  <a:schemeClr val="folHlink"/>
                </a:solidFill>
              </a:rPr>
              <a:pPr eaLnBrk="1" hangingPunct="1">
                <a:spcBef>
                  <a:spcPct val="0"/>
                </a:spcBef>
                <a:buClrTx/>
                <a:buFontTx/>
                <a:buNone/>
              </a:pPr>
              <a:t>25-Sep-23</a:t>
            </a:fld>
            <a:endParaRPr lang="en-US" altLang="en-US" sz="1400" smtClean="0">
              <a:solidFill>
                <a:schemeClr val="folHlink"/>
              </a:solidFill>
            </a:endParaRPr>
          </a:p>
        </p:txBody>
      </p:sp>
      <p:sp>
        <p:nvSpPr>
          <p:cNvPr id="13315" name="Rectangle 2"/>
          <p:cNvSpPr>
            <a:spLocks noGrp="1" noChangeArrowheads="1"/>
          </p:cNvSpPr>
          <p:nvPr>
            <p:ph type="title"/>
          </p:nvPr>
        </p:nvSpPr>
        <p:spPr/>
        <p:txBody>
          <a:bodyPr/>
          <a:lstStyle/>
          <a:p>
            <a:pPr eaLnBrk="1" hangingPunct="1"/>
            <a:r>
              <a:rPr lang="en-US" altLang="en-US" sz="3200" dirty="0" smtClean="0"/>
              <a:t>Howard Aiken </a:t>
            </a:r>
            <a:r>
              <a:rPr lang="ro-RO" altLang="en-US" sz="3200" dirty="0" smtClean="0"/>
              <a:t>şi calculatorul </a:t>
            </a:r>
            <a:br>
              <a:rPr lang="ro-RO" altLang="en-US" sz="3200" dirty="0" smtClean="0"/>
            </a:br>
            <a:r>
              <a:rPr lang="ro-RO" altLang="en-US" sz="3200" dirty="0" smtClean="0"/>
              <a:t>IBM</a:t>
            </a:r>
            <a:r>
              <a:rPr lang="en-US" altLang="en-US" sz="3200" dirty="0" smtClean="0"/>
              <a:t> Harvard Mark I</a:t>
            </a:r>
            <a:br>
              <a:rPr lang="en-US" altLang="en-US" sz="3200" dirty="0" smtClean="0"/>
            </a:br>
            <a:endParaRPr lang="en-US" altLang="en-US" sz="3200" dirty="0" smtClean="0"/>
          </a:p>
        </p:txBody>
      </p:sp>
      <p:sp>
        <p:nvSpPr>
          <p:cNvPr id="13316" name="Rectangle 3"/>
          <p:cNvSpPr>
            <a:spLocks noGrp="1" noChangeArrowheads="1"/>
          </p:cNvSpPr>
          <p:nvPr>
            <p:ph type="body" idx="1"/>
          </p:nvPr>
        </p:nvSpPr>
        <p:spPr/>
        <p:txBody>
          <a:bodyPr/>
          <a:lstStyle/>
          <a:p>
            <a:pPr eaLnBrk="1" hangingPunct="1">
              <a:lnSpc>
                <a:spcPct val="90000"/>
              </a:lnSpc>
            </a:pPr>
            <a:endParaRPr lang="en-US" altLang="en-US" sz="2200" dirty="0" smtClean="0"/>
          </a:p>
          <a:p>
            <a:pPr eaLnBrk="1" hangingPunct="1">
              <a:lnSpc>
                <a:spcPct val="90000"/>
              </a:lnSpc>
            </a:pPr>
            <a:r>
              <a:rPr lang="en-US" altLang="en-US" sz="2200" dirty="0" smtClean="0"/>
              <a:t>Harvard Mark 1 </a:t>
            </a:r>
            <a:r>
              <a:rPr lang="ro-RO" altLang="en-US" sz="2200" i="1" dirty="0" smtClean="0"/>
              <a:t>(</a:t>
            </a:r>
            <a:r>
              <a:rPr lang="en-US" altLang="en-US" sz="2200" i="1" dirty="0" smtClean="0"/>
              <a:t>IBM Automatic Controlled Calculator</a:t>
            </a:r>
            <a:r>
              <a:rPr lang="ro-RO" altLang="en-US" sz="2200" i="1" dirty="0" smtClean="0"/>
              <a:t>) </a:t>
            </a:r>
            <a:r>
              <a:rPr lang="ro-RO" altLang="en-US" sz="2200" dirty="0" smtClean="0"/>
              <a:t>a fost construit între anii </a:t>
            </a:r>
            <a:r>
              <a:rPr lang="en-US" altLang="en-US" sz="2200" dirty="0" smtClean="0"/>
              <a:t>1939 </a:t>
            </a:r>
            <a:r>
              <a:rPr lang="ro-RO" altLang="en-US" sz="2200" dirty="0" smtClean="0"/>
              <a:t>şi </a:t>
            </a:r>
            <a:r>
              <a:rPr lang="en-US" altLang="en-US" sz="2200" dirty="0" smtClean="0"/>
              <a:t>1944</a:t>
            </a:r>
          </a:p>
          <a:p>
            <a:pPr eaLnBrk="1" hangingPunct="1">
              <a:lnSpc>
                <a:spcPct val="90000"/>
              </a:lnSpc>
            </a:pPr>
            <a:r>
              <a:rPr lang="ro-RO" altLang="en-US" sz="2200" dirty="0" smtClean="0"/>
              <a:t>Era format din mai multe calculatoare ce lucrau asupra unor </a:t>
            </a:r>
            <a:r>
              <a:rPr lang="ro-RO" altLang="en-US" sz="2200" dirty="0" err="1" smtClean="0"/>
              <a:t>părţi</a:t>
            </a:r>
            <a:r>
              <a:rPr lang="ro-RO" altLang="en-US" sz="2200" dirty="0" smtClean="0"/>
              <a:t> ale </a:t>
            </a:r>
            <a:r>
              <a:rPr lang="ro-RO" altLang="en-US" sz="2200" dirty="0" err="1" smtClean="0"/>
              <a:t>aceleiaşi</a:t>
            </a:r>
            <a:r>
              <a:rPr lang="ro-RO" altLang="en-US" sz="2200" dirty="0" smtClean="0"/>
              <a:t> probleme sub supravegherea unei singure </a:t>
            </a:r>
            <a:r>
              <a:rPr lang="ro-RO" altLang="en-US" sz="2200" dirty="0" err="1" smtClean="0"/>
              <a:t>unităţi</a:t>
            </a:r>
            <a:r>
              <a:rPr lang="ro-RO" altLang="en-US" sz="2200" dirty="0" smtClean="0"/>
              <a:t> de control</a:t>
            </a:r>
            <a:endParaRPr lang="en-US" altLang="en-US" sz="2200" dirty="0" smtClean="0"/>
          </a:p>
          <a:p>
            <a:pPr eaLnBrk="1" hangingPunct="1">
              <a:lnSpc>
                <a:spcPct val="90000"/>
              </a:lnSpc>
            </a:pPr>
            <a:r>
              <a:rPr lang="en-US" altLang="en-US" sz="2200" dirty="0" err="1" smtClean="0"/>
              <a:t>Constru</a:t>
            </a:r>
            <a:r>
              <a:rPr lang="ro-RO" altLang="en-US" sz="2200" dirty="0" smtClean="0"/>
              <a:t>i</a:t>
            </a:r>
            <a:r>
              <a:rPr lang="en-US" altLang="en-US" sz="2200" dirty="0" smtClean="0"/>
              <a:t>t</a:t>
            </a:r>
            <a:r>
              <a:rPr lang="ro-RO" altLang="en-US" sz="2200" dirty="0" smtClean="0"/>
              <a:t> din comutatoare, </a:t>
            </a:r>
            <a:r>
              <a:rPr lang="en-US" altLang="en-US" sz="2200" dirty="0" err="1" smtClean="0"/>
              <a:t>relee</a:t>
            </a:r>
            <a:r>
              <a:rPr lang="en-US" altLang="en-US" sz="2200" dirty="0" smtClean="0"/>
              <a:t> </a:t>
            </a:r>
            <a:r>
              <a:rPr lang="ro-RO" altLang="en-US" sz="2200" dirty="0" err="1" smtClean="0"/>
              <a:t>ş</a:t>
            </a:r>
            <a:r>
              <a:rPr lang="en-US" altLang="en-US" sz="2200" dirty="0" err="1" smtClean="0"/>
              <a:t>i</a:t>
            </a:r>
            <a:r>
              <a:rPr lang="ro-RO" altLang="en-US" sz="2200" dirty="0" smtClean="0"/>
              <a:t> alte </a:t>
            </a:r>
            <a:r>
              <a:rPr lang="en-US" altLang="en-US" sz="2200" dirty="0" err="1" smtClean="0"/>
              <a:t>dispozitive</a:t>
            </a:r>
            <a:r>
              <a:rPr lang="en-US" altLang="en-US" sz="2200" dirty="0" smtClean="0"/>
              <a:t> </a:t>
            </a:r>
            <a:r>
              <a:rPr lang="en-US" altLang="en-US" sz="2200" dirty="0" err="1" smtClean="0"/>
              <a:t>mecanice</a:t>
            </a:r>
            <a:endParaRPr lang="en-US" altLang="en-US" sz="2200" dirty="0" smtClean="0"/>
          </a:p>
          <a:p>
            <a:pPr eaLnBrk="1" hangingPunct="1">
              <a:lnSpc>
                <a:spcPct val="90000"/>
              </a:lnSpc>
            </a:pPr>
            <a:r>
              <a:rPr lang="ro-RO" altLang="en-US" sz="2200" dirty="0" err="1" smtClean="0"/>
              <a:t>Conţinea</a:t>
            </a:r>
            <a:r>
              <a:rPr lang="en-US" altLang="en-US" sz="2200" dirty="0" smtClean="0"/>
              <a:t> 750</a:t>
            </a:r>
            <a:r>
              <a:rPr lang="ro-RO" altLang="en-US" sz="2200" dirty="0" smtClean="0"/>
              <a:t>.</a:t>
            </a:r>
            <a:r>
              <a:rPr lang="en-US" altLang="en-US" sz="2200" dirty="0" smtClean="0"/>
              <a:t>000 </a:t>
            </a:r>
            <a:r>
              <a:rPr lang="ro-RO" altLang="en-US" sz="2200" dirty="0" smtClean="0"/>
              <a:t>de </a:t>
            </a:r>
            <a:r>
              <a:rPr lang="en-US" altLang="en-US" sz="2200" dirty="0" smtClean="0"/>
              <a:t>component</a:t>
            </a:r>
            <a:r>
              <a:rPr lang="ro-RO" altLang="en-US" sz="2200" dirty="0" smtClean="0"/>
              <a:t>e şi avea 16 m lungime, 2 ½</a:t>
            </a:r>
            <a:r>
              <a:rPr lang="en-US" altLang="en-US" sz="2200" dirty="0" smtClean="0"/>
              <a:t> </a:t>
            </a:r>
            <a:r>
              <a:rPr lang="ro-RO" altLang="en-US" sz="2200" dirty="0" err="1" smtClean="0"/>
              <a:t>înălţime</a:t>
            </a:r>
            <a:r>
              <a:rPr lang="ro-RO" altLang="en-US" sz="2200" dirty="0" smtClean="0"/>
              <a:t> şi cântărea 5 tone</a:t>
            </a:r>
            <a:endParaRPr lang="en-US" altLang="en-US" sz="2200" dirty="0" smtClean="0"/>
          </a:p>
          <a:p>
            <a:pPr eaLnBrk="1" hangingPunct="1">
              <a:lnSpc>
                <a:spcPct val="90000"/>
              </a:lnSpc>
            </a:pPr>
            <a:r>
              <a:rPr lang="en-US" altLang="en-US" sz="2200" dirty="0" err="1" smtClean="0"/>
              <a:t>Num</a:t>
            </a:r>
            <a:r>
              <a:rPr lang="ro-RO" altLang="en-US" sz="2200" dirty="0" smtClean="0"/>
              <a:t>erele erau de </a:t>
            </a:r>
            <a:r>
              <a:rPr lang="en-US" altLang="en-US" sz="2200" dirty="0" smtClean="0"/>
              <a:t>23 </a:t>
            </a:r>
            <a:r>
              <a:rPr lang="ro-RO" altLang="en-US" sz="2200" dirty="0" smtClean="0"/>
              <a:t>de cifre</a:t>
            </a:r>
            <a:endParaRPr lang="en-US" altLang="en-US" sz="2200" dirty="0" smtClean="0"/>
          </a:p>
          <a:p>
            <a:pPr lvl="1" eaLnBrk="1" hangingPunct="1">
              <a:lnSpc>
                <a:spcPct val="90000"/>
              </a:lnSpc>
            </a:pPr>
            <a:r>
              <a:rPr lang="ro-RO" altLang="en-US" sz="2200" dirty="0" smtClean="0"/>
              <a:t>O </a:t>
            </a:r>
            <a:r>
              <a:rPr lang="ro-RO" altLang="en-US" sz="2200" dirty="0" err="1" smtClean="0"/>
              <a:t>înmulţire</a:t>
            </a:r>
            <a:r>
              <a:rPr lang="ro-RO" altLang="en-US" sz="2200" dirty="0" smtClean="0"/>
              <a:t> dintre două </a:t>
            </a:r>
            <a:r>
              <a:rPr lang="en-US" altLang="en-US" sz="2200" dirty="0" err="1" smtClean="0"/>
              <a:t>numer</a:t>
            </a:r>
            <a:r>
              <a:rPr lang="ro-RO" altLang="en-US" sz="2200" dirty="0" smtClean="0"/>
              <a:t>e dura </a:t>
            </a:r>
            <a:r>
              <a:rPr lang="en-US" altLang="en-US" sz="2200" dirty="0" smtClean="0"/>
              <a:t>4 sec</a:t>
            </a:r>
            <a:r>
              <a:rPr lang="ro-RO" altLang="en-US" sz="2200" dirty="0" smtClean="0"/>
              <a:t>unde</a:t>
            </a:r>
            <a:endParaRPr lang="en-US" altLang="en-US" sz="2200" dirty="0" smtClean="0"/>
          </a:p>
          <a:p>
            <a:pPr lvl="1" eaLnBrk="1" hangingPunct="1">
              <a:lnSpc>
                <a:spcPct val="90000"/>
              </a:lnSpc>
            </a:pPr>
            <a:r>
              <a:rPr lang="ro-RO" altLang="en-US" sz="2200" dirty="0" smtClean="0"/>
              <a:t>O </a:t>
            </a:r>
            <a:r>
              <a:rPr lang="ro-RO" altLang="en-US" sz="2200" dirty="0" err="1" smtClean="0"/>
              <a:t>împărţire</a:t>
            </a:r>
            <a:r>
              <a:rPr lang="ro-RO" altLang="en-US" sz="2200" dirty="0" smtClean="0"/>
              <a:t> dura 10 </a:t>
            </a:r>
            <a:r>
              <a:rPr lang="en-US" altLang="en-US" sz="2200" dirty="0" smtClean="0"/>
              <a:t>sec</a:t>
            </a:r>
            <a:r>
              <a:rPr lang="ro-RO" altLang="en-US" sz="2200" dirty="0" smtClean="0"/>
              <a:t>u</a:t>
            </a:r>
            <a:r>
              <a:rPr lang="en-US" altLang="en-US" sz="2200" dirty="0" err="1" smtClean="0"/>
              <a:t>nd</a:t>
            </a:r>
            <a:r>
              <a:rPr lang="ro-RO" altLang="en-US" sz="2200" dirty="0" smtClean="0"/>
              <a:t>e</a:t>
            </a:r>
            <a:endParaRPr lang="en-US" altLang="en-US" sz="2200"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spcBef>
                <a:spcPct val="0"/>
              </a:spcBef>
              <a:buClrTx/>
              <a:buFontTx/>
              <a:buNone/>
            </a:pPr>
            <a:fld id="{5E6378D8-6353-40B3-8A46-B2EFB8E35DD8}" type="datetime5">
              <a:rPr lang="en-US" altLang="en-US" sz="1400" smtClean="0">
                <a:solidFill>
                  <a:schemeClr val="folHlink"/>
                </a:solidFill>
              </a:rPr>
              <a:pPr eaLnBrk="1" hangingPunct="1">
                <a:spcBef>
                  <a:spcPct val="0"/>
                </a:spcBef>
                <a:buClrTx/>
                <a:buFontTx/>
                <a:buNone/>
              </a:pPr>
              <a:t>25-Sep-23</a:t>
            </a:fld>
            <a:endParaRPr lang="en-US" altLang="en-US" sz="1400" smtClean="0">
              <a:solidFill>
                <a:schemeClr val="folHlink"/>
              </a:solidFill>
            </a:endParaRPr>
          </a:p>
        </p:txBody>
      </p:sp>
      <p:sp>
        <p:nvSpPr>
          <p:cNvPr id="14339" name="Rectangle 2"/>
          <p:cNvSpPr>
            <a:spLocks noGrp="1" noChangeArrowheads="1"/>
          </p:cNvSpPr>
          <p:nvPr>
            <p:ph type="title"/>
          </p:nvPr>
        </p:nvSpPr>
        <p:spPr/>
        <p:txBody>
          <a:bodyPr/>
          <a:lstStyle/>
          <a:p>
            <a:pPr eaLnBrk="1" hangingPunct="1"/>
            <a:r>
              <a:rPr lang="en-US" altLang="en-US" sz="3200" smtClean="0"/>
              <a:t>William Mauchly</a:t>
            </a:r>
            <a:r>
              <a:rPr lang="ro-RO" altLang="en-US" sz="3200" smtClean="0"/>
              <a:t>,</a:t>
            </a:r>
            <a:r>
              <a:rPr lang="en-US" altLang="en-US" sz="3200" smtClean="0"/>
              <a:t> J. Presper Eckert  </a:t>
            </a:r>
            <a:r>
              <a:rPr lang="ro-RO" altLang="en-US" sz="3200" smtClean="0"/>
              <a:t>-</a:t>
            </a:r>
            <a:r>
              <a:rPr lang="en-US" altLang="en-US" sz="3200" smtClean="0"/>
              <a:t/>
            </a:r>
            <a:br>
              <a:rPr lang="en-US" altLang="en-US" sz="3200" smtClean="0"/>
            </a:br>
            <a:r>
              <a:rPr lang="en-US" altLang="en-US" sz="3200" smtClean="0"/>
              <a:t>ENIAC - Electronic Numerical Integrator And Computer </a:t>
            </a:r>
          </a:p>
        </p:txBody>
      </p:sp>
      <p:sp>
        <p:nvSpPr>
          <p:cNvPr id="14340" name="Rectangle 3"/>
          <p:cNvSpPr>
            <a:spLocks noGrp="1" noChangeArrowheads="1"/>
          </p:cNvSpPr>
          <p:nvPr>
            <p:ph type="body" idx="1"/>
          </p:nvPr>
        </p:nvSpPr>
        <p:spPr/>
        <p:txBody>
          <a:bodyPr/>
          <a:lstStyle/>
          <a:p>
            <a:pPr eaLnBrk="1" hangingPunct="1"/>
            <a:r>
              <a:rPr lang="en-US" altLang="en-US" sz="2200" dirty="0" err="1" smtClean="0"/>
              <a:t>Constru</a:t>
            </a:r>
            <a:r>
              <a:rPr lang="ro-RO" altLang="en-US" sz="2200" dirty="0" smtClean="0"/>
              <a:t>i</a:t>
            </a:r>
            <a:r>
              <a:rPr lang="en-US" altLang="en-US" sz="2200" dirty="0" smtClean="0"/>
              <a:t>t</a:t>
            </a:r>
            <a:r>
              <a:rPr lang="ro-RO" altLang="en-US" sz="2200" dirty="0" smtClean="0"/>
              <a:t> la Universitatea din</a:t>
            </a:r>
            <a:r>
              <a:rPr lang="en-US" altLang="en-US" sz="2200" dirty="0" smtClean="0"/>
              <a:t> Pennsylvania (1943-1946)</a:t>
            </a:r>
          </a:p>
          <a:p>
            <a:pPr eaLnBrk="1" hangingPunct="1"/>
            <a:r>
              <a:rPr lang="ro-RO" altLang="en-US" sz="2200" dirty="0" smtClean="0"/>
              <a:t>3 metri </a:t>
            </a:r>
            <a:r>
              <a:rPr lang="ro-RO" altLang="en-US" sz="2200" dirty="0" err="1" smtClean="0"/>
              <a:t>înălţime</a:t>
            </a:r>
            <a:r>
              <a:rPr lang="en-US" altLang="en-US" sz="2200" dirty="0" smtClean="0"/>
              <a:t>, </a:t>
            </a:r>
            <a:r>
              <a:rPr lang="ro-RO" altLang="en-US" sz="2200" dirty="0" smtClean="0"/>
              <a:t>30 mp </a:t>
            </a:r>
            <a:r>
              <a:rPr lang="ro-RO" altLang="en-US" sz="2200" dirty="0" err="1" smtClean="0"/>
              <a:t>spaţiu</a:t>
            </a:r>
            <a:r>
              <a:rPr lang="en-US" altLang="en-US" sz="2200" dirty="0" smtClean="0"/>
              <a:t>, 30 tone</a:t>
            </a:r>
          </a:p>
          <a:p>
            <a:pPr eaLnBrk="1" hangingPunct="1"/>
            <a:r>
              <a:rPr lang="en-US" altLang="en-US" sz="2200" dirty="0" smtClean="0"/>
              <a:t>18</a:t>
            </a:r>
            <a:r>
              <a:rPr lang="ro-RO" altLang="en-US" sz="2200" dirty="0" smtClean="0"/>
              <a:t>.</a:t>
            </a:r>
            <a:r>
              <a:rPr lang="en-US" altLang="en-US" sz="2200" dirty="0" smtClean="0"/>
              <a:t>000 </a:t>
            </a:r>
            <a:r>
              <a:rPr lang="ro-RO" altLang="en-US" sz="2200" dirty="0" smtClean="0"/>
              <a:t>tuburi cu </a:t>
            </a:r>
            <a:r>
              <a:rPr lang="en-US" altLang="en-US" sz="2200" dirty="0" smtClean="0"/>
              <a:t>vacuum  </a:t>
            </a:r>
          </a:p>
          <a:p>
            <a:pPr eaLnBrk="1" hangingPunct="1"/>
            <a:r>
              <a:rPr lang="en-US" altLang="en-US" sz="2200" dirty="0" smtClean="0"/>
              <a:t>150 kW </a:t>
            </a:r>
            <a:r>
              <a:rPr lang="ro-RO" altLang="en-US" sz="2200" dirty="0" smtClean="0"/>
              <a:t>putere</a:t>
            </a:r>
            <a:r>
              <a:rPr lang="en-US" altLang="en-US" sz="2200" dirty="0" smtClean="0"/>
              <a:t> (</a:t>
            </a:r>
            <a:r>
              <a:rPr lang="ro-RO" altLang="en-US" sz="2200" dirty="0" smtClean="0"/>
              <a:t>suficient pentru a ilumina un mic </a:t>
            </a:r>
            <a:r>
              <a:rPr lang="ro-RO" altLang="en-US" sz="2200" dirty="0" err="1" smtClean="0"/>
              <a:t>oraş</a:t>
            </a:r>
            <a:r>
              <a:rPr lang="en-US" altLang="en-US" sz="2200" dirty="0" smtClean="0"/>
              <a:t>)</a:t>
            </a:r>
          </a:p>
          <a:p>
            <a:pPr eaLnBrk="1" hangingPunct="1"/>
            <a:r>
              <a:rPr lang="ro-RO" altLang="en-US" sz="2200" dirty="0" smtClean="0"/>
              <a:t>Problema cheie cu acest tip de calculator era fiabilitatea</a:t>
            </a:r>
            <a:endParaRPr lang="en-US" altLang="en-US" sz="2200" dirty="0" smtClean="0"/>
          </a:p>
          <a:p>
            <a:pPr lvl="1" eaLnBrk="1" hangingPunct="1"/>
            <a:r>
              <a:rPr lang="ro-RO" altLang="en-US" sz="2200" dirty="0" smtClean="0"/>
              <a:t>aprox.</a:t>
            </a:r>
            <a:r>
              <a:rPr lang="en-US" altLang="en-US" sz="2200" dirty="0" smtClean="0"/>
              <a:t> 50 tub</a:t>
            </a:r>
            <a:r>
              <a:rPr lang="ro-RO" altLang="en-US" sz="2200" dirty="0" smtClean="0"/>
              <a:t>uri erau înlocuite în fiecare zi</a:t>
            </a:r>
            <a:endParaRPr lang="en-US" altLang="en-US" sz="2200" dirty="0" smtClean="0"/>
          </a:p>
          <a:p>
            <a:pPr eaLnBrk="1" hangingPunct="1"/>
            <a:r>
              <a:rPr lang="en-US" altLang="en-US" sz="2200" dirty="0" smtClean="0"/>
              <a:t>1943</a:t>
            </a:r>
            <a:r>
              <a:rPr lang="ro-RO" altLang="en-US" sz="2200" dirty="0" smtClean="0"/>
              <a:t> -</a:t>
            </a:r>
            <a:r>
              <a:rPr lang="en-US" altLang="en-US" sz="2200" dirty="0" smtClean="0"/>
              <a:t> Eckert </a:t>
            </a:r>
            <a:r>
              <a:rPr lang="ro-RO" altLang="en-US" sz="2200" dirty="0" smtClean="0"/>
              <a:t>şi</a:t>
            </a:r>
            <a:r>
              <a:rPr lang="en-US" altLang="en-US" sz="2200" dirty="0" smtClean="0"/>
              <a:t> </a:t>
            </a:r>
            <a:r>
              <a:rPr lang="en-US" altLang="en-US" sz="2200" dirty="0" err="1" smtClean="0"/>
              <a:t>Mauchly</a:t>
            </a:r>
            <a:r>
              <a:rPr lang="en-US" altLang="en-US" sz="2200" dirty="0" smtClean="0"/>
              <a:t> </a:t>
            </a:r>
            <a:r>
              <a:rPr lang="ro-RO" altLang="en-US" sz="2200" dirty="0" smtClean="0"/>
              <a:t>au </a:t>
            </a:r>
            <a:r>
              <a:rPr lang="ro-RO" altLang="en-US" sz="2200" dirty="0" err="1" smtClean="0"/>
              <a:t>iniţiat</a:t>
            </a:r>
            <a:r>
              <a:rPr lang="en-US" altLang="en-US" sz="2200" dirty="0" smtClean="0"/>
              <a:t> concept</a:t>
            </a:r>
            <a:r>
              <a:rPr lang="ro-RO" altLang="en-US" sz="2200" dirty="0" err="1" smtClean="0"/>
              <a:t>ul</a:t>
            </a:r>
            <a:r>
              <a:rPr lang="ro-RO" altLang="en-US" sz="2200" dirty="0" smtClean="0"/>
              <a:t> de creare a unui program stocat în calculator pentru care era folosită o memorie internă utilizată pentru a stoca atât </a:t>
            </a:r>
            <a:r>
              <a:rPr lang="ro-RO" altLang="en-US" sz="2200" dirty="0" err="1" smtClean="0"/>
              <a:t>instrucţiuni</a:t>
            </a:r>
            <a:r>
              <a:rPr lang="ro-RO" altLang="en-US" sz="2200" dirty="0" smtClean="0"/>
              <a:t> cât şi date</a:t>
            </a:r>
            <a:endParaRPr lang="en-US" altLang="en-US" sz="2200"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p:spPr>
        <p:txBody>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spcBef>
                <a:spcPct val="0"/>
              </a:spcBef>
              <a:buClrTx/>
              <a:buFontTx/>
              <a:buNone/>
            </a:pPr>
            <a:fld id="{5D624244-8E22-4BA9-BA66-1F0F1CD85D82}" type="datetime5">
              <a:rPr lang="en-US" altLang="en-US" sz="1400" smtClean="0">
                <a:solidFill>
                  <a:schemeClr val="folHlink"/>
                </a:solidFill>
              </a:rPr>
              <a:pPr eaLnBrk="1" hangingPunct="1">
                <a:spcBef>
                  <a:spcPct val="0"/>
                </a:spcBef>
                <a:buClrTx/>
                <a:buFontTx/>
                <a:buNone/>
              </a:pPr>
              <a:t>25-Sep-23</a:t>
            </a:fld>
            <a:endParaRPr lang="en-US" altLang="en-US" sz="1400" smtClean="0">
              <a:solidFill>
                <a:schemeClr val="folHlink"/>
              </a:solidFill>
            </a:endParaRPr>
          </a:p>
        </p:txBody>
      </p:sp>
      <p:sp>
        <p:nvSpPr>
          <p:cNvPr id="15363" name="Rectangle 2"/>
          <p:cNvSpPr>
            <a:spLocks noGrp="1" noChangeArrowheads="1"/>
          </p:cNvSpPr>
          <p:nvPr>
            <p:ph type="title"/>
          </p:nvPr>
        </p:nvSpPr>
        <p:spPr/>
        <p:txBody>
          <a:bodyPr/>
          <a:lstStyle/>
          <a:p>
            <a:pPr eaLnBrk="1" hangingPunct="1"/>
            <a:r>
              <a:rPr lang="en-US" altLang="en-US" smtClean="0"/>
              <a:t>ENIAC </a:t>
            </a:r>
            <a:r>
              <a:rPr lang="ro-RO" altLang="en-US" smtClean="0"/>
              <a:t>- </a:t>
            </a:r>
            <a:r>
              <a:rPr lang="en-US" altLang="en-US" smtClean="0"/>
              <a:t>1946</a:t>
            </a:r>
          </a:p>
        </p:txBody>
      </p:sp>
      <p:pic>
        <p:nvPicPr>
          <p:cNvPr id="15364" name="Picture 5" descr="ENIAC-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905000"/>
            <a:ext cx="4191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spcBef>
                <a:spcPct val="0"/>
              </a:spcBef>
              <a:buClrTx/>
              <a:buFontTx/>
              <a:buNone/>
            </a:pPr>
            <a:fld id="{BB4087DD-6A82-4EE4-9CDF-02CED3B777F9}" type="datetime5">
              <a:rPr lang="en-US" altLang="en-US" sz="1400" smtClean="0">
                <a:solidFill>
                  <a:schemeClr val="folHlink"/>
                </a:solidFill>
              </a:rPr>
              <a:pPr eaLnBrk="1" hangingPunct="1">
                <a:spcBef>
                  <a:spcPct val="0"/>
                </a:spcBef>
                <a:buClrTx/>
                <a:buFontTx/>
                <a:buNone/>
              </a:pPr>
              <a:t>25-Sep-23</a:t>
            </a:fld>
            <a:endParaRPr lang="en-US" altLang="en-US" sz="1400" smtClean="0">
              <a:solidFill>
                <a:schemeClr val="folHlink"/>
              </a:solidFill>
            </a:endParaRPr>
          </a:p>
        </p:txBody>
      </p:sp>
      <p:sp>
        <p:nvSpPr>
          <p:cNvPr id="16387" name="Rectangle 2"/>
          <p:cNvSpPr>
            <a:spLocks noGrp="1" noChangeArrowheads="1"/>
          </p:cNvSpPr>
          <p:nvPr>
            <p:ph type="title"/>
          </p:nvPr>
        </p:nvSpPr>
        <p:spPr/>
        <p:txBody>
          <a:bodyPr/>
          <a:lstStyle/>
          <a:p>
            <a:pPr eaLnBrk="1" hangingPunct="1"/>
            <a:r>
              <a:rPr lang="en-US" altLang="en-US" sz="3200" smtClean="0"/>
              <a:t>Genera</a:t>
            </a:r>
            <a:r>
              <a:rPr lang="ro-RO" altLang="en-US" sz="3200" smtClean="0"/>
              <a:t>ţiile următoare</a:t>
            </a:r>
            <a:endParaRPr lang="en-US" altLang="en-US" sz="3200" smtClean="0"/>
          </a:p>
        </p:txBody>
      </p:sp>
      <p:sp>
        <p:nvSpPr>
          <p:cNvPr id="16388" name="Rectangle 3"/>
          <p:cNvSpPr>
            <a:spLocks noGrp="1" noChangeArrowheads="1"/>
          </p:cNvSpPr>
          <p:nvPr>
            <p:ph type="body" idx="1"/>
          </p:nvPr>
        </p:nvSpPr>
        <p:spPr/>
        <p:txBody>
          <a:bodyPr/>
          <a:lstStyle/>
          <a:p>
            <a:pPr eaLnBrk="1" hangingPunct="1">
              <a:lnSpc>
                <a:spcPct val="90000"/>
              </a:lnSpc>
            </a:pPr>
            <a:endParaRPr lang="en-US" altLang="en-US" sz="2200" smtClean="0"/>
          </a:p>
          <a:p>
            <a:pPr eaLnBrk="1" hangingPunct="1">
              <a:lnSpc>
                <a:spcPct val="90000"/>
              </a:lnSpc>
            </a:pPr>
            <a:r>
              <a:rPr lang="en-US" altLang="en-US" sz="2200" smtClean="0"/>
              <a:t>EDVAC - Electronic Discrete Variable Automatic Computer </a:t>
            </a:r>
          </a:p>
          <a:p>
            <a:pPr lvl="1" eaLnBrk="1" hangingPunct="1">
              <a:lnSpc>
                <a:spcPct val="90000"/>
              </a:lnSpc>
            </a:pPr>
            <a:r>
              <a:rPr lang="en-US" altLang="en-US" sz="2200" smtClean="0"/>
              <a:t>4000 tub</a:t>
            </a:r>
            <a:r>
              <a:rPr lang="ro-RO" altLang="en-US" sz="2200" smtClean="0"/>
              <a:t>uri</a:t>
            </a:r>
            <a:endParaRPr lang="en-US" altLang="en-US" sz="2200" smtClean="0"/>
          </a:p>
          <a:p>
            <a:pPr eaLnBrk="1" hangingPunct="1">
              <a:lnSpc>
                <a:spcPct val="90000"/>
              </a:lnSpc>
            </a:pPr>
            <a:r>
              <a:rPr lang="en-US" altLang="en-US" sz="2200" smtClean="0"/>
              <a:t>EDSAC - Electronic Delay Storage Automatic Calculator (1949)</a:t>
            </a:r>
          </a:p>
          <a:p>
            <a:pPr lvl="1" eaLnBrk="1" hangingPunct="1">
              <a:lnSpc>
                <a:spcPct val="90000"/>
              </a:lnSpc>
            </a:pPr>
            <a:r>
              <a:rPr lang="en-US" altLang="en-US" sz="2200" smtClean="0"/>
              <a:t>3000 </a:t>
            </a:r>
            <a:r>
              <a:rPr lang="ro-RO" altLang="en-US" sz="2200" smtClean="0"/>
              <a:t>tuburi</a:t>
            </a:r>
            <a:endParaRPr lang="en-US" altLang="en-US" sz="2200" smtClean="0"/>
          </a:p>
          <a:p>
            <a:pPr eaLnBrk="1" hangingPunct="1">
              <a:lnSpc>
                <a:spcPct val="90000"/>
              </a:lnSpc>
            </a:pPr>
            <a:r>
              <a:rPr lang="en-US" altLang="en-US" sz="2200" smtClean="0"/>
              <a:t>UNIVAC I - Universal Automatic Computer (1951)</a:t>
            </a:r>
          </a:p>
          <a:p>
            <a:pPr lvl="1" eaLnBrk="1" hangingPunct="1">
              <a:lnSpc>
                <a:spcPct val="90000"/>
              </a:lnSpc>
            </a:pPr>
            <a:r>
              <a:rPr lang="ro-RO" altLang="en-US" sz="2200" smtClean="0"/>
              <a:t>Primul computer comercial</a:t>
            </a:r>
            <a:endParaRPr lang="en-US" altLang="en-US" sz="2200" smtClean="0"/>
          </a:p>
          <a:p>
            <a:pPr eaLnBrk="1" hangingPunct="1">
              <a:lnSpc>
                <a:spcPct val="90000"/>
              </a:lnSpc>
            </a:pPr>
            <a:r>
              <a:rPr lang="en-US" altLang="en-US" sz="2200" smtClean="0"/>
              <a:t>ILLIAC I (1949)</a:t>
            </a:r>
          </a:p>
          <a:p>
            <a:pPr lvl="1" eaLnBrk="1" hangingPunct="1">
              <a:lnSpc>
                <a:spcPct val="90000"/>
              </a:lnSpc>
            </a:pPr>
            <a:r>
              <a:rPr lang="ro-RO" altLang="en-US" sz="2200" smtClean="0"/>
              <a:t>Construit la </a:t>
            </a:r>
            <a:r>
              <a:rPr lang="en-US" altLang="en-US" sz="2200" smtClean="0"/>
              <a:t>Universit</a:t>
            </a:r>
            <a:r>
              <a:rPr lang="ro-RO" altLang="en-US" sz="2200" smtClean="0"/>
              <a:t>atea</a:t>
            </a:r>
            <a:r>
              <a:rPr lang="en-US" altLang="en-US" sz="2200" smtClean="0"/>
              <a:t> Illinois, </a:t>
            </a:r>
            <a:r>
              <a:rPr lang="ro-RO" altLang="en-US" sz="2200" smtClean="0"/>
              <a:t>primul</a:t>
            </a:r>
            <a:r>
              <a:rPr lang="en-US" altLang="en-US" sz="2200" smtClean="0"/>
              <a:t> computer </a:t>
            </a:r>
            <a:r>
              <a:rPr lang="ro-RO" altLang="en-US" sz="2200" smtClean="0"/>
              <a:t>deţinut de o instituţie </a:t>
            </a:r>
            <a:r>
              <a:rPr lang="en-US" altLang="en-US" sz="2200" smtClean="0"/>
              <a:t>academic</a:t>
            </a:r>
            <a:r>
              <a:rPr lang="ro-RO" altLang="en-US" sz="2200" smtClean="0"/>
              <a:t>ă</a:t>
            </a:r>
            <a:endParaRPr lang="en-US" altLang="en-US" sz="220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p:spPr>
        <p:txBody>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spcBef>
                <a:spcPct val="0"/>
              </a:spcBef>
              <a:buClrTx/>
              <a:buFontTx/>
              <a:buNone/>
            </a:pPr>
            <a:fld id="{0793970B-8777-4B57-86A3-828C17798C41}" type="datetime5">
              <a:rPr lang="en-US" altLang="en-US" sz="1400" smtClean="0">
                <a:solidFill>
                  <a:schemeClr val="folHlink"/>
                </a:solidFill>
              </a:rPr>
              <a:pPr eaLnBrk="1" hangingPunct="1">
                <a:spcBef>
                  <a:spcPct val="0"/>
                </a:spcBef>
                <a:buClrTx/>
                <a:buFontTx/>
                <a:buNone/>
              </a:pPr>
              <a:t>25-Sep-23</a:t>
            </a:fld>
            <a:endParaRPr lang="en-US" altLang="en-US" sz="1400" smtClean="0">
              <a:solidFill>
                <a:schemeClr val="folHlink"/>
              </a:solidFill>
            </a:endParaRPr>
          </a:p>
        </p:txBody>
      </p:sp>
      <p:sp>
        <p:nvSpPr>
          <p:cNvPr id="17411" name="Rectangle 2"/>
          <p:cNvSpPr>
            <a:spLocks noGrp="1" noChangeArrowheads="1"/>
          </p:cNvSpPr>
          <p:nvPr>
            <p:ph type="title"/>
          </p:nvPr>
        </p:nvSpPr>
        <p:spPr/>
        <p:txBody>
          <a:bodyPr/>
          <a:lstStyle/>
          <a:p>
            <a:pPr eaLnBrk="1" hangingPunct="1"/>
            <a:r>
              <a:rPr lang="en-US" altLang="en-US" sz="3200" smtClean="0"/>
              <a:t>John Von Neumann</a:t>
            </a:r>
          </a:p>
        </p:txBody>
      </p:sp>
      <p:sp>
        <p:nvSpPr>
          <p:cNvPr id="17412" name="Rectangle 3"/>
          <p:cNvSpPr>
            <a:spLocks noGrp="1" noChangeArrowheads="1"/>
          </p:cNvSpPr>
          <p:nvPr>
            <p:ph type="body" idx="1"/>
          </p:nvPr>
        </p:nvSpPr>
        <p:spPr/>
        <p:txBody>
          <a:bodyPr/>
          <a:lstStyle/>
          <a:p>
            <a:pPr eaLnBrk="1" hangingPunct="1">
              <a:lnSpc>
                <a:spcPct val="90000"/>
              </a:lnSpc>
            </a:pPr>
            <a:endParaRPr lang="en-US" altLang="en-US" sz="2200" dirty="0" smtClean="0"/>
          </a:p>
          <a:p>
            <a:pPr eaLnBrk="1" hangingPunct="1">
              <a:lnSpc>
                <a:spcPct val="90000"/>
              </a:lnSpc>
            </a:pPr>
            <a:r>
              <a:rPr lang="ro-RO" altLang="en-US" sz="2200" dirty="0" smtClean="0"/>
              <a:t>Matematicianul </a:t>
            </a:r>
            <a:r>
              <a:rPr lang="en-US" altLang="en-US" sz="2200" dirty="0" smtClean="0"/>
              <a:t>Von Neumann </a:t>
            </a:r>
            <a:r>
              <a:rPr lang="ro-RO" altLang="en-US" sz="2200" dirty="0" smtClean="0"/>
              <a:t>a lucrat </a:t>
            </a:r>
            <a:r>
              <a:rPr lang="en-US" altLang="en-US" sz="2200" dirty="0" err="1" smtClean="0"/>
              <a:t>drept</a:t>
            </a:r>
            <a:r>
              <a:rPr lang="ro-RO" altLang="en-US" sz="2200" dirty="0" smtClean="0"/>
              <a:t> </a:t>
            </a:r>
            <a:r>
              <a:rPr lang="en-US" altLang="en-US" sz="2200" dirty="0" smtClean="0"/>
              <a:t>consultant </a:t>
            </a:r>
            <a:r>
              <a:rPr lang="ro-RO" altLang="en-US" sz="2200" dirty="0" smtClean="0"/>
              <a:t>pentru proiectele </a:t>
            </a:r>
            <a:r>
              <a:rPr lang="en-US" altLang="en-US" sz="2200" dirty="0" smtClean="0"/>
              <a:t>ENIAC </a:t>
            </a:r>
            <a:r>
              <a:rPr lang="ro-RO" altLang="en-US" sz="2200" dirty="0" smtClean="0"/>
              <a:t>şi</a:t>
            </a:r>
            <a:r>
              <a:rPr lang="en-US" altLang="en-US" sz="2200" dirty="0" smtClean="0"/>
              <a:t> EDVAC</a:t>
            </a:r>
          </a:p>
          <a:p>
            <a:pPr eaLnBrk="1" hangingPunct="1">
              <a:lnSpc>
                <a:spcPct val="90000"/>
              </a:lnSpc>
            </a:pPr>
            <a:r>
              <a:rPr lang="ro-RO" altLang="en-US" sz="2200" i="1" dirty="0" smtClean="0">
                <a:solidFill>
                  <a:srgbClr val="660033"/>
                </a:solidFill>
              </a:rPr>
              <a:t>Prima versiune a unui raport despre </a:t>
            </a:r>
            <a:r>
              <a:rPr lang="en-US" altLang="en-US" sz="2200" i="1" dirty="0" smtClean="0">
                <a:solidFill>
                  <a:srgbClr val="660033"/>
                </a:solidFill>
              </a:rPr>
              <a:t>EDVAC</a:t>
            </a:r>
            <a:r>
              <a:rPr lang="en-US" altLang="en-US" sz="2200" dirty="0" smtClean="0">
                <a:solidFill>
                  <a:srgbClr val="660033"/>
                </a:solidFill>
              </a:rPr>
              <a:t> – 1945</a:t>
            </a:r>
            <a:r>
              <a:rPr lang="en-US" altLang="en-US" sz="2200" dirty="0" smtClean="0"/>
              <a:t/>
            </a:r>
            <a:br>
              <a:rPr lang="en-US" altLang="en-US" sz="2200" dirty="0" smtClean="0"/>
            </a:br>
            <a:r>
              <a:rPr lang="ro-RO" altLang="en-US" sz="2200" dirty="0" err="1" smtClean="0"/>
              <a:t>conţinea</a:t>
            </a:r>
            <a:r>
              <a:rPr lang="ro-RO" altLang="en-US" sz="2200" dirty="0" smtClean="0"/>
              <a:t> elementele de bază ale unui program stocat în </a:t>
            </a:r>
            <a:r>
              <a:rPr lang="en-US" altLang="en-US" sz="2200" dirty="0" smtClean="0"/>
              <a:t>computer</a:t>
            </a:r>
          </a:p>
          <a:p>
            <a:pPr lvl="1" eaLnBrk="1" hangingPunct="1">
              <a:lnSpc>
                <a:spcPct val="90000"/>
              </a:lnSpc>
            </a:pPr>
            <a:r>
              <a:rPr lang="ro-RO" altLang="en-US" sz="2200" b="1" dirty="0" smtClean="0">
                <a:solidFill>
                  <a:schemeClr val="folHlink"/>
                </a:solidFill>
              </a:rPr>
              <a:t>O</a:t>
            </a:r>
            <a:r>
              <a:rPr lang="en-US" altLang="en-US" sz="2200" b="1" dirty="0" smtClean="0">
                <a:solidFill>
                  <a:schemeClr val="folHlink"/>
                </a:solidFill>
              </a:rPr>
              <a:t> </a:t>
            </a:r>
            <a:r>
              <a:rPr lang="en-US" altLang="en-US" sz="2200" b="1" dirty="0" err="1" smtClean="0">
                <a:solidFill>
                  <a:schemeClr val="folHlink"/>
                </a:solidFill>
              </a:rPr>
              <a:t>memor</a:t>
            </a:r>
            <a:r>
              <a:rPr lang="ro-RO" altLang="en-US" sz="2200" b="1" dirty="0" smtClean="0">
                <a:solidFill>
                  <a:schemeClr val="folHlink"/>
                </a:solidFill>
              </a:rPr>
              <a:t>ie</a:t>
            </a:r>
            <a:r>
              <a:rPr lang="en-US" altLang="en-US" sz="2200" dirty="0" smtClean="0"/>
              <a:t> c</a:t>
            </a:r>
            <a:r>
              <a:rPr lang="ro-RO" altLang="en-US" sz="2200" dirty="0" smtClean="0"/>
              <a:t>e c</a:t>
            </a:r>
            <a:r>
              <a:rPr lang="en-US" altLang="en-US" sz="2200" dirty="0" smtClean="0"/>
              <a:t>on</a:t>
            </a:r>
            <a:r>
              <a:rPr lang="ro-RO" altLang="en-US" sz="2200" dirty="0" err="1" smtClean="0"/>
              <a:t>ţinea</a:t>
            </a:r>
            <a:r>
              <a:rPr lang="ro-RO" altLang="en-US" sz="2200" dirty="0" smtClean="0"/>
              <a:t> atât date cât şi </a:t>
            </a:r>
            <a:r>
              <a:rPr lang="ro-RO" altLang="en-US" sz="2200" dirty="0" err="1" smtClean="0"/>
              <a:t>instrucţiuni</a:t>
            </a:r>
            <a:endParaRPr lang="en-US" altLang="en-US" sz="2200" dirty="0" smtClean="0"/>
          </a:p>
          <a:p>
            <a:pPr lvl="1" eaLnBrk="1" hangingPunct="1">
              <a:lnSpc>
                <a:spcPct val="90000"/>
              </a:lnSpc>
            </a:pPr>
            <a:r>
              <a:rPr lang="ro-RO" altLang="en-US" sz="2200" b="1" dirty="0" smtClean="0">
                <a:solidFill>
                  <a:schemeClr val="folHlink"/>
                </a:solidFill>
              </a:rPr>
              <a:t>O</a:t>
            </a:r>
            <a:r>
              <a:rPr lang="en-US" altLang="en-US" sz="2200" b="1" dirty="0" smtClean="0">
                <a:solidFill>
                  <a:schemeClr val="folHlink"/>
                </a:solidFill>
              </a:rPr>
              <a:t> </a:t>
            </a:r>
            <a:r>
              <a:rPr lang="ro-RO" altLang="en-US" sz="2200" b="1" dirty="0" smtClean="0">
                <a:solidFill>
                  <a:schemeClr val="folHlink"/>
                </a:solidFill>
              </a:rPr>
              <a:t>unitate de </a:t>
            </a:r>
            <a:r>
              <a:rPr lang="en-US" altLang="en-US" sz="2200" b="1" dirty="0" err="1" smtClean="0">
                <a:solidFill>
                  <a:schemeClr val="folHlink"/>
                </a:solidFill>
              </a:rPr>
              <a:t>calcul</a:t>
            </a:r>
            <a:r>
              <a:rPr lang="en-US" altLang="en-US" sz="2200" dirty="0" smtClean="0"/>
              <a:t> c</a:t>
            </a:r>
            <a:r>
              <a:rPr lang="ro-RO" altLang="en-US" sz="2200" dirty="0" smtClean="0"/>
              <a:t>e putea efectua atât calcule aritmetice cât şi logice asupra datelor</a:t>
            </a:r>
            <a:endParaRPr lang="en-US" altLang="en-US" sz="2200" dirty="0" smtClean="0"/>
          </a:p>
          <a:p>
            <a:pPr lvl="1" eaLnBrk="1" hangingPunct="1">
              <a:lnSpc>
                <a:spcPct val="90000"/>
              </a:lnSpc>
            </a:pPr>
            <a:r>
              <a:rPr lang="ro-RO" altLang="en-US" sz="2200" b="1" dirty="0" smtClean="0">
                <a:solidFill>
                  <a:schemeClr val="folHlink"/>
                </a:solidFill>
              </a:rPr>
              <a:t>O unitate de</a:t>
            </a:r>
            <a:r>
              <a:rPr lang="en-US" altLang="en-US" sz="2200" b="1" dirty="0" smtClean="0">
                <a:solidFill>
                  <a:schemeClr val="folHlink"/>
                </a:solidFill>
              </a:rPr>
              <a:t> control</a:t>
            </a:r>
            <a:r>
              <a:rPr lang="en-US" altLang="en-US" sz="2200" b="1" dirty="0" smtClean="0">
                <a:solidFill>
                  <a:srgbClr val="CCCC00"/>
                </a:solidFill>
              </a:rPr>
              <a:t> </a:t>
            </a:r>
            <a:r>
              <a:rPr lang="ro-RO" altLang="en-US" sz="2200" dirty="0" smtClean="0"/>
              <a:t>ce putea interpreta o </a:t>
            </a:r>
            <a:r>
              <a:rPr lang="ro-RO" altLang="en-US" sz="2200" dirty="0" err="1" smtClean="0"/>
              <a:t>instrucţiune</a:t>
            </a:r>
            <a:r>
              <a:rPr lang="ro-RO" altLang="en-US" sz="2200" dirty="0" smtClean="0"/>
              <a:t> luată din memorie şi selecta </a:t>
            </a:r>
            <a:r>
              <a:rPr lang="ro-RO" altLang="en-US" sz="2200" dirty="0" err="1" smtClean="0"/>
              <a:t>direcţii</a:t>
            </a:r>
            <a:r>
              <a:rPr lang="ro-RO" altLang="en-US" sz="2200" dirty="0" smtClean="0"/>
              <a:t> diferite de </a:t>
            </a:r>
            <a:r>
              <a:rPr lang="ro-RO" altLang="en-US" sz="2200" dirty="0" err="1" smtClean="0"/>
              <a:t>acţiune</a:t>
            </a:r>
            <a:r>
              <a:rPr lang="ro-RO" altLang="en-US" sz="2200" dirty="0" smtClean="0"/>
              <a:t> pe baza rezultatelor </a:t>
            </a:r>
            <a:r>
              <a:rPr lang="ro-RO" altLang="en-US" sz="2200" dirty="0" err="1" smtClean="0"/>
              <a:t>operaţiilor</a:t>
            </a:r>
            <a:r>
              <a:rPr lang="ro-RO" altLang="en-US" sz="2200" dirty="0" smtClean="0"/>
              <a:t> anterioare</a:t>
            </a:r>
            <a:endParaRPr lang="en-US" altLang="en-US" sz="2200" dirty="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p:spPr>
        <p:txBody>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spcBef>
                <a:spcPct val="0"/>
              </a:spcBef>
              <a:buClrTx/>
              <a:buFontTx/>
              <a:buNone/>
            </a:pPr>
            <a:fld id="{D75B4DC9-AB2F-4B1D-9BC4-2673CAB96B76}" type="datetime5">
              <a:rPr lang="en-US" altLang="en-US" sz="1400" smtClean="0">
                <a:solidFill>
                  <a:schemeClr val="folHlink"/>
                </a:solidFill>
              </a:rPr>
              <a:pPr eaLnBrk="1" hangingPunct="1">
                <a:spcBef>
                  <a:spcPct val="0"/>
                </a:spcBef>
                <a:buClrTx/>
                <a:buFontTx/>
                <a:buNone/>
              </a:pPr>
              <a:t>25-Sep-23</a:t>
            </a:fld>
            <a:endParaRPr lang="en-US" altLang="en-US" sz="1400" smtClean="0">
              <a:solidFill>
                <a:schemeClr val="folHlink"/>
              </a:solidFill>
            </a:endParaRPr>
          </a:p>
        </p:txBody>
      </p:sp>
      <p:sp>
        <p:nvSpPr>
          <p:cNvPr id="18435" name="Rectangle 2"/>
          <p:cNvSpPr>
            <a:spLocks noGrp="1" noChangeArrowheads="1"/>
          </p:cNvSpPr>
          <p:nvPr>
            <p:ph type="title"/>
          </p:nvPr>
        </p:nvSpPr>
        <p:spPr/>
        <p:txBody>
          <a:bodyPr/>
          <a:lstStyle/>
          <a:p>
            <a:pPr eaLnBrk="1" hangingPunct="1"/>
            <a:r>
              <a:rPr lang="ro-RO" altLang="en-US" sz="3200" smtClean="0"/>
              <a:t>Primul t</a:t>
            </a:r>
            <a:r>
              <a:rPr lang="en-US" altLang="en-US" sz="3200" smtClean="0"/>
              <a:t>ran</a:t>
            </a:r>
            <a:r>
              <a:rPr lang="ro-RO" altLang="en-US" sz="3200" smtClean="0"/>
              <a:t>z</a:t>
            </a:r>
            <a:r>
              <a:rPr lang="en-US" altLang="en-US" sz="3200" smtClean="0"/>
              <a:t>istor</a:t>
            </a:r>
          </a:p>
        </p:txBody>
      </p:sp>
      <p:sp>
        <p:nvSpPr>
          <p:cNvPr id="18436" name="Rectangle 3"/>
          <p:cNvSpPr>
            <a:spLocks noGrp="1" noChangeArrowheads="1"/>
          </p:cNvSpPr>
          <p:nvPr>
            <p:ph type="body" idx="1"/>
          </p:nvPr>
        </p:nvSpPr>
        <p:spPr/>
        <p:txBody>
          <a:bodyPr/>
          <a:lstStyle/>
          <a:p>
            <a:pPr eaLnBrk="1" hangingPunct="1"/>
            <a:r>
              <a:rPr lang="en-US" altLang="en-US" sz="2200" dirty="0" smtClean="0"/>
              <a:t>Bell Laboratories </a:t>
            </a:r>
            <a:r>
              <a:rPr lang="ro-RO" altLang="en-US" sz="2200" dirty="0" smtClean="0"/>
              <a:t> a început cercetarea în domeniul se</a:t>
            </a:r>
            <a:r>
              <a:rPr lang="en-US" altLang="en-US" sz="2200" dirty="0" err="1" smtClean="0"/>
              <a:t>miconductor</a:t>
            </a:r>
            <a:r>
              <a:rPr lang="ro-RO" altLang="en-US" sz="2200" dirty="0" err="1" smtClean="0"/>
              <a:t>ilor</a:t>
            </a:r>
            <a:r>
              <a:rPr lang="en-US" altLang="en-US" sz="2200" dirty="0" smtClean="0"/>
              <a:t> </a:t>
            </a:r>
            <a:r>
              <a:rPr lang="ro-RO" altLang="en-US" sz="2200" dirty="0" smtClean="0"/>
              <a:t>î</a:t>
            </a:r>
            <a:r>
              <a:rPr lang="en-US" altLang="en-US" sz="2200" dirty="0" smtClean="0"/>
              <a:t>n 1945</a:t>
            </a:r>
          </a:p>
          <a:p>
            <a:pPr eaLnBrk="1" hangingPunct="1"/>
            <a:r>
              <a:rPr lang="en-US" altLang="en-US" sz="2200" dirty="0" smtClean="0"/>
              <a:t>William Shockley, Walter Brattain</a:t>
            </a:r>
            <a:r>
              <a:rPr lang="ro-RO" altLang="en-US" sz="2200" dirty="0" smtClean="0"/>
              <a:t> şi</a:t>
            </a:r>
            <a:r>
              <a:rPr lang="en-US" altLang="en-US" sz="2200" dirty="0" smtClean="0"/>
              <a:t> John Bardeen </a:t>
            </a:r>
            <a:r>
              <a:rPr lang="ro-RO" altLang="en-US" sz="2200" dirty="0" smtClean="0"/>
              <a:t>au creat primul tranzistor pe</a:t>
            </a:r>
            <a:r>
              <a:rPr lang="en-US" altLang="en-US" sz="2200" dirty="0" smtClean="0"/>
              <a:t> 23</a:t>
            </a:r>
            <a:r>
              <a:rPr lang="ro-RO" altLang="en-US" sz="2200" dirty="0" smtClean="0"/>
              <a:t> d</a:t>
            </a:r>
            <a:r>
              <a:rPr lang="en-US" altLang="en-US" sz="2200" dirty="0" err="1" smtClean="0"/>
              <a:t>ecembr</a:t>
            </a:r>
            <a:r>
              <a:rPr lang="ro-RO" altLang="en-US" sz="2200" dirty="0" smtClean="0"/>
              <a:t>ie</a:t>
            </a:r>
            <a:r>
              <a:rPr lang="en-US" altLang="en-US" sz="2200" dirty="0" smtClean="0"/>
              <a:t> 1947 </a:t>
            </a:r>
          </a:p>
          <a:p>
            <a:pPr lvl="1" eaLnBrk="1" hangingPunct="1"/>
            <a:r>
              <a:rPr lang="ro-RO" altLang="en-US" sz="2200" dirty="0" smtClean="0"/>
              <a:t>Au luat o pauză pentru </a:t>
            </a:r>
            <a:r>
              <a:rPr lang="ro-RO" altLang="en-US" sz="2200" dirty="0" err="1" smtClean="0"/>
              <a:t>sărbatorile</a:t>
            </a:r>
            <a:r>
              <a:rPr lang="ro-RO" altLang="en-US" sz="2200" dirty="0" smtClean="0"/>
              <a:t> de Crăciun înainte de a publica evenimentul; de aceea </a:t>
            </a:r>
            <a:r>
              <a:rPr lang="ro-RO" altLang="en-US" sz="2200" dirty="0" err="1" smtClean="0"/>
              <a:t>cărţile</a:t>
            </a:r>
            <a:r>
              <a:rPr lang="ro-RO" altLang="en-US" sz="2200" dirty="0" smtClean="0"/>
              <a:t> de </a:t>
            </a:r>
            <a:r>
              <a:rPr lang="ro-RO" altLang="en-US" sz="2200" dirty="0" err="1" smtClean="0"/>
              <a:t>referinţă</a:t>
            </a:r>
            <a:r>
              <a:rPr lang="ro-RO" altLang="en-US" sz="2200" dirty="0" smtClean="0"/>
              <a:t> indică faptul că primul tranzistor a fost creat în 1948</a:t>
            </a:r>
            <a:endParaRPr lang="en-US" altLang="en-US" sz="2200" dirty="0" smtClean="0">
              <a:solidFill>
                <a:srgbClr val="CCCC00"/>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p:spPr>
        <p:txBody>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spcBef>
                <a:spcPct val="0"/>
              </a:spcBef>
              <a:buClrTx/>
              <a:buFontTx/>
              <a:buNone/>
            </a:pPr>
            <a:fld id="{91100092-8AA4-4D1F-9E96-540B27AE779F}" type="datetime5">
              <a:rPr lang="en-US" altLang="en-US" sz="1400" smtClean="0">
                <a:solidFill>
                  <a:schemeClr val="folHlink"/>
                </a:solidFill>
              </a:rPr>
              <a:pPr eaLnBrk="1" hangingPunct="1">
                <a:spcBef>
                  <a:spcPct val="0"/>
                </a:spcBef>
                <a:buClrTx/>
                <a:buFontTx/>
                <a:buNone/>
              </a:pPr>
              <a:t>25-Sep-23</a:t>
            </a:fld>
            <a:endParaRPr lang="en-US" altLang="en-US" sz="1400" smtClean="0">
              <a:solidFill>
                <a:schemeClr val="folHlink"/>
              </a:solidFill>
            </a:endParaRPr>
          </a:p>
        </p:txBody>
      </p:sp>
      <p:sp>
        <p:nvSpPr>
          <p:cNvPr id="19459" name="Rectangle 2"/>
          <p:cNvSpPr>
            <a:spLocks noGrp="1" noChangeArrowheads="1"/>
          </p:cNvSpPr>
          <p:nvPr>
            <p:ph type="title"/>
          </p:nvPr>
        </p:nvSpPr>
        <p:spPr/>
        <p:txBody>
          <a:bodyPr/>
          <a:lstStyle/>
          <a:p>
            <a:pPr eaLnBrk="1" hangingPunct="1"/>
            <a:r>
              <a:rPr lang="ro-RO" altLang="en-US" sz="3200" smtClean="0"/>
              <a:t>Primul circuit</a:t>
            </a:r>
            <a:r>
              <a:rPr lang="en-US" altLang="en-US" sz="3200" smtClean="0"/>
              <a:t> </a:t>
            </a:r>
            <a:r>
              <a:rPr lang="ro-RO" altLang="en-US" sz="3200" smtClean="0"/>
              <a:t>i</a:t>
            </a:r>
            <a:r>
              <a:rPr lang="en-US" altLang="en-US" sz="3200" smtClean="0"/>
              <a:t>ntegrat</a:t>
            </a:r>
          </a:p>
        </p:txBody>
      </p:sp>
      <p:sp>
        <p:nvSpPr>
          <p:cNvPr id="19460" name="Rectangle 3"/>
          <p:cNvSpPr>
            <a:spLocks noGrp="1" noChangeArrowheads="1"/>
          </p:cNvSpPr>
          <p:nvPr>
            <p:ph type="body" idx="1"/>
          </p:nvPr>
        </p:nvSpPr>
        <p:spPr/>
        <p:txBody>
          <a:bodyPr/>
          <a:lstStyle/>
          <a:p>
            <a:pPr eaLnBrk="1" hangingPunct="1"/>
            <a:r>
              <a:rPr lang="en-US" altLang="en-US" sz="2200" dirty="0" smtClean="0"/>
              <a:t>Jack </a:t>
            </a:r>
            <a:r>
              <a:rPr lang="en-US" altLang="en-US" sz="2200" dirty="0" err="1" smtClean="0"/>
              <a:t>Kilby</a:t>
            </a:r>
            <a:r>
              <a:rPr lang="en-US" altLang="en-US" sz="2200" dirty="0" smtClean="0"/>
              <a:t> (Texas Instruments) </a:t>
            </a:r>
            <a:r>
              <a:rPr lang="ro-RO" altLang="en-US" sz="2200" dirty="0" smtClean="0"/>
              <a:t>î</a:t>
            </a:r>
            <a:r>
              <a:rPr lang="en-US" altLang="en-US" sz="2200" dirty="0" smtClean="0"/>
              <a:t>n 1958 </a:t>
            </a:r>
            <a:r>
              <a:rPr lang="ro-RO" altLang="en-US" sz="2200" dirty="0" smtClean="0"/>
              <a:t>a </a:t>
            </a:r>
            <a:r>
              <a:rPr lang="ro-RO" altLang="en-US" sz="2200" dirty="0" err="1" smtClean="0"/>
              <a:t>reuşit</a:t>
            </a:r>
            <a:r>
              <a:rPr lang="ro-RO" altLang="en-US" sz="2200" dirty="0" smtClean="0"/>
              <a:t> să combine mai multe </a:t>
            </a:r>
            <a:r>
              <a:rPr lang="en-US" altLang="en-US" sz="2200" dirty="0" smtClean="0"/>
              <a:t>component</a:t>
            </a:r>
            <a:r>
              <a:rPr lang="ro-RO" altLang="en-US" sz="2200" dirty="0" smtClean="0"/>
              <a:t>e pe o singură bucată de </a:t>
            </a:r>
            <a:r>
              <a:rPr lang="en-US" altLang="en-US" sz="2200" dirty="0" smtClean="0"/>
              <a:t>semiconductor</a:t>
            </a:r>
          </a:p>
          <a:p>
            <a:pPr eaLnBrk="1" hangingPunct="1"/>
            <a:r>
              <a:rPr lang="ro-RO" altLang="en-US" sz="2200" dirty="0" smtClean="0"/>
              <a:t>În </a:t>
            </a:r>
            <a:r>
              <a:rPr lang="en-US" altLang="en-US" sz="2200" dirty="0" smtClean="0"/>
              <a:t>1961 Fairchild </a:t>
            </a:r>
            <a:r>
              <a:rPr lang="ro-RO" altLang="en-US" sz="2200" dirty="0" smtClean="0"/>
              <a:t>şi</a:t>
            </a:r>
            <a:r>
              <a:rPr lang="en-US" altLang="en-US" sz="2200" dirty="0" smtClean="0"/>
              <a:t> Texas Instruments </a:t>
            </a:r>
            <a:r>
              <a:rPr lang="ro-RO" altLang="en-US" sz="2200" dirty="0" smtClean="0"/>
              <a:t>au realizat primele circuite integrate comerciale ce </a:t>
            </a:r>
            <a:r>
              <a:rPr lang="ro-RO" altLang="en-US" sz="2200" dirty="0" err="1" smtClean="0"/>
              <a:t>conţinea</a:t>
            </a:r>
            <a:r>
              <a:rPr lang="en-US" altLang="en-US" sz="2200" dirty="0" smtClean="0"/>
              <a:t>u</a:t>
            </a:r>
            <a:r>
              <a:rPr lang="ro-RO" altLang="en-US" sz="2200" dirty="0" smtClean="0"/>
              <a:t> </a:t>
            </a:r>
            <a:r>
              <a:rPr lang="ro-RO" altLang="en-US" sz="2200" dirty="0" err="1" smtClean="0"/>
              <a:t>funcţii</a:t>
            </a:r>
            <a:r>
              <a:rPr lang="ro-RO" altLang="en-US" sz="2200" dirty="0" smtClean="0"/>
              <a:t> logice de bază</a:t>
            </a:r>
            <a:r>
              <a:rPr lang="en-US" altLang="en-US" sz="2200" dirty="0" smtClean="0"/>
              <a:t> </a:t>
            </a:r>
          </a:p>
          <a:p>
            <a:pPr lvl="1" eaLnBrk="1" hangingPunct="1"/>
            <a:r>
              <a:rPr lang="ro-RO" altLang="en-US" sz="2200" dirty="0" smtClean="0"/>
              <a:t> 2 </a:t>
            </a:r>
            <a:r>
              <a:rPr lang="ro-RO" altLang="en-US" sz="2200" dirty="0" err="1" smtClean="0"/>
              <a:t>porţi</a:t>
            </a:r>
            <a:r>
              <a:rPr lang="ro-RO" altLang="en-US" sz="2200" dirty="0" smtClean="0"/>
              <a:t> logice</a:t>
            </a:r>
            <a:r>
              <a:rPr lang="en-US" altLang="en-US" sz="2200" dirty="0" smtClean="0"/>
              <a:t> (</a:t>
            </a:r>
            <a:r>
              <a:rPr lang="ro-RO" altLang="en-US" sz="2200" dirty="0" smtClean="0"/>
              <a:t>4 tranzistori</a:t>
            </a:r>
            <a:r>
              <a:rPr lang="en-US" altLang="en-US" sz="2200" dirty="0" smtClean="0"/>
              <a:t> bipolar</a:t>
            </a:r>
            <a:r>
              <a:rPr lang="ro-RO" altLang="en-US" sz="2200" dirty="0" smtClean="0"/>
              <a:t>i şi 4 </a:t>
            </a:r>
            <a:r>
              <a:rPr lang="en-US" altLang="en-US" sz="2200" dirty="0" smtClean="0"/>
              <a:t>re</a:t>
            </a:r>
            <a:r>
              <a:rPr lang="ro-RO" altLang="en-US" sz="2200" dirty="0" smtClean="0"/>
              <a:t>z</a:t>
            </a:r>
            <a:r>
              <a:rPr lang="en-US" altLang="en-US" sz="2200" dirty="0" err="1" smtClean="0"/>
              <a:t>isto</a:t>
            </a:r>
            <a:r>
              <a:rPr lang="ro-RO" altLang="en-US" sz="2200" dirty="0" smtClean="0"/>
              <a:t>a</a:t>
            </a:r>
            <a:r>
              <a:rPr lang="en-US" altLang="en-US" sz="2200" dirty="0" smtClean="0"/>
              <a:t>r</a:t>
            </a:r>
            <a:r>
              <a:rPr lang="ro-RO" altLang="en-US" sz="2200" dirty="0" smtClean="0"/>
              <a:t>e</a:t>
            </a:r>
            <a:r>
              <a:rPr lang="en-US" altLang="en-US" sz="2200" dirty="0" smtClean="0"/>
              <a:t>)</a:t>
            </a:r>
          </a:p>
          <a:p>
            <a:pPr eaLnBrk="1" hangingPunct="1"/>
            <a:r>
              <a:rPr lang="ro-RO" altLang="en-US" sz="2200" dirty="0" smtClean="0"/>
              <a:t>În </a:t>
            </a:r>
            <a:r>
              <a:rPr lang="en-US" altLang="en-US" sz="2200" dirty="0" smtClean="0"/>
              <a:t>1970 Fairchild introduce</a:t>
            </a:r>
            <a:r>
              <a:rPr lang="ro-RO" altLang="en-US" sz="2200" dirty="0" smtClean="0"/>
              <a:t>a</a:t>
            </a:r>
            <a:r>
              <a:rPr lang="en-US" altLang="en-US" sz="2200" dirty="0" smtClean="0"/>
              <a:t> </a:t>
            </a:r>
            <a:r>
              <a:rPr lang="ro-RO" altLang="en-US" sz="2200" dirty="0" smtClean="0"/>
              <a:t>pentru prima oară memoria de</a:t>
            </a:r>
            <a:r>
              <a:rPr lang="en-US" altLang="en-US" sz="2200" dirty="0" smtClean="0"/>
              <a:t> 256</a:t>
            </a:r>
            <a:r>
              <a:rPr lang="ro-RO" altLang="en-US" sz="2200" dirty="0" smtClean="0"/>
              <a:t> </a:t>
            </a:r>
            <a:r>
              <a:rPr lang="en-US" altLang="en-US" sz="2200" dirty="0" smtClean="0"/>
              <a:t>bi</a:t>
            </a:r>
            <a:r>
              <a:rPr lang="ro-RO" altLang="en-US" sz="2200" dirty="0" err="1" smtClean="0"/>
              <a:t>ţi</a:t>
            </a:r>
            <a:r>
              <a:rPr lang="en-US" altLang="en-US" sz="2200" dirty="0" smtClean="0"/>
              <a:t> static RAM</a:t>
            </a:r>
          </a:p>
        </p:txBody>
      </p:sp>
      <p:pic>
        <p:nvPicPr>
          <p:cNvPr id="19461" name="Picture 4" descr="1958-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419600"/>
            <a:ext cx="2819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p:spPr>
        <p:txBody>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spcBef>
                <a:spcPct val="0"/>
              </a:spcBef>
              <a:buClrTx/>
              <a:buFontTx/>
              <a:buNone/>
            </a:pPr>
            <a:fld id="{0BE1BFC2-D4B7-47D7-A1DE-2A32FBAEFADC}" type="datetime5">
              <a:rPr lang="en-US" altLang="en-US" sz="1400" smtClean="0">
                <a:solidFill>
                  <a:schemeClr val="folHlink"/>
                </a:solidFill>
              </a:rPr>
              <a:pPr eaLnBrk="1" hangingPunct="1">
                <a:spcBef>
                  <a:spcPct val="0"/>
                </a:spcBef>
                <a:buClrTx/>
                <a:buFontTx/>
                <a:buNone/>
              </a:pPr>
              <a:t>25-Sep-23</a:t>
            </a:fld>
            <a:endParaRPr lang="en-US" altLang="en-US" sz="1400" smtClean="0">
              <a:solidFill>
                <a:schemeClr val="folHlink"/>
              </a:solidFill>
            </a:endParaRPr>
          </a:p>
        </p:txBody>
      </p:sp>
      <p:sp>
        <p:nvSpPr>
          <p:cNvPr id="20483" name="Rectangle 2"/>
          <p:cNvSpPr>
            <a:spLocks noGrp="1" noChangeArrowheads="1"/>
          </p:cNvSpPr>
          <p:nvPr>
            <p:ph type="title"/>
          </p:nvPr>
        </p:nvSpPr>
        <p:spPr/>
        <p:txBody>
          <a:bodyPr/>
          <a:lstStyle/>
          <a:p>
            <a:pPr eaLnBrk="1" hangingPunct="1"/>
            <a:r>
              <a:rPr lang="ro-RO" altLang="en-US" sz="3200" smtClean="0"/>
              <a:t>Legea lui </a:t>
            </a:r>
            <a:r>
              <a:rPr lang="en-US" altLang="en-US" sz="3200" smtClean="0"/>
              <a:t>Moore</a:t>
            </a:r>
          </a:p>
        </p:txBody>
      </p:sp>
      <p:sp>
        <p:nvSpPr>
          <p:cNvPr id="20484" name="Rectangle 3"/>
          <p:cNvSpPr>
            <a:spLocks noGrp="1" noChangeArrowheads="1"/>
          </p:cNvSpPr>
          <p:nvPr>
            <p:ph type="body" idx="1"/>
          </p:nvPr>
        </p:nvSpPr>
        <p:spPr>
          <a:xfrm>
            <a:off x="762000" y="1981200"/>
            <a:ext cx="8005763" cy="3276600"/>
          </a:xfrm>
        </p:spPr>
        <p:txBody>
          <a:bodyPr/>
          <a:lstStyle/>
          <a:p>
            <a:pPr eaLnBrk="1" hangingPunct="1"/>
            <a:endParaRPr lang="ro-RO" altLang="en-US" sz="2200" dirty="0" smtClean="0"/>
          </a:p>
          <a:p>
            <a:pPr eaLnBrk="1" hangingPunct="1"/>
            <a:r>
              <a:rPr lang="ro-RO" altLang="en-US" sz="2200" dirty="0" smtClean="0"/>
              <a:t>Î</a:t>
            </a:r>
            <a:r>
              <a:rPr lang="en-US" altLang="en-US" sz="2200" dirty="0" smtClean="0"/>
              <a:t>n 1965 Gordon Moore </a:t>
            </a:r>
            <a:r>
              <a:rPr lang="ro-RO" altLang="en-US" sz="2200" dirty="0" smtClean="0"/>
              <a:t>a </a:t>
            </a:r>
            <a:r>
              <a:rPr lang="en-US" altLang="en-US" sz="2200" dirty="0" smtClean="0"/>
              <a:t>pre</a:t>
            </a:r>
            <a:r>
              <a:rPr lang="ro-RO" altLang="en-US" sz="2200" dirty="0" smtClean="0"/>
              <a:t>văzut că numărul de tranzistori de pe un microprocesor se va dubla într-un interval de aprox. 18</a:t>
            </a:r>
            <a:r>
              <a:rPr lang="en-US" altLang="en-US" sz="2200" dirty="0" smtClean="0"/>
              <a:t>-24</a:t>
            </a:r>
            <a:r>
              <a:rPr lang="ro-RO" altLang="en-US" sz="2200" dirty="0" smtClean="0"/>
              <a:t> luni</a:t>
            </a:r>
          </a:p>
          <a:p>
            <a:pPr eaLnBrk="1" hangingPunct="1"/>
            <a:endParaRPr lang="ro-RO" altLang="en-US" sz="2200" dirty="0"/>
          </a:p>
          <a:p>
            <a:pPr eaLnBrk="1" hangingPunct="1"/>
            <a:r>
              <a:rPr lang="ro-RO" altLang="en-US" sz="2200" dirty="0" smtClean="0"/>
              <a:t>Acest lucru a rămas valabil până în ziua de azi</a:t>
            </a:r>
            <a:endParaRPr lang="en-US" altLang="en-US" sz="2200"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838200"/>
            <a:ext cx="7772400" cy="1066800"/>
          </a:xfrm>
        </p:spPr>
        <p:txBody>
          <a:bodyPr/>
          <a:lstStyle/>
          <a:p>
            <a:pPr eaLnBrk="1" hangingPunct="1"/>
            <a:r>
              <a:rPr lang="ro-RO" altLang="en-US" sz="3200" smtClean="0"/>
              <a:t>Conţinut curs</a:t>
            </a:r>
            <a:endParaRPr lang="en-US" altLang="en-US" sz="3200" smtClean="0"/>
          </a:p>
        </p:txBody>
      </p:sp>
      <p:sp>
        <p:nvSpPr>
          <p:cNvPr id="4099" name="Rectangle 4"/>
          <p:cNvSpPr>
            <a:spLocks noChangeArrowheads="1"/>
          </p:cNvSpPr>
          <p:nvPr/>
        </p:nvSpPr>
        <p:spPr bwMode="auto">
          <a:xfrm>
            <a:off x="1066800" y="2590800"/>
            <a:ext cx="7696200" cy="3810000"/>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762000" indent="-762000"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62000" indent="-76200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762000" indent="-7620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762000" indent="-7620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762000" indent="-7620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1219200" indent="-7620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1676400" indent="-7620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2133600" indent="-7620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2590800" indent="-7620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lnSpc>
                <a:spcPct val="120000"/>
              </a:lnSpc>
              <a:spcBef>
                <a:spcPct val="0"/>
              </a:spcBef>
              <a:buClrTx/>
              <a:buFontTx/>
              <a:buNone/>
            </a:pPr>
            <a:r>
              <a:rPr lang="en-US" altLang="en-US" sz="2000" dirty="0">
                <a:solidFill>
                  <a:schemeClr val="tx2"/>
                </a:solidFill>
              </a:rPr>
              <a:t>	</a:t>
            </a:r>
            <a:r>
              <a:rPr lang="ro-RO" altLang="en-US" sz="2000" dirty="0">
                <a:solidFill>
                  <a:schemeClr val="tx2"/>
                </a:solidFill>
              </a:rPr>
              <a:t>1. Introducere. Scurt istoric al calculatoarelor.</a:t>
            </a:r>
            <a:r>
              <a:rPr lang="en-US" altLang="en-US" sz="2000" dirty="0">
                <a:solidFill>
                  <a:schemeClr val="tx2"/>
                </a:solidFill>
              </a:rPr>
              <a:t> </a:t>
            </a:r>
            <a:r>
              <a:rPr lang="ro-RO" altLang="en-US" sz="2000" dirty="0">
                <a:solidFill>
                  <a:schemeClr val="tx2"/>
                </a:solidFill>
              </a:rPr>
              <a:t>Arhitectura de bază a unui PC.</a:t>
            </a:r>
            <a:r>
              <a:rPr lang="en-US" altLang="en-US" sz="2000" dirty="0">
                <a:solidFill>
                  <a:schemeClr val="tx2"/>
                </a:solidFill>
              </a:rPr>
              <a:t/>
            </a:r>
            <a:br>
              <a:rPr lang="en-US" altLang="en-US" sz="2000" dirty="0">
                <a:solidFill>
                  <a:schemeClr val="tx2"/>
                </a:solidFill>
              </a:rPr>
            </a:br>
            <a:r>
              <a:rPr lang="en-US" altLang="en-US" sz="2000" dirty="0">
                <a:solidFill>
                  <a:schemeClr val="tx2"/>
                </a:solidFill>
              </a:rPr>
              <a:t>2. </a:t>
            </a:r>
            <a:r>
              <a:rPr lang="ro-RO" altLang="en-US" sz="2000" dirty="0" smtClean="0">
                <a:solidFill>
                  <a:schemeClr val="tx2"/>
                </a:solidFill>
              </a:rPr>
              <a:t>Elemente</a:t>
            </a:r>
            <a:r>
              <a:rPr lang="en-US" altLang="en-US" sz="2000" dirty="0" smtClean="0">
                <a:solidFill>
                  <a:schemeClr val="tx2"/>
                </a:solidFill>
              </a:rPr>
              <a:t> </a:t>
            </a:r>
            <a:r>
              <a:rPr lang="en-US" altLang="en-US" sz="2000" dirty="0">
                <a:solidFill>
                  <a:schemeClr val="tx2"/>
                </a:solidFill>
              </a:rPr>
              <a:t>de </a:t>
            </a:r>
            <a:r>
              <a:rPr lang="ro-RO" altLang="en-US" sz="2000" dirty="0" smtClean="0">
                <a:solidFill>
                  <a:schemeClr val="tx2"/>
                </a:solidFill>
              </a:rPr>
              <a:t>teoria </a:t>
            </a:r>
            <a:r>
              <a:rPr lang="ro-RO" altLang="en-US" sz="2000" dirty="0">
                <a:solidFill>
                  <a:schemeClr val="tx2"/>
                </a:solidFill>
              </a:rPr>
              <a:t>transmisiei informaţiei</a:t>
            </a:r>
            <a:br>
              <a:rPr lang="ro-RO" altLang="en-US" sz="2000" dirty="0">
                <a:solidFill>
                  <a:schemeClr val="tx2"/>
                </a:solidFill>
              </a:rPr>
            </a:br>
            <a:r>
              <a:rPr lang="en-US" altLang="en-US" sz="2000" dirty="0">
                <a:solidFill>
                  <a:schemeClr val="tx2"/>
                </a:solidFill>
              </a:rPr>
              <a:t>3. </a:t>
            </a:r>
            <a:r>
              <a:rPr lang="ro-RO" altLang="en-US" sz="2000" dirty="0">
                <a:solidFill>
                  <a:schemeClr val="tx2"/>
                </a:solidFill>
              </a:rPr>
              <a:t>Bazele numerice ale calculatoarelor</a:t>
            </a:r>
            <a:br>
              <a:rPr lang="ro-RO" altLang="en-US" sz="2000" dirty="0">
                <a:solidFill>
                  <a:schemeClr val="tx2"/>
                </a:solidFill>
              </a:rPr>
            </a:br>
            <a:r>
              <a:rPr lang="en-US" altLang="en-US" sz="2000" dirty="0">
                <a:solidFill>
                  <a:schemeClr val="tx2"/>
                </a:solidFill>
              </a:rPr>
              <a:t>4. </a:t>
            </a:r>
            <a:r>
              <a:rPr lang="ro-RO" altLang="en-US" sz="2000" dirty="0">
                <a:solidFill>
                  <a:schemeClr val="tx2"/>
                </a:solidFill>
              </a:rPr>
              <a:t>Bazele logice ale calculatoarelor </a:t>
            </a:r>
            <a:br>
              <a:rPr lang="ro-RO" altLang="en-US" sz="2000" dirty="0">
                <a:solidFill>
                  <a:schemeClr val="tx2"/>
                </a:solidFill>
              </a:rPr>
            </a:br>
            <a:r>
              <a:rPr lang="en-US" altLang="en-US" sz="2000" dirty="0">
                <a:solidFill>
                  <a:schemeClr val="tx2"/>
                </a:solidFill>
              </a:rPr>
              <a:t>5. </a:t>
            </a:r>
            <a:r>
              <a:rPr lang="ro-RO" altLang="en-US" sz="2000" dirty="0">
                <a:solidFill>
                  <a:schemeClr val="tx2"/>
                </a:solidFill>
              </a:rPr>
              <a:t>Microprocesorul (+ ASM la seminar)</a:t>
            </a:r>
            <a:br>
              <a:rPr lang="ro-RO" altLang="en-US" sz="2000" dirty="0">
                <a:solidFill>
                  <a:schemeClr val="tx2"/>
                </a:solidFill>
              </a:rPr>
            </a:br>
            <a:r>
              <a:rPr lang="en-US" altLang="en-US" sz="2000" dirty="0">
                <a:solidFill>
                  <a:schemeClr val="tx2"/>
                </a:solidFill>
              </a:rPr>
              <a:t>6. </a:t>
            </a:r>
            <a:r>
              <a:rPr lang="ro-RO" altLang="en-US" sz="2000" dirty="0">
                <a:solidFill>
                  <a:schemeClr val="tx2"/>
                </a:solidFill>
              </a:rPr>
              <a:t>Memoria şi magistralele</a:t>
            </a:r>
            <a:r>
              <a:rPr lang="en-US" altLang="en-US" sz="2000" dirty="0">
                <a:solidFill>
                  <a:schemeClr val="tx2"/>
                </a:solidFill>
              </a:rPr>
              <a:t> </a:t>
            </a:r>
            <a:r>
              <a:rPr lang="ro-RO" altLang="en-US" sz="2000" dirty="0">
                <a:solidFill>
                  <a:schemeClr val="tx2"/>
                </a:solidFill>
              </a:rPr>
              <a:t>de sistem</a:t>
            </a:r>
            <a:br>
              <a:rPr lang="ro-RO" altLang="en-US" sz="2000" dirty="0">
                <a:solidFill>
                  <a:schemeClr val="tx2"/>
                </a:solidFill>
              </a:rPr>
            </a:br>
            <a:r>
              <a:rPr lang="en-US" altLang="en-US" sz="2000" dirty="0">
                <a:solidFill>
                  <a:schemeClr val="tx2"/>
                </a:solidFill>
              </a:rPr>
              <a:t>7. </a:t>
            </a:r>
            <a:r>
              <a:rPr lang="ro-RO" altLang="en-US" sz="2000" dirty="0">
                <a:solidFill>
                  <a:schemeClr val="tx2"/>
                </a:solidFill>
              </a:rPr>
              <a:t>Dispozitive </a:t>
            </a:r>
            <a:r>
              <a:rPr lang="ro-RO" altLang="en-US" sz="2000" dirty="0" smtClean="0">
                <a:solidFill>
                  <a:schemeClr val="tx2"/>
                </a:solidFill>
              </a:rPr>
              <a:t>periferice</a:t>
            </a:r>
            <a:r>
              <a:rPr lang="en-US" altLang="en-US" sz="2000" dirty="0">
                <a:solidFill>
                  <a:schemeClr val="tx2"/>
                </a:solidFill>
              </a:rPr>
              <a:t> </a:t>
            </a:r>
            <a:r>
              <a:rPr lang="ro-RO" altLang="en-US" sz="2000" dirty="0" smtClean="0">
                <a:solidFill>
                  <a:schemeClr val="tx2"/>
                </a:solidFill>
              </a:rPr>
              <a:t>și</a:t>
            </a:r>
            <a:r>
              <a:rPr lang="en-US" altLang="en-US" sz="2000" dirty="0" smtClean="0">
                <a:solidFill>
                  <a:schemeClr val="tx2"/>
                </a:solidFill>
              </a:rPr>
              <a:t> </a:t>
            </a:r>
            <a:r>
              <a:rPr lang="ro-RO" altLang="en-US" sz="2000" dirty="0">
                <a:solidFill>
                  <a:schemeClr val="tx2"/>
                </a:solidFill>
              </a:rPr>
              <a:t>d</a:t>
            </a:r>
            <a:r>
              <a:rPr lang="ro-RO" altLang="en-US" sz="2000" dirty="0" smtClean="0">
                <a:solidFill>
                  <a:schemeClr val="tx2"/>
                </a:solidFill>
              </a:rPr>
              <a:t>ispozitive </a:t>
            </a:r>
            <a:r>
              <a:rPr lang="ro-RO" altLang="en-US" sz="2000" dirty="0">
                <a:solidFill>
                  <a:schemeClr val="tx2"/>
                </a:solidFill>
              </a:rPr>
              <a:t>de stocare a informaţiei</a:t>
            </a:r>
            <a:br>
              <a:rPr lang="ro-RO" altLang="en-US" sz="2000" dirty="0">
                <a:solidFill>
                  <a:schemeClr val="tx2"/>
                </a:solidFill>
              </a:rPr>
            </a:br>
            <a:r>
              <a:rPr lang="en-US" altLang="en-US" sz="2000" dirty="0">
                <a:solidFill>
                  <a:schemeClr val="tx2"/>
                </a:solidFill>
              </a:rPr>
              <a:t>8</a:t>
            </a:r>
            <a:r>
              <a:rPr lang="en-US" altLang="en-US" sz="2000" dirty="0" smtClean="0">
                <a:solidFill>
                  <a:schemeClr val="tx2"/>
                </a:solidFill>
              </a:rPr>
              <a:t>. </a:t>
            </a:r>
            <a:r>
              <a:rPr lang="ro-RO" altLang="en-US" sz="2000" dirty="0">
                <a:solidFill>
                  <a:schemeClr val="tx2"/>
                </a:solidFill>
              </a:rPr>
              <a:t>Reţele de calculatoare – noţiuni introductive</a:t>
            </a:r>
            <a:endParaRPr lang="en-US" altLang="en-US" sz="2000" dirty="0">
              <a:solidFill>
                <a:schemeClr val="tx2"/>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p:spPr>
        <p:txBody>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spcBef>
                <a:spcPct val="0"/>
              </a:spcBef>
              <a:buClrTx/>
              <a:buFontTx/>
              <a:buNone/>
            </a:pPr>
            <a:fld id="{0BE1BFC2-D4B7-47D7-A1DE-2A32FBAEFADC}" type="datetime5">
              <a:rPr lang="en-US" altLang="en-US" sz="1400" smtClean="0">
                <a:solidFill>
                  <a:schemeClr val="folHlink"/>
                </a:solidFill>
              </a:rPr>
              <a:pPr eaLnBrk="1" hangingPunct="1">
                <a:spcBef>
                  <a:spcPct val="0"/>
                </a:spcBef>
                <a:buClrTx/>
                <a:buFontTx/>
                <a:buNone/>
              </a:pPr>
              <a:t>25-Sep-23</a:t>
            </a:fld>
            <a:endParaRPr lang="en-US" altLang="en-US" sz="1400" smtClean="0">
              <a:solidFill>
                <a:schemeClr val="folHlink"/>
              </a:solidFill>
            </a:endParaRPr>
          </a:p>
        </p:txBody>
      </p:sp>
      <p:sp>
        <p:nvSpPr>
          <p:cNvPr id="20483" name="Rectangle 2"/>
          <p:cNvSpPr>
            <a:spLocks noGrp="1" noChangeArrowheads="1"/>
          </p:cNvSpPr>
          <p:nvPr>
            <p:ph type="title"/>
          </p:nvPr>
        </p:nvSpPr>
        <p:spPr/>
        <p:txBody>
          <a:bodyPr/>
          <a:lstStyle/>
          <a:p>
            <a:pPr eaLnBrk="1" hangingPunct="1"/>
            <a:r>
              <a:rPr lang="ro-RO" altLang="en-US" sz="3200" smtClean="0"/>
              <a:t>Legea lui </a:t>
            </a:r>
            <a:r>
              <a:rPr lang="en-US" altLang="en-US" sz="3200" smtClean="0"/>
              <a:t>Moore</a:t>
            </a:r>
          </a:p>
        </p:txBody>
      </p:sp>
      <p:pic>
        <p:nvPicPr>
          <p:cNvPr id="1026" name="Picture 2" descr="Moore&amp;#39;s law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457200"/>
            <a:ext cx="8153400" cy="6032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36169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spcBef>
                <a:spcPct val="0"/>
              </a:spcBef>
              <a:buClrTx/>
              <a:buFontTx/>
              <a:buNone/>
            </a:pPr>
            <a:fld id="{2916826E-9BAD-47EB-99EF-4451B8731D31}" type="datetime5">
              <a:rPr lang="en-US" altLang="en-US" sz="1400" smtClean="0">
                <a:solidFill>
                  <a:schemeClr val="folHlink"/>
                </a:solidFill>
              </a:rPr>
              <a:pPr eaLnBrk="1" hangingPunct="1">
                <a:spcBef>
                  <a:spcPct val="0"/>
                </a:spcBef>
                <a:buClrTx/>
                <a:buFontTx/>
                <a:buNone/>
              </a:pPr>
              <a:t>25-Sep-23</a:t>
            </a:fld>
            <a:endParaRPr lang="en-US" altLang="en-US" sz="1400" smtClean="0">
              <a:solidFill>
                <a:schemeClr val="folHlink"/>
              </a:solidFill>
            </a:endParaRPr>
          </a:p>
        </p:txBody>
      </p:sp>
      <p:sp>
        <p:nvSpPr>
          <p:cNvPr id="21507" name="Rectangle 2"/>
          <p:cNvSpPr>
            <a:spLocks noGrp="1" noChangeArrowheads="1"/>
          </p:cNvSpPr>
          <p:nvPr>
            <p:ph type="title"/>
          </p:nvPr>
        </p:nvSpPr>
        <p:spPr/>
        <p:txBody>
          <a:bodyPr/>
          <a:lstStyle/>
          <a:p>
            <a:pPr eaLnBrk="1" hangingPunct="1"/>
            <a:r>
              <a:rPr lang="ro-RO" altLang="en-US" sz="3200" smtClean="0"/>
              <a:t>Drumul către primul calculator personal (PC)</a:t>
            </a:r>
            <a:endParaRPr lang="en-US" altLang="en-US" sz="3200" smtClean="0"/>
          </a:p>
        </p:txBody>
      </p:sp>
      <p:sp>
        <p:nvSpPr>
          <p:cNvPr id="21508" name="Rectangle 3"/>
          <p:cNvSpPr>
            <a:spLocks noGrp="1" noChangeArrowheads="1"/>
          </p:cNvSpPr>
          <p:nvPr>
            <p:ph type="body" idx="1"/>
          </p:nvPr>
        </p:nvSpPr>
        <p:spPr>
          <a:xfrm>
            <a:off x="809625" y="2286000"/>
            <a:ext cx="7958138" cy="3810000"/>
          </a:xfrm>
        </p:spPr>
        <p:txBody>
          <a:bodyPr/>
          <a:lstStyle/>
          <a:p>
            <a:pPr eaLnBrk="1" hangingPunct="1">
              <a:lnSpc>
                <a:spcPct val="90000"/>
              </a:lnSpc>
            </a:pPr>
            <a:r>
              <a:rPr lang="en-US" altLang="en-US" sz="2200" smtClean="0"/>
              <a:t>Computer</a:t>
            </a:r>
            <a:r>
              <a:rPr lang="ro-RO" altLang="en-US" sz="2200" smtClean="0"/>
              <a:t>ele încep să utilizeze tranzistoare (anii 1960)</a:t>
            </a:r>
            <a:endParaRPr lang="en-US" altLang="en-US" sz="2200" smtClean="0"/>
          </a:p>
          <a:p>
            <a:pPr eaLnBrk="1" hangingPunct="1">
              <a:lnSpc>
                <a:spcPct val="90000"/>
              </a:lnSpc>
            </a:pPr>
            <a:r>
              <a:rPr lang="ro-RO" altLang="en-US" sz="2200" smtClean="0"/>
              <a:t>Anii</a:t>
            </a:r>
            <a:r>
              <a:rPr lang="en-US" altLang="en-US" sz="2200" smtClean="0"/>
              <a:t> </a:t>
            </a:r>
            <a:r>
              <a:rPr lang="ro-RO" altLang="en-US" sz="2200" smtClean="0"/>
              <a:t>“</a:t>
            </a:r>
            <a:r>
              <a:rPr lang="en-US" altLang="en-US" sz="2200" i="1" smtClean="0"/>
              <a:t>big iron</a:t>
            </a:r>
            <a:r>
              <a:rPr lang="ro-RO" altLang="en-US" sz="2200" i="1" smtClean="0"/>
              <a:t>”</a:t>
            </a:r>
            <a:r>
              <a:rPr lang="en-US" altLang="en-US" sz="2200" smtClean="0"/>
              <a:t>: </a:t>
            </a:r>
            <a:r>
              <a:rPr lang="ro-RO" altLang="en-US" sz="2200" smtClean="0"/>
              <a:t>mainframe-uri </a:t>
            </a:r>
            <a:r>
              <a:rPr lang="en-US" altLang="en-US" sz="2200" smtClean="0"/>
              <a:t>IBM</a:t>
            </a:r>
          </a:p>
          <a:p>
            <a:pPr eaLnBrk="1" hangingPunct="1">
              <a:lnSpc>
                <a:spcPct val="90000"/>
              </a:lnSpc>
            </a:pPr>
            <a:r>
              <a:rPr lang="ro-RO" altLang="en-US" sz="2200" smtClean="0"/>
              <a:t>Î</a:t>
            </a:r>
            <a:r>
              <a:rPr lang="en-US" altLang="en-US" sz="2200" smtClean="0"/>
              <a:t>n 1970 </a:t>
            </a:r>
            <a:r>
              <a:rPr lang="ro-RO" altLang="en-US" sz="2200" smtClean="0"/>
              <a:t>compania japoneză </a:t>
            </a:r>
            <a:r>
              <a:rPr lang="en-US" altLang="en-US" sz="2200" smtClean="0"/>
              <a:t>Busicom</a:t>
            </a:r>
            <a:r>
              <a:rPr lang="ro-RO" altLang="en-US" sz="2200" smtClean="0"/>
              <a:t> de </a:t>
            </a:r>
            <a:r>
              <a:rPr lang="en-US" altLang="en-US" sz="2200" smtClean="0"/>
              <a:t>calculato</a:t>
            </a:r>
            <a:r>
              <a:rPr lang="ro-RO" altLang="en-US" sz="2200" smtClean="0"/>
              <a:t>a</a:t>
            </a:r>
            <a:r>
              <a:rPr lang="en-US" altLang="en-US" sz="2200" smtClean="0"/>
              <a:t>r</a:t>
            </a:r>
            <a:r>
              <a:rPr lang="ro-RO" altLang="en-US" sz="2200" smtClean="0"/>
              <a:t>e</a:t>
            </a:r>
            <a:r>
              <a:rPr lang="en-US" altLang="en-US" sz="2200" smtClean="0"/>
              <a:t> </a:t>
            </a:r>
            <a:r>
              <a:rPr lang="ro-RO" altLang="en-US" sz="2200" smtClean="0"/>
              <a:t>a cerut lui </a:t>
            </a:r>
            <a:r>
              <a:rPr lang="en-US" altLang="en-US" sz="2200" smtClean="0"/>
              <a:t>Intel </a:t>
            </a:r>
            <a:r>
              <a:rPr lang="ro-RO" altLang="en-US" sz="2200" smtClean="0"/>
              <a:t>un set de 12 CI pentru a le utiliza într-un nou </a:t>
            </a:r>
            <a:r>
              <a:rPr lang="en-US" altLang="en-US" sz="2200" smtClean="0"/>
              <a:t>calculator</a:t>
            </a:r>
          </a:p>
          <a:p>
            <a:pPr lvl="1" eaLnBrk="1" hangingPunct="1">
              <a:lnSpc>
                <a:spcPct val="90000"/>
              </a:lnSpc>
            </a:pPr>
            <a:r>
              <a:rPr lang="en-US" altLang="en-US" sz="2200" smtClean="0"/>
              <a:t>T. Hoff, </a:t>
            </a:r>
            <a:r>
              <a:rPr lang="ro-RO" altLang="en-US" sz="2200" smtClean="0"/>
              <a:t>proiectant la</a:t>
            </a:r>
            <a:r>
              <a:rPr lang="en-US" altLang="en-US" sz="2200" smtClean="0"/>
              <a:t> Intel, inspir</a:t>
            </a:r>
            <a:r>
              <a:rPr lang="ro-RO" altLang="en-US" sz="2200" smtClean="0"/>
              <a:t>at de cerea făcută anterior a creat primul </a:t>
            </a:r>
            <a:r>
              <a:rPr lang="en-US" altLang="en-US" sz="2200" smtClean="0"/>
              <a:t>microproces</a:t>
            </a:r>
            <a:r>
              <a:rPr lang="ro-RO" altLang="en-US" sz="2200" smtClean="0"/>
              <a:t>or</a:t>
            </a:r>
            <a:r>
              <a:rPr lang="en-US" altLang="en-US" sz="2200" smtClean="0"/>
              <a:t>, </a:t>
            </a:r>
            <a:r>
              <a:rPr lang="ro-RO" altLang="en-US" sz="2200" smtClean="0"/>
              <a:t>denumit</a:t>
            </a:r>
            <a:r>
              <a:rPr lang="en-US" altLang="en-US" sz="2200" smtClean="0"/>
              <a:t> 4004 </a:t>
            </a:r>
          </a:p>
          <a:p>
            <a:pPr lvl="1" eaLnBrk="1" hangingPunct="1">
              <a:lnSpc>
                <a:spcPct val="90000"/>
              </a:lnSpc>
            </a:pPr>
            <a:r>
              <a:rPr lang="en-US" altLang="en-US" sz="2200" smtClean="0"/>
              <a:t>2300 </a:t>
            </a:r>
            <a:r>
              <a:rPr lang="ro-RO" altLang="en-US" sz="2200" smtClean="0"/>
              <a:t>de </a:t>
            </a:r>
            <a:r>
              <a:rPr lang="en-US" altLang="en-US" sz="2200" smtClean="0"/>
              <a:t>tran</a:t>
            </a:r>
            <a:r>
              <a:rPr lang="ro-RO" altLang="en-US" sz="2200" smtClean="0"/>
              <a:t>z</a:t>
            </a:r>
            <a:r>
              <a:rPr lang="en-US" altLang="en-US" sz="2200" smtClean="0"/>
              <a:t>isto</a:t>
            </a:r>
            <a:r>
              <a:rPr lang="ro-RO" altLang="en-US" sz="2200" smtClean="0"/>
              <a:t>a</a:t>
            </a:r>
            <a:r>
              <a:rPr lang="en-US" altLang="en-US" sz="2200" smtClean="0"/>
              <a:t>r</a:t>
            </a:r>
            <a:r>
              <a:rPr lang="ro-RO" altLang="en-US" sz="2200" smtClean="0"/>
              <a:t>e</a:t>
            </a:r>
            <a:r>
              <a:rPr lang="en-US" altLang="en-US" sz="2200" smtClean="0"/>
              <a:t>; 60</a:t>
            </a:r>
            <a:r>
              <a:rPr lang="ro-RO" altLang="en-US" sz="2200" smtClean="0"/>
              <a:t>.</a:t>
            </a:r>
            <a:r>
              <a:rPr lang="en-US" altLang="en-US" sz="2200" smtClean="0"/>
              <a:t>000 opera</a:t>
            </a:r>
            <a:r>
              <a:rPr lang="ro-RO" altLang="en-US" sz="2200" smtClean="0"/>
              <a:t>ţii</a:t>
            </a:r>
            <a:r>
              <a:rPr lang="en-US" altLang="en-US" sz="2200" smtClean="0"/>
              <a:t> pe sec</a:t>
            </a:r>
            <a:r>
              <a:rPr lang="ro-RO" altLang="en-US" sz="2200" smtClean="0"/>
              <a:t>u</a:t>
            </a:r>
            <a:r>
              <a:rPr lang="en-US" altLang="en-US" sz="2200" smtClean="0"/>
              <a:t>nd</a:t>
            </a:r>
            <a:r>
              <a:rPr lang="ro-RO" altLang="en-US" sz="2200" smtClean="0"/>
              <a:t>ă</a:t>
            </a:r>
            <a:endParaRPr lang="en-US" altLang="en-US" sz="2200" smtClean="0"/>
          </a:p>
          <a:p>
            <a:pPr eaLnBrk="1" hangingPunct="1">
              <a:lnSpc>
                <a:spcPct val="90000"/>
              </a:lnSpc>
            </a:pPr>
            <a:r>
              <a:rPr lang="ro-RO" altLang="en-US" sz="2200" smtClean="0"/>
              <a:t>Primul microprocesor de uz </a:t>
            </a:r>
            <a:r>
              <a:rPr lang="en-US" altLang="en-US" sz="2200" smtClean="0"/>
              <a:t>general</a:t>
            </a:r>
            <a:r>
              <a:rPr lang="ro-RO" altLang="en-US" sz="2200" smtClean="0"/>
              <a:t> -</a:t>
            </a:r>
            <a:r>
              <a:rPr lang="en-US" altLang="en-US" sz="2200" smtClean="0"/>
              <a:t> 8080,</a:t>
            </a:r>
            <a:r>
              <a:rPr lang="ro-RO" altLang="en-US" sz="2200" smtClean="0"/>
              <a:t> a fost</a:t>
            </a:r>
            <a:r>
              <a:rPr lang="en-US" altLang="en-US" sz="2200" smtClean="0"/>
              <a:t> introdu</a:t>
            </a:r>
            <a:r>
              <a:rPr lang="ro-RO" altLang="en-US" sz="2200" smtClean="0"/>
              <a:t>s de </a:t>
            </a:r>
            <a:r>
              <a:rPr lang="en-US" altLang="en-US" sz="2200" smtClean="0"/>
              <a:t>Intel </a:t>
            </a:r>
            <a:r>
              <a:rPr lang="ro-RO" altLang="en-US" sz="2200" smtClean="0"/>
              <a:t>î</a:t>
            </a:r>
            <a:r>
              <a:rPr lang="en-US" altLang="en-US" sz="2200" smtClean="0"/>
              <a:t>n 1974</a:t>
            </a:r>
          </a:p>
          <a:p>
            <a:pPr lvl="1" eaLnBrk="1" hangingPunct="1">
              <a:lnSpc>
                <a:spcPct val="90000"/>
              </a:lnSpc>
            </a:pPr>
            <a:r>
              <a:rPr lang="en-US" altLang="en-US" sz="2200" smtClean="0"/>
              <a:t>8-bi</a:t>
            </a:r>
            <a:r>
              <a:rPr lang="ro-RO" altLang="en-US" sz="2200" smtClean="0"/>
              <a:t>ţi</a:t>
            </a:r>
            <a:r>
              <a:rPr lang="en-US" altLang="en-US" sz="2200" smtClean="0"/>
              <a:t>, 4500 tran</a:t>
            </a:r>
            <a:r>
              <a:rPr lang="ro-RO" altLang="en-US" sz="2200" smtClean="0"/>
              <a:t>z</a:t>
            </a:r>
            <a:r>
              <a:rPr lang="en-US" altLang="en-US" sz="2200" smtClean="0"/>
              <a:t>istor</a:t>
            </a:r>
            <a:r>
              <a:rPr lang="ro-RO" altLang="en-US" sz="2200" smtClean="0"/>
              <a:t>i</a:t>
            </a:r>
            <a:r>
              <a:rPr lang="en-US" altLang="en-US" sz="2200" smtClean="0"/>
              <a:t>, 200</a:t>
            </a:r>
            <a:r>
              <a:rPr lang="ro-RO" altLang="en-US" sz="2200" smtClean="0"/>
              <a:t>.</a:t>
            </a:r>
            <a:r>
              <a:rPr lang="en-US" altLang="en-US" sz="2200" smtClean="0"/>
              <a:t>000 opera</a:t>
            </a:r>
            <a:r>
              <a:rPr lang="ro-RO" altLang="en-US" sz="2200" smtClean="0"/>
              <a:t>ţii</a:t>
            </a:r>
            <a:r>
              <a:rPr lang="en-US" altLang="en-US" sz="2200" smtClean="0"/>
              <a:t> pe sec</a:t>
            </a:r>
            <a:r>
              <a:rPr lang="ro-RO" altLang="en-US" sz="2200" smtClean="0"/>
              <a:t>undă</a:t>
            </a:r>
            <a:endParaRPr lang="en-US" altLang="en-US" sz="2200" smtClean="0"/>
          </a:p>
          <a:p>
            <a:pPr eaLnBrk="1" hangingPunct="1">
              <a:lnSpc>
                <a:spcPct val="90000"/>
              </a:lnSpc>
            </a:pPr>
            <a:r>
              <a:rPr lang="ro-RO" altLang="en-US" sz="2200" smtClean="0"/>
              <a:t>Alte </a:t>
            </a:r>
            <a:r>
              <a:rPr lang="en-US" altLang="en-US" sz="2200" smtClean="0"/>
              <a:t>proceso</a:t>
            </a:r>
            <a:r>
              <a:rPr lang="ro-RO" altLang="en-US" sz="2200" smtClean="0"/>
              <a:t>a</a:t>
            </a:r>
            <a:r>
              <a:rPr lang="en-US" altLang="en-US" sz="2200" smtClean="0"/>
              <a:t>r</a:t>
            </a:r>
            <a:r>
              <a:rPr lang="ro-RO" altLang="en-US" sz="2200" smtClean="0"/>
              <a:t>e</a:t>
            </a:r>
            <a:r>
              <a:rPr lang="en-US" altLang="en-US" sz="2200" smtClean="0"/>
              <a:t>: Motorola 6800, MOS Technology 6502, Zilog Z80 </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p:spPr>
        <p:txBody>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spcBef>
                <a:spcPct val="0"/>
              </a:spcBef>
              <a:buClrTx/>
              <a:buFontTx/>
              <a:buNone/>
            </a:pPr>
            <a:fld id="{CF54B15F-04D9-4D7E-BFFD-1FCC5B3EB557}" type="datetime5">
              <a:rPr lang="en-US" altLang="en-US" sz="1400" smtClean="0">
                <a:solidFill>
                  <a:schemeClr val="folHlink"/>
                </a:solidFill>
              </a:rPr>
              <a:pPr eaLnBrk="1" hangingPunct="1">
                <a:spcBef>
                  <a:spcPct val="0"/>
                </a:spcBef>
                <a:buClrTx/>
                <a:buFontTx/>
                <a:buNone/>
              </a:pPr>
              <a:t>25-Sep-23</a:t>
            </a:fld>
            <a:endParaRPr lang="en-US" altLang="en-US" sz="1400" smtClean="0">
              <a:solidFill>
                <a:schemeClr val="folHlink"/>
              </a:solidFill>
            </a:endParaRPr>
          </a:p>
        </p:txBody>
      </p:sp>
      <p:sp>
        <p:nvSpPr>
          <p:cNvPr id="22531" name="Rectangle 2"/>
          <p:cNvSpPr>
            <a:spLocks noGrp="1" noChangeArrowheads="1"/>
          </p:cNvSpPr>
          <p:nvPr>
            <p:ph type="title"/>
          </p:nvPr>
        </p:nvSpPr>
        <p:spPr/>
        <p:txBody>
          <a:bodyPr/>
          <a:lstStyle/>
          <a:p>
            <a:pPr eaLnBrk="1" hangingPunct="1"/>
            <a:r>
              <a:rPr lang="en-US" altLang="en-US" sz="3200" smtClean="0"/>
              <a:t>C</a:t>
            </a:r>
            <a:r>
              <a:rPr lang="ro-RO" altLang="en-US" sz="3200" smtClean="0"/>
              <a:t>alculatoare p</a:t>
            </a:r>
            <a:r>
              <a:rPr lang="en-US" altLang="en-US" sz="3200" smtClean="0"/>
              <a:t>ersonal</a:t>
            </a:r>
            <a:r>
              <a:rPr lang="ro-RO" altLang="en-US" sz="3200" smtClean="0"/>
              <a:t>e</a:t>
            </a:r>
            <a:endParaRPr lang="en-US" altLang="en-US" sz="3200" smtClean="0"/>
          </a:p>
        </p:txBody>
      </p:sp>
      <p:sp>
        <p:nvSpPr>
          <p:cNvPr id="22532" name="Rectangle 3"/>
          <p:cNvSpPr>
            <a:spLocks noGrp="1" noChangeArrowheads="1"/>
          </p:cNvSpPr>
          <p:nvPr>
            <p:ph type="body" idx="1"/>
          </p:nvPr>
        </p:nvSpPr>
        <p:spPr>
          <a:xfrm>
            <a:off x="809625" y="2214563"/>
            <a:ext cx="4448175" cy="3576637"/>
          </a:xfrm>
        </p:spPr>
        <p:txBody>
          <a:bodyPr/>
          <a:lstStyle/>
          <a:p>
            <a:pPr eaLnBrk="1" hangingPunct="1">
              <a:lnSpc>
                <a:spcPct val="90000"/>
              </a:lnSpc>
            </a:pPr>
            <a:r>
              <a:rPr lang="en-US" altLang="en-US" sz="2200" dirty="0" smtClean="0"/>
              <a:t>Ed Roberts </a:t>
            </a:r>
            <a:r>
              <a:rPr lang="ro-RO" altLang="en-US" sz="2200" dirty="0" smtClean="0"/>
              <a:t>concepe</a:t>
            </a:r>
            <a:r>
              <a:rPr lang="en-US" altLang="en-US" sz="2200" dirty="0" smtClean="0"/>
              <a:t> Altair 8800 (1974)</a:t>
            </a:r>
          </a:p>
          <a:p>
            <a:pPr lvl="1" eaLnBrk="1" hangingPunct="1">
              <a:lnSpc>
                <a:spcPct val="75000"/>
              </a:lnSpc>
            </a:pPr>
            <a:r>
              <a:rPr lang="en-US" altLang="en-US" sz="1800" dirty="0" err="1" smtClean="0"/>
              <a:t>ba</a:t>
            </a:r>
            <a:r>
              <a:rPr lang="ro-RO" altLang="en-US" sz="1800" dirty="0" err="1" smtClean="0"/>
              <a:t>zat</a:t>
            </a:r>
            <a:r>
              <a:rPr lang="en-US" altLang="en-US" sz="1800" dirty="0" smtClean="0"/>
              <a:t> </a:t>
            </a:r>
            <a:r>
              <a:rPr lang="ro-RO" altLang="en-US" sz="1800" dirty="0" smtClean="0"/>
              <a:t>pe</a:t>
            </a:r>
            <a:r>
              <a:rPr lang="en-US" altLang="en-US" sz="1800" dirty="0" smtClean="0"/>
              <a:t> 8080 </a:t>
            </a:r>
          </a:p>
          <a:p>
            <a:pPr lvl="1" eaLnBrk="1" hangingPunct="1">
              <a:lnSpc>
                <a:spcPct val="75000"/>
              </a:lnSpc>
            </a:pPr>
            <a:r>
              <a:rPr lang="ro-RO" altLang="en-US" sz="1800" dirty="0" err="1" smtClean="0"/>
              <a:t>preţ</a:t>
            </a:r>
            <a:r>
              <a:rPr lang="en-US" altLang="en-US" sz="1800" dirty="0" smtClean="0"/>
              <a:t> 375$</a:t>
            </a:r>
          </a:p>
          <a:p>
            <a:pPr lvl="1" eaLnBrk="1" hangingPunct="1">
              <a:lnSpc>
                <a:spcPct val="75000"/>
              </a:lnSpc>
            </a:pPr>
            <a:r>
              <a:rPr lang="ro-RO" altLang="en-US" sz="1800" dirty="0" smtClean="0"/>
              <a:t>Fără tastatură, ecran, capacitate de stocare</a:t>
            </a:r>
            <a:endParaRPr lang="en-US" altLang="en-US" sz="1800" dirty="0" smtClean="0"/>
          </a:p>
          <a:p>
            <a:pPr lvl="1" eaLnBrk="1" hangingPunct="1">
              <a:lnSpc>
                <a:spcPct val="75000"/>
              </a:lnSpc>
            </a:pPr>
            <a:r>
              <a:rPr lang="en-US" altLang="en-US" sz="1800" dirty="0" smtClean="0"/>
              <a:t>4k </a:t>
            </a:r>
            <a:r>
              <a:rPr lang="en-US" altLang="en-US" sz="1800" dirty="0" err="1" smtClean="0"/>
              <a:t>memor</a:t>
            </a:r>
            <a:r>
              <a:rPr lang="ro-RO" altLang="en-US" sz="1800" dirty="0" smtClean="0"/>
              <a:t>ie</a:t>
            </a:r>
            <a:r>
              <a:rPr lang="en-US" altLang="en-US" sz="1800" dirty="0" smtClean="0"/>
              <a:t>, </a:t>
            </a:r>
            <a:r>
              <a:rPr lang="en-US" altLang="en-US" sz="1800" dirty="0" err="1" smtClean="0"/>
              <a:t>programab</a:t>
            </a:r>
            <a:r>
              <a:rPr lang="ro-RO" altLang="en-US" sz="1800" dirty="0" smtClean="0"/>
              <a:t>i</a:t>
            </a:r>
            <a:r>
              <a:rPr lang="en-US" altLang="en-US" sz="1800" dirty="0" smtClean="0"/>
              <a:t>l</a:t>
            </a:r>
            <a:r>
              <a:rPr lang="ro-RO" altLang="en-US" sz="1800" dirty="0" smtClean="0"/>
              <a:t> prin intermediul unui panou frontal cu comutatoare</a:t>
            </a:r>
            <a:endParaRPr lang="en-US" altLang="en-US" sz="1800" dirty="0" smtClean="0"/>
          </a:p>
          <a:p>
            <a:pPr eaLnBrk="1" hangingPunct="1">
              <a:lnSpc>
                <a:spcPct val="90000"/>
              </a:lnSpc>
            </a:pPr>
            <a:r>
              <a:rPr lang="en-US" altLang="en-US" sz="2200" dirty="0" smtClean="0"/>
              <a:t>Bill Gates </a:t>
            </a:r>
            <a:r>
              <a:rPr lang="ro-RO" altLang="en-US" sz="2200" dirty="0" smtClean="0"/>
              <a:t>şi</a:t>
            </a:r>
            <a:r>
              <a:rPr lang="en-US" altLang="en-US" sz="2200" dirty="0" smtClean="0"/>
              <a:t> Paul Allen </a:t>
            </a:r>
            <a:r>
              <a:rPr lang="en-US" altLang="en-US" sz="2200" dirty="0" err="1" smtClean="0"/>
              <a:t>fonde</a:t>
            </a:r>
            <a:r>
              <a:rPr lang="ro-RO" altLang="en-US" sz="2200" dirty="0" err="1" smtClean="0"/>
              <a:t>ază</a:t>
            </a:r>
            <a:r>
              <a:rPr lang="en-US" altLang="en-US" sz="2200" dirty="0" smtClean="0"/>
              <a:t/>
            </a:r>
            <a:br>
              <a:rPr lang="en-US" altLang="en-US" sz="2200" dirty="0" smtClean="0"/>
            </a:br>
            <a:r>
              <a:rPr lang="en-US" altLang="en-US" sz="2200" dirty="0" smtClean="0"/>
              <a:t>Microsoft (1975) </a:t>
            </a:r>
          </a:p>
          <a:p>
            <a:pPr lvl="1" eaLnBrk="1" hangingPunct="1">
              <a:lnSpc>
                <a:spcPct val="90000"/>
              </a:lnSpc>
            </a:pPr>
            <a:r>
              <a:rPr lang="en-US" altLang="en-US" sz="1800" dirty="0" smtClean="0"/>
              <a:t>BASIC 2.0 </a:t>
            </a:r>
            <a:r>
              <a:rPr lang="ro-RO" altLang="en-US" sz="1800" dirty="0" smtClean="0"/>
              <a:t>pe</a:t>
            </a:r>
            <a:r>
              <a:rPr lang="en-US" altLang="en-US" sz="1800" dirty="0" smtClean="0"/>
              <a:t> Altair 8800</a:t>
            </a:r>
          </a:p>
          <a:p>
            <a:pPr lvl="1" eaLnBrk="1" hangingPunct="1">
              <a:lnSpc>
                <a:spcPct val="90000"/>
              </a:lnSpc>
            </a:pPr>
            <a:r>
              <a:rPr lang="ro-RO" altLang="en-US" sz="1800" dirty="0" smtClean="0"/>
              <a:t>Primul limbaj de nivel înalt disponibil pe un calculator personal</a:t>
            </a:r>
            <a:endParaRPr lang="en-US" altLang="en-US" sz="1800" dirty="0" smtClean="0"/>
          </a:p>
        </p:txBody>
      </p:sp>
      <p:pic>
        <p:nvPicPr>
          <p:cNvPr id="22533" name="Picture 4" descr="ALTAIR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438400"/>
            <a:ext cx="335280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p:spPr>
        <p:txBody>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spcBef>
                <a:spcPct val="0"/>
              </a:spcBef>
              <a:buClrTx/>
              <a:buFontTx/>
              <a:buNone/>
            </a:pPr>
            <a:fld id="{9828C5C6-2A16-4C84-BEF6-F003D80A5DA4}" type="datetime5">
              <a:rPr lang="en-US" altLang="en-US" sz="1400" smtClean="0">
                <a:solidFill>
                  <a:schemeClr val="folHlink"/>
                </a:solidFill>
              </a:rPr>
              <a:pPr eaLnBrk="1" hangingPunct="1">
                <a:spcBef>
                  <a:spcPct val="0"/>
                </a:spcBef>
                <a:buClrTx/>
                <a:buFontTx/>
                <a:buNone/>
              </a:pPr>
              <a:t>25-Sep-23</a:t>
            </a:fld>
            <a:endParaRPr lang="en-US" altLang="en-US" sz="1400" smtClean="0">
              <a:solidFill>
                <a:schemeClr val="folHlink"/>
              </a:solidFill>
            </a:endParaRPr>
          </a:p>
        </p:txBody>
      </p:sp>
      <p:sp>
        <p:nvSpPr>
          <p:cNvPr id="23555" name="Rectangle 2"/>
          <p:cNvSpPr>
            <a:spLocks noGrp="1" noChangeArrowheads="1"/>
          </p:cNvSpPr>
          <p:nvPr>
            <p:ph type="title"/>
          </p:nvPr>
        </p:nvSpPr>
        <p:spPr/>
        <p:txBody>
          <a:bodyPr/>
          <a:lstStyle/>
          <a:p>
            <a:pPr eaLnBrk="1" hangingPunct="1"/>
            <a:r>
              <a:rPr lang="ro-RO" altLang="en-US" sz="3200" smtClean="0"/>
              <a:t>Calculatoare p</a:t>
            </a:r>
            <a:r>
              <a:rPr lang="en-US" altLang="en-US" sz="3200" smtClean="0"/>
              <a:t>ersonal</a:t>
            </a:r>
            <a:r>
              <a:rPr lang="ro-RO" altLang="en-US" sz="3200" smtClean="0"/>
              <a:t>e (cont.)</a:t>
            </a:r>
            <a:endParaRPr lang="en-US" altLang="en-US" sz="3200" smtClean="0"/>
          </a:p>
        </p:txBody>
      </p:sp>
      <p:sp>
        <p:nvSpPr>
          <p:cNvPr id="23556" name="Rectangle 3"/>
          <p:cNvSpPr>
            <a:spLocks noGrp="1" noChangeArrowheads="1"/>
          </p:cNvSpPr>
          <p:nvPr>
            <p:ph type="body" idx="1"/>
          </p:nvPr>
        </p:nvSpPr>
        <p:spPr>
          <a:xfrm>
            <a:off x="838200" y="1985963"/>
            <a:ext cx="7958138" cy="4491037"/>
          </a:xfrm>
        </p:spPr>
        <p:txBody>
          <a:bodyPr/>
          <a:lstStyle/>
          <a:p>
            <a:pPr eaLnBrk="1" hangingPunct="1">
              <a:lnSpc>
                <a:spcPct val="90000"/>
              </a:lnSpc>
            </a:pPr>
            <a:r>
              <a:rPr lang="en-US" altLang="en-US" sz="2200" dirty="0" smtClean="0"/>
              <a:t>S. Wozniak </a:t>
            </a:r>
            <a:r>
              <a:rPr lang="ro-RO" altLang="en-US" sz="2200" dirty="0" smtClean="0"/>
              <a:t>şi</a:t>
            </a:r>
            <a:r>
              <a:rPr lang="en-US" altLang="en-US" sz="2200" dirty="0" smtClean="0"/>
              <a:t> S. Jobs</a:t>
            </a:r>
            <a:r>
              <a:rPr lang="ro-RO" altLang="en-US" sz="2200" dirty="0" smtClean="0"/>
              <a:t>:</a:t>
            </a:r>
            <a:r>
              <a:rPr lang="en-US" altLang="en-US" sz="2200" dirty="0" smtClean="0"/>
              <a:t> </a:t>
            </a:r>
          </a:p>
          <a:p>
            <a:pPr lvl="1" eaLnBrk="1" hangingPunct="1">
              <a:lnSpc>
                <a:spcPct val="90000"/>
              </a:lnSpc>
            </a:pPr>
            <a:r>
              <a:rPr lang="en-US" altLang="en-US" sz="2200" dirty="0" smtClean="0"/>
              <a:t>Apple 1  - 1976</a:t>
            </a:r>
          </a:p>
          <a:p>
            <a:pPr lvl="1" eaLnBrk="1" hangingPunct="1">
              <a:lnSpc>
                <a:spcPct val="90000"/>
              </a:lnSpc>
            </a:pPr>
            <a:r>
              <a:rPr lang="en-US" altLang="en-US" sz="2200" dirty="0" smtClean="0"/>
              <a:t>Apple II - 1977</a:t>
            </a:r>
          </a:p>
          <a:p>
            <a:pPr lvl="1" eaLnBrk="1" hangingPunct="1">
              <a:lnSpc>
                <a:spcPct val="90000"/>
              </a:lnSpc>
            </a:pPr>
            <a:r>
              <a:rPr lang="en-US" altLang="en-US" sz="2200" dirty="0" smtClean="0"/>
              <a:t>16k ROM, 4k </a:t>
            </a:r>
            <a:r>
              <a:rPr lang="ro-RO" altLang="en-US" sz="2200" dirty="0" smtClean="0"/>
              <a:t>de</a:t>
            </a:r>
            <a:r>
              <a:rPr lang="en-US" altLang="en-US" sz="2200" dirty="0" smtClean="0"/>
              <a:t> RAM, </a:t>
            </a:r>
            <a:r>
              <a:rPr lang="ro-RO" altLang="en-US" sz="2200" dirty="0" smtClean="0"/>
              <a:t>tastatură şi display </a:t>
            </a:r>
            <a:r>
              <a:rPr lang="en-US" altLang="en-US" sz="2200" dirty="0" smtClean="0"/>
              <a:t>color</a:t>
            </a:r>
          </a:p>
          <a:p>
            <a:pPr lvl="1" eaLnBrk="1" hangingPunct="1">
              <a:lnSpc>
                <a:spcPct val="90000"/>
              </a:lnSpc>
            </a:pPr>
            <a:r>
              <a:rPr lang="en-US" altLang="en-US" sz="2200" dirty="0" err="1" smtClean="0"/>
              <a:t>pr</a:t>
            </a:r>
            <a:r>
              <a:rPr lang="ro-RO" altLang="en-US" sz="2200" dirty="0" err="1" smtClean="0"/>
              <a:t>eţ</a:t>
            </a:r>
            <a:r>
              <a:rPr lang="en-US" altLang="en-US" sz="2200" dirty="0" smtClean="0"/>
              <a:t> 1300$, </a:t>
            </a:r>
            <a:r>
              <a:rPr lang="ro-RO" altLang="en-US" sz="2200" dirty="0" smtClean="0"/>
              <a:t>în </a:t>
            </a:r>
            <a:r>
              <a:rPr lang="en-US" altLang="en-US" sz="2200" dirty="0" smtClean="0"/>
              <a:t>1977 </a:t>
            </a:r>
            <a:r>
              <a:rPr lang="ro-RO" altLang="en-US" sz="2200" dirty="0" smtClean="0"/>
              <a:t>afacere de</a:t>
            </a:r>
            <a:r>
              <a:rPr lang="en-US" altLang="en-US" sz="2200" dirty="0" smtClean="0"/>
              <a:t> 700</a:t>
            </a:r>
            <a:r>
              <a:rPr lang="ro-RO" altLang="en-US" sz="2200" dirty="0" smtClean="0"/>
              <a:t>.</a:t>
            </a:r>
            <a:r>
              <a:rPr lang="en-US" altLang="en-US" sz="2200" dirty="0" smtClean="0"/>
              <a:t>000 $</a:t>
            </a:r>
            <a:r>
              <a:rPr lang="ro-RO" altLang="en-US" sz="2200" dirty="0" smtClean="0"/>
              <a:t> iar în </a:t>
            </a:r>
            <a:r>
              <a:rPr lang="en-US" altLang="en-US" sz="2200" dirty="0" smtClean="0"/>
              <a:t>1978 </a:t>
            </a:r>
            <a:r>
              <a:rPr lang="ro-RO" altLang="en-US" sz="2200" dirty="0" smtClean="0"/>
              <a:t>de</a:t>
            </a:r>
            <a:r>
              <a:rPr lang="en-US" altLang="en-US" sz="2200" dirty="0" smtClean="0"/>
              <a:t> 7 mi</a:t>
            </a:r>
            <a:r>
              <a:rPr lang="ro-RO" altLang="en-US" sz="2200" dirty="0" smtClean="0"/>
              <a:t>l.</a:t>
            </a:r>
            <a:endParaRPr lang="en-US" altLang="en-US" sz="2200" dirty="0" smtClean="0"/>
          </a:p>
          <a:p>
            <a:pPr eaLnBrk="1" hangingPunct="1">
              <a:lnSpc>
                <a:spcPct val="90000"/>
              </a:lnSpc>
            </a:pPr>
            <a:r>
              <a:rPr lang="en-US" altLang="en-US" sz="2200" dirty="0" smtClean="0"/>
              <a:t>TRS-80 (</a:t>
            </a:r>
            <a:r>
              <a:rPr lang="ro-RO" altLang="en-US" sz="2200" dirty="0" smtClean="0"/>
              <a:t>bazat pe </a:t>
            </a:r>
            <a:r>
              <a:rPr lang="en-US" altLang="en-US" sz="2200" dirty="0" smtClean="0"/>
              <a:t>Z80) </a:t>
            </a:r>
            <a:r>
              <a:rPr lang="ro-RO" altLang="en-US" sz="2200" dirty="0" smtClean="0"/>
              <a:t>de la</a:t>
            </a:r>
            <a:r>
              <a:rPr lang="en-US" altLang="en-US" sz="2200" dirty="0" smtClean="0"/>
              <a:t> Radio Shack - 1977</a:t>
            </a:r>
          </a:p>
          <a:p>
            <a:pPr lvl="1" eaLnBrk="1" hangingPunct="1">
              <a:lnSpc>
                <a:spcPct val="90000"/>
              </a:lnSpc>
            </a:pPr>
            <a:r>
              <a:rPr lang="en-US" altLang="en-US" sz="2200" dirty="0" smtClean="0"/>
              <a:t>4k ROM, 4k RAM, </a:t>
            </a:r>
            <a:r>
              <a:rPr lang="ro-RO" altLang="en-US" sz="2200" dirty="0" smtClean="0"/>
              <a:t>tastatură şi drive de tip casetă</a:t>
            </a:r>
            <a:endParaRPr lang="en-US" altLang="en-US" sz="2200" dirty="0" smtClean="0"/>
          </a:p>
          <a:p>
            <a:pPr lvl="1" eaLnBrk="1" hangingPunct="1">
              <a:lnSpc>
                <a:spcPct val="90000"/>
              </a:lnSpc>
            </a:pPr>
            <a:r>
              <a:rPr lang="en-US" altLang="en-US" sz="2200" dirty="0" err="1" smtClean="0"/>
              <a:t>pr</a:t>
            </a:r>
            <a:r>
              <a:rPr lang="ro-RO" altLang="en-US" sz="2200" dirty="0" err="1" smtClean="0"/>
              <a:t>eţ</a:t>
            </a:r>
            <a:r>
              <a:rPr lang="en-US" altLang="en-US" sz="2200" dirty="0" smtClean="0"/>
              <a:t> 60</a:t>
            </a:r>
            <a:r>
              <a:rPr lang="ro-RO" altLang="en-US" sz="2200" dirty="0" smtClean="0"/>
              <a:t>0</a:t>
            </a:r>
            <a:r>
              <a:rPr lang="en-US" altLang="en-US" sz="2200" dirty="0" smtClean="0"/>
              <a:t>$</a:t>
            </a:r>
          </a:p>
          <a:p>
            <a:pPr eaLnBrk="1" hangingPunct="1">
              <a:lnSpc>
                <a:spcPct val="90000"/>
              </a:lnSpc>
            </a:pPr>
            <a:r>
              <a:rPr lang="ro-RO" altLang="en-US" sz="2200" dirty="0" smtClean="0"/>
              <a:t>Primul PC (</a:t>
            </a:r>
            <a:r>
              <a:rPr lang="en-US" altLang="en-US" sz="2200" dirty="0" smtClean="0"/>
              <a:t>Personal Computer</a:t>
            </a:r>
            <a:r>
              <a:rPr lang="ro-RO" altLang="en-US" sz="2200" dirty="0" smtClean="0"/>
              <a:t>)</a:t>
            </a:r>
            <a:r>
              <a:rPr lang="en-US" altLang="en-US" sz="2200" dirty="0" smtClean="0"/>
              <a:t> </a:t>
            </a:r>
            <a:r>
              <a:rPr lang="ro-RO" altLang="en-US" sz="2200" dirty="0" smtClean="0"/>
              <a:t>de la</a:t>
            </a:r>
            <a:r>
              <a:rPr lang="en-US" altLang="en-US" sz="2200" dirty="0" smtClean="0"/>
              <a:t> IBM - 1981 </a:t>
            </a:r>
          </a:p>
          <a:p>
            <a:pPr lvl="1" eaLnBrk="1" hangingPunct="1">
              <a:lnSpc>
                <a:spcPct val="90000"/>
              </a:lnSpc>
            </a:pPr>
            <a:r>
              <a:rPr lang="ro-RO" altLang="en-US" sz="2200" dirty="0" smtClean="0"/>
              <a:t>Microprocesor pe </a:t>
            </a:r>
            <a:r>
              <a:rPr lang="en-US" altLang="en-US" sz="2200" dirty="0" smtClean="0"/>
              <a:t>16-bi</a:t>
            </a:r>
            <a:r>
              <a:rPr lang="ro-RO" altLang="en-US" sz="2200" dirty="0" err="1" smtClean="0"/>
              <a:t>ţi</a:t>
            </a:r>
            <a:r>
              <a:rPr lang="en-US" altLang="en-US" sz="2200" dirty="0" smtClean="0"/>
              <a:t> 8088, ROM BASIC, floppy</a:t>
            </a:r>
            <a:r>
              <a:rPr lang="ro-RO" altLang="en-US" sz="2200" dirty="0" smtClean="0"/>
              <a:t>-disc 360K</a:t>
            </a:r>
            <a:r>
              <a:rPr lang="en-US" altLang="en-US" sz="2200" dirty="0" smtClean="0"/>
              <a:t>, DOS 1.0</a:t>
            </a:r>
          </a:p>
          <a:p>
            <a:pPr lvl="1" eaLnBrk="1" hangingPunct="1">
              <a:lnSpc>
                <a:spcPct val="90000"/>
              </a:lnSpc>
            </a:pPr>
            <a:r>
              <a:rPr lang="en-US" altLang="en-US" sz="2200" dirty="0" err="1" smtClean="0"/>
              <a:t>pr</a:t>
            </a:r>
            <a:r>
              <a:rPr lang="ro-RO" altLang="en-US" sz="2200" dirty="0" err="1" smtClean="0"/>
              <a:t>eţ</a:t>
            </a:r>
            <a:r>
              <a:rPr lang="en-US" altLang="en-US" sz="2200" dirty="0" smtClean="0"/>
              <a:t> 1365 $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spcBef>
                <a:spcPct val="0"/>
              </a:spcBef>
              <a:buClrTx/>
              <a:buFontTx/>
              <a:buNone/>
            </a:pPr>
            <a:fld id="{DEEA9F18-0F06-4C0C-B2A4-180F8CFFD0E6}" type="datetime5">
              <a:rPr lang="en-US" altLang="en-US" sz="1400" smtClean="0">
                <a:solidFill>
                  <a:schemeClr val="folHlink"/>
                </a:solidFill>
              </a:rPr>
              <a:pPr eaLnBrk="1" hangingPunct="1">
                <a:spcBef>
                  <a:spcPct val="0"/>
                </a:spcBef>
                <a:buClrTx/>
                <a:buFontTx/>
                <a:buNone/>
              </a:pPr>
              <a:t>25-Sep-23</a:t>
            </a:fld>
            <a:endParaRPr lang="en-US" altLang="en-US" sz="1400" smtClean="0">
              <a:solidFill>
                <a:schemeClr val="folHlink"/>
              </a:solidFill>
            </a:endParaRPr>
          </a:p>
        </p:txBody>
      </p:sp>
      <p:sp>
        <p:nvSpPr>
          <p:cNvPr id="24579" name="Rectangle 2"/>
          <p:cNvSpPr>
            <a:spLocks noGrp="1" noChangeArrowheads="1"/>
          </p:cNvSpPr>
          <p:nvPr>
            <p:ph type="title"/>
          </p:nvPr>
        </p:nvSpPr>
        <p:spPr/>
        <p:txBody>
          <a:bodyPr/>
          <a:lstStyle/>
          <a:p>
            <a:pPr eaLnBrk="1" hangingPunct="1"/>
            <a:r>
              <a:rPr lang="ro-RO" altLang="en-US" sz="3200" smtClean="0"/>
              <a:t>Calculatoare p</a:t>
            </a:r>
            <a:r>
              <a:rPr lang="en-US" altLang="en-US" sz="3200" smtClean="0"/>
              <a:t>ersonal</a:t>
            </a:r>
            <a:r>
              <a:rPr lang="ro-RO" altLang="en-US" sz="3200" smtClean="0"/>
              <a:t>e (cont.)</a:t>
            </a:r>
            <a:endParaRPr lang="en-US" altLang="en-US" sz="3200" smtClean="0"/>
          </a:p>
        </p:txBody>
      </p:sp>
      <p:sp>
        <p:nvSpPr>
          <p:cNvPr id="24580" name="Rectangle 3"/>
          <p:cNvSpPr>
            <a:spLocks noGrp="1" noChangeArrowheads="1"/>
          </p:cNvSpPr>
          <p:nvPr>
            <p:ph type="body" idx="1"/>
          </p:nvPr>
        </p:nvSpPr>
        <p:spPr/>
        <p:txBody>
          <a:bodyPr/>
          <a:lstStyle/>
          <a:p>
            <a:pPr eaLnBrk="1" hangingPunct="1">
              <a:lnSpc>
                <a:spcPct val="90000"/>
              </a:lnSpc>
            </a:pPr>
            <a:r>
              <a:rPr lang="en-US" altLang="en-US" sz="2200" smtClean="0"/>
              <a:t>1983 IBM XT </a:t>
            </a:r>
            <a:r>
              <a:rPr lang="ro-RO" altLang="en-US" sz="2200" smtClean="0"/>
              <a:t>are </a:t>
            </a:r>
            <a:r>
              <a:rPr lang="en-US" altLang="en-US" sz="2200" smtClean="0"/>
              <a:t>hard</a:t>
            </a:r>
            <a:r>
              <a:rPr lang="ro-RO" altLang="en-US" sz="2200" smtClean="0"/>
              <a:t>-</a:t>
            </a:r>
            <a:r>
              <a:rPr lang="en-US" altLang="en-US" sz="2200" smtClean="0"/>
              <a:t>dis</a:t>
            </a:r>
            <a:r>
              <a:rPr lang="ro-RO" altLang="en-US" sz="2200" smtClean="0"/>
              <a:t>c</a:t>
            </a:r>
            <a:r>
              <a:rPr lang="en-US" altLang="en-US" sz="2200" smtClean="0"/>
              <a:t> (10Mb cost</a:t>
            </a:r>
            <a:r>
              <a:rPr lang="ro-RO" altLang="en-US" sz="2200" smtClean="0"/>
              <a:t>a</a:t>
            </a:r>
            <a:r>
              <a:rPr lang="en-US" altLang="en-US" sz="2200" smtClean="0"/>
              <a:t> 3000$)</a:t>
            </a:r>
          </a:p>
          <a:p>
            <a:pPr eaLnBrk="1" hangingPunct="1">
              <a:lnSpc>
                <a:spcPct val="90000"/>
              </a:lnSpc>
            </a:pPr>
            <a:r>
              <a:rPr lang="en-US" altLang="en-US" sz="2200" smtClean="0"/>
              <a:t>1985 Intel </a:t>
            </a:r>
            <a:r>
              <a:rPr lang="ro-RO" altLang="en-US" sz="2200" smtClean="0"/>
              <a:t>i</a:t>
            </a:r>
            <a:r>
              <a:rPr lang="en-US" altLang="en-US" sz="2200" smtClean="0"/>
              <a:t>ntroduce 80386</a:t>
            </a:r>
          </a:p>
          <a:p>
            <a:pPr lvl="1" eaLnBrk="1" hangingPunct="1">
              <a:lnSpc>
                <a:spcPct val="90000"/>
              </a:lnSpc>
            </a:pPr>
            <a:r>
              <a:rPr lang="ro-RO" altLang="en-US" sz="2200" smtClean="0"/>
              <a:t>Primul membru pe</a:t>
            </a:r>
            <a:r>
              <a:rPr lang="en-US" altLang="en-US" sz="2200" smtClean="0"/>
              <a:t> 32-bi</a:t>
            </a:r>
            <a:r>
              <a:rPr lang="ro-RO" altLang="en-US" sz="2200" smtClean="0"/>
              <a:t>ţi din familia </a:t>
            </a:r>
            <a:r>
              <a:rPr lang="en-US" altLang="en-US" sz="2200" smtClean="0"/>
              <a:t>80x86 </a:t>
            </a:r>
          </a:p>
          <a:p>
            <a:pPr eaLnBrk="1" hangingPunct="1">
              <a:lnSpc>
                <a:spcPct val="90000"/>
              </a:lnSpc>
            </a:pPr>
            <a:r>
              <a:rPr lang="en-US" altLang="en-US" sz="2200" smtClean="0"/>
              <a:t>1986 Compaq introduce</a:t>
            </a:r>
            <a:r>
              <a:rPr lang="ro-RO" altLang="en-US" sz="2200" smtClean="0"/>
              <a:t> primul sistem bazat pe </a:t>
            </a:r>
            <a:r>
              <a:rPr lang="en-US" altLang="en-US" sz="2200" smtClean="0"/>
              <a:t>80386</a:t>
            </a:r>
          </a:p>
          <a:p>
            <a:pPr eaLnBrk="1" hangingPunct="1">
              <a:lnSpc>
                <a:spcPct val="90000"/>
              </a:lnSpc>
            </a:pPr>
            <a:r>
              <a:rPr lang="en-US" altLang="en-US" sz="2200" smtClean="0"/>
              <a:t>1989 Intel introduce 80486, </a:t>
            </a:r>
            <a:r>
              <a:rPr lang="ro-RO" altLang="en-US" sz="2200" smtClean="0"/>
              <a:t>ce </a:t>
            </a:r>
            <a:r>
              <a:rPr lang="en-US" altLang="en-US" sz="2200" smtClean="0"/>
              <a:t>include</a:t>
            </a:r>
            <a:r>
              <a:rPr lang="ro-RO" altLang="en-US" sz="2200" smtClean="0"/>
              <a:t>a </a:t>
            </a:r>
            <a:r>
              <a:rPr lang="en-US" altLang="en-US" sz="2200" smtClean="0"/>
              <a:t>coprocesor</a:t>
            </a:r>
            <a:r>
              <a:rPr lang="ro-RO" altLang="en-US" sz="2200" smtClean="0"/>
              <a:t> matematic</a:t>
            </a:r>
            <a:endParaRPr lang="en-US" altLang="en-US" sz="2200" smtClean="0"/>
          </a:p>
          <a:p>
            <a:pPr eaLnBrk="1" hangingPunct="1">
              <a:lnSpc>
                <a:spcPct val="90000"/>
              </a:lnSpc>
            </a:pPr>
            <a:r>
              <a:rPr lang="en-US" altLang="en-US" sz="2200" smtClean="0"/>
              <a:t>1992 Intel Pentium (64-bi</a:t>
            </a:r>
            <a:r>
              <a:rPr lang="ro-RO" altLang="en-US" sz="2200" smtClean="0"/>
              <a:t>ţi</a:t>
            </a:r>
            <a:r>
              <a:rPr lang="en-US" altLang="en-US" sz="2200" smtClean="0"/>
              <a:t>) </a:t>
            </a:r>
            <a:r>
              <a:rPr lang="ro-RO" altLang="en-US" sz="2200" smtClean="0"/>
              <a:t>magistrala de memorie</a:t>
            </a:r>
            <a:r>
              <a:rPr lang="en-US" altLang="en-US" sz="2200" smtClean="0"/>
              <a:t> </a:t>
            </a:r>
          </a:p>
          <a:p>
            <a:pPr lvl="1" eaLnBrk="1" hangingPunct="1">
              <a:lnSpc>
                <a:spcPct val="90000"/>
              </a:lnSpc>
            </a:pPr>
            <a:r>
              <a:rPr lang="en-US" altLang="en-US" sz="2200" smtClean="0"/>
              <a:t>AMD, Cyrix 486 </a:t>
            </a:r>
            <a:r>
              <a:rPr lang="ro-RO" altLang="en-US" sz="2200" smtClean="0"/>
              <a:t>procesoare </a:t>
            </a:r>
            <a:r>
              <a:rPr lang="en-US" altLang="en-US" sz="2200" smtClean="0"/>
              <a:t>compatib</a:t>
            </a:r>
            <a:r>
              <a:rPr lang="ro-RO" altLang="en-US" sz="2200" smtClean="0"/>
              <a:t>i</a:t>
            </a:r>
            <a:r>
              <a:rPr lang="en-US" altLang="en-US" sz="2200" smtClean="0"/>
              <a:t>le</a:t>
            </a:r>
            <a:r>
              <a:rPr lang="ro-RO" altLang="en-US" sz="2200" smtClean="0"/>
              <a:t> (clonă)</a:t>
            </a:r>
            <a:endParaRPr lang="en-US" altLang="en-US" sz="2200" smtClean="0"/>
          </a:p>
          <a:p>
            <a:pPr eaLnBrk="1" hangingPunct="1">
              <a:lnSpc>
                <a:spcPct val="90000"/>
              </a:lnSpc>
            </a:pPr>
            <a:r>
              <a:rPr lang="en-US" altLang="en-US" sz="2200" smtClean="0"/>
              <a:t>1996 Intel Pentium Pro</a:t>
            </a:r>
          </a:p>
          <a:p>
            <a:pPr eaLnBrk="1" hangingPunct="1">
              <a:lnSpc>
                <a:spcPct val="90000"/>
              </a:lnSpc>
            </a:pPr>
            <a:r>
              <a:rPr lang="en-US" altLang="en-US" sz="2200" smtClean="0"/>
              <a:t>1998 Intel Pentium II</a:t>
            </a:r>
          </a:p>
          <a:p>
            <a:pPr eaLnBrk="1" hangingPunct="1">
              <a:lnSpc>
                <a:spcPct val="90000"/>
              </a:lnSpc>
            </a:pPr>
            <a:r>
              <a:rPr lang="en-US" altLang="en-US" sz="2200" smtClean="0"/>
              <a:t>2000 Intel Pentium IV </a:t>
            </a:r>
            <a:r>
              <a:rPr lang="ro-RO" altLang="en-US" sz="2200" smtClean="0"/>
              <a:t>la</a:t>
            </a:r>
            <a:r>
              <a:rPr lang="en-US" altLang="en-US" sz="2200" smtClean="0"/>
              <a:t> 1.5 GHz</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spcBef>
                <a:spcPct val="0"/>
              </a:spcBef>
              <a:buClrTx/>
              <a:buFontTx/>
              <a:buNone/>
            </a:pPr>
            <a:fld id="{7297673D-BC0E-40BE-B22A-8009A1AE7446}" type="datetime5">
              <a:rPr lang="en-US" altLang="en-US" sz="1400" smtClean="0">
                <a:solidFill>
                  <a:schemeClr val="folHlink"/>
                </a:solidFill>
              </a:rPr>
              <a:pPr eaLnBrk="1" hangingPunct="1">
                <a:spcBef>
                  <a:spcPct val="0"/>
                </a:spcBef>
                <a:buClrTx/>
                <a:buFontTx/>
                <a:buNone/>
              </a:pPr>
              <a:t>25-Sep-23</a:t>
            </a:fld>
            <a:endParaRPr lang="en-US" altLang="en-US" sz="1400" smtClean="0">
              <a:solidFill>
                <a:schemeClr val="folHlink"/>
              </a:solidFill>
            </a:endParaRPr>
          </a:p>
        </p:txBody>
      </p:sp>
      <p:sp>
        <p:nvSpPr>
          <p:cNvPr id="25603" name="Rectangle 2"/>
          <p:cNvSpPr>
            <a:spLocks noGrp="1" noChangeArrowheads="1"/>
          </p:cNvSpPr>
          <p:nvPr>
            <p:ph type="title"/>
          </p:nvPr>
        </p:nvSpPr>
        <p:spPr/>
        <p:txBody>
          <a:bodyPr/>
          <a:lstStyle/>
          <a:p>
            <a:pPr marL="838200" indent="-838200" eaLnBrk="1" hangingPunct="1"/>
            <a:r>
              <a:rPr lang="ro-RO" altLang="en-US" sz="3600" smtClean="0"/>
              <a:t>Calculatoare p</a:t>
            </a:r>
            <a:r>
              <a:rPr lang="en-US" altLang="en-US" sz="3600" smtClean="0"/>
              <a:t>ersonal</a:t>
            </a:r>
            <a:r>
              <a:rPr lang="ro-RO" altLang="en-US" sz="3600" smtClean="0"/>
              <a:t>e (cont.)</a:t>
            </a:r>
          </a:p>
        </p:txBody>
      </p:sp>
      <p:sp>
        <p:nvSpPr>
          <p:cNvPr id="25604" name="Rectangle 3"/>
          <p:cNvSpPr>
            <a:spLocks noGrp="1" noChangeArrowheads="1"/>
          </p:cNvSpPr>
          <p:nvPr>
            <p:ph type="body" idx="1"/>
          </p:nvPr>
        </p:nvSpPr>
        <p:spPr/>
        <p:txBody>
          <a:bodyPr/>
          <a:lstStyle/>
          <a:p>
            <a:pPr marL="609600" indent="-609600" eaLnBrk="1" hangingPunct="1"/>
            <a:r>
              <a:rPr lang="en-US" altLang="en-US" sz="2200" dirty="0" smtClean="0"/>
              <a:t>Pentium M, Celeron M – 2003</a:t>
            </a:r>
          </a:p>
          <a:p>
            <a:pPr marL="609600" indent="-609600" eaLnBrk="1" hangingPunct="1"/>
            <a:r>
              <a:rPr lang="en-US" altLang="en-US" sz="2200" dirty="0" smtClean="0"/>
              <a:t>Intel Core (65nm) Duo/Solo – Ian 2006</a:t>
            </a:r>
          </a:p>
          <a:p>
            <a:pPr marL="609600" indent="-609600" eaLnBrk="1" hangingPunct="1"/>
            <a:r>
              <a:rPr lang="en-US" altLang="en-US" sz="2200" dirty="0" smtClean="0"/>
              <a:t>Dual Core Xeon – 2006</a:t>
            </a:r>
          </a:p>
          <a:p>
            <a:pPr marL="609600" indent="-609600" eaLnBrk="1" hangingPunct="1"/>
            <a:r>
              <a:rPr lang="en-US" altLang="en-US" sz="2200" dirty="0" smtClean="0"/>
              <a:t>Intel Core 2 (65nm) Duo – </a:t>
            </a:r>
            <a:r>
              <a:rPr lang="en-US" altLang="en-US" sz="2200" dirty="0" err="1" smtClean="0"/>
              <a:t>Iulie</a:t>
            </a:r>
            <a:r>
              <a:rPr lang="en-US" altLang="en-US" sz="2200" dirty="0" smtClean="0"/>
              <a:t> 2006</a:t>
            </a:r>
          </a:p>
          <a:p>
            <a:pPr marL="609600" indent="-609600" eaLnBrk="1" hangingPunct="1"/>
            <a:r>
              <a:rPr lang="ro-RO" altLang="en-US" sz="2200" b="1" dirty="0" smtClean="0"/>
              <a:t>Intel Core </a:t>
            </a:r>
            <a:r>
              <a:rPr lang="en-US" altLang="en-US" sz="2200" b="1" dirty="0" smtClean="0"/>
              <a:t>i3, i5, </a:t>
            </a:r>
            <a:r>
              <a:rPr lang="ro-RO" altLang="en-US" sz="2200" b="1" dirty="0" smtClean="0"/>
              <a:t>i7</a:t>
            </a:r>
            <a:r>
              <a:rPr lang="ro-RO" altLang="en-US" sz="2200" dirty="0" smtClean="0"/>
              <a:t> </a:t>
            </a:r>
            <a:r>
              <a:rPr lang="en-US" altLang="en-US" sz="2200" dirty="0" smtClean="0"/>
              <a:t>(45nm) – 2009 (</a:t>
            </a:r>
            <a:r>
              <a:rPr lang="en-US" altLang="en-US" sz="2200" dirty="0" err="1" smtClean="0"/>
              <a:t>Arhitectura</a:t>
            </a:r>
            <a:r>
              <a:rPr lang="en-US" altLang="en-US" sz="2200" dirty="0" smtClean="0"/>
              <a:t> </a:t>
            </a:r>
            <a:r>
              <a:rPr lang="en-US" altLang="en-US" sz="2200" b="1" i="1" dirty="0" smtClean="0"/>
              <a:t>Nehalem</a:t>
            </a:r>
            <a:r>
              <a:rPr lang="en-US" altLang="en-US" sz="2200" dirty="0" smtClean="0"/>
              <a:t>) cu </a:t>
            </a:r>
            <a:r>
              <a:rPr lang="en-US" altLang="en-US" sz="2200" dirty="0" err="1" smtClean="0"/>
              <a:t>variante</a:t>
            </a:r>
            <a:r>
              <a:rPr lang="en-US" altLang="en-US" sz="2200" dirty="0" smtClean="0"/>
              <a:t> de 2,4,6,8,10,12 </a:t>
            </a:r>
            <a:r>
              <a:rPr lang="en-US" altLang="en-US" sz="2200" i="1" dirty="0" smtClean="0"/>
              <a:t>core (731 </a:t>
            </a:r>
            <a:r>
              <a:rPr lang="en-US" altLang="en-US" sz="2200" i="1" dirty="0" err="1" smtClean="0"/>
              <a:t>milioane</a:t>
            </a:r>
            <a:r>
              <a:rPr lang="en-US" altLang="en-US" sz="2200" i="1" dirty="0" smtClean="0"/>
              <a:t> de </a:t>
            </a:r>
            <a:r>
              <a:rPr lang="en-US" altLang="en-US" sz="2200" i="1" dirty="0" err="1" smtClean="0"/>
              <a:t>tranzistori</a:t>
            </a:r>
            <a:r>
              <a:rPr lang="en-US" altLang="en-US" sz="2200" i="1" dirty="0" smtClean="0"/>
              <a:t> </a:t>
            </a:r>
            <a:r>
              <a:rPr lang="en-US" altLang="en-US" sz="2200" i="1" dirty="0" err="1" smtClean="0"/>
              <a:t>pentru</a:t>
            </a:r>
            <a:r>
              <a:rPr lang="en-US" altLang="en-US" sz="2200" i="1" dirty="0" smtClean="0"/>
              <a:t> </a:t>
            </a:r>
            <a:r>
              <a:rPr lang="en-US" altLang="en-US" sz="2200" i="1" dirty="0" err="1" smtClean="0"/>
              <a:t>varianta</a:t>
            </a:r>
            <a:r>
              <a:rPr lang="en-US" altLang="en-US" sz="2200" i="1" dirty="0" smtClean="0"/>
              <a:t> quad-core) </a:t>
            </a:r>
            <a:endParaRPr lang="en-US" altLang="en-US" sz="2200" dirty="0" smtClean="0"/>
          </a:p>
          <a:p>
            <a:pPr marL="609600" indent="-609600" eaLnBrk="1" hangingPunct="1"/>
            <a:r>
              <a:rPr lang="en-US" altLang="en-US" sz="2200" dirty="0" smtClean="0"/>
              <a:t>2016 – Intel Core i3, i5, i5, 7</a:t>
            </a:r>
            <a:r>
              <a:rPr lang="en-US" altLang="en-US" sz="2200" baseline="30000" dirty="0" smtClean="0"/>
              <a:t>th</a:t>
            </a:r>
            <a:r>
              <a:rPr lang="en-US" altLang="en-US" sz="2200" dirty="0" smtClean="0"/>
              <a:t> generation (</a:t>
            </a:r>
            <a:r>
              <a:rPr lang="en-US" altLang="en-US" sz="2200" dirty="0" err="1" smtClean="0"/>
              <a:t>tehnologie</a:t>
            </a:r>
            <a:r>
              <a:rPr lang="en-US" altLang="en-US" sz="2200" dirty="0" smtClean="0"/>
              <a:t> de 14 nm)</a:t>
            </a:r>
          </a:p>
          <a:p>
            <a:pPr marL="609600" indent="-609600" eaLnBrk="1" hangingPunct="1"/>
            <a:endParaRPr lang="ro-RO" altLang="en-US" sz="2200" dirty="0" smtClean="0"/>
          </a:p>
        </p:txBody>
      </p:sp>
      <p:sp>
        <p:nvSpPr>
          <p:cNvPr id="25605" name="Rectangle 4"/>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a:lnSpc>
                <a:spcPct val="100000"/>
              </a:lnSpc>
              <a:spcBef>
                <a:spcPct val="0"/>
              </a:spcBef>
              <a:buClrTx/>
              <a:buFontTx/>
              <a:buNone/>
            </a:pPr>
            <a:endParaRPr lang="en-US" altLang="en-US" sz="2400"/>
          </a:p>
          <a:p>
            <a:pPr>
              <a:lnSpc>
                <a:spcPct val="100000"/>
              </a:lnSpc>
              <a:spcBef>
                <a:spcPct val="0"/>
              </a:spcBef>
              <a:buClrTx/>
              <a:buFontTx/>
              <a:buNone/>
            </a:pPr>
            <a:endParaRPr lang="en-US" altLang="en-US" sz="2400"/>
          </a:p>
        </p:txBody>
      </p:sp>
      <p:sp>
        <p:nvSpPr>
          <p:cNvPr id="25606" name="Rectangle 5"/>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a:lnSpc>
                <a:spcPct val="100000"/>
              </a:lnSpc>
              <a:spcBef>
                <a:spcPct val="0"/>
              </a:spcBef>
              <a:buClrTx/>
              <a:buFontTx/>
              <a:buNone/>
            </a:pPr>
            <a:endParaRPr lang="en-US" altLang="en-US" sz="2400"/>
          </a:p>
          <a:p>
            <a:pPr>
              <a:lnSpc>
                <a:spcPct val="100000"/>
              </a:lnSpc>
              <a:spcBef>
                <a:spcPct val="0"/>
              </a:spcBef>
              <a:buClrTx/>
              <a:buFontTx/>
              <a:buNone/>
            </a:pPr>
            <a:endParaRPr lang="en-US" altLang="en-US" sz="240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spcBef>
                <a:spcPct val="0"/>
              </a:spcBef>
              <a:buClrTx/>
              <a:buFontTx/>
              <a:buNone/>
            </a:pPr>
            <a:fld id="{7297673D-BC0E-40BE-B22A-8009A1AE7446}" type="datetime5">
              <a:rPr lang="en-US" altLang="en-US" sz="1400" smtClean="0">
                <a:solidFill>
                  <a:schemeClr val="folHlink"/>
                </a:solidFill>
              </a:rPr>
              <a:pPr eaLnBrk="1" hangingPunct="1">
                <a:spcBef>
                  <a:spcPct val="0"/>
                </a:spcBef>
                <a:buClrTx/>
                <a:buFontTx/>
                <a:buNone/>
              </a:pPr>
              <a:t>25-Sep-23</a:t>
            </a:fld>
            <a:endParaRPr lang="en-US" altLang="en-US" sz="1400" smtClean="0">
              <a:solidFill>
                <a:schemeClr val="folHlink"/>
              </a:solidFill>
            </a:endParaRPr>
          </a:p>
        </p:txBody>
      </p:sp>
      <p:sp>
        <p:nvSpPr>
          <p:cNvPr id="25603" name="Rectangle 2"/>
          <p:cNvSpPr>
            <a:spLocks noGrp="1" noChangeArrowheads="1"/>
          </p:cNvSpPr>
          <p:nvPr>
            <p:ph type="title"/>
          </p:nvPr>
        </p:nvSpPr>
        <p:spPr/>
        <p:txBody>
          <a:bodyPr/>
          <a:lstStyle/>
          <a:p>
            <a:pPr marL="838200" indent="-838200" eaLnBrk="1" hangingPunct="1"/>
            <a:r>
              <a:rPr lang="ro-RO" altLang="en-US" sz="3600" smtClean="0"/>
              <a:t>Calculatoare p</a:t>
            </a:r>
            <a:r>
              <a:rPr lang="en-US" altLang="en-US" sz="3600" smtClean="0"/>
              <a:t>ersonal</a:t>
            </a:r>
            <a:r>
              <a:rPr lang="ro-RO" altLang="en-US" sz="3600" smtClean="0"/>
              <a:t>e (cont.)</a:t>
            </a:r>
          </a:p>
        </p:txBody>
      </p:sp>
      <p:sp>
        <p:nvSpPr>
          <p:cNvPr id="25604" name="Rectangle 3"/>
          <p:cNvSpPr>
            <a:spLocks noGrp="1" noChangeArrowheads="1"/>
          </p:cNvSpPr>
          <p:nvPr>
            <p:ph type="body" idx="1"/>
          </p:nvPr>
        </p:nvSpPr>
        <p:spPr>
          <a:xfrm>
            <a:off x="838200" y="2057400"/>
            <a:ext cx="7958138" cy="3881437"/>
          </a:xfrm>
        </p:spPr>
        <p:txBody>
          <a:bodyPr/>
          <a:lstStyle/>
          <a:p>
            <a:pPr marL="609600" indent="-609600" eaLnBrk="1" hangingPunct="1"/>
            <a:r>
              <a:rPr lang="en-US" altLang="en-US" sz="2200" dirty="0"/>
              <a:t>G</a:t>
            </a:r>
            <a:r>
              <a:rPr lang="ro-RO" altLang="en-US" sz="2200" dirty="0" smtClean="0"/>
              <a:t>enerația a 8-a de la Intel: Core i9</a:t>
            </a:r>
            <a:endParaRPr lang="en-US" altLang="en-US" sz="2200" dirty="0" smtClean="0"/>
          </a:p>
          <a:p>
            <a:pPr marL="609600" indent="-609600" eaLnBrk="1" hangingPunct="1"/>
            <a:endParaRPr lang="ro-RO" altLang="en-US" sz="2200" dirty="0" smtClean="0"/>
          </a:p>
          <a:p>
            <a:pPr marL="609600" indent="-609600" eaLnBrk="1" hangingPunct="1"/>
            <a:endParaRPr lang="ro-RO" altLang="en-US" sz="2200" dirty="0"/>
          </a:p>
          <a:p>
            <a:pPr marL="609600" indent="-609600" eaLnBrk="1" hangingPunct="1"/>
            <a:endParaRPr lang="ro-RO" altLang="en-US" sz="2200" dirty="0" smtClean="0"/>
          </a:p>
          <a:p>
            <a:pPr marL="609600" indent="-609600" eaLnBrk="1" hangingPunct="1"/>
            <a:endParaRPr lang="ro-RO" altLang="en-US" sz="2200" dirty="0"/>
          </a:p>
          <a:p>
            <a:pPr marL="609600" indent="-609600" eaLnBrk="1" hangingPunct="1"/>
            <a:endParaRPr lang="ro-RO" altLang="en-US" sz="2200" dirty="0" smtClean="0"/>
          </a:p>
          <a:p>
            <a:pPr marL="609600" indent="-609600" eaLnBrk="1" hangingPunct="1"/>
            <a:r>
              <a:rPr lang="en-US" altLang="en-US" sz="2200" dirty="0"/>
              <a:t>G</a:t>
            </a:r>
            <a:r>
              <a:rPr lang="ro-RO" altLang="en-US" sz="2200" dirty="0"/>
              <a:t>enerația a </a:t>
            </a:r>
            <a:r>
              <a:rPr lang="ro-RO" altLang="en-US" sz="2200" dirty="0" smtClean="0"/>
              <a:t>9-a </a:t>
            </a:r>
            <a:r>
              <a:rPr lang="ro-RO" altLang="en-US" sz="2200" dirty="0"/>
              <a:t>de la Intel: Core </a:t>
            </a:r>
            <a:r>
              <a:rPr lang="ro-RO" altLang="en-US" sz="2200" dirty="0" smtClean="0"/>
              <a:t>i9 – 8 cores, 16 MB Cache, 5 GHz Max Turbo Frequency</a:t>
            </a:r>
          </a:p>
          <a:p>
            <a:pPr marL="609600" indent="-609600" eaLnBrk="1" hangingPunct="1"/>
            <a:r>
              <a:rPr lang="ro-RO" altLang="en-US" sz="2200" dirty="0" smtClean="0"/>
              <a:t>Generația a 10-a Intel: Core i9 – 10 cores, 20 MB Cache</a:t>
            </a:r>
          </a:p>
          <a:p>
            <a:pPr marL="609600" indent="-609600" eaLnBrk="1" hangingPunct="1"/>
            <a:r>
              <a:rPr lang="ro-RO" altLang="en-US" sz="2200" dirty="0" smtClean="0"/>
              <a:t>Generația a 11-a Intel: Core i9 – 8 cores, 16 MB Cache, 5.20 GHz Max Turbo Freqeuncy</a:t>
            </a:r>
            <a:endParaRPr lang="en-US" altLang="en-US" sz="2200" dirty="0"/>
          </a:p>
          <a:p>
            <a:pPr marL="609600" indent="-609600" eaLnBrk="1" hangingPunct="1"/>
            <a:endParaRPr lang="ro-RO" altLang="en-US" sz="2200" dirty="0" smtClean="0"/>
          </a:p>
        </p:txBody>
      </p:sp>
      <p:sp>
        <p:nvSpPr>
          <p:cNvPr id="25605" name="Rectangle 4"/>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a:lnSpc>
                <a:spcPct val="100000"/>
              </a:lnSpc>
              <a:spcBef>
                <a:spcPct val="0"/>
              </a:spcBef>
              <a:buClrTx/>
              <a:buFontTx/>
              <a:buNone/>
            </a:pPr>
            <a:endParaRPr lang="en-US" altLang="en-US" sz="2400"/>
          </a:p>
          <a:p>
            <a:pPr>
              <a:lnSpc>
                <a:spcPct val="100000"/>
              </a:lnSpc>
              <a:spcBef>
                <a:spcPct val="0"/>
              </a:spcBef>
              <a:buClrTx/>
              <a:buFontTx/>
              <a:buNone/>
            </a:pPr>
            <a:endParaRPr lang="en-US" altLang="en-US" sz="2400"/>
          </a:p>
        </p:txBody>
      </p:sp>
      <p:sp>
        <p:nvSpPr>
          <p:cNvPr id="25606" name="Rectangle 5"/>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a:lnSpc>
                <a:spcPct val="100000"/>
              </a:lnSpc>
              <a:spcBef>
                <a:spcPct val="0"/>
              </a:spcBef>
              <a:buClrTx/>
              <a:buFontTx/>
              <a:buNone/>
            </a:pPr>
            <a:endParaRPr lang="en-US" altLang="en-US" sz="2400"/>
          </a:p>
          <a:p>
            <a:pPr>
              <a:lnSpc>
                <a:spcPct val="100000"/>
              </a:lnSpc>
              <a:spcBef>
                <a:spcPct val="0"/>
              </a:spcBef>
              <a:buClrTx/>
              <a:buFontTx/>
              <a:buNone/>
            </a:pPr>
            <a:endParaRPr lang="en-US" altLang="en-US" sz="2400"/>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0714" y="2590800"/>
            <a:ext cx="5511915" cy="1933824"/>
          </a:xfrm>
          <a:prstGeom prst="rect">
            <a:avLst/>
          </a:prstGeom>
        </p:spPr>
      </p:pic>
    </p:spTree>
    <p:extLst>
      <p:ext uri="{BB962C8B-B14F-4D97-AF65-F5344CB8AC3E}">
        <p14:creationId xmlns:p14="http://schemas.microsoft.com/office/powerpoint/2010/main" val="245047656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spcBef>
                <a:spcPct val="0"/>
              </a:spcBef>
              <a:buClrTx/>
              <a:buFontTx/>
              <a:buNone/>
            </a:pPr>
            <a:fld id="{5E739C57-7175-490F-93F9-EC46511EA51A}" type="datetime5">
              <a:rPr lang="en-US" altLang="en-US" sz="1400" smtClean="0">
                <a:solidFill>
                  <a:schemeClr val="folHlink"/>
                </a:solidFill>
              </a:rPr>
              <a:pPr eaLnBrk="1" hangingPunct="1">
                <a:spcBef>
                  <a:spcPct val="0"/>
                </a:spcBef>
                <a:buClrTx/>
                <a:buFontTx/>
                <a:buNone/>
              </a:pPr>
              <a:t>25-Sep-23</a:t>
            </a:fld>
            <a:endParaRPr lang="en-US" altLang="en-US" sz="1400" smtClean="0">
              <a:solidFill>
                <a:schemeClr val="folHlink"/>
              </a:solidFill>
            </a:endParaRPr>
          </a:p>
        </p:txBody>
      </p:sp>
      <p:sp>
        <p:nvSpPr>
          <p:cNvPr id="26627" name="Rectangle 2"/>
          <p:cNvSpPr>
            <a:spLocks noGrp="1" noChangeArrowheads="1"/>
          </p:cNvSpPr>
          <p:nvPr>
            <p:ph type="title"/>
          </p:nvPr>
        </p:nvSpPr>
        <p:spPr/>
        <p:txBody>
          <a:bodyPr/>
          <a:lstStyle/>
          <a:p>
            <a:pPr eaLnBrk="1" hangingPunct="1"/>
            <a:r>
              <a:rPr lang="ro-RO" altLang="en-US" sz="3200" dirty="0" smtClean="0"/>
              <a:t>Calculatoare p</a:t>
            </a:r>
            <a:r>
              <a:rPr lang="en-US" altLang="en-US" sz="3200" dirty="0" err="1" smtClean="0"/>
              <a:t>ortab</a:t>
            </a:r>
            <a:r>
              <a:rPr lang="ro-RO" altLang="en-US" sz="3200" dirty="0" smtClean="0"/>
              <a:t>i</a:t>
            </a:r>
            <a:r>
              <a:rPr lang="en-US" altLang="en-US" sz="3200" dirty="0" smtClean="0"/>
              <a:t>le </a:t>
            </a:r>
            <a:r>
              <a:rPr lang="ro-RO" altLang="en-US" sz="3200" dirty="0" smtClean="0"/>
              <a:t>(l</a:t>
            </a:r>
            <a:r>
              <a:rPr lang="en-US" altLang="en-US" sz="3200" dirty="0" err="1" smtClean="0"/>
              <a:t>aptop</a:t>
            </a:r>
            <a:r>
              <a:rPr lang="en-US" altLang="en-US" sz="3200" dirty="0" smtClean="0"/>
              <a:t>, PDA, </a:t>
            </a:r>
            <a:r>
              <a:rPr lang="en-US" altLang="en-US" sz="3200" dirty="0" err="1" smtClean="0"/>
              <a:t>ultrabook</a:t>
            </a:r>
            <a:r>
              <a:rPr lang="en-US" altLang="en-US" sz="3200" dirty="0" smtClean="0"/>
              <a:t>, etc.</a:t>
            </a:r>
            <a:r>
              <a:rPr lang="ro-RO" altLang="en-US" sz="3200" dirty="0" smtClean="0"/>
              <a:t>)</a:t>
            </a:r>
            <a:endParaRPr lang="en-US" altLang="en-US" sz="3200" dirty="0" smtClean="0"/>
          </a:p>
        </p:txBody>
      </p:sp>
      <p:pic>
        <p:nvPicPr>
          <p:cNvPr id="26628" name="Picture 6" descr="POR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09800"/>
            <a:ext cx="4165600" cy="355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8"/>
          <p:cNvSpPr txBox="1">
            <a:spLocks noChangeArrowheads="1"/>
          </p:cNvSpPr>
          <p:nvPr/>
        </p:nvSpPr>
        <p:spPr bwMode="auto">
          <a:xfrm>
            <a:off x="5165725" y="3546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lnSpc>
                <a:spcPct val="100000"/>
              </a:lnSpc>
              <a:spcBef>
                <a:spcPct val="0"/>
              </a:spcBef>
              <a:buClrTx/>
              <a:buFontTx/>
              <a:buNone/>
            </a:pPr>
            <a:endParaRPr lang="ro-RO" altLang="en-US" sz="2400"/>
          </a:p>
        </p:txBody>
      </p:sp>
      <p:pic>
        <p:nvPicPr>
          <p:cNvPr id="26630" name="Picture 9" descr="pda0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410200" y="2667000"/>
            <a:ext cx="2806700" cy="2806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spcBef>
                <a:spcPct val="0"/>
              </a:spcBef>
              <a:buClrTx/>
              <a:buFontTx/>
              <a:buNone/>
            </a:pPr>
            <a:fld id="{72D94550-B922-4570-A00A-59010913BFD6}" type="datetime5">
              <a:rPr lang="en-US" altLang="en-US" sz="1400" smtClean="0">
                <a:solidFill>
                  <a:schemeClr val="folHlink"/>
                </a:solidFill>
              </a:rPr>
              <a:pPr eaLnBrk="1" hangingPunct="1">
                <a:spcBef>
                  <a:spcPct val="0"/>
                </a:spcBef>
                <a:buClrTx/>
                <a:buFontTx/>
                <a:buNone/>
              </a:pPr>
              <a:t>25-Sep-23</a:t>
            </a:fld>
            <a:endParaRPr lang="en-US" altLang="en-US" sz="1400" smtClean="0">
              <a:solidFill>
                <a:schemeClr val="folHlink"/>
              </a:solidFill>
            </a:endParaRPr>
          </a:p>
        </p:txBody>
      </p:sp>
      <p:sp>
        <p:nvSpPr>
          <p:cNvPr id="27651" name="Rectangle 2"/>
          <p:cNvSpPr>
            <a:spLocks noGrp="1" noChangeArrowheads="1"/>
          </p:cNvSpPr>
          <p:nvPr>
            <p:ph type="title"/>
          </p:nvPr>
        </p:nvSpPr>
        <p:spPr/>
        <p:txBody>
          <a:bodyPr/>
          <a:lstStyle/>
          <a:p>
            <a:pPr eaLnBrk="1" hangingPunct="1"/>
            <a:r>
              <a:rPr lang="en-US" altLang="en-US" dirty="0" smtClean="0"/>
              <a:t>iPhone (</a:t>
            </a:r>
            <a:r>
              <a:rPr lang="ro-RO" altLang="en-US" dirty="0" smtClean="0"/>
              <a:t>și nu numai) </a:t>
            </a:r>
            <a:r>
              <a:rPr lang="en-US" altLang="en-US" dirty="0" smtClean="0"/>
              <a:t>!</a:t>
            </a:r>
          </a:p>
        </p:txBody>
      </p:sp>
      <p:pic>
        <p:nvPicPr>
          <p:cNvPr id="2765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18919" y="2090283"/>
            <a:ext cx="1595438"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200400"/>
            <a:ext cx="222885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2" descr="Imagini pentru sony mobile pho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ini pentru sony mobile pho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0475" y="3549877"/>
            <a:ext cx="184785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0907" y="4376738"/>
            <a:ext cx="933450"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2090283"/>
            <a:ext cx="1862670" cy="373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p:spPr>
        <p:txBody>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spcBef>
                <a:spcPct val="0"/>
              </a:spcBef>
              <a:buClrTx/>
              <a:buFontTx/>
              <a:buNone/>
            </a:pPr>
            <a:fld id="{315837D3-BEA8-4EAB-87B5-8C96984BFECC}" type="datetime5">
              <a:rPr lang="en-US" altLang="en-US" sz="1400" smtClean="0">
                <a:solidFill>
                  <a:schemeClr val="folHlink"/>
                </a:solidFill>
              </a:rPr>
              <a:pPr eaLnBrk="1" hangingPunct="1">
                <a:spcBef>
                  <a:spcPct val="0"/>
                </a:spcBef>
                <a:buClrTx/>
                <a:buFontTx/>
                <a:buNone/>
              </a:pPr>
              <a:t>25-Sep-23</a:t>
            </a:fld>
            <a:endParaRPr lang="en-US" altLang="en-US" sz="1400" smtClean="0">
              <a:solidFill>
                <a:schemeClr val="folHlink"/>
              </a:solidFill>
            </a:endParaRPr>
          </a:p>
        </p:txBody>
      </p:sp>
      <p:sp>
        <p:nvSpPr>
          <p:cNvPr id="28675" name="Rectangle 4"/>
          <p:cNvSpPr>
            <a:spLocks noChangeArrowheads="1"/>
          </p:cNvSpPr>
          <p:nvPr/>
        </p:nvSpPr>
        <p:spPr bwMode="auto">
          <a:xfrm>
            <a:off x="1371600" y="609600"/>
            <a:ext cx="7378700" cy="1143000"/>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algn="ctr" eaLnBrk="1" hangingPunct="1">
              <a:spcBef>
                <a:spcPct val="0"/>
              </a:spcBef>
              <a:buClrTx/>
              <a:buFontTx/>
              <a:buNone/>
            </a:pPr>
            <a:r>
              <a:rPr lang="en-US" altLang="en-US" sz="3600">
                <a:solidFill>
                  <a:schemeClr val="tx2"/>
                </a:solidFill>
              </a:rPr>
              <a:t>Mo</a:t>
            </a:r>
            <a:r>
              <a:rPr lang="ro-RO" altLang="en-US" sz="3600">
                <a:solidFill>
                  <a:schemeClr val="tx2"/>
                </a:solidFill>
              </a:rPr>
              <a:t>ş</a:t>
            </a:r>
            <a:r>
              <a:rPr lang="en-US" altLang="en-US" sz="3600">
                <a:solidFill>
                  <a:schemeClr val="tx2"/>
                </a:solidFill>
              </a:rPr>
              <a:t>tenirea lui John von Neumann</a:t>
            </a:r>
          </a:p>
        </p:txBody>
      </p:sp>
      <p:sp>
        <p:nvSpPr>
          <p:cNvPr id="28676" name="Text Box 5"/>
          <p:cNvSpPr txBox="1">
            <a:spLocks noChangeArrowheads="1"/>
          </p:cNvSpPr>
          <p:nvPr/>
        </p:nvSpPr>
        <p:spPr bwMode="auto">
          <a:xfrm>
            <a:off x="1219200" y="2362200"/>
            <a:ext cx="7391400" cy="310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lnSpc>
                <a:spcPct val="100000"/>
              </a:lnSpc>
              <a:spcBef>
                <a:spcPct val="50000"/>
              </a:spcBef>
              <a:buClrTx/>
              <a:buFontTx/>
              <a:buNone/>
            </a:pPr>
            <a:r>
              <a:rPr lang="ro-RO" altLang="en-US" sz="2200" b="1"/>
              <a:t>Hardware</a:t>
            </a:r>
          </a:p>
          <a:p>
            <a:pPr eaLnBrk="1" hangingPunct="1">
              <a:lnSpc>
                <a:spcPct val="100000"/>
              </a:lnSpc>
              <a:spcBef>
                <a:spcPct val="50000"/>
              </a:spcBef>
              <a:buClrTx/>
              <a:buFontTx/>
              <a:buNone/>
            </a:pPr>
            <a:r>
              <a:rPr lang="ro-RO" altLang="en-US" sz="2200" b="1"/>
              <a:t>Software</a:t>
            </a:r>
            <a:r>
              <a:rPr lang="ro-RO" altLang="en-US" sz="2200"/>
              <a:t> </a:t>
            </a:r>
          </a:p>
          <a:p>
            <a:pPr eaLnBrk="1" hangingPunct="1">
              <a:lnSpc>
                <a:spcPct val="100000"/>
              </a:lnSpc>
              <a:spcBef>
                <a:spcPct val="50000"/>
              </a:spcBef>
              <a:buClrTx/>
              <a:buFont typeface="Wingdings" pitchFamily="2" charset="2"/>
              <a:buChar char="§"/>
            </a:pPr>
            <a:r>
              <a:rPr lang="ro-RO" altLang="en-US" sz="2200"/>
              <a:t> Sisteme de operare (oferă mediul de operare pentru aplicaţii – utilizat de către acestea pentru a accesa resursele calculatorului)</a:t>
            </a:r>
          </a:p>
          <a:p>
            <a:pPr lvl="1" eaLnBrk="1" hangingPunct="1">
              <a:lnSpc>
                <a:spcPct val="100000"/>
              </a:lnSpc>
              <a:spcBef>
                <a:spcPct val="50000"/>
              </a:spcBef>
              <a:buClrTx/>
              <a:buSzTx/>
              <a:buFont typeface="Wingdings" pitchFamily="2" charset="2"/>
              <a:buChar char="§"/>
            </a:pPr>
            <a:r>
              <a:rPr lang="ro-RO" altLang="en-US" sz="2200"/>
              <a:t>Sunt specifice platformei pentru care sunt proiectate</a:t>
            </a:r>
          </a:p>
          <a:p>
            <a:pPr eaLnBrk="1" hangingPunct="1">
              <a:lnSpc>
                <a:spcPct val="100000"/>
              </a:lnSpc>
              <a:spcBef>
                <a:spcPct val="50000"/>
              </a:spcBef>
              <a:buClrTx/>
              <a:buFont typeface="Wingdings" pitchFamily="2" charset="2"/>
              <a:buChar char="§"/>
            </a:pPr>
            <a:r>
              <a:rPr lang="ro-RO" altLang="en-US" sz="2200"/>
              <a:t> Aplicaţii (procesoare de text, programe pentru baze de date, navigatoare web, etc.)</a:t>
            </a:r>
            <a:endParaRPr lang="en-US" altLang="en-US" sz="220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838200"/>
            <a:ext cx="7772400" cy="1066800"/>
          </a:xfrm>
        </p:spPr>
        <p:txBody>
          <a:bodyPr/>
          <a:lstStyle/>
          <a:p>
            <a:pPr eaLnBrk="1" hangingPunct="1"/>
            <a:r>
              <a:rPr lang="en-US" altLang="en-US" sz="3200" dirty="0" smtClean="0"/>
              <a:t>Bibliografie</a:t>
            </a:r>
          </a:p>
        </p:txBody>
      </p:sp>
      <p:sp>
        <p:nvSpPr>
          <p:cNvPr id="5123" name="Rectangle 3"/>
          <p:cNvSpPr>
            <a:spLocks noChangeArrowheads="1"/>
          </p:cNvSpPr>
          <p:nvPr/>
        </p:nvSpPr>
        <p:spPr bwMode="auto">
          <a:xfrm>
            <a:off x="1066800" y="2590800"/>
            <a:ext cx="7696200" cy="3810000"/>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762000" indent="-762000"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62000" indent="-76200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762000" indent="-7620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762000" indent="-7620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762000" indent="-7620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1219200" indent="-7620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1676400" indent="-7620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2133600" indent="-7620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2590800" indent="-7620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lnSpc>
                <a:spcPct val="120000"/>
              </a:lnSpc>
              <a:spcBef>
                <a:spcPct val="0"/>
              </a:spcBef>
              <a:buClrTx/>
              <a:buFontTx/>
              <a:buNone/>
            </a:pPr>
            <a:r>
              <a:rPr lang="en-US" altLang="en-US" sz="2000" dirty="0">
                <a:solidFill>
                  <a:schemeClr val="tx2"/>
                </a:solidFill>
              </a:rPr>
              <a:t>	</a:t>
            </a:r>
            <a:r>
              <a:rPr lang="en-US" altLang="en-US" sz="2400" dirty="0">
                <a:solidFill>
                  <a:schemeClr val="tx2"/>
                </a:solidFill>
              </a:rPr>
              <a:t>1. </a:t>
            </a:r>
            <a:r>
              <a:rPr lang="ro-RO" altLang="en-US" sz="2400" dirty="0" smtClean="0">
                <a:solidFill>
                  <a:schemeClr val="tx2"/>
                </a:solidFill>
              </a:rPr>
              <a:t>Bazele</a:t>
            </a:r>
            <a:r>
              <a:rPr lang="en-US" altLang="en-US" sz="2400" dirty="0" smtClean="0">
                <a:solidFill>
                  <a:schemeClr val="tx2"/>
                </a:solidFill>
              </a:rPr>
              <a:t> </a:t>
            </a:r>
            <a:r>
              <a:rPr lang="ro-RO" altLang="en-US" sz="2400" dirty="0" smtClean="0">
                <a:solidFill>
                  <a:schemeClr val="tx2"/>
                </a:solidFill>
              </a:rPr>
              <a:t>Tehnologiei</a:t>
            </a:r>
            <a:r>
              <a:rPr lang="en-US" altLang="en-US" sz="2400" dirty="0" smtClean="0">
                <a:solidFill>
                  <a:schemeClr val="tx2"/>
                </a:solidFill>
              </a:rPr>
              <a:t> </a:t>
            </a:r>
            <a:r>
              <a:rPr lang="ro-RO" altLang="en-US" sz="2400" dirty="0" smtClean="0">
                <a:solidFill>
                  <a:schemeClr val="tx2"/>
                </a:solidFill>
              </a:rPr>
              <a:t>Informaţiei</a:t>
            </a:r>
            <a:r>
              <a:rPr lang="ro-RO" altLang="en-US" sz="2400" dirty="0">
                <a:solidFill>
                  <a:schemeClr val="tx2"/>
                </a:solidFill>
              </a:rPr>
              <a:t>, Floarea Năstase, Răzvan Zota, Ed. ASE, 20</a:t>
            </a:r>
            <a:r>
              <a:rPr lang="en-US" altLang="en-US" sz="2400" dirty="0">
                <a:solidFill>
                  <a:schemeClr val="tx2"/>
                </a:solidFill>
              </a:rPr>
              <a:t>14</a:t>
            </a:r>
            <a:r>
              <a:rPr lang="ro-RO" altLang="en-US" sz="2400" dirty="0">
                <a:solidFill>
                  <a:schemeClr val="tx2"/>
                </a:solidFill>
              </a:rPr>
              <a:t>. </a:t>
            </a:r>
            <a:r>
              <a:rPr lang="en-US" altLang="en-US" sz="2400" dirty="0">
                <a:solidFill>
                  <a:schemeClr val="tx2"/>
                </a:solidFill>
              </a:rPr>
              <a:t/>
            </a:r>
            <a:br>
              <a:rPr lang="en-US" altLang="en-US" sz="2400" dirty="0">
                <a:solidFill>
                  <a:schemeClr val="tx2"/>
                </a:solidFill>
              </a:rPr>
            </a:br>
            <a:r>
              <a:rPr lang="en-US" altLang="en-US" sz="2400" dirty="0">
                <a:solidFill>
                  <a:schemeClr val="tx2"/>
                </a:solidFill>
              </a:rPr>
              <a:t>2. </a:t>
            </a:r>
            <a:r>
              <a:rPr lang="ro-RO" altLang="en-US" sz="2400" dirty="0" smtClean="0">
                <a:solidFill>
                  <a:schemeClr val="tx2"/>
                </a:solidFill>
              </a:rPr>
              <a:t>Bazele</a:t>
            </a:r>
            <a:r>
              <a:rPr lang="en-US" altLang="en-US" sz="2400" dirty="0" smtClean="0">
                <a:solidFill>
                  <a:schemeClr val="tx2"/>
                </a:solidFill>
              </a:rPr>
              <a:t> </a:t>
            </a:r>
            <a:r>
              <a:rPr lang="ro-RO" altLang="en-US" sz="2400" dirty="0" smtClean="0">
                <a:solidFill>
                  <a:schemeClr val="tx2"/>
                </a:solidFill>
              </a:rPr>
              <a:t>Tehnologiei</a:t>
            </a:r>
            <a:r>
              <a:rPr lang="en-US" altLang="en-US" sz="2400" dirty="0" smtClean="0">
                <a:solidFill>
                  <a:schemeClr val="tx2"/>
                </a:solidFill>
              </a:rPr>
              <a:t> </a:t>
            </a:r>
            <a:r>
              <a:rPr lang="ro-RO" altLang="en-US" sz="2400" dirty="0" smtClean="0">
                <a:solidFill>
                  <a:schemeClr val="tx2"/>
                </a:solidFill>
              </a:rPr>
              <a:t>Informaţiei</a:t>
            </a:r>
            <a:r>
              <a:rPr lang="ro-RO" altLang="en-US" sz="2400" dirty="0">
                <a:solidFill>
                  <a:schemeClr val="tx2"/>
                </a:solidFill>
              </a:rPr>
              <a:t>, Floarea Năstase, Răzvan Zota, Ed. </a:t>
            </a:r>
            <a:r>
              <a:rPr lang="en-US" altLang="en-US" sz="2400" dirty="0">
                <a:solidFill>
                  <a:schemeClr val="tx2"/>
                </a:solidFill>
              </a:rPr>
              <a:t>InfoMega</a:t>
            </a:r>
            <a:r>
              <a:rPr lang="ro-RO" altLang="en-US" sz="2400" dirty="0">
                <a:solidFill>
                  <a:schemeClr val="tx2"/>
                </a:solidFill>
              </a:rPr>
              <a:t>, 200</a:t>
            </a:r>
            <a:r>
              <a:rPr lang="en-US" altLang="en-US" sz="2400" dirty="0">
                <a:solidFill>
                  <a:schemeClr val="tx2"/>
                </a:solidFill>
              </a:rPr>
              <a:t>7</a:t>
            </a:r>
            <a:r>
              <a:rPr lang="ro-RO" altLang="en-US" sz="2400" dirty="0">
                <a:solidFill>
                  <a:schemeClr val="tx2"/>
                </a:solidFill>
              </a:rPr>
              <a:t>.</a:t>
            </a:r>
            <a:br>
              <a:rPr lang="ro-RO" altLang="en-US" sz="2400" dirty="0">
                <a:solidFill>
                  <a:schemeClr val="tx2"/>
                </a:solidFill>
              </a:rPr>
            </a:br>
            <a:r>
              <a:rPr lang="en-US" altLang="en-US" sz="2400" dirty="0">
                <a:solidFill>
                  <a:schemeClr val="tx2"/>
                </a:solidFill>
              </a:rPr>
              <a:t>3</a:t>
            </a:r>
            <a:r>
              <a:rPr lang="ro-RO" altLang="en-US" sz="2400" dirty="0">
                <a:solidFill>
                  <a:schemeClr val="tx2"/>
                </a:solidFill>
              </a:rPr>
              <a:t>.</a:t>
            </a:r>
            <a:r>
              <a:rPr lang="en-US" altLang="en-US" sz="2400" dirty="0">
                <a:solidFill>
                  <a:schemeClr val="tx2"/>
                </a:solidFill>
              </a:rPr>
              <a:t> </a:t>
            </a:r>
            <a:r>
              <a:rPr lang="ro-RO" altLang="en-US" sz="2400" dirty="0" smtClean="0">
                <a:solidFill>
                  <a:schemeClr val="tx2"/>
                </a:solidFill>
              </a:rPr>
              <a:t>Elemente</a:t>
            </a:r>
            <a:r>
              <a:rPr lang="en-US" altLang="en-US" sz="2400" dirty="0" smtClean="0">
                <a:solidFill>
                  <a:schemeClr val="tx2"/>
                </a:solidFill>
              </a:rPr>
              <a:t> </a:t>
            </a:r>
            <a:r>
              <a:rPr lang="en-US" altLang="en-US" sz="2400" dirty="0">
                <a:solidFill>
                  <a:schemeClr val="tx2"/>
                </a:solidFill>
              </a:rPr>
              <a:t>de </a:t>
            </a:r>
            <a:r>
              <a:rPr lang="ro-RO" altLang="en-US" sz="2400" dirty="0" smtClean="0">
                <a:solidFill>
                  <a:schemeClr val="tx2"/>
                </a:solidFill>
              </a:rPr>
              <a:t>arhitectură</a:t>
            </a:r>
            <a:r>
              <a:rPr lang="en-US" altLang="en-US" sz="2400" dirty="0" smtClean="0">
                <a:solidFill>
                  <a:schemeClr val="tx2"/>
                </a:solidFill>
              </a:rPr>
              <a:t> </a:t>
            </a:r>
            <a:r>
              <a:rPr lang="en-US" altLang="en-US" sz="2400" dirty="0">
                <a:solidFill>
                  <a:schemeClr val="tx2"/>
                </a:solidFill>
              </a:rPr>
              <a:t>a </a:t>
            </a:r>
            <a:r>
              <a:rPr lang="ro-RO" altLang="en-US" sz="2400" dirty="0" smtClean="0">
                <a:solidFill>
                  <a:schemeClr val="tx2"/>
                </a:solidFill>
              </a:rPr>
              <a:t>sistemelor</a:t>
            </a:r>
            <a:r>
              <a:rPr lang="en-US" altLang="en-US" sz="2400" dirty="0" smtClean="0">
                <a:solidFill>
                  <a:schemeClr val="tx2"/>
                </a:solidFill>
              </a:rPr>
              <a:t> </a:t>
            </a:r>
            <a:r>
              <a:rPr lang="en-US" altLang="en-US" sz="2400" dirty="0">
                <a:solidFill>
                  <a:schemeClr val="tx2"/>
                </a:solidFill>
              </a:rPr>
              <a:t>de </a:t>
            </a:r>
            <a:r>
              <a:rPr lang="ro-RO" altLang="en-US" sz="2400" dirty="0" smtClean="0">
                <a:solidFill>
                  <a:schemeClr val="tx2"/>
                </a:solidFill>
              </a:rPr>
              <a:t>calcul</a:t>
            </a:r>
            <a:r>
              <a:rPr lang="en-US" altLang="en-US" sz="2400" dirty="0" smtClean="0">
                <a:solidFill>
                  <a:schemeClr val="tx2"/>
                </a:solidFill>
              </a:rPr>
              <a:t> </a:t>
            </a:r>
            <a:r>
              <a:rPr lang="ro-RO" altLang="en-US" sz="2400" dirty="0" smtClean="0">
                <a:solidFill>
                  <a:schemeClr val="tx2"/>
                </a:solidFill>
              </a:rPr>
              <a:t>şi</a:t>
            </a:r>
            <a:r>
              <a:rPr lang="en-US" altLang="en-US" sz="2400" dirty="0" smtClean="0">
                <a:solidFill>
                  <a:schemeClr val="tx2"/>
                </a:solidFill>
              </a:rPr>
              <a:t> </a:t>
            </a:r>
            <a:r>
              <a:rPr lang="ro-RO" altLang="en-US" sz="2400" dirty="0" smtClean="0">
                <a:solidFill>
                  <a:schemeClr val="tx2"/>
                </a:solidFill>
              </a:rPr>
              <a:t>operare</a:t>
            </a:r>
            <a:r>
              <a:rPr lang="en-US" altLang="en-US" sz="2400" dirty="0" smtClean="0">
                <a:solidFill>
                  <a:schemeClr val="tx2"/>
                </a:solidFill>
              </a:rPr>
              <a:t>, </a:t>
            </a:r>
            <a:r>
              <a:rPr lang="en-US" altLang="en-US" sz="2400" dirty="0">
                <a:solidFill>
                  <a:schemeClr val="tx2"/>
                </a:solidFill>
              </a:rPr>
              <a:t>R</a:t>
            </a:r>
            <a:r>
              <a:rPr lang="vi-VN" altLang="en-US" sz="2400" noProof="1">
                <a:solidFill>
                  <a:schemeClr val="tx2"/>
                </a:solidFill>
              </a:rPr>
              <a:t>ăzvan</a:t>
            </a:r>
            <a:r>
              <a:rPr lang="en-US" altLang="en-US" sz="2400" dirty="0">
                <a:solidFill>
                  <a:schemeClr val="tx2"/>
                </a:solidFill>
              </a:rPr>
              <a:t> Zota, Ed. ASE, 2004</a:t>
            </a:r>
            <a:r>
              <a:rPr lang="ro-RO" altLang="en-US" sz="2400" dirty="0">
                <a:solidFill>
                  <a:schemeClr val="tx2"/>
                </a:solidFill>
              </a:rPr>
              <a:t>.</a:t>
            </a:r>
            <a:r>
              <a:rPr lang="en-US" altLang="en-US" sz="2400" dirty="0">
                <a:solidFill>
                  <a:schemeClr val="tx2"/>
                </a:solidFill>
              </a:rPr>
              <a:t/>
            </a:r>
            <a:br>
              <a:rPr lang="en-US" altLang="en-US" sz="2400" dirty="0">
                <a:solidFill>
                  <a:schemeClr val="tx2"/>
                </a:solidFill>
              </a:rPr>
            </a:br>
            <a:r>
              <a:rPr lang="ro-RO" altLang="en-US" sz="2400" dirty="0">
                <a:solidFill>
                  <a:schemeClr val="tx2"/>
                </a:solidFill>
              </a:rPr>
              <a:t/>
            </a:r>
            <a:br>
              <a:rPr lang="ro-RO" altLang="en-US" sz="2400" dirty="0">
                <a:solidFill>
                  <a:schemeClr val="tx2"/>
                </a:solidFill>
              </a:rPr>
            </a:br>
            <a:endParaRPr lang="en-US" altLang="en-US" sz="2400" dirty="0">
              <a:solidFill>
                <a:schemeClr val="tx2"/>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spcBef>
                <a:spcPct val="0"/>
              </a:spcBef>
              <a:buClrTx/>
              <a:buFontTx/>
              <a:buNone/>
            </a:pPr>
            <a:fld id="{6D931B6E-DB70-4336-99AD-C127768632FF}" type="datetime5">
              <a:rPr lang="en-US" altLang="en-US" sz="1400" smtClean="0">
                <a:solidFill>
                  <a:schemeClr val="folHlink"/>
                </a:solidFill>
              </a:rPr>
              <a:pPr eaLnBrk="1" hangingPunct="1">
                <a:spcBef>
                  <a:spcPct val="0"/>
                </a:spcBef>
                <a:buClrTx/>
                <a:buFontTx/>
                <a:buNone/>
              </a:pPr>
              <a:t>25-Sep-23</a:t>
            </a:fld>
            <a:endParaRPr lang="en-US" altLang="en-US" sz="1400" smtClean="0">
              <a:solidFill>
                <a:schemeClr val="folHlink"/>
              </a:solidFill>
            </a:endParaRPr>
          </a:p>
        </p:txBody>
      </p:sp>
      <p:sp>
        <p:nvSpPr>
          <p:cNvPr id="29699" name="Rectangle 4"/>
          <p:cNvSpPr>
            <a:spLocks noGrp="1" noChangeArrowheads="1"/>
          </p:cNvSpPr>
          <p:nvPr>
            <p:ph type="title"/>
          </p:nvPr>
        </p:nvSpPr>
        <p:spPr>
          <a:noFill/>
        </p:spPr>
        <p:txBody>
          <a:bodyPr/>
          <a:lstStyle/>
          <a:p>
            <a:pPr eaLnBrk="1" hangingPunct="1"/>
            <a:r>
              <a:rPr lang="ro-RO" altLang="en-US" smtClean="0"/>
              <a:t>I</a:t>
            </a:r>
            <a:r>
              <a:rPr lang="en-US" altLang="en-US" smtClean="0"/>
              <a:t>/E</a:t>
            </a:r>
            <a:r>
              <a:rPr lang="ro-RO" altLang="en-US" smtClean="0"/>
              <a:t>, procesare, stocare	</a:t>
            </a:r>
            <a:endParaRPr lang="en-US" altLang="en-US" smtClean="0"/>
          </a:p>
        </p:txBody>
      </p:sp>
      <p:sp>
        <p:nvSpPr>
          <p:cNvPr id="29700" name="Rectangle 5"/>
          <p:cNvSpPr>
            <a:spLocks noGrp="1" noChangeArrowheads="1"/>
          </p:cNvSpPr>
          <p:nvPr>
            <p:ph type="body" idx="1"/>
          </p:nvPr>
        </p:nvSpPr>
        <p:spPr>
          <a:noFill/>
        </p:spPr>
        <p:txBody>
          <a:bodyPr/>
          <a:lstStyle/>
          <a:p>
            <a:pPr eaLnBrk="1" hangingPunct="1"/>
            <a:r>
              <a:rPr lang="ro-RO" altLang="en-US" sz="2600" smtClean="0"/>
              <a:t>Intrare (input)</a:t>
            </a:r>
          </a:p>
          <a:p>
            <a:pPr eaLnBrk="1" hangingPunct="1"/>
            <a:r>
              <a:rPr lang="ro-RO" altLang="en-US" sz="2600" smtClean="0"/>
              <a:t>Procesare</a:t>
            </a:r>
          </a:p>
          <a:p>
            <a:pPr eaLnBrk="1" hangingPunct="1"/>
            <a:r>
              <a:rPr lang="ro-RO" altLang="en-US" sz="2600" smtClean="0"/>
              <a:t>Ieşire (output)</a:t>
            </a:r>
          </a:p>
          <a:p>
            <a:pPr eaLnBrk="1" hangingPunct="1"/>
            <a:r>
              <a:rPr lang="ro-RO" altLang="en-US" sz="2600" smtClean="0"/>
              <a:t>Stocarea informaţiilor</a:t>
            </a:r>
            <a:endParaRPr lang="en-US" altLang="en-US" sz="2600" smtClean="0"/>
          </a:p>
          <a:p>
            <a:pPr eaLnBrk="1" hangingPunct="1"/>
            <a:endParaRPr lang="en-US" altLang="en-US" sz="2600" smtClean="0"/>
          </a:p>
        </p:txBody>
      </p:sp>
      <p:sp>
        <p:nvSpPr>
          <p:cNvPr id="29701" name="Rectangle 6"/>
          <p:cNvSpPr>
            <a:spLocks noChangeArrowheads="1"/>
          </p:cNvSpPr>
          <p:nvPr/>
        </p:nvSpPr>
        <p:spPr bwMode="auto">
          <a:xfrm>
            <a:off x="1981200" y="4343400"/>
            <a:ext cx="1219200" cy="7620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algn="ctr" eaLnBrk="1" hangingPunct="1">
              <a:lnSpc>
                <a:spcPct val="100000"/>
              </a:lnSpc>
              <a:spcBef>
                <a:spcPct val="0"/>
              </a:spcBef>
              <a:buClrTx/>
              <a:buFontTx/>
              <a:buNone/>
            </a:pPr>
            <a:r>
              <a:rPr lang="en-US" altLang="en-US" sz="2400"/>
              <a:t>Input</a:t>
            </a:r>
          </a:p>
        </p:txBody>
      </p:sp>
      <p:sp>
        <p:nvSpPr>
          <p:cNvPr id="29702" name="Line 7"/>
          <p:cNvSpPr>
            <a:spLocks noChangeShapeType="1"/>
          </p:cNvSpPr>
          <p:nvPr/>
        </p:nvSpPr>
        <p:spPr bwMode="auto">
          <a:xfrm>
            <a:off x="3200400" y="4724400"/>
            <a:ext cx="838200" cy="0"/>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9703" name="Oval 8"/>
          <p:cNvSpPr>
            <a:spLocks noChangeArrowheads="1"/>
          </p:cNvSpPr>
          <p:nvPr/>
        </p:nvSpPr>
        <p:spPr bwMode="auto">
          <a:xfrm>
            <a:off x="4038600" y="4267200"/>
            <a:ext cx="1905000" cy="8382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algn="ctr" eaLnBrk="1" hangingPunct="1">
              <a:lnSpc>
                <a:spcPct val="100000"/>
              </a:lnSpc>
              <a:spcBef>
                <a:spcPct val="0"/>
              </a:spcBef>
              <a:buClrTx/>
              <a:buFontTx/>
              <a:buNone/>
            </a:pPr>
            <a:r>
              <a:rPr lang="en-US" altLang="en-US" sz="2400"/>
              <a:t>Procesare</a:t>
            </a:r>
          </a:p>
        </p:txBody>
      </p:sp>
      <p:sp>
        <p:nvSpPr>
          <p:cNvPr id="29704" name="Rectangle 9"/>
          <p:cNvSpPr>
            <a:spLocks noChangeArrowheads="1"/>
          </p:cNvSpPr>
          <p:nvPr/>
        </p:nvSpPr>
        <p:spPr bwMode="auto">
          <a:xfrm>
            <a:off x="6781800" y="4343400"/>
            <a:ext cx="1219200" cy="7620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algn="ctr" eaLnBrk="1" hangingPunct="1">
              <a:lnSpc>
                <a:spcPct val="100000"/>
              </a:lnSpc>
              <a:spcBef>
                <a:spcPct val="0"/>
              </a:spcBef>
              <a:buClrTx/>
              <a:buFontTx/>
              <a:buNone/>
            </a:pPr>
            <a:r>
              <a:rPr lang="en-US" altLang="en-US" sz="2400"/>
              <a:t>Output</a:t>
            </a:r>
          </a:p>
        </p:txBody>
      </p:sp>
      <p:sp>
        <p:nvSpPr>
          <p:cNvPr id="29705" name="Line 10"/>
          <p:cNvSpPr>
            <a:spLocks noChangeShapeType="1"/>
          </p:cNvSpPr>
          <p:nvPr/>
        </p:nvSpPr>
        <p:spPr bwMode="auto">
          <a:xfrm>
            <a:off x="5943600" y="4724400"/>
            <a:ext cx="838200" cy="0"/>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9706" name="Rectangle 11"/>
          <p:cNvSpPr>
            <a:spLocks noChangeArrowheads="1"/>
          </p:cNvSpPr>
          <p:nvPr/>
        </p:nvSpPr>
        <p:spPr bwMode="auto">
          <a:xfrm>
            <a:off x="3733800" y="5486400"/>
            <a:ext cx="2514600" cy="838200"/>
          </a:xfrm>
          <a:prstGeom prst="rect">
            <a:avLst/>
          </a:prstGeom>
          <a:solidFill>
            <a:srgbClr val="FF99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algn="ctr" eaLnBrk="1" hangingPunct="1">
              <a:lnSpc>
                <a:spcPct val="100000"/>
              </a:lnSpc>
              <a:spcBef>
                <a:spcPct val="0"/>
              </a:spcBef>
              <a:buClrTx/>
              <a:buFontTx/>
              <a:buNone/>
            </a:pPr>
            <a:r>
              <a:rPr lang="en-US" altLang="en-US" sz="2400"/>
              <a:t>Memorie</a:t>
            </a:r>
          </a:p>
        </p:txBody>
      </p:sp>
      <p:sp>
        <p:nvSpPr>
          <p:cNvPr id="29707" name="Line 12"/>
          <p:cNvSpPr>
            <a:spLocks noChangeShapeType="1"/>
          </p:cNvSpPr>
          <p:nvPr/>
        </p:nvSpPr>
        <p:spPr bwMode="auto">
          <a:xfrm>
            <a:off x="4953000" y="5105400"/>
            <a:ext cx="0" cy="38100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spcBef>
                <a:spcPct val="0"/>
              </a:spcBef>
              <a:buClrTx/>
              <a:buFontTx/>
              <a:buNone/>
            </a:pPr>
            <a:fld id="{5CB6053D-2663-4B54-ABEF-D5E502911FD6}" type="datetime5">
              <a:rPr lang="en-US" altLang="en-US" sz="1400" smtClean="0">
                <a:solidFill>
                  <a:schemeClr val="folHlink"/>
                </a:solidFill>
              </a:rPr>
              <a:pPr eaLnBrk="1" hangingPunct="1">
                <a:spcBef>
                  <a:spcPct val="0"/>
                </a:spcBef>
                <a:buClrTx/>
                <a:buFontTx/>
                <a:buNone/>
              </a:pPr>
              <a:t>25-Sep-23</a:t>
            </a:fld>
            <a:endParaRPr lang="en-US" altLang="en-US" sz="1400" smtClean="0">
              <a:solidFill>
                <a:schemeClr val="folHlink"/>
              </a:solidFill>
            </a:endParaRPr>
          </a:p>
        </p:txBody>
      </p:sp>
      <p:sp>
        <p:nvSpPr>
          <p:cNvPr id="30723" name="Rectangle 13"/>
          <p:cNvSpPr>
            <a:spLocks noGrp="1" noChangeArrowheads="1"/>
          </p:cNvSpPr>
          <p:nvPr>
            <p:ph type="title"/>
          </p:nvPr>
        </p:nvSpPr>
        <p:spPr>
          <a:noFill/>
        </p:spPr>
        <p:txBody>
          <a:bodyPr/>
          <a:lstStyle/>
          <a:p>
            <a:pPr eaLnBrk="1" hangingPunct="1"/>
            <a:r>
              <a:rPr lang="en-US" altLang="en-US" sz="3300" smtClean="0"/>
              <a:t>Taxonomia lui Flynn</a:t>
            </a:r>
            <a:r>
              <a:rPr lang="ro-RO" altLang="en-US" sz="3300" smtClean="0"/>
              <a:t> – calcul paralel	</a:t>
            </a:r>
            <a:endParaRPr lang="en-US" altLang="en-US" sz="3300" smtClean="0"/>
          </a:p>
        </p:txBody>
      </p:sp>
      <p:sp>
        <p:nvSpPr>
          <p:cNvPr id="30724" name="Rectangle 16"/>
          <p:cNvSpPr>
            <a:spLocks noGrp="1" noChangeArrowheads="1"/>
          </p:cNvSpPr>
          <p:nvPr>
            <p:ph type="body" idx="1"/>
          </p:nvPr>
        </p:nvSpPr>
        <p:spPr>
          <a:xfrm>
            <a:off x="1109663" y="1905000"/>
            <a:ext cx="8034337" cy="4648200"/>
          </a:xfrm>
          <a:noFill/>
        </p:spPr>
        <p:txBody>
          <a:bodyPr/>
          <a:lstStyle/>
          <a:p>
            <a:pPr eaLnBrk="1" hangingPunct="1"/>
            <a:r>
              <a:rPr lang="en-US" altLang="en-US" sz="2000" b="1" i="1" dirty="0" smtClean="0"/>
              <a:t>SISD  - Single Instruction (Stream), Single Data (Stream)</a:t>
            </a:r>
          </a:p>
          <a:p>
            <a:pPr eaLnBrk="1" hangingPunct="1">
              <a:buFont typeface="Wingdings" pitchFamily="2" charset="2"/>
              <a:buNone/>
            </a:pPr>
            <a:r>
              <a:rPr lang="ro-RO" altLang="en-US" sz="2000" dirty="0" smtClean="0"/>
              <a:t>Toate</a:t>
            </a:r>
            <a:r>
              <a:rPr lang="en-US" altLang="en-US" sz="2000" dirty="0" smtClean="0"/>
              <a:t> </a:t>
            </a:r>
            <a:r>
              <a:rPr lang="ro-RO" altLang="en-US" sz="2000" dirty="0" smtClean="0"/>
              <a:t>computerele </a:t>
            </a:r>
            <a:r>
              <a:rPr lang="en-US" altLang="en-US" sz="2000" dirty="0" smtClean="0"/>
              <a:t>von Neumann. </a:t>
            </a:r>
          </a:p>
          <a:p>
            <a:pPr eaLnBrk="1" hangingPunct="1">
              <a:buFont typeface="Wingdings" pitchFamily="2" charset="2"/>
              <a:buNone/>
            </a:pPr>
            <a:r>
              <a:rPr lang="en-US" altLang="en-US" sz="2000" dirty="0" smtClean="0"/>
              <a:t>Ex. IBM 370, DEC VAX, SUN, IBM PC, </a:t>
            </a:r>
            <a:r>
              <a:rPr lang="en-US" altLang="en-US" sz="2000" dirty="0" err="1" smtClean="0"/>
              <a:t>MacIntosh</a:t>
            </a:r>
            <a:r>
              <a:rPr lang="en-US" altLang="en-US" sz="2000" dirty="0" smtClean="0"/>
              <a:t>.</a:t>
            </a:r>
          </a:p>
          <a:p>
            <a:pPr eaLnBrk="1" hangingPunct="1"/>
            <a:r>
              <a:rPr lang="en-US" altLang="en-US" sz="2000" b="1" i="1" dirty="0" smtClean="0"/>
              <a:t>SIMD - Single Instruction (Stream), Multiple Data (Stream)</a:t>
            </a:r>
            <a:r>
              <a:rPr lang="en-US" altLang="en-US" sz="2000" dirty="0" smtClean="0"/>
              <a:t> </a:t>
            </a:r>
          </a:p>
          <a:p>
            <a:pPr eaLnBrk="1" hangingPunct="1">
              <a:buFont typeface="Wingdings" pitchFamily="2" charset="2"/>
              <a:buNone/>
            </a:pPr>
            <a:r>
              <a:rPr lang="en-US" altLang="en-US" sz="2000" dirty="0" smtClean="0"/>
              <a:t>Un </a:t>
            </a:r>
            <a:r>
              <a:rPr lang="en-US" altLang="en-US" sz="2000" dirty="0" err="1" smtClean="0"/>
              <a:t>singur</a:t>
            </a:r>
            <a:r>
              <a:rPr lang="en-US" altLang="en-US" sz="2000" dirty="0" smtClean="0"/>
              <a:t> flux de </a:t>
            </a:r>
            <a:r>
              <a:rPr lang="en-US" altLang="en-US" sz="2000" dirty="0" err="1" smtClean="0"/>
              <a:t>instruc</a:t>
            </a:r>
            <a:r>
              <a:rPr lang="ro-RO" altLang="en-US" sz="2000" dirty="0" err="1" smtClean="0"/>
              <a:t>ţ</a:t>
            </a:r>
            <a:r>
              <a:rPr lang="en-US" altLang="en-US" sz="2000" dirty="0" err="1" smtClean="0"/>
              <a:t>iuni</a:t>
            </a:r>
            <a:r>
              <a:rPr lang="en-US" altLang="en-US" sz="2000" dirty="0" smtClean="0"/>
              <a:t> se </a:t>
            </a:r>
            <a:r>
              <a:rPr lang="en-US" altLang="en-US" sz="2000" dirty="0" err="1" smtClean="0"/>
              <a:t>aplic</a:t>
            </a:r>
            <a:r>
              <a:rPr lang="ro-RO" altLang="en-US" sz="2000" dirty="0" smtClean="0"/>
              <a:t>ă</a:t>
            </a:r>
            <a:r>
              <a:rPr lang="en-US" altLang="en-US" sz="2000" dirty="0" smtClean="0"/>
              <a:t> </a:t>
            </a:r>
            <a:r>
              <a:rPr lang="en-US" altLang="en-US" sz="2000" dirty="0" err="1" smtClean="0"/>
              <a:t>pe</a:t>
            </a:r>
            <a:r>
              <a:rPr lang="en-US" altLang="en-US" sz="2000" dirty="0" smtClean="0"/>
              <a:t> </a:t>
            </a:r>
            <a:r>
              <a:rPr lang="en-US" altLang="en-US" sz="2000" dirty="0" err="1" smtClean="0"/>
              <a:t>mai</a:t>
            </a:r>
            <a:r>
              <a:rPr lang="en-US" altLang="en-US" sz="2000" dirty="0" smtClean="0"/>
              <a:t> </a:t>
            </a:r>
            <a:r>
              <a:rPr lang="en-US" altLang="en-US" sz="2000" dirty="0" err="1" smtClean="0"/>
              <a:t>multe</a:t>
            </a:r>
            <a:r>
              <a:rPr lang="en-US" altLang="en-US" sz="2000" dirty="0" smtClean="0"/>
              <a:t> </a:t>
            </a:r>
            <a:r>
              <a:rPr lang="en-US" altLang="en-US" sz="2000" dirty="0" err="1" smtClean="0"/>
              <a:t>seturi</a:t>
            </a:r>
            <a:r>
              <a:rPr lang="en-US" altLang="en-US" sz="2000" dirty="0" smtClean="0"/>
              <a:t> de date </a:t>
            </a:r>
            <a:r>
              <a:rPr lang="ro-RO" altLang="en-US" sz="2000" dirty="0" smtClean="0"/>
              <a:t>î</a:t>
            </a:r>
            <a:r>
              <a:rPr lang="en-US" altLang="en-US" sz="2000" dirty="0" smtClean="0"/>
              <a:t>n </a:t>
            </a:r>
            <a:r>
              <a:rPr lang="en-US" altLang="en-US" sz="2000" dirty="0" err="1" smtClean="0"/>
              <a:t>paralel</a:t>
            </a:r>
            <a:r>
              <a:rPr lang="en-US" altLang="en-US" sz="2000" dirty="0" smtClean="0"/>
              <a:t>. </a:t>
            </a:r>
          </a:p>
          <a:p>
            <a:pPr eaLnBrk="1" hangingPunct="1">
              <a:buFont typeface="Wingdings" pitchFamily="2" charset="2"/>
              <a:buNone/>
            </a:pPr>
            <a:r>
              <a:rPr lang="en-US" altLang="en-US" sz="2000" dirty="0" smtClean="0"/>
              <a:t>Ex. CRAY-1, DAP CM-1, WARP, CM-2, ILLIAC IV.</a:t>
            </a:r>
          </a:p>
          <a:p>
            <a:pPr eaLnBrk="1" hangingPunct="1"/>
            <a:r>
              <a:rPr lang="en-US" altLang="en-US" sz="2000" b="1" i="1" dirty="0" smtClean="0"/>
              <a:t>MIMD - Multiple Instruction (Stream), Multiple Data (Stream</a:t>
            </a:r>
            <a:r>
              <a:rPr lang="en-US" altLang="en-US" sz="2000" b="1" dirty="0" smtClean="0"/>
              <a:t>)</a:t>
            </a:r>
          </a:p>
          <a:p>
            <a:pPr eaLnBrk="1" hangingPunct="1">
              <a:buFont typeface="Wingdings" pitchFamily="2" charset="2"/>
              <a:buNone/>
            </a:pPr>
            <a:r>
              <a:rPr lang="en-US" altLang="en-US" sz="2000" dirty="0" smtClean="0"/>
              <a:t>Mai </a:t>
            </a:r>
            <a:r>
              <a:rPr lang="en-US" altLang="en-US" sz="2000" dirty="0" err="1" smtClean="0"/>
              <a:t>multe</a:t>
            </a:r>
            <a:r>
              <a:rPr lang="en-US" altLang="en-US" sz="2000" dirty="0" smtClean="0"/>
              <a:t> UCP </a:t>
            </a:r>
            <a:r>
              <a:rPr lang="en-US" altLang="en-US" sz="2000" dirty="0" err="1" smtClean="0"/>
              <a:t>independente</a:t>
            </a:r>
            <a:r>
              <a:rPr lang="en-US" altLang="en-US" sz="2000" dirty="0" smtClean="0"/>
              <a:t> </a:t>
            </a:r>
            <a:r>
              <a:rPr lang="en-US" altLang="en-US" sz="2000" dirty="0" err="1" smtClean="0"/>
              <a:t>ce</a:t>
            </a:r>
            <a:r>
              <a:rPr lang="en-US" altLang="en-US" sz="2000" dirty="0" smtClean="0"/>
              <a:t> </a:t>
            </a:r>
            <a:r>
              <a:rPr lang="en-US" altLang="en-US" sz="2000" dirty="0" err="1" smtClean="0"/>
              <a:t>opereaz</a:t>
            </a:r>
            <a:r>
              <a:rPr lang="ro-RO" altLang="en-US" sz="2000" dirty="0" smtClean="0"/>
              <a:t>ă</a:t>
            </a:r>
            <a:r>
              <a:rPr lang="en-US" altLang="en-US" sz="2000" dirty="0" smtClean="0"/>
              <a:t> ca p</a:t>
            </a:r>
            <a:r>
              <a:rPr lang="ro-RO" altLang="en-US" sz="2000" dirty="0" smtClean="0"/>
              <a:t>ă</a:t>
            </a:r>
            <a:r>
              <a:rPr lang="en-US" altLang="en-US" sz="2000" dirty="0" smtClean="0"/>
              <a:t>r</a:t>
            </a:r>
            <a:r>
              <a:rPr lang="ro-RO" altLang="en-US" sz="2000" dirty="0" err="1" smtClean="0"/>
              <a:t>ţ</a:t>
            </a:r>
            <a:r>
              <a:rPr lang="en-US" altLang="en-US" sz="2000" dirty="0" err="1" smtClean="0"/>
              <a:t>i</a:t>
            </a:r>
            <a:r>
              <a:rPr lang="en-US" altLang="en-US" sz="2000" dirty="0" smtClean="0"/>
              <a:t> ale </a:t>
            </a:r>
            <a:r>
              <a:rPr lang="en-US" altLang="en-US" sz="2000" dirty="0" err="1" smtClean="0"/>
              <a:t>unui</a:t>
            </a:r>
            <a:r>
              <a:rPr lang="en-US" altLang="en-US" sz="2000" dirty="0" smtClean="0"/>
              <a:t> </a:t>
            </a:r>
            <a:r>
              <a:rPr lang="en-US" altLang="en-US" sz="2000" dirty="0" err="1" smtClean="0"/>
              <a:t>sistem</a:t>
            </a:r>
            <a:r>
              <a:rPr lang="en-US" altLang="en-US" sz="2000" dirty="0" smtClean="0"/>
              <a:t> </a:t>
            </a:r>
            <a:r>
              <a:rPr lang="en-US" altLang="en-US" sz="2000" dirty="0" err="1" smtClean="0"/>
              <a:t>mai</a:t>
            </a:r>
            <a:r>
              <a:rPr lang="en-US" altLang="en-US" sz="2000" dirty="0" smtClean="0"/>
              <a:t> mare. </a:t>
            </a:r>
            <a:r>
              <a:rPr lang="en-US" altLang="en-US" sz="2000" dirty="0" err="1" smtClean="0"/>
              <a:t>Majoritatea</a:t>
            </a:r>
            <a:r>
              <a:rPr lang="en-US" altLang="en-US" sz="2000" dirty="0" smtClean="0"/>
              <a:t> </a:t>
            </a:r>
            <a:r>
              <a:rPr lang="en-US" altLang="en-US" sz="2000" dirty="0" err="1" smtClean="0"/>
              <a:t>procesoarelor</a:t>
            </a:r>
            <a:r>
              <a:rPr lang="en-US" altLang="en-US" sz="2000" dirty="0" smtClean="0"/>
              <a:t> </a:t>
            </a:r>
            <a:r>
              <a:rPr lang="en-US" altLang="en-US" sz="2000" dirty="0" err="1" smtClean="0"/>
              <a:t>paralele</a:t>
            </a:r>
            <a:r>
              <a:rPr lang="en-US" altLang="en-US" sz="2000" dirty="0" smtClean="0"/>
              <a:t> </a:t>
            </a:r>
            <a:r>
              <a:rPr lang="en-US" altLang="en-US" sz="2000" dirty="0" err="1" smtClean="0"/>
              <a:t>apar</a:t>
            </a:r>
            <a:r>
              <a:rPr lang="ro-RO" altLang="en-US" sz="2000" dirty="0" err="1" smtClean="0"/>
              <a:t>ţ</a:t>
            </a:r>
            <a:r>
              <a:rPr lang="en-US" altLang="en-US" sz="2000" dirty="0" smtClean="0"/>
              <a:t>in </a:t>
            </a:r>
            <a:r>
              <a:rPr lang="en-US" altLang="en-US" sz="2000" dirty="0" err="1" smtClean="0"/>
              <a:t>acestei</a:t>
            </a:r>
            <a:r>
              <a:rPr lang="en-US" altLang="en-US" sz="2000" dirty="0" smtClean="0"/>
              <a:t> </a:t>
            </a:r>
            <a:r>
              <a:rPr lang="en-US" altLang="en-US" sz="2000" dirty="0" err="1" smtClean="0"/>
              <a:t>categorii</a:t>
            </a:r>
            <a:r>
              <a:rPr lang="en-US" altLang="en-US" sz="2000" dirty="0" smtClean="0"/>
              <a:t>. </a:t>
            </a:r>
          </a:p>
          <a:p>
            <a:pPr eaLnBrk="1" hangingPunct="1">
              <a:buFont typeface="Wingdings" pitchFamily="2" charset="2"/>
              <a:buNone/>
            </a:pPr>
            <a:r>
              <a:rPr lang="en-US" altLang="en-US" sz="2000" dirty="0" smtClean="0"/>
              <a:t>Ex. </a:t>
            </a:r>
            <a:r>
              <a:rPr lang="en-US" altLang="en-US" sz="2000" dirty="0" err="1" smtClean="0"/>
              <a:t>Transputere</a:t>
            </a:r>
            <a:r>
              <a:rPr lang="en-US" altLang="en-US" sz="2000" dirty="0" smtClean="0"/>
              <a:t>, </a:t>
            </a:r>
            <a:r>
              <a:rPr lang="en-US" altLang="en-US" sz="2000" dirty="0" err="1" smtClean="0"/>
              <a:t>Supernode</a:t>
            </a:r>
            <a:r>
              <a:rPr lang="en-US" altLang="en-US" sz="2000" dirty="0" smtClean="0"/>
              <a:t>, DADO, N-cube, </a:t>
            </a:r>
            <a:r>
              <a:rPr lang="en-US" altLang="en-US" sz="2000" dirty="0" err="1" smtClean="0"/>
              <a:t>Ultracomputer</a:t>
            </a:r>
            <a:r>
              <a:rPr lang="en-US" altLang="en-US" sz="2000" dirty="0" smtClean="0"/>
              <a:t>, Butterfly, Alliant, Sequent Balance, CRAY X-MP.</a:t>
            </a:r>
          </a:p>
          <a:p>
            <a:pPr eaLnBrk="1" hangingPunct="1"/>
            <a:r>
              <a:rPr lang="en-US" altLang="en-US" sz="2000" b="1" i="1" dirty="0"/>
              <a:t>MISD - Multiple Instruction (Stream), Single Data (Stream</a:t>
            </a:r>
            <a:r>
              <a:rPr lang="en-US" altLang="en-US" sz="2000" b="1" dirty="0"/>
              <a:t>)</a:t>
            </a:r>
          </a:p>
          <a:p>
            <a:pPr eaLnBrk="1" hangingPunct="1">
              <a:buNone/>
            </a:pPr>
            <a:r>
              <a:rPr lang="en-US" altLang="en-US" sz="2000" dirty="0"/>
              <a:t>Mai </a:t>
            </a:r>
            <a:r>
              <a:rPr lang="en-US" altLang="en-US" sz="2000" dirty="0" err="1"/>
              <a:t>multe</a:t>
            </a:r>
            <a:r>
              <a:rPr lang="en-US" altLang="en-US" sz="2000" dirty="0"/>
              <a:t> </a:t>
            </a:r>
            <a:r>
              <a:rPr lang="en-US" altLang="en-US" sz="2000" dirty="0" err="1"/>
              <a:t>instruc</a:t>
            </a:r>
            <a:r>
              <a:rPr lang="ro-RO" altLang="en-US" sz="2000" dirty="0" err="1"/>
              <a:t>ţ</a:t>
            </a:r>
            <a:r>
              <a:rPr lang="en-US" altLang="en-US" sz="2000" dirty="0" err="1"/>
              <a:t>iuni</a:t>
            </a:r>
            <a:r>
              <a:rPr lang="en-US" altLang="en-US" sz="2000" dirty="0"/>
              <a:t> </a:t>
            </a:r>
            <a:r>
              <a:rPr lang="en-US" altLang="en-US" sz="2000" dirty="0" err="1"/>
              <a:t>opereaz</a:t>
            </a:r>
            <a:r>
              <a:rPr lang="ro-RO" altLang="en-US" sz="2000" dirty="0"/>
              <a:t>ă</a:t>
            </a:r>
            <a:r>
              <a:rPr lang="en-US" altLang="en-US" sz="2000" dirty="0"/>
              <a:t> </a:t>
            </a:r>
            <a:r>
              <a:rPr lang="en-US" altLang="en-US" sz="2000" dirty="0" err="1"/>
              <a:t>asupra</a:t>
            </a:r>
            <a:r>
              <a:rPr lang="en-US" altLang="en-US" sz="2000" dirty="0"/>
              <a:t> </a:t>
            </a:r>
            <a:r>
              <a:rPr lang="en-US" altLang="en-US" sz="2000" dirty="0" err="1"/>
              <a:t>aceluia</a:t>
            </a:r>
            <a:r>
              <a:rPr lang="ro-RO" altLang="en-US" sz="2000" dirty="0" err="1"/>
              <a:t>ş</a:t>
            </a:r>
            <a:r>
              <a:rPr lang="en-US" altLang="en-US" sz="2000" dirty="0" err="1"/>
              <a:t>i</a:t>
            </a:r>
            <a:r>
              <a:rPr lang="en-US" altLang="en-US" sz="2000" dirty="0"/>
              <a:t> set de date </a:t>
            </a:r>
          </a:p>
          <a:p>
            <a:pPr eaLnBrk="1" hangingPunct="1">
              <a:buFont typeface="Wingdings" pitchFamily="2" charset="2"/>
              <a:buNone/>
            </a:pPr>
            <a:endParaRPr lang="en-US" altLang="en-US" sz="2000" dirty="0"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spcBef>
                <a:spcPct val="0"/>
              </a:spcBef>
              <a:buClrTx/>
              <a:buFontTx/>
              <a:buNone/>
            </a:pPr>
            <a:fld id="{12CCD5F8-17DA-477A-AC6B-7F2D485C61B8}" type="datetime5">
              <a:rPr lang="en-US" altLang="en-US" sz="1400" smtClean="0">
                <a:solidFill>
                  <a:schemeClr val="folHlink"/>
                </a:solidFill>
              </a:rPr>
              <a:pPr eaLnBrk="1" hangingPunct="1">
                <a:spcBef>
                  <a:spcPct val="0"/>
                </a:spcBef>
                <a:buClrTx/>
                <a:buFontTx/>
                <a:buNone/>
              </a:pPr>
              <a:t>25-Sep-23</a:t>
            </a:fld>
            <a:endParaRPr lang="en-US" altLang="en-US" sz="1400" smtClean="0">
              <a:solidFill>
                <a:schemeClr val="folHlink"/>
              </a:solidFill>
            </a:endParaRPr>
          </a:p>
        </p:txBody>
      </p:sp>
      <p:sp>
        <p:nvSpPr>
          <p:cNvPr id="31747" name="Rectangle 4"/>
          <p:cNvSpPr>
            <a:spLocks noGrp="1" noChangeArrowheads="1"/>
          </p:cNvSpPr>
          <p:nvPr>
            <p:ph type="title"/>
          </p:nvPr>
        </p:nvSpPr>
        <p:spPr>
          <a:noFill/>
        </p:spPr>
        <p:txBody>
          <a:bodyPr/>
          <a:lstStyle/>
          <a:p>
            <a:pPr eaLnBrk="1" hangingPunct="1"/>
            <a:r>
              <a:rPr lang="en-US" altLang="en-US" sz="3300" smtClean="0"/>
              <a:t>SISD (Single Instruction, Single Data)</a:t>
            </a:r>
          </a:p>
        </p:txBody>
      </p:sp>
      <p:sp>
        <p:nvSpPr>
          <p:cNvPr id="31748" name="Rectangle 5"/>
          <p:cNvSpPr>
            <a:spLocks noChangeArrowheads="1"/>
          </p:cNvSpPr>
          <p:nvPr/>
        </p:nvSpPr>
        <p:spPr bwMode="auto">
          <a:xfrm>
            <a:off x="1143000" y="3124200"/>
            <a:ext cx="1752600" cy="7620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algn="ctr" eaLnBrk="1" hangingPunct="1">
              <a:lnSpc>
                <a:spcPct val="100000"/>
              </a:lnSpc>
              <a:spcBef>
                <a:spcPct val="0"/>
              </a:spcBef>
              <a:buClrTx/>
              <a:buFontTx/>
              <a:buNone/>
            </a:pPr>
            <a:r>
              <a:rPr lang="en-US" altLang="en-US" sz="2400"/>
              <a:t>Input/Output</a:t>
            </a:r>
          </a:p>
        </p:txBody>
      </p:sp>
      <p:sp>
        <p:nvSpPr>
          <p:cNvPr id="31749" name="Line 6"/>
          <p:cNvSpPr>
            <a:spLocks noChangeShapeType="1"/>
          </p:cNvSpPr>
          <p:nvPr/>
        </p:nvSpPr>
        <p:spPr bwMode="auto">
          <a:xfrm>
            <a:off x="2895600" y="3505200"/>
            <a:ext cx="381000"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750" name="Oval 7"/>
          <p:cNvSpPr>
            <a:spLocks noChangeArrowheads="1"/>
          </p:cNvSpPr>
          <p:nvPr/>
        </p:nvSpPr>
        <p:spPr bwMode="auto">
          <a:xfrm>
            <a:off x="3276600" y="3048000"/>
            <a:ext cx="1905000" cy="8382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algn="ctr" eaLnBrk="1" hangingPunct="1">
              <a:lnSpc>
                <a:spcPct val="100000"/>
              </a:lnSpc>
              <a:spcBef>
                <a:spcPct val="0"/>
              </a:spcBef>
              <a:buClrTx/>
              <a:buFontTx/>
              <a:buNone/>
            </a:pPr>
            <a:r>
              <a:rPr lang="en-US" altLang="en-US" sz="2400"/>
              <a:t>UC</a:t>
            </a:r>
          </a:p>
        </p:txBody>
      </p:sp>
      <p:sp>
        <p:nvSpPr>
          <p:cNvPr id="31751" name="Rectangle 8"/>
          <p:cNvSpPr>
            <a:spLocks noChangeArrowheads="1"/>
          </p:cNvSpPr>
          <p:nvPr/>
        </p:nvSpPr>
        <p:spPr bwMode="auto">
          <a:xfrm>
            <a:off x="5334000" y="4267200"/>
            <a:ext cx="2514600" cy="838200"/>
          </a:xfrm>
          <a:prstGeom prst="rect">
            <a:avLst/>
          </a:prstGeom>
          <a:solidFill>
            <a:srgbClr val="FF99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algn="ctr" eaLnBrk="1" hangingPunct="1">
              <a:lnSpc>
                <a:spcPct val="100000"/>
              </a:lnSpc>
              <a:spcBef>
                <a:spcPct val="0"/>
              </a:spcBef>
              <a:buClrTx/>
              <a:buFontTx/>
              <a:buNone/>
            </a:pPr>
            <a:r>
              <a:rPr lang="en-US" altLang="en-US" sz="2400"/>
              <a:t>Memorie</a:t>
            </a:r>
          </a:p>
        </p:txBody>
      </p:sp>
      <p:sp>
        <p:nvSpPr>
          <p:cNvPr id="31752" name="Line 9"/>
          <p:cNvSpPr>
            <a:spLocks noChangeShapeType="1"/>
          </p:cNvSpPr>
          <p:nvPr/>
        </p:nvSpPr>
        <p:spPr bwMode="auto">
          <a:xfrm>
            <a:off x="6553200" y="3886200"/>
            <a:ext cx="0" cy="38100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753" name="Oval 10"/>
          <p:cNvSpPr>
            <a:spLocks noChangeArrowheads="1"/>
          </p:cNvSpPr>
          <p:nvPr/>
        </p:nvSpPr>
        <p:spPr bwMode="auto">
          <a:xfrm>
            <a:off x="5562600" y="3048000"/>
            <a:ext cx="1905000" cy="8382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algn="ctr" eaLnBrk="1" hangingPunct="1">
              <a:lnSpc>
                <a:spcPct val="100000"/>
              </a:lnSpc>
              <a:spcBef>
                <a:spcPct val="0"/>
              </a:spcBef>
              <a:buClrTx/>
              <a:buFontTx/>
              <a:buNone/>
            </a:pPr>
            <a:r>
              <a:rPr lang="en-US" altLang="en-US" sz="2400"/>
              <a:t>UP</a:t>
            </a:r>
          </a:p>
        </p:txBody>
      </p:sp>
      <p:sp>
        <p:nvSpPr>
          <p:cNvPr id="31754" name="Line 11"/>
          <p:cNvSpPr>
            <a:spLocks noChangeShapeType="1"/>
          </p:cNvSpPr>
          <p:nvPr/>
        </p:nvSpPr>
        <p:spPr bwMode="auto">
          <a:xfrm>
            <a:off x="5181600" y="3505200"/>
            <a:ext cx="381000" cy="0"/>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755" name="Line 12"/>
          <p:cNvSpPr>
            <a:spLocks noChangeShapeType="1"/>
          </p:cNvSpPr>
          <p:nvPr/>
        </p:nvSpPr>
        <p:spPr bwMode="auto">
          <a:xfrm>
            <a:off x="6553200" y="5105400"/>
            <a:ext cx="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756" name="Line 13"/>
          <p:cNvSpPr>
            <a:spLocks noChangeShapeType="1"/>
          </p:cNvSpPr>
          <p:nvPr/>
        </p:nvSpPr>
        <p:spPr bwMode="auto">
          <a:xfrm flipH="1">
            <a:off x="4267200" y="5486400"/>
            <a:ext cx="22860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757" name="Line 14"/>
          <p:cNvSpPr>
            <a:spLocks noChangeShapeType="1"/>
          </p:cNvSpPr>
          <p:nvPr/>
        </p:nvSpPr>
        <p:spPr bwMode="auto">
          <a:xfrm flipV="1">
            <a:off x="4267200" y="3886200"/>
            <a:ext cx="0" cy="1600200"/>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758" name="Text Box 15"/>
          <p:cNvSpPr txBox="1">
            <a:spLocks noChangeArrowheads="1"/>
          </p:cNvSpPr>
          <p:nvPr/>
        </p:nvSpPr>
        <p:spPr bwMode="auto">
          <a:xfrm>
            <a:off x="5181600" y="30480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lnSpc>
                <a:spcPct val="100000"/>
              </a:lnSpc>
              <a:spcBef>
                <a:spcPct val="50000"/>
              </a:spcBef>
              <a:buClrTx/>
              <a:buFontTx/>
              <a:buNone/>
            </a:pPr>
            <a:r>
              <a:rPr lang="en-US" altLang="en-US" sz="2400"/>
              <a:t>I</a:t>
            </a:r>
          </a:p>
        </p:txBody>
      </p:sp>
      <p:sp>
        <p:nvSpPr>
          <p:cNvPr id="31759" name="Text Box 16"/>
          <p:cNvSpPr txBox="1">
            <a:spLocks noChangeArrowheads="1"/>
          </p:cNvSpPr>
          <p:nvPr/>
        </p:nvSpPr>
        <p:spPr bwMode="auto">
          <a:xfrm>
            <a:off x="6781800" y="3810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lnSpc>
                <a:spcPct val="100000"/>
              </a:lnSpc>
              <a:spcBef>
                <a:spcPct val="50000"/>
              </a:spcBef>
              <a:buClrTx/>
              <a:buFontTx/>
              <a:buNone/>
            </a:pPr>
            <a:r>
              <a:rPr lang="en-US" altLang="en-US" sz="2400"/>
              <a:t>D</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spcBef>
                <a:spcPct val="0"/>
              </a:spcBef>
              <a:buClrTx/>
              <a:buFontTx/>
              <a:buNone/>
            </a:pPr>
            <a:fld id="{482E1E74-076E-43A5-9ED5-2DD901367EBF}" type="datetime5">
              <a:rPr lang="en-US" altLang="en-US" sz="1400" smtClean="0">
                <a:solidFill>
                  <a:schemeClr val="folHlink"/>
                </a:solidFill>
              </a:rPr>
              <a:pPr eaLnBrk="1" hangingPunct="1">
                <a:spcBef>
                  <a:spcPct val="0"/>
                </a:spcBef>
                <a:buClrTx/>
                <a:buFontTx/>
                <a:buNone/>
              </a:pPr>
              <a:t>25-Sep-23</a:t>
            </a:fld>
            <a:endParaRPr lang="en-US" altLang="en-US" sz="1400" smtClean="0">
              <a:solidFill>
                <a:schemeClr val="folHlink"/>
              </a:solidFill>
            </a:endParaRPr>
          </a:p>
        </p:txBody>
      </p:sp>
      <p:sp>
        <p:nvSpPr>
          <p:cNvPr id="32771" name="Rectangle 4"/>
          <p:cNvSpPr>
            <a:spLocks noGrp="1" noChangeArrowheads="1"/>
          </p:cNvSpPr>
          <p:nvPr>
            <p:ph type="title"/>
          </p:nvPr>
        </p:nvSpPr>
        <p:spPr>
          <a:noFill/>
        </p:spPr>
        <p:txBody>
          <a:bodyPr/>
          <a:lstStyle/>
          <a:p>
            <a:pPr eaLnBrk="1" hangingPunct="1"/>
            <a:r>
              <a:rPr lang="en-US" altLang="en-US" sz="3300" smtClean="0"/>
              <a:t>SIMD (Single Instruction, Multiple Data)</a:t>
            </a:r>
          </a:p>
        </p:txBody>
      </p:sp>
      <p:sp>
        <p:nvSpPr>
          <p:cNvPr id="32772" name="Line 5"/>
          <p:cNvSpPr>
            <a:spLocks noChangeShapeType="1"/>
          </p:cNvSpPr>
          <p:nvPr/>
        </p:nvSpPr>
        <p:spPr bwMode="auto">
          <a:xfrm>
            <a:off x="2209800" y="3886200"/>
            <a:ext cx="3810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2773" name="Oval 6"/>
          <p:cNvSpPr>
            <a:spLocks noChangeArrowheads="1"/>
          </p:cNvSpPr>
          <p:nvPr/>
        </p:nvSpPr>
        <p:spPr bwMode="auto">
          <a:xfrm>
            <a:off x="2590800" y="3429000"/>
            <a:ext cx="1905000" cy="8382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algn="ctr" eaLnBrk="1" hangingPunct="1">
              <a:lnSpc>
                <a:spcPct val="100000"/>
              </a:lnSpc>
              <a:spcBef>
                <a:spcPct val="0"/>
              </a:spcBef>
              <a:buClrTx/>
              <a:buFontTx/>
              <a:buNone/>
            </a:pPr>
            <a:r>
              <a:rPr lang="en-US" altLang="en-US" sz="2400"/>
              <a:t>UC</a:t>
            </a:r>
          </a:p>
        </p:txBody>
      </p:sp>
      <p:sp>
        <p:nvSpPr>
          <p:cNvPr id="32774" name="Rectangle 7"/>
          <p:cNvSpPr>
            <a:spLocks noChangeArrowheads="1"/>
          </p:cNvSpPr>
          <p:nvPr/>
        </p:nvSpPr>
        <p:spPr bwMode="auto">
          <a:xfrm>
            <a:off x="6934200" y="3048000"/>
            <a:ext cx="1219200" cy="685800"/>
          </a:xfrm>
          <a:prstGeom prst="rect">
            <a:avLst/>
          </a:prstGeom>
          <a:solidFill>
            <a:srgbClr val="FF99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algn="ctr" eaLnBrk="1" hangingPunct="1">
              <a:lnSpc>
                <a:spcPct val="100000"/>
              </a:lnSpc>
              <a:spcBef>
                <a:spcPct val="0"/>
              </a:spcBef>
              <a:buClrTx/>
              <a:buFontTx/>
              <a:buNone/>
            </a:pPr>
            <a:r>
              <a:rPr lang="en-US" altLang="en-US" sz="2400"/>
              <a:t>M</a:t>
            </a:r>
            <a:r>
              <a:rPr lang="en-US" altLang="en-US" sz="2400" baseline="-25000"/>
              <a:t>1</a:t>
            </a:r>
          </a:p>
        </p:txBody>
      </p:sp>
      <p:sp>
        <p:nvSpPr>
          <p:cNvPr id="32775" name="Oval 8"/>
          <p:cNvSpPr>
            <a:spLocks noChangeArrowheads="1"/>
          </p:cNvSpPr>
          <p:nvPr/>
        </p:nvSpPr>
        <p:spPr bwMode="auto">
          <a:xfrm>
            <a:off x="5257800" y="3048000"/>
            <a:ext cx="1295400" cy="6858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algn="ctr" eaLnBrk="1" hangingPunct="1">
              <a:lnSpc>
                <a:spcPct val="100000"/>
              </a:lnSpc>
              <a:spcBef>
                <a:spcPct val="0"/>
              </a:spcBef>
              <a:buClrTx/>
              <a:buFontTx/>
              <a:buNone/>
            </a:pPr>
            <a:r>
              <a:rPr lang="en-US" altLang="en-US" sz="2400"/>
              <a:t>UP</a:t>
            </a:r>
            <a:r>
              <a:rPr lang="en-US" altLang="en-US" sz="2400" baseline="-25000"/>
              <a:t>1</a:t>
            </a:r>
          </a:p>
        </p:txBody>
      </p:sp>
      <p:sp>
        <p:nvSpPr>
          <p:cNvPr id="32776" name="Line 9"/>
          <p:cNvSpPr>
            <a:spLocks noChangeShapeType="1"/>
          </p:cNvSpPr>
          <p:nvPr/>
        </p:nvSpPr>
        <p:spPr bwMode="auto">
          <a:xfrm>
            <a:off x="4495800" y="3886200"/>
            <a:ext cx="381000" cy="0"/>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2777" name="Text Box 10"/>
          <p:cNvSpPr txBox="1">
            <a:spLocks noChangeArrowheads="1"/>
          </p:cNvSpPr>
          <p:nvPr/>
        </p:nvSpPr>
        <p:spPr bwMode="auto">
          <a:xfrm>
            <a:off x="4572000" y="34290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lnSpc>
                <a:spcPct val="100000"/>
              </a:lnSpc>
              <a:spcBef>
                <a:spcPct val="50000"/>
              </a:spcBef>
              <a:buClrTx/>
              <a:buFontTx/>
              <a:buNone/>
            </a:pPr>
            <a:r>
              <a:rPr lang="en-US" altLang="en-US" sz="2400"/>
              <a:t>I</a:t>
            </a:r>
          </a:p>
        </p:txBody>
      </p:sp>
      <p:sp>
        <p:nvSpPr>
          <p:cNvPr id="32778" name="Text Box 11"/>
          <p:cNvSpPr txBox="1">
            <a:spLocks noChangeArrowheads="1"/>
          </p:cNvSpPr>
          <p:nvPr/>
        </p:nvSpPr>
        <p:spPr bwMode="auto">
          <a:xfrm>
            <a:off x="6477000" y="28194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lnSpc>
                <a:spcPct val="100000"/>
              </a:lnSpc>
              <a:spcBef>
                <a:spcPct val="50000"/>
              </a:spcBef>
              <a:buClrTx/>
              <a:buFontTx/>
              <a:buNone/>
            </a:pPr>
            <a:r>
              <a:rPr lang="en-US" altLang="en-US" sz="2400"/>
              <a:t>D</a:t>
            </a:r>
            <a:r>
              <a:rPr lang="ro-RO" altLang="en-US" sz="2400" baseline="-25000"/>
              <a:t>1</a:t>
            </a:r>
            <a:endParaRPr lang="en-US" altLang="en-US" sz="2400" baseline="-25000"/>
          </a:p>
        </p:txBody>
      </p:sp>
      <p:sp>
        <p:nvSpPr>
          <p:cNvPr id="32779" name="Line 12"/>
          <p:cNvSpPr>
            <a:spLocks noChangeShapeType="1"/>
          </p:cNvSpPr>
          <p:nvPr/>
        </p:nvSpPr>
        <p:spPr bwMode="auto">
          <a:xfrm>
            <a:off x="4876800" y="3429000"/>
            <a:ext cx="0" cy="990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2780" name="Line 13"/>
          <p:cNvSpPr>
            <a:spLocks noChangeShapeType="1"/>
          </p:cNvSpPr>
          <p:nvPr/>
        </p:nvSpPr>
        <p:spPr bwMode="auto">
          <a:xfrm>
            <a:off x="4876800" y="3429000"/>
            <a:ext cx="381000" cy="0"/>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2781" name="Line 14"/>
          <p:cNvSpPr>
            <a:spLocks noChangeShapeType="1"/>
          </p:cNvSpPr>
          <p:nvPr/>
        </p:nvSpPr>
        <p:spPr bwMode="auto">
          <a:xfrm>
            <a:off x="4876800" y="4419600"/>
            <a:ext cx="381000" cy="0"/>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2782" name="Oval 15"/>
          <p:cNvSpPr>
            <a:spLocks noChangeArrowheads="1"/>
          </p:cNvSpPr>
          <p:nvPr/>
        </p:nvSpPr>
        <p:spPr bwMode="auto">
          <a:xfrm>
            <a:off x="5257800" y="4114800"/>
            <a:ext cx="1295400" cy="6858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algn="ctr" eaLnBrk="1" hangingPunct="1">
              <a:lnSpc>
                <a:spcPct val="100000"/>
              </a:lnSpc>
              <a:spcBef>
                <a:spcPct val="0"/>
              </a:spcBef>
              <a:buClrTx/>
              <a:buFontTx/>
              <a:buNone/>
            </a:pPr>
            <a:r>
              <a:rPr lang="en-US" altLang="en-US" sz="2400"/>
              <a:t>UP</a:t>
            </a:r>
            <a:r>
              <a:rPr lang="en-US" altLang="en-US" sz="2400" baseline="-25000"/>
              <a:t>2</a:t>
            </a:r>
          </a:p>
        </p:txBody>
      </p:sp>
      <p:sp>
        <p:nvSpPr>
          <p:cNvPr id="32783" name="Rectangle 16"/>
          <p:cNvSpPr>
            <a:spLocks noChangeArrowheads="1"/>
          </p:cNvSpPr>
          <p:nvPr/>
        </p:nvSpPr>
        <p:spPr bwMode="auto">
          <a:xfrm>
            <a:off x="6934200" y="4114800"/>
            <a:ext cx="1219200" cy="685800"/>
          </a:xfrm>
          <a:prstGeom prst="rect">
            <a:avLst/>
          </a:prstGeom>
          <a:solidFill>
            <a:srgbClr val="FF99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algn="ctr" eaLnBrk="1" hangingPunct="1">
              <a:lnSpc>
                <a:spcPct val="100000"/>
              </a:lnSpc>
              <a:spcBef>
                <a:spcPct val="0"/>
              </a:spcBef>
              <a:buClrTx/>
              <a:buFontTx/>
              <a:buNone/>
            </a:pPr>
            <a:r>
              <a:rPr lang="en-US" altLang="en-US" sz="2400"/>
              <a:t>M</a:t>
            </a:r>
            <a:r>
              <a:rPr lang="en-US" altLang="en-US" sz="2400" baseline="-25000"/>
              <a:t>2</a:t>
            </a:r>
          </a:p>
        </p:txBody>
      </p:sp>
      <p:sp>
        <p:nvSpPr>
          <p:cNvPr id="32784" name="Line 17"/>
          <p:cNvSpPr>
            <a:spLocks noChangeShapeType="1"/>
          </p:cNvSpPr>
          <p:nvPr/>
        </p:nvSpPr>
        <p:spPr bwMode="auto">
          <a:xfrm>
            <a:off x="6553200" y="3429000"/>
            <a:ext cx="381000"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2785" name="Line 18"/>
          <p:cNvSpPr>
            <a:spLocks noChangeShapeType="1"/>
          </p:cNvSpPr>
          <p:nvPr/>
        </p:nvSpPr>
        <p:spPr bwMode="auto">
          <a:xfrm>
            <a:off x="6553200" y="4419600"/>
            <a:ext cx="381000"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2786" name="Rectangle 19"/>
          <p:cNvSpPr>
            <a:spLocks noChangeArrowheads="1"/>
          </p:cNvSpPr>
          <p:nvPr/>
        </p:nvSpPr>
        <p:spPr bwMode="auto">
          <a:xfrm>
            <a:off x="609600" y="3505200"/>
            <a:ext cx="1676400" cy="838200"/>
          </a:xfrm>
          <a:prstGeom prst="rect">
            <a:avLst/>
          </a:prstGeom>
          <a:solidFill>
            <a:srgbClr val="FF99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algn="ctr" eaLnBrk="1" hangingPunct="1">
              <a:lnSpc>
                <a:spcPct val="100000"/>
              </a:lnSpc>
              <a:spcBef>
                <a:spcPct val="0"/>
              </a:spcBef>
              <a:buClrTx/>
              <a:buFontTx/>
              <a:buNone/>
            </a:pPr>
            <a:r>
              <a:rPr lang="en-US" altLang="en-US" sz="2400"/>
              <a:t>MP</a:t>
            </a:r>
          </a:p>
        </p:txBody>
      </p:sp>
      <p:sp>
        <p:nvSpPr>
          <p:cNvPr id="32787" name="Line 20"/>
          <p:cNvSpPr>
            <a:spLocks noChangeShapeType="1"/>
          </p:cNvSpPr>
          <p:nvPr/>
        </p:nvSpPr>
        <p:spPr bwMode="auto">
          <a:xfrm>
            <a:off x="8534400" y="3429000"/>
            <a:ext cx="0" cy="2438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2788" name="Line 21"/>
          <p:cNvSpPr>
            <a:spLocks noChangeShapeType="1"/>
          </p:cNvSpPr>
          <p:nvPr/>
        </p:nvSpPr>
        <p:spPr bwMode="auto">
          <a:xfrm flipH="1">
            <a:off x="1676400" y="5867400"/>
            <a:ext cx="68580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2789" name="Line 22"/>
          <p:cNvSpPr>
            <a:spLocks noChangeShapeType="1"/>
          </p:cNvSpPr>
          <p:nvPr/>
        </p:nvSpPr>
        <p:spPr bwMode="auto">
          <a:xfrm flipV="1">
            <a:off x="1676400" y="4343400"/>
            <a:ext cx="0" cy="1524000"/>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2790" name="Line 23"/>
          <p:cNvSpPr>
            <a:spLocks noChangeShapeType="1"/>
          </p:cNvSpPr>
          <p:nvPr/>
        </p:nvSpPr>
        <p:spPr bwMode="auto">
          <a:xfrm>
            <a:off x="8153400" y="3429000"/>
            <a:ext cx="381000"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2791" name="Line 24"/>
          <p:cNvSpPr>
            <a:spLocks noChangeShapeType="1"/>
          </p:cNvSpPr>
          <p:nvPr/>
        </p:nvSpPr>
        <p:spPr bwMode="auto">
          <a:xfrm>
            <a:off x="8153400" y="4419600"/>
            <a:ext cx="381000"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2792" name="Text Box 25"/>
          <p:cNvSpPr txBox="1">
            <a:spLocks noChangeArrowheads="1"/>
          </p:cNvSpPr>
          <p:nvPr/>
        </p:nvSpPr>
        <p:spPr bwMode="auto">
          <a:xfrm>
            <a:off x="1508125" y="5908675"/>
            <a:ext cx="3292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lnSpc>
                <a:spcPct val="100000"/>
              </a:lnSpc>
              <a:spcBef>
                <a:spcPct val="0"/>
              </a:spcBef>
              <a:buClrTx/>
              <a:buFontTx/>
              <a:buNone/>
            </a:pPr>
            <a:r>
              <a:rPr lang="en-US" altLang="en-US" sz="2400"/>
              <a:t>Obs. Asem</a:t>
            </a:r>
            <a:r>
              <a:rPr lang="ro-RO" altLang="en-US" sz="2400"/>
              <a:t>ă</a:t>
            </a:r>
            <a:r>
              <a:rPr lang="en-US" altLang="en-US" sz="2400"/>
              <a:t>n</a:t>
            </a:r>
            <a:r>
              <a:rPr lang="ro-RO" altLang="en-US" sz="2400"/>
              <a:t>ă</a:t>
            </a:r>
            <a:r>
              <a:rPr lang="en-US" altLang="en-US" sz="2400"/>
              <a:t>tor: SPMD</a:t>
            </a:r>
          </a:p>
        </p:txBody>
      </p:sp>
      <p:sp>
        <p:nvSpPr>
          <p:cNvPr id="32793" name="Text Box 26"/>
          <p:cNvSpPr txBox="1">
            <a:spLocks noChangeArrowheads="1"/>
          </p:cNvSpPr>
          <p:nvPr/>
        </p:nvSpPr>
        <p:spPr bwMode="auto">
          <a:xfrm>
            <a:off x="6477000" y="38862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lnSpc>
                <a:spcPct val="100000"/>
              </a:lnSpc>
              <a:spcBef>
                <a:spcPct val="50000"/>
              </a:spcBef>
              <a:buClrTx/>
              <a:buFontTx/>
              <a:buNone/>
            </a:pPr>
            <a:r>
              <a:rPr lang="en-US" altLang="en-US" sz="2400"/>
              <a:t>D</a:t>
            </a:r>
            <a:r>
              <a:rPr lang="ro-RO" altLang="en-US" sz="2400" baseline="-25000"/>
              <a:t>2</a:t>
            </a:r>
            <a:endParaRPr lang="en-US" altLang="en-US" sz="2400" baseline="-2500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Exemple</a:t>
            </a:r>
            <a:r>
              <a:rPr lang="en-US" dirty="0" smtClean="0"/>
              <a:t> SIMD</a:t>
            </a:r>
            <a:endParaRPr lang="en-US" dirty="0"/>
          </a:p>
        </p:txBody>
      </p:sp>
      <p:sp>
        <p:nvSpPr>
          <p:cNvPr id="4" name="TextBox 3"/>
          <p:cNvSpPr txBox="1"/>
          <p:nvPr/>
        </p:nvSpPr>
        <p:spPr>
          <a:xfrm>
            <a:off x="1143000" y="1981200"/>
            <a:ext cx="7607300" cy="6109365"/>
          </a:xfrm>
          <a:prstGeom prst="rect">
            <a:avLst/>
          </a:prstGeom>
          <a:noFill/>
        </p:spPr>
        <p:txBody>
          <a:bodyPr wrap="square" rtlCol="0">
            <a:spAutoFit/>
          </a:bodyPr>
          <a:lstStyle/>
          <a:p>
            <a:r>
              <a:rPr lang="en-US" b="1" dirty="0"/>
              <a:t>SIMD (Single Instruction, Multiple Data)</a:t>
            </a:r>
            <a:r>
              <a:rPr lang="en-US" dirty="0"/>
              <a:t> </a:t>
            </a:r>
            <a:r>
              <a:rPr lang="en-US" dirty="0" err="1"/>
              <a:t>este</a:t>
            </a:r>
            <a:r>
              <a:rPr lang="en-US" dirty="0"/>
              <a:t> un tip de </a:t>
            </a:r>
            <a:r>
              <a:rPr lang="en-US" dirty="0" err="1"/>
              <a:t>arhitectură</a:t>
            </a:r>
            <a:r>
              <a:rPr lang="en-US" dirty="0"/>
              <a:t> de </a:t>
            </a:r>
            <a:r>
              <a:rPr lang="en-US" dirty="0" err="1"/>
              <a:t>procesare</a:t>
            </a:r>
            <a:r>
              <a:rPr lang="en-US" dirty="0"/>
              <a:t> </a:t>
            </a:r>
            <a:r>
              <a:rPr lang="en-US" dirty="0" err="1"/>
              <a:t>paralelă</a:t>
            </a:r>
            <a:r>
              <a:rPr lang="en-US" dirty="0"/>
              <a:t> care </a:t>
            </a:r>
            <a:r>
              <a:rPr lang="en-US" dirty="0" err="1"/>
              <a:t>permite</a:t>
            </a:r>
            <a:r>
              <a:rPr lang="en-US" dirty="0"/>
              <a:t> </a:t>
            </a:r>
            <a:r>
              <a:rPr lang="en-US" dirty="0" err="1"/>
              <a:t>unei</a:t>
            </a:r>
            <a:r>
              <a:rPr lang="en-US" dirty="0"/>
              <a:t> </a:t>
            </a:r>
            <a:r>
              <a:rPr lang="en-US" dirty="0" err="1"/>
              <a:t>singure</a:t>
            </a:r>
            <a:r>
              <a:rPr lang="en-US" dirty="0"/>
              <a:t> </a:t>
            </a:r>
            <a:r>
              <a:rPr lang="en-US" dirty="0" err="1"/>
              <a:t>instrucțiuni</a:t>
            </a:r>
            <a:r>
              <a:rPr lang="en-US" dirty="0"/>
              <a:t> </a:t>
            </a:r>
            <a:r>
              <a:rPr lang="en-US" dirty="0" err="1"/>
              <a:t>să</a:t>
            </a:r>
            <a:r>
              <a:rPr lang="en-US" dirty="0"/>
              <a:t> </a:t>
            </a:r>
            <a:r>
              <a:rPr lang="en-US" dirty="0" err="1"/>
              <a:t>efectueze</a:t>
            </a:r>
            <a:r>
              <a:rPr lang="en-US" dirty="0"/>
              <a:t> </a:t>
            </a:r>
            <a:r>
              <a:rPr lang="en-US" dirty="0" err="1"/>
              <a:t>aceeași</a:t>
            </a:r>
            <a:r>
              <a:rPr lang="en-US" dirty="0"/>
              <a:t> </a:t>
            </a:r>
            <a:r>
              <a:rPr lang="en-US" dirty="0" err="1"/>
              <a:t>operație</a:t>
            </a:r>
            <a:r>
              <a:rPr lang="en-US" dirty="0"/>
              <a:t> </a:t>
            </a:r>
            <a:r>
              <a:rPr lang="en-US" dirty="0" err="1"/>
              <a:t>asupra</a:t>
            </a:r>
            <a:r>
              <a:rPr lang="en-US" dirty="0"/>
              <a:t> </a:t>
            </a:r>
            <a:r>
              <a:rPr lang="en-US" dirty="0" err="1"/>
              <a:t>mai</a:t>
            </a:r>
            <a:r>
              <a:rPr lang="en-US" dirty="0"/>
              <a:t> </a:t>
            </a:r>
            <a:r>
              <a:rPr lang="en-US" dirty="0" err="1"/>
              <a:t>multor</a:t>
            </a:r>
            <a:r>
              <a:rPr lang="en-US" dirty="0"/>
              <a:t> </a:t>
            </a:r>
            <a:r>
              <a:rPr lang="en-US" dirty="0" err="1"/>
              <a:t>elemente</a:t>
            </a:r>
            <a:r>
              <a:rPr lang="en-US" dirty="0"/>
              <a:t> de date </a:t>
            </a:r>
            <a:r>
              <a:rPr lang="en-US" dirty="0" err="1"/>
              <a:t>simultan</a:t>
            </a:r>
            <a:r>
              <a:rPr lang="en-US" dirty="0"/>
              <a:t>. SIMD </a:t>
            </a:r>
            <a:r>
              <a:rPr lang="en-US" dirty="0" err="1"/>
              <a:t>este</a:t>
            </a:r>
            <a:r>
              <a:rPr lang="en-US" dirty="0"/>
              <a:t> </a:t>
            </a:r>
            <a:r>
              <a:rPr lang="en-US" dirty="0" err="1"/>
              <a:t>utilizat</a:t>
            </a:r>
            <a:r>
              <a:rPr lang="en-US" dirty="0"/>
              <a:t> </a:t>
            </a:r>
            <a:r>
              <a:rPr lang="en-US" dirty="0" err="1"/>
              <a:t>în</a:t>
            </a:r>
            <a:r>
              <a:rPr lang="en-US" dirty="0"/>
              <a:t> mod </a:t>
            </a:r>
            <a:r>
              <a:rPr lang="en-US" dirty="0" err="1"/>
              <a:t>obișnuit</a:t>
            </a:r>
            <a:r>
              <a:rPr lang="en-US" dirty="0"/>
              <a:t> </a:t>
            </a:r>
            <a:r>
              <a:rPr lang="en-US" dirty="0" err="1"/>
              <a:t>în</a:t>
            </a:r>
            <a:r>
              <a:rPr lang="en-US" dirty="0"/>
              <a:t> diverse </a:t>
            </a:r>
            <a:r>
              <a:rPr lang="en-US" dirty="0" err="1"/>
              <a:t>sisteme</a:t>
            </a:r>
            <a:r>
              <a:rPr lang="en-US" dirty="0"/>
              <a:t> de </a:t>
            </a:r>
            <a:r>
              <a:rPr lang="en-US" dirty="0" err="1"/>
              <a:t>calcul</a:t>
            </a:r>
            <a:r>
              <a:rPr lang="en-US" dirty="0"/>
              <a:t>, </a:t>
            </a:r>
            <a:r>
              <a:rPr lang="en-US" dirty="0" err="1"/>
              <a:t>în</a:t>
            </a:r>
            <a:r>
              <a:rPr lang="en-US" dirty="0"/>
              <a:t> special </a:t>
            </a:r>
            <a:r>
              <a:rPr lang="en-US" dirty="0" err="1"/>
              <a:t>în</a:t>
            </a:r>
            <a:r>
              <a:rPr lang="en-US" dirty="0"/>
              <a:t> </a:t>
            </a:r>
            <a:r>
              <a:rPr lang="en-US" dirty="0" err="1"/>
              <a:t>aplicații</a:t>
            </a:r>
            <a:r>
              <a:rPr lang="en-US" dirty="0"/>
              <a:t> multimedia </a:t>
            </a:r>
            <a:r>
              <a:rPr lang="en-US" dirty="0" err="1"/>
              <a:t>și</a:t>
            </a:r>
            <a:r>
              <a:rPr lang="en-US" dirty="0"/>
              <a:t> </a:t>
            </a:r>
            <a:r>
              <a:rPr lang="en-US" dirty="0" err="1"/>
              <a:t>științifice</a:t>
            </a:r>
            <a:r>
              <a:rPr lang="en-US" dirty="0"/>
              <a:t> </a:t>
            </a:r>
            <a:r>
              <a:rPr lang="en-US" dirty="0" err="1"/>
              <a:t>în</a:t>
            </a:r>
            <a:r>
              <a:rPr lang="en-US" dirty="0"/>
              <a:t> care </a:t>
            </a:r>
            <a:r>
              <a:rPr lang="en-US" dirty="0" err="1"/>
              <a:t>procesarea</a:t>
            </a:r>
            <a:r>
              <a:rPr lang="en-US" dirty="0"/>
              <a:t> </a:t>
            </a:r>
            <a:r>
              <a:rPr lang="en-US" dirty="0" err="1"/>
              <a:t>unor</a:t>
            </a:r>
            <a:r>
              <a:rPr lang="en-US" dirty="0"/>
              <a:t> </a:t>
            </a:r>
            <a:r>
              <a:rPr lang="en-US" dirty="0" err="1"/>
              <a:t>cantități</a:t>
            </a:r>
            <a:r>
              <a:rPr lang="en-US" dirty="0"/>
              <a:t> </a:t>
            </a:r>
            <a:r>
              <a:rPr lang="en-US" dirty="0" err="1"/>
              <a:t>mari</a:t>
            </a:r>
            <a:r>
              <a:rPr lang="en-US" dirty="0"/>
              <a:t> de date </a:t>
            </a:r>
            <a:r>
              <a:rPr lang="en-US" dirty="0" err="1"/>
              <a:t>în</a:t>
            </a:r>
            <a:r>
              <a:rPr lang="en-US" dirty="0"/>
              <a:t> </a:t>
            </a:r>
            <a:r>
              <a:rPr lang="en-US" dirty="0" err="1"/>
              <a:t>paralel</a:t>
            </a:r>
            <a:r>
              <a:rPr lang="en-US" dirty="0"/>
              <a:t> </a:t>
            </a:r>
            <a:r>
              <a:rPr lang="en-US" dirty="0" err="1"/>
              <a:t>este</a:t>
            </a:r>
            <a:r>
              <a:rPr lang="en-US" dirty="0"/>
              <a:t> </a:t>
            </a:r>
            <a:r>
              <a:rPr lang="en-US" dirty="0" err="1"/>
              <a:t>benefică</a:t>
            </a:r>
            <a:r>
              <a:rPr lang="en-US" dirty="0"/>
              <a:t>. Mai </a:t>
            </a:r>
            <a:r>
              <a:rPr lang="en-US" dirty="0" err="1"/>
              <a:t>jos</a:t>
            </a:r>
            <a:r>
              <a:rPr lang="en-US" dirty="0"/>
              <a:t> </a:t>
            </a:r>
            <a:r>
              <a:rPr lang="en-US" dirty="0" err="1"/>
              <a:t>sunt</a:t>
            </a:r>
            <a:r>
              <a:rPr lang="en-US" dirty="0"/>
              <a:t> </a:t>
            </a:r>
            <a:r>
              <a:rPr lang="en-US" dirty="0" err="1"/>
              <a:t>câteva</a:t>
            </a:r>
            <a:r>
              <a:rPr lang="en-US" dirty="0"/>
              <a:t> </a:t>
            </a:r>
            <a:r>
              <a:rPr lang="en-US" dirty="0" err="1"/>
              <a:t>exemple</a:t>
            </a:r>
            <a:r>
              <a:rPr lang="en-US" dirty="0"/>
              <a:t> de </a:t>
            </a:r>
            <a:r>
              <a:rPr lang="en-US" dirty="0" err="1"/>
              <a:t>calculatoare</a:t>
            </a:r>
            <a:r>
              <a:rPr lang="en-US" dirty="0"/>
              <a:t> </a:t>
            </a:r>
            <a:r>
              <a:rPr lang="en-US" dirty="0" err="1"/>
              <a:t>și</a:t>
            </a:r>
            <a:r>
              <a:rPr lang="en-US" dirty="0"/>
              <a:t> </a:t>
            </a:r>
            <a:r>
              <a:rPr lang="en-US" dirty="0" err="1"/>
              <a:t>procesoare</a:t>
            </a:r>
            <a:r>
              <a:rPr lang="en-US" dirty="0"/>
              <a:t> care </a:t>
            </a:r>
            <a:r>
              <a:rPr lang="en-US" dirty="0" err="1"/>
              <a:t>folosesc</a:t>
            </a:r>
            <a:r>
              <a:rPr lang="en-US" dirty="0"/>
              <a:t> </a:t>
            </a:r>
            <a:r>
              <a:rPr lang="en-US" dirty="0" err="1"/>
              <a:t>tehnologia</a:t>
            </a:r>
            <a:r>
              <a:rPr lang="en-US" dirty="0"/>
              <a:t> SIMD:</a:t>
            </a:r>
          </a:p>
          <a:p>
            <a:pPr>
              <a:buNone/>
            </a:pPr>
            <a:r>
              <a:rPr lang="en-US" b="1" dirty="0" smtClean="0"/>
              <a:t>1. Intel </a:t>
            </a:r>
            <a:r>
              <a:rPr lang="en-US" b="1" dirty="0"/>
              <a:t>SSE (Streaming SIMD Extensions)</a:t>
            </a:r>
            <a:r>
              <a:rPr lang="en-US" dirty="0"/>
              <a:t>:</a:t>
            </a:r>
          </a:p>
          <a:p>
            <a:r>
              <a:rPr lang="en-US" dirty="0" smtClean="0"/>
              <a:t>Intel </a:t>
            </a:r>
            <a:r>
              <a:rPr lang="en-US" dirty="0"/>
              <a:t>a </a:t>
            </a:r>
            <a:r>
              <a:rPr lang="en-US" dirty="0" err="1"/>
              <a:t>introdus</a:t>
            </a:r>
            <a:r>
              <a:rPr lang="en-US" dirty="0"/>
              <a:t> SSE ca o </a:t>
            </a:r>
            <a:r>
              <a:rPr lang="en-US" dirty="0" err="1"/>
              <a:t>extensie</a:t>
            </a:r>
            <a:r>
              <a:rPr lang="en-US" dirty="0"/>
              <a:t> a </a:t>
            </a:r>
            <a:r>
              <a:rPr lang="en-US" dirty="0" err="1"/>
              <a:t>arhitecturii</a:t>
            </a:r>
            <a:r>
              <a:rPr lang="en-US" dirty="0"/>
              <a:t> x86. SSE </a:t>
            </a:r>
            <a:r>
              <a:rPr lang="en-US" dirty="0" err="1"/>
              <a:t>oferă</a:t>
            </a:r>
            <a:r>
              <a:rPr lang="en-US" dirty="0"/>
              <a:t> un set de </a:t>
            </a:r>
            <a:r>
              <a:rPr lang="en-US" dirty="0" err="1"/>
              <a:t>instrucțiuni</a:t>
            </a:r>
            <a:r>
              <a:rPr lang="en-US" dirty="0"/>
              <a:t> SIMD </a:t>
            </a:r>
            <a:r>
              <a:rPr lang="en-US" dirty="0" err="1"/>
              <a:t>pentru</a:t>
            </a:r>
            <a:r>
              <a:rPr lang="en-US" dirty="0"/>
              <a:t> </a:t>
            </a:r>
            <a:r>
              <a:rPr lang="en-US" dirty="0" err="1"/>
              <a:t>sarcini</a:t>
            </a:r>
            <a:r>
              <a:rPr lang="en-US" dirty="0"/>
              <a:t> multimedia </a:t>
            </a:r>
            <a:r>
              <a:rPr lang="en-US" dirty="0" err="1"/>
              <a:t>și</a:t>
            </a:r>
            <a:r>
              <a:rPr lang="en-US" dirty="0"/>
              <a:t> de </a:t>
            </a:r>
            <a:r>
              <a:rPr lang="en-US" dirty="0" err="1"/>
              <a:t>procesare</a:t>
            </a:r>
            <a:r>
              <a:rPr lang="en-US" dirty="0"/>
              <a:t> a </a:t>
            </a:r>
            <a:r>
              <a:rPr lang="en-US" dirty="0" err="1"/>
              <a:t>datelor</a:t>
            </a:r>
            <a:r>
              <a:rPr lang="en-US" dirty="0"/>
              <a:t>.</a:t>
            </a:r>
          </a:p>
          <a:p>
            <a:r>
              <a:rPr lang="en-US" dirty="0" err="1"/>
              <a:t>Exemple</a:t>
            </a:r>
            <a:r>
              <a:rPr lang="en-US" dirty="0"/>
              <a:t> de </a:t>
            </a:r>
            <a:r>
              <a:rPr lang="en-US" dirty="0" err="1"/>
              <a:t>procesoare</a:t>
            </a:r>
            <a:r>
              <a:rPr lang="en-US" dirty="0"/>
              <a:t>: Intel Pentium 4, </a:t>
            </a:r>
            <a:r>
              <a:rPr lang="en-US" dirty="0" err="1"/>
              <a:t>seria</a:t>
            </a:r>
            <a:r>
              <a:rPr lang="en-US" dirty="0"/>
              <a:t> Intel Core (de </a:t>
            </a:r>
            <a:r>
              <a:rPr lang="en-US" dirty="0" err="1"/>
              <a:t>exemplu</a:t>
            </a:r>
            <a:r>
              <a:rPr lang="en-US" dirty="0"/>
              <a:t>, Core i7) </a:t>
            </a:r>
            <a:r>
              <a:rPr lang="en-US" dirty="0" err="1"/>
              <a:t>și</a:t>
            </a:r>
            <a:r>
              <a:rPr lang="en-US" dirty="0"/>
              <a:t> </a:t>
            </a:r>
            <a:r>
              <a:rPr lang="en-US" dirty="0" err="1"/>
              <a:t>procesoarele</a:t>
            </a:r>
            <a:r>
              <a:rPr lang="en-US" dirty="0"/>
              <a:t> Intel </a:t>
            </a:r>
            <a:r>
              <a:rPr lang="en-US" dirty="0" err="1"/>
              <a:t>ulterioare</a:t>
            </a:r>
            <a:r>
              <a:rPr lang="en-US" dirty="0"/>
              <a:t>.</a:t>
            </a:r>
          </a:p>
          <a:p>
            <a:pPr>
              <a:buNone/>
            </a:pPr>
            <a:r>
              <a:rPr lang="en-US" b="1" dirty="0" smtClean="0"/>
              <a:t>2. AMD </a:t>
            </a:r>
            <a:r>
              <a:rPr lang="en-US" b="1" dirty="0"/>
              <a:t>SSE (Streaming SIMD Extensions)</a:t>
            </a:r>
            <a:r>
              <a:rPr lang="en-US" dirty="0"/>
              <a:t>:</a:t>
            </a:r>
          </a:p>
          <a:p>
            <a:pPr>
              <a:buNone/>
            </a:pPr>
            <a:r>
              <a:rPr lang="ro-RO" b="1" dirty="0" smtClean="0"/>
              <a:t>3. Tehnologia</a:t>
            </a:r>
            <a:r>
              <a:rPr lang="en-US" dirty="0" smtClean="0"/>
              <a:t> </a:t>
            </a:r>
            <a:r>
              <a:rPr lang="en-US" b="1" dirty="0"/>
              <a:t>ARM NEON </a:t>
            </a:r>
            <a:r>
              <a:rPr lang="en-US" dirty="0" err="1"/>
              <a:t>este</a:t>
            </a:r>
            <a:r>
              <a:rPr lang="en-US" dirty="0"/>
              <a:t> o </a:t>
            </a:r>
            <a:r>
              <a:rPr lang="en-US" dirty="0" err="1"/>
              <a:t>extensie</a:t>
            </a:r>
            <a:r>
              <a:rPr lang="en-US" dirty="0"/>
              <a:t> a </a:t>
            </a:r>
            <a:r>
              <a:rPr lang="en-US" dirty="0" err="1"/>
              <a:t>arhitecturii</a:t>
            </a:r>
            <a:r>
              <a:rPr lang="en-US" dirty="0"/>
              <a:t> ARM care </a:t>
            </a:r>
            <a:r>
              <a:rPr lang="en-US" dirty="0" err="1"/>
              <a:t>utilizează</a:t>
            </a:r>
            <a:r>
              <a:rPr lang="en-US" dirty="0"/>
              <a:t> SIMD </a:t>
            </a:r>
            <a:r>
              <a:rPr lang="en-US" dirty="0" err="1"/>
              <a:t>și</a:t>
            </a:r>
            <a:r>
              <a:rPr lang="en-US" dirty="0"/>
              <a:t> </a:t>
            </a:r>
            <a:r>
              <a:rPr lang="en-US" dirty="0" err="1"/>
              <a:t>este</a:t>
            </a:r>
            <a:r>
              <a:rPr lang="en-US" dirty="0"/>
              <a:t> </a:t>
            </a:r>
            <a:r>
              <a:rPr lang="en-US" dirty="0" err="1"/>
              <a:t>adesea</a:t>
            </a:r>
            <a:r>
              <a:rPr lang="en-US" dirty="0"/>
              <a:t> </a:t>
            </a:r>
            <a:r>
              <a:rPr lang="en-US" dirty="0" err="1"/>
              <a:t>utilizată</a:t>
            </a:r>
            <a:r>
              <a:rPr lang="en-US" dirty="0"/>
              <a:t> </a:t>
            </a:r>
            <a:r>
              <a:rPr lang="en-US" dirty="0" err="1"/>
              <a:t>în</a:t>
            </a:r>
            <a:r>
              <a:rPr lang="en-US" dirty="0"/>
              <a:t> </a:t>
            </a:r>
            <a:r>
              <a:rPr lang="en-US" dirty="0" err="1"/>
              <a:t>dispozitive</a:t>
            </a:r>
            <a:r>
              <a:rPr lang="en-US" dirty="0"/>
              <a:t> mobile, </a:t>
            </a:r>
            <a:r>
              <a:rPr lang="en-US" dirty="0" err="1"/>
              <a:t>procesarea</a:t>
            </a:r>
            <a:r>
              <a:rPr lang="en-US" dirty="0"/>
              <a:t> </a:t>
            </a:r>
            <a:r>
              <a:rPr lang="en-US" dirty="0" err="1"/>
              <a:t>semnalelor</a:t>
            </a:r>
            <a:r>
              <a:rPr lang="en-US" dirty="0"/>
              <a:t> </a:t>
            </a:r>
            <a:r>
              <a:rPr lang="en-US" dirty="0" err="1"/>
              <a:t>digitale</a:t>
            </a:r>
            <a:r>
              <a:rPr lang="en-US" dirty="0"/>
              <a:t> </a:t>
            </a:r>
            <a:r>
              <a:rPr lang="en-US" dirty="0" err="1"/>
              <a:t>și</a:t>
            </a:r>
            <a:r>
              <a:rPr lang="en-US" dirty="0"/>
              <a:t> </a:t>
            </a:r>
            <a:r>
              <a:rPr lang="en-US" dirty="0" err="1"/>
              <a:t>aplicații</a:t>
            </a:r>
            <a:r>
              <a:rPr lang="en-US" dirty="0"/>
              <a:t> </a:t>
            </a:r>
            <a:r>
              <a:rPr lang="en-US" dirty="0" smtClean="0"/>
              <a:t>multimedia. </a:t>
            </a:r>
            <a:r>
              <a:rPr lang="en-US" dirty="0" err="1" smtClean="0"/>
              <a:t>Exemple</a:t>
            </a:r>
            <a:r>
              <a:rPr lang="en-US" dirty="0" smtClean="0"/>
              <a:t> </a:t>
            </a:r>
            <a:r>
              <a:rPr lang="en-US" dirty="0"/>
              <a:t>de </a:t>
            </a:r>
            <a:r>
              <a:rPr lang="en-US" dirty="0" err="1"/>
              <a:t>procesoare</a:t>
            </a:r>
            <a:r>
              <a:rPr lang="en-US" dirty="0"/>
              <a:t>: Diverse </a:t>
            </a:r>
            <a:r>
              <a:rPr lang="en-US" dirty="0" err="1"/>
              <a:t>procesoare</a:t>
            </a:r>
            <a:r>
              <a:rPr lang="en-US" dirty="0"/>
              <a:t> </a:t>
            </a:r>
            <a:r>
              <a:rPr lang="en-US" dirty="0" err="1"/>
              <a:t>bazate</a:t>
            </a:r>
            <a:r>
              <a:rPr lang="en-US" dirty="0"/>
              <a:t> </a:t>
            </a:r>
            <a:r>
              <a:rPr lang="en-US" dirty="0" err="1"/>
              <a:t>pe</a:t>
            </a:r>
            <a:r>
              <a:rPr lang="en-US" dirty="0"/>
              <a:t> </a:t>
            </a:r>
            <a:r>
              <a:rPr lang="en-US" dirty="0" err="1"/>
              <a:t>arhitectura</a:t>
            </a:r>
            <a:r>
              <a:rPr lang="en-US" dirty="0"/>
              <a:t> ARM </a:t>
            </a:r>
            <a:r>
              <a:rPr lang="en-US" dirty="0" err="1"/>
              <a:t>folosite</a:t>
            </a:r>
            <a:r>
              <a:rPr lang="en-US" dirty="0"/>
              <a:t> </a:t>
            </a:r>
            <a:r>
              <a:rPr lang="en-US" dirty="0" err="1"/>
              <a:t>în</a:t>
            </a:r>
            <a:r>
              <a:rPr lang="en-US" dirty="0"/>
              <a:t> smartphone-</a:t>
            </a:r>
            <a:r>
              <a:rPr lang="en-US" dirty="0" err="1"/>
              <a:t>uri</a:t>
            </a:r>
            <a:r>
              <a:rPr lang="en-US" dirty="0"/>
              <a:t> </a:t>
            </a:r>
            <a:r>
              <a:rPr lang="en-US" dirty="0" err="1"/>
              <a:t>și</a:t>
            </a:r>
            <a:r>
              <a:rPr lang="en-US" dirty="0"/>
              <a:t> </a:t>
            </a:r>
            <a:r>
              <a:rPr lang="en-US" dirty="0" err="1"/>
              <a:t>tablete</a:t>
            </a:r>
            <a:r>
              <a:rPr lang="en-US" dirty="0"/>
              <a:t>.</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03351992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Exemple</a:t>
            </a:r>
            <a:r>
              <a:rPr lang="en-US" dirty="0" smtClean="0"/>
              <a:t> SIMD</a:t>
            </a:r>
            <a:endParaRPr lang="en-US" dirty="0"/>
          </a:p>
        </p:txBody>
      </p:sp>
      <p:sp>
        <p:nvSpPr>
          <p:cNvPr id="4" name="TextBox 3"/>
          <p:cNvSpPr txBox="1"/>
          <p:nvPr/>
        </p:nvSpPr>
        <p:spPr>
          <a:xfrm>
            <a:off x="1143000" y="1981200"/>
            <a:ext cx="7607300" cy="4801314"/>
          </a:xfrm>
          <a:prstGeom prst="rect">
            <a:avLst/>
          </a:prstGeom>
          <a:noFill/>
        </p:spPr>
        <p:txBody>
          <a:bodyPr wrap="square" rtlCol="0">
            <a:spAutoFit/>
          </a:bodyPr>
          <a:lstStyle/>
          <a:p>
            <a:pPr>
              <a:buNone/>
            </a:pPr>
            <a:r>
              <a:rPr lang="en-US" b="1" dirty="0" smtClean="0"/>
              <a:t>4. </a:t>
            </a:r>
            <a:r>
              <a:rPr lang="ro-RO" b="1" dirty="0" smtClean="0"/>
              <a:t>Unități de procesare grafică (GPU) NVIDIA</a:t>
            </a:r>
            <a:r>
              <a:rPr lang="ro-RO" dirty="0" smtClean="0"/>
              <a:t>: Plăcile grafice de la NVIDIA, precum cele din seriile </a:t>
            </a:r>
            <a:r>
              <a:rPr lang="ro-RO" dirty="0" err="1" smtClean="0"/>
              <a:t>GeForce</a:t>
            </a:r>
            <a:r>
              <a:rPr lang="ro-RO" dirty="0" smtClean="0"/>
              <a:t> și </a:t>
            </a:r>
            <a:r>
              <a:rPr lang="ro-RO" dirty="0" err="1" smtClean="0"/>
              <a:t>Quadro</a:t>
            </a:r>
            <a:r>
              <a:rPr lang="ro-RO" dirty="0" smtClean="0"/>
              <a:t>, utilizează procesarea SIMD pentru accelerarea </a:t>
            </a:r>
            <a:r>
              <a:rPr lang="ro-RO" dirty="0" err="1" smtClean="0"/>
              <a:t>randării</a:t>
            </a:r>
            <a:r>
              <a:rPr lang="ro-RO" dirty="0" smtClean="0"/>
              <a:t> grafice și a calculului științific.</a:t>
            </a:r>
            <a:endParaRPr lang="en-US" dirty="0" smtClean="0"/>
          </a:p>
          <a:p>
            <a:pPr>
              <a:buNone/>
            </a:pPr>
            <a:r>
              <a:rPr lang="en-US" b="1" dirty="0" smtClean="0"/>
              <a:t>5. U</a:t>
            </a:r>
            <a:r>
              <a:rPr lang="ro-RO" b="1" dirty="0" err="1" smtClean="0"/>
              <a:t>nități</a:t>
            </a:r>
            <a:r>
              <a:rPr lang="ro-RO" b="1" dirty="0" smtClean="0"/>
              <a:t> de procesare grafică AMD Radeon</a:t>
            </a:r>
          </a:p>
          <a:p>
            <a:pPr>
              <a:buNone/>
            </a:pPr>
            <a:r>
              <a:rPr lang="en-US" b="1" dirty="0"/>
              <a:t>6</a:t>
            </a:r>
            <a:r>
              <a:rPr lang="en-US" b="1" dirty="0" smtClean="0"/>
              <a:t>. </a:t>
            </a:r>
            <a:r>
              <a:rPr lang="en-US" b="1" dirty="0" err="1" smtClean="0"/>
              <a:t>Consolele</a:t>
            </a:r>
            <a:r>
              <a:rPr lang="en-US" b="1" dirty="0" smtClean="0"/>
              <a:t> </a:t>
            </a:r>
            <a:r>
              <a:rPr lang="en-US" b="1" dirty="0"/>
              <a:t>PlayStation </a:t>
            </a:r>
            <a:r>
              <a:rPr lang="en-US" b="1" dirty="0" err="1"/>
              <a:t>și</a:t>
            </a:r>
            <a:r>
              <a:rPr lang="en-US" b="1" dirty="0"/>
              <a:t> Xbox:</a:t>
            </a:r>
          </a:p>
          <a:p>
            <a:pPr>
              <a:buNone/>
            </a:pPr>
            <a:r>
              <a:rPr lang="en-US" dirty="0" err="1"/>
              <a:t>Consolele</a:t>
            </a:r>
            <a:r>
              <a:rPr lang="en-US" dirty="0"/>
              <a:t> de </a:t>
            </a:r>
            <a:r>
              <a:rPr lang="en-US" dirty="0" err="1"/>
              <a:t>joc</a:t>
            </a:r>
            <a:r>
              <a:rPr lang="en-US" dirty="0"/>
              <a:t>, </a:t>
            </a:r>
            <a:r>
              <a:rPr lang="en-US" dirty="0" err="1"/>
              <a:t>precum</a:t>
            </a:r>
            <a:r>
              <a:rPr lang="en-US" dirty="0"/>
              <a:t> </a:t>
            </a:r>
            <a:r>
              <a:rPr lang="en-US" dirty="0" err="1"/>
              <a:t>cele</a:t>
            </a:r>
            <a:r>
              <a:rPr lang="en-US" dirty="0"/>
              <a:t> din </a:t>
            </a:r>
            <a:r>
              <a:rPr lang="en-US" dirty="0" err="1"/>
              <a:t>seriile</a:t>
            </a:r>
            <a:r>
              <a:rPr lang="en-US" dirty="0"/>
              <a:t> PlayStation </a:t>
            </a:r>
            <a:r>
              <a:rPr lang="en-US" dirty="0" err="1"/>
              <a:t>și</a:t>
            </a:r>
            <a:r>
              <a:rPr lang="en-US" dirty="0"/>
              <a:t> Xbox, </a:t>
            </a:r>
            <a:r>
              <a:rPr lang="en-US" dirty="0" err="1"/>
              <a:t>utilizează</a:t>
            </a:r>
            <a:r>
              <a:rPr lang="en-US" dirty="0"/>
              <a:t> </a:t>
            </a:r>
            <a:r>
              <a:rPr lang="en-US" dirty="0" err="1"/>
              <a:t>procesoare</a:t>
            </a:r>
            <a:r>
              <a:rPr lang="en-US" dirty="0"/>
              <a:t> SIMD </a:t>
            </a:r>
            <a:r>
              <a:rPr lang="en-US" dirty="0" err="1"/>
              <a:t>pentru</a:t>
            </a:r>
            <a:r>
              <a:rPr lang="en-US" dirty="0"/>
              <a:t> a </a:t>
            </a:r>
            <a:r>
              <a:rPr lang="en-US" dirty="0" err="1"/>
              <a:t>îmbunătăți</a:t>
            </a:r>
            <a:r>
              <a:rPr lang="en-US" dirty="0"/>
              <a:t> </a:t>
            </a:r>
            <a:r>
              <a:rPr lang="en-US" dirty="0" err="1"/>
              <a:t>grafica</a:t>
            </a:r>
            <a:r>
              <a:rPr lang="en-US" dirty="0"/>
              <a:t> </a:t>
            </a:r>
            <a:r>
              <a:rPr lang="en-US" dirty="0" err="1"/>
              <a:t>și</a:t>
            </a:r>
            <a:r>
              <a:rPr lang="en-US" dirty="0"/>
              <a:t> </a:t>
            </a:r>
            <a:r>
              <a:rPr lang="en-US" dirty="0" err="1"/>
              <a:t>performanța</a:t>
            </a:r>
            <a:r>
              <a:rPr lang="en-US" dirty="0"/>
              <a:t> </a:t>
            </a:r>
            <a:r>
              <a:rPr lang="en-US" dirty="0" err="1"/>
              <a:t>jocurilor</a:t>
            </a:r>
            <a:r>
              <a:rPr lang="en-US" dirty="0"/>
              <a:t>.</a:t>
            </a:r>
          </a:p>
          <a:p>
            <a:pPr>
              <a:buNone/>
            </a:pPr>
            <a:r>
              <a:rPr lang="en-US" dirty="0" err="1"/>
              <a:t>Exemple</a:t>
            </a:r>
            <a:r>
              <a:rPr lang="en-US" dirty="0"/>
              <a:t> de console: PlayStation 5 (</a:t>
            </a:r>
            <a:r>
              <a:rPr lang="en-US" dirty="0" err="1"/>
              <a:t>folosește</a:t>
            </a:r>
            <a:r>
              <a:rPr lang="en-US" dirty="0"/>
              <a:t> </a:t>
            </a:r>
            <a:r>
              <a:rPr lang="en-US" dirty="0" err="1"/>
              <a:t>arhitectura</a:t>
            </a:r>
            <a:r>
              <a:rPr lang="en-US" dirty="0"/>
              <a:t> AMD RDNA 2), Xbox Series X (</a:t>
            </a:r>
            <a:r>
              <a:rPr lang="en-US" dirty="0" err="1"/>
              <a:t>folosește</a:t>
            </a:r>
            <a:r>
              <a:rPr lang="en-US" dirty="0"/>
              <a:t> </a:t>
            </a:r>
            <a:r>
              <a:rPr lang="en-US" dirty="0" err="1"/>
              <a:t>arhitectura</a:t>
            </a:r>
            <a:r>
              <a:rPr lang="en-US" dirty="0"/>
              <a:t> AMD RDNA 2).</a:t>
            </a:r>
          </a:p>
          <a:p>
            <a:pPr>
              <a:buNone/>
            </a:pPr>
            <a:r>
              <a:rPr lang="en-US" b="1" dirty="0" smtClean="0"/>
              <a:t>7. Intel </a:t>
            </a:r>
            <a:r>
              <a:rPr lang="en-US" b="1" dirty="0"/>
              <a:t>Xeon Phi</a:t>
            </a:r>
            <a:r>
              <a:rPr lang="en-US" dirty="0"/>
              <a:t> (anterior Knights Landing):</a:t>
            </a:r>
          </a:p>
          <a:p>
            <a:pPr>
              <a:buNone/>
            </a:pPr>
            <a:r>
              <a:rPr lang="en-US" dirty="0"/>
              <a:t>Intel Xeon Phi </a:t>
            </a:r>
            <a:r>
              <a:rPr lang="en-US" dirty="0" err="1"/>
              <a:t>este</a:t>
            </a:r>
            <a:r>
              <a:rPr lang="en-US" dirty="0"/>
              <a:t> o </a:t>
            </a:r>
            <a:r>
              <a:rPr lang="en-US" dirty="0" err="1"/>
              <a:t>familie</a:t>
            </a:r>
            <a:r>
              <a:rPr lang="en-US" dirty="0"/>
              <a:t> de </a:t>
            </a:r>
            <a:r>
              <a:rPr lang="en-US" dirty="0" err="1"/>
              <a:t>procesoare</a:t>
            </a:r>
            <a:r>
              <a:rPr lang="en-US" dirty="0"/>
              <a:t> de </a:t>
            </a:r>
            <a:r>
              <a:rPr lang="en-US" dirty="0" err="1"/>
              <a:t>înaltă</a:t>
            </a:r>
            <a:r>
              <a:rPr lang="en-US" dirty="0"/>
              <a:t> </a:t>
            </a:r>
            <a:r>
              <a:rPr lang="en-US" dirty="0" err="1"/>
              <a:t>performanță</a:t>
            </a:r>
            <a:r>
              <a:rPr lang="en-US" dirty="0"/>
              <a:t> </a:t>
            </a:r>
            <a:r>
              <a:rPr lang="en-US" dirty="0" err="1"/>
              <a:t>proiectate</a:t>
            </a:r>
            <a:r>
              <a:rPr lang="en-US" dirty="0"/>
              <a:t> </a:t>
            </a:r>
            <a:r>
              <a:rPr lang="en-US" dirty="0" err="1"/>
              <a:t>pentru</a:t>
            </a:r>
            <a:r>
              <a:rPr lang="en-US" dirty="0"/>
              <a:t> </a:t>
            </a:r>
            <a:r>
              <a:rPr lang="en-US" dirty="0" err="1"/>
              <a:t>calcul</a:t>
            </a:r>
            <a:r>
              <a:rPr lang="en-US" dirty="0"/>
              <a:t> </a:t>
            </a:r>
            <a:r>
              <a:rPr lang="en-US" dirty="0" err="1"/>
              <a:t>paralel</a:t>
            </a:r>
            <a:r>
              <a:rPr lang="en-US" dirty="0"/>
              <a:t> </a:t>
            </a:r>
            <a:r>
              <a:rPr lang="en-US" dirty="0" err="1"/>
              <a:t>și</a:t>
            </a:r>
            <a:r>
              <a:rPr lang="en-US" dirty="0"/>
              <a:t> </a:t>
            </a:r>
            <a:r>
              <a:rPr lang="en-US" dirty="0" err="1"/>
              <a:t>simulări</a:t>
            </a:r>
            <a:r>
              <a:rPr lang="en-US" dirty="0"/>
              <a:t> </a:t>
            </a:r>
            <a:r>
              <a:rPr lang="en-US" dirty="0" err="1"/>
              <a:t>științifice</a:t>
            </a:r>
            <a:r>
              <a:rPr lang="en-US" dirty="0"/>
              <a:t>, </a:t>
            </a:r>
            <a:r>
              <a:rPr lang="en-US" dirty="0" err="1"/>
              <a:t>folosind</a:t>
            </a:r>
            <a:r>
              <a:rPr lang="en-US" dirty="0"/>
              <a:t> </a:t>
            </a:r>
            <a:r>
              <a:rPr lang="en-US" dirty="0" err="1"/>
              <a:t>extensiv</a:t>
            </a:r>
            <a:r>
              <a:rPr lang="en-US" dirty="0"/>
              <a:t> </a:t>
            </a:r>
            <a:r>
              <a:rPr lang="en-US" dirty="0" err="1"/>
              <a:t>tehnologia</a:t>
            </a:r>
            <a:r>
              <a:rPr lang="en-US" dirty="0"/>
              <a:t> SIMD.</a:t>
            </a:r>
          </a:p>
          <a:p>
            <a:pPr>
              <a:buNone/>
            </a:pPr>
            <a:r>
              <a:rPr lang="en-US" dirty="0" err="1"/>
              <a:t>Tehnologia</a:t>
            </a:r>
            <a:r>
              <a:rPr lang="en-US" dirty="0"/>
              <a:t> SIMD </a:t>
            </a:r>
            <a:r>
              <a:rPr lang="ro-RO" dirty="0" smtClean="0"/>
              <a:t>joacă</a:t>
            </a:r>
            <a:r>
              <a:rPr lang="en-US" dirty="0" smtClean="0"/>
              <a:t> </a:t>
            </a:r>
            <a:r>
              <a:rPr lang="en-US" dirty="0"/>
              <a:t>un </a:t>
            </a:r>
            <a:r>
              <a:rPr lang="en-US" dirty="0" err="1"/>
              <a:t>rol</a:t>
            </a:r>
            <a:r>
              <a:rPr lang="en-US" dirty="0"/>
              <a:t> crucial </a:t>
            </a:r>
            <a:r>
              <a:rPr lang="en-US" dirty="0" err="1"/>
              <a:t>în</a:t>
            </a:r>
            <a:r>
              <a:rPr lang="en-US" dirty="0"/>
              <a:t> </a:t>
            </a:r>
            <a:r>
              <a:rPr lang="en-US" dirty="0" err="1"/>
              <a:t>optimizarea</a:t>
            </a:r>
            <a:r>
              <a:rPr lang="en-US" dirty="0"/>
              <a:t> </a:t>
            </a:r>
            <a:r>
              <a:rPr lang="en-US" dirty="0" err="1"/>
              <a:t>performanței</a:t>
            </a:r>
            <a:r>
              <a:rPr lang="en-US" dirty="0"/>
              <a:t> </a:t>
            </a:r>
            <a:r>
              <a:rPr lang="en-US" dirty="0" err="1"/>
              <a:t>pentru</a:t>
            </a:r>
            <a:r>
              <a:rPr lang="en-US" dirty="0"/>
              <a:t> </a:t>
            </a:r>
            <a:r>
              <a:rPr lang="en-US" dirty="0" err="1"/>
              <a:t>sarcinile</a:t>
            </a:r>
            <a:r>
              <a:rPr lang="en-US" dirty="0"/>
              <a:t> care </a:t>
            </a:r>
            <a:r>
              <a:rPr lang="en-US" dirty="0" err="1"/>
              <a:t>necesită</a:t>
            </a:r>
            <a:r>
              <a:rPr lang="en-US" dirty="0"/>
              <a:t> </a:t>
            </a:r>
            <a:r>
              <a:rPr lang="en-US" dirty="0" err="1"/>
              <a:t>operații</a:t>
            </a:r>
            <a:r>
              <a:rPr lang="en-US" dirty="0"/>
              <a:t> repetitive </a:t>
            </a:r>
            <a:r>
              <a:rPr lang="en-US" dirty="0" err="1"/>
              <a:t>asupra</a:t>
            </a:r>
            <a:r>
              <a:rPr lang="en-US" dirty="0"/>
              <a:t> </a:t>
            </a:r>
            <a:r>
              <a:rPr lang="en-US" dirty="0" err="1"/>
              <a:t>unor</a:t>
            </a:r>
            <a:r>
              <a:rPr lang="en-US" dirty="0"/>
              <a:t> </a:t>
            </a:r>
            <a:r>
              <a:rPr lang="en-US" dirty="0" err="1"/>
              <a:t>seturi</a:t>
            </a:r>
            <a:r>
              <a:rPr lang="en-US" dirty="0"/>
              <a:t> </a:t>
            </a:r>
            <a:r>
              <a:rPr lang="en-US" dirty="0" err="1"/>
              <a:t>mari</a:t>
            </a:r>
            <a:r>
              <a:rPr lang="en-US" dirty="0"/>
              <a:t> de date, </a:t>
            </a:r>
            <a:r>
              <a:rPr lang="en-US" dirty="0" err="1"/>
              <a:t>precum</a:t>
            </a:r>
            <a:r>
              <a:rPr lang="en-US" dirty="0"/>
              <a:t> </a:t>
            </a:r>
            <a:r>
              <a:rPr lang="en-US" dirty="0" err="1"/>
              <a:t>procesarea</a:t>
            </a:r>
            <a:r>
              <a:rPr lang="en-US" dirty="0"/>
              <a:t> multimedia, </a:t>
            </a:r>
            <a:r>
              <a:rPr lang="en-US" dirty="0" err="1"/>
              <a:t>randarea</a:t>
            </a:r>
            <a:r>
              <a:rPr lang="en-US" dirty="0"/>
              <a:t> </a:t>
            </a:r>
            <a:r>
              <a:rPr lang="en-US" dirty="0" err="1"/>
              <a:t>grafică</a:t>
            </a:r>
            <a:r>
              <a:rPr lang="en-US" dirty="0"/>
              <a:t> 3D </a:t>
            </a:r>
            <a:r>
              <a:rPr lang="en-US" dirty="0" err="1"/>
              <a:t>și</a:t>
            </a:r>
            <a:r>
              <a:rPr lang="en-US" dirty="0"/>
              <a:t> </a:t>
            </a:r>
            <a:r>
              <a:rPr lang="en-US" dirty="0" err="1"/>
              <a:t>simulările</a:t>
            </a:r>
            <a:r>
              <a:rPr lang="en-US" dirty="0"/>
              <a:t> </a:t>
            </a:r>
            <a:r>
              <a:rPr lang="en-US" dirty="0" err="1"/>
              <a:t>științifice</a:t>
            </a:r>
            <a:r>
              <a:rPr lang="en-US" dirty="0"/>
              <a:t>.</a:t>
            </a:r>
          </a:p>
        </p:txBody>
      </p:sp>
    </p:spTree>
    <p:extLst>
      <p:ext uri="{BB962C8B-B14F-4D97-AF65-F5344CB8AC3E}">
        <p14:creationId xmlns:p14="http://schemas.microsoft.com/office/powerpoint/2010/main" val="231202696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3"/>
          <p:cNvSpPr>
            <a:spLocks noGrp="1"/>
          </p:cNvSpPr>
          <p:nvPr>
            <p:ph type="dt" sz="quarter" idx="10"/>
          </p:nvPr>
        </p:nvSpPr>
        <p:spPr>
          <a:noFill/>
        </p:spPr>
        <p:txBody>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spcBef>
                <a:spcPct val="0"/>
              </a:spcBef>
              <a:buClrTx/>
              <a:buFontTx/>
              <a:buNone/>
            </a:pPr>
            <a:fld id="{0C9457D0-B997-4D28-94B8-53A4DAC309CC}" type="datetime5">
              <a:rPr lang="en-US" altLang="en-US" sz="1400" smtClean="0">
                <a:solidFill>
                  <a:schemeClr val="folHlink"/>
                </a:solidFill>
              </a:rPr>
              <a:pPr eaLnBrk="1" hangingPunct="1">
                <a:spcBef>
                  <a:spcPct val="0"/>
                </a:spcBef>
                <a:buClrTx/>
                <a:buFontTx/>
                <a:buNone/>
              </a:pPr>
              <a:t>25-Sep-23</a:t>
            </a:fld>
            <a:endParaRPr lang="en-US" altLang="en-US" sz="1400" smtClean="0">
              <a:solidFill>
                <a:schemeClr val="folHlink"/>
              </a:solidFill>
            </a:endParaRPr>
          </a:p>
        </p:txBody>
      </p:sp>
      <p:sp>
        <p:nvSpPr>
          <p:cNvPr id="34819" name="Rectangle 4"/>
          <p:cNvSpPr>
            <a:spLocks noGrp="1" noChangeArrowheads="1"/>
          </p:cNvSpPr>
          <p:nvPr>
            <p:ph type="title"/>
          </p:nvPr>
        </p:nvSpPr>
        <p:spPr>
          <a:xfrm>
            <a:off x="1371600" y="609600"/>
            <a:ext cx="7620000" cy="1143000"/>
          </a:xfrm>
          <a:noFill/>
        </p:spPr>
        <p:txBody>
          <a:bodyPr/>
          <a:lstStyle/>
          <a:p>
            <a:pPr eaLnBrk="1" hangingPunct="1"/>
            <a:r>
              <a:rPr lang="en-US" altLang="en-US" sz="3300" smtClean="0"/>
              <a:t>MIMD (Multiple Instruction, Multiple Data)</a:t>
            </a:r>
          </a:p>
        </p:txBody>
      </p:sp>
      <p:sp>
        <p:nvSpPr>
          <p:cNvPr id="34820" name="Line 5"/>
          <p:cNvSpPr>
            <a:spLocks noChangeShapeType="1"/>
          </p:cNvSpPr>
          <p:nvPr/>
        </p:nvSpPr>
        <p:spPr bwMode="auto">
          <a:xfrm>
            <a:off x="3429000" y="3886200"/>
            <a:ext cx="3810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21" name="Oval 6"/>
          <p:cNvSpPr>
            <a:spLocks noChangeArrowheads="1"/>
          </p:cNvSpPr>
          <p:nvPr/>
        </p:nvSpPr>
        <p:spPr bwMode="auto">
          <a:xfrm>
            <a:off x="3810000" y="2667000"/>
            <a:ext cx="1295400" cy="6858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algn="ctr" eaLnBrk="1" hangingPunct="1">
              <a:lnSpc>
                <a:spcPct val="100000"/>
              </a:lnSpc>
              <a:spcBef>
                <a:spcPct val="0"/>
              </a:spcBef>
              <a:buClrTx/>
              <a:buFontTx/>
              <a:buNone/>
            </a:pPr>
            <a:r>
              <a:rPr lang="en-US" altLang="en-US" sz="2400"/>
              <a:t>UC</a:t>
            </a:r>
            <a:r>
              <a:rPr lang="en-US" altLang="en-US" sz="2400" baseline="-25000"/>
              <a:t>1</a:t>
            </a:r>
          </a:p>
        </p:txBody>
      </p:sp>
      <p:sp>
        <p:nvSpPr>
          <p:cNvPr id="34822" name="Oval 7"/>
          <p:cNvSpPr>
            <a:spLocks noChangeArrowheads="1"/>
          </p:cNvSpPr>
          <p:nvPr/>
        </p:nvSpPr>
        <p:spPr bwMode="auto">
          <a:xfrm>
            <a:off x="3810000" y="3581400"/>
            <a:ext cx="1295400" cy="6858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algn="ctr" eaLnBrk="1" hangingPunct="1">
              <a:lnSpc>
                <a:spcPct val="100000"/>
              </a:lnSpc>
              <a:spcBef>
                <a:spcPct val="0"/>
              </a:spcBef>
              <a:buClrTx/>
              <a:buFontTx/>
              <a:buNone/>
            </a:pPr>
            <a:r>
              <a:rPr lang="en-US" altLang="en-US" sz="2400"/>
              <a:t>UC</a:t>
            </a:r>
            <a:r>
              <a:rPr lang="en-US" altLang="en-US" sz="2400" baseline="-25000"/>
              <a:t>2</a:t>
            </a:r>
          </a:p>
        </p:txBody>
      </p:sp>
      <p:sp>
        <p:nvSpPr>
          <p:cNvPr id="34823" name="Line 8"/>
          <p:cNvSpPr>
            <a:spLocks noChangeShapeType="1"/>
          </p:cNvSpPr>
          <p:nvPr/>
        </p:nvSpPr>
        <p:spPr bwMode="auto">
          <a:xfrm>
            <a:off x="5105400" y="3886200"/>
            <a:ext cx="381000" cy="0"/>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24" name="Text Box 9"/>
          <p:cNvSpPr txBox="1">
            <a:spLocks noChangeArrowheads="1"/>
          </p:cNvSpPr>
          <p:nvPr/>
        </p:nvSpPr>
        <p:spPr bwMode="auto">
          <a:xfrm>
            <a:off x="5105400" y="25908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lnSpc>
                <a:spcPct val="100000"/>
              </a:lnSpc>
              <a:spcBef>
                <a:spcPct val="50000"/>
              </a:spcBef>
              <a:buClrTx/>
              <a:buFontTx/>
              <a:buNone/>
            </a:pPr>
            <a:r>
              <a:rPr lang="en-US" altLang="en-US" sz="2000"/>
              <a:t>I</a:t>
            </a:r>
            <a:r>
              <a:rPr lang="en-US" altLang="en-US" sz="2000" baseline="-25000"/>
              <a:t>1</a:t>
            </a:r>
          </a:p>
        </p:txBody>
      </p:sp>
      <p:sp>
        <p:nvSpPr>
          <p:cNvPr id="34825" name="Rectangle 10"/>
          <p:cNvSpPr>
            <a:spLocks noChangeArrowheads="1"/>
          </p:cNvSpPr>
          <p:nvPr/>
        </p:nvSpPr>
        <p:spPr bwMode="auto">
          <a:xfrm>
            <a:off x="1828800" y="2362200"/>
            <a:ext cx="1676400" cy="2971800"/>
          </a:xfrm>
          <a:prstGeom prst="rect">
            <a:avLst/>
          </a:prstGeom>
          <a:solidFill>
            <a:srgbClr val="FF99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algn="ctr" eaLnBrk="1" hangingPunct="1">
              <a:lnSpc>
                <a:spcPct val="100000"/>
              </a:lnSpc>
              <a:spcBef>
                <a:spcPct val="0"/>
              </a:spcBef>
              <a:buClrTx/>
              <a:buFontTx/>
              <a:buNone/>
            </a:pPr>
            <a:r>
              <a:rPr lang="en-US" altLang="en-US" sz="2400"/>
              <a:t>MP</a:t>
            </a:r>
          </a:p>
        </p:txBody>
      </p:sp>
      <p:sp>
        <p:nvSpPr>
          <p:cNvPr id="34826" name="Line 11"/>
          <p:cNvSpPr>
            <a:spLocks noChangeShapeType="1"/>
          </p:cNvSpPr>
          <p:nvPr/>
        </p:nvSpPr>
        <p:spPr bwMode="auto">
          <a:xfrm flipH="1">
            <a:off x="2895600" y="5867400"/>
            <a:ext cx="4267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27" name="Line 12"/>
          <p:cNvSpPr>
            <a:spLocks noChangeShapeType="1"/>
          </p:cNvSpPr>
          <p:nvPr/>
        </p:nvSpPr>
        <p:spPr bwMode="auto">
          <a:xfrm flipV="1">
            <a:off x="2895600" y="5334000"/>
            <a:ext cx="0" cy="533400"/>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28" name="Oval 13"/>
          <p:cNvSpPr>
            <a:spLocks noChangeArrowheads="1"/>
          </p:cNvSpPr>
          <p:nvPr/>
        </p:nvSpPr>
        <p:spPr bwMode="auto">
          <a:xfrm>
            <a:off x="5486400" y="2667000"/>
            <a:ext cx="1295400" cy="6858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algn="ctr" eaLnBrk="1" hangingPunct="1">
              <a:lnSpc>
                <a:spcPct val="100000"/>
              </a:lnSpc>
              <a:spcBef>
                <a:spcPct val="0"/>
              </a:spcBef>
              <a:buClrTx/>
              <a:buFontTx/>
              <a:buNone/>
            </a:pPr>
            <a:r>
              <a:rPr lang="en-US" altLang="en-US" sz="2400"/>
              <a:t>UP</a:t>
            </a:r>
            <a:r>
              <a:rPr lang="en-US" altLang="en-US" sz="2400" baseline="-25000"/>
              <a:t>1</a:t>
            </a:r>
          </a:p>
        </p:txBody>
      </p:sp>
      <p:sp>
        <p:nvSpPr>
          <p:cNvPr id="34829" name="Oval 14"/>
          <p:cNvSpPr>
            <a:spLocks noChangeArrowheads="1"/>
          </p:cNvSpPr>
          <p:nvPr/>
        </p:nvSpPr>
        <p:spPr bwMode="auto">
          <a:xfrm>
            <a:off x="5486400" y="3581400"/>
            <a:ext cx="1295400" cy="6858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algn="ctr" eaLnBrk="1" hangingPunct="1">
              <a:lnSpc>
                <a:spcPct val="100000"/>
              </a:lnSpc>
              <a:spcBef>
                <a:spcPct val="0"/>
              </a:spcBef>
              <a:buClrTx/>
              <a:buFontTx/>
              <a:buNone/>
            </a:pPr>
            <a:r>
              <a:rPr lang="en-US" altLang="en-US" sz="2400"/>
              <a:t>UP</a:t>
            </a:r>
            <a:r>
              <a:rPr lang="en-US" altLang="en-US" sz="2400" baseline="-25000"/>
              <a:t>2</a:t>
            </a:r>
          </a:p>
        </p:txBody>
      </p:sp>
      <p:sp>
        <p:nvSpPr>
          <p:cNvPr id="34830" name="Text Box 15"/>
          <p:cNvSpPr txBox="1">
            <a:spLocks noChangeArrowheads="1"/>
          </p:cNvSpPr>
          <p:nvPr/>
        </p:nvSpPr>
        <p:spPr bwMode="auto">
          <a:xfrm>
            <a:off x="6324600" y="3260725"/>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lnSpc>
                <a:spcPct val="100000"/>
              </a:lnSpc>
              <a:spcBef>
                <a:spcPct val="50000"/>
              </a:spcBef>
              <a:buClrTx/>
              <a:buFontTx/>
              <a:buNone/>
            </a:pPr>
            <a:r>
              <a:rPr lang="en-US" altLang="en-US" sz="2000"/>
              <a:t>I</a:t>
            </a:r>
          </a:p>
        </p:txBody>
      </p:sp>
      <p:sp>
        <p:nvSpPr>
          <p:cNvPr id="34831" name="Line 16"/>
          <p:cNvSpPr>
            <a:spLocks noChangeShapeType="1"/>
          </p:cNvSpPr>
          <p:nvPr/>
        </p:nvSpPr>
        <p:spPr bwMode="auto">
          <a:xfrm>
            <a:off x="3505200" y="2971800"/>
            <a:ext cx="3048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32" name="Line 17"/>
          <p:cNvSpPr>
            <a:spLocks noChangeShapeType="1"/>
          </p:cNvSpPr>
          <p:nvPr/>
        </p:nvSpPr>
        <p:spPr bwMode="auto">
          <a:xfrm>
            <a:off x="3505200" y="5029200"/>
            <a:ext cx="3810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33" name="Oval 18"/>
          <p:cNvSpPr>
            <a:spLocks noChangeArrowheads="1"/>
          </p:cNvSpPr>
          <p:nvPr/>
        </p:nvSpPr>
        <p:spPr bwMode="auto">
          <a:xfrm>
            <a:off x="3886200" y="4724400"/>
            <a:ext cx="1295400" cy="6858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algn="ctr" eaLnBrk="1" hangingPunct="1">
              <a:lnSpc>
                <a:spcPct val="100000"/>
              </a:lnSpc>
              <a:spcBef>
                <a:spcPct val="0"/>
              </a:spcBef>
              <a:buClrTx/>
              <a:buFontTx/>
              <a:buNone/>
            </a:pPr>
            <a:r>
              <a:rPr lang="en-US" altLang="en-US" sz="2400"/>
              <a:t>UC</a:t>
            </a:r>
            <a:r>
              <a:rPr lang="en-US" altLang="en-US" sz="2400" baseline="-25000"/>
              <a:t>n</a:t>
            </a:r>
          </a:p>
        </p:txBody>
      </p:sp>
      <p:sp>
        <p:nvSpPr>
          <p:cNvPr id="34834" name="Line 19"/>
          <p:cNvSpPr>
            <a:spLocks noChangeShapeType="1"/>
          </p:cNvSpPr>
          <p:nvPr/>
        </p:nvSpPr>
        <p:spPr bwMode="auto">
          <a:xfrm>
            <a:off x="5181600" y="5029200"/>
            <a:ext cx="381000" cy="0"/>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35" name="Oval 20"/>
          <p:cNvSpPr>
            <a:spLocks noChangeArrowheads="1"/>
          </p:cNvSpPr>
          <p:nvPr/>
        </p:nvSpPr>
        <p:spPr bwMode="auto">
          <a:xfrm>
            <a:off x="5562600" y="4724400"/>
            <a:ext cx="1295400" cy="6858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algn="ctr" eaLnBrk="1" hangingPunct="1">
              <a:lnSpc>
                <a:spcPct val="100000"/>
              </a:lnSpc>
              <a:spcBef>
                <a:spcPct val="0"/>
              </a:spcBef>
              <a:buClrTx/>
              <a:buFontTx/>
              <a:buNone/>
            </a:pPr>
            <a:r>
              <a:rPr lang="en-US" altLang="en-US" sz="2400"/>
              <a:t>UP</a:t>
            </a:r>
            <a:r>
              <a:rPr lang="en-US" altLang="en-US" sz="2400" baseline="-25000"/>
              <a:t>n</a:t>
            </a:r>
          </a:p>
        </p:txBody>
      </p:sp>
      <p:sp>
        <p:nvSpPr>
          <p:cNvPr id="34836" name="Line 21"/>
          <p:cNvSpPr>
            <a:spLocks noChangeShapeType="1"/>
          </p:cNvSpPr>
          <p:nvPr/>
        </p:nvSpPr>
        <p:spPr bwMode="auto">
          <a:xfrm>
            <a:off x="4572000" y="4267200"/>
            <a:ext cx="0" cy="457200"/>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37" name="Line 22"/>
          <p:cNvSpPr>
            <a:spLocks noChangeShapeType="1"/>
          </p:cNvSpPr>
          <p:nvPr/>
        </p:nvSpPr>
        <p:spPr bwMode="auto">
          <a:xfrm>
            <a:off x="6248400" y="4267200"/>
            <a:ext cx="0" cy="457200"/>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38" name="Line 23"/>
          <p:cNvSpPr>
            <a:spLocks noChangeShapeType="1"/>
          </p:cNvSpPr>
          <p:nvPr/>
        </p:nvSpPr>
        <p:spPr bwMode="auto">
          <a:xfrm>
            <a:off x="5105400" y="2971800"/>
            <a:ext cx="3810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39" name="Text Box 24"/>
          <p:cNvSpPr txBox="1">
            <a:spLocks noChangeArrowheads="1"/>
          </p:cNvSpPr>
          <p:nvPr/>
        </p:nvSpPr>
        <p:spPr bwMode="auto">
          <a:xfrm>
            <a:off x="5105400" y="3489325"/>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lnSpc>
                <a:spcPct val="100000"/>
              </a:lnSpc>
              <a:spcBef>
                <a:spcPct val="50000"/>
              </a:spcBef>
              <a:buClrTx/>
              <a:buFontTx/>
              <a:buNone/>
            </a:pPr>
            <a:r>
              <a:rPr lang="en-US" altLang="en-US" sz="2000"/>
              <a:t>I</a:t>
            </a:r>
            <a:r>
              <a:rPr lang="en-US" altLang="en-US" sz="2000" baseline="-25000"/>
              <a:t>2</a:t>
            </a:r>
          </a:p>
        </p:txBody>
      </p:sp>
      <p:sp>
        <p:nvSpPr>
          <p:cNvPr id="34840" name="Text Box 25"/>
          <p:cNvSpPr txBox="1">
            <a:spLocks noChangeArrowheads="1"/>
          </p:cNvSpPr>
          <p:nvPr/>
        </p:nvSpPr>
        <p:spPr bwMode="auto">
          <a:xfrm>
            <a:off x="5105400" y="4632325"/>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lnSpc>
                <a:spcPct val="100000"/>
              </a:lnSpc>
              <a:spcBef>
                <a:spcPct val="50000"/>
              </a:spcBef>
              <a:buClrTx/>
              <a:buFontTx/>
              <a:buNone/>
            </a:pPr>
            <a:r>
              <a:rPr lang="en-US" altLang="en-US" sz="2000"/>
              <a:t>I</a:t>
            </a:r>
            <a:r>
              <a:rPr lang="en-US" altLang="en-US" sz="2000" baseline="-25000"/>
              <a:t>n</a:t>
            </a:r>
          </a:p>
        </p:txBody>
      </p:sp>
      <p:sp>
        <p:nvSpPr>
          <p:cNvPr id="34841" name="Line 26"/>
          <p:cNvSpPr>
            <a:spLocks noChangeShapeType="1"/>
          </p:cNvSpPr>
          <p:nvPr/>
        </p:nvSpPr>
        <p:spPr bwMode="auto">
          <a:xfrm flipV="1">
            <a:off x="7162800" y="5105400"/>
            <a:ext cx="0" cy="762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42" name="Line 27"/>
          <p:cNvSpPr>
            <a:spLocks noChangeShapeType="1"/>
          </p:cNvSpPr>
          <p:nvPr/>
        </p:nvSpPr>
        <p:spPr bwMode="auto">
          <a:xfrm flipH="1">
            <a:off x="6858000" y="5105400"/>
            <a:ext cx="3048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43" name="Line 28"/>
          <p:cNvSpPr>
            <a:spLocks noChangeShapeType="1"/>
          </p:cNvSpPr>
          <p:nvPr/>
        </p:nvSpPr>
        <p:spPr bwMode="auto">
          <a:xfrm flipV="1">
            <a:off x="2438400" y="5334000"/>
            <a:ext cx="0" cy="762000"/>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44" name="Line 29"/>
          <p:cNvSpPr>
            <a:spLocks noChangeShapeType="1"/>
          </p:cNvSpPr>
          <p:nvPr/>
        </p:nvSpPr>
        <p:spPr bwMode="auto">
          <a:xfrm flipV="1">
            <a:off x="2286000" y="5334000"/>
            <a:ext cx="0" cy="914400"/>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45" name="Line 30"/>
          <p:cNvSpPr>
            <a:spLocks noChangeShapeType="1"/>
          </p:cNvSpPr>
          <p:nvPr/>
        </p:nvSpPr>
        <p:spPr bwMode="auto">
          <a:xfrm>
            <a:off x="2438400" y="6096000"/>
            <a:ext cx="4876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46" name="Line 31"/>
          <p:cNvSpPr>
            <a:spLocks noChangeShapeType="1"/>
          </p:cNvSpPr>
          <p:nvPr/>
        </p:nvSpPr>
        <p:spPr bwMode="auto">
          <a:xfrm flipV="1">
            <a:off x="7315200" y="3886200"/>
            <a:ext cx="0" cy="2209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47" name="Line 32"/>
          <p:cNvSpPr>
            <a:spLocks noChangeShapeType="1"/>
          </p:cNvSpPr>
          <p:nvPr/>
        </p:nvSpPr>
        <p:spPr bwMode="auto">
          <a:xfrm flipH="1">
            <a:off x="6781800" y="3886200"/>
            <a:ext cx="533400" cy="0"/>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48" name="Line 33"/>
          <p:cNvSpPr>
            <a:spLocks noChangeShapeType="1"/>
          </p:cNvSpPr>
          <p:nvPr/>
        </p:nvSpPr>
        <p:spPr bwMode="auto">
          <a:xfrm>
            <a:off x="2286000" y="6248400"/>
            <a:ext cx="5257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49" name="Line 34"/>
          <p:cNvSpPr>
            <a:spLocks noChangeShapeType="1"/>
          </p:cNvSpPr>
          <p:nvPr/>
        </p:nvSpPr>
        <p:spPr bwMode="auto">
          <a:xfrm flipV="1">
            <a:off x="7543800" y="2971800"/>
            <a:ext cx="0" cy="3276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50" name="Line 35"/>
          <p:cNvSpPr>
            <a:spLocks noChangeShapeType="1"/>
          </p:cNvSpPr>
          <p:nvPr/>
        </p:nvSpPr>
        <p:spPr bwMode="auto">
          <a:xfrm flipH="1">
            <a:off x="6781800" y="2971800"/>
            <a:ext cx="762000" cy="0"/>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3"/>
          <p:cNvSpPr>
            <a:spLocks noGrp="1"/>
          </p:cNvSpPr>
          <p:nvPr>
            <p:ph type="dt" sz="quarter" idx="10"/>
          </p:nvPr>
        </p:nvSpPr>
        <p:spPr>
          <a:noFill/>
        </p:spPr>
        <p:txBody>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spcBef>
                <a:spcPct val="0"/>
              </a:spcBef>
              <a:buClrTx/>
              <a:buFontTx/>
              <a:buNone/>
            </a:pPr>
            <a:fld id="{0C9457D0-B997-4D28-94B8-53A4DAC309CC}" type="datetime5">
              <a:rPr lang="en-US" altLang="en-US" sz="1400" smtClean="0">
                <a:solidFill>
                  <a:schemeClr val="folHlink"/>
                </a:solidFill>
              </a:rPr>
              <a:pPr eaLnBrk="1" hangingPunct="1">
                <a:spcBef>
                  <a:spcPct val="0"/>
                </a:spcBef>
                <a:buClrTx/>
                <a:buFontTx/>
                <a:buNone/>
              </a:pPr>
              <a:t>25-Sep-23</a:t>
            </a:fld>
            <a:endParaRPr lang="en-US" altLang="en-US" sz="1400" smtClean="0">
              <a:solidFill>
                <a:schemeClr val="folHlink"/>
              </a:solidFill>
            </a:endParaRPr>
          </a:p>
        </p:txBody>
      </p:sp>
      <p:sp>
        <p:nvSpPr>
          <p:cNvPr id="34819" name="Rectangle 4"/>
          <p:cNvSpPr>
            <a:spLocks noGrp="1" noChangeArrowheads="1"/>
          </p:cNvSpPr>
          <p:nvPr>
            <p:ph type="title"/>
          </p:nvPr>
        </p:nvSpPr>
        <p:spPr>
          <a:xfrm>
            <a:off x="1371600" y="609600"/>
            <a:ext cx="7620000" cy="1143000"/>
          </a:xfrm>
          <a:noFill/>
        </p:spPr>
        <p:txBody>
          <a:bodyPr/>
          <a:lstStyle/>
          <a:p>
            <a:pPr eaLnBrk="1" hangingPunct="1"/>
            <a:r>
              <a:rPr lang="en-US" altLang="en-US" sz="3300" dirty="0" err="1" smtClean="0"/>
              <a:t>Exemple</a:t>
            </a:r>
            <a:r>
              <a:rPr lang="en-US" altLang="en-US" sz="3300" dirty="0" smtClean="0"/>
              <a:t> MIMD</a:t>
            </a:r>
          </a:p>
        </p:txBody>
      </p:sp>
      <p:sp>
        <p:nvSpPr>
          <p:cNvPr id="2" name="TextBox 1"/>
          <p:cNvSpPr txBox="1"/>
          <p:nvPr/>
        </p:nvSpPr>
        <p:spPr>
          <a:xfrm>
            <a:off x="685800" y="1932652"/>
            <a:ext cx="8458200" cy="5324535"/>
          </a:xfrm>
          <a:prstGeom prst="rect">
            <a:avLst/>
          </a:prstGeom>
          <a:noFill/>
        </p:spPr>
        <p:txBody>
          <a:bodyPr wrap="square" rtlCol="0">
            <a:spAutoFit/>
          </a:bodyPr>
          <a:lstStyle/>
          <a:p>
            <a:pPr>
              <a:buNone/>
            </a:pPr>
            <a:r>
              <a:rPr lang="ro-RO" dirty="0" smtClean="0"/>
              <a:t>MIMD (Multiple </a:t>
            </a:r>
            <a:r>
              <a:rPr lang="ro-RO" dirty="0" err="1" smtClean="0"/>
              <a:t>Instruction</a:t>
            </a:r>
            <a:r>
              <a:rPr lang="ro-RO" dirty="0" smtClean="0"/>
              <a:t>, Multiple Data) este o arhitectură de procesare paralelă care permite mai multor procesoare sau nuclee să execute instrucțiuni diferite pe seturi diferite de date independent. Acest tip de arhitectură este folosit în mod obișnuit în procesoarele </a:t>
            </a:r>
            <a:r>
              <a:rPr lang="ro-RO" dirty="0" err="1" smtClean="0"/>
              <a:t>multi-core</a:t>
            </a:r>
            <a:r>
              <a:rPr lang="ro-RO" dirty="0" smtClean="0"/>
              <a:t> și sistemele de calcul distribuit. Iată câteva exemple de calculatoare și sisteme care folosesc arhitectura MIMD:</a:t>
            </a:r>
          </a:p>
          <a:p>
            <a:pPr>
              <a:buNone/>
            </a:pPr>
            <a:r>
              <a:rPr lang="ro-RO" b="1" dirty="0" smtClean="0"/>
              <a:t>1. Procesoare Intel </a:t>
            </a:r>
            <a:r>
              <a:rPr lang="ro-RO" b="1" dirty="0" err="1" smtClean="0"/>
              <a:t>multi-core</a:t>
            </a:r>
            <a:r>
              <a:rPr lang="ro-RO" b="1" dirty="0" smtClean="0"/>
              <a:t>:</a:t>
            </a:r>
          </a:p>
          <a:p>
            <a:pPr>
              <a:buNone/>
            </a:pPr>
            <a:r>
              <a:rPr lang="ro-RO" dirty="0" smtClean="0"/>
              <a:t>   - Multe procesoare Intel, precum cele din seria Intel Core i și seria Intel </a:t>
            </a:r>
            <a:r>
              <a:rPr lang="ro-RO" dirty="0" err="1" smtClean="0"/>
              <a:t>Xeon</a:t>
            </a:r>
            <a:r>
              <a:rPr lang="ro-RO" dirty="0" smtClean="0"/>
              <a:t>, folosesc arhitectura MIMD cu mai multe nuclee.</a:t>
            </a:r>
          </a:p>
          <a:p>
            <a:pPr>
              <a:buNone/>
            </a:pPr>
            <a:r>
              <a:rPr lang="ro-RO" dirty="0" smtClean="0"/>
              <a:t>  - Exemple de procesoare: Intel Core i7, seria Intel </a:t>
            </a:r>
            <a:r>
              <a:rPr lang="ro-RO" dirty="0" err="1" smtClean="0"/>
              <a:t>Xeon</a:t>
            </a:r>
            <a:r>
              <a:rPr lang="ro-RO" dirty="0" smtClean="0"/>
              <a:t> E5, E7.</a:t>
            </a:r>
          </a:p>
          <a:p>
            <a:pPr>
              <a:buNone/>
            </a:pPr>
            <a:r>
              <a:rPr lang="ro-RO" b="1" dirty="0" smtClean="0"/>
              <a:t>2. Procesoare AMD </a:t>
            </a:r>
            <a:r>
              <a:rPr lang="ro-RO" b="1" dirty="0" err="1" smtClean="0"/>
              <a:t>multi-core</a:t>
            </a:r>
            <a:r>
              <a:rPr lang="ro-RO" b="1" dirty="0" smtClean="0"/>
              <a:t>:</a:t>
            </a:r>
          </a:p>
          <a:p>
            <a:pPr>
              <a:buNone/>
            </a:pPr>
            <a:r>
              <a:rPr lang="ro-RO" dirty="0" smtClean="0"/>
              <a:t>- Procesoarele AMD, inclusiv seriile </a:t>
            </a:r>
            <a:r>
              <a:rPr lang="ro-RO" dirty="0" err="1" smtClean="0"/>
              <a:t>Ryzen</a:t>
            </a:r>
            <a:r>
              <a:rPr lang="ro-RO" dirty="0" smtClean="0"/>
              <a:t> și EPYC, utilizează arhitectura MIMD cu mai multe nuclee.</a:t>
            </a:r>
          </a:p>
          <a:p>
            <a:pPr>
              <a:buNone/>
            </a:pPr>
            <a:r>
              <a:rPr lang="ro-RO" dirty="0" smtClean="0"/>
              <a:t>- Exemple de procesoare: AMD </a:t>
            </a:r>
            <a:r>
              <a:rPr lang="ro-RO" dirty="0" err="1" smtClean="0"/>
              <a:t>Ryzen</a:t>
            </a:r>
            <a:r>
              <a:rPr lang="ro-RO" dirty="0" smtClean="0"/>
              <a:t> 7, seria AMD EPYC 7000.</a:t>
            </a:r>
          </a:p>
          <a:p>
            <a:pPr>
              <a:buNone/>
            </a:pPr>
            <a:r>
              <a:rPr lang="ro-RO" b="1" dirty="0" smtClean="0"/>
              <a:t>3. NVIDIA CUDA:</a:t>
            </a:r>
          </a:p>
          <a:p>
            <a:pPr>
              <a:buNone/>
            </a:pPr>
            <a:r>
              <a:rPr lang="ro-RO" dirty="0" smtClean="0"/>
              <a:t>- Arhitectura CUDA de la NVIDIA permite procesarea paralelă MIMD pe GPU-urile lor (unități de procesare grafică). Aceasta este folosită pe scară largă în simulări științifice și calculul pe GPU.</a:t>
            </a:r>
          </a:p>
          <a:p>
            <a:pPr>
              <a:buNone/>
            </a:pPr>
            <a:r>
              <a:rPr lang="ro-RO" dirty="0" smtClean="0"/>
              <a:t>- Exemple de GPU-uri: Seriile NVIDIA </a:t>
            </a:r>
            <a:r>
              <a:rPr lang="ro-RO" dirty="0" err="1" smtClean="0"/>
              <a:t>GeForce</a:t>
            </a:r>
            <a:r>
              <a:rPr lang="ro-RO" dirty="0" smtClean="0"/>
              <a:t> GTX/RTX, GPU-urile NVIDIA Tesla.</a:t>
            </a:r>
          </a:p>
          <a:p>
            <a:endParaRPr lang="en-US" dirty="0"/>
          </a:p>
        </p:txBody>
      </p:sp>
    </p:spTree>
    <p:extLst>
      <p:ext uri="{BB962C8B-B14F-4D97-AF65-F5344CB8AC3E}">
        <p14:creationId xmlns:p14="http://schemas.microsoft.com/office/powerpoint/2010/main" val="188492601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3"/>
          <p:cNvSpPr>
            <a:spLocks noGrp="1"/>
          </p:cNvSpPr>
          <p:nvPr>
            <p:ph type="dt" sz="quarter" idx="10"/>
          </p:nvPr>
        </p:nvSpPr>
        <p:spPr>
          <a:noFill/>
        </p:spPr>
        <p:txBody>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spcBef>
                <a:spcPct val="0"/>
              </a:spcBef>
              <a:buClrTx/>
              <a:buFontTx/>
              <a:buNone/>
            </a:pPr>
            <a:fld id="{0C9457D0-B997-4D28-94B8-53A4DAC309CC}" type="datetime5">
              <a:rPr lang="en-US" altLang="en-US" sz="1400" smtClean="0">
                <a:solidFill>
                  <a:schemeClr val="folHlink"/>
                </a:solidFill>
              </a:rPr>
              <a:pPr eaLnBrk="1" hangingPunct="1">
                <a:spcBef>
                  <a:spcPct val="0"/>
                </a:spcBef>
                <a:buClrTx/>
                <a:buFontTx/>
                <a:buNone/>
              </a:pPr>
              <a:t>25-Sep-23</a:t>
            </a:fld>
            <a:endParaRPr lang="en-US" altLang="en-US" sz="1400" smtClean="0">
              <a:solidFill>
                <a:schemeClr val="folHlink"/>
              </a:solidFill>
            </a:endParaRPr>
          </a:p>
        </p:txBody>
      </p:sp>
      <p:sp>
        <p:nvSpPr>
          <p:cNvPr id="34819" name="Rectangle 4"/>
          <p:cNvSpPr>
            <a:spLocks noGrp="1" noChangeArrowheads="1"/>
          </p:cNvSpPr>
          <p:nvPr>
            <p:ph type="title"/>
          </p:nvPr>
        </p:nvSpPr>
        <p:spPr>
          <a:xfrm>
            <a:off x="1371600" y="609600"/>
            <a:ext cx="7620000" cy="838200"/>
          </a:xfrm>
          <a:noFill/>
        </p:spPr>
        <p:txBody>
          <a:bodyPr/>
          <a:lstStyle/>
          <a:p>
            <a:pPr eaLnBrk="1" hangingPunct="1"/>
            <a:r>
              <a:rPr lang="en-US" altLang="en-US" sz="3300" dirty="0" err="1" smtClean="0"/>
              <a:t>Exemple</a:t>
            </a:r>
            <a:r>
              <a:rPr lang="en-US" altLang="en-US" sz="3300" dirty="0" smtClean="0"/>
              <a:t> MIMD</a:t>
            </a:r>
          </a:p>
        </p:txBody>
      </p:sp>
      <p:sp>
        <p:nvSpPr>
          <p:cNvPr id="2" name="TextBox 1"/>
          <p:cNvSpPr txBox="1"/>
          <p:nvPr/>
        </p:nvSpPr>
        <p:spPr>
          <a:xfrm>
            <a:off x="809625" y="2056686"/>
            <a:ext cx="8341632" cy="4801314"/>
          </a:xfrm>
          <a:prstGeom prst="rect">
            <a:avLst/>
          </a:prstGeom>
          <a:noFill/>
        </p:spPr>
        <p:txBody>
          <a:bodyPr wrap="square" rtlCol="0">
            <a:spAutoFit/>
          </a:bodyPr>
          <a:lstStyle/>
          <a:p>
            <a:pPr>
              <a:buNone/>
            </a:pPr>
            <a:r>
              <a:rPr lang="ro-RO" b="1" dirty="0" smtClean="0"/>
              <a:t>4. Sisteme de calcul </a:t>
            </a:r>
            <a:r>
              <a:rPr lang="ro-RO" b="1" dirty="0" err="1" smtClean="0"/>
              <a:t>heterogene</a:t>
            </a:r>
            <a:r>
              <a:rPr lang="ro-RO" b="1" dirty="0" smtClean="0"/>
              <a:t>:</a:t>
            </a:r>
          </a:p>
          <a:p>
            <a:pPr>
              <a:buNone/>
            </a:pPr>
            <a:r>
              <a:rPr lang="ro-RO" dirty="0" smtClean="0"/>
              <a:t>- Sistemele care combină CPU-uri și GPU-uri, cum ar fi sistemele activabile CUDA de la NVIDIA sau sistemele </a:t>
            </a:r>
            <a:r>
              <a:rPr lang="ro-RO" dirty="0" err="1" smtClean="0"/>
              <a:t>heterogene</a:t>
            </a:r>
            <a:r>
              <a:rPr lang="ro-RO" dirty="0" smtClean="0"/>
              <a:t> AMD, utilizează eficient arhitectura MIMD pentru sarcini de procesare paralelă.</a:t>
            </a:r>
          </a:p>
          <a:p>
            <a:pPr>
              <a:buNone/>
            </a:pPr>
            <a:r>
              <a:rPr lang="ro-RO" b="1" dirty="0" smtClean="0"/>
              <a:t>5. Clustere de calcul distribuit:</a:t>
            </a:r>
          </a:p>
          <a:p>
            <a:pPr>
              <a:buNone/>
            </a:pPr>
            <a:r>
              <a:rPr lang="ro-RO" dirty="0" smtClean="0"/>
              <a:t>- Clusterele de calcul de înaltă performanță constau adesea din mai multe calculatoare conectate împreună pentru a rezolva probleme complexe folosind arhitectura MIMD.</a:t>
            </a:r>
          </a:p>
          <a:p>
            <a:pPr>
              <a:buNone/>
            </a:pPr>
            <a:r>
              <a:rPr lang="ro-RO" dirty="0" smtClean="0"/>
              <a:t>- Exemple de sisteme: Clustere </a:t>
            </a:r>
            <a:r>
              <a:rPr lang="ro-RO" dirty="0" err="1" smtClean="0"/>
              <a:t>Beowulf</a:t>
            </a:r>
            <a:r>
              <a:rPr lang="ro-RO" dirty="0" smtClean="0"/>
              <a:t>, clustere </a:t>
            </a:r>
            <a:r>
              <a:rPr lang="ro-RO" dirty="0" err="1" smtClean="0"/>
              <a:t>Hadoop</a:t>
            </a:r>
            <a:r>
              <a:rPr lang="ro-RO" dirty="0" smtClean="0"/>
              <a:t>.</a:t>
            </a:r>
          </a:p>
          <a:p>
            <a:pPr>
              <a:buNone/>
            </a:pPr>
            <a:r>
              <a:rPr lang="ro-RO" b="1" dirty="0" smtClean="0"/>
              <a:t>6. </a:t>
            </a:r>
            <a:r>
              <a:rPr lang="ro-RO" b="1" dirty="0" err="1" smtClean="0"/>
              <a:t>Supercomputere</a:t>
            </a:r>
            <a:r>
              <a:rPr lang="ro-RO" b="1" dirty="0" smtClean="0"/>
              <a:t>:</a:t>
            </a:r>
          </a:p>
          <a:p>
            <a:pPr>
              <a:buNone/>
            </a:pPr>
            <a:r>
              <a:rPr lang="ro-RO" dirty="0" smtClean="0"/>
              <a:t>- </a:t>
            </a:r>
            <a:r>
              <a:rPr lang="ro-RO" dirty="0" err="1" smtClean="0"/>
              <a:t>Supercomputerele</a:t>
            </a:r>
            <a:r>
              <a:rPr lang="ro-RO" dirty="0" smtClean="0"/>
              <a:t> precum seria Blue Gene de la IBM și </a:t>
            </a:r>
            <a:r>
              <a:rPr lang="ro-RO" dirty="0" err="1" smtClean="0"/>
              <a:t>supercomputerele</a:t>
            </a:r>
            <a:r>
              <a:rPr lang="ro-RO" dirty="0" smtClean="0"/>
              <a:t> </a:t>
            </a:r>
            <a:r>
              <a:rPr lang="ro-RO" dirty="0" err="1" smtClean="0"/>
              <a:t>Cray</a:t>
            </a:r>
            <a:r>
              <a:rPr lang="ro-RO" dirty="0" smtClean="0"/>
              <a:t> folosesc arhitectura MIMD pentru a aborda simulările științifice și de inginerie la scară mare.</a:t>
            </a:r>
          </a:p>
          <a:p>
            <a:pPr>
              <a:buNone/>
            </a:pPr>
            <a:r>
              <a:rPr lang="ro-RO" b="1" dirty="0" smtClean="0"/>
              <a:t>7. Instanțe de calcul în cloud:</a:t>
            </a:r>
          </a:p>
          <a:p>
            <a:pPr>
              <a:buNone/>
            </a:pPr>
            <a:r>
              <a:rPr lang="ro-RO" dirty="0" smtClean="0"/>
              <a:t>- Mulți furnizori de servicii cloud oferă mașini virtuale (VM-uri) și instanțe cu mai multe nuclee CPU, permițând utilizatorilor să exploateze paralelismul MIMD pentru diverse sarcini de lucru.</a:t>
            </a:r>
          </a:p>
          <a:p>
            <a:endParaRPr lang="ro-RO" dirty="0"/>
          </a:p>
        </p:txBody>
      </p:sp>
    </p:spTree>
    <p:extLst>
      <p:ext uri="{BB962C8B-B14F-4D97-AF65-F5344CB8AC3E}">
        <p14:creationId xmlns:p14="http://schemas.microsoft.com/office/powerpoint/2010/main" val="379974542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3"/>
          <p:cNvSpPr>
            <a:spLocks noGrp="1"/>
          </p:cNvSpPr>
          <p:nvPr>
            <p:ph type="dt" sz="quarter" idx="10"/>
          </p:nvPr>
        </p:nvSpPr>
        <p:spPr>
          <a:noFill/>
        </p:spPr>
        <p:txBody>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spcBef>
                <a:spcPct val="0"/>
              </a:spcBef>
              <a:buClrTx/>
              <a:buFontTx/>
              <a:buNone/>
            </a:pPr>
            <a:fld id="{0C9457D0-B997-4D28-94B8-53A4DAC309CC}" type="datetime5">
              <a:rPr lang="en-US" altLang="en-US" sz="1400" smtClean="0">
                <a:solidFill>
                  <a:schemeClr val="folHlink"/>
                </a:solidFill>
              </a:rPr>
              <a:pPr eaLnBrk="1" hangingPunct="1">
                <a:spcBef>
                  <a:spcPct val="0"/>
                </a:spcBef>
                <a:buClrTx/>
                <a:buFontTx/>
                <a:buNone/>
              </a:pPr>
              <a:t>25-Sep-23</a:t>
            </a:fld>
            <a:endParaRPr lang="en-US" altLang="en-US" sz="1400" smtClean="0">
              <a:solidFill>
                <a:schemeClr val="folHlink"/>
              </a:solidFill>
            </a:endParaRPr>
          </a:p>
        </p:txBody>
      </p:sp>
      <p:sp>
        <p:nvSpPr>
          <p:cNvPr id="34819" name="Rectangle 4"/>
          <p:cNvSpPr>
            <a:spLocks noGrp="1" noChangeArrowheads="1"/>
          </p:cNvSpPr>
          <p:nvPr>
            <p:ph type="title"/>
          </p:nvPr>
        </p:nvSpPr>
        <p:spPr>
          <a:xfrm>
            <a:off x="1371600" y="609600"/>
            <a:ext cx="7620000" cy="1143000"/>
          </a:xfrm>
          <a:noFill/>
        </p:spPr>
        <p:txBody>
          <a:bodyPr/>
          <a:lstStyle/>
          <a:p>
            <a:pPr eaLnBrk="1" hangingPunct="1"/>
            <a:r>
              <a:rPr lang="en-US" altLang="en-US" sz="3300" dirty="0" err="1" smtClean="0"/>
              <a:t>Exemple</a:t>
            </a:r>
            <a:r>
              <a:rPr lang="en-US" altLang="en-US" sz="3300" dirty="0" smtClean="0"/>
              <a:t> MIMD</a:t>
            </a:r>
          </a:p>
        </p:txBody>
      </p:sp>
      <p:sp>
        <p:nvSpPr>
          <p:cNvPr id="2" name="TextBox 1"/>
          <p:cNvSpPr txBox="1"/>
          <p:nvPr/>
        </p:nvSpPr>
        <p:spPr>
          <a:xfrm>
            <a:off x="914400" y="2122706"/>
            <a:ext cx="8229600" cy="3754874"/>
          </a:xfrm>
          <a:prstGeom prst="rect">
            <a:avLst/>
          </a:prstGeom>
          <a:noFill/>
        </p:spPr>
        <p:txBody>
          <a:bodyPr wrap="square" rtlCol="0">
            <a:spAutoFit/>
          </a:bodyPr>
          <a:lstStyle/>
          <a:p>
            <a:pPr>
              <a:buNone/>
            </a:pPr>
            <a:r>
              <a:rPr lang="ro-RO" b="1" dirty="0" smtClean="0"/>
              <a:t>8. Stații de lucru de înaltă performanță:</a:t>
            </a:r>
          </a:p>
          <a:p>
            <a:pPr>
              <a:buNone/>
            </a:pPr>
            <a:r>
              <a:rPr lang="ro-RO" dirty="0" smtClean="0"/>
              <a:t>- Stațiile de lucru de înaltă performanță destinate sarcinilor precum </a:t>
            </a:r>
            <a:r>
              <a:rPr lang="ro-RO" dirty="0" err="1" smtClean="0"/>
              <a:t>randarea</a:t>
            </a:r>
            <a:r>
              <a:rPr lang="ro-RO" dirty="0" smtClean="0"/>
              <a:t> 3D, editarea video și calculul științific includ adesea procesoare </a:t>
            </a:r>
            <a:r>
              <a:rPr lang="ro-RO" dirty="0" err="1" smtClean="0"/>
              <a:t>multi-core</a:t>
            </a:r>
            <a:r>
              <a:rPr lang="ro-RO" dirty="0" smtClean="0"/>
              <a:t>, folosind arhitectura MIMD.</a:t>
            </a:r>
          </a:p>
          <a:p>
            <a:endParaRPr lang="ro-RO" dirty="0" smtClean="0"/>
          </a:p>
          <a:p>
            <a:pPr>
              <a:buNone/>
            </a:pPr>
            <a:r>
              <a:rPr lang="ro-RO" b="1" dirty="0" smtClean="0"/>
              <a:t>9. Clustere pentru cercetare științifică:</a:t>
            </a:r>
          </a:p>
          <a:p>
            <a:pPr>
              <a:buNone/>
            </a:pPr>
            <a:r>
              <a:rPr lang="ro-RO" dirty="0" smtClean="0"/>
              <a:t>- Cercetarea științifică necesită adesea procesarea MIMD pentru sarcini precum modelarea moleculară, simulările meteo și </a:t>
            </a:r>
            <a:r>
              <a:rPr lang="ro-RO" dirty="0" err="1" smtClean="0"/>
              <a:t>secvențierea</a:t>
            </a:r>
            <a:r>
              <a:rPr lang="ro-RO" dirty="0" smtClean="0"/>
              <a:t> genomului, utilizând clustere de calculatoare.</a:t>
            </a:r>
          </a:p>
          <a:p>
            <a:endParaRPr lang="ro-RO" dirty="0" smtClean="0"/>
          </a:p>
          <a:p>
            <a:pPr>
              <a:buNone/>
            </a:pPr>
            <a:r>
              <a:rPr lang="ro-RO" dirty="0" smtClean="0"/>
              <a:t>Arhitectura MIMD este utilizată pe scară largă în sistemele informatice moderne pentru a îmbunătăți performanța și eficiența prin împărțirea sarcinilor între mai </a:t>
            </a:r>
            <a:r>
              <a:rPr lang="ro-RO" dirty="0" smtClean="0"/>
              <a:t>mul</a:t>
            </a:r>
            <a:r>
              <a:rPr lang="en-US" dirty="0" err="1" smtClean="0"/>
              <a:t>te</a:t>
            </a:r>
            <a:r>
              <a:rPr lang="ro-RO" dirty="0" smtClean="0"/>
              <a:t> </a:t>
            </a:r>
            <a:r>
              <a:rPr lang="ro-RO" dirty="0" smtClean="0"/>
              <a:t>procesoare sau nuclee. </a:t>
            </a:r>
          </a:p>
          <a:p>
            <a:endParaRPr lang="ro-RO" dirty="0"/>
          </a:p>
        </p:txBody>
      </p:sp>
    </p:spTree>
    <p:extLst>
      <p:ext uri="{BB962C8B-B14F-4D97-AF65-F5344CB8AC3E}">
        <p14:creationId xmlns:p14="http://schemas.microsoft.com/office/powerpoint/2010/main" val="110132459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838200"/>
            <a:ext cx="7772400" cy="1066800"/>
          </a:xfrm>
        </p:spPr>
        <p:txBody>
          <a:bodyPr/>
          <a:lstStyle/>
          <a:p>
            <a:pPr eaLnBrk="1" hangingPunct="1"/>
            <a:r>
              <a:rPr lang="ro-RO" altLang="en-US" sz="3200" smtClean="0"/>
              <a:t>Conţinut seminar</a:t>
            </a:r>
            <a:endParaRPr lang="en-US" altLang="en-US" sz="3200" smtClean="0"/>
          </a:p>
        </p:txBody>
      </p:sp>
      <p:sp>
        <p:nvSpPr>
          <p:cNvPr id="6147" name="Rectangle 3"/>
          <p:cNvSpPr>
            <a:spLocks noChangeArrowheads="1"/>
          </p:cNvSpPr>
          <p:nvPr/>
        </p:nvSpPr>
        <p:spPr bwMode="auto">
          <a:xfrm>
            <a:off x="1066800" y="2286000"/>
            <a:ext cx="7543800" cy="3810000"/>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762000" indent="-762000"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62000" indent="-76200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762000" indent="-7620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762000" indent="-7620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762000" indent="-7620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1219200" indent="-7620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1676400" indent="-7620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2133600" indent="-7620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2590800" indent="-7620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lnSpc>
                <a:spcPct val="150000"/>
              </a:lnSpc>
              <a:spcBef>
                <a:spcPct val="0"/>
              </a:spcBef>
              <a:buClrTx/>
              <a:buFontTx/>
              <a:buNone/>
            </a:pPr>
            <a:r>
              <a:rPr lang="en-US" altLang="en-US" sz="2000" dirty="0">
                <a:solidFill>
                  <a:schemeClr val="tx2"/>
                </a:solidFill>
              </a:rPr>
              <a:t>	</a:t>
            </a:r>
            <a:r>
              <a:rPr lang="ro-RO" altLang="en-US" sz="2000" dirty="0">
                <a:solidFill>
                  <a:schemeClr val="tx2"/>
                </a:solidFill>
              </a:rPr>
              <a:t>Seminarii </a:t>
            </a:r>
            <a:r>
              <a:rPr lang="ro-RO" altLang="en-US" sz="2000" dirty="0" smtClean="0">
                <a:solidFill>
                  <a:schemeClr val="tx2"/>
                </a:solidFill>
              </a:rPr>
              <a:t>1-</a:t>
            </a:r>
            <a:r>
              <a:rPr lang="en-US" altLang="en-US" sz="2000" dirty="0" smtClean="0">
                <a:solidFill>
                  <a:schemeClr val="tx2"/>
                </a:solidFill>
              </a:rPr>
              <a:t>7</a:t>
            </a:r>
            <a:r>
              <a:rPr lang="ro-RO" altLang="en-US" sz="2000" dirty="0" smtClean="0">
                <a:solidFill>
                  <a:schemeClr val="tx2"/>
                </a:solidFill>
              </a:rPr>
              <a:t>. </a:t>
            </a:r>
            <a:r>
              <a:rPr lang="ro-RO" altLang="en-US" sz="2000" dirty="0">
                <a:solidFill>
                  <a:schemeClr val="tx2"/>
                </a:solidFill>
              </a:rPr>
              <a:t>Aplicaţii la:</a:t>
            </a:r>
            <a:r>
              <a:rPr lang="en-US" altLang="en-US" sz="2000" dirty="0">
                <a:solidFill>
                  <a:schemeClr val="tx2"/>
                </a:solidFill>
              </a:rPr>
              <a:t/>
            </a:r>
            <a:br>
              <a:rPr lang="en-US" altLang="en-US" sz="2000" dirty="0">
                <a:solidFill>
                  <a:schemeClr val="tx2"/>
                </a:solidFill>
              </a:rPr>
            </a:br>
            <a:r>
              <a:rPr lang="en-US" altLang="en-US" sz="2000" dirty="0">
                <a:solidFill>
                  <a:schemeClr val="tx2"/>
                </a:solidFill>
              </a:rPr>
              <a:t>		- </a:t>
            </a:r>
            <a:r>
              <a:rPr lang="ro-RO" altLang="en-US" sz="2000" dirty="0">
                <a:solidFill>
                  <a:schemeClr val="tx2"/>
                </a:solidFill>
              </a:rPr>
              <a:t>Teoria transmisiei informaţiei</a:t>
            </a:r>
            <a:br>
              <a:rPr lang="ro-RO" altLang="en-US" sz="2000" dirty="0">
                <a:solidFill>
                  <a:schemeClr val="tx2"/>
                </a:solidFill>
              </a:rPr>
            </a:br>
            <a:r>
              <a:rPr lang="en-US" altLang="en-US" sz="2000" dirty="0">
                <a:solidFill>
                  <a:schemeClr val="tx2"/>
                </a:solidFill>
              </a:rPr>
              <a:t>		- </a:t>
            </a:r>
            <a:r>
              <a:rPr lang="ro-RO" altLang="en-US" sz="2000" dirty="0">
                <a:solidFill>
                  <a:schemeClr val="tx2"/>
                </a:solidFill>
              </a:rPr>
              <a:t>Bazele numerice ale calculatoarelor</a:t>
            </a:r>
            <a:br>
              <a:rPr lang="ro-RO" altLang="en-US" sz="2000" dirty="0">
                <a:solidFill>
                  <a:schemeClr val="tx2"/>
                </a:solidFill>
              </a:rPr>
            </a:br>
            <a:r>
              <a:rPr lang="en-US" altLang="en-US" sz="2000" dirty="0">
                <a:solidFill>
                  <a:schemeClr val="tx2"/>
                </a:solidFill>
              </a:rPr>
              <a:t>		- </a:t>
            </a:r>
            <a:r>
              <a:rPr lang="ro-RO" altLang="en-US" sz="2000" dirty="0">
                <a:solidFill>
                  <a:schemeClr val="tx2"/>
                </a:solidFill>
              </a:rPr>
              <a:t>Bazele logice ale calculatoarelor </a:t>
            </a:r>
            <a:br>
              <a:rPr lang="ro-RO" altLang="en-US" sz="2000" dirty="0">
                <a:solidFill>
                  <a:schemeClr val="tx2"/>
                </a:solidFill>
              </a:rPr>
            </a:br>
            <a:r>
              <a:rPr lang="ro-RO" altLang="en-US" sz="2000" dirty="0">
                <a:solidFill>
                  <a:schemeClr val="folHlink"/>
                </a:solidFill>
              </a:rPr>
              <a:t>Seminar </a:t>
            </a:r>
            <a:r>
              <a:rPr lang="en-US" altLang="en-US" sz="2000" dirty="0" smtClean="0">
                <a:solidFill>
                  <a:schemeClr val="folHlink"/>
                </a:solidFill>
              </a:rPr>
              <a:t>8</a:t>
            </a:r>
            <a:r>
              <a:rPr lang="ro-RO" altLang="en-US" sz="2000" dirty="0" smtClean="0">
                <a:solidFill>
                  <a:schemeClr val="folHlink"/>
                </a:solidFill>
              </a:rPr>
              <a:t> </a:t>
            </a:r>
            <a:r>
              <a:rPr lang="ro-RO" altLang="en-US" sz="2000" dirty="0">
                <a:solidFill>
                  <a:schemeClr val="folHlink"/>
                </a:solidFill>
              </a:rPr>
              <a:t>: Test</a:t>
            </a:r>
            <a:br>
              <a:rPr lang="ro-RO" altLang="en-US" sz="2000" dirty="0">
                <a:solidFill>
                  <a:schemeClr val="folHlink"/>
                </a:solidFill>
              </a:rPr>
            </a:br>
            <a:r>
              <a:rPr lang="ro-RO" altLang="en-US" sz="2000" dirty="0">
                <a:solidFill>
                  <a:schemeClr val="tx2"/>
                </a:solidFill>
              </a:rPr>
              <a:t>Seminarii </a:t>
            </a:r>
            <a:r>
              <a:rPr lang="en-US" altLang="en-US" sz="2000" dirty="0" smtClean="0">
                <a:solidFill>
                  <a:schemeClr val="tx2"/>
                </a:solidFill>
              </a:rPr>
              <a:t>9</a:t>
            </a:r>
            <a:r>
              <a:rPr lang="ro-RO" altLang="en-US" sz="2000" dirty="0" smtClean="0">
                <a:solidFill>
                  <a:schemeClr val="tx2"/>
                </a:solidFill>
              </a:rPr>
              <a:t>-13 </a:t>
            </a:r>
            <a:r>
              <a:rPr lang="ro-RO" altLang="en-US" sz="2000" dirty="0">
                <a:solidFill>
                  <a:schemeClr val="tx2"/>
                </a:solidFill>
              </a:rPr>
              <a:t>: Intel ASM (Assembler</a:t>
            </a:r>
            <a:r>
              <a:rPr lang="ro-RO" altLang="en-US" sz="2000" dirty="0" smtClean="0">
                <a:solidFill>
                  <a:schemeClr val="tx2"/>
                </a:solidFill>
              </a:rPr>
              <a:t>) </a:t>
            </a:r>
            <a:r>
              <a:rPr lang="ro-RO" altLang="en-US" sz="2000" dirty="0" smtClean="0">
                <a:solidFill>
                  <a:srgbClr val="660033"/>
                </a:solidFill>
              </a:rPr>
              <a:t>+ Test ASM</a:t>
            </a:r>
            <a:r>
              <a:rPr lang="ro-RO" altLang="en-US" sz="2000" dirty="0">
                <a:solidFill>
                  <a:srgbClr val="660033"/>
                </a:solidFill>
              </a:rPr>
              <a:t/>
            </a:r>
            <a:br>
              <a:rPr lang="ro-RO" altLang="en-US" sz="2000" dirty="0">
                <a:solidFill>
                  <a:srgbClr val="660033"/>
                </a:solidFill>
              </a:rPr>
            </a:br>
            <a:r>
              <a:rPr lang="ro-RO" altLang="en-US" sz="2000" dirty="0">
                <a:solidFill>
                  <a:schemeClr val="folHlink"/>
                </a:solidFill>
              </a:rPr>
              <a:t>Seminar 14 : </a:t>
            </a:r>
            <a:r>
              <a:rPr lang="en-US" altLang="en-US" sz="2000" dirty="0" err="1" smtClean="0">
                <a:solidFill>
                  <a:schemeClr val="folHlink"/>
                </a:solidFill>
              </a:rPr>
              <a:t>Prezentare</a:t>
            </a:r>
            <a:r>
              <a:rPr lang="en-US" altLang="en-US" sz="2000" dirty="0">
                <a:solidFill>
                  <a:schemeClr val="folHlink"/>
                </a:solidFill>
              </a:rPr>
              <a:t> </a:t>
            </a:r>
            <a:r>
              <a:rPr lang="en-US" altLang="en-US" sz="2000" dirty="0" err="1" smtClean="0">
                <a:solidFill>
                  <a:schemeClr val="folHlink"/>
                </a:solidFill>
              </a:rPr>
              <a:t>proiect</a:t>
            </a:r>
            <a:r>
              <a:rPr lang="en-US" altLang="en-US" sz="2000" dirty="0" smtClean="0">
                <a:solidFill>
                  <a:schemeClr val="folHlink"/>
                </a:solidFill>
              </a:rPr>
              <a:t> ASM</a:t>
            </a:r>
            <a:endParaRPr lang="en-US" altLang="en-US" sz="2000" dirty="0">
              <a:solidFill>
                <a:schemeClr val="tx2"/>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p:spPr>
        <p:txBody>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spcBef>
                <a:spcPct val="0"/>
              </a:spcBef>
              <a:buClrTx/>
              <a:buFontTx/>
              <a:buNone/>
            </a:pPr>
            <a:fld id="{335AAAAB-20C9-418A-A314-307102EAB6B3}" type="datetime5">
              <a:rPr lang="en-US" altLang="en-US" sz="1400" smtClean="0">
                <a:solidFill>
                  <a:schemeClr val="folHlink"/>
                </a:solidFill>
              </a:rPr>
              <a:pPr eaLnBrk="1" hangingPunct="1">
                <a:spcBef>
                  <a:spcPct val="0"/>
                </a:spcBef>
                <a:buClrTx/>
                <a:buFontTx/>
                <a:buNone/>
              </a:pPr>
              <a:t>25-Sep-23</a:t>
            </a:fld>
            <a:endParaRPr lang="en-US" altLang="en-US" sz="1400" smtClean="0">
              <a:solidFill>
                <a:schemeClr val="folHlink"/>
              </a:solidFill>
            </a:endParaRPr>
          </a:p>
        </p:txBody>
      </p:sp>
      <p:sp>
        <p:nvSpPr>
          <p:cNvPr id="33795" name="Rectangle 4"/>
          <p:cNvSpPr>
            <a:spLocks noGrp="1" noChangeArrowheads="1"/>
          </p:cNvSpPr>
          <p:nvPr>
            <p:ph type="title"/>
          </p:nvPr>
        </p:nvSpPr>
        <p:spPr>
          <a:noFill/>
        </p:spPr>
        <p:txBody>
          <a:bodyPr/>
          <a:lstStyle/>
          <a:p>
            <a:pPr eaLnBrk="1" hangingPunct="1"/>
            <a:r>
              <a:rPr lang="en-US" altLang="en-US" sz="3300" dirty="0" smtClean="0"/>
              <a:t>MISD (Multiple Instruction, Single Data)</a:t>
            </a:r>
          </a:p>
        </p:txBody>
      </p:sp>
      <p:sp>
        <p:nvSpPr>
          <p:cNvPr id="33796" name="Line 5"/>
          <p:cNvSpPr>
            <a:spLocks noChangeShapeType="1"/>
          </p:cNvSpPr>
          <p:nvPr/>
        </p:nvSpPr>
        <p:spPr bwMode="auto">
          <a:xfrm>
            <a:off x="2209800" y="3886200"/>
            <a:ext cx="3810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797" name="Oval 6"/>
          <p:cNvSpPr>
            <a:spLocks noChangeArrowheads="1"/>
          </p:cNvSpPr>
          <p:nvPr/>
        </p:nvSpPr>
        <p:spPr bwMode="auto">
          <a:xfrm>
            <a:off x="2590800" y="2667000"/>
            <a:ext cx="1295400" cy="6858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algn="ctr" eaLnBrk="1" hangingPunct="1">
              <a:lnSpc>
                <a:spcPct val="100000"/>
              </a:lnSpc>
              <a:spcBef>
                <a:spcPct val="0"/>
              </a:spcBef>
              <a:buClrTx/>
              <a:buFontTx/>
              <a:buNone/>
            </a:pPr>
            <a:r>
              <a:rPr lang="en-US" altLang="en-US" sz="2400"/>
              <a:t>UC</a:t>
            </a:r>
          </a:p>
        </p:txBody>
      </p:sp>
      <p:sp>
        <p:nvSpPr>
          <p:cNvPr id="33798" name="Oval 7"/>
          <p:cNvSpPr>
            <a:spLocks noChangeArrowheads="1"/>
          </p:cNvSpPr>
          <p:nvPr/>
        </p:nvSpPr>
        <p:spPr bwMode="auto">
          <a:xfrm>
            <a:off x="2590800" y="3581400"/>
            <a:ext cx="1295400" cy="6858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algn="ctr" eaLnBrk="1" hangingPunct="1">
              <a:lnSpc>
                <a:spcPct val="100000"/>
              </a:lnSpc>
              <a:spcBef>
                <a:spcPct val="0"/>
              </a:spcBef>
              <a:buClrTx/>
              <a:buFontTx/>
              <a:buNone/>
            </a:pPr>
            <a:r>
              <a:rPr lang="en-US" altLang="en-US" sz="2400"/>
              <a:t>UP</a:t>
            </a:r>
            <a:endParaRPr lang="en-US" altLang="en-US" sz="2400" baseline="-25000"/>
          </a:p>
        </p:txBody>
      </p:sp>
      <p:sp>
        <p:nvSpPr>
          <p:cNvPr id="33799" name="Line 8"/>
          <p:cNvSpPr>
            <a:spLocks noChangeShapeType="1"/>
          </p:cNvSpPr>
          <p:nvPr/>
        </p:nvSpPr>
        <p:spPr bwMode="auto">
          <a:xfrm>
            <a:off x="3886200" y="3886200"/>
            <a:ext cx="381000" cy="0"/>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00" name="Text Box 9"/>
          <p:cNvSpPr txBox="1">
            <a:spLocks noChangeArrowheads="1"/>
          </p:cNvSpPr>
          <p:nvPr/>
        </p:nvSpPr>
        <p:spPr bwMode="auto">
          <a:xfrm>
            <a:off x="3429000" y="3260725"/>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lnSpc>
                <a:spcPct val="100000"/>
              </a:lnSpc>
              <a:spcBef>
                <a:spcPct val="50000"/>
              </a:spcBef>
              <a:buClrTx/>
              <a:buFontTx/>
              <a:buNone/>
            </a:pPr>
            <a:r>
              <a:rPr lang="en-US" altLang="en-US" sz="2000"/>
              <a:t>I</a:t>
            </a:r>
          </a:p>
        </p:txBody>
      </p:sp>
      <p:sp>
        <p:nvSpPr>
          <p:cNvPr id="33801" name="Text Box 10"/>
          <p:cNvSpPr txBox="1">
            <a:spLocks noChangeArrowheads="1"/>
          </p:cNvSpPr>
          <p:nvPr/>
        </p:nvSpPr>
        <p:spPr bwMode="auto">
          <a:xfrm>
            <a:off x="2286000" y="4038600"/>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lnSpc>
                <a:spcPct val="100000"/>
              </a:lnSpc>
              <a:spcBef>
                <a:spcPct val="50000"/>
              </a:spcBef>
              <a:buClrTx/>
              <a:buFontTx/>
              <a:buNone/>
            </a:pPr>
            <a:r>
              <a:rPr lang="en-US" altLang="en-US" sz="2000"/>
              <a:t>D</a:t>
            </a:r>
          </a:p>
        </p:txBody>
      </p:sp>
      <p:sp>
        <p:nvSpPr>
          <p:cNvPr id="33802" name="Rectangle 11"/>
          <p:cNvSpPr>
            <a:spLocks noChangeArrowheads="1"/>
          </p:cNvSpPr>
          <p:nvPr/>
        </p:nvSpPr>
        <p:spPr bwMode="auto">
          <a:xfrm>
            <a:off x="609600" y="3505200"/>
            <a:ext cx="1676400" cy="838200"/>
          </a:xfrm>
          <a:prstGeom prst="rect">
            <a:avLst/>
          </a:prstGeom>
          <a:solidFill>
            <a:srgbClr val="FF99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algn="ctr" eaLnBrk="1" hangingPunct="1">
              <a:lnSpc>
                <a:spcPct val="100000"/>
              </a:lnSpc>
              <a:spcBef>
                <a:spcPct val="0"/>
              </a:spcBef>
              <a:buClrTx/>
              <a:buFontTx/>
              <a:buNone/>
            </a:pPr>
            <a:r>
              <a:rPr lang="en-US" altLang="en-US" sz="2400"/>
              <a:t>MP</a:t>
            </a:r>
          </a:p>
        </p:txBody>
      </p:sp>
      <p:sp>
        <p:nvSpPr>
          <p:cNvPr id="33803" name="Line 12"/>
          <p:cNvSpPr>
            <a:spLocks noChangeShapeType="1"/>
          </p:cNvSpPr>
          <p:nvPr/>
        </p:nvSpPr>
        <p:spPr bwMode="auto">
          <a:xfrm>
            <a:off x="8534400" y="3886200"/>
            <a:ext cx="0" cy="1981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04" name="Line 13"/>
          <p:cNvSpPr>
            <a:spLocks noChangeShapeType="1"/>
          </p:cNvSpPr>
          <p:nvPr/>
        </p:nvSpPr>
        <p:spPr bwMode="auto">
          <a:xfrm flipH="1">
            <a:off x="1676400" y="5867400"/>
            <a:ext cx="68580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05" name="Line 14"/>
          <p:cNvSpPr>
            <a:spLocks noChangeShapeType="1"/>
          </p:cNvSpPr>
          <p:nvPr/>
        </p:nvSpPr>
        <p:spPr bwMode="auto">
          <a:xfrm flipV="1">
            <a:off x="1676400" y="4343400"/>
            <a:ext cx="0" cy="1524000"/>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06" name="Line 15"/>
          <p:cNvSpPr>
            <a:spLocks noChangeShapeType="1"/>
          </p:cNvSpPr>
          <p:nvPr/>
        </p:nvSpPr>
        <p:spPr bwMode="auto">
          <a:xfrm>
            <a:off x="3200400" y="3352800"/>
            <a:ext cx="0" cy="228600"/>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07" name="Line 16"/>
          <p:cNvSpPr>
            <a:spLocks noChangeShapeType="1"/>
          </p:cNvSpPr>
          <p:nvPr/>
        </p:nvSpPr>
        <p:spPr bwMode="auto">
          <a:xfrm flipV="1">
            <a:off x="1981200" y="2514600"/>
            <a:ext cx="0" cy="990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08" name="Line 17"/>
          <p:cNvSpPr>
            <a:spLocks noChangeShapeType="1"/>
          </p:cNvSpPr>
          <p:nvPr/>
        </p:nvSpPr>
        <p:spPr bwMode="auto">
          <a:xfrm>
            <a:off x="1981200" y="2514600"/>
            <a:ext cx="1219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09" name="Line 18"/>
          <p:cNvSpPr>
            <a:spLocks noChangeShapeType="1"/>
          </p:cNvSpPr>
          <p:nvPr/>
        </p:nvSpPr>
        <p:spPr bwMode="auto">
          <a:xfrm>
            <a:off x="3200400" y="2514600"/>
            <a:ext cx="0" cy="152400"/>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33810" name="Group 19"/>
          <p:cNvGrpSpPr>
            <a:grpSpLocks/>
          </p:cNvGrpSpPr>
          <p:nvPr/>
        </p:nvGrpSpPr>
        <p:grpSpPr bwMode="auto">
          <a:xfrm>
            <a:off x="6781800" y="2667000"/>
            <a:ext cx="1295400" cy="1600200"/>
            <a:chOff x="1872" y="2448"/>
            <a:chExt cx="816" cy="1008"/>
          </a:xfrm>
        </p:grpSpPr>
        <p:sp>
          <p:nvSpPr>
            <p:cNvPr id="33826" name="Oval 20"/>
            <p:cNvSpPr>
              <a:spLocks noChangeArrowheads="1"/>
            </p:cNvSpPr>
            <p:nvPr/>
          </p:nvSpPr>
          <p:spPr bwMode="auto">
            <a:xfrm>
              <a:off x="1872" y="2448"/>
              <a:ext cx="816" cy="432"/>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algn="ctr" eaLnBrk="1" hangingPunct="1">
                <a:lnSpc>
                  <a:spcPct val="100000"/>
                </a:lnSpc>
                <a:spcBef>
                  <a:spcPct val="0"/>
                </a:spcBef>
                <a:buClrTx/>
                <a:buFontTx/>
                <a:buNone/>
              </a:pPr>
              <a:r>
                <a:rPr lang="en-US" altLang="en-US" sz="2400"/>
                <a:t>UC</a:t>
              </a:r>
            </a:p>
          </p:txBody>
        </p:sp>
        <p:sp>
          <p:nvSpPr>
            <p:cNvPr id="33827" name="Oval 21"/>
            <p:cNvSpPr>
              <a:spLocks noChangeArrowheads="1"/>
            </p:cNvSpPr>
            <p:nvPr/>
          </p:nvSpPr>
          <p:spPr bwMode="auto">
            <a:xfrm>
              <a:off x="1872" y="3024"/>
              <a:ext cx="816" cy="432"/>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algn="ctr" eaLnBrk="1" hangingPunct="1">
                <a:lnSpc>
                  <a:spcPct val="100000"/>
                </a:lnSpc>
                <a:spcBef>
                  <a:spcPct val="0"/>
                </a:spcBef>
                <a:buClrTx/>
                <a:buFontTx/>
                <a:buNone/>
              </a:pPr>
              <a:r>
                <a:rPr lang="en-US" altLang="en-US" sz="2400"/>
                <a:t>UP</a:t>
              </a:r>
              <a:endParaRPr lang="en-US" altLang="en-US" sz="2400" baseline="-25000"/>
            </a:p>
          </p:txBody>
        </p:sp>
        <p:sp>
          <p:nvSpPr>
            <p:cNvPr id="33828" name="Text Box 22"/>
            <p:cNvSpPr txBox="1">
              <a:spLocks noChangeArrowheads="1"/>
            </p:cNvSpPr>
            <p:nvPr/>
          </p:nvSpPr>
          <p:spPr bwMode="auto">
            <a:xfrm>
              <a:off x="2400" y="2822"/>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lnSpc>
                  <a:spcPct val="100000"/>
                </a:lnSpc>
                <a:spcBef>
                  <a:spcPct val="50000"/>
                </a:spcBef>
                <a:buClrTx/>
                <a:buFontTx/>
                <a:buNone/>
              </a:pPr>
              <a:r>
                <a:rPr lang="en-US" altLang="en-US" sz="2000"/>
                <a:t>I</a:t>
              </a:r>
            </a:p>
          </p:txBody>
        </p:sp>
        <p:sp>
          <p:nvSpPr>
            <p:cNvPr id="33829" name="Line 23"/>
            <p:cNvSpPr>
              <a:spLocks noChangeShapeType="1"/>
            </p:cNvSpPr>
            <p:nvPr/>
          </p:nvSpPr>
          <p:spPr bwMode="auto">
            <a:xfrm>
              <a:off x="2256" y="2880"/>
              <a:ext cx="0" cy="144"/>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33811" name="Oval 24"/>
          <p:cNvSpPr>
            <a:spLocks noChangeArrowheads="1"/>
          </p:cNvSpPr>
          <p:nvPr/>
        </p:nvSpPr>
        <p:spPr bwMode="auto">
          <a:xfrm>
            <a:off x="4267200" y="2667000"/>
            <a:ext cx="1295400" cy="6858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algn="ctr" eaLnBrk="1" hangingPunct="1">
              <a:lnSpc>
                <a:spcPct val="100000"/>
              </a:lnSpc>
              <a:spcBef>
                <a:spcPct val="0"/>
              </a:spcBef>
              <a:buClrTx/>
              <a:buFontTx/>
              <a:buNone/>
            </a:pPr>
            <a:r>
              <a:rPr lang="en-US" altLang="en-US" sz="2400"/>
              <a:t>UC</a:t>
            </a:r>
          </a:p>
        </p:txBody>
      </p:sp>
      <p:sp>
        <p:nvSpPr>
          <p:cNvPr id="33812" name="Oval 25"/>
          <p:cNvSpPr>
            <a:spLocks noChangeArrowheads="1"/>
          </p:cNvSpPr>
          <p:nvPr/>
        </p:nvSpPr>
        <p:spPr bwMode="auto">
          <a:xfrm>
            <a:off x="4267200" y="3581400"/>
            <a:ext cx="1295400" cy="6858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algn="ctr" eaLnBrk="1" hangingPunct="1">
              <a:lnSpc>
                <a:spcPct val="100000"/>
              </a:lnSpc>
              <a:spcBef>
                <a:spcPct val="0"/>
              </a:spcBef>
              <a:buClrTx/>
              <a:buFontTx/>
              <a:buNone/>
            </a:pPr>
            <a:r>
              <a:rPr lang="en-US" altLang="en-US" sz="2400"/>
              <a:t>UP</a:t>
            </a:r>
            <a:endParaRPr lang="en-US" altLang="en-US" sz="2400" baseline="-25000"/>
          </a:p>
        </p:txBody>
      </p:sp>
      <p:sp>
        <p:nvSpPr>
          <p:cNvPr id="33813" name="Text Box 26"/>
          <p:cNvSpPr txBox="1">
            <a:spLocks noChangeArrowheads="1"/>
          </p:cNvSpPr>
          <p:nvPr/>
        </p:nvSpPr>
        <p:spPr bwMode="auto">
          <a:xfrm>
            <a:off x="5105400" y="3260725"/>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lnSpc>
                <a:spcPct val="100000"/>
              </a:lnSpc>
              <a:spcBef>
                <a:spcPct val="50000"/>
              </a:spcBef>
              <a:buClrTx/>
              <a:buFontTx/>
              <a:buNone/>
            </a:pPr>
            <a:r>
              <a:rPr lang="en-US" altLang="en-US" sz="2000"/>
              <a:t>I</a:t>
            </a:r>
          </a:p>
        </p:txBody>
      </p:sp>
      <p:sp>
        <p:nvSpPr>
          <p:cNvPr id="33814" name="Line 27"/>
          <p:cNvSpPr>
            <a:spLocks noChangeShapeType="1"/>
          </p:cNvSpPr>
          <p:nvPr/>
        </p:nvSpPr>
        <p:spPr bwMode="auto">
          <a:xfrm>
            <a:off x="4876800" y="3352800"/>
            <a:ext cx="0" cy="228600"/>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15" name="Rectangle 28"/>
          <p:cNvSpPr>
            <a:spLocks noChangeArrowheads="1"/>
          </p:cNvSpPr>
          <p:nvPr/>
        </p:nvSpPr>
        <p:spPr bwMode="auto">
          <a:xfrm>
            <a:off x="3962400" y="4022725"/>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lnSpc>
                <a:spcPct val="100000"/>
              </a:lnSpc>
              <a:spcBef>
                <a:spcPct val="0"/>
              </a:spcBef>
              <a:buClrTx/>
              <a:buFontTx/>
              <a:buNone/>
            </a:pPr>
            <a:r>
              <a:rPr lang="en-US" altLang="en-US" sz="2000"/>
              <a:t>D</a:t>
            </a:r>
          </a:p>
        </p:txBody>
      </p:sp>
      <p:sp>
        <p:nvSpPr>
          <p:cNvPr id="33816" name="Rectangle 29"/>
          <p:cNvSpPr>
            <a:spLocks noChangeArrowheads="1"/>
          </p:cNvSpPr>
          <p:nvPr/>
        </p:nvSpPr>
        <p:spPr bwMode="auto">
          <a:xfrm>
            <a:off x="5575300" y="4022725"/>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lnSpc>
                <a:spcPct val="100000"/>
              </a:lnSpc>
              <a:spcBef>
                <a:spcPct val="0"/>
              </a:spcBef>
              <a:buClrTx/>
              <a:buFontTx/>
              <a:buNone/>
            </a:pPr>
            <a:r>
              <a:rPr lang="en-US" altLang="en-US" sz="2000"/>
              <a:t>D</a:t>
            </a:r>
          </a:p>
        </p:txBody>
      </p:sp>
      <p:sp>
        <p:nvSpPr>
          <p:cNvPr id="33817" name="Line 30"/>
          <p:cNvSpPr>
            <a:spLocks noChangeShapeType="1"/>
          </p:cNvSpPr>
          <p:nvPr/>
        </p:nvSpPr>
        <p:spPr bwMode="auto">
          <a:xfrm>
            <a:off x="5562600" y="3886200"/>
            <a:ext cx="1219200" cy="0"/>
          </a:xfrm>
          <a:prstGeom prst="line">
            <a:avLst/>
          </a:prstGeom>
          <a:noFill/>
          <a:ln w="12700">
            <a:solidFill>
              <a:schemeClr val="tx1"/>
            </a:solidFill>
            <a:prstDash val="dash"/>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18" name="Line 31"/>
          <p:cNvSpPr>
            <a:spLocks noChangeShapeType="1"/>
          </p:cNvSpPr>
          <p:nvPr/>
        </p:nvSpPr>
        <p:spPr bwMode="auto">
          <a:xfrm>
            <a:off x="8077200" y="3886200"/>
            <a:ext cx="457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19" name="Line 32"/>
          <p:cNvSpPr>
            <a:spLocks noChangeShapeType="1"/>
          </p:cNvSpPr>
          <p:nvPr/>
        </p:nvSpPr>
        <p:spPr bwMode="auto">
          <a:xfrm flipV="1">
            <a:off x="1752600" y="2362200"/>
            <a:ext cx="0" cy="1143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20" name="Line 33"/>
          <p:cNvSpPr>
            <a:spLocks noChangeShapeType="1"/>
          </p:cNvSpPr>
          <p:nvPr/>
        </p:nvSpPr>
        <p:spPr bwMode="auto">
          <a:xfrm>
            <a:off x="1752600" y="2362200"/>
            <a:ext cx="3200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21" name="Line 34"/>
          <p:cNvSpPr>
            <a:spLocks noChangeShapeType="1"/>
          </p:cNvSpPr>
          <p:nvPr/>
        </p:nvSpPr>
        <p:spPr bwMode="auto">
          <a:xfrm>
            <a:off x="4953000" y="2362200"/>
            <a:ext cx="0" cy="304800"/>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22" name="Line 35"/>
          <p:cNvSpPr>
            <a:spLocks noChangeShapeType="1"/>
          </p:cNvSpPr>
          <p:nvPr/>
        </p:nvSpPr>
        <p:spPr bwMode="auto">
          <a:xfrm flipV="1">
            <a:off x="1066800" y="2133600"/>
            <a:ext cx="0" cy="1371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23" name="Line 36"/>
          <p:cNvSpPr>
            <a:spLocks noChangeShapeType="1"/>
          </p:cNvSpPr>
          <p:nvPr/>
        </p:nvSpPr>
        <p:spPr bwMode="auto">
          <a:xfrm>
            <a:off x="1066800" y="2133600"/>
            <a:ext cx="6324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24" name="Line 37"/>
          <p:cNvSpPr>
            <a:spLocks noChangeShapeType="1"/>
          </p:cNvSpPr>
          <p:nvPr/>
        </p:nvSpPr>
        <p:spPr bwMode="auto">
          <a:xfrm>
            <a:off x="7391400" y="2133600"/>
            <a:ext cx="0" cy="533400"/>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25" name="Rectangle 38"/>
          <p:cNvSpPr>
            <a:spLocks noChangeArrowheads="1"/>
          </p:cNvSpPr>
          <p:nvPr/>
        </p:nvSpPr>
        <p:spPr bwMode="auto">
          <a:xfrm>
            <a:off x="8089900" y="4022725"/>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lnSpc>
                <a:spcPct val="100000"/>
              </a:lnSpc>
              <a:spcBef>
                <a:spcPct val="0"/>
              </a:spcBef>
              <a:buClrTx/>
              <a:buFontTx/>
              <a:buNone/>
            </a:pPr>
            <a:r>
              <a:rPr lang="en-US" altLang="en-US" sz="2000"/>
              <a:t>D</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p:spPr>
        <p:txBody>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spcBef>
                <a:spcPct val="0"/>
              </a:spcBef>
              <a:buClrTx/>
              <a:buFontTx/>
              <a:buNone/>
            </a:pPr>
            <a:fld id="{335AAAAB-20C9-418A-A314-307102EAB6B3}" type="datetime5">
              <a:rPr lang="en-US" altLang="en-US" sz="1400" smtClean="0">
                <a:solidFill>
                  <a:schemeClr val="folHlink"/>
                </a:solidFill>
              </a:rPr>
              <a:pPr eaLnBrk="1" hangingPunct="1">
                <a:spcBef>
                  <a:spcPct val="0"/>
                </a:spcBef>
                <a:buClrTx/>
                <a:buFontTx/>
                <a:buNone/>
              </a:pPr>
              <a:t>25-Sep-23</a:t>
            </a:fld>
            <a:endParaRPr lang="en-US" altLang="en-US" sz="1400" smtClean="0">
              <a:solidFill>
                <a:schemeClr val="folHlink"/>
              </a:solidFill>
            </a:endParaRPr>
          </a:p>
        </p:txBody>
      </p:sp>
      <p:sp>
        <p:nvSpPr>
          <p:cNvPr id="33795" name="Rectangle 4"/>
          <p:cNvSpPr>
            <a:spLocks noGrp="1" noChangeArrowheads="1"/>
          </p:cNvSpPr>
          <p:nvPr>
            <p:ph type="title"/>
          </p:nvPr>
        </p:nvSpPr>
        <p:spPr>
          <a:noFill/>
        </p:spPr>
        <p:txBody>
          <a:bodyPr/>
          <a:lstStyle/>
          <a:p>
            <a:pPr eaLnBrk="1" hangingPunct="1"/>
            <a:r>
              <a:rPr lang="en-US" altLang="en-US" sz="3300" dirty="0" smtClean="0"/>
              <a:t>MISD (Multiple Instruction, Single Data)</a:t>
            </a:r>
          </a:p>
        </p:txBody>
      </p:sp>
      <p:sp>
        <p:nvSpPr>
          <p:cNvPr id="2" name="TextBox 1"/>
          <p:cNvSpPr txBox="1"/>
          <p:nvPr/>
        </p:nvSpPr>
        <p:spPr>
          <a:xfrm>
            <a:off x="1219200" y="2133600"/>
            <a:ext cx="7696200" cy="1923604"/>
          </a:xfrm>
          <a:prstGeom prst="rect">
            <a:avLst/>
          </a:prstGeom>
          <a:noFill/>
        </p:spPr>
        <p:txBody>
          <a:bodyPr wrap="square" rtlCol="0">
            <a:spAutoFit/>
          </a:bodyPr>
          <a:lstStyle/>
          <a:p>
            <a:r>
              <a:rPr lang="ro-RO" b="1" dirty="0" smtClean="0"/>
              <a:t>MISD (Multiple </a:t>
            </a:r>
            <a:r>
              <a:rPr lang="ro-RO" b="1" dirty="0" err="1" smtClean="0"/>
              <a:t>Instruction</a:t>
            </a:r>
            <a:r>
              <a:rPr lang="ro-RO" b="1" dirty="0" smtClean="0"/>
              <a:t>, Single Data)</a:t>
            </a:r>
            <a:r>
              <a:rPr lang="ro-RO" dirty="0" smtClean="0"/>
              <a:t> este o arhitectură de procesare paralelă mai puțin obișnuită în comparație cu SIMD și MIMD. În MISD, mai multe unități sau nuclee de procesare execută instrucțiuni diferite asupra aceluiași set de date. </a:t>
            </a:r>
          </a:p>
          <a:p>
            <a:r>
              <a:rPr lang="ro-RO" dirty="0" smtClean="0"/>
              <a:t>Arhitectura MISD este rar utilizată în aplicațiile practice de calcul și este adesea considerată mai mult un concept teoretic. Ca rezultat, există puține exemple reale de sisteme MISD.</a:t>
            </a:r>
            <a:endParaRPr lang="ro-RO" dirty="0"/>
          </a:p>
        </p:txBody>
      </p:sp>
    </p:spTree>
    <p:extLst>
      <p:ext uri="{BB962C8B-B14F-4D97-AF65-F5344CB8AC3E}">
        <p14:creationId xmlns:p14="http://schemas.microsoft.com/office/powerpoint/2010/main" val="118409669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838200"/>
            <a:ext cx="7772400" cy="1676400"/>
          </a:xfrm>
        </p:spPr>
        <p:txBody>
          <a:bodyPr/>
          <a:lstStyle/>
          <a:p>
            <a:pPr eaLnBrk="1" hangingPunct="1"/>
            <a:r>
              <a:rPr lang="en-US" altLang="en-US" sz="3200" dirty="0" err="1" smtClean="0"/>
              <a:t>Cerin</a:t>
            </a:r>
            <a:r>
              <a:rPr lang="ro-RO" altLang="en-US" sz="3200" dirty="0" smtClean="0"/>
              <a:t>țe</a:t>
            </a:r>
            <a:endParaRPr lang="en-US" altLang="en-US" sz="3200" dirty="0" smtClean="0"/>
          </a:p>
        </p:txBody>
      </p:sp>
      <p:sp>
        <p:nvSpPr>
          <p:cNvPr id="3" name="Rectangle 3"/>
          <p:cNvSpPr>
            <a:spLocks noChangeArrowheads="1"/>
          </p:cNvSpPr>
          <p:nvPr/>
        </p:nvSpPr>
        <p:spPr bwMode="auto">
          <a:xfrm>
            <a:off x="1066800" y="2286000"/>
            <a:ext cx="7543800" cy="3810000"/>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762000" indent="-762000"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62000" indent="-76200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762000" indent="-7620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762000" indent="-7620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762000" indent="-7620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1219200" indent="-7620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1676400" indent="-7620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2133600" indent="-7620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2590800" indent="-7620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marL="0" indent="0" algn="just" eaLnBrk="1" hangingPunct="1">
              <a:lnSpc>
                <a:spcPct val="150000"/>
              </a:lnSpc>
              <a:spcBef>
                <a:spcPct val="0"/>
              </a:spcBef>
              <a:buClrTx/>
              <a:buFontTx/>
              <a:buNone/>
            </a:pPr>
            <a:r>
              <a:rPr lang="ro-RO" altLang="en-US" sz="2400" dirty="0" smtClean="0">
                <a:solidFill>
                  <a:schemeClr val="tx2"/>
                </a:solidFill>
              </a:rPr>
              <a:t>Pentru a putea participa la examenul final trebuie </a:t>
            </a:r>
            <a:r>
              <a:rPr lang="en-US" altLang="en-US" sz="2400" dirty="0" smtClean="0">
                <a:solidFill>
                  <a:schemeClr val="tx2"/>
                </a:solidFill>
              </a:rPr>
              <a:t>s</a:t>
            </a:r>
            <a:r>
              <a:rPr lang="ro-RO" altLang="en-US" sz="2400" dirty="0" smtClean="0">
                <a:solidFill>
                  <a:schemeClr val="tx2"/>
                </a:solidFill>
              </a:rPr>
              <a:t>ă</a:t>
            </a:r>
            <a:r>
              <a:rPr lang="en-US" altLang="en-US" sz="2400" dirty="0" smtClean="0">
                <a:solidFill>
                  <a:schemeClr val="tx2"/>
                </a:solidFill>
              </a:rPr>
              <a:t>:</a:t>
            </a:r>
          </a:p>
          <a:p>
            <a:pPr algn="just" eaLnBrk="1" hangingPunct="1">
              <a:lnSpc>
                <a:spcPct val="150000"/>
              </a:lnSpc>
              <a:spcBef>
                <a:spcPct val="0"/>
              </a:spcBef>
              <a:buClrTx/>
              <a:buFontTx/>
              <a:buChar char="-"/>
            </a:pPr>
            <a:r>
              <a:rPr lang="ro-RO" altLang="en-US" sz="2400" dirty="0" smtClean="0">
                <a:solidFill>
                  <a:schemeClr val="tx2"/>
                </a:solidFill>
              </a:rPr>
              <a:t>Aveți prezență (obligatorie) la </a:t>
            </a:r>
            <a:r>
              <a:rPr lang="ro-RO" altLang="en-US" sz="2400" dirty="0" smtClean="0">
                <a:solidFill>
                  <a:schemeClr val="tx2"/>
                </a:solidFill>
              </a:rPr>
              <a:t>test</a:t>
            </a:r>
            <a:r>
              <a:rPr lang="en-US" altLang="en-US" sz="2400" dirty="0" smtClean="0">
                <a:solidFill>
                  <a:schemeClr val="tx2"/>
                </a:solidFill>
              </a:rPr>
              <a:t>e</a:t>
            </a:r>
            <a:r>
              <a:rPr lang="ro-RO" altLang="en-US" sz="2400" dirty="0" smtClean="0">
                <a:solidFill>
                  <a:schemeClr val="tx2"/>
                </a:solidFill>
              </a:rPr>
              <a:t> </a:t>
            </a:r>
            <a:r>
              <a:rPr lang="ro-RO" altLang="en-US" sz="2400" dirty="0" smtClean="0">
                <a:solidFill>
                  <a:schemeClr val="tx2"/>
                </a:solidFill>
              </a:rPr>
              <a:t>și la prezentarea proiectului de la seminar;</a:t>
            </a:r>
            <a:endParaRPr lang="en-US" altLang="en-US" sz="2400" dirty="0" smtClean="0">
              <a:solidFill>
                <a:schemeClr val="tx2"/>
              </a:solidFill>
            </a:endParaRPr>
          </a:p>
          <a:p>
            <a:pPr algn="just" eaLnBrk="1" hangingPunct="1">
              <a:lnSpc>
                <a:spcPct val="150000"/>
              </a:lnSpc>
              <a:spcBef>
                <a:spcPct val="0"/>
              </a:spcBef>
              <a:buClrTx/>
              <a:buFontTx/>
              <a:buChar char="-"/>
            </a:pPr>
            <a:r>
              <a:rPr lang="ro-RO" altLang="en-US" sz="2400" dirty="0" smtClean="0">
                <a:solidFill>
                  <a:schemeClr val="tx2"/>
                </a:solidFill>
              </a:rPr>
              <a:t>Să obțineți minim 1p din cele 3p alocate seminarului.</a:t>
            </a:r>
          </a:p>
          <a:p>
            <a:pPr marL="0" indent="0" algn="just" eaLnBrk="1" hangingPunct="1">
              <a:lnSpc>
                <a:spcPct val="150000"/>
              </a:lnSpc>
              <a:spcBef>
                <a:spcPct val="0"/>
              </a:spcBef>
              <a:buClrTx/>
              <a:buNone/>
            </a:pPr>
            <a:endParaRPr lang="en-US" altLang="en-US" sz="2400" dirty="0">
              <a:solidFill>
                <a:schemeClr val="tx2"/>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952500" y="685800"/>
            <a:ext cx="7772400" cy="1676400"/>
          </a:xfrm>
        </p:spPr>
        <p:txBody>
          <a:bodyPr/>
          <a:lstStyle/>
          <a:p>
            <a:pPr eaLnBrk="1" hangingPunct="1"/>
            <a:r>
              <a:rPr lang="ro-RO" altLang="en-US" sz="3200" dirty="0" smtClean="0"/>
              <a:t>Modalitate de notare</a:t>
            </a:r>
            <a:endParaRPr lang="en-US" altLang="en-US" sz="3200" dirty="0" smtClean="0"/>
          </a:p>
        </p:txBody>
      </p:sp>
      <p:sp>
        <p:nvSpPr>
          <p:cNvPr id="3" name="Rectangle 3"/>
          <p:cNvSpPr>
            <a:spLocks noChangeArrowheads="1"/>
          </p:cNvSpPr>
          <p:nvPr/>
        </p:nvSpPr>
        <p:spPr bwMode="auto">
          <a:xfrm>
            <a:off x="1066800" y="2743200"/>
            <a:ext cx="7543800" cy="3810000"/>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762000" indent="-762000"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62000" indent="-76200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762000" indent="-7620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762000" indent="-7620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762000" indent="-7620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1219200" indent="-7620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1676400" indent="-7620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2133600" indent="-7620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2590800" indent="-7620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marL="0" indent="0" algn="just" eaLnBrk="1" hangingPunct="1">
              <a:lnSpc>
                <a:spcPct val="150000"/>
              </a:lnSpc>
              <a:spcBef>
                <a:spcPct val="0"/>
              </a:spcBef>
              <a:buClrTx/>
              <a:buFontTx/>
              <a:buNone/>
            </a:pPr>
            <a:r>
              <a:rPr lang="ro-RO" altLang="en-US" sz="2400" dirty="0" smtClean="0">
                <a:solidFill>
                  <a:schemeClr val="tx2"/>
                </a:solidFill>
              </a:rPr>
              <a:t>Nota de la examenul final se va compune din:</a:t>
            </a:r>
          </a:p>
          <a:p>
            <a:pPr algn="just" eaLnBrk="1" hangingPunct="1">
              <a:lnSpc>
                <a:spcPct val="150000"/>
              </a:lnSpc>
              <a:spcBef>
                <a:spcPct val="0"/>
              </a:spcBef>
              <a:buClrTx/>
              <a:buFontTx/>
              <a:buAutoNum type="arabicPeriod"/>
            </a:pPr>
            <a:r>
              <a:rPr lang="ro-RO" altLang="en-US" sz="2400" dirty="0" smtClean="0">
                <a:solidFill>
                  <a:schemeClr val="tx2"/>
                </a:solidFill>
              </a:rPr>
              <a:t>70% din punctaj - la examenul din sesiune</a:t>
            </a:r>
            <a:r>
              <a:rPr lang="en-US" altLang="en-US" sz="2400" dirty="0" smtClean="0">
                <a:solidFill>
                  <a:schemeClr val="tx2"/>
                </a:solidFill>
              </a:rPr>
              <a:t> (</a:t>
            </a:r>
            <a:r>
              <a:rPr lang="ro-RO" altLang="en-US" sz="2400" dirty="0" smtClean="0">
                <a:solidFill>
                  <a:schemeClr val="tx2"/>
                </a:solidFill>
              </a:rPr>
              <a:t>pentru a promova examenul trebuie </a:t>
            </a:r>
            <a:r>
              <a:rPr lang="en-US" altLang="en-US" sz="2400" dirty="0" smtClean="0">
                <a:solidFill>
                  <a:schemeClr val="tx2"/>
                </a:solidFill>
              </a:rPr>
              <a:t>s</a:t>
            </a:r>
            <a:r>
              <a:rPr lang="ro-RO" altLang="en-US" sz="2400" dirty="0" smtClean="0">
                <a:solidFill>
                  <a:schemeClr val="tx2"/>
                </a:solidFill>
              </a:rPr>
              <a:t>ă</a:t>
            </a:r>
            <a:r>
              <a:rPr lang="en-US" altLang="en-US" sz="2400" dirty="0" smtClean="0">
                <a:solidFill>
                  <a:schemeClr val="tx2"/>
                </a:solidFill>
              </a:rPr>
              <a:t> </a:t>
            </a:r>
            <a:r>
              <a:rPr lang="ro-RO" altLang="en-US" sz="2400" dirty="0" smtClean="0">
                <a:solidFill>
                  <a:schemeClr val="tx2"/>
                </a:solidFill>
              </a:rPr>
              <a:t>obțineți minimum 50% din punctajul aferent examenului)</a:t>
            </a:r>
          </a:p>
          <a:p>
            <a:pPr algn="just" eaLnBrk="1" hangingPunct="1">
              <a:lnSpc>
                <a:spcPct val="150000"/>
              </a:lnSpc>
              <a:spcBef>
                <a:spcPct val="0"/>
              </a:spcBef>
              <a:buClrTx/>
              <a:buFontTx/>
              <a:buAutoNum type="arabicPeriod"/>
            </a:pPr>
            <a:r>
              <a:rPr lang="ro-RO" altLang="en-US" sz="2400" dirty="0" smtClean="0">
                <a:solidFill>
                  <a:schemeClr val="tx2"/>
                </a:solidFill>
              </a:rPr>
              <a:t>30% </a:t>
            </a:r>
            <a:r>
              <a:rPr lang="ro-RO" altLang="en-US" sz="2400" dirty="0">
                <a:solidFill>
                  <a:schemeClr val="tx2"/>
                </a:solidFill>
              </a:rPr>
              <a:t>din </a:t>
            </a:r>
            <a:r>
              <a:rPr lang="ro-RO" altLang="en-US" sz="2400" dirty="0" smtClean="0">
                <a:solidFill>
                  <a:schemeClr val="tx2"/>
                </a:solidFill>
              </a:rPr>
              <a:t>punctaj - la seminar (15% la </a:t>
            </a:r>
            <a:r>
              <a:rPr lang="en-US" altLang="en-US" sz="2400" dirty="0" err="1" smtClean="0">
                <a:solidFill>
                  <a:schemeClr val="tx2"/>
                </a:solidFill>
              </a:rPr>
              <a:t>primul</a:t>
            </a:r>
            <a:r>
              <a:rPr lang="en-US" altLang="en-US" sz="2400" dirty="0" smtClean="0">
                <a:solidFill>
                  <a:schemeClr val="tx2"/>
                </a:solidFill>
              </a:rPr>
              <a:t> </a:t>
            </a:r>
            <a:r>
              <a:rPr lang="ro-RO" altLang="en-US" sz="2400" dirty="0" smtClean="0">
                <a:solidFill>
                  <a:schemeClr val="tx2"/>
                </a:solidFill>
              </a:rPr>
              <a:t>test</a:t>
            </a:r>
            <a:r>
              <a:rPr lang="en-US" altLang="en-US" sz="2400" dirty="0" smtClean="0">
                <a:solidFill>
                  <a:schemeClr val="tx2"/>
                </a:solidFill>
              </a:rPr>
              <a:t>, 10</a:t>
            </a:r>
            <a:r>
              <a:rPr lang="ro-RO" altLang="en-US" sz="2400" dirty="0" smtClean="0">
                <a:solidFill>
                  <a:schemeClr val="tx2"/>
                </a:solidFill>
              </a:rPr>
              <a:t>% </a:t>
            </a:r>
            <a:r>
              <a:rPr lang="en-US" altLang="en-US" sz="2400" dirty="0" smtClean="0">
                <a:solidFill>
                  <a:schemeClr val="tx2"/>
                </a:solidFill>
              </a:rPr>
              <a:t>la </a:t>
            </a:r>
            <a:r>
              <a:rPr lang="en-US" altLang="en-US" sz="2400" dirty="0" err="1" smtClean="0">
                <a:solidFill>
                  <a:schemeClr val="tx2"/>
                </a:solidFill>
              </a:rPr>
              <a:t>cel</a:t>
            </a:r>
            <a:r>
              <a:rPr lang="en-US" altLang="en-US" sz="2400" dirty="0" smtClean="0">
                <a:solidFill>
                  <a:schemeClr val="tx2"/>
                </a:solidFill>
              </a:rPr>
              <a:t> de-al </a:t>
            </a:r>
            <a:r>
              <a:rPr lang="en-US" altLang="en-US" sz="2400" dirty="0" err="1" smtClean="0">
                <a:solidFill>
                  <a:schemeClr val="tx2"/>
                </a:solidFill>
              </a:rPr>
              <a:t>doilea</a:t>
            </a:r>
            <a:r>
              <a:rPr lang="en-US" altLang="en-US" sz="2400" dirty="0" smtClean="0">
                <a:solidFill>
                  <a:schemeClr val="tx2"/>
                </a:solidFill>
              </a:rPr>
              <a:t> test, 5% </a:t>
            </a:r>
            <a:r>
              <a:rPr lang="ro-RO" altLang="en-US" sz="2400" dirty="0" smtClean="0">
                <a:solidFill>
                  <a:schemeClr val="tx2"/>
                </a:solidFill>
              </a:rPr>
              <a:t>la prezentarea proiectului)</a:t>
            </a:r>
          </a:p>
          <a:p>
            <a:pPr algn="just" eaLnBrk="1" hangingPunct="1">
              <a:lnSpc>
                <a:spcPct val="150000"/>
              </a:lnSpc>
              <a:spcBef>
                <a:spcPct val="0"/>
              </a:spcBef>
              <a:buClrTx/>
              <a:buFontTx/>
              <a:buAutoNum type="arabicPeriod"/>
            </a:pPr>
            <a:endParaRPr lang="ro-RO" altLang="en-US" sz="2400" dirty="0" smtClean="0">
              <a:solidFill>
                <a:schemeClr val="tx2"/>
              </a:solidFill>
            </a:endParaRPr>
          </a:p>
          <a:p>
            <a:pPr marL="0" indent="0" algn="just" eaLnBrk="1" hangingPunct="1">
              <a:lnSpc>
                <a:spcPct val="150000"/>
              </a:lnSpc>
              <a:spcBef>
                <a:spcPct val="0"/>
              </a:spcBef>
              <a:buClrTx/>
              <a:buNone/>
            </a:pPr>
            <a:endParaRPr lang="en-US" altLang="en-US" sz="2400" dirty="0">
              <a:solidFill>
                <a:schemeClr val="tx2"/>
              </a:solidFill>
            </a:endParaRPr>
          </a:p>
        </p:txBody>
      </p:sp>
    </p:spTree>
    <p:extLst>
      <p:ext uri="{BB962C8B-B14F-4D97-AF65-F5344CB8AC3E}">
        <p14:creationId xmlns:p14="http://schemas.microsoft.com/office/powerpoint/2010/main" val="240157752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p:spPr>
        <p:txBody>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spcBef>
                <a:spcPct val="0"/>
              </a:spcBef>
              <a:buClrTx/>
              <a:buFontTx/>
              <a:buNone/>
            </a:pPr>
            <a:fld id="{DAAB316E-4B05-4BC8-BF20-20163E89F5EB}" type="datetime5">
              <a:rPr lang="en-US" altLang="en-US" sz="1400" smtClean="0">
                <a:solidFill>
                  <a:schemeClr val="folHlink"/>
                </a:solidFill>
              </a:rPr>
              <a:pPr eaLnBrk="1" hangingPunct="1">
                <a:spcBef>
                  <a:spcPct val="0"/>
                </a:spcBef>
                <a:buClrTx/>
                <a:buFontTx/>
                <a:buNone/>
              </a:pPr>
              <a:t>25-Sep-23</a:t>
            </a:fld>
            <a:endParaRPr lang="en-US" altLang="en-US" sz="1400" smtClean="0">
              <a:solidFill>
                <a:schemeClr val="folHlink"/>
              </a:solidFill>
            </a:endParaRPr>
          </a:p>
        </p:txBody>
      </p:sp>
      <p:sp>
        <p:nvSpPr>
          <p:cNvPr id="8195" name="Rectangle 2"/>
          <p:cNvSpPr>
            <a:spLocks noGrp="1" noChangeArrowheads="1"/>
          </p:cNvSpPr>
          <p:nvPr>
            <p:ph type="title"/>
          </p:nvPr>
        </p:nvSpPr>
        <p:spPr>
          <a:xfrm>
            <a:off x="1371600" y="609600"/>
            <a:ext cx="7378700" cy="1295400"/>
          </a:xfrm>
        </p:spPr>
        <p:txBody>
          <a:bodyPr/>
          <a:lstStyle/>
          <a:p>
            <a:pPr marL="762000" indent="-762000" eaLnBrk="1" hangingPunct="1"/>
            <a:r>
              <a:rPr lang="en-US" altLang="en-US" sz="3200" dirty="0" err="1"/>
              <a:t>Scurt</a:t>
            </a:r>
            <a:r>
              <a:rPr lang="en-US" altLang="en-US" sz="3200" dirty="0"/>
              <a:t> </a:t>
            </a:r>
            <a:r>
              <a:rPr lang="en-US" altLang="en-US" sz="3200" dirty="0" err="1"/>
              <a:t>istoric</a:t>
            </a:r>
            <a:r>
              <a:rPr lang="en-US" altLang="en-US" sz="3200" dirty="0"/>
              <a:t> al </a:t>
            </a:r>
            <a:r>
              <a:rPr lang="en-US" altLang="en-US" sz="3200" dirty="0" err="1"/>
              <a:t>calculatoarelor</a:t>
            </a:r>
            <a:r>
              <a:rPr lang="en-US" altLang="en-US" sz="3200" dirty="0"/>
              <a:t> </a:t>
            </a:r>
            <a:r>
              <a:rPr lang="en-US" altLang="en-US" sz="3200" dirty="0" smtClean="0"/>
              <a:t/>
            </a:r>
            <a:br>
              <a:rPr lang="en-US" altLang="en-US" sz="3200" dirty="0" smtClean="0"/>
            </a:br>
            <a:r>
              <a:rPr lang="en-US" altLang="en-US" sz="3200" dirty="0" smtClean="0"/>
              <a:t/>
            </a:r>
            <a:br>
              <a:rPr lang="en-US" altLang="en-US" sz="3200" dirty="0" smtClean="0"/>
            </a:br>
            <a:r>
              <a:rPr lang="en-US" altLang="en-US" sz="3200" dirty="0" err="1" smtClean="0"/>
              <a:t>Abacul</a:t>
            </a:r>
            <a:r>
              <a:rPr lang="en-US" altLang="en-US" sz="3200" dirty="0" smtClean="0"/>
              <a:t>: </a:t>
            </a:r>
            <a:r>
              <a:rPr lang="en-US" altLang="en-US" sz="3200" dirty="0" err="1" smtClean="0"/>
              <a:t>Primul</a:t>
            </a:r>
            <a:r>
              <a:rPr lang="en-US" altLang="en-US" sz="3200" dirty="0" smtClean="0"/>
              <a:t> “Computer Automat”</a:t>
            </a:r>
          </a:p>
        </p:txBody>
      </p:sp>
      <p:sp>
        <p:nvSpPr>
          <p:cNvPr id="8196" name="Rectangle 3"/>
          <p:cNvSpPr>
            <a:spLocks noGrp="1" noChangeArrowheads="1"/>
          </p:cNvSpPr>
          <p:nvPr>
            <p:ph type="body" idx="1"/>
          </p:nvPr>
        </p:nvSpPr>
        <p:spPr/>
        <p:txBody>
          <a:bodyPr/>
          <a:lstStyle/>
          <a:p>
            <a:pPr eaLnBrk="1" hangingPunct="1"/>
            <a:r>
              <a:rPr lang="ro-RO" altLang="en-US" sz="2200" dirty="0" smtClean="0"/>
              <a:t>În forma cunoscută astăzi, apare (documentat) pentru prima oară în jurul anului 1200 î</a:t>
            </a:r>
            <a:r>
              <a:rPr lang="en-US" altLang="en-US" sz="2200" dirty="0" smtClean="0"/>
              <a:t>n China </a:t>
            </a:r>
            <a:r>
              <a:rPr lang="en-US" altLang="en-US" sz="2200" i="1" dirty="0" smtClean="0"/>
              <a:t>(</a:t>
            </a:r>
            <a:r>
              <a:rPr lang="ro-RO" altLang="en-US" sz="2200" i="1" dirty="0" smtClean="0"/>
              <a:t>suan-pan</a:t>
            </a:r>
            <a:r>
              <a:rPr lang="en-US" altLang="en-US" sz="2200" i="1" dirty="0" smtClean="0"/>
              <a:t>)</a:t>
            </a:r>
            <a:r>
              <a:rPr lang="en-US" altLang="en-US" sz="2200" dirty="0" smtClean="0"/>
              <a:t> din </a:t>
            </a:r>
            <a:r>
              <a:rPr lang="en-US" altLang="en-US" sz="2200" dirty="0" err="1" smtClean="0"/>
              <a:t>necesitatea</a:t>
            </a:r>
            <a:r>
              <a:rPr lang="en-US" altLang="en-US" sz="2200" dirty="0" smtClean="0"/>
              <a:t> de a </a:t>
            </a:r>
            <a:r>
              <a:rPr lang="en-US" altLang="en-US" sz="2200" dirty="0" err="1" smtClean="0"/>
              <a:t>automatiza</a:t>
            </a:r>
            <a:r>
              <a:rPr lang="en-US" altLang="en-US" sz="2200" dirty="0" smtClean="0"/>
              <a:t> </a:t>
            </a:r>
            <a:r>
              <a:rPr lang="en-US" altLang="en-US" sz="2200" dirty="0" err="1" smtClean="0"/>
              <a:t>procesul</a:t>
            </a:r>
            <a:r>
              <a:rPr lang="en-US" altLang="en-US" sz="2200" dirty="0" smtClean="0"/>
              <a:t> de </a:t>
            </a:r>
            <a:r>
              <a:rPr lang="en-US" altLang="en-US" sz="2200" dirty="0" err="1" smtClean="0"/>
              <a:t>num</a:t>
            </a:r>
            <a:r>
              <a:rPr lang="ro-RO" altLang="en-US" sz="2200" dirty="0" smtClean="0"/>
              <a:t>ărare</a:t>
            </a:r>
            <a:endParaRPr lang="en-US" altLang="en-US" sz="2200" dirty="0" smtClean="0"/>
          </a:p>
          <a:p>
            <a:pPr eaLnBrk="1" hangingPunct="1"/>
            <a:endParaRPr lang="en-US" altLang="en-US" sz="2200" dirty="0" smtClean="0"/>
          </a:p>
        </p:txBody>
      </p:sp>
      <p:pic>
        <p:nvPicPr>
          <p:cNvPr id="8197" name="Picture 5" descr="aba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429000"/>
            <a:ext cx="4127720"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a:noFill/>
        </p:spPr>
        <p:txBody>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spcBef>
                <a:spcPct val="0"/>
              </a:spcBef>
              <a:buClrTx/>
              <a:buFontTx/>
              <a:buNone/>
            </a:pPr>
            <a:fld id="{313AF6E7-B8AE-4DE7-9004-2C7A17BA415C}" type="datetime5">
              <a:rPr lang="en-US" altLang="en-US" sz="1400" smtClean="0">
                <a:solidFill>
                  <a:schemeClr val="folHlink"/>
                </a:solidFill>
              </a:rPr>
              <a:pPr eaLnBrk="1" hangingPunct="1">
                <a:spcBef>
                  <a:spcPct val="0"/>
                </a:spcBef>
                <a:buClrTx/>
                <a:buFontTx/>
                <a:buNone/>
              </a:pPr>
              <a:t>25-Sep-23</a:t>
            </a:fld>
            <a:endParaRPr lang="en-US" altLang="en-US" sz="1400" smtClean="0">
              <a:solidFill>
                <a:schemeClr val="folHlink"/>
              </a:solidFill>
            </a:endParaRPr>
          </a:p>
        </p:txBody>
      </p:sp>
      <p:sp>
        <p:nvSpPr>
          <p:cNvPr id="9219" name="Rectangle 2"/>
          <p:cNvSpPr>
            <a:spLocks noGrp="1" noChangeArrowheads="1"/>
          </p:cNvSpPr>
          <p:nvPr>
            <p:ph type="title"/>
          </p:nvPr>
        </p:nvSpPr>
        <p:spPr/>
        <p:txBody>
          <a:bodyPr/>
          <a:lstStyle/>
          <a:p>
            <a:pPr eaLnBrk="1" hangingPunct="1"/>
            <a:r>
              <a:rPr lang="en-US" altLang="en-US" sz="3200" smtClean="0"/>
              <a:t>Pion</a:t>
            </a:r>
            <a:r>
              <a:rPr lang="ro-RO" altLang="en-US" sz="3200" smtClean="0"/>
              <a:t>ieri</a:t>
            </a:r>
            <a:r>
              <a:rPr lang="en-US" altLang="en-US" sz="3200" smtClean="0"/>
              <a:t> - Blaise Pascal (1623-1662) </a:t>
            </a:r>
          </a:p>
        </p:txBody>
      </p:sp>
      <p:sp>
        <p:nvSpPr>
          <p:cNvPr id="9220" name="Rectangle 3"/>
          <p:cNvSpPr>
            <a:spLocks noGrp="1" noChangeArrowheads="1"/>
          </p:cNvSpPr>
          <p:nvPr>
            <p:ph type="body" idx="1"/>
          </p:nvPr>
        </p:nvSpPr>
        <p:spPr/>
        <p:txBody>
          <a:bodyPr/>
          <a:lstStyle/>
          <a:p>
            <a:pPr eaLnBrk="1" hangingPunct="1"/>
            <a:endParaRPr lang="en-US" altLang="en-US" sz="2200" dirty="0" smtClean="0"/>
          </a:p>
          <a:p>
            <a:pPr eaLnBrk="1" hangingPunct="1"/>
            <a:r>
              <a:rPr lang="ro-RO" altLang="en-US" sz="2200" dirty="0" smtClean="0"/>
              <a:t>Matematician francez care a </a:t>
            </a:r>
            <a:r>
              <a:rPr lang="en-US" altLang="en-US" sz="2200" dirty="0" smtClean="0"/>
              <a:t>invent</a:t>
            </a:r>
            <a:r>
              <a:rPr lang="ro-RO" altLang="en-US" sz="2200" dirty="0" smtClean="0"/>
              <a:t>at prima </a:t>
            </a:r>
            <a:r>
              <a:rPr lang="ro-RO" altLang="en-US" sz="2200" dirty="0" err="1" smtClean="0"/>
              <a:t>maşină</a:t>
            </a:r>
            <a:r>
              <a:rPr lang="ro-RO" altLang="en-US" sz="2200" dirty="0" smtClean="0"/>
              <a:t> de calcul </a:t>
            </a:r>
            <a:r>
              <a:rPr lang="ro-RO" altLang="en-US" sz="2200" dirty="0" err="1" smtClean="0"/>
              <a:t>operaţională</a:t>
            </a:r>
            <a:endParaRPr lang="en-US" altLang="en-US" sz="2200" dirty="0" smtClean="0"/>
          </a:p>
          <a:p>
            <a:pPr eaLnBrk="1" hangingPunct="1"/>
            <a:r>
              <a:rPr lang="ro-RO" altLang="en-US" sz="2200" dirty="0" smtClean="0"/>
              <a:t>“A</a:t>
            </a:r>
            <a:r>
              <a:rPr lang="en-US" altLang="en-US" sz="2200" dirty="0" err="1" smtClean="0"/>
              <a:t>rithmetic</a:t>
            </a:r>
            <a:r>
              <a:rPr lang="en-US" altLang="en-US" sz="2200" dirty="0" smtClean="0"/>
              <a:t> Machine</a:t>
            </a:r>
            <a:r>
              <a:rPr lang="ro-RO" altLang="en-US" sz="2200" dirty="0" smtClean="0"/>
              <a:t>”</a:t>
            </a:r>
            <a:r>
              <a:rPr lang="en-US" altLang="en-US" sz="2200" dirty="0" smtClean="0"/>
              <a:t> – </a:t>
            </a:r>
            <a:r>
              <a:rPr lang="en-US" altLang="en-US" sz="2200" dirty="0" err="1" smtClean="0"/>
              <a:t>introdu</a:t>
            </a:r>
            <a:r>
              <a:rPr lang="ro-RO" altLang="en-US" sz="2200" dirty="0" smtClean="0"/>
              <a:t>să în</a:t>
            </a:r>
            <a:r>
              <a:rPr lang="en-US" altLang="en-US" sz="2200" dirty="0" smtClean="0"/>
              <a:t> 1642</a:t>
            </a:r>
          </a:p>
          <a:p>
            <a:pPr lvl="1" eaLnBrk="1" hangingPunct="1"/>
            <a:r>
              <a:rPr lang="en-US" altLang="en-US" sz="2200" dirty="0" smtClean="0"/>
              <a:t>Ad</a:t>
            </a:r>
            <a:r>
              <a:rPr lang="ro-RO" altLang="en-US" sz="2200" dirty="0" smtClean="0"/>
              <a:t>unare şi scădere</a:t>
            </a:r>
            <a:r>
              <a:rPr lang="en-US" altLang="en-US" sz="2200" dirty="0" smtClean="0"/>
              <a:t> </a:t>
            </a:r>
          </a:p>
          <a:p>
            <a:pPr lvl="1" eaLnBrk="1" hangingPunct="1"/>
            <a:r>
              <a:rPr lang="ro-RO" altLang="en-US" sz="2200" dirty="0" smtClean="0"/>
              <a:t>Scăderea se făcea folosindu-se tehnici complementare </a:t>
            </a:r>
            <a:r>
              <a:rPr lang="en-US" altLang="en-US" sz="2200" dirty="0" smtClean="0"/>
              <a:t>(similar</a:t>
            </a:r>
            <a:r>
              <a:rPr lang="ro-RO" altLang="en-US" sz="2200" dirty="0" smtClean="0"/>
              <a:t>e cu cele utilizate în computerele </a:t>
            </a:r>
            <a:r>
              <a:rPr lang="en-US" altLang="en-US" sz="2200" dirty="0" smtClean="0"/>
              <a:t>modern</a:t>
            </a:r>
            <a:r>
              <a:rPr lang="ro-RO" altLang="en-US" sz="2200" dirty="0" smtClean="0"/>
              <a:t>e</a:t>
            </a:r>
            <a:r>
              <a:rPr lang="en-US" altLang="en-US" sz="2200" dirty="0" smtClean="0"/>
              <a:t>)</a:t>
            </a:r>
          </a:p>
          <a:p>
            <a:pPr lvl="1" eaLnBrk="1" hangingPunct="1"/>
            <a:r>
              <a:rPr lang="ro-RO" altLang="en-US" sz="2200" dirty="0" err="1" smtClean="0"/>
              <a:t>Înmulţirea</a:t>
            </a:r>
            <a:r>
              <a:rPr lang="ro-RO" altLang="en-US" sz="2200" dirty="0" smtClean="0"/>
              <a:t> şi </a:t>
            </a:r>
            <a:r>
              <a:rPr lang="ro-RO" altLang="en-US" sz="2200" dirty="0" err="1" smtClean="0"/>
              <a:t>împărţirea</a:t>
            </a:r>
            <a:r>
              <a:rPr lang="ro-RO" altLang="en-US" sz="2200" dirty="0" smtClean="0"/>
              <a:t> erau implementate prin serii de adunări sau scăderi</a:t>
            </a:r>
            <a:endParaRPr lang="en-US" altLang="en-US" sz="2200"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lvl1pPr eaLnBrk="0" hangingPunct="0">
              <a:spcBef>
                <a:spcPct val="20000"/>
              </a:spcBef>
              <a:buClr>
                <a:schemeClr val="accent2"/>
              </a:buClr>
              <a:buFont typeface="Wingdings" pitchFamily="2" charset="2"/>
              <a:buChar char="w"/>
              <a:defRPr sz="3200">
                <a:solidFill>
                  <a:schemeClr val="tx1"/>
                </a:solidFill>
                <a:latin typeface="Times New Roman" pitchFamily="18" charset="0"/>
              </a:defRPr>
            </a:lvl1pPr>
            <a:lvl2pPr marL="742950" indent="-285750" eaLnBrk="0" hangingPunct="0">
              <a:spcBef>
                <a:spcPct val="20000"/>
              </a:spcBef>
              <a:buClr>
                <a:schemeClr val="accent2"/>
              </a:buClr>
              <a:buSzPct val="5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accent2"/>
              </a:buClr>
              <a:buSzPct val="85000"/>
              <a:buFont typeface="Wingdings" pitchFamily="2" charset="2"/>
              <a:buChar char="w"/>
              <a:defRPr sz="2000">
                <a:solidFill>
                  <a:schemeClr val="tx1"/>
                </a:solidFill>
                <a:latin typeface="Times New Roman" pitchFamily="18" charset="0"/>
              </a:defRPr>
            </a:lvl4pPr>
            <a:lvl5pPr marL="2057400" indent="-228600" eaLnBrk="0" hangingPunct="0">
              <a:spcBef>
                <a:spcPct val="20000"/>
              </a:spcBef>
              <a:buClr>
                <a:schemeClr val="accent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imes New Roman" pitchFamily="18" charset="0"/>
              </a:defRPr>
            </a:lvl9pPr>
          </a:lstStyle>
          <a:p>
            <a:pPr eaLnBrk="1" hangingPunct="1">
              <a:spcBef>
                <a:spcPct val="0"/>
              </a:spcBef>
              <a:buClrTx/>
              <a:buFontTx/>
              <a:buNone/>
            </a:pPr>
            <a:fld id="{044F7026-9617-44AE-BCC4-19739CBE97C2}" type="datetime5">
              <a:rPr lang="en-US" altLang="en-US" sz="1400" smtClean="0">
                <a:solidFill>
                  <a:schemeClr val="folHlink"/>
                </a:solidFill>
              </a:rPr>
              <a:pPr eaLnBrk="1" hangingPunct="1">
                <a:spcBef>
                  <a:spcPct val="0"/>
                </a:spcBef>
                <a:buClrTx/>
                <a:buFontTx/>
                <a:buNone/>
              </a:pPr>
              <a:t>25-Sep-23</a:t>
            </a:fld>
            <a:endParaRPr lang="en-US" altLang="en-US" sz="1400" smtClean="0">
              <a:solidFill>
                <a:schemeClr val="folHlink"/>
              </a:solidFill>
            </a:endParaRPr>
          </a:p>
        </p:txBody>
      </p:sp>
      <p:sp>
        <p:nvSpPr>
          <p:cNvPr id="10243" name="Rectangle 2"/>
          <p:cNvSpPr>
            <a:spLocks noGrp="1" noChangeArrowheads="1"/>
          </p:cNvSpPr>
          <p:nvPr>
            <p:ph type="title"/>
          </p:nvPr>
        </p:nvSpPr>
        <p:spPr/>
        <p:txBody>
          <a:bodyPr/>
          <a:lstStyle/>
          <a:p>
            <a:pPr eaLnBrk="1" hangingPunct="1"/>
            <a:r>
              <a:rPr lang="en-US" altLang="en-US" sz="3200" smtClean="0"/>
              <a:t>Pion</a:t>
            </a:r>
            <a:r>
              <a:rPr lang="ro-RO" altLang="en-US" sz="3200" smtClean="0"/>
              <a:t>ieri</a:t>
            </a:r>
            <a:r>
              <a:rPr lang="en-US" altLang="en-US" sz="3200" smtClean="0"/>
              <a:t> - Charles Babbage (1791-1871)</a:t>
            </a:r>
          </a:p>
        </p:txBody>
      </p:sp>
      <p:sp>
        <p:nvSpPr>
          <p:cNvPr id="10244" name="Rectangle 3"/>
          <p:cNvSpPr>
            <a:spLocks noGrp="1" noChangeArrowheads="1"/>
          </p:cNvSpPr>
          <p:nvPr>
            <p:ph type="body" idx="1"/>
          </p:nvPr>
        </p:nvSpPr>
        <p:spPr>
          <a:xfrm>
            <a:off x="762000" y="2057400"/>
            <a:ext cx="7696200" cy="4343400"/>
          </a:xfrm>
        </p:spPr>
        <p:txBody>
          <a:bodyPr/>
          <a:lstStyle/>
          <a:p>
            <a:pPr eaLnBrk="1" hangingPunct="1">
              <a:lnSpc>
                <a:spcPct val="90000"/>
              </a:lnSpc>
            </a:pPr>
            <a:r>
              <a:rPr lang="ro-RO" altLang="en-US" sz="2200" dirty="0" smtClean="0"/>
              <a:t>Matematician britanic care a inventat primul dispozitiv ce poate fi considerat un </a:t>
            </a:r>
            <a:r>
              <a:rPr lang="en-US" altLang="en-US" sz="2200" dirty="0" smtClean="0"/>
              <a:t>computer </a:t>
            </a:r>
            <a:r>
              <a:rPr lang="ro-RO" altLang="en-US" sz="2200" dirty="0" smtClean="0"/>
              <a:t>î</a:t>
            </a:r>
            <a:r>
              <a:rPr lang="en-US" altLang="en-US" sz="2200" dirty="0" smtClean="0"/>
              <a:t>n</a:t>
            </a:r>
            <a:r>
              <a:rPr lang="ro-RO" altLang="en-US" sz="2200" dirty="0" smtClean="0"/>
              <a:t> sensul </a:t>
            </a:r>
            <a:r>
              <a:rPr lang="en-US" altLang="en-US" sz="2200" dirty="0" smtClean="0"/>
              <a:t>modern </a:t>
            </a:r>
            <a:r>
              <a:rPr lang="ro-RO" altLang="en-US" sz="2200" dirty="0" smtClean="0"/>
              <a:t>al cuvântului</a:t>
            </a:r>
            <a:endParaRPr lang="en-US" altLang="en-US" sz="2200" dirty="0" smtClean="0"/>
          </a:p>
          <a:p>
            <a:pPr eaLnBrk="1" hangingPunct="1">
              <a:lnSpc>
                <a:spcPct val="90000"/>
              </a:lnSpc>
            </a:pPr>
            <a:r>
              <a:rPr lang="ro-RO" altLang="en-US" sz="2200" dirty="0" smtClean="0"/>
              <a:t>Erau calculate tabele de </a:t>
            </a:r>
            <a:r>
              <a:rPr lang="ro-RO" altLang="en-US" sz="2200" dirty="0" err="1" smtClean="0"/>
              <a:t>funcţii</a:t>
            </a:r>
            <a:r>
              <a:rPr lang="ro-RO" altLang="en-US" sz="2200" dirty="0" smtClean="0"/>
              <a:t> </a:t>
            </a:r>
            <a:r>
              <a:rPr lang="en-US" altLang="en-US" sz="2200" dirty="0" err="1" smtClean="0"/>
              <a:t>logaritmic</a:t>
            </a:r>
            <a:r>
              <a:rPr lang="ro-RO" altLang="en-US" sz="2200" dirty="0" smtClean="0"/>
              <a:t>e şi </a:t>
            </a:r>
            <a:r>
              <a:rPr lang="en-US" altLang="en-US" sz="2200" dirty="0" smtClean="0"/>
              <a:t>trigonometric</a:t>
            </a:r>
            <a:r>
              <a:rPr lang="ro-RO" altLang="en-US" sz="2200" dirty="0" smtClean="0"/>
              <a:t>e</a:t>
            </a:r>
            <a:r>
              <a:rPr lang="en-US" altLang="en-US" sz="2200" dirty="0" smtClean="0"/>
              <a:t> </a:t>
            </a:r>
            <a:r>
              <a:rPr lang="ro-RO" altLang="en-US" sz="2200" dirty="0" smtClean="0"/>
              <a:t>de către oameni ce se numeau “</a:t>
            </a:r>
            <a:r>
              <a:rPr lang="en-US" altLang="en-US" sz="2200" b="1" i="1" dirty="0" smtClean="0"/>
              <a:t>computers</a:t>
            </a:r>
            <a:r>
              <a:rPr lang="ro-RO" altLang="en-US" sz="2200" b="1" i="1" dirty="0" smtClean="0"/>
              <a:t>”</a:t>
            </a:r>
            <a:endParaRPr lang="en-US" altLang="en-US" sz="2200" b="1" i="1" dirty="0" smtClean="0"/>
          </a:p>
          <a:p>
            <a:pPr lvl="1" eaLnBrk="1" hangingPunct="1">
              <a:lnSpc>
                <a:spcPct val="90000"/>
              </a:lnSpc>
            </a:pPr>
            <a:r>
              <a:rPr lang="ro-RO" altLang="en-US" sz="2000" dirty="0" smtClean="0"/>
              <a:t>“</a:t>
            </a:r>
            <a:r>
              <a:rPr lang="en-US" altLang="en-US" sz="2000" dirty="0" smtClean="0"/>
              <a:t>Difference Engine</a:t>
            </a:r>
            <a:r>
              <a:rPr lang="ro-RO" altLang="en-US" sz="2000" dirty="0" smtClean="0"/>
              <a:t>”</a:t>
            </a:r>
            <a:r>
              <a:rPr lang="en-US" altLang="en-US" sz="2000" dirty="0" smtClean="0"/>
              <a:t> (1822) – </a:t>
            </a:r>
            <a:r>
              <a:rPr lang="ro-RO" altLang="en-US" sz="2000" dirty="0" smtClean="0"/>
              <a:t>construită </a:t>
            </a:r>
            <a:r>
              <a:rPr lang="en-US" altLang="en-US" sz="2000" dirty="0" smtClean="0"/>
              <a:t>par</a:t>
            </a:r>
            <a:r>
              <a:rPr lang="ro-RO" altLang="en-US" sz="2000" dirty="0" err="1" smtClean="0"/>
              <a:t>ţial</a:t>
            </a:r>
            <a:endParaRPr lang="en-US" altLang="en-US" sz="2000" dirty="0" smtClean="0"/>
          </a:p>
          <a:p>
            <a:pPr lvl="1" eaLnBrk="1" hangingPunct="1">
              <a:lnSpc>
                <a:spcPct val="90000"/>
              </a:lnSpc>
            </a:pPr>
            <a:r>
              <a:rPr lang="ro-RO" altLang="en-US" sz="2000" dirty="0" smtClean="0"/>
              <a:t>“</a:t>
            </a:r>
            <a:r>
              <a:rPr lang="en-US" altLang="en-US" sz="2000" dirty="0" smtClean="0"/>
              <a:t>Analytical Engine</a:t>
            </a:r>
            <a:r>
              <a:rPr lang="ro-RO" altLang="en-US" sz="2000" dirty="0" smtClean="0"/>
              <a:t>”</a:t>
            </a:r>
            <a:r>
              <a:rPr lang="en-US" altLang="en-US" sz="2000" dirty="0" smtClean="0"/>
              <a:t> (1830) </a:t>
            </a:r>
          </a:p>
          <a:p>
            <a:pPr eaLnBrk="1" hangingPunct="1">
              <a:lnSpc>
                <a:spcPct val="90000"/>
              </a:lnSpc>
            </a:pPr>
            <a:r>
              <a:rPr lang="ro-RO" altLang="en-US" sz="2200" dirty="0" smtClean="0"/>
              <a:t>“</a:t>
            </a:r>
            <a:r>
              <a:rPr lang="en-US" altLang="en-US" sz="2200" dirty="0" smtClean="0"/>
              <a:t>Difference Engine</a:t>
            </a:r>
            <a:r>
              <a:rPr lang="ro-RO" altLang="en-US" sz="2200" dirty="0" smtClean="0"/>
              <a:t>” a fost construită ulterior conform desenelor originale de către o</a:t>
            </a:r>
            <a:r>
              <a:rPr lang="en-US" altLang="en-US" sz="2200" dirty="0" smtClean="0"/>
              <a:t> </a:t>
            </a:r>
            <a:r>
              <a:rPr lang="ro-RO" altLang="en-US" sz="2200" dirty="0" smtClean="0"/>
              <a:t>echipă la Muzeul </a:t>
            </a:r>
            <a:r>
              <a:rPr lang="ro-RO" altLang="en-US" sz="2200" dirty="0" err="1" smtClean="0"/>
              <a:t>Ştiinţei</a:t>
            </a:r>
            <a:r>
              <a:rPr lang="ro-RO" altLang="en-US" sz="2200" dirty="0" smtClean="0"/>
              <a:t> din Londra.</a:t>
            </a:r>
            <a:endParaRPr lang="en-US" altLang="en-US" sz="2200" dirty="0" smtClean="0"/>
          </a:p>
          <a:p>
            <a:pPr lvl="1" eaLnBrk="1" hangingPunct="1">
              <a:lnSpc>
                <a:spcPct val="90000"/>
              </a:lnSpc>
            </a:pPr>
            <a:r>
              <a:rPr lang="en-US" altLang="en-US" sz="2000" dirty="0" smtClean="0"/>
              <a:t>4000 component</a:t>
            </a:r>
            <a:r>
              <a:rPr lang="ro-RO" altLang="en-US" sz="2000" dirty="0" smtClean="0"/>
              <a:t>e</a:t>
            </a:r>
            <a:endParaRPr lang="en-US" altLang="en-US" sz="2000" dirty="0" smtClean="0"/>
          </a:p>
          <a:p>
            <a:pPr lvl="1" eaLnBrk="1" hangingPunct="1">
              <a:lnSpc>
                <a:spcPct val="90000"/>
              </a:lnSpc>
            </a:pPr>
            <a:r>
              <a:rPr lang="ro-RO" altLang="en-US" sz="2000" dirty="0" smtClean="0"/>
              <a:t>Cântărea</a:t>
            </a:r>
            <a:r>
              <a:rPr lang="en-US" altLang="en-US" sz="2000" dirty="0" smtClean="0"/>
              <a:t> 3 ton</a:t>
            </a:r>
            <a:r>
              <a:rPr lang="ro-RO" altLang="en-US" sz="2000" dirty="0" smtClean="0"/>
              <a:t>e</a:t>
            </a:r>
            <a:r>
              <a:rPr lang="en-US" altLang="en-US" sz="2000" dirty="0" smtClean="0"/>
              <a:t>, </a:t>
            </a:r>
            <a:r>
              <a:rPr lang="ro-RO" altLang="en-US" sz="2000" dirty="0" smtClean="0"/>
              <a:t>aprox. 3 metri </a:t>
            </a:r>
            <a:r>
              <a:rPr lang="ro-RO" altLang="en-US" sz="2000" dirty="0" err="1" smtClean="0"/>
              <a:t>lăţime</a:t>
            </a:r>
            <a:r>
              <a:rPr lang="ro-RO" altLang="en-US" sz="2000" dirty="0" smtClean="0"/>
              <a:t>, 2</a:t>
            </a:r>
            <a:r>
              <a:rPr lang="en-US" altLang="en-US" sz="2000" dirty="0" smtClean="0"/>
              <a:t> </a:t>
            </a:r>
            <a:r>
              <a:rPr lang="ro-RO" altLang="en-US" sz="2000" dirty="0" smtClean="0"/>
              <a:t>½</a:t>
            </a:r>
            <a:r>
              <a:rPr lang="en-US" altLang="en-US" sz="2000" dirty="0" smtClean="0"/>
              <a:t> </a:t>
            </a:r>
            <a:r>
              <a:rPr lang="ro-RO" altLang="en-US" sz="2000" dirty="0" smtClean="0"/>
              <a:t>lungime</a:t>
            </a:r>
            <a:endParaRPr lang="en-US" altLang="en-US" sz="2000" dirty="0" smtClean="0"/>
          </a:p>
          <a:p>
            <a:pPr lvl="1" eaLnBrk="1" hangingPunct="1">
              <a:lnSpc>
                <a:spcPct val="90000"/>
              </a:lnSpc>
            </a:pPr>
            <a:r>
              <a:rPr lang="ro-RO" altLang="en-US" sz="2000" dirty="0" smtClean="0"/>
              <a:t>Echipamentul a efectuat prima </a:t>
            </a:r>
            <a:r>
              <a:rPr lang="ro-RO" altLang="en-US" sz="2000" dirty="0" err="1" smtClean="0"/>
              <a:t>secvenţă</a:t>
            </a:r>
            <a:r>
              <a:rPr lang="ro-RO" altLang="en-US" sz="2000" dirty="0" smtClean="0"/>
              <a:t> de calcule la începutul anilor 1990 </a:t>
            </a:r>
            <a:r>
              <a:rPr lang="ro-RO" altLang="en-US" sz="2000" dirty="0" err="1" smtClean="0"/>
              <a:t>obţinându</a:t>
            </a:r>
            <a:r>
              <a:rPr lang="ro-RO" altLang="en-US" sz="2000" dirty="0" smtClean="0"/>
              <a:t>-se rezultate cu o precizie de 31 de cifre zecimale</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traight Edge">
  <a:themeElements>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Straight Edg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762000" marR="0" indent="-762000" algn="l" defTabSz="914400" rtl="0" eaLnBrk="1" fontAlgn="base" latinLnBrk="0" hangingPunct="1">
          <a:lnSpc>
            <a:spcPct val="85000"/>
          </a:lnSpc>
          <a:spcBef>
            <a:spcPct val="0"/>
          </a:spcBef>
          <a:spcAft>
            <a:spcPct val="0"/>
          </a:spcAft>
          <a:buClrTx/>
          <a:buSzTx/>
          <a:buFontTx/>
          <a:buAutoNum type="arabicPeriod"/>
          <a:tabLst/>
          <a:defRPr kumimoji="0" lang="en-US" altLang="en-US" sz="20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762000" marR="0" indent="-762000" algn="l" defTabSz="914400" rtl="0" eaLnBrk="1" fontAlgn="base" latinLnBrk="0" hangingPunct="1">
          <a:lnSpc>
            <a:spcPct val="85000"/>
          </a:lnSpc>
          <a:spcBef>
            <a:spcPct val="0"/>
          </a:spcBef>
          <a:spcAft>
            <a:spcPct val="0"/>
          </a:spcAft>
          <a:buClrTx/>
          <a:buSzTx/>
          <a:buFontTx/>
          <a:buAutoNum type="arabicPeriod"/>
          <a:tabLst/>
          <a:defRPr kumimoji="0" lang="en-US" altLang="en-US" sz="20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Straight Edg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Straight Edg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Straight 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Designs\Straight Edge.pot</Template>
  <TotalTime>4914</TotalTime>
  <Words>3063</Words>
  <Application>Microsoft Office PowerPoint</Application>
  <PresentationFormat>On-screen Show (4:3)</PresentationFormat>
  <Paragraphs>323</Paragraphs>
  <Slides>41</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Times New Roman</vt:lpstr>
      <vt:lpstr>Wingdings</vt:lpstr>
      <vt:lpstr>Straight Edge</vt:lpstr>
      <vt:lpstr>Bazele Tehnologiei Informaţiei Curs 1</vt:lpstr>
      <vt:lpstr>Conţinut curs</vt:lpstr>
      <vt:lpstr>Bibliografie</vt:lpstr>
      <vt:lpstr>Conţinut seminar</vt:lpstr>
      <vt:lpstr>Cerințe</vt:lpstr>
      <vt:lpstr>Modalitate de notare</vt:lpstr>
      <vt:lpstr>Scurt istoric al calculatoarelor   Abacul: Primul “Computer Automat”</vt:lpstr>
      <vt:lpstr>Pionieri - Blaise Pascal (1623-1662) </vt:lpstr>
      <vt:lpstr>Pionieri - Charles Babbage (1791-1871)</vt:lpstr>
      <vt:lpstr>“Difference Engine” </vt:lpstr>
      <vt:lpstr>Claude Shannon</vt:lpstr>
      <vt:lpstr>Howard Aiken şi calculatorul  IBM Harvard Mark I </vt:lpstr>
      <vt:lpstr>William Mauchly, J. Presper Eckert  - ENIAC - Electronic Numerical Integrator And Computer </vt:lpstr>
      <vt:lpstr>ENIAC - 1946</vt:lpstr>
      <vt:lpstr>Generaţiile următoare</vt:lpstr>
      <vt:lpstr>John Von Neumann</vt:lpstr>
      <vt:lpstr>Primul tranzistor</vt:lpstr>
      <vt:lpstr>Primul circuit integrat</vt:lpstr>
      <vt:lpstr>Legea lui Moore</vt:lpstr>
      <vt:lpstr>Legea lui Moore</vt:lpstr>
      <vt:lpstr>Drumul către primul calculator personal (PC)</vt:lpstr>
      <vt:lpstr>Calculatoare personale</vt:lpstr>
      <vt:lpstr>Calculatoare personale (cont.)</vt:lpstr>
      <vt:lpstr>Calculatoare personale (cont.)</vt:lpstr>
      <vt:lpstr>Calculatoare personale (cont.)</vt:lpstr>
      <vt:lpstr>Calculatoare personale (cont.)</vt:lpstr>
      <vt:lpstr>Calculatoare portabile (laptop, PDA, ultrabook, etc.)</vt:lpstr>
      <vt:lpstr>iPhone (și nu numai) !</vt:lpstr>
      <vt:lpstr>PowerPoint Presentation</vt:lpstr>
      <vt:lpstr>I/E, procesare, stocare </vt:lpstr>
      <vt:lpstr>Taxonomia lui Flynn – calcul paralel </vt:lpstr>
      <vt:lpstr>SISD (Single Instruction, Single Data)</vt:lpstr>
      <vt:lpstr>SIMD (Single Instruction, Multiple Data)</vt:lpstr>
      <vt:lpstr>Exemple SIMD</vt:lpstr>
      <vt:lpstr>Exemple SIMD</vt:lpstr>
      <vt:lpstr>MIMD (Multiple Instruction, Multiple Data)</vt:lpstr>
      <vt:lpstr>Exemple MIMD</vt:lpstr>
      <vt:lpstr>Exemple MIMD</vt:lpstr>
      <vt:lpstr>Exemple MIMD</vt:lpstr>
      <vt:lpstr>MISD (Multiple Instruction, Single Data)</vt:lpstr>
      <vt:lpstr>MISD (Multiple Instruction, Single Data)</vt:lpstr>
    </vt:vector>
  </TitlesOfParts>
  <Company>Coordinated Science 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BTI 01</dc:title>
  <dc:creator>rzv</dc:creator>
  <cp:lastModifiedBy> </cp:lastModifiedBy>
  <cp:revision>121</cp:revision>
  <cp:lastPrinted>1999-08-25T13:17:36Z</cp:lastPrinted>
  <dcterms:created xsi:type="dcterms:W3CDTF">1999-08-25T01:21:32Z</dcterms:created>
  <dcterms:modified xsi:type="dcterms:W3CDTF">2023-09-25T09:48:16Z</dcterms:modified>
</cp:coreProperties>
</file>