
<file path=[Content_Types].xml><?xml version="1.0" encoding="utf-8"?>
<Types xmlns="http://schemas.openxmlformats.org/package/2006/content-types">
  <Default Extension="bin" ContentType="application/vnd.openxmlformats-officedocument.oleObject"/>
  <Default Extension="tmp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3" r:id="rId1"/>
  </p:sldMasterIdLst>
  <p:notesMasterIdLst>
    <p:notesMasterId r:id="rId33"/>
  </p:notesMasterIdLst>
  <p:handoutMasterIdLst>
    <p:handoutMasterId r:id="rId34"/>
  </p:handoutMasterIdLst>
  <p:sldIdLst>
    <p:sldId id="256" r:id="rId2"/>
    <p:sldId id="288" r:id="rId3"/>
    <p:sldId id="299" r:id="rId4"/>
    <p:sldId id="300" r:id="rId5"/>
    <p:sldId id="301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02" r:id="rId15"/>
    <p:sldId id="303" r:id="rId16"/>
    <p:sldId id="304" r:id="rId17"/>
    <p:sldId id="298" r:id="rId18"/>
    <p:sldId id="315" r:id="rId19"/>
    <p:sldId id="316" r:id="rId20"/>
    <p:sldId id="290" r:id="rId21"/>
    <p:sldId id="293" r:id="rId22"/>
    <p:sldId id="291" r:id="rId23"/>
    <p:sldId id="262" r:id="rId24"/>
    <p:sldId id="294" r:id="rId25"/>
    <p:sldId id="295" r:id="rId26"/>
    <p:sldId id="296" r:id="rId27"/>
    <p:sldId id="270" r:id="rId28"/>
    <p:sldId id="292" r:id="rId29"/>
    <p:sldId id="314" r:id="rId30"/>
    <p:sldId id="313" r:id="rId31"/>
    <p:sldId id="297" r:id="rId32"/>
  </p:sldIdLst>
  <p:sldSz cx="9144000" cy="6858000" type="screen4x3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CC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19" autoAdjust="0"/>
    <p:restoredTop sz="82019" autoAdjust="0"/>
  </p:normalViewPr>
  <p:slideViewPr>
    <p:cSldViewPr>
      <p:cViewPr varScale="1">
        <p:scale>
          <a:sx n="64" d="100"/>
          <a:sy n="64" d="100"/>
        </p:scale>
        <p:origin x="93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42" tIns="47471" rIns="94942" bIns="47471" numCol="1" anchor="t" anchorCtr="0" compatLnSpc="1">
            <a:prstTxWarp prst="textNoShape">
              <a:avLst/>
            </a:prstTxWarp>
          </a:bodyPr>
          <a:lstStyle>
            <a:lvl1pPr defTabSz="949325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11625" y="0"/>
            <a:ext cx="31623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42" tIns="47471" rIns="94942" bIns="47471" numCol="1" anchor="t" anchorCtr="0" compatLnSpc="1">
            <a:prstTxWarp prst="textNoShape">
              <a:avLst/>
            </a:prstTxWarp>
          </a:bodyPr>
          <a:lstStyle>
            <a:lvl1pPr algn="r" defTabSz="949325" eaLnBrk="0" hangingPunct="0">
              <a:defRPr sz="1200"/>
            </a:lvl1pPr>
          </a:lstStyle>
          <a:p>
            <a:fld id="{2FD33F18-B696-4A99-9777-8A5FC891EC7A}" type="datetime1">
              <a:rPr lang="en-US" altLang="en-US"/>
              <a:pPr/>
              <a:t>10/4/2022</a:t>
            </a:fld>
            <a:endParaRPr lang="en-US" alt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32888"/>
            <a:ext cx="3163888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42" tIns="47471" rIns="94942" bIns="47471" numCol="1" anchor="b" anchorCtr="0" compatLnSpc="1">
            <a:prstTxWarp prst="textNoShape">
              <a:avLst/>
            </a:prstTxWarp>
          </a:bodyPr>
          <a:lstStyle>
            <a:lvl1pPr defTabSz="949325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1625" y="9132888"/>
            <a:ext cx="3162300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42" tIns="47471" rIns="94942" bIns="47471" numCol="1" anchor="b" anchorCtr="0" compatLnSpc="1">
            <a:prstTxWarp prst="textNoShape">
              <a:avLst/>
            </a:prstTxWarp>
          </a:bodyPr>
          <a:lstStyle>
            <a:lvl1pPr algn="r" defTabSz="949325" eaLnBrk="0" hangingPunct="0">
              <a:defRPr sz="1200"/>
            </a:lvl1pPr>
          </a:lstStyle>
          <a:p>
            <a:fld id="{B7658238-2EBF-4DA0-A737-C333B9AE64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4311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199BDD9E-83EE-42E6-A3F9-4C03D4E1C030}" type="datetime1">
              <a:rPr lang="en-US" altLang="en-US"/>
              <a:pPr/>
              <a:t>10/4/2022</a:t>
            </a:fld>
            <a:endParaRPr lang="en-US" altLang="en-US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6C088A1B-7EB6-4559-AC88-BE8603C70B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449526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B9B98CC-65B8-4119-B6E3-960070AFAC0F}" type="datetime1">
              <a:rPr lang="en-US" altLang="en-US"/>
              <a:pPr/>
              <a:t>10/4/2022</a:t>
            </a:fld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408CCF-DCC6-4F95-B218-A2A65498A3A9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99BDD9E-83EE-42E6-A3F9-4C03D4E1C030}" type="datetime1">
              <a:rPr lang="en-US" altLang="en-US" smtClean="0"/>
              <a:pPr/>
              <a:t>10/4/2022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088A1B-7EB6-4559-AC88-BE8603C70B80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7750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66563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6564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66565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66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67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68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69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70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71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72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73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74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75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76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77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78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79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80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81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82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83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84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85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86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87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88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89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90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91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92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93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94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95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96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97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98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99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00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01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02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03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04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05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06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07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08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09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10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11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12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13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14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15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16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17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18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19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20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21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22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23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24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25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26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27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28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29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30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31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32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33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34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35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36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37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38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39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40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41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42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43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44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45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46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47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48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49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50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51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52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53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54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55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56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57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58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59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60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61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62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6663" name="Rectangle 103"/>
          <p:cNvSpPr>
            <a:spLocks noGrp="1" noChangeArrowheads="1"/>
          </p:cNvSpPr>
          <p:nvPr>
            <p:ph type="dt" sz="half" idx="2"/>
          </p:nvPr>
        </p:nvSpPr>
        <p:spPr>
          <a:xfrm>
            <a:off x="1387475" y="6357938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fld id="{CF2DA1BB-7C2C-474C-A0AE-674EF5F095C5}" type="datetime5">
              <a:rPr lang="en-US" altLang="en-US"/>
              <a:pPr/>
              <a:t>4-Oct-22</a:t>
            </a:fld>
            <a:endParaRPr lang="en-US" altLang="en-US"/>
          </a:p>
        </p:txBody>
      </p:sp>
      <p:sp>
        <p:nvSpPr>
          <p:cNvPr id="66664" name="Rectangle 104"/>
          <p:cNvSpPr>
            <a:spLocks noGrp="1" noChangeArrowheads="1"/>
          </p:cNvSpPr>
          <p:nvPr>
            <p:ph type="ftr" sz="quarter" idx="3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6665" name="Rectangle 10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fld id="{90FB6342-18BF-4377-BC1A-B5365BE3348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6666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6667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6668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 sz="2400"/>
          </a:p>
        </p:txBody>
      </p:sp>
      <p:sp>
        <p:nvSpPr>
          <p:cNvPr id="66669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6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66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668" grpId="0" animBg="1" autoUpdateAnimBg="0"/>
      <p:bldP spid="66669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CD61FB-0959-4580-A1E2-7C1CE1B1B8EC}" type="datetime5">
              <a:rPr lang="en-US" altLang="en-US"/>
              <a:pPr/>
              <a:t>4-Oct-22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51901-D078-47B2-AEFD-D776961511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431303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C8A81F-B7BA-431A-99D7-A9CED37ECFDD}" type="datetime5">
              <a:rPr lang="en-US" altLang="en-US"/>
              <a:pPr/>
              <a:t>4-Oct-22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F50A8-78C0-41CE-BAB6-CECFF2FD1A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555919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C91DC3-B832-4DF9-9136-9FA3CEDCBFF5}" type="datetime5">
              <a:rPr lang="en-US" altLang="en-US"/>
              <a:pPr/>
              <a:t>4-Oct-22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4F91-8141-4632-8B8A-13FA2A46E3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326296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5B2BDC-B7E7-44E9-B7E4-4351FA9E8657}" type="datetime5">
              <a:rPr lang="en-US" altLang="en-US"/>
              <a:pPr/>
              <a:t>4-Oct-22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4748E-9F96-449B-AB75-133F64C3B3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768293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9CBE18-E26F-47E7-8C23-08E419C5E238}" type="datetime5">
              <a:rPr lang="en-US" altLang="en-US"/>
              <a:pPr/>
              <a:t>4-Oct-22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91823-EDE4-4974-82DB-A498D0AA82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032892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C6DA0F-5937-40D3-B544-914A7D252468}" type="datetime5">
              <a:rPr lang="en-US" altLang="en-US"/>
              <a:pPr/>
              <a:t>4-Oct-22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16B41-EEE4-4809-BEB8-6B4D7C6638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672130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7DFE20-F058-4857-8605-CD09364FF12E}" type="datetime5">
              <a:rPr lang="en-US" altLang="en-US"/>
              <a:pPr/>
              <a:t>4-Oct-22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52E2C8-615A-4E74-A42E-A7219EFDB3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281174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0564D3-A0D3-4315-A369-D5A72DAB73BE}" type="datetime5">
              <a:rPr lang="en-US" altLang="en-US"/>
              <a:pPr/>
              <a:t>4-Oct-22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20798-A9F6-4393-AA6B-5B01B409CD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316494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D01837-E319-43AE-ADE4-9817196E5892}" type="datetime5">
              <a:rPr lang="en-US" altLang="en-US"/>
              <a:pPr/>
              <a:t>4-Oct-22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DE7C40-0FC9-4DCF-96C3-91876E68EF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16608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9E82DA-EBE5-454A-BC0A-1ABD0641B50F}" type="datetime5">
              <a:rPr lang="en-US" altLang="en-US"/>
              <a:pPr/>
              <a:t>4-Oct-22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D4809-D580-466D-A426-366826A4F5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988491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/>
          <p:cNvGrpSpPr>
            <a:grpSpLocks/>
          </p:cNvGrpSpPr>
          <p:nvPr/>
        </p:nvGrpSpPr>
        <p:grpSpPr bwMode="auto">
          <a:xfrm>
            <a:off x="0" y="68263"/>
            <a:ext cx="8915400" cy="6713537"/>
            <a:chOff x="0" y="43"/>
            <a:chExt cx="5616" cy="4229"/>
          </a:xfrm>
        </p:grpSpPr>
        <p:grpSp>
          <p:nvGrpSpPr>
            <p:cNvPr id="65539" name="Group 3"/>
            <p:cNvGrpSpPr>
              <a:grpSpLocks/>
            </p:cNvGrpSpPr>
            <p:nvPr userDrawn="1"/>
          </p:nvGrpSpPr>
          <p:grpSpPr bwMode="auto">
            <a:xfrm>
              <a:off x="0" y="43"/>
              <a:ext cx="408" cy="4229"/>
              <a:chOff x="0" y="43"/>
              <a:chExt cx="5760" cy="4229"/>
            </a:xfrm>
          </p:grpSpPr>
          <p:sp>
            <p:nvSpPr>
              <p:cNvPr id="65540" name="Line 4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41" name="Line 5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42" name="Line 6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43" name="Line 7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44" name="Line 8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45" name="Line 9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46" name="Line 10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47" name="Line 11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48" name="Line 12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49" name="Line 13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50" name="Line 14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51" name="Line 15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52" name="Line 16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53" name="Line 17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54" name="Line 18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55" name="Line 19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56" name="Line 20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57" name="Line 21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58" name="Line 22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59" name="Line 23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60" name="Line 24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61" name="Line 25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62" name="Line 26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63" name="Line 27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64" name="Line 28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65" name="Line 29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66" name="Line 30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67" name="Line 31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68" name="Line 32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69" name="Line 33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70" name="Line 34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71" name="Line 35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72" name="Line 36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73" name="Line 37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74" name="Line 38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75" name="Line 39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76" name="Line 40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77" name="Line 41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78" name="Line 42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79" name="Line 43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80" name="Line 44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81" name="Line 45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82" name="Line 46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83" name="Line 47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84" name="Line 48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85" name="Line 49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86" name="Line 50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87" name="Line 51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88" name="Line 52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89" name="Line 53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90" name="Line 54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91" name="Line 55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92" name="Line 56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93" name="Line 57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94" name="Line 58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95" name="Line 59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96" name="Line 60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97" name="Line 61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98" name="Line 62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99" name="Line 63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00" name="Line 64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01" name="Line 65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02" name="Line 66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03" name="Line 67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04" name="Line 68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05" name="Line 69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06" name="Line 70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07" name="Line 71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08" name="Line 72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09" name="Line 73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10" name="Line 74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11" name="Line 75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12" name="Line 76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13" name="Line 77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14" name="Line 78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15" name="Line 79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16" name="Line 80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17" name="Line 81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18" name="Line 82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19" name="Line 83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20" name="Line 84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21" name="Line 85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22" name="Line 86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23" name="Line 87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24" name="Line 88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25" name="Line 89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26" name="Line 90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27" name="Line 91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28" name="Line 92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29" name="Line 93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30" name="Line 94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31" name="Line 95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32" name="Line 96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33" name="Line 97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34" name="Line 98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35" name="Line 99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36" name="Line 100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37" name="Line 101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5638" name="Group 102"/>
            <p:cNvGrpSpPr>
              <a:grpSpLocks/>
            </p:cNvGrpSpPr>
            <p:nvPr userDrawn="1"/>
          </p:nvGrpSpPr>
          <p:grpSpPr bwMode="auto">
            <a:xfrm>
              <a:off x="400" y="205"/>
              <a:ext cx="5216" cy="1123"/>
              <a:chOff x="400" y="205"/>
              <a:chExt cx="5216" cy="1123"/>
            </a:xfrm>
          </p:grpSpPr>
          <p:sp>
            <p:nvSpPr>
              <p:cNvPr id="65639" name="Rectangle 103"/>
              <p:cNvSpPr>
                <a:spLocks noChangeArrowheads="1"/>
              </p:cNvSpPr>
              <p:nvPr userDrawn="1"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40" name="Rectangle 104"/>
              <p:cNvSpPr>
                <a:spLocks noChangeArrowheads="1"/>
              </p:cNvSpPr>
              <p:nvPr userDrawn="1"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41" name="Rectangle 105"/>
              <p:cNvSpPr>
                <a:spLocks noChangeArrowheads="1"/>
              </p:cNvSpPr>
              <p:nvPr userDrawn="1"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42" name="Rectangle 106"/>
              <p:cNvSpPr>
                <a:spLocks noChangeArrowheads="1"/>
              </p:cNvSpPr>
              <p:nvPr userDrawn="1"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5643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5644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folHlink"/>
                </a:solidFill>
              </a:defRPr>
            </a:lvl1pPr>
          </a:lstStyle>
          <a:p>
            <a:fld id="{8B048EF9-A2B0-40E2-B8F9-1DC88D3081FA}" type="datetime5">
              <a:rPr lang="en-US" altLang="en-US"/>
              <a:pPr/>
              <a:t>4-Oct-22</a:t>
            </a:fld>
            <a:endParaRPr lang="en-US" altLang="en-US"/>
          </a:p>
        </p:txBody>
      </p:sp>
      <p:sp>
        <p:nvSpPr>
          <p:cNvPr id="65645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folHlink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5646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folHlink"/>
                </a:solidFill>
              </a:defRPr>
            </a:lvl1pPr>
          </a:lstStyle>
          <a:p>
            <a:fld id="{845FAAD3-C655-4715-BFB4-D72E2DA5308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5647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/>
  <p:hf sldNum="0" hdr="0" ftr="0"/>
  <p:txStyles>
    <p:titleStyle>
      <a:lvl1pPr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zota@ase.r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zota.ase.ro/bti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4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7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0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1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2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3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.harvard.edu/~ctm/home/text/others/shannon/entropy/entropy.pdf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6700-3159-4D99-94F5-8BD4E87F26AE}" type="datetime5">
              <a:rPr lang="en-US" altLang="en-US"/>
              <a:pPr/>
              <a:t>4-Oct-22</a:t>
            </a:fld>
            <a:endParaRPr lang="en-US" altLang="en-US" dirty="0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sz="3300" dirty="0" err="1"/>
              <a:t>Bazele</a:t>
            </a:r>
            <a:r>
              <a:rPr lang="en-US" altLang="en-US" sz="3300" dirty="0"/>
              <a:t> </a:t>
            </a:r>
            <a:r>
              <a:rPr lang="en-US" altLang="en-US" sz="3300" dirty="0" err="1"/>
              <a:t>Tehnologiei</a:t>
            </a:r>
            <a:r>
              <a:rPr lang="en-US" altLang="en-US" sz="3300" dirty="0"/>
              <a:t> </a:t>
            </a:r>
            <a:r>
              <a:rPr lang="en-US" altLang="en-US" sz="3300" dirty="0" err="1"/>
              <a:t>Informa</a:t>
            </a:r>
            <a:r>
              <a:rPr lang="ro-RO" altLang="en-US" sz="3300" dirty="0" err="1"/>
              <a:t>ţ</a:t>
            </a:r>
            <a:r>
              <a:rPr lang="en-US" altLang="en-US" sz="3300" dirty="0" err="1"/>
              <a:t>iei</a:t>
            </a:r>
            <a:r>
              <a:rPr lang="ro-RO" altLang="en-US" sz="3300" dirty="0"/>
              <a:t/>
            </a:r>
            <a:br>
              <a:rPr lang="ro-RO" altLang="en-US" sz="3300" dirty="0"/>
            </a:br>
            <a:r>
              <a:rPr lang="en-US" altLang="en-US" sz="3300" dirty="0"/>
              <a:t>Curs 2</a:t>
            </a:r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/>
            <a:endParaRPr lang="en-US" altLang="en-US" sz="2200" dirty="0"/>
          </a:p>
          <a:p>
            <a:pPr marL="0" indent="0" algn="ctr">
              <a:buNone/>
            </a:pPr>
            <a:r>
              <a:rPr lang="ro-RO" altLang="en-US" sz="3300" dirty="0" smtClean="0"/>
              <a:t>Elemente de teoria transmisiei informației</a:t>
            </a:r>
            <a:endParaRPr lang="en-US" altLang="en-US" sz="3300" dirty="0"/>
          </a:p>
          <a:p>
            <a:pPr algn="ctr"/>
            <a:endParaRPr lang="en-US" altLang="en-US" sz="2200" dirty="0"/>
          </a:p>
          <a:p>
            <a:pPr algn="ctr"/>
            <a:endParaRPr lang="en-US" altLang="en-US" sz="2200" dirty="0"/>
          </a:p>
          <a:p>
            <a:pPr algn="ctr">
              <a:buFont typeface="Wingdings" pitchFamily="2" charset="2"/>
              <a:buNone/>
            </a:pPr>
            <a:r>
              <a:rPr lang="en-US" altLang="en-US" sz="2200" dirty="0" smtClean="0"/>
              <a:t>R</a:t>
            </a:r>
            <a:r>
              <a:rPr lang="ro-RO" altLang="en-US" sz="2200" dirty="0" err="1"/>
              <a:t>ăzvan</a:t>
            </a:r>
            <a:r>
              <a:rPr lang="ro-RO" altLang="en-US" sz="2200" dirty="0"/>
              <a:t> </a:t>
            </a:r>
            <a:r>
              <a:rPr lang="en-US" altLang="en-US" sz="2200" dirty="0" smtClean="0"/>
              <a:t>Daniel </a:t>
            </a:r>
            <a:r>
              <a:rPr lang="ro-RO" altLang="en-US" sz="2200" dirty="0" smtClean="0"/>
              <a:t>Z</a:t>
            </a:r>
            <a:r>
              <a:rPr lang="en-US" altLang="en-US" sz="2200" dirty="0"/>
              <a:t>OTA</a:t>
            </a:r>
            <a:endParaRPr lang="ro-RO" altLang="en-US" sz="2200" dirty="0"/>
          </a:p>
          <a:p>
            <a:pPr algn="ctr">
              <a:buFont typeface="Wingdings" pitchFamily="2" charset="2"/>
              <a:buNone/>
            </a:pPr>
            <a:r>
              <a:rPr lang="en-US" altLang="en-US" sz="2200" dirty="0">
                <a:hlinkClick r:id="rId3"/>
              </a:rPr>
              <a:t>zota@ase.ro</a:t>
            </a:r>
            <a:endParaRPr lang="en-US" altLang="en-US" sz="2200" dirty="0"/>
          </a:p>
          <a:p>
            <a:pPr algn="ctr">
              <a:buFont typeface="Wingdings" pitchFamily="2" charset="2"/>
              <a:buNone/>
            </a:pPr>
            <a:r>
              <a:rPr lang="en-US" altLang="en-US" sz="2200" dirty="0" smtClean="0">
                <a:hlinkClick r:id="rId4"/>
              </a:rPr>
              <a:t>http</a:t>
            </a:r>
            <a:r>
              <a:rPr lang="ro-RO" altLang="en-US" sz="2200" dirty="0" smtClean="0">
                <a:hlinkClick r:id="rId4"/>
              </a:rPr>
              <a:t>s</a:t>
            </a:r>
            <a:r>
              <a:rPr lang="en-US" altLang="en-US" sz="2200" dirty="0" smtClean="0">
                <a:hlinkClick r:id="rId4"/>
              </a:rPr>
              <a:t>://</a:t>
            </a:r>
            <a:r>
              <a:rPr lang="ro-RO" altLang="en-US" sz="2200" dirty="0" err="1">
                <a:hlinkClick r:id="rId4"/>
              </a:rPr>
              <a:t>zota</a:t>
            </a:r>
            <a:r>
              <a:rPr lang="en-US" altLang="en-US" sz="2200" dirty="0">
                <a:hlinkClick r:id="rId4"/>
              </a:rPr>
              <a:t>.ase.ro/</a:t>
            </a:r>
            <a:r>
              <a:rPr lang="ro-RO" altLang="en-US" sz="2200" dirty="0" err="1" smtClean="0">
                <a:hlinkClick r:id="rId4"/>
              </a:rPr>
              <a:t>bti</a:t>
            </a:r>
            <a:endParaRPr lang="ro-RO" altLang="en-US" sz="2200" dirty="0" smtClean="0"/>
          </a:p>
          <a:p>
            <a:pPr algn="ctr">
              <a:buNone/>
            </a:pPr>
            <a:r>
              <a:rPr lang="en-US" altLang="en-US" sz="2200" dirty="0" err="1"/>
              <a:t>Facultatea</a:t>
            </a:r>
            <a:r>
              <a:rPr lang="en-US" altLang="en-US" sz="2200" dirty="0"/>
              <a:t> </a:t>
            </a:r>
            <a:r>
              <a:rPr lang="ro-RO" altLang="en-US" sz="2200" dirty="0"/>
              <a:t>de </a:t>
            </a:r>
            <a:r>
              <a:rPr lang="en-US" altLang="en-US" sz="2200" dirty="0"/>
              <a:t>C</a:t>
            </a:r>
            <a:r>
              <a:rPr lang="ro-RO" altLang="en-US" sz="2200" dirty="0" err="1"/>
              <a:t>ibernetică</a:t>
            </a:r>
            <a:r>
              <a:rPr lang="ro-RO" altLang="en-US" sz="2200" dirty="0"/>
              <a:t>, </a:t>
            </a:r>
            <a:r>
              <a:rPr lang="en-US" altLang="en-US" sz="2200" dirty="0"/>
              <a:t>S</a:t>
            </a:r>
            <a:r>
              <a:rPr lang="ro-RO" altLang="en-US" sz="2200" dirty="0" err="1"/>
              <a:t>tatistică</a:t>
            </a:r>
            <a:r>
              <a:rPr lang="ro-RO" altLang="en-US" sz="2200" dirty="0"/>
              <a:t> </a:t>
            </a:r>
            <a:r>
              <a:rPr lang="ro-RO" altLang="en-US" sz="2200" dirty="0" err="1"/>
              <a:t>şi</a:t>
            </a:r>
            <a:r>
              <a:rPr lang="ro-RO" altLang="en-US" sz="2200" dirty="0"/>
              <a:t> </a:t>
            </a:r>
            <a:r>
              <a:rPr lang="en-US" altLang="en-US" sz="2200" dirty="0"/>
              <a:t>I</a:t>
            </a:r>
            <a:r>
              <a:rPr lang="ro-RO" altLang="en-US" sz="2200" dirty="0" err="1"/>
              <a:t>nformatică</a:t>
            </a:r>
            <a:r>
              <a:rPr lang="ro-RO" altLang="en-US" sz="2200" dirty="0"/>
              <a:t> </a:t>
            </a:r>
            <a:r>
              <a:rPr lang="en-US" altLang="en-US" sz="2200" dirty="0"/>
              <a:t>E</a:t>
            </a:r>
            <a:r>
              <a:rPr lang="ro-RO" altLang="en-US" sz="2200" dirty="0" err="1"/>
              <a:t>conomică</a:t>
            </a:r>
            <a:r>
              <a:rPr lang="en-US" altLang="en-US" sz="2200" dirty="0"/>
              <a:t> </a:t>
            </a:r>
            <a:r>
              <a:rPr lang="ro-RO" altLang="en-US" sz="2200" dirty="0"/>
              <a:t>(CSIE) </a:t>
            </a:r>
            <a:r>
              <a:rPr lang="en-US" altLang="en-US" sz="2200" dirty="0"/>
              <a:t>– ASE </a:t>
            </a:r>
            <a:r>
              <a:rPr lang="en-US" altLang="en-US" sz="2200" dirty="0" err="1"/>
              <a:t>Bucure</a:t>
            </a:r>
            <a:r>
              <a:rPr lang="ro-RO" altLang="en-US" sz="2200" dirty="0" err="1"/>
              <a:t>ş</a:t>
            </a:r>
            <a:r>
              <a:rPr lang="en-US" altLang="en-US" sz="2200" dirty="0" err="1"/>
              <a:t>ti</a:t>
            </a:r>
            <a:endParaRPr lang="en-US" altLang="en-US" sz="2200" dirty="0"/>
          </a:p>
          <a:p>
            <a:pPr algn="ctr">
              <a:buFont typeface="Wingdings" pitchFamily="2" charset="2"/>
              <a:buNone/>
            </a:pPr>
            <a:endParaRPr lang="en-US" altLang="en-US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B2FD9DA-2C15-44AE-8B92-D4FA4AD58556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4-Oct-22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4099" name="Text Box 41"/>
          <p:cNvSpPr txBox="1">
            <a:spLocks noChangeArrowheads="1"/>
          </p:cNvSpPr>
          <p:nvPr/>
        </p:nvSpPr>
        <p:spPr bwMode="auto">
          <a:xfrm>
            <a:off x="1676400" y="990600"/>
            <a:ext cx="156164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o-RO" altLang="en-US" sz="2800" b="1" dirty="0" smtClean="0"/>
              <a:t>Exemplu</a:t>
            </a:r>
            <a:endParaRPr lang="en-US" altLang="en-US" sz="2800" b="1" dirty="0"/>
          </a:p>
        </p:txBody>
      </p:sp>
      <p:sp>
        <p:nvSpPr>
          <p:cNvPr id="4100" name="Text Box 42"/>
          <p:cNvSpPr txBox="1">
            <a:spLocks noChangeArrowheads="1"/>
          </p:cNvSpPr>
          <p:nvPr/>
        </p:nvSpPr>
        <p:spPr bwMode="auto">
          <a:xfrm>
            <a:off x="1143000" y="3200400"/>
            <a:ext cx="396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Rectangle 1"/>
          <p:cNvSpPr/>
          <p:nvPr/>
        </p:nvSpPr>
        <p:spPr>
          <a:xfrm>
            <a:off x="1143000" y="1905506"/>
            <a:ext cx="77724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o-RO" sz="2200" dirty="0" smtClean="0"/>
          </a:p>
          <a:p>
            <a:r>
              <a:rPr lang="en-US" sz="2200" dirty="0" smtClean="0"/>
              <a:t>Cod</a:t>
            </a:r>
            <a:r>
              <a:rPr lang="ro-RO" sz="2200" dirty="0" smtClean="0"/>
              <a:t>ul</a:t>
            </a:r>
            <a:r>
              <a:rPr lang="en-US" sz="2200" dirty="0" smtClean="0"/>
              <a:t> </a:t>
            </a:r>
            <a:r>
              <a:rPr lang="en-US" sz="2200" dirty="0"/>
              <a:t>1 </a:t>
            </a:r>
            <a:r>
              <a:rPr lang="ro-RO" sz="2200" dirty="0" smtClean="0"/>
              <a:t>are </a:t>
            </a:r>
            <a:r>
              <a:rPr lang="en-US" sz="2200" dirty="0" smtClean="0"/>
              <a:t>L </a:t>
            </a:r>
            <a:r>
              <a:rPr lang="en-US" sz="2200" dirty="0"/>
              <a:t>= 1 </a:t>
            </a:r>
            <a:r>
              <a:rPr lang="en-US" sz="2200" dirty="0" smtClean="0"/>
              <a:t>bit</a:t>
            </a:r>
            <a:r>
              <a:rPr lang="ro-RO" sz="2200" dirty="0" smtClean="0"/>
              <a:t>, deci este foarte scurt dar, evident, nu este de nici un folos deoarece nu poate fi decodificat la receptor</a:t>
            </a:r>
            <a:r>
              <a:rPr lang="en-US" sz="2200" dirty="0" smtClean="0"/>
              <a:t>.</a:t>
            </a:r>
            <a:endParaRPr lang="ro-RO" sz="2200" dirty="0" smtClean="0"/>
          </a:p>
          <a:p>
            <a:endParaRPr lang="en-US" sz="2200" dirty="0"/>
          </a:p>
          <a:p>
            <a:r>
              <a:rPr lang="en-US" sz="2200" dirty="0" smtClean="0"/>
              <a:t>Cod</a:t>
            </a:r>
            <a:r>
              <a:rPr lang="ro-RO" sz="2200" dirty="0" smtClean="0"/>
              <a:t>ul</a:t>
            </a:r>
            <a:r>
              <a:rPr lang="en-US" sz="2200" dirty="0" smtClean="0"/>
              <a:t> </a:t>
            </a:r>
            <a:r>
              <a:rPr lang="en-US" sz="2200" dirty="0"/>
              <a:t>2 </a:t>
            </a:r>
            <a:r>
              <a:rPr lang="ro-RO" sz="2200" dirty="0" smtClean="0"/>
              <a:t>are</a:t>
            </a:r>
            <a:r>
              <a:rPr lang="en-US" sz="2200" dirty="0" smtClean="0"/>
              <a:t> </a:t>
            </a:r>
            <a:r>
              <a:rPr lang="en-US" sz="2200" dirty="0"/>
              <a:t>L = </a:t>
            </a:r>
            <a:r>
              <a:rPr lang="en-US" sz="2200" dirty="0" smtClean="0"/>
              <a:t>1</a:t>
            </a:r>
            <a:r>
              <a:rPr lang="ro-RO" sz="2200" dirty="0" smtClean="0"/>
              <a:t>,</a:t>
            </a:r>
            <a:r>
              <a:rPr lang="en-US" sz="2200" dirty="0" smtClean="0"/>
              <a:t>75 bi</a:t>
            </a:r>
            <a:r>
              <a:rPr lang="ro-RO" sz="2200" dirty="0" smtClean="0"/>
              <a:t>ți</a:t>
            </a:r>
            <a:r>
              <a:rPr lang="en-US" sz="2200" dirty="0" smtClean="0"/>
              <a:t> </a:t>
            </a:r>
            <a:r>
              <a:rPr lang="ro-RO" sz="2200" dirty="0" smtClean="0"/>
              <a:t>dar nu are o codificare unică pentru fiecare rezultat/literă. Considerând</a:t>
            </a:r>
            <a:r>
              <a:rPr lang="en-US" sz="2200" dirty="0" smtClean="0"/>
              <a:t> </a:t>
            </a:r>
            <a:r>
              <a:rPr lang="ro-RO" sz="2200" dirty="0" smtClean="0"/>
              <a:t>transmisia </a:t>
            </a:r>
            <a:r>
              <a:rPr lang="en-US" sz="2200" dirty="0" smtClean="0"/>
              <a:t>010</a:t>
            </a:r>
            <a:r>
              <a:rPr lang="ro-RO" sz="2200" dirty="0" smtClean="0"/>
              <a:t>, aceasta poate fi </a:t>
            </a:r>
            <a:r>
              <a:rPr lang="en-US" sz="2200" b="1" dirty="0" smtClean="0"/>
              <a:t>b</a:t>
            </a:r>
            <a:r>
              <a:rPr lang="en-US" sz="2200" dirty="0" smtClean="0"/>
              <a:t> </a:t>
            </a:r>
            <a:r>
              <a:rPr lang="ro-RO" sz="2200" dirty="0" smtClean="0"/>
              <a:t>sau </a:t>
            </a:r>
            <a:r>
              <a:rPr lang="en-US" sz="2200" b="1" dirty="0" smtClean="0"/>
              <a:t>ca</a:t>
            </a:r>
            <a:r>
              <a:rPr lang="ro-RO" sz="2200" dirty="0" smtClean="0"/>
              <a:t>. În concluzie, nici acesta nu poate fi decodificat</a:t>
            </a:r>
            <a:r>
              <a:rPr lang="en-US" sz="2200" dirty="0" smtClean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787603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B2FD9DA-2C15-44AE-8B92-D4FA4AD58556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4-Oct-22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4099" name="Text Box 41"/>
          <p:cNvSpPr txBox="1">
            <a:spLocks noChangeArrowheads="1"/>
          </p:cNvSpPr>
          <p:nvPr/>
        </p:nvSpPr>
        <p:spPr bwMode="auto">
          <a:xfrm>
            <a:off x="1676400" y="990600"/>
            <a:ext cx="26404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o-RO" altLang="en-US" sz="2800" b="1" dirty="0" smtClean="0"/>
              <a:t>Exemplu (cont.)</a:t>
            </a:r>
            <a:endParaRPr lang="en-US" altLang="en-US" sz="2800" b="1" dirty="0"/>
          </a:p>
        </p:txBody>
      </p:sp>
      <p:sp>
        <p:nvSpPr>
          <p:cNvPr id="4100" name="Text Box 42"/>
          <p:cNvSpPr txBox="1">
            <a:spLocks noChangeArrowheads="1"/>
          </p:cNvSpPr>
          <p:nvPr/>
        </p:nvSpPr>
        <p:spPr bwMode="auto">
          <a:xfrm>
            <a:off x="1143000" y="3200400"/>
            <a:ext cx="396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Rectangle 1"/>
          <p:cNvSpPr/>
          <p:nvPr/>
        </p:nvSpPr>
        <p:spPr>
          <a:xfrm>
            <a:off x="1143000" y="1905506"/>
            <a:ext cx="79248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Cod</a:t>
            </a:r>
            <a:r>
              <a:rPr lang="ro-RO" sz="2200" dirty="0"/>
              <a:t>ul</a:t>
            </a:r>
            <a:r>
              <a:rPr lang="en-US" sz="2200" dirty="0"/>
              <a:t> 3 </a:t>
            </a:r>
            <a:r>
              <a:rPr lang="ro-RO" sz="2200" dirty="0"/>
              <a:t>are</a:t>
            </a:r>
            <a:r>
              <a:rPr lang="en-US" sz="2200" dirty="0"/>
              <a:t> L = 2</a:t>
            </a:r>
            <a:r>
              <a:rPr lang="ro-RO" sz="2200" dirty="0"/>
              <a:t>,</a:t>
            </a:r>
            <a:r>
              <a:rPr lang="en-US" sz="2200" dirty="0"/>
              <a:t>125 </a:t>
            </a:r>
            <a:r>
              <a:rPr lang="en-US" sz="2200" dirty="0" smtClean="0"/>
              <a:t>bi</a:t>
            </a:r>
            <a:r>
              <a:rPr lang="ro-RO" sz="2200" dirty="0" smtClean="0"/>
              <a:t>ți, </a:t>
            </a:r>
            <a:r>
              <a:rPr lang="ro-RO" sz="2200" dirty="0"/>
              <a:t>este mai lung, și poate fi unic decodificat</a:t>
            </a:r>
            <a:r>
              <a:rPr lang="en-US" sz="2200" dirty="0"/>
              <a:t>.</a:t>
            </a:r>
            <a:r>
              <a:rPr lang="ro-RO" sz="2200" dirty="0"/>
              <a:t> Cu toate acestea însă, trebuie așteptată recepția întregului mesaj înaintea </a:t>
            </a:r>
            <a:r>
              <a:rPr lang="ro-RO" sz="2200" dirty="0" smtClean="0"/>
              <a:t>decodificării, </a:t>
            </a:r>
            <a:r>
              <a:rPr lang="ro-RO" sz="2200" dirty="0"/>
              <a:t>deci nu este unic decodabil </a:t>
            </a:r>
            <a:r>
              <a:rPr lang="ro-RO" sz="2200" b="1" dirty="0"/>
              <a:t>instantaneu</a:t>
            </a:r>
            <a:r>
              <a:rPr lang="ro-RO" sz="2200" dirty="0"/>
              <a:t>. </a:t>
            </a:r>
            <a:r>
              <a:rPr lang="en-US" sz="2200" dirty="0"/>
              <a:t> </a:t>
            </a:r>
            <a:r>
              <a:rPr lang="ro-RO" sz="2200" dirty="0"/>
              <a:t>Să </a:t>
            </a:r>
            <a:r>
              <a:rPr lang="ro-RO" sz="2200" dirty="0" smtClean="0"/>
              <a:t>considerăm secvența </a:t>
            </a:r>
            <a:r>
              <a:rPr lang="en-US" sz="2200" b="1" dirty="0"/>
              <a:t>11000</a:t>
            </a:r>
            <a:r>
              <a:rPr lang="ro-RO" sz="2200" dirty="0"/>
              <a:t>: primele 4 simboluri pot reprezenta </a:t>
            </a:r>
            <a:r>
              <a:rPr lang="en-US" sz="2200" b="1" dirty="0"/>
              <a:t>c</a:t>
            </a:r>
            <a:r>
              <a:rPr lang="ro-RO" sz="2200" b="1" dirty="0"/>
              <a:t>b</a:t>
            </a:r>
            <a:r>
              <a:rPr lang="en-US" sz="2200" dirty="0"/>
              <a:t> </a:t>
            </a:r>
            <a:r>
              <a:rPr lang="ro-RO" sz="2200" dirty="0"/>
              <a:t>dar ultimul </a:t>
            </a:r>
            <a:r>
              <a:rPr lang="en-US" sz="2200" dirty="0"/>
              <a:t>0 </a:t>
            </a:r>
            <a:r>
              <a:rPr lang="ro-RO" sz="2200" dirty="0"/>
              <a:t>ne spune că, de fapt, rezultatul este </a:t>
            </a:r>
            <a:r>
              <a:rPr lang="en-US" sz="2200" b="1" dirty="0"/>
              <a:t>db</a:t>
            </a:r>
            <a:r>
              <a:rPr lang="en-US" sz="2200" dirty="0" smtClean="0"/>
              <a:t>.</a:t>
            </a:r>
            <a:endParaRPr lang="ro-RO" sz="2200" dirty="0" smtClean="0"/>
          </a:p>
          <a:p>
            <a:endParaRPr lang="en-US" sz="2200" dirty="0"/>
          </a:p>
          <a:p>
            <a:r>
              <a:rPr lang="en-US" sz="2200" dirty="0" smtClean="0"/>
              <a:t>Cod</a:t>
            </a:r>
            <a:r>
              <a:rPr lang="ro-RO" sz="2200" dirty="0" smtClean="0"/>
              <a:t>ul</a:t>
            </a:r>
            <a:r>
              <a:rPr lang="en-US" sz="2200" dirty="0" smtClean="0"/>
              <a:t> </a:t>
            </a:r>
            <a:r>
              <a:rPr lang="en-US" sz="2200" dirty="0"/>
              <a:t>4 </a:t>
            </a:r>
            <a:r>
              <a:rPr lang="ro-RO" sz="2200" dirty="0" smtClean="0"/>
              <a:t>are</a:t>
            </a:r>
            <a:r>
              <a:rPr lang="en-US" sz="2200" dirty="0" smtClean="0"/>
              <a:t> </a:t>
            </a:r>
            <a:r>
              <a:rPr lang="en-US" sz="2200" dirty="0"/>
              <a:t>L = </a:t>
            </a:r>
            <a:r>
              <a:rPr lang="en-US" sz="2200" dirty="0" smtClean="0"/>
              <a:t>1</a:t>
            </a:r>
            <a:r>
              <a:rPr lang="ro-RO" sz="2200" dirty="0" smtClean="0"/>
              <a:t>,</a:t>
            </a:r>
            <a:r>
              <a:rPr lang="en-US" sz="2200" dirty="0" smtClean="0"/>
              <a:t>75 bi</a:t>
            </a:r>
            <a:r>
              <a:rPr lang="ro-RO" sz="2200" dirty="0" smtClean="0"/>
              <a:t>ți, ca și codul 2 dar, în acest caz, poate fi în mod instantaneu unic decodificat </a:t>
            </a:r>
            <a:r>
              <a:rPr lang="en-US" sz="2200" dirty="0" smtClean="0"/>
              <a:t>(n</a:t>
            </a:r>
            <a:r>
              <a:rPr lang="ro-RO" sz="2200" dirty="0" smtClean="0"/>
              <a:t>ici un alt cod nu este prefixul altui cod</a:t>
            </a:r>
            <a:r>
              <a:rPr lang="ro-RO" sz="2200" dirty="0"/>
              <a:t> </a:t>
            </a:r>
            <a:r>
              <a:rPr lang="ro-RO" sz="2200" dirty="0" smtClean="0"/>
              <a:t>– pentru codul 3, </a:t>
            </a:r>
            <a:r>
              <a:rPr lang="ro-RO" sz="2200" b="1" dirty="0" smtClean="0"/>
              <a:t>c </a:t>
            </a:r>
            <a:r>
              <a:rPr lang="ro-RO" sz="2200" dirty="0" smtClean="0"/>
              <a:t>este prefix al lui d</a:t>
            </a:r>
            <a:r>
              <a:rPr lang="en-US" sz="2200" dirty="0" smtClean="0"/>
              <a:t>). </a:t>
            </a:r>
            <a:endParaRPr lang="ro-RO" sz="2200" dirty="0" smtClean="0"/>
          </a:p>
          <a:p>
            <a:endParaRPr lang="ro-RO" sz="2200" dirty="0" smtClean="0"/>
          </a:p>
          <a:p>
            <a:r>
              <a:rPr lang="ro-RO" sz="2200" dirty="0" smtClean="0"/>
              <a:t>Observăm că am ales codificări scurte pentru probabilități mari și codificări lungi pentru probabilități cu valori mai mici</a:t>
            </a:r>
            <a:r>
              <a:rPr lang="en-US" sz="2200" dirty="0" smtClean="0"/>
              <a:t>.</a:t>
            </a:r>
            <a:endParaRPr lang="ro-RO" sz="2200" dirty="0" smtClean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198413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B2FD9DA-2C15-44AE-8B92-D4FA4AD58556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4-Oct-22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4099" name="Text Box 41"/>
          <p:cNvSpPr txBox="1">
            <a:spLocks noChangeArrowheads="1"/>
          </p:cNvSpPr>
          <p:nvPr/>
        </p:nvSpPr>
        <p:spPr bwMode="auto">
          <a:xfrm>
            <a:off x="1676400" y="990600"/>
            <a:ext cx="7167347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700" dirty="0" err="1"/>
              <a:t>Codificarea</a:t>
            </a:r>
            <a:r>
              <a:rPr lang="en-US" altLang="en-US" sz="2700" dirty="0"/>
              <a:t> </a:t>
            </a:r>
            <a:r>
              <a:rPr lang="en-US" altLang="en-US" sz="2700" dirty="0" err="1"/>
              <a:t>informa</a:t>
            </a:r>
            <a:r>
              <a:rPr lang="ro-RO" altLang="en-US" sz="2700" dirty="0" err="1"/>
              <a:t>ţ</a:t>
            </a:r>
            <a:r>
              <a:rPr lang="en-US" altLang="en-US" sz="2700" dirty="0" err="1"/>
              <a:t>iei</a:t>
            </a:r>
            <a:r>
              <a:rPr lang="en-US" altLang="en-US" sz="2700" dirty="0"/>
              <a:t> </a:t>
            </a:r>
            <a:r>
              <a:rPr lang="ro-RO" altLang="en-US" sz="2700" dirty="0"/>
              <a:t>î</a:t>
            </a:r>
            <a:r>
              <a:rPr lang="en-US" altLang="en-US" sz="2700" dirty="0"/>
              <a:t>n </a:t>
            </a:r>
            <a:r>
              <a:rPr lang="en-US" altLang="en-US" sz="2700" dirty="0" err="1"/>
              <a:t>calculatoarele</a:t>
            </a:r>
            <a:r>
              <a:rPr lang="en-US" altLang="en-US" sz="2700" dirty="0"/>
              <a:t> </a:t>
            </a:r>
            <a:r>
              <a:rPr lang="en-US" altLang="en-US" sz="2700" dirty="0" err="1"/>
              <a:t>numerice</a:t>
            </a:r>
            <a:endParaRPr lang="en-US" altLang="en-US" sz="2700" dirty="0"/>
          </a:p>
        </p:txBody>
      </p:sp>
      <p:sp>
        <p:nvSpPr>
          <p:cNvPr id="4100" name="Text Box 42"/>
          <p:cNvSpPr txBox="1">
            <a:spLocks noChangeArrowheads="1"/>
          </p:cNvSpPr>
          <p:nvPr/>
        </p:nvSpPr>
        <p:spPr bwMode="auto">
          <a:xfrm>
            <a:off x="1143000" y="3200400"/>
            <a:ext cx="396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Rectangle 1"/>
          <p:cNvSpPr/>
          <p:nvPr/>
        </p:nvSpPr>
        <p:spPr>
          <a:xfrm>
            <a:off x="1143000" y="1905506"/>
            <a:ext cx="7772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2200" b="1" dirty="0" smtClean="0"/>
              <a:t>Teoremă (Shannon)</a:t>
            </a:r>
            <a:r>
              <a:rPr lang="ro-RO" sz="2200" b="1" dirty="0"/>
              <a:t>:</a:t>
            </a:r>
            <a:r>
              <a:rPr lang="en-US" sz="2200" dirty="0" smtClean="0"/>
              <a:t> </a:t>
            </a:r>
            <a:endParaRPr lang="ro-RO" sz="2200" dirty="0" smtClean="0"/>
          </a:p>
          <a:p>
            <a:r>
              <a:rPr lang="ro-RO" sz="2200" dirty="0" smtClean="0"/>
              <a:t>Există un cod unic decodabil de lungime minimă care este instantaneu decodabil. Lungimea minimă este dată de inegalitatea:</a:t>
            </a:r>
            <a:endParaRPr lang="en-US" sz="2200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3657600"/>
            <a:ext cx="3429000" cy="59312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219200" y="4419600"/>
            <a:ext cx="7239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2200" dirty="0" smtClean="0"/>
              <a:t>Se observă că, în cazul exemplului anterior, entropia calculată după formula lui Shannon are valoarea de 1,75 biți, iar lungimea L a codului 4 este tot de 1,75 biți, deci codul 4 este un cod de lungime minimă.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621886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B2FD9DA-2C15-44AE-8B92-D4FA4AD58556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4-Oct-22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4099" name="Text Box 41"/>
          <p:cNvSpPr txBox="1">
            <a:spLocks noChangeArrowheads="1"/>
          </p:cNvSpPr>
          <p:nvPr/>
        </p:nvSpPr>
        <p:spPr bwMode="auto">
          <a:xfrm>
            <a:off x="1676400" y="990600"/>
            <a:ext cx="7167347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700" dirty="0" err="1"/>
              <a:t>Codificarea</a:t>
            </a:r>
            <a:r>
              <a:rPr lang="en-US" altLang="en-US" sz="2700" dirty="0"/>
              <a:t> </a:t>
            </a:r>
            <a:r>
              <a:rPr lang="en-US" altLang="en-US" sz="2700" dirty="0" err="1"/>
              <a:t>informa</a:t>
            </a:r>
            <a:r>
              <a:rPr lang="ro-RO" altLang="en-US" sz="2700" dirty="0"/>
              <a:t>ţ</a:t>
            </a:r>
            <a:r>
              <a:rPr lang="en-US" altLang="en-US" sz="2700" dirty="0" err="1"/>
              <a:t>iei</a:t>
            </a:r>
            <a:r>
              <a:rPr lang="en-US" altLang="en-US" sz="2700" dirty="0"/>
              <a:t> </a:t>
            </a:r>
            <a:r>
              <a:rPr lang="ro-RO" altLang="en-US" sz="2700" dirty="0"/>
              <a:t>î</a:t>
            </a:r>
            <a:r>
              <a:rPr lang="en-US" altLang="en-US" sz="2700" dirty="0"/>
              <a:t>n </a:t>
            </a:r>
            <a:r>
              <a:rPr lang="en-US" altLang="en-US" sz="2700" dirty="0" err="1"/>
              <a:t>calculatoarele</a:t>
            </a:r>
            <a:r>
              <a:rPr lang="en-US" altLang="en-US" sz="2700" dirty="0"/>
              <a:t> </a:t>
            </a:r>
            <a:r>
              <a:rPr lang="en-US" altLang="en-US" sz="2700" dirty="0" err="1"/>
              <a:t>numerice</a:t>
            </a:r>
            <a:endParaRPr lang="en-US" altLang="en-US" sz="2700" dirty="0"/>
          </a:p>
        </p:txBody>
      </p:sp>
      <p:sp>
        <p:nvSpPr>
          <p:cNvPr id="4100" name="Text Box 42"/>
          <p:cNvSpPr txBox="1">
            <a:spLocks noChangeArrowheads="1"/>
          </p:cNvSpPr>
          <p:nvPr/>
        </p:nvSpPr>
        <p:spPr bwMode="auto">
          <a:xfrm>
            <a:off x="2133600" y="3108325"/>
            <a:ext cx="396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2" name="Text Box 44"/>
          <p:cNvSpPr txBox="1">
            <a:spLocks noChangeArrowheads="1"/>
          </p:cNvSpPr>
          <p:nvPr/>
        </p:nvSpPr>
        <p:spPr bwMode="auto">
          <a:xfrm>
            <a:off x="990600" y="2169616"/>
            <a:ext cx="8001000" cy="449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ro-RO" sz="2200" dirty="0"/>
              <a:t>Fie S={s</a:t>
            </a:r>
            <a:r>
              <a:rPr lang="ro-RO" sz="2200" baseline="-25000" dirty="0"/>
              <a:t>1</a:t>
            </a:r>
            <a:r>
              <a:rPr lang="ro-RO" sz="2200" dirty="0"/>
              <a:t>, s</a:t>
            </a:r>
            <a:r>
              <a:rPr lang="ro-RO" sz="2200" baseline="-25000" dirty="0"/>
              <a:t>2</a:t>
            </a:r>
            <a:r>
              <a:rPr lang="ro-RO" sz="2200" dirty="0"/>
              <a:t>, s</a:t>
            </a:r>
            <a:r>
              <a:rPr lang="ro-RO" sz="2200" baseline="-25000" dirty="0"/>
              <a:t>3</a:t>
            </a:r>
            <a:r>
              <a:rPr lang="ro-RO" sz="2200" dirty="0"/>
              <a:t>,..., s</a:t>
            </a:r>
            <a:r>
              <a:rPr lang="ro-RO" sz="2200" baseline="-25000" dirty="0"/>
              <a:t>n</a:t>
            </a:r>
            <a:r>
              <a:rPr lang="ro-RO" sz="2200" dirty="0"/>
              <a:t>} o mulțime de simboluri primare emise de către o sursă de informație și</a:t>
            </a:r>
          </a:p>
          <a:p>
            <a:r>
              <a:rPr lang="ro-RO" sz="2200" dirty="0"/>
              <a:t>A={a</a:t>
            </a:r>
            <a:r>
              <a:rPr lang="ro-RO" sz="2200" baseline="-25000" dirty="0"/>
              <a:t>1</a:t>
            </a:r>
            <a:r>
              <a:rPr lang="ro-RO" sz="2200" dirty="0"/>
              <a:t>, a</a:t>
            </a:r>
            <a:r>
              <a:rPr lang="ro-RO" sz="2200" baseline="-25000" dirty="0"/>
              <a:t>2</a:t>
            </a:r>
            <a:r>
              <a:rPr lang="ro-RO" sz="2200" dirty="0"/>
              <a:t>,..., a</a:t>
            </a:r>
            <a:r>
              <a:rPr lang="ro-RO" sz="2200" baseline="-25000" dirty="0"/>
              <a:t>D</a:t>
            </a:r>
            <a:r>
              <a:rPr lang="ro-RO" sz="2200" dirty="0"/>
              <a:t>} mulţimea simbolurilor codului </a:t>
            </a:r>
            <a:r>
              <a:rPr lang="ro-RO" sz="2200" dirty="0" smtClean="0"/>
              <a:t>folosit.</a:t>
            </a:r>
          </a:p>
          <a:p>
            <a:endParaRPr lang="ro-RO" sz="2200" dirty="0" smtClean="0"/>
          </a:p>
          <a:p>
            <a:r>
              <a:rPr lang="en-US" altLang="en-US" sz="2200" dirty="0" smtClean="0"/>
              <a:t>Cu </a:t>
            </a:r>
            <a:r>
              <a:rPr lang="ro-RO" altLang="en-US" sz="2200" dirty="0" smtClean="0"/>
              <a:t>aceste simboluri </a:t>
            </a:r>
            <a:r>
              <a:rPr lang="en-US" altLang="en-US" sz="2200" dirty="0" smtClean="0"/>
              <a:t>se </a:t>
            </a:r>
            <a:r>
              <a:rPr lang="ro-RO" altLang="en-US" sz="2200" dirty="0" smtClean="0"/>
              <a:t>formează</a:t>
            </a:r>
            <a:r>
              <a:rPr lang="en-US" altLang="en-US" sz="2200" dirty="0" smtClean="0"/>
              <a:t> </a:t>
            </a:r>
            <a:r>
              <a:rPr lang="en-US" altLang="en-US" sz="2200" b="1" i="1" dirty="0"/>
              <a:t>n</a:t>
            </a:r>
            <a:r>
              <a:rPr lang="en-US" altLang="en-US" sz="2200" dirty="0"/>
              <a:t> </a:t>
            </a:r>
            <a:r>
              <a:rPr lang="ro-RO" altLang="en-US" sz="2200" dirty="0" smtClean="0"/>
              <a:t>cuvinte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de cod: C ={c</a:t>
            </a:r>
            <a:r>
              <a:rPr lang="en-US" altLang="en-US" sz="2200" baseline="-25000" dirty="0"/>
              <a:t>1</a:t>
            </a:r>
            <a:r>
              <a:rPr lang="en-US" altLang="en-US" sz="2200" dirty="0"/>
              <a:t>,c</a:t>
            </a:r>
            <a:r>
              <a:rPr lang="en-US" altLang="en-US" sz="2200" baseline="-25000" dirty="0"/>
              <a:t>2</a:t>
            </a:r>
            <a:r>
              <a:rPr lang="en-US" altLang="en-US" sz="2200" dirty="0"/>
              <a:t>,…,</a:t>
            </a:r>
            <a:r>
              <a:rPr lang="en-US" altLang="en-US" sz="2200" dirty="0" err="1"/>
              <a:t>c</a:t>
            </a:r>
            <a:r>
              <a:rPr lang="en-US" altLang="en-US" sz="2200" baseline="-25000" dirty="0" err="1"/>
              <a:t>n</a:t>
            </a:r>
            <a:r>
              <a:rPr lang="en-US" altLang="en-US" sz="2200" dirty="0"/>
              <a:t>}</a:t>
            </a:r>
          </a:p>
          <a:p>
            <a:pPr eaLnBrk="1" hangingPunct="1">
              <a:spcBef>
                <a:spcPct val="50000"/>
              </a:spcBef>
            </a:pPr>
            <a:r>
              <a:rPr lang="ro-RO" altLang="en-US" sz="2200" dirty="0" smtClean="0"/>
              <a:t>Cuvintele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de cod </a:t>
            </a:r>
            <a:r>
              <a:rPr lang="ro-RO" altLang="en-US" sz="2200" dirty="0" smtClean="0"/>
              <a:t>sunt succesiuni </a:t>
            </a:r>
            <a:r>
              <a:rPr lang="en-US" altLang="en-US" sz="2200" dirty="0" smtClean="0"/>
              <a:t>finite </a:t>
            </a:r>
            <a:r>
              <a:rPr lang="en-US" altLang="en-US" sz="2200" dirty="0"/>
              <a:t>de </a:t>
            </a:r>
            <a:r>
              <a:rPr lang="ro-RO" altLang="en-US" sz="2200" dirty="0" smtClean="0"/>
              <a:t>simboluri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ale </a:t>
            </a:r>
            <a:r>
              <a:rPr lang="ro-RO" altLang="en-US" sz="2200" dirty="0" smtClean="0"/>
              <a:t>mulţimii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A.</a:t>
            </a:r>
          </a:p>
          <a:p>
            <a:pPr eaLnBrk="1" hangingPunct="1">
              <a:spcBef>
                <a:spcPct val="50000"/>
              </a:spcBef>
            </a:pPr>
            <a:r>
              <a:rPr lang="ro-RO" altLang="en-US" sz="2200" dirty="0" smtClean="0"/>
              <a:t>Codificarea reprezintă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opera</a:t>
            </a:r>
            <a:r>
              <a:rPr lang="ro-RO" altLang="en-US" sz="2200" dirty="0" smtClean="0"/>
              <a:t>ţia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de </a:t>
            </a:r>
            <a:r>
              <a:rPr lang="ro-RO" altLang="en-US" sz="2200" dirty="0" smtClean="0"/>
              <a:t>stabilire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a </a:t>
            </a:r>
            <a:r>
              <a:rPr lang="ro-RO" altLang="en-US" sz="2200" dirty="0" smtClean="0"/>
              <a:t>unei</a:t>
            </a:r>
            <a:r>
              <a:rPr lang="en-US" altLang="en-US" sz="2200" dirty="0" smtClean="0"/>
              <a:t> </a:t>
            </a:r>
            <a:r>
              <a:rPr lang="ro-RO" altLang="en-US" sz="2200" dirty="0" smtClean="0"/>
              <a:t>corespondenţ</a:t>
            </a:r>
            <a:r>
              <a:rPr lang="en-US" altLang="en-US" sz="2200" dirty="0"/>
              <a:t>e </a:t>
            </a:r>
            <a:r>
              <a:rPr lang="ro-RO" altLang="en-US" sz="2200" dirty="0" smtClean="0"/>
              <a:t>biunivoce</a:t>
            </a:r>
            <a:r>
              <a:rPr lang="en-US" altLang="en-US" sz="2200" dirty="0" smtClean="0"/>
              <a:t> </a:t>
            </a:r>
            <a:r>
              <a:rPr lang="ro-RO" altLang="en-US" sz="2200" dirty="0" smtClean="0"/>
              <a:t>între</a:t>
            </a:r>
            <a:r>
              <a:rPr lang="en-US" altLang="en-US" sz="2200" dirty="0" smtClean="0"/>
              <a:t> </a:t>
            </a:r>
            <a:r>
              <a:rPr lang="ro-RO" altLang="en-US" sz="2200" dirty="0" smtClean="0"/>
              <a:t>simbolurile</a:t>
            </a:r>
            <a:r>
              <a:rPr lang="en-US" altLang="en-US" sz="2200" dirty="0" smtClean="0"/>
              <a:t> </a:t>
            </a:r>
            <a:r>
              <a:rPr lang="ro-RO" altLang="en-US" sz="2200" dirty="0" err="1"/>
              <a:t>s</a:t>
            </a:r>
            <a:r>
              <a:rPr lang="en-US" altLang="en-US" sz="2200" baseline="-25000" dirty="0" err="1" smtClean="0"/>
              <a:t>i</a:t>
            </a:r>
            <a:r>
              <a:rPr lang="en-US" altLang="en-US" sz="2200" dirty="0" smtClean="0">
                <a:sym typeface="Symbol" pitchFamily="18" charset="2"/>
              </a:rPr>
              <a:t></a:t>
            </a:r>
            <a:r>
              <a:rPr lang="ro-RO" altLang="en-US" sz="2200" dirty="0" smtClean="0">
                <a:sym typeface="Symbol" pitchFamily="18" charset="2"/>
              </a:rPr>
              <a:t>S</a:t>
            </a:r>
            <a:r>
              <a:rPr lang="en-US" altLang="en-US" sz="2200" dirty="0" smtClean="0">
                <a:sym typeface="Symbol" pitchFamily="18" charset="2"/>
              </a:rPr>
              <a:t> </a:t>
            </a:r>
            <a:r>
              <a:rPr lang="ro-RO" altLang="en-US" sz="2200" dirty="0" smtClean="0">
                <a:sym typeface="Symbol" pitchFamily="18" charset="2"/>
              </a:rPr>
              <a:t>şi c</a:t>
            </a:r>
            <a:r>
              <a:rPr lang="ro-RO" altLang="en-US" sz="2200" baseline="-25000" dirty="0" smtClean="0"/>
              <a:t>i</a:t>
            </a:r>
            <a:r>
              <a:rPr lang="ro-RO" altLang="en-US" sz="2200" dirty="0" smtClean="0">
                <a:sym typeface="Symbol" pitchFamily="18" charset="2"/>
              </a:rPr>
              <a:t>C</a:t>
            </a:r>
            <a:r>
              <a:rPr lang="en-US" altLang="en-US" sz="2200" dirty="0" smtClean="0">
                <a:sym typeface="Symbol" pitchFamily="18" charset="2"/>
              </a:rPr>
              <a:t>. Total</a:t>
            </a:r>
            <a:r>
              <a:rPr lang="ro-RO" altLang="en-US" sz="2200" dirty="0" smtClean="0">
                <a:sym typeface="Symbol" pitchFamily="18" charset="2"/>
              </a:rPr>
              <a:t>itatea cuvintelor</a:t>
            </a:r>
            <a:r>
              <a:rPr lang="en-US" altLang="en-US" sz="2200" dirty="0" smtClean="0">
                <a:sym typeface="Symbol" pitchFamily="18" charset="2"/>
              </a:rPr>
              <a:t> </a:t>
            </a:r>
            <a:r>
              <a:rPr lang="en-US" altLang="en-US" sz="2200" dirty="0">
                <a:sym typeface="Symbol" pitchFamily="18" charset="2"/>
              </a:rPr>
              <a:t>c</a:t>
            </a:r>
            <a:r>
              <a:rPr lang="en-US" altLang="en-US" sz="2200" baseline="-25000" dirty="0">
                <a:sym typeface="Symbol" pitchFamily="18" charset="2"/>
              </a:rPr>
              <a:t>i</a:t>
            </a:r>
            <a:r>
              <a:rPr lang="en-US" altLang="en-US" sz="2200" dirty="0">
                <a:sym typeface="Symbol" pitchFamily="18" charset="2"/>
              </a:rPr>
              <a:t> (</a:t>
            </a:r>
            <a:r>
              <a:rPr lang="en-US" altLang="en-US" sz="2200" dirty="0" err="1">
                <a:sym typeface="Symbol" pitchFamily="18" charset="2"/>
              </a:rPr>
              <a:t>i</a:t>
            </a:r>
            <a:r>
              <a:rPr lang="en-US" altLang="en-US" sz="2200" dirty="0">
                <a:sym typeface="Symbol" pitchFamily="18" charset="2"/>
              </a:rPr>
              <a:t>=1</a:t>
            </a:r>
            <a:r>
              <a:rPr lang="en-US" altLang="en-US" sz="2200" dirty="0" smtClean="0">
                <a:sym typeface="Symbol" pitchFamily="18" charset="2"/>
              </a:rPr>
              <a:t>..</a:t>
            </a:r>
            <a:r>
              <a:rPr lang="ro-RO" altLang="en-US" sz="2200" dirty="0" smtClean="0">
                <a:sym typeface="Symbol" pitchFamily="18" charset="2"/>
              </a:rPr>
              <a:t>n</a:t>
            </a:r>
            <a:r>
              <a:rPr lang="en-US" altLang="en-US" sz="2200" dirty="0" smtClean="0">
                <a:sym typeface="Symbol" pitchFamily="18" charset="2"/>
              </a:rPr>
              <a:t>) </a:t>
            </a:r>
            <a:r>
              <a:rPr lang="ro-RO" altLang="en-US" sz="2200" dirty="0" smtClean="0">
                <a:sym typeface="Symbol" pitchFamily="18" charset="2"/>
              </a:rPr>
              <a:t>formează</a:t>
            </a:r>
            <a:r>
              <a:rPr lang="en-US" altLang="en-US" sz="2200" dirty="0" smtClean="0">
                <a:sym typeface="Symbol" pitchFamily="18" charset="2"/>
              </a:rPr>
              <a:t> </a:t>
            </a:r>
            <a:r>
              <a:rPr lang="en-US" altLang="en-US" sz="2200" dirty="0">
                <a:sym typeface="Symbol" pitchFamily="18" charset="2"/>
              </a:rPr>
              <a:t>un cod.</a:t>
            </a:r>
            <a:endParaRPr lang="ro-RO" altLang="en-US" sz="2200" dirty="0">
              <a:sym typeface="Symbol" pitchFamily="18" charset="2"/>
            </a:endParaRPr>
          </a:p>
          <a:p>
            <a:pPr eaLnBrk="1" hangingPunct="1"/>
            <a:r>
              <a:rPr lang="ro-RO" altLang="en-US" sz="2200" dirty="0" smtClean="0">
                <a:sym typeface="Symbol" pitchFamily="18" charset="2"/>
              </a:rPr>
              <a:t>În cazul unui cod pot</a:t>
            </a:r>
            <a:r>
              <a:rPr lang="en-US" altLang="en-US" sz="2200" dirty="0" smtClean="0">
                <a:sym typeface="Symbol" pitchFamily="18" charset="2"/>
              </a:rPr>
              <a:t> </a:t>
            </a:r>
            <a:r>
              <a:rPr lang="ro-RO" altLang="en-US" sz="2200" dirty="0" smtClean="0">
                <a:sym typeface="Symbol" pitchFamily="18" charset="2"/>
              </a:rPr>
              <a:t>exista</a:t>
            </a:r>
            <a:r>
              <a:rPr lang="en-US" altLang="en-US" sz="2200" dirty="0" smtClean="0">
                <a:sym typeface="Symbol" pitchFamily="18" charset="2"/>
              </a:rPr>
              <a:t>:</a:t>
            </a:r>
            <a:endParaRPr lang="ro-RO" altLang="en-US" sz="2200" dirty="0">
              <a:sym typeface="Symbol" pitchFamily="18" charset="2"/>
            </a:endParaRPr>
          </a:p>
          <a:p>
            <a:pPr eaLnBrk="1" hangingPunct="1">
              <a:buFontTx/>
              <a:buChar char="•"/>
            </a:pPr>
            <a:r>
              <a:rPr lang="ro-RO" altLang="en-US" sz="2200" dirty="0">
                <a:sym typeface="Symbol" pitchFamily="18" charset="2"/>
              </a:rPr>
              <a:t>Cuvinte cu sens</a:t>
            </a:r>
          </a:p>
          <a:p>
            <a:pPr eaLnBrk="1" hangingPunct="1">
              <a:buFontTx/>
              <a:buChar char="•"/>
            </a:pPr>
            <a:r>
              <a:rPr lang="ro-RO" altLang="en-US" sz="2200" dirty="0">
                <a:sym typeface="Symbol" pitchFamily="18" charset="2"/>
              </a:rPr>
              <a:t>Cuvinte fără </a:t>
            </a:r>
            <a:r>
              <a:rPr lang="ro-RO" altLang="en-US" sz="2200" dirty="0" smtClean="0">
                <a:sym typeface="Symbol" pitchFamily="18" charset="2"/>
              </a:rPr>
              <a:t>sens</a:t>
            </a:r>
            <a:endParaRPr lang="en-US" altLang="en-US" sz="2200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814505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1371600" y="9144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300"/>
              <a:t>Propriet</a:t>
            </a:r>
            <a:r>
              <a:rPr lang="ro-RO" altLang="en-US" sz="3300"/>
              <a:t>ăţ</a:t>
            </a:r>
            <a:r>
              <a:rPr lang="en-US" altLang="en-US" sz="3300"/>
              <a:t>ile entropiei informa</a:t>
            </a:r>
            <a:r>
              <a:rPr lang="ro-RO" altLang="en-US" sz="3300"/>
              <a:t>ţ</a:t>
            </a:r>
            <a:r>
              <a:rPr lang="en-US" altLang="en-US" sz="3300"/>
              <a:t>ionale</a:t>
            </a:r>
          </a:p>
        </p:txBody>
      </p:sp>
      <p:graphicFrame>
        <p:nvGraphicFramePr>
          <p:cNvPr id="80901" name="Object 5"/>
          <p:cNvGraphicFramePr>
            <a:graphicFrameLocks noChangeAspect="1"/>
          </p:cNvGraphicFramePr>
          <p:nvPr/>
        </p:nvGraphicFramePr>
        <p:xfrm>
          <a:off x="1182688" y="3021013"/>
          <a:ext cx="7732712" cy="277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12" name="Equation" r:id="rId3" imgW="3047760" imgH="1091880" progId="Equation.3">
                  <p:embed/>
                </p:oleObj>
              </mc:Choice>
              <mc:Fallback>
                <p:oleObj name="Equation" r:id="rId3" imgW="3047760" imgH="1091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2688" y="3021013"/>
                        <a:ext cx="7732712" cy="2770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1371600" y="9144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/>
              <a:t>Propriet</a:t>
            </a:r>
            <a:r>
              <a:rPr lang="ro-RO" altLang="en-US" sz="2800"/>
              <a:t>ăţ</a:t>
            </a:r>
            <a:r>
              <a:rPr lang="en-US" altLang="en-US" sz="2800"/>
              <a:t>ile entropiei informa</a:t>
            </a:r>
            <a:r>
              <a:rPr lang="ro-RO" altLang="en-US" sz="2800"/>
              <a:t>ţ</a:t>
            </a:r>
            <a:r>
              <a:rPr lang="en-US" altLang="en-US" sz="2800"/>
              <a:t>ionale (cont.)</a:t>
            </a:r>
          </a:p>
        </p:txBody>
      </p:sp>
      <p:graphicFrame>
        <p:nvGraphicFramePr>
          <p:cNvPr id="81925" name="Object 5"/>
          <p:cNvGraphicFramePr>
            <a:graphicFrameLocks noChangeAspect="1"/>
          </p:cNvGraphicFramePr>
          <p:nvPr/>
        </p:nvGraphicFramePr>
        <p:xfrm>
          <a:off x="1109663" y="2649538"/>
          <a:ext cx="7958137" cy="359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6" name="Equation" r:id="rId3" imgW="3454200" imgH="1562040" progId="Equation.3">
                  <p:embed/>
                </p:oleObj>
              </mc:Choice>
              <mc:Fallback>
                <p:oleObj name="Equation" r:id="rId3" imgW="3454200" imgH="1562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9663" y="2649538"/>
                        <a:ext cx="7958137" cy="3598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1371600" y="9144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/>
              <a:t>Propriet</a:t>
            </a:r>
            <a:r>
              <a:rPr lang="ro-RO" altLang="en-US" sz="2800"/>
              <a:t>ăţ</a:t>
            </a:r>
            <a:r>
              <a:rPr lang="en-US" altLang="en-US" sz="2800"/>
              <a:t>ile entropiei informa</a:t>
            </a:r>
            <a:r>
              <a:rPr lang="ro-RO" altLang="en-US" sz="2800"/>
              <a:t>ţ</a:t>
            </a:r>
            <a:r>
              <a:rPr lang="en-US" altLang="en-US" sz="2800"/>
              <a:t>ionale (cont.)</a:t>
            </a:r>
          </a:p>
        </p:txBody>
      </p:sp>
      <p:graphicFrame>
        <p:nvGraphicFramePr>
          <p:cNvPr id="82949" name="Object 5"/>
          <p:cNvGraphicFramePr>
            <a:graphicFrameLocks noChangeAspect="1"/>
          </p:cNvGraphicFramePr>
          <p:nvPr/>
        </p:nvGraphicFramePr>
        <p:xfrm>
          <a:off x="1676400" y="3659188"/>
          <a:ext cx="6096000" cy="213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0" name="Equation" r:id="rId3" imgW="2539800" imgH="888840" progId="Equation.3">
                  <p:embed/>
                </p:oleObj>
              </mc:Choice>
              <mc:Fallback>
                <p:oleObj name="Equation" r:id="rId3" imgW="2539800" imgH="888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659188"/>
                        <a:ext cx="6096000" cy="2132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r>
              <a:rPr lang="en-US" altLang="en-US" sz="3200"/>
              <a:t>Bazele aritmetice ale calculatoarelor</a:t>
            </a:r>
            <a:r>
              <a:rPr lang="ro-RO" altLang="en-US" sz="3200"/>
              <a:t> </a:t>
            </a:r>
            <a:endParaRPr lang="en-US" altLang="en-US" sz="3200"/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1219200" y="2362200"/>
            <a:ext cx="7391400" cy="495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/>
              <a:t>Sistem de numera</a:t>
            </a:r>
            <a:r>
              <a:rPr lang="ro-RO" altLang="en-US" sz="2200"/>
              <a:t>ţ</a:t>
            </a:r>
            <a:r>
              <a:rPr lang="en-US" altLang="en-US" sz="2200"/>
              <a:t>ie = totalitatea regulilor de reprezentare a numerelor cu ajutorul unor simboluri (</a:t>
            </a:r>
            <a:r>
              <a:rPr lang="en-US" altLang="en-US" sz="2200" i="1"/>
              <a:t>cifre</a:t>
            </a:r>
            <a:r>
              <a:rPr lang="en-US" altLang="en-US" sz="2200"/>
              <a:t>). </a:t>
            </a:r>
            <a:endParaRPr lang="ro-RO" altLang="en-US" sz="2200"/>
          </a:p>
          <a:p>
            <a:pPr>
              <a:spcBef>
                <a:spcPct val="50000"/>
              </a:spcBef>
            </a:pPr>
            <a:r>
              <a:rPr lang="en-US" altLang="en-US" sz="2200"/>
              <a:t>Num</a:t>
            </a:r>
            <a:r>
              <a:rPr lang="ro-RO" altLang="en-US" sz="2200"/>
              <a:t>ă</a:t>
            </a:r>
            <a:r>
              <a:rPr lang="en-US" altLang="en-US" sz="2200"/>
              <a:t>rul de simboluri permise s.n. baza (r</a:t>
            </a:r>
            <a:r>
              <a:rPr lang="ro-RO" altLang="en-US" sz="2200"/>
              <a:t>ă</a:t>
            </a:r>
            <a:r>
              <a:rPr lang="en-US" altLang="en-US" sz="2200"/>
              <a:t>d</a:t>
            </a:r>
            <a:r>
              <a:rPr lang="ro-RO" altLang="en-US" sz="2200"/>
              <a:t>ă</a:t>
            </a:r>
            <a:r>
              <a:rPr lang="en-US" altLang="en-US" sz="2200"/>
              <a:t>cina) sistemului de numera</a:t>
            </a:r>
            <a:r>
              <a:rPr lang="ro-RO" altLang="en-US" sz="2200"/>
              <a:t>ţ</a:t>
            </a:r>
            <a:r>
              <a:rPr lang="en-US" altLang="en-US" sz="2200"/>
              <a:t>ie</a:t>
            </a:r>
          </a:p>
          <a:p>
            <a:endParaRPr lang="ro-RO" altLang="en-US" sz="2200"/>
          </a:p>
          <a:p>
            <a:r>
              <a:rPr lang="en-US" altLang="en-US" sz="2200"/>
              <a:t>Sisteme</a:t>
            </a:r>
            <a:r>
              <a:rPr lang="ro-RO" altLang="en-US" sz="2200"/>
              <a:t> de numeraţie</a:t>
            </a:r>
            <a:endParaRPr lang="en-US" altLang="en-US" sz="2200"/>
          </a:p>
          <a:p>
            <a:pPr lvl="1">
              <a:buFontTx/>
              <a:buChar char="•"/>
            </a:pPr>
            <a:r>
              <a:rPr lang="en-US" altLang="en-US" sz="2200"/>
              <a:t> pozi</a:t>
            </a:r>
            <a:r>
              <a:rPr lang="ro-RO" altLang="en-US" sz="2200"/>
              <a:t>ţ</a:t>
            </a:r>
            <a:r>
              <a:rPr lang="en-US" altLang="en-US" sz="2200"/>
              <a:t>ionale</a:t>
            </a:r>
          </a:p>
          <a:p>
            <a:pPr lvl="1">
              <a:buFontTx/>
              <a:buChar char="•"/>
            </a:pPr>
            <a:r>
              <a:rPr lang="en-US" altLang="en-US" sz="2200"/>
              <a:t> nepozi</a:t>
            </a:r>
            <a:r>
              <a:rPr lang="ro-RO" altLang="en-US" sz="2200"/>
              <a:t>ţ</a:t>
            </a:r>
            <a:r>
              <a:rPr lang="en-US" altLang="en-US" sz="2200"/>
              <a:t>ionale</a:t>
            </a:r>
          </a:p>
          <a:p>
            <a:pPr>
              <a:buFont typeface="Wingdings" pitchFamily="2" charset="2"/>
              <a:buNone/>
            </a:pPr>
            <a:r>
              <a:rPr lang="en-US" altLang="en-US" sz="2200"/>
              <a:t>Sistemul roman</a:t>
            </a:r>
          </a:p>
          <a:p>
            <a:pPr>
              <a:buFont typeface="Wingdings" pitchFamily="2" charset="2"/>
              <a:buNone/>
            </a:pPr>
            <a:r>
              <a:rPr lang="en-US" altLang="en-US" sz="2200"/>
              <a:t>I	X	C	M		V	L	D</a:t>
            </a:r>
          </a:p>
          <a:p>
            <a:pPr>
              <a:buFont typeface="Wingdings" pitchFamily="2" charset="2"/>
              <a:buNone/>
            </a:pPr>
            <a:r>
              <a:rPr lang="en-US" altLang="en-US" sz="2200"/>
              <a:t>1	10	100	1000		5	50	500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endParaRPr lang="en-US" altLang="en-US" sz="2200"/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endParaRPr lang="en-US" altLang="en-US" sz="2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r>
              <a:rPr lang="en-US" altLang="en-US" sz="3200"/>
              <a:t>Bazele aritmetice ale calculatoarelor</a:t>
            </a: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1219200" y="2362200"/>
            <a:ext cx="7391400" cy="9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endParaRPr lang="en-US" altLang="en-US" sz="2200"/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endParaRPr lang="en-US" altLang="en-US" sz="2200"/>
          </a:p>
        </p:txBody>
      </p:sp>
      <p:pic>
        <p:nvPicPr>
          <p:cNvPr id="942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230563"/>
            <a:ext cx="5648325" cy="324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1150938" y="2362200"/>
            <a:ext cx="79930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o-RO" altLang="en-US"/>
              <a:t>Atunci când un simbol cu o valoare mai mică este </a:t>
            </a:r>
            <a:r>
              <a:rPr lang="ro-RO" altLang="en-US" b="1" i="1"/>
              <a:t>poziţionat după</a:t>
            </a:r>
            <a:r>
              <a:rPr lang="ro-RO" altLang="en-US"/>
              <a:t> un simbol</a:t>
            </a:r>
          </a:p>
          <a:p>
            <a:r>
              <a:rPr lang="ro-RO" altLang="en-US"/>
              <a:t>cu o valoare mai mare, valorile simbolurilor </a:t>
            </a:r>
            <a:r>
              <a:rPr lang="ro-RO" altLang="en-US" b="1" i="1"/>
              <a:t>se adună</a:t>
            </a:r>
            <a:r>
              <a:rPr lang="ro-RO" altLang="en-US"/>
              <a:t>.</a:t>
            </a: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r>
              <a:rPr lang="en-US" altLang="en-US" sz="3200"/>
              <a:t>Bazele aritmetice ale calculatoarelor</a:t>
            </a:r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1219200" y="2362200"/>
            <a:ext cx="7391400" cy="9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endParaRPr lang="en-US" altLang="en-US" sz="2200"/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endParaRPr lang="en-US" altLang="en-US" sz="2200"/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1150938" y="2286000"/>
            <a:ext cx="78168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o-RO" altLang="en-US"/>
              <a:t>Atunci când un simbol cu o valoare mai mică este </a:t>
            </a:r>
            <a:r>
              <a:rPr lang="ro-RO" altLang="en-US" b="1" i="1"/>
              <a:t>poziţionat înainte </a:t>
            </a:r>
            <a:r>
              <a:rPr lang="ro-RO" altLang="en-US"/>
              <a:t>de un </a:t>
            </a:r>
          </a:p>
          <a:p>
            <a:r>
              <a:rPr lang="ro-RO" altLang="en-US"/>
              <a:t>simbol cu o valoare mai mare, valoarea mai mică </a:t>
            </a:r>
            <a:r>
              <a:rPr lang="ro-RO" altLang="en-US" b="1" i="1"/>
              <a:t>se scade</a:t>
            </a:r>
            <a:r>
              <a:rPr lang="ro-RO" altLang="en-US"/>
              <a:t> din cealaltă.</a:t>
            </a:r>
            <a:endParaRPr lang="en-US" altLang="en-US"/>
          </a:p>
        </p:txBody>
      </p:sp>
      <p:pic>
        <p:nvPicPr>
          <p:cNvPr id="9523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276600"/>
            <a:ext cx="7543800" cy="132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1371600" y="9144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300" dirty="0" err="1"/>
              <a:t>Elemente</a:t>
            </a:r>
            <a:r>
              <a:rPr lang="en-US" altLang="en-US" sz="3300" dirty="0"/>
              <a:t> de </a:t>
            </a:r>
            <a:r>
              <a:rPr lang="en-US" altLang="en-US" sz="3300" dirty="0" err="1"/>
              <a:t>teoria</a:t>
            </a:r>
            <a:r>
              <a:rPr lang="en-US" altLang="en-US" sz="3300" dirty="0"/>
              <a:t> </a:t>
            </a:r>
            <a:r>
              <a:rPr lang="en-US" altLang="en-US" sz="3300" dirty="0" err="1"/>
              <a:t>transmisiei</a:t>
            </a:r>
            <a:r>
              <a:rPr lang="en-US" altLang="en-US" sz="3300" dirty="0"/>
              <a:t> </a:t>
            </a:r>
            <a:r>
              <a:rPr lang="en-US" altLang="en-US" sz="3300" dirty="0" err="1"/>
              <a:t>informa</a:t>
            </a:r>
            <a:r>
              <a:rPr lang="ro-RO" altLang="en-US" sz="3300" dirty="0" err="1"/>
              <a:t>ţ</a:t>
            </a:r>
            <a:r>
              <a:rPr lang="en-US" altLang="en-US" sz="3300" dirty="0" err="1"/>
              <a:t>iei</a:t>
            </a:r>
            <a:endParaRPr lang="en-US" altLang="en-US" sz="3300" dirty="0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1366838" y="2579688"/>
            <a:ext cx="7700962" cy="3440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28600" indent="-228600"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1219200" indent="-533400" algn="ctr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790700" indent="-457200" algn="ctr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286000" indent="-381000" algn="ctr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743200" indent="-342900" algn="ctr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3200400" indent="-342900" algn="ctr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3657600" indent="-342900" algn="ctr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4114800" indent="-342900" algn="ctr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4572000" indent="-342900" algn="ctr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2200" dirty="0"/>
              <a:t>1. </a:t>
            </a:r>
            <a:r>
              <a:rPr lang="ro-RO" altLang="en-US" sz="2200" dirty="0" smtClean="0"/>
              <a:t>Entropia</a:t>
            </a:r>
            <a:r>
              <a:rPr lang="en-US" altLang="en-US" sz="2200" dirty="0" smtClean="0"/>
              <a:t> </a:t>
            </a:r>
            <a:r>
              <a:rPr lang="ro-RO" altLang="en-US" sz="2200" dirty="0" err="1" smtClean="0"/>
              <a:t>informaţ</a:t>
            </a:r>
            <a:r>
              <a:rPr lang="en-US" altLang="en-US" sz="2200" dirty="0" err="1"/>
              <a:t>ional</a:t>
            </a:r>
            <a:r>
              <a:rPr lang="ro-RO" altLang="en-US" sz="2200" dirty="0"/>
              <a:t>ă</a:t>
            </a:r>
            <a:endParaRPr lang="en-US" altLang="en-US" sz="2200" dirty="0"/>
          </a:p>
          <a:p>
            <a:pPr algn="l"/>
            <a:r>
              <a:rPr lang="en-US" altLang="en-US" sz="2200" dirty="0"/>
              <a:t>	</a:t>
            </a:r>
            <a:r>
              <a:rPr lang="en-US" altLang="en-US" sz="2200" dirty="0" err="1"/>
              <a:t>Informa</a:t>
            </a:r>
            <a:r>
              <a:rPr lang="ro-RO" altLang="en-US" sz="2200" dirty="0" err="1"/>
              <a:t>ţ</a:t>
            </a:r>
            <a:r>
              <a:rPr lang="en-US" altLang="en-US" sz="2200" dirty="0" err="1"/>
              <a:t>ia</a:t>
            </a:r>
            <a:r>
              <a:rPr lang="en-US" altLang="en-US" sz="2200" dirty="0"/>
              <a:t> = </a:t>
            </a:r>
            <a:r>
              <a:rPr lang="en-US" altLang="en-US" sz="2200" dirty="0" err="1"/>
              <a:t>mesaj</a:t>
            </a:r>
            <a:r>
              <a:rPr lang="en-US" altLang="en-US" sz="2200" dirty="0"/>
              <a:t> care </a:t>
            </a:r>
            <a:r>
              <a:rPr lang="en-US" altLang="en-US" sz="2200" dirty="0" err="1"/>
              <a:t>aduce</a:t>
            </a:r>
            <a:r>
              <a:rPr lang="en-US" altLang="en-US" sz="2200" dirty="0"/>
              <a:t> o </a:t>
            </a:r>
            <a:r>
              <a:rPr lang="en-US" altLang="en-US" sz="2200" dirty="0" err="1"/>
              <a:t>precizare</a:t>
            </a:r>
            <a:r>
              <a:rPr lang="en-US" altLang="en-US" sz="2200" dirty="0"/>
              <a:t> </a:t>
            </a:r>
            <a:r>
              <a:rPr lang="ro-RO" altLang="en-US" sz="2200" dirty="0"/>
              <a:t>î</a:t>
            </a:r>
            <a:r>
              <a:rPr lang="en-US" altLang="en-US" sz="2200" dirty="0" err="1"/>
              <a:t>ntr</a:t>
            </a:r>
            <a:r>
              <a:rPr lang="en-US" altLang="en-US" sz="2200" dirty="0"/>
              <a:t>-o problem</a:t>
            </a:r>
            <a:r>
              <a:rPr lang="ro-RO" altLang="en-US" sz="2200" dirty="0"/>
              <a:t>ă</a:t>
            </a:r>
            <a:r>
              <a:rPr lang="en-US" altLang="en-US" sz="2200" dirty="0"/>
              <a:t> cu un </a:t>
            </a:r>
            <a:r>
              <a:rPr lang="en-US" altLang="en-US" sz="2200" dirty="0" err="1"/>
              <a:t>anumit</a:t>
            </a:r>
            <a:r>
              <a:rPr lang="en-US" altLang="en-US" sz="2200" dirty="0"/>
              <a:t> grad de </a:t>
            </a:r>
            <a:r>
              <a:rPr lang="en-US" altLang="en-US" sz="2200" dirty="0" err="1"/>
              <a:t>incertitudine</a:t>
            </a:r>
            <a:r>
              <a:rPr lang="en-US" altLang="en-US" sz="2200" dirty="0"/>
              <a:t>.</a:t>
            </a:r>
          </a:p>
          <a:p>
            <a:pPr algn="l"/>
            <a:r>
              <a:rPr lang="en-US" altLang="en-US" sz="2200" dirty="0"/>
              <a:t>	</a:t>
            </a:r>
            <a:r>
              <a:rPr lang="en-US" altLang="en-US" sz="2200" dirty="0" err="1"/>
              <a:t>Incertitudinea</a:t>
            </a:r>
            <a:r>
              <a:rPr lang="en-US" altLang="en-US" sz="2200" dirty="0"/>
              <a:t> (</a:t>
            </a:r>
            <a:r>
              <a:rPr lang="en-US" altLang="en-US" sz="2200" dirty="0" err="1"/>
              <a:t>nedeterminarea</a:t>
            </a:r>
            <a:r>
              <a:rPr lang="en-US" altLang="en-US" sz="2200" dirty="0"/>
              <a:t>) </a:t>
            </a:r>
            <a:r>
              <a:rPr lang="en-US" altLang="en-US" sz="2200" b="1" dirty="0" err="1"/>
              <a:t>scade</a:t>
            </a:r>
            <a:r>
              <a:rPr lang="en-US" altLang="en-US" sz="2200" dirty="0"/>
              <a:t> o </a:t>
            </a:r>
            <a:r>
              <a:rPr lang="en-US" altLang="en-US" sz="2200" dirty="0" err="1" smtClean="0"/>
              <a:t>dat</a:t>
            </a:r>
            <a:r>
              <a:rPr lang="ro-RO" altLang="en-US" sz="2200" dirty="0" smtClean="0"/>
              <a:t>ă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cu </a:t>
            </a:r>
            <a:r>
              <a:rPr lang="en-US" altLang="en-US" sz="2200" dirty="0" err="1"/>
              <a:t>apari</a:t>
            </a:r>
            <a:r>
              <a:rPr lang="ro-RO" altLang="en-US" sz="2200" dirty="0" err="1"/>
              <a:t>ţ</a:t>
            </a:r>
            <a:r>
              <a:rPr lang="en-US" altLang="en-US" sz="2200" dirty="0" err="1"/>
              <a:t>ia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informa</a:t>
            </a:r>
            <a:r>
              <a:rPr lang="ro-RO" altLang="en-US" sz="2200" dirty="0" err="1"/>
              <a:t>ţ</a:t>
            </a:r>
            <a:r>
              <a:rPr lang="en-US" altLang="en-US" sz="2200" dirty="0" err="1"/>
              <a:t>iei</a:t>
            </a:r>
            <a:endParaRPr lang="en-US" altLang="en-US" sz="2200" dirty="0"/>
          </a:p>
          <a:p>
            <a:pPr algn="l"/>
            <a:r>
              <a:rPr lang="en-US" altLang="en-US" sz="2200" dirty="0"/>
              <a:t>	Fie </a:t>
            </a:r>
            <a:r>
              <a:rPr lang="en-US" altLang="en-US" sz="2200" dirty="0" err="1"/>
              <a:t>experimentul</a:t>
            </a:r>
            <a:r>
              <a:rPr lang="en-US" altLang="en-US" sz="2200" dirty="0"/>
              <a:t> X, cu </a:t>
            </a:r>
            <a:r>
              <a:rPr lang="en-US" altLang="en-US" sz="2200" dirty="0" err="1"/>
              <a:t>reparti</a:t>
            </a:r>
            <a:r>
              <a:rPr lang="ro-RO" altLang="en-US" sz="2200" dirty="0" err="1"/>
              <a:t>ţ</a:t>
            </a:r>
            <a:r>
              <a:rPr lang="en-US" altLang="en-US" sz="2200" dirty="0" err="1"/>
              <a:t>ia</a:t>
            </a:r>
            <a:r>
              <a:rPr lang="en-US" altLang="en-US" sz="2200" dirty="0"/>
              <a:t> probabilistic</a:t>
            </a:r>
            <a:r>
              <a:rPr lang="ro-RO" altLang="en-US" sz="2200" dirty="0"/>
              <a:t>ă</a:t>
            </a:r>
            <a:r>
              <a:rPr lang="en-US" altLang="en-US" sz="2200" dirty="0"/>
              <a:t>:</a:t>
            </a:r>
          </a:p>
          <a:p>
            <a:pPr algn="l"/>
            <a:endParaRPr lang="en-US" altLang="en-US" sz="2200" dirty="0"/>
          </a:p>
        </p:txBody>
      </p:sp>
      <p:graphicFrame>
        <p:nvGraphicFramePr>
          <p:cNvPr id="4199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3544647"/>
              </p:ext>
            </p:extLst>
          </p:nvPr>
        </p:nvGraphicFramePr>
        <p:xfrm>
          <a:off x="4070350" y="4884931"/>
          <a:ext cx="1981200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5" name="Equation" r:id="rId3" imgW="1180800" imgH="507960" progId="Equation.3">
                  <p:embed/>
                </p:oleObj>
              </mc:Choice>
              <mc:Fallback>
                <p:oleObj name="Equation" r:id="rId3" imgW="1180800" imgH="5079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0350" y="4884931"/>
                        <a:ext cx="1981200" cy="852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1772305" y="5804356"/>
            <a:ext cx="689002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200"/>
              <a:t>Sistemul de evenimente considerat este un </a:t>
            </a:r>
            <a:r>
              <a:rPr lang="en-US" altLang="en-US" sz="2200" b="1"/>
              <a:t>sistem complet</a:t>
            </a:r>
            <a:r>
              <a:rPr lang="en-US" altLang="en-US" sz="220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B62EF-3910-4D60-858E-05AB68894340}" type="datetime5">
              <a:rPr lang="en-US" altLang="en-US"/>
              <a:pPr/>
              <a:t>4-Oct-22</a:t>
            </a:fld>
            <a:endParaRPr lang="en-US" alt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990600"/>
            <a:ext cx="7073900" cy="762000"/>
          </a:xfrm>
        </p:spPr>
        <p:txBody>
          <a:bodyPr/>
          <a:lstStyle/>
          <a:p>
            <a:r>
              <a:rPr lang="en-US" altLang="en-US" sz="3200"/>
              <a:t>Reprezentarea </a:t>
            </a:r>
            <a:r>
              <a:rPr lang="ro-RO" altLang="en-US" sz="3200"/>
              <a:t>î</a:t>
            </a:r>
            <a:r>
              <a:rPr lang="en-US" altLang="en-US" sz="3200"/>
              <a:t>n</a:t>
            </a:r>
            <a:r>
              <a:rPr lang="ro-RO" altLang="en-US" sz="3200"/>
              <a:t>tr</a:t>
            </a:r>
            <a:r>
              <a:rPr lang="en-US" altLang="en-US" sz="3200"/>
              <a:t>-o baz</a:t>
            </a:r>
            <a:r>
              <a:rPr lang="ro-RO" altLang="en-US" sz="3200"/>
              <a:t>ă</a:t>
            </a:r>
            <a:r>
              <a:rPr lang="en-US" altLang="en-US" sz="3200"/>
              <a:t> oarecare a unui num</a:t>
            </a:r>
            <a:r>
              <a:rPr lang="ro-RO" altLang="en-US" sz="3200"/>
              <a:t>ă</a:t>
            </a:r>
            <a:r>
              <a:rPr lang="en-US" altLang="en-US" sz="3200"/>
              <a:t>r</a:t>
            </a:r>
            <a:r>
              <a:rPr lang="ro-RO" altLang="en-US" sz="3200"/>
              <a:t> întreg</a:t>
            </a:r>
            <a:endParaRPr lang="en-US" altLang="en-US" sz="320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133600"/>
            <a:ext cx="7953375" cy="381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20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2000"/>
          </a:p>
          <a:p>
            <a:pPr>
              <a:lnSpc>
                <a:spcPct val="90000"/>
              </a:lnSpc>
            </a:pPr>
            <a:r>
              <a:rPr lang="en-US" altLang="en-US" sz="2000"/>
              <a:t>Reprezentarea unui num</a:t>
            </a:r>
            <a:r>
              <a:rPr lang="ro-RO" altLang="en-US" sz="2000"/>
              <a:t>ă</a:t>
            </a:r>
            <a:r>
              <a:rPr lang="en-US" altLang="en-US" sz="2000"/>
              <a:t>r </a:t>
            </a:r>
            <a:r>
              <a:rPr lang="ro-RO" altLang="en-US" sz="2000"/>
              <a:t>întreg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2000"/>
          </a:p>
        </p:txBody>
      </p:sp>
      <p:graphicFrame>
        <p:nvGraphicFramePr>
          <p:cNvPr id="68612" name="Object 4"/>
          <p:cNvGraphicFramePr>
            <a:graphicFrameLocks noChangeAspect="1"/>
          </p:cNvGraphicFramePr>
          <p:nvPr/>
        </p:nvGraphicFramePr>
        <p:xfrm>
          <a:off x="1981200" y="3810000"/>
          <a:ext cx="422275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47" name="Equation" r:id="rId3" imgW="2197080" imgH="241200" progId="Equation.3">
                  <p:embed/>
                </p:oleObj>
              </mc:Choice>
              <mc:Fallback>
                <p:oleObj name="Equation" r:id="rId3" imgW="219708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810000"/>
                        <a:ext cx="422275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1812925" y="4433888"/>
            <a:ext cx="68738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o-RO" altLang="en-US"/>
              <a:t>Este reprezentarea numărului întreg N în baza b. Cifrele numărului N au următoarea proprietate</a:t>
            </a:r>
            <a:r>
              <a:rPr lang="en-US" altLang="en-US"/>
              <a:t>:</a:t>
            </a:r>
          </a:p>
        </p:txBody>
      </p:sp>
      <p:graphicFrame>
        <p:nvGraphicFramePr>
          <p:cNvPr id="68615" name="Object 7"/>
          <p:cNvGraphicFramePr>
            <a:graphicFrameLocks noChangeAspect="1"/>
          </p:cNvGraphicFramePr>
          <p:nvPr/>
        </p:nvGraphicFramePr>
        <p:xfrm>
          <a:off x="2851150" y="5170488"/>
          <a:ext cx="2636838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48" name="Equation" r:id="rId5" imgW="1371600" imgH="253800" progId="Equation.3">
                  <p:embed/>
                </p:oleObj>
              </mc:Choice>
              <mc:Fallback>
                <p:oleObj name="Equation" r:id="rId5" imgW="1371600" imgH="253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1150" y="5170488"/>
                        <a:ext cx="2636838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6" name="Object 8"/>
          <p:cNvGraphicFramePr>
            <a:graphicFrameLocks noChangeAspect="1"/>
          </p:cNvGraphicFramePr>
          <p:nvPr/>
        </p:nvGraphicFramePr>
        <p:xfrm>
          <a:off x="3140075" y="3265488"/>
          <a:ext cx="1903413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49" name="Equation" r:id="rId7" imgW="990360" imgH="253800" progId="Equation.3">
                  <p:embed/>
                </p:oleObj>
              </mc:Choice>
              <mc:Fallback>
                <p:oleObj name="Equation" r:id="rId7" imgW="990360" imgH="253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0075" y="3265488"/>
                        <a:ext cx="1903413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 autoUpdateAnimBg="0"/>
      <p:bldP spid="68611" grpId="0" build="p" autoUpdateAnimBg="0" advAuto="100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D920-04FA-4040-B13A-617B573B9DEF}" type="datetime5">
              <a:rPr lang="en-US" altLang="en-US"/>
              <a:pPr/>
              <a:t>4-Oct-22</a:t>
            </a:fld>
            <a:endParaRPr lang="en-US" alt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990600"/>
            <a:ext cx="7073900" cy="762000"/>
          </a:xfrm>
        </p:spPr>
        <p:txBody>
          <a:bodyPr/>
          <a:lstStyle/>
          <a:p>
            <a:r>
              <a:rPr lang="en-US" altLang="en-US" sz="3200"/>
              <a:t>Reprezentarea </a:t>
            </a:r>
            <a:r>
              <a:rPr lang="ro-RO" altLang="en-US" sz="3200"/>
              <a:t>î</a:t>
            </a:r>
            <a:r>
              <a:rPr lang="en-US" altLang="en-US" sz="3200"/>
              <a:t>n</a:t>
            </a:r>
            <a:r>
              <a:rPr lang="ro-RO" altLang="en-US" sz="3200"/>
              <a:t>tr</a:t>
            </a:r>
            <a:r>
              <a:rPr lang="en-US" altLang="en-US" sz="3200"/>
              <a:t>-o baz</a:t>
            </a:r>
            <a:r>
              <a:rPr lang="ro-RO" altLang="en-US" sz="3200"/>
              <a:t>ă</a:t>
            </a:r>
            <a:r>
              <a:rPr lang="en-US" altLang="en-US" sz="3200"/>
              <a:t> oarecare a unui num</a:t>
            </a:r>
            <a:r>
              <a:rPr lang="ro-RO" altLang="en-US" sz="3200"/>
              <a:t>ă</a:t>
            </a:r>
            <a:r>
              <a:rPr lang="en-US" altLang="en-US" sz="3200"/>
              <a:t>r</a:t>
            </a:r>
            <a:r>
              <a:rPr lang="ro-RO" altLang="en-US" sz="3200"/>
              <a:t> real</a:t>
            </a:r>
            <a:endParaRPr lang="en-US" altLang="en-US" sz="320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133600"/>
            <a:ext cx="7953375" cy="381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20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2000"/>
          </a:p>
          <a:p>
            <a:pPr>
              <a:lnSpc>
                <a:spcPct val="90000"/>
              </a:lnSpc>
            </a:pPr>
            <a:r>
              <a:rPr lang="en-US" altLang="en-US" sz="2000"/>
              <a:t>Reprezentarea unui num</a:t>
            </a:r>
            <a:r>
              <a:rPr lang="ro-RO" altLang="en-US" sz="2000"/>
              <a:t>ă</a:t>
            </a:r>
            <a:r>
              <a:rPr lang="en-US" altLang="en-US" sz="2000"/>
              <a:t>r </a:t>
            </a:r>
            <a:r>
              <a:rPr lang="ro-RO" altLang="en-US" sz="2000"/>
              <a:t>real 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2000"/>
          </a:p>
        </p:txBody>
      </p:sp>
      <p:graphicFrame>
        <p:nvGraphicFramePr>
          <p:cNvPr id="71684" name="Object 4"/>
          <p:cNvGraphicFramePr>
            <a:graphicFrameLocks noChangeAspect="1"/>
          </p:cNvGraphicFramePr>
          <p:nvPr/>
        </p:nvGraphicFramePr>
        <p:xfrm>
          <a:off x="1358900" y="3810000"/>
          <a:ext cx="71755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8" name="Equation" r:id="rId3" imgW="3733560" imgH="241200" progId="Equation.3">
                  <p:embed/>
                </p:oleObj>
              </mc:Choice>
              <mc:Fallback>
                <p:oleObj name="Equation" r:id="rId3" imgW="373356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8900" y="3810000"/>
                        <a:ext cx="71755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1812925" y="4433888"/>
            <a:ext cx="68738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o-RO" altLang="en-US"/>
              <a:t>Este reprezentarea numărului real R în baza b. Cifrele numărului R au următoarea proprietate</a:t>
            </a:r>
            <a:r>
              <a:rPr lang="en-US" altLang="en-US"/>
              <a:t>:</a:t>
            </a:r>
          </a:p>
        </p:txBody>
      </p:sp>
      <p:graphicFrame>
        <p:nvGraphicFramePr>
          <p:cNvPr id="71686" name="Object 6"/>
          <p:cNvGraphicFramePr>
            <a:graphicFrameLocks noChangeAspect="1"/>
          </p:cNvGraphicFramePr>
          <p:nvPr/>
        </p:nvGraphicFramePr>
        <p:xfrm>
          <a:off x="1860550" y="5168900"/>
          <a:ext cx="583565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9" name="Equation" r:id="rId5" imgW="3035160" imgH="482400" progId="Equation.3">
                  <p:embed/>
                </p:oleObj>
              </mc:Choice>
              <mc:Fallback>
                <p:oleObj name="Equation" r:id="rId5" imgW="3035160" imgH="482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0550" y="5168900"/>
                        <a:ext cx="5835650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7" name="Object 7"/>
          <p:cNvGraphicFramePr>
            <a:graphicFrameLocks noChangeAspect="1"/>
          </p:cNvGraphicFramePr>
          <p:nvPr/>
        </p:nvGraphicFramePr>
        <p:xfrm>
          <a:off x="2640013" y="3265488"/>
          <a:ext cx="2903537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0" name="Equation" r:id="rId7" imgW="1511280" imgH="253800" progId="Equation.3">
                  <p:embed/>
                </p:oleObj>
              </mc:Choice>
              <mc:Fallback>
                <p:oleObj name="Equation" r:id="rId7" imgW="1511280" imgH="253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0013" y="3265488"/>
                        <a:ext cx="2903537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 autoUpdateAnimBg="0"/>
      <p:bldP spid="71683" grpId="0" build="p" autoUpdateAnimBg="0" advAuto="100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2762-A784-45B1-A750-8D1BBADADF13}" type="datetime5">
              <a:rPr lang="en-US" altLang="en-US"/>
              <a:pPr/>
              <a:t>4-Oct-22</a:t>
            </a:fld>
            <a:endParaRPr lang="en-US" alt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838200"/>
            <a:ext cx="7073900" cy="762000"/>
          </a:xfrm>
        </p:spPr>
        <p:txBody>
          <a:bodyPr/>
          <a:lstStyle/>
          <a:p>
            <a:r>
              <a:rPr lang="en-US" altLang="en-US" sz="3200"/>
              <a:t>Conversia bazei de numeratie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altLang="en-US" sz="2400"/>
          </a:p>
          <a:p>
            <a:pPr>
              <a:buFont typeface="Wingdings" pitchFamily="2" charset="2"/>
              <a:buNone/>
            </a:pPr>
            <a:endParaRPr lang="en-US" altLang="en-US" sz="2400"/>
          </a:p>
          <a:p>
            <a:r>
              <a:rPr lang="en-US" altLang="en-US" sz="2400"/>
              <a:t>Conversia bazei de numera</a:t>
            </a:r>
            <a:r>
              <a:rPr lang="ro-RO" altLang="en-US" sz="2400"/>
              <a:t>ţ</a:t>
            </a:r>
            <a:r>
              <a:rPr lang="en-US" altLang="en-US" sz="2400"/>
              <a:t>ie (partea </a:t>
            </a:r>
            <a:r>
              <a:rPr lang="ro-RO" altLang="en-US" sz="2400"/>
              <a:t>î</a:t>
            </a:r>
            <a:r>
              <a:rPr lang="en-US" altLang="en-US" sz="2400"/>
              <a:t>ntreag</a:t>
            </a:r>
            <a:r>
              <a:rPr lang="ro-RO" altLang="en-US" sz="2400"/>
              <a:t>ă</a:t>
            </a:r>
            <a:r>
              <a:rPr lang="en-US" altLang="en-US" sz="2400"/>
              <a:t>, partea frac</a:t>
            </a:r>
            <a:r>
              <a:rPr lang="ro-RO" altLang="en-US" sz="2400"/>
              <a:t>ţ</a:t>
            </a:r>
            <a:r>
              <a:rPr lang="en-US" altLang="en-US" sz="2400"/>
              <a:t>ionar</a:t>
            </a:r>
            <a:r>
              <a:rPr lang="ro-RO" altLang="en-US" sz="2400"/>
              <a:t>ă</a:t>
            </a:r>
            <a:r>
              <a:rPr lang="en-US" altLang="en-US" sz="2400"/>
              <a:t>)</a:t>
            </a:r>
          </a:p>
          <a:p>
            <a:r>
              <a:rPr lang="en-US" altLang="en-US" sz="2400"/>
              <a:t>Conversia rapid</a:t>
            </a:r>
            <a:r>
              <a:rPr lang="ro-RO" altLang="en-US" sz="2400"/>
              <a:t>ă</a:t>
            </a:r>
            <a:r>
              <a:rPr lang="en-US" altLang="en-US" sz="2400"/>
              <a:t> </a:t>
            </a:r>
            <a:r>
              <a:rPr lang="ro-RO" altLang="en-US" sz="2400"/>
              <a:t>î</a:t>
            </a:r>
            <a:r>
              <a:rPr lang="en-US" altLang="en-US" sz="2400"/>
              <a:t>ntre baze </a:t>
            </a:r>
            <a:r>
              <a:rPr lang="ro-RO" altLang="en-US" sz="2400"/>
              <a:t>î</a:t>
            </a:r>
            <a:r>
              <a:rPr lang="en-US" altLang="en-US" sz="2400"/>
              <a:t>ntre care exist</a:t>
            </a:r>
            <a:r>
              <a:rPr lang="ro-RO" altLang="en-US" sz="2400"/>
              <a:t>ă</a:t>
            </a:r>
            <a:r>
              <a:rPr lang="en-US" altLang="en-US" sz="2400"/>
              <a:t> rela</a:t>
            </a:r>
            <a:r>
              <a:rPr lang="ro-RO" altLang="en-US" sz="2400"/>
              <a:t>ţ</a:t>
            </a:r>
            <a:r>
              <a:rPr lang="en-US" altLang="en-US" sz="2400"/>
              <a:t>ia:</a:t>
            </a:r>
          </a:p>
          <a:p>
            <a:pPr>
              <a:buFont typeface="Wingdings" pitchFamily="2" charset="2"/>
              <a:buNone/>
            </a:pPr>
            <a:endParaRPr lang="en-US" altLang="en-US" sz="2400"/>
          </a:p>
        </p:txBody>
      </p:sp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3962400" y="4495800"/>
          <a:ext cx="22098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7" name="Equation" r:id="rId3" imgW="990360" imgH="228600" progId="Equation.3">
                  <p:embed/>
                </p:oleObj>
              </mc:Choice>
              <mc:Fallback>
                <p:oleObj name="Equation" r:id="rId3" imgW="99036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495800"/>
                        <a:ext cx="22098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autoUpdateAnimBg="0"/>
      <p:bldP spid="69635" grpId="0" build="p" autoUpdateAnimBg="0" advAuto="100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3D73F-A880-4E22-A351-B68A228A2E3E}" type="datetime5">
              <a:rPr lang="en-US" altLang="en-US"/>
              <a:pPr/>
              <a:t>4-Oct-22</a:t>
            </a:fld>
            <a:endParaRPr lang="en-US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819400"/>
            <a:ext cx="7548563" cy="19002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2400"/>
              <a:t>Reprezentarea </a:t>
            </a:r>
            <a:r>
              <a:rPr lang="ro-RO" altLang="en-US" sz="2400"/>
              <a:t>î</a:t>
            </a:r>
            <a:r>
              <a:rPr lang="en-US" altLang="en-US" sz="2400"/>
              <a:t>n virgul</a:t>
            </a:r>
            <a:r>
              <a:rPr lang="ro-RO" altLang="en-US" sz="2400"/>
              <a:t>ă</a:t>
            </a:r>
            <a:r>
              <a:rPr lang="en-US" altLang="en-US" sz="2400"/>
              <a:t> fix</a:t>
            </a:r>
            <a:r>
              <a:rPr lang="ro-RO" altLang="en-US" sz="2400"/>
              <a:t>ă</a:t>
            </a:r>
            <a:endParaRPr lang="en-US" altLang="en-US" sz="2400"/>
          </a:p>
          <a:p>
            <a:pPr lvl="1"/>
            <a:r>
              <a:rPr lang="en-US" altLang="en-US" sz="2400"/>
              <a:t>	</a:t>
            </a:r>
            <a:r>
              <a:rPr lang="en-US" altLang="en-US" sz="2200"/>
              <a:t>cod direct (CD)</a:t>
            </a:r>
          </a:p>
          <a:p>
            <a:pPr lvl="1"/>
            <a:r>
              <a:rPr lang="en-US" altLang="en-US" sz="2200"/>
              <a:t>	cod invers (CI)</a:t>
            </a:r>
          </a:p>
          <a:p>
            <a:pPr lvl="1"/>
            <a:r>
              <a:rPr lang="en-US" altLang="en-US" sz="2200"/>
              <a:t>	cod complementar (CC)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752600" y="838200"/>
            <a:ext cx="6686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/>
              <a:t>Reprezentarea numerelor </a:t>
            </a:r>
            <a:r>
              <a:rPr lang="ro-RO" altLang="en-US" sz="3200"/>
              <a:t>î</a:t>
            </a:r>
            <a:r>
              <a:rPr lang="en-US" altLang="en-US" sz="3200"/>
              <a:t>n virgula fix</a:t>
            </a:r>
            <a:r>
              <a:rPr lang="ro-RO" altLang="en-US" sz="3200"/>
              <a:t>ă</a:t>
            </a:r>
            <a:endParaRPr lang="en-US" altLang="en-US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  <p:bldP spid="10244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E49F6-DF89-4F73-AD76-15EBFF0D16A5}" type="datetime5">
              <a:rPr lang="en-US" altLang="en-US"/>
              <a:pPr/>
              <a:t>4-Oct-22</a:t>
            </a:fld>
            <a:endParaRPr lang="en-US" altLang="en-US"/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1752600" y="838200"/>
            <a:ext cx="73533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/>
              <a:t>Reprezentarea numerelor </a:t>
            </a:r>
            <a:r>
              <a:rPr lang="ro-RO" altLang="en-US" sz="3200"/>
              <a:t>î</a:t>
            </a:r>
            <a:r>
              <a:rPr lang="en-US" altLang="en-US" sz="3200"/>
              <a:t>n </a:t>
            </a:r>
            <a:r>
              <a:rPr lang="ro-RO" altLang="en-US" sz="3200"/>
              <a:t>cod direct (CD)</a:t>
            </a:r>
            <a:endParaRPr lang="en-US" altLang="en-US" sz="3200"/>
          </a:p>
        </p:txBody>
      </p:sp>
      <p:graphicFrame>
        <p:nvGraphicFramePr>
          <p:cNvPr id="72708" name="Object 4"/>
          <p:cNvGraphicFramePr>
            <a:graphicFrameLocks noGrp="1" noChangeAspect="1"/>
          </p:cNvGraphicFramePr>
          <p:nvPr>
            <p:ph type="body" idx="1"/>
          </p:nvPr>
        </p:nvGraphicFramePr>
        <p:xfrm>
          <a:off x="2514600" y="2605088"/>
          <a:ext cx="3759200" cy="308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9" name="Equation" r:id="rId3" imgW="1409400" imgH="1155600" progId="Equation.3">
                  <p:embed/>
                </p:oleObj>
              </mc:Choice>
              <mc:Fallback>
                <p:oleObj name="Equation" r:id="rId3" imgW="1409400" imgH="1155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605088"/>
                        <a:ext cx="3759200" cy="308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0653C-3DE7-434F-B545-FACF80AA5A7D}" type="datetime5">
              <a:rPr lang="en-US" altLang="en-US"/>
              <a:pPr/>
              <a:t>4-Oct-22</a:t>
            </a:fld>
            <a:endParaRPr lang="en-US" altLang="en-US"/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1752600" y="838200"/>
            <a:ext cx="72628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/>
              <a:t>Reprezentarea numerelor </a:t>
            </a:r>
            <a:r>
              <a:rPr lang="ro-RO" altLang="en-US" sz="3200"/>
              <a:t>î</a:t>
            </a:r>
            <a:r>
              <a:rPr lang="en-US" altLang="en-US" sz="3200"/>
              <a:t>n </a:t>
            </a:r>
            <a:r>
              <a:rPr lang="ro-RO" altLang="en-US" sz="3200"/>
              <a:t>cod invers (CI)</a:t>
            </a:r>
            <a:endParaRPr lang="en-US" altLang="en-US" sz="3200"/>
          </a:p>
        </p:txBody>
      </p:sp>
      <p:graphicFrame>
        <p:nvGraphicFramePr>
          <p:cNvPr id="73731" name="Object 3"/>
          <p:cNvGraphicFramePr>
            <a:graphicFrameLocks noGrp="1" noChangeAspect="1"/>
          </p:cNvGraphicFramePr>
          <p:nvPr>
            <p:ph type="body" idx="1"/>
          </p:nvPr>
        </p:nvGraphicFramePr>
        <p:xfrm>
          <a:off x="1524000" y="2362200"/>
          <a:ext cx="7040563" cy="354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2" name="Equation" r:id="rId3" imgW="3911400" imgH="1968480" progId="Equation.3">
                  <p:embed/>
                </p:oleObj>
              </mc:Choice>
              <mc:Fallback>
                <p:oleObj name="Equation" r:id="rId3" imgW="3911400" imgH="1968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362200"/>
                        <a:ext cx="7040563" cy="354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14F0D-4F2D-4BCB-A7F2-F1D130739519}" type="datetime5">
              <a:rPr lang="en-US" altLang="en-US"/>
              <a:pPr/>
              <a:t>4-Oct-22</a:t>
            </a:fld>
            <a:endParaRPr lang="en-US" altLang="en-US"/>
          </a:p>
        </p:txBody>
      </p:sp>
      <p:sp>
        <p:nvSpPr>
          <p:cNvPr id="74754" name="Text Box 1026"/>
          <p:cNvSpPr txBox="1">
            <a:spLocks noChangeArrowheads="1"/>
          </p:cNvSpPr>
          <p:nvPr/>
        </p:nvSpPr>
        <p:spPr bwMode="auto">
          <a:xfrm>
            <a:off x="1447800" y="838200"/>
            <a:ext cx="7696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/>
              <a:t>Reprezentarea numerelor </a:t>
            </a:r>
            <a:r>
              <a:rPr lang="ro-RO" altLang="en-US" sz="2800"/>
              <a:t>î</a:t>
            </a:r>
            <a:r>
              <a:rPr lang="en-US" altLang="en-US" sz="2800"/>
              <a:t>n </a:t>
            </a:r>
            <a:r>
              <a:rPr lang="ro-RO" altLang="en-US" sz="2800"/>
              <a:t>cod complementar (CC)</a:t>
            </a:r>
            <a:endParaRPr lang="en-US" altLang="en-US" sz="2800"/>
          </a:p>
        </p:txBody>
      </p:sp>
      <p:graphicFrame>
        <p:nvGraphicFramePr>
          <p:cNvPr id="74755" name="Object 1027"/>
          <p:cNvGraphicFramePr>
            <a:graphicFrameLocks noGrp="1" noChangeAspect="1"/>
          </p:cNvGraphicFramePr>
          <p:nvPr>
            <p:ph type="body" idx="1"/>
          </p:nvPr>
        </p:nvGraphicFramePr>
        <p:xfrm>
          <a:off x="1920875" y="2346325"/>
          <a:ext cx="6765925" cy="371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6" name="Equation" r:id="rId3" imgW="4394160" imgH="2412720" progId="Equation.3">
                  <p:embed/>
                </p:oleObj>
              </mc:Choice>
              <mc:Fallback>
                <p:oleObj name="Equation" r:id="rId3" imgW="4394160" imgH="2412720" progId="Equation.3">
                  <p:embed/>
                  <p:pic>
                    <p:nvPicPr>
                      <p:cNvPr id="0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75" y="2346325"/>
                        <a:ext cx="6765925" cy="3716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19093-425C-4C88-B711-736CB4F86680}" type="datetime5">
              <a:rPr lang="en-US" altLang="en-US"/>
              <a:pPr/>
              <a:t>4-Oct-22</a:t>
            </a:fld>
            <a:endParaRPr lang="en-US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Adunarea/sc</a:t>
            </a:r>
            <a:r>
              <a:rPr lang="ro-RO" altLang="en-US" sz="3200"/>
              <a:t>ă</a:t>
            </a:r>
            <a:r>
              <a:rPr lang="en-US" altLang="en-US" sz="3200"/>
              <a:t>derea </a:t>
            </a:r>
            <a:r>
              <a:rPr lang="ro-RO" altLang="en-US" sz="3200"/>
              <a:t>î</a:t>
            </a:r>
            <a:r>
              <a:rPr lang="en-US" altLang="en-US" sz="3200"/>
              <a:t>n virgul</a:t>
            </a:r>
            <a:r>
              <a:rPr lang="ro-RO" altLang="en-US" sz="3200"/>
              <a:t>ă</a:t>
            </a:r>
            <a:r>
              <a:rPr lang="en-US" altLang="en-US" sz="3200"/>
              <a:t> fix</a:t>
            </a:r>
            <a:r>
              <a:rPr lang="ro-RO" altLang="en-US" sz="3200"/>
              <a:t>ă</a:t>
            </a:r>
            <a:endParaRPr lang="en-US" altLang="en-US" sz="320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3048000"/>
            <a:ext cx="7958138" cy="1295400"/>
          </a:xfrm>
        </p:spPr>
        <p:txBody>
          <a:bodyPr/>
          <a:lstStyle/>
          <a:p>
            <a:r>
              <a:rPr lang="en-US" altLang="en-US" sz="2600" dirty="0" err="1"/>
              <a:t>Adunarea</a:t>
            </a:r>
            <a:r>
              <a:rPr lang="en-US" altLang="en-US" sz="2600" dirty="0"/>
              <a:t> </a:t>
            </a:r>
            <a:r>
              <a:rPr lang="ro-RO" altLang="en-US" sz="2600" dirty="0"/>
              <a:t>î</a:t>
            </a:r>
            <a:r>
              <a:rPr lang="en-US" altLang="en-US" sz="2600" dirty="0" smtClean="0"/>
              <a:t>n </a:t>
            </a:r>
            <a:r>
              <a:rPr lang="en-US" altLang="en-US" sz="2600" dirty="0"/>
              <a:t>CD, CI </a:t>
            </a:r>
            <a:r>
              <a:rPr lang="ro-RO" altLang="en-US" sz="2600" dirty="0" smtClean="0"/>
              <a:t>ş</a:t>
            </a:r>
            <a:r>
              <a:rPr lang="en-US" altLang="en-US" sz="2600" dirty="0" err="1" smtClean="0"/>
              <a:t>i</a:t>
            </a:r>
            <a:r>
              <a:rPr lang="en-US" altLang="en-US" sz="2600" dirty="0" smtClean="0"/>
              <a:t> </a:t>
            </a:r>
            <a:r>
              <a:rPr lang="en-US" altLang="en-US" sz="2600" dirty="0"/>
              <a:t>CC</a:t>
            </a:r>
            <a:r>
              <a:rPr lang="ro-RO" altLang="en-US" sz="2600" dirty="0"/>
              <a:t> </a:t>
            </a:r>
            <a:r>
              <a:rPr lang="en-US" altLang="en-US" sz="2600" dirty="0"/>
              <a:t>(</a:t>
            </a:r>
            <a:r>
              <a:rPr lang="ro-RO" altLang="en-US" sz="2600" dirty="0"/>
              <a:t>Ex. 93</a:t>
            </a:r>
            <a:r>
              <a:rPr lang="en-US" altLang="en-US" sz="2600" dirty="0"/>
              <a:t>-</a:t>
            </a:r>
            <a:r>
              <a:rPr lang="ro-RO" altLang="en-US" sz="2600" dirty="0"/>
              <a:t>27</a:t>
            </a:r>
            <a:r>
              <a:rPr lang="en-US" altLang="en-US" sz="2600" dirty="0"/>
              <a:t> </a:t>
            </a:r>
            <a:r>
              <a:rPr lang="ro-RO" altLang="en-US" sz="2600" dirty="0" smtClean="0"/>
              <a:t>î</a:t>
            </a:r>
            <a:r>
              <a:rPr lang="en-US" altLang="en-US" sz="2600" dirty="0" smtClean="0"/>
              <a:t>n </a:t>
            </a:r>
            <a:r>
              <a:rPr lang="en-US" altLang="en-US" sz="2600" dirty="0"/>
              <a:t>CI)</a:t>
            </a:r>
          </a:p>
          <a:p>
            <a:r>
              <a:rPr lang="en-US" altLang="en-US" sz="2600" dirty="0" err="1" smtClean="0"/>
              <a:t>Sc</a:t>
            </a:r>
            <a:r>
              <a:rPr lang="ro-RO" altLang="en-US" sz="2600" dirty="0" smtClean="0"/>
              <a:t>ă</a:t>
            </a:r>
            <a:r>
              <a:rPr lang="en-US" altLang="en-US" sz="2600" dirty="0" err="1" smtClean="0"/>
              <a:t>derea</a:t>
            </a:r>
            <a:r>
              <a:rPr lang="en-US" altLang="en-US" sz="2600" dirty="0" smtClean="0"/>
              <a:t> </a:t>
            </a:r>
            <a:r>
              <a:rPr lang="ro-RO" altLang="en-US" sz="2600" dirty="0" smtClean="0"/>
              <a:t>î</a:t>
            </a:r>
            <a:r>
              <a:rPr lang="en-US" altLang="en-US" sz="2600" dirty="0" smtClean="0"/>
              <a:t>n </a:t>
            </a:r>
            <a:r>
              <a:rPr lang="en-US" altLang="en-US" sz="2600" dirty="0"/>
              <a:t>CD, CI </a:t>
            </a:r>
            <a:r>
              <a:rPr lang="ro-RO" altLang="en-US" sz="2600" dirty="0" err="1" smtClean="0"/>
              <a:t>ş</a:t>
            </a:r>
            <a:r>
              <a:rPr lang="en-US" altLang="en-US" sz="2600" dirty="0" err="1" smtClean="0"/>
              <a:t>i</a:t>
            </a:r>
            <a:r>
              <a:rPr lang="en-US" altLang="en-US" sz="2600" dirty="0" smtClean="0"/>
              <a:t> </a:t>
            </a:r>
            <a:r>
              <a:rPr lang="en-US" altLang="en-US" sz="2600" dirty="0"/>
              <a:t>CC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621F4-A462-4E62-BCC8-B1DA16284D36}" type="datetime5">
              <a:rPr lang="en-US" altLang="en-US"/>
              <a:pPr/>
              <a:t>4-Oct-22</a:t>
            </a:fld>
            <a:endParaRPr lang="en-US" alt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sz="2800" dirty="0" err="1"/>
              <a:t>Reprezentarea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numerelor</a:t>
            </a:r>
            <a:r>
              <a:rPr lang="en-US" altLang="en-US" sz="2800" dirty="0"/>
              <a:t> </a:t>
            </a:r>
            <a:r>
              <a:rPr lang="ro-RO" altLang="en-US" sz="2800" dirty="0" smtClean="0"/>
              <a:t>î</a:t>
            </a:r>
            <a:r>
              <a:rPr lang="en-US" altLang="en-US" sz="2800" dirty="0" smtClean="0"/>
              <a:t>n </a:t>
            </a:r>
            <a:r>
              <a:rPr lang="en-US" altLang="en-US" sz="2800" dirty="0"/>
              <a:t>format BCD</a:t>
            </a: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1143000" y="2209800"/>
            <a:ext cx="76200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 dirty="0"/>
              <a:t>BCD</a:t>
            </a:r>
            <a:r>
              <a:rPr lang="en-US" altLang="en-US" dirty="0"/>
              <a:t> (Binary Coded Decimal) – </a:t>
            </a:r>
            <a:r>
              <a:rPr lang="en-US" altLang="en-US" dirty="0" err="1"/>
              <a:t>zecimal</a:t>
            </a:r>
            <a:r>
              <a:rPr lang="en-US" altLang="en-US" dirty="0"/>
              <a:t> </a:t>
            </a:r>
            <a:r>
              <a:rPr lang="en-US" altLang="en-US" dirty="0" err="1"/>
              <a:t>codificat</a:t>
            </a:r>
            <a:r>
              <a:rPr lang="en-US" altLang="en-US" dirty="0"/>
              <a:t> </a:t>
            </a:r>
            <a:r>
              <a:rPr lang="en-US" altLang="en-US" dirty="0" err="1"/>
              <a:t>binar</a:t>
            </a:r>
            <a:endParaRPr lang="en-US" altLang="en-US" dirty="0"/>
          </a:p>
          <a:p>
            <a:r>
              <a:rPr lang="en-US" altLang="en-US" dirty="0"/>
              <a:t>Format: </a:t>
            </a:r>
          </a:p>
          <a:p>
            <a:pPr>
              <a:buFontTx/>
              <a:buChar char="•"/>
            </a:pPr>
            <a:r>
              <a:rPr lang="en-US" altLang="en-US" dirty="0"/>
              <a:t> </a:t>
            </a:r>
            <a:r>
              <a:rPr lang="ro-RO" altLang="en-US" dirty="0"/>
              <a:t>î</a:t>
            </a:r>
            <a:r>
              <a:rPr lang="en-US" altLang="en-US" dirty="0" err="1"/>
              <a:t>mpachetat</a:t>
            </a:r>
            <a:r>
              <a:rPr lang="en-US" altLang="en-US" dirty="0"/>
              <a:t> (packed BCD)</a:t>
            </a:r>
          </a:p>
          <a:p>
            <a:pPr>
              <a:buFontTx/>
              <a:buChar char="•"/>
            </a:pPr>
            <a:r>
              <a:rPr lang="en-US" altLang="en-US" dirty="0"/>
              <a:t> </a:t>
            </a:r>
            <a:r>
              <a:rPr lang="en-US" altLang="en-US" dirty="0" err="1"/>
              <a:t>despachetat</a:t>
            </a:r>
            <a:r>
              <a:rPr lang="en-US" altLang="en-US" dirty="0"/>
              <a:t> (unpacked BCD)</a:t>
            </a:r>
          </a:p>
          <a:p>
            <a:r>
              <a:rPr lang="ro-RO" altLang="en-US" dirty="0"/>
              <a:t>Î</a:t>
            </a:r>
            <a:r>
              <a:rPr lang="en-US" altLang="en-US" dirty="0"/>
              <a:t>n format </a:t>
            </a:r>
            <a:r>
              <a:rPr lang="ro-RO" altLang="en-US" b="1" dirty="0"/>
              <a:t>î</a:t>
            </a:r>
            <a:r>
              <a:rPr lang="en-US" altLang="en-US" b="1" dirty="0" err="1"/>
              <a:t>mpachetat</a:t>
            </a:r>
            <a:r>
              <a:rPr lang="en-US" altLang="en-US" dirty="0"/>
              <a:t> se </a:t>
            </a:r>
            <a:r>
              <a:rPr lang="en-US" altLang="en-US" dirty="0" err="1"/>
              <a:t>reprezint</a:t>
            </a:r>
            <a:r>
              <a:rPr lang="ro-RO" altLang="en-US" dirty="0"/>
              <a:t>ă</a:t>
            </a:r>
            <a:r>
              <a:rPr lang="en-US" altLang="en-US" dirty="0"/>
              <a:t> 2 </a:t>
            </a:r>
            <a:r>
              <a:rPr lang="en-US" altLang="en-US" dirty="0" err="1"/>
              <a:t>cifre</a:t>
            </a:r>
            <a:r>
              <a:rPr lang="en-US" altLang="en-US" dirty="0"/>
              <a:t> </a:t>
            </a:r>
            <a:r>
              <a:rPr lang="en-US" altLang="en-US" dirty="0" err="1"/>
              <a:t>zecimale</a:t>
            </a:r>
            <a:r>
              <a:rPr lang="en-US" altLang="en-US" dirty="0"/>
              <a:t> </a:t>
            </a:r>
            <a:r>
              <a:rPr lang="en-US" altLang="en-US" dirty="0" err="1"/>
              <a:t>pe</a:t>
            </a:r>
            <a:r>
              <a:rPr lang="en-US" altLang="en-US" dirty="0"/>
              <a:t> un octet (</a:t>
            </a:r>
            <a:r>
              <a:rPr lang="en-US" altLang="en-US" dirty="0" err="1"/>
              <a:t>cifra</a:t>
            </a:r>
            <a:r>
              <a:rPr lang="en-US" altLang="en-US" dirty="0"/>
              <a:t> </a:t>
            </a:r>
            <a:r>
              <a:rPr lang="en-US" altLang="en-US" dirty="0" err="1"/>
              <a:t>cmps</a:t>
            </a:r>
            <a:r>
              <a:rPr lang="en-US" altLang="en-US" dirty="0"/>
              <a:t> </a:t>
            </a:r>
            <a:r>
              <a:rPr lang="en-US" altLang="en-US" dirty="0" err="1"/>
              <a:t>pe</a:t>
            </a:r>
            <a:r>
              <a:rPr lang="en-US" altLang="en-US" dirty="0"/>
              <a:t> bi</a:t>
            </a:r>
            <a:r>
              <a:rPr lang="ro-RO" altLang="en-US" dirty="0"/>
              <a:t>ţ</a:t>
            </a:r>
            <a:r>
              <a:rPr lang="en-US" altLang="en-US" dirty="0"/>
              <a:t>ii 0-3 </a:t>
            </a:r>
            <a:r>
              <a:rPr lang="ro-RO" altLang="en-US" dirty="0"/>
              <a:t>ş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 err="1"/>
              <a:t>cifra</a:t>
            </a:r>
            <a:r>
              <a:rPr lang="en-US" altLang="en-US" dirty="0"/>
              <a:t> </a:t>
            </a:r>
            <a:r>
              <a:rPr lang="en-US" altLang="en-US" dirty="0" err="1"/>
              <a:t>zecimal</a:t>
            </a:r>
            <a:r>
              <a:rPr lang="ro-RO" altLang="en-US" dirty="0"/>
              <a:t>ă</a:t>
            </a:r>
            <a:r>
              <a:rPr lang="en-US" altLang="en-US" dirty="0"/>
              <a:t> </a:t>
            </a:r>
            <a:r>
              <a:rPr lang="en-US" altLang="en-US" dirty="0" err="1"/>
              <a:t>cms</a:t>
            </a:r>
            <a:r>
              <a:rPr lang="en-US" altLang="en-US" dirty="0"/>
              <a:t> </a:t>
            </a:r>
            <a:r>
              <a:rPr lang="en-US" altLang="en-US" dirty="0" err="1"/>
              <a:t>pe</a:t>
            </a:r>
            <a:r>
              <a:rPr lang="en-US" altLang="en-US" dirty="0"/>
              <a:t> bi</a:t>
            </a:r>
            <a:r>
              <a:rPr lang="ro-RO" altLang="en-US" dirty="0"/>
              <a:t>ţ</a:t>
            </a:r>
            <a:r>
              <a:rPr lang="en-US" altLang="en-US" dirty="0"/>
              <a:t>ii 4-7):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grpSp>
        <p:nvGrpSpPr>
          <p:cNvPr id="70663" name="Group 7"/>
          <p:cNvGrpSpPr>
            <a:grpSpLocks/>
          </p:cNvGrpSpPr>
          <p:nvPr/>
        </p:nvGrpSpPr>
        <p:grpSpPr bwMode="auto">
          <a:xfrm>
            <a:off x="3886200" y="4114800"/>
            <a:ext cx="1828800" cy="747713"/>
            <a:chOff x="2448" y="2880"/>
            <a:chExt cx="1152" cy="471"/>
          </a:xfrm>
        </p:grpSpPr>
        <p:sp>
          <p:nvSpPr>
            <p:cNvPr id="70664" name="Text Box 8"/>
            <p:cNvSpPr txBox="1">
              <a:spLocks noChangeArrowheads="1"/>
            </p:cNvSpPr>
            <p:nvPr/>
          </p:nvSpPr>
          <p:spPr bwMode="auto">
            <a:xfrm>
              <a:off x="2448" y="2880"/>
              <a:ext cx="1152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1 0 0 1 0 1 1 0</a:t>
              </a:r>
            </a:p>
          </p:txBody>
        </p:sp>
        <p:sp>
          <p:nvSpPr>
            <p:cNvPr id="70665" name="Text Box 9"/>
            <p:cNvSpPr txBox="1">
              <a:spLocks noChangeArrowheads="1"/>
            </p:cNvSpPr>
            <p:nvPr/>
          </p:nvSpPr>
          <p:spPr bwMode="auto">
            <a:xfrm>
              <a:off x="2496" y="3120"/>
              <a:ext cx="11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/>
                <a:t> 7       4 3         0</a:t>
              </a:r>
            </a:p>
          </p:txBody>
        </p:sp>
      </p:grp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1219200" y="4876800"/>
            <a:ext cx="67325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o-RO" altLang="en-US" dirty="0"/>
              <a:t>Î</a:t>
            </a:r>
            <a:r>
              <a:rPr lang="en-US" altLang="en-US" dirty="0"/>
              <a:t>n format </a:t>
            </a:r>
            <a:r>
              <a:rPr lang="en-US" altLang="en-US" b="1" dirty="0" err="1"/>
              <a:t>despachetat</a:t>
            </a:r>
            <a:r>
              <a:rPr lang="en-US" altLang="en-US" dirty="0"/>
              <a:t> se </a:t>
            </a:r>
            <a:r>
              <a:rPr lang="en-US" altLang="en-US" dirty="0" err="1"/>
              <a:t>reprezint</a:t>
            </a:r>
            <a:r>
              <a:rPr lang="ro-RO" altLang="en-US" dirty="0"/>
              <a:t>ă</a:t>
            </a:r>
            <a:r>
              <a:rPr lang="en-US" altLang="en-US" dirty="0"/>
              <a:t> o </a:t>
            </a:r>
            <a:r>
              <a:rPr lang="en-US" altLang="en-US" dirty="0" err="1"/>
              <a:t>cifr</a:t>
            </a:r>
            <a:r>
              <a:rPr lang="ro-RO" altLang="en-US" dirty="0"/>
              <a:t>ă</a:t>
            </a:r>
            <a:r>
              <a:rPr lang="en-US" altLang="en-US" dirty="0"/>
              <a:t> </a:t>
            </a:r>
            <a:r>
              <a:rPr lang="en-US" altLang="en-US" dirty="0" err="1"/>
              <a:t>zecimal</a:t>
            </a:r>
            <a:r>
              <a:rPr lang="ro-RO" altLang="en-US" dirty="0"/>
              <a:t>ă</a:t>
            </a:r>
            <a:r>
              <a:rPr lang="en-US" altLang="en-US" dirty="0"/>
              <a:t> </a:t>
            </a:r>
            <a:r>
              <a:rPr lang="en-US" altLang="en-US" dirty="0" err="1"/>
              <a:t>pe</a:t>
            </a:r>
            <a:r>
              <a:rPr lang="en-US" altLang="en-US" dirty="0"/>
              <a:t> un octet </a:t>
            </a:r>
            <a:r>
              <a:rPr lang="en-US" altLang="en-US" dirty="0" err="1"/>
              <a:t>memorat</a:t>
            </a:r>
            <a:r>
              <a:rPr lang="ro-RO" altLang="en-US" dirty="0"/>
              <a:t>ă</a:t>
            </a:r>
            <a:r>
              <a:rPr lang="en-US" altLang="en-US" dirty="0"/>
              <a:t> </a:t>
            </a:r>
            <a:r>
              <a:rPr lang="en-US" altLang="en-US" dirty="0" err="1"/>
              <a:t>pe</a:t>
            </a:r>
            <a:r>
              <a:rPr lang="en-US" altLang="en-US" dirty="0"/>
              <a:t> bi</a:t>
            </a:r>
            <a:r>
              <a:rPr lang="ro-RO" altLang="en-US" dirty="0"/>
              <a:t>ţ</a:t>
            </a:r>
            <a:r>
              <a:rPr lang="en-US" altLang="en-US" dirty="0"/>
              <a:t>ii 0-3, </a:t>
            </a:r>
            <a:r>
              <a:rPr lang="en-US" altLang="en-US" dirty="0" err="1"/>
              <a:t>iar</a:t>
            </a:r>
            <a:r>
              <a:rPr lang="en-US" altLang="en-US" dirty="0"/>
              <a:t> bi</a:t>
            </a:r>
            <a:r>
              <a:rPr lang="ro-RO" altLang="en-US" dirty="0"/>
              <a:t>ţ</a:t>
            </a:r>
            <a:r>
              <a:rPr lang="en-US" altLang="en-US" dirty="0"/>
              <a:t>ii 4-7 con</a:t>
            </a:r>
            <a:r>
              <a:rPr lang="ro-RO" altLang="en-US" dirty="0"/>
              <a:t>ţ</a:t>
            </a:r>
            <a:r>
              <a:rPr lang="en-US" altLang="en-US" dirty="0"/>
              <a:t>in </a:t>
            </a:r>
            <a:r>
              <a:rPr lang="en-US" altLang="en-US" dirty="0" err="1"/>
              <a:t>informa</a:t>
            </a:r>
            <a:r>
              <a:rPr lang="ro-RO" altLang="en-US" dirty="0"/>
              <a:t>ţ</a:t>
            </a:r>
            <a:r>
              <a:rPr lang="en-US" altLang="en-US" dirty="0" err="1"/>
              <a:t>ia</a:t>
            </a:r>
            <a:r>
              <a:rPr lang="en-US" altLang="en-US" dirty="0"/>
              <a:t> </a:t>
            </a:r>
            <a:r>
              <a:rPr lang="en-US" altLang="en-US" dirty="0" err="1"/>
              <a:t>F</a:t>
            </a:r>
            <a:r>
              <a:rPr lang="en-US" altLang="en-US" baseline="-30000" dirty="0" err="1"/>
              <a:t>h</a:t>
            </a:r>
            <a:r>
              <a:rPr lang="en-US" altLang="en-US" dirty="0"/>
              <a:t>:</a:t>
            </a:r>
          </a:p>
        </p:txBody>
      </p:sp>
      <p:grpSp>
        <p:nvGrpSpPr>
          <p:cNvPr id="70667" name="Group 11"/>
          <p:cNvGrpSpPr>
            <a:grpSpLocks/>
          </p:cNvGrpSpPr>
          <p:nvPr/>
        </p:nvGrpSpPr>
        <p:grpSpPr bwMode="auto">
          <a:xfrm>
            <a:off x="3886200" y="5576888"/>
            <a:ext cx="1828800" cy="747712"/>
            <a:chOff x="2448" y="2880"/>
            <a:chExt cx="1152" cy="471"/>
          </a:xfrm>
        </p:grpSpPr>
        <p:sp>
          <p:nvSpPr>
            <p:cNvPr id="70668" name="Text Box 12"/>
            <p:cNvSpPr txBox="1">
              <a:spLocks noChangeArrowheads="1"/>
            </p:cNvSpPr>
            <p:nvPr/>
          </p:nvSpPr>
          <p:spPr bwMode="auto">
            <a:xfrm>
              <a:off x="2448" y="2880"/>
              <a:ext cx="1152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1 1 1 1 0 1 1 0</a:t>
              </a:r>
            </a:p>
          </p:txBody>
        </p:sp>
        <p:sp>
          <p:nvSpPr>
            <p:cNvPr id="70669" name="Text Box 13"/>
            <p:cNvSpPr txBox="1">
              <a:spLocks noChangeArrowheads="1"/>
            </p:cNvSpPr>
            <p:nvPr/>
          </p:nvSpPr>
          <p:spPr bwMode="auto">
            <a:xfrm>
              <a:off x="2496" y="3120"/>
              <a:ext cx="11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/>
                <a:t> 7       4 3         0</a:t>
              </a:r>
            </a:p>
          </p:txBody>
        </p:sp>
      </p:grp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3200400" y="41148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96 =</a:t>
            </a:r>
          </a:p>
        </p:txBody>
      </p:sp>
      <p:sp>
        <p:nvSpPr>
          <p:cNvPr id="70671" name="Text Box 15"/>
          <p:cNvSpPr txBox="1">
            <a:spLocks noChangeArrowheads="1"/>
          </p:cNvSpPr>
          <p:nvPr/>
        </p:nvSpPr>
        <p:spPr bwMode="auto">
          <a:xfrm>
            <a:off x="3276600" y="5562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6 =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5280-B1B7-48F2-AA1C-E3690ADCE687}" type="datetime5">
              <a:rPr lang="en-US" altLang="en-US"/>
              <a:pPr/>
              <a:t>4-Oct-22</a:t>
            </a:fld>
            <a:endParaRPr lang="en-US" altLang="en-US"/>
          </a:p>
        </p:txBody>
      </p:sp>
      <p:sp>
        <p:nvSpPr>
          <p:cNvPr id="93198" name="Rectangle 14"/>
          <p:cNvSpPr>
            <a:spLocks noChangeArrowheads="1"/>
          </p:cNvSpPr>
          <p:nvPr/>
        </p:nvSpPr>
        <p:spPr bwMode="auto">
          <a:xfrm>
            <a:off x="838200" y="381000"/>
            <a:ext cx="7772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/>
              <a:t>Reprezentarea numerelor </a:t>
            </a:r>
            <a:r>
              <a:rPr lang="ro-RO" altLang="en-US" sz="2400"/>
              <a:t>î</a:t>
            </a:r>
            <a:r>
              <a:rPr lang="en-US" altLang="en-US" sz="2400"/>
              <a:t>n format BCD la Intel</a:t>
            </a:r>
          </a:p>
        </p:txBody>
      </p:sp>
      <p:graphicFrame>
        <p:nvGraphicFramePr>
          <p:cNvPr id="93199" name="Group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297821"/>
              </p:ext>
            </p:extLst>
          </p:nvPr>
        </p:nvGraphicFramePr>
        <p:xfrm>
          <a:off x="1676400" y="2438400"/>
          <a:ext cx="6224588" cy="1512888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69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2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Tipul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Lungime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Precizie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Domeniul de valori (zecimal)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BCD </a:t>
                      </a:r>
                      <a:r>
                        <a:rPr kumimoji="0" lang="ro-RO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î</a:t>
                      </a: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mpachetat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 (cifre zecimale)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(-10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+1) – (10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3218" name="Text Box 34"/>
          <p:cNvSpPr txBox="1">
            <a:spLocks noChangeArrowheads="1"/>
          </p:cNvSpPr>
          <p:nvPr/>
        </p:nvSpPr>
        <p:spPr bwMode="auto">
          <a:xfrm>
            <a:off x="1676400" y="4510088"/>
            <a:ext cx="390525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/>
              <a:t>S</a:t>
            </a:r>
          </a:p>
        </p:txBody>
      </p:sp>
      <p:sp>
        <p:nvSpPr>
          <p:cNvPr id="93219" name="Text Box 35"/>
          <p:cNvSpPr txBox="1">
            <a:spLocks noChangeArrowheads="1"/>
          </p:cNvSpPr>
          <p:nvPr/>
        </p:nvSpPr>
        <p:spPr bwMode="auto">
          <a:xfrm>
            <a:off x="2066925" y="4510088"/>
            <a:ext cx="1482725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/>
              <a:t>x</a:t>
            </a:r>
          </a:p>
        </p:txBody>
      </p:sp>
      <p:sp>
        <p:nvSpPr>
          <p:cNvPr id="93220" name="Text Box 36"/>
          <p:cNvSpPr txBox="1">
            <a:spLocks noChangeArrowheads="1"/>
          </p:cNvSpPr>
          <p:nvPr/>
        </p:nvSpPr>
        <p:spPr bwMode="auto">
          <a:xfrm>
            <a:off x="3549650" y="4510088"/>
            <a:ext cx="445135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2400"/>
          </a:p>
        </p:txBody>
      </p:sp>
      <p:sp>
        <p:nvSpPr>
          <p:cNvPr id="93221" name="Text Box 37"/>
          <p:cNvSpPr txBox="1">
            <a:spLocks noChangeArrowheads="1"/>
          </p:cNvSpPr>
          <p:nvPr/>
        </p:nvSpPr>
        <p:spPr bwMode="auto">
          <a:xfrm>
            <a:off x="1676400" y="5043488"/>
            <a:ext cx="914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/>
              <a:t>79 78</a:t>
            </a:r>
          </a:p>
        </p:txBody>
      </p:sp>
      <p:sp>
        <p:nvSpPr>
          <p:cNvPr id="93222" name="Text Box 38"/>
          <p:cNvSpPr txBox="1">
            <a:spLocks noChangeArrowheads="1"/>
          </p:cNvSpPr>
          <p:nvPr/>
        </p:nvSpPr>
        <p:spPr bwMode="auto">
          <a:xfrm>
            <a:off x="3124200" y="5043488"/>
            <a:ext cx="1143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/>
              <a:t>  72 71</a:t>
            </a:r>
          </a:p>
        </p:txBody>
      </p:sp>
      <p:sp>
        <p:nvSpPr>
          <p:cNvPr id="93223" name="Text Box 39"/>
          <p:cNvSpPr txBox="1">
            <a:spLocks noChangeArrowheads="1"/>
          </p:cNvSpPr>
          <p:nvPr/>
        </p:nvSpPr>
        <p:spPr bwMode="auto">
          <a:xfrm>
            <a:off x="7543800" y="5043488"/>
            <a:ext cx="914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/>
              <a:t>    0</a:t>
            </a:r>
          </a:p>
        </p:txBody>
      </p:sp>
      <p:sp>
        <p:nvSpPr>
          <p:cNvPr id="93224" name="Text Box 40"/>
          <p:cNvSpPr txBox="1">
            <a:spLocks noChangeArrowheads="1"/>
          </p:cNvSpPr>
          <p:nvPr/>
        </p:nvSpPr>
        <p:spPr bwMode="auto">
          <a:xfrm>
            <a:off x="3581400" y="4589463"/>
            <a:ext cx="457200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/>
              <a:t>D17</a:t>
            </a:r>
          </a:p>
        </p:txBody>
      </p:sp>
      <p:sp>
        <p:nvSpPr>
          <p:cNvPr id="93225" name="Text Box 41"/>
          <p:cNvSpPr txBox="1">
            <a:spLocks noChangeArrowheads="1"/>
          </p:cNvSpPr>
          <p:nvPr/>
        </p:nvSpPr>
        <p:spPr bwMode="auto">
          <a:xfrm>
            <a:off x="4038600" y="4589463"/>
            <a:ext cx="457200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/>
              <a:t>D16</a:t>
            </a:r>
          </a:p>
        </p:txBody>
      </p:sp>
      <p:sp>
        <p:nvSpPr>
          <p:cNvPr id="93226" name="Text Box 42"/>
          <p:cNvSpPr txBox="1">
            <a:spLocks noChangeArrowheads="1"/>
          </p:cNvSpPr>
          <p:nvPr/>
        </p:nvSpPr>
        <p:spPr bwMode="auto">
          <a:xfrm>
            <a:off x="7543800" y="4589463"/>
            <a:ext cx="457200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800"/>
              <a:t>D0</a:t>
            </a:r>
          </a:p>
        </p:txBody>
      </p:sp>
      <p:sp>
        <p:nvSpPr>
          <p:cNvPr id="93227" name="Text Box 43"/>
          <p:cNvSpPr txBox="1">
            <a:spLocks noChangeArrowheads="1"/>
          </p:cNvSpPr>
          <p:nvPr/>
        </p:nvSpPr>
        <p:spPr bwMode="auto">
          <a:xfrm>
            <a:off x="7086600" y="4589463"/>
            <a:ext cx="457200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800"/>
              <a:t>D1</a:t>
            </a:r>
          </a:p>
        </p:txBody>
      </p:sp>
      <p:sp>
        <p:nvSpPr>
          <p:cNvPr id="93228" name="Text Box 44"/>
          <p:cNvSpPr txBox="1">
            <a:spLocks noChangeArrowheads="1"/>
          </p:cNvSpPr>
          <p:nvPr/>
        </p:nvSpPr>
        <p:spPr bwMode="auto">
          <a:xfrm>
            <a:off x="4495800" y="4589463"/>
            <a:ext cx="457200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/>
              <a:t>D15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1371600" y="9144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300"/>
              <a:t>Formula lui Shannon</a:t>
            </a:r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1524001" y="2209800"/>
            <a:ext cx="7391399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 algn="ctr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 algn="ctr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 algn="ctr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algn="ctr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algn="ctr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algn="ctr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algn="ctr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200" dirty="0" smtClean="0">
                <a:hlinkClick r:id="rId3"/>
              </a:rPr>
              <a:t>http</a:t>
            </a:r>
            <a:r>
              <a:rPr lang="en-US" sz="2200" dirty="0">
                <a:hlinkClick r:id="rId3"/>
              </a:rPr>
              <a:t>://www.math.harvard.edu/~ctm/home/text/others/shannon/entropy/entropy.pdf</a:t>
            </a:r>
            <a:endParaRPr lang="en-US" altLang="en-US" sz="2200" dirty="0" smtClean="0"/>
          </a:p>
          <a:p>
            <a:pPr algn="l"/>
            <a:r>
              <a:rPr lang="en-US" altLang="en-US" sz="2200" dirty="0" smtClean="0"/>
              <a:t>Claude </a:t>
            </a:r>
            <a:r>
              <a:rPr lang="en-US" altLang="en-US" sz="2200" dirty="0"/>
              <a:t>E. Shannon a </a:t>
            </a:r>
            <a:r>
              <a:rPr lang="en-US" altLang="en-US" sz="2200" dirty="0" err="1"/>
              <a:t>considerat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urm</a:t>
            </a:r>
            <a:r>
              <a:rPr lang="ro-RO" altLang="en-US" sz="2200" dirty="0"/>
              <a:t>ă</a:t>
            </a:r>
            <a:r>
              <a:rPr lang="en-US" altLang="en-US" sz="2200" dirty="0" err="1"/>
              <a:t>toarea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formul</a:t>
            </a:r>
            <a:r>
              <a:rPr lang="ro-RO" altLang="en-US" sz="2200" dirty="0"/>
              <a:t>ă</a:t>
            </a:r>
            <a:r>
              <a:rPr lang="en-US" altLang="en-US" sz="2200" dirty="0"/>
              <a:t> </a:t>
            </a:r>
            <a:r>
              <a:rPr lang="en-US" altLang="en-US" sz="2200" dirty="0" err="1"/>
              <a:t>ca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m</a:t>
            </a:r>
            <a:r>
              <a:rPr lang="ro-RO" altLang="en-US" sz="2200" dirty="0" smtClean="0"/>
              <a:t>ă</a:t>
            </a:r>
            <a:r>
              <a:rPr lang="en-US" altLang="en-US" sz="2200" dirty="0" err="1" smtClean="0"/>
              <a:t>sur</a:t>
            </a:r>
            <a:r>
              <a:rPr lang="ro-RO" altLang="en-US" sz="2200" dirty="0"/>
              <a:t>ă</a:t>
            </a:r>
            <a:r>
              <a:rPr lang="en-US" altLang="en-US" sz="2200" dirty="0"/>
              <a:t> a </a:t>
            </a:r>
            <a:r>
              <a:rPr lang="en-US" altLang="en-US" sz="2200" dirty="0" err="1"/>
              <a:t>nedetermin</a:t>
            </a:r>
            <a:r>
              <a:rPr lang="ro-RO" altLang="en-US" sz="2200" dirty="0"/>
              <a:t>ă</a:t>
            </a:r>
            <a:r>
              <a:rPr lang="en-US" altLang="en-US" sz="2200" dirty="0" err="1"/>
              <a:t>rii</a:t>
            </a:r>
            <a:r>
              <a:rPr lang="en-US" altLang="en-US" sz="2200" dirty="0"/>
              <a:t>:</a:t>
            </a:r>
          </a:p>
        </p:txBody>
      </p:sp>
      <p:graphicFrame>
        <p:nvGraphicFramePr>
          <p:cNvPr id="7783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4493977"/>
              </p:ext>
            </p:extLst>
          </p:nvPr>
        </p:nvGraphicFramePr>
        <p:xfrm>
          <a:off x="3452812" y="3565525"/>
          <a:ext cx="36576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45" name="Equation" r:id="rId4" imgW="2019240" imgH="431640" progId="Equation.3">
                  <p:embed/>
                </p:oleObj>
              </mc:Choice>
              <mc:Fallback>
                <p:oleObj name="Equation" r:id="rId4" imgW="2019240" imgH="431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2812" y="3565525"/>
                        <a:ext cx="3657600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1752600" y="4479925"/>
            <a:ext cx="7391400" cy="1954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b="1" i="1" dirty="0" smtClean="0"/>
              <a:t> H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se </a:t>
            </a:r>
            <a:r>
              <a:rPr lang="en-US" altLang="en-US" sz="2200" dirty="0" err="1"/>
              <a:t>nume</a:t>
            </a:r>
            <a:r>
              <a:rPr lang="ro-RO" altLang="en-US" sz="2200" dirty="0"/>
              <a:t>ş</a:t>
            </a:r>
            <a:r>
              <a:rPr lang="en-US" altLang="en-US" sz="2200" dirty="0" err="1"/>
              <a:t>te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entropie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informa</a:t>
            </a:r>
            <a:r>
              <a:rPr lang="ro-RO" altLang="en-US" sz="2200" dirty="0"/>
              <a:t>ţ</a:t>
            </a:r>
            <a:r>
              <a:rPr lang="en-US" altLang="en-US" sz="2200" dirty="0" err="1"/>
              <a:t>ional</a:t>
            </a:r>
            <a:r>
              <a:rPr lang="ro-RO" altLang="en-US" sz="2200" dirty="0"/>
              <a:t>ă</a:t>
            </a:r>
            <a:r>
              <a:rPr lang="en-US" altLang="en-US" sz="2200" dirty="0"/>
              <a:t>.</a:t>
            </a:r>
          </a:p>
          <a:p>
            <a:pPr>
              <a:spcBef>
                <a:spcPct val="50000"/>
              </a:spcBef>
            </a:pPr>
            <a:r>
              <a:rPr lang="en-US" altLang="en-US" sz="2200" dirty="0" err="1"/>
              <a:t>Unitatea</a:t>
            </a:r>
            <a:r>
              <a:rPr lang="en-US" altLang="en-US" sz="2200" dirty="0"/>
              <a:t> de m</a:t>
            </a:r>
            <a:r>
              <a:rPr lang="ro-RO" altLang="en-US" sz="2200" dirty="0"/>
              <a:t>ă</a:t>
            </a:r>
            <a:r>
              <a:rPr lang="en-US" altLang="en-US" sz="2200" dirty="0" err="1"/>
              <a:t>sur</a:t>
            </a:r>
            <a:r>
              <a:rPr lang="ro-RO" altLang="en-US" sz="2200" dirty="0"/>
              <a:t>ă</a:t>
            </a:r>
            <a:r>
              <a:rPr lang="en-US" altLang="en-US" sz="2200" dirty="0"/>
              <a:t> a </a:t>
            </a:r>
            <a:r>
              <a:rPr lang="en-US" altLang="en-US" sz="2200" dirty="0" err="1"/>
              <a:t>informa</a:t>
            </a:r>
            <a:r>
              <a:rPr lang="ro-RO" altLang="en-US" sz="2200" dirty="0"/>
              <a:t>ţ</a:t>
            </a:r>
            <a:r>
              <a:rPr lang="en-US" altLang="en-US" sz="2200" dirty="0" err="1"/>
              <a:t>iei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este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bitul</a:t>
            </a:r>
            <a:r>
              <a:rPr lang="en-US" altLang="en-US" sz="2200" dirty="0"/>
              <a:t>. </a:t>
            </a:r>
            <a:r>
              <a:rPr lang="en-US" altLang="en-US" sz="2200" dirty="0" smtClean="0"/>
              <a:t>Conform </a:t>
            </a:r>
            <a:r>
              <a:rPr lang="en-US" altLang="en-US" sz="2200" dirty="0" err="1" smtClean="0"/>
              <a:t>defini</a:t>
            </a:r>
            <a:r>
              <a:rPr lang="ro-RO" altLang="en-US" sz="2200" dirty="0" err="1" smtClean="0"/>
              <a:t>ției</a:t>
            </a:r>
            <a:r>
              <a:rPr lang="ro-RO" altLang="en-US" sz="2200" dirty="0" smtClean="0"/>
              <a:t> lui H, u</a:t>
            </a:r>
            <a:r>
              <a:rPr lang="en-US" altLang="en-US" sz="2200" dirty="0" smtClean="0"/>
              <a:t>n </a:t>
            </a:r>
            <a:r>
              <a:rPr lang="en-US" altLang="en-US" sz="2200" dirty="0"/>
              <a:t>bit (Binary </a:t>
            </a:r>
            <a:r>
              <a:rPr lang="en-US" altLang="en-US" sz="2200" dirty="0" err="1"/>
              <a:t>digIT</a:t>
            </a:r>
            <a:r>
              <a:rPr lang="en-US" altLang="en-US" sz="2200" dirty="0"/>
              <a:t>) </a:t>
            </a:r>
            <a:r>
              <a:rPr lang="ro-RO" altLang="en-US" sz="2200" dirty="0" smtClean="0"/>
              <a:t>poate fi</a:t>
            </a:r>
            <a:r>
              <a:rPr lang="en-US" altLang="en-US" sz="2200" dirty="0" smtClean="0"/>
              <a:t> </a:t>
            </a:r>
            <a:r>
              <a:rPr lang="ro-RO" altLang="en-US" sz="2200" dirty="0" smtClean="0"/>
              <a:t>definit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ca </a:t>
            </a:r>
            <a:r>
              <a:rPr lang="en-US" altLang="en-US" sz="2200" dirty="0" err="1"/>
              <a:t>fiind</a:t>
            </a:r>
            <a:r>
              <a:rPr lang="en-US" altLang="en-US" sz="2200" dirty="0"/>
              <a:t> </a:t>
            </a:r>
            <a:r>
              <a:rPr lang="en-US" altLang="en-US" sz="2200" dirty="0" err="1"/>
              <a:t>cantitatea</a:t>
            </a:r>
            <a:r>
              <a:rPr lang="en-US" altLang="en-US" sz="2200" dirty="0"/>
              <a:t> de </a:t>
            </a:r>
            <a:r>
              <a:rPr lang="en-US" altLang="en-US" sz="2200" dirty="0" err="1"/>
              <a:t>informa</a:t>
            </a:r>
            <a:r>
              <a:rPr lang="ro-RO" altLang="en-US" sz="2200" dirty="0"/>
              <a:t>ţ</a:t>
            </a:r>
            <a:r>
              <a:rPr lang="en-US" altLang="en-US" sz="2200" dirty="0" err="1"/>
              <a:t>ie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ob</a:t>
            </a:r>
            <a:r>
              <a:rPr lang="ro-RO" altLang="en-US" sz="2200" dirty="0"/>
              <a:t>ţ</a:t>
            </a:r>
            <a:r>
              <a:rPr lang="en-US" altLang="en-US" sz="2200" dirty="0" err="1"/>
              <a:t>inut</a:t>
            </a:r>
            <a:r>
              <a:rPr lang="ro-RO" altLang="en-US" sz="2200" dirty="0"/>
              <a:t>ă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prin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precizarea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unei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variante</a:t>
            </a:r>
            <a:r>
              <a:rPr lang="en-US" altLang="en-US" sz="2200" dirty="0"/>
              <a:t> din </a:t>
            </a:r>
            <a:r>
              <a:rPr lang="en-US" altLang="en-US" sz="2200" dirty="0" err="1"/>
              <a:t>dou</a:t>
            </a:r>
            <a:r>
              <a:rPr lang="ro-RO" altLang="en-US" sz="2200" dirty="0"/>
              <a:t>ă</a:t>
            </a:r>
            <a:r>
              <a:rPr lang="en-US" altLang="en-US" sz="2200" dirty="0"/>
              <a:t> </a:t>
            </a:r>
            <a:r>
              <a:rPr lang="en-US" altLang="en-US" sz="2200" dirty="0" err="1"/>
              <a:t>egal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probabile</a:t>
            </a:r>
            <a:r>
              <a:rPr lang="en-US" altLang="en-US" sz="2200" dirty="0"/>
              <a:t>*. </a:t>
            </a:r>
            <a:r>
              <a:rPr lang="en-US" altLang="en-US" sz="2200"/>
              <a:t>https://news.mit.edu/2010/explained-shannon-0115</a:t>
            </a:r>
            <a:endParaRPr lang="en-US" altLang="en-US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64303-2120-428E-87EE-3898EB207B43}" type="datetime5">
              <a:rPr lang="en-US" altLang="en-US"/>
              <a:pPr/>
              <a:t>4-Oct-22</a:t>
            </a:fld>
            <a:endParaRPr lang="en-US" altLang="en-US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3900" y="2133600"/>
            <a:ext cx="7696200" cy="3657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Adunarea </a:t>
            </a:r>
            <a:r>
              <a:rPr lang="ro-RO" altLang="en-US" sz="2400"/>
              <a:t>î</a:t>
            </a:r>
            <a:r>
              <a:rPr lang="en-US" altLang="en-US" sz="2400"/>
              <a:t>n BCD</a:t>
            </a:r>
            <a:r>
              <a:rPr lang="ro-RO" altLang="en-US" sz="2400"/>
              <a:t> – adunare obişnuită în binar, pentru fiecare grup de câte 4 cifre binare, avându-se în vedere următoarele cazuri</a:t>
            </a:r>
            <a:r>
              <a:rPr lang="en-US" altLang="en-US" sz="2400"/>
              <a:t>. Dac</a:t>
            </a:r>
            <a:r>
              <a:rPr lang="ro-RO" altLang="en-US" sz="2400"/>
              <a:t>ă a şi b sunt cele două cifre zecimale codificate în binar, rezultatul c</a:t>
            </a:r>
            <a:r>
              <a:rPr lang="en-US" altLang="en-US" sz="2400"/>
              <a:t>=a+b</a:t>
            </a:r>
            <a:r>
              <a:rPr lang="ro-RO" altLang="en-US" sz="2400"/>
              <a:t> este:</a:t>
            </a:r>
            <a:endParaRPr lang="en-US" altLang="en-US" sz="2400"/>
          </a:p>
          <a:p>
            <a:pPr lvl="1">
              <a:lnSpc>
                <a:spcPct val="90000"/>
              </a:lnSpc>
            </a:pPr>
            <a:r>
              <a:rPr lang="ro-RO" altLang="en-US" sz="2400"/>
              <a:t>Corect, dacă 0000</a:t>
            </a:r>
            <a:r>
              <a:rPr lang="en-US" altLang="en-US" sz="2400"/>
              <a:t> &lt; c &lt;=1001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Incorect, </a:t>
            </a:r>
            <a:r>
              <a:rPr lang="ro-RO" altLang="en-US" sz="2400"/>
              <a:t>şi se adună 0110 astfel:</a:t>
            </a:r>
          </a:p>
          <a:p>
            <a:pPr lvl="2">
              <a:lnSpc>
                <a:spcPct val="90000"/>
              </a:lnSpc>
            </a:pPr>
            <a:r>
              <a:rPr lang="ro-RO" altLang="en-US" sz="2200"/>
              <a:t>1010 </a:t>
            </a:r>
            <a:r>
              <a:rPr lang="en-US" altLang="en-US" sz="2200"/>
              <a:t>&lt;= c &lt;=1111 – nu corespunde unei cifre zecimale (adunarea lui 0110 va determina transport la rangul urm</a:t>
            </a:r>
            <a:r>
              <a:rPr lang="ro-RO" altLang="en-US" sz="2200"/>
              <a:t>ător</a:t>
            </a:r>
            <a:r>
              <a:rPr lang="en-US" altLang="en-US" sz="2200"/>
              <a:t>)</a:t>
            </a:r>
            <a:endParaRPr lang="ro-RO" altLang="en-US" sz="2200"/>
          </a:p>
          <a:p>
            <a:pPr lvl="2">
              <a:lnSpc>
                <a:spcPct val="90000"/>
              </a:lnSpc>
            </a:pPr>
            <a:r>
              <a:rPr lang="ro-RO" altLang="en-US" sz="2200"/>
              <a:t>0000 </a:t>
            </a:r>
            <a:r>
              <a:rPr lang="en-US" altLang="en-US" sz="2200"/>
              <a:t>&lt;= c &lt; 1001, cu </a:t>
            </a:r>
            <a:r>
              <a:rPr lang="ro-RO" altLang="en-US" sz="2200"/>
              <a:t>apariţia celei de-a 5-a cifre binare, 1, care reprezintă transport pentru tetrada superioară</a:t>
            </a:r>
            <a:endParaRPr lang="en-US" altLang="en-US" sz="2200"/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1905000" y="944563"/>
            <a:ext cx="48926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/>
              <a:t>Adunarea numerelor </a:t>
            </a:r>
            <a:r>
              <a:rPr lang="ro-RO" altLang="en-US" sz="3200"/>
              <a:t>î</a:t>
            </a:r>
            <a:r>
              <a:rPr lang="en-US" altLang="en-US" sz="3200"/>
              <a:t>n BCD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9670-27A3-4D40-85AA-3F9111D7BE49}" type="datetime5">
              <a:rPr lang="en-US" altLang="en-US"/>
              <a:pPr/>
              <a:t>4-Oct-22</a:t>
            </a:fld>
            <a:endParaRPr lang="en-US" alt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8153400" cy="4419600"/>
          </a:xfrm>
        </p:spPr>
        <p:txBody>
          <a:bodyPr/>
          <a:lstStyle/>
          <a:p>
            <a:r>
              <a:rPr lang="ro-RO" altLang="en-US" sz="2400"/>
              <a:t>Scăde</a:t>
            </a:r>
            <a:r>
              <a:rPr lang="en-US" altLang="en-US" sz="2400"/>
              <a:t>rea </a:t>
            </a:r>
            <a:r>
              <a:rPr lang="ro-RO" altLang="en-US" sz="2400"/>
              <a:t>î</a:t>
            </a:r>
            <a:r>
              <a:rPr lang="en-US" altLang="en-US" sz="2400"/>
              <a:t>n BCD</a:t>
            </a:r>
            <a:r>
              <a:rPr lang="ro-RO" altLang="en-US" sz="2400"/>
              <a:t> – scădere obişnuită în binar, pentru fiecare grup de câte 4 cifre binare, avându-se în vedere următoarele cazuri</a:t>
            </a:r>
            <a:r>
              <a:rPr lang="en-US" altLang="en-US" sz="2400"/>
              <a:t>:</a:t>
            </a:r>
            <a:endParaRPr lang="ro-RO" altLang="en-US" sz="2400"/>
          </a:p>
          <a:p>
            <a:r>
              <a:rPr lang="en-US" altLang="en-US" sz="2400"/>
              <a:t>Dac</a:t>
            </a:r>
            <a:r>
              <a:rPr lang="ro-RO" altLang="en-US" sz="2400"/>
              <a:t>ă a şi b sunt cele două cifre zecimale codificate în binar, rezultatul </a:t>
            </a:r>
            <a:r>
              <a:rPr lang="ro-RO" altLang="en-US" sz="2400" b="1"/>
              <a:t>c </a:t>
            </a:r>
            <a:r>
              <a:rPr lang="en-US" altLang="en-US" sz="2400" b="1"/>
              <a:t>=</a:t>
            </a:r>
            <a:r>
              <a:rPr lang="ro-RO" altLang="en-US" sz="2400" b="1"/>
              <a:t> </a:t>
            </a:r>
            <a:r>
              <a:rPr lang="en-US" altLang="en-US" sz="2400" b="1"/>
              <a:t>a</a:t>
            </a:r>
            <a:r>
              <a:rPr lang="ro-RO" altLang="en-US" sz="2400" b="1"/>
              <a:t> - </a:t>
            </a:r>
            <a:r>
              <a:rPr lang="en-US" altLang="en-US" sz="2400" b="1"/>
              <a:t>b</a:t>
            </a:r>
            <a:r>
              <a:rPr lang="ro-RO" altLang="en-US" sz="2400"/>
              <a:t> este:</a:t>
            </a:r>
            <a:endParaRPr lang="en-US" altLang="en-US" sz="2400"/>
          </a:p>
          <a:p>
            <a:pPr lvl="1"/>
            <a:r>
              <a:rPr lang="ro-RO" altLang="en-US" sz="2400"/>
              <a:t>corect, dacă </a:t>
            </a:r>
            <a:r>
              <a:rPr lang="en-US" altLang="en-US" sz="2400"/>
              <a:t>c &gt; 0</a:t>
            </a:r>
          </a:p>
          <a:p>
            <a:pPr lvl="1"/>
            <a:r>
              <a:rPr lang="en-US" altLang="en-US" sz="2400"/>
              <a:t>Dac</a:t>
            </a:r>
            <a:r>
              <a:rPr lang="ro-RO" altLang="en-US" sz="2400"/>
              <a:t>ă c </a:t>
            </a:r>
            <a:r>
              <a:rPr lang="en-US" altLang="en-US" sz="2400"/>
              <a:t>&lt; 0 atunci se face </a:t>
            </a:r>
            <a:r>
              <a:rPr lang="ro-RO" altLang="en-US" sz="2400"/>
              <a:t>împrumut de la tetrada superioară, se face scăderea, apoi se scade valoarea de corecţie 0110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905000" y="944563"/>
            <a:ext cx="47799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o-RO" altLang="en-US" sz="3200"/>
              <a:t>S</a:t>
            </a:r>
            <a:r>
              <a:rPr lang="en-US" altLang="en-US" sz="3200"/>
              <a:t>c</a:t>
            </a:r>
            <a:r>
              <a:rPr lang="ro-RO" altLang="en-US" sz="3200"/>
              <a:t>ă</a:t>
            </a:r>
            <a:r>
              <a:rPr lang="en-US" altLang="en-US" sz="3200"/>
              <a:t>derea numerelor </a:t>
            </a:r>
            <a:r>
              <a:rPr lang="ro-RO" altLang="en-US" sz="3200"/>
              <a:t>î</a:t>
            </a:r>
            <a:r>
              <a:rPr lang="en-US" altLang="en-US" sz="3200"/>
              <a:t>n BCD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1371600" y="9144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300"/>
              <a:t>Exemplu de codificare</a:t>
            </a:r>
          </a:p>
        </p:txBody>
      </p:sp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1338263" y="2438400"/>
            <a:ext cx="7958137" cy="388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 algn="ctr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 algn="ctr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 algn="ctr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algn="ctr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algn="ctr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algn="ctr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algn="ctr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2200" dirty="0" err="1"/>
              <a:t>Ce</a:t>
            </a:r>
            <a:r>
              <a:rPr lang="en-US" altLang="en-US" sz="2200" dirty="0"/>
              <a:t> </a:t>
            </a:r>
            <a:r>
              <a:rPr lang="ro-RO" altLang="en-US" sz="2200" dirty="0"/>
              <a:t>î</a:t>
            </a:r>
            <a:r>
              <a:rPr lang="en-US" altLang="en-US" sz="2200" dirty="0" err="1"/>
              <a:t>nseamn</a:t>
            </a:r>
            <a:r>
              <a:rPr lang="ro-RO" altLang="en-US" sz="2200" dirty="0"/>
              <a:t>ă</a:t>
            </a:r>
            <a:r>
              <a:rPr lang="en-US" altLang="en-US" sz="2200" dirty="0"/>
              <a:t> </a:t>
            </a:r>
            <a:r>
              <a:rPr lang="en-US" altLang="en-US" sz="2200" dirty="0" err="1"/>
              <a:t>faptul</a:t>
            </a:r>
            <a:r>
              <a:rPr lang="en-US" altLang="en-US" sz="2200" dirty="0"/>
              <a:t> c</a:t>
            </a:r>
            <a:r>
              <a:rPr lang="ro-RO" altLang="en-US" sz="2200" dirty="0"/>
              <a:t>ă</a:t>
            </a:r>
            <a:r>
              <a:rPr lang="en-US" altLang="en-US" sz="2200" dirty="0"/>
              <a:t> un </a:t>
            </a:r>
            <a:r>
              <a:rPr lang="en-US" altLang="en-US" sz="2200" dirty="0" err="1"/>
              <a:t>semnal</a:t>
            </a:r>
            <a:r>
              <a:rPr lang="en-US" altLang="en-US" sz="2200" dirty="0"/>
              <a:t> </a:t>
            </a:r>
            <a:r>
              <a:rPr lang="en-US" altLang="en-US" sz="2200" dirty="0" err="1"/>
              <a:t>codificat</a:t>
            </a:r>
            <a:r>
              <a:rPr lang="en-US" altLang="en-US" sz="2200" dirty="0"/>
              <a:t> are 1,75 bi</a:t>
            </a:r>
            <a:r>
              <a:rPr lang="ro-RO" altLang="en-US" sz="2200" dirty="0"/>
              <a:t>ţ</a:t>
            </a:r>
            <a:r>
              <a:rPr lang="en-US" altLang="en-US" sz="2200" dirty="0" err="1"/>
              <a:t>i</a:t>
            </a:r>
            <a:r>
              <a:rPr lang="en-US" altLang="en-US" sz="2200" dirty="0"/>
              <a:t>/</a:t>
            </a:r>
            <a:r>
              <a:rPr lang="en-US" altLang="en-US" sz="2200" dirty="0" err="1"/>
              <a:t>simbol</a:t>
            </a:r>
            <a:r>
              <a:rPr lang="en-US" altLang="en-US" sz="2200" dirty="0"/>
              <a:t>?</a:t>
            </a:r>
          </a:p>
          <a:p>
            <a:pPr algn="l"/>
            <a:r>
              <a:rPr lang="en-US" altLang="en-US" sz="2200" dirty="0"/>
              <a:t>= </a:t>
            </a:r>
            <a:r>
              <a:rPr lang="en-US" altLang="en-US" sz="2200" dirty="0" err="1"/>
              <a:t>putem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converti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semnalul</a:t>
            </a:r>
            <a:r>
              <a:rPr lang="en-US" altLang="en-US" sz="2200" dirty="0"/>
              <a:t> original </a:t>
            </a:r>
            <a:r>
              <a:rPr lang="ro-RO" altLang="en-US" sz="2200" dirty="0"/>
              <a:t>î</a:t>
            </a:r>
            <a:r>
              <a:rPr lang="en-US" altLang="en-US" sz="2200" dirty="0" err="1"/>
              <a:t>ntr</a:t>
            </a:r>
            <a:r>
              <a:rPr lang="en-US" altLang="en-US" sz="2200" dirty="0"/>
              <a:t>-un </a:t>
            </a:r>
            <a:r>
              <a:rPr lang="ro-RO" altLang="en-US" sz="2200" dirty="0"/>
              <a:t>ş</a:t>
            </a:r>
            <a:r>
              <a:rPr lang="en-US" altLang="en-US" sz="2200" dirty="0" err="1"/>
              <a:t>ir</a:t>
            </a:r>
            <a:r>
              <a:rPr lang="en-US" altLang="en-US" sz="2200" dirty="0"/>
              <a:t> de 1 </a:t>
            </a:r>
            <a:r>
              <a:rPr lang="ro-RO" altLang="en-US" sz="2200" dirty="0"/>
              <a:t>ş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0 </a:t>
            </a:r>
            <a:r>
              <a:rPr lang="en-US" altLang="en-US" sz="2200" dirty="0" err="1"/>
              <a:t>astfel</a:t>
            </a:r>
            <a:r>
              <a:rPr lang="en-US" altLang="en-US" sz="2200" dirty="0"/>
              <a:t> </a:t>
            </a:r>
            <a:r>
              <a:rPr lang="ro-RO" altLang="en-US" sz="2200" dirty="0"/>
              <a:t>î</a:t>
            </a:r>
            <a:r>
              <a:rPr lang="en-US" altLang="en-US" sz="2200" dirty="0" err="1"/>
              <a:t>nc</a:t>
            </a:r>
            <a:r>
              <a:rPr lang="ro-RO" altLang="en-US" sz="2200" dirty="0"/>
              <a:t>â</a:t>
            </a:r>
            <a:r>
              <a:rPr lang="en-US" altLang="en-US" sz="2200" dirty="0"/>
              <a:t>t </a:t>
            </a:r>
            <a:r>
              <a:rPr lang="en-US" altLang="en-US" sz="2200" b="1" dirty="0"/>
              <a:t>media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este</a:t>
            </a:r>
            <a:r>
              <a:rPr lang="en-US" altLang="en-US" sz="2200" dirty="0"/>
              <a:t> 1,75 </a:t>
            </a:r>
            <a:r>
              <a:rPr lang="en-US" altLang="en-US" sz="2200" dirty="0" err="1"/>
              <a:t>cifre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binare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pentru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fiecare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simbol</a:t>
            </a:r>
            <a:r>
              <a:rPr lang="en-US" altLang="en-US" sz="2200" dirty="0"/>
              <a:t> din </a:t>
            </a:r>
            <a:r>
              <a:rPr lang="en-US" altLang="en-US" sz="2200" dirty="0" err="1"/>
              <a:t>semnalul</a:t>
            </a:r>
            <a:r>
              <a:rPr lang="en-US" altLang="en-US" sz="2200" dirty="0"/>
              <a:t> original.</a:t>
            </a:r>
          </a:p>
          <a:p>
            <a:pPr algn="l"/>
            <a:r>
              <a:rPr lang="en-US" altLang="en-US" sz="2200" dirty="0"/>
              <a:t>Pp. c</a:t>
            </a:r>
            <a:r>
              <a:rPr lang="ro-RO" altLang="en-US" sz="2200" dirty="0"/>
              <a:t>ă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avem</a:t>
            </a:r>
            <a:r>
              <a:rPr lang="en-US" altLang="en-US" sz="2200" dirty="0"/>
              <a:t> 4 </a:t>
            </a:r>
            <a:r>
              <a:rPr lang="en-US" altLang="en-US" sz="2200" dirty="0" err="1"/>
              <a:t>simboluri</a:t>
            </a:r>
            <a:r>
              <a:rPr lang="en-US" altLang="en-US" sz="2200" dirty="0"/>
              <a:t>: A, B, C, D cu </a:t>
            </a:r>
            <a:r>
              <a:rPr lang="en-US" altLang="en-US" sz="2200" dirty="0" err="1"/>
              <a:t>probabilit</a:t>
            </a:r>
            <a:r>
              <a:rPr lang="ro-RO" altLang="en-US" sz="2200" dirty="0" err="1"/>
              <a:t>ăţ</a:t>
            </a:r>
            <a:r>
              <a:rPr lang="en-US" altLang="en-US" sz="2200" dirty="0" err="1"/>
              <a:t>ile</a:t>
            </a:r>
            <a:r>
              <a:rPr lang="en-US" altLang="en-US" sz="2200" dirty="0"/>
              <a:t>:</a:t>
            </a:r>
          </a:p>
          <a:p>
            <a:pPr algn="l"/>
            <a:r>
              <a:rPr lang="en-US" altLang="en-US" sz="2200" dirty="0"/>
              <a:t>P</a:t>
            </a:r>
            <a:r>
              <a:rPr lang="en-US" altLang="en-US" sz="2200" baseline="-25000" dirty="0"/>
              <a:t>A</a:t>
            </a:r>
            <a:r>
              <a:rPr lang="en-US" altLang="en-US" sz="2200" dirty="0"/>
              <a:t>=1/2; P</a:t>
            </a:r>
            <a:r>
              <a:rPr lang="en-US" altLang="en-US" sz="2200" baseline="-25000" dirty="0"/>
              <a:t>B</a:t>
            </a:r>
            <a:r>
              <a:rPr lang="en-US" altLang="en-US" sz="2200" dirty="0"/>
              <a:t>=1/4; P</a:t>
            </a:r>
            <a:r>
              <a:rPr lang="en-US" altLang="en-US" sz="2200" baseline="-25000" dirty="0"/>
              <a:t>C</a:t>
            </a:r>
            <a:r>
              <a:rPr lang="en-US" altLang="en-US" sz="2200" dirty="0"/>
              <a:t>=1/8; P</a:t>
            </a:r>
            <a:r>
              <a:rPr lang="en-US" altLang="en-US" sz="2200" baseline="-25000" dirty="0"/>
              <a:t>D</a:t>
            </a:r>
            <a:r>
              <a:rPr lang="en-US" altLang="en-US" sz="2200" dirty="0"/>
              <a:t>=1/8</a:t>
            </a:r>
          </a:p>
          <a:p>
            <a:pPr algn="l"/>
            <a:r>
              <a:rPr lang="en-US" altLang="en-US" sz="2200" dirty="0"/>
              <a:t>-log</a:t>
            </a:r>
            <a:r>
              <a:rPr lang="en-US" altLang="en-US" sz="2200" baseline="-25000" dirty="0"/>
              <a:t>2</a:t>
            </a:r>
            <a:r>
              <a:rPr lang="en-US" altLang="en-US" sz="2200" dirty="0"/>
              <a:t>P</a:t>
            </a:r>
            <a:r>
              <a:rPr lang="en-US" altLang="en-US" sz="2200" baseline="-25000" dirty="0"/>
              <a:t>A </a:t>
            </a:r>
            <a:r>
              <a:rPr lang="en-US" altLang="en-US" sz="2200" dirty="0"/>
              <a:t>= 1 bit, -log</a:t>
            </a:r>
            <a:r>
              <a:rPr lang="en-US" altLang="en-US" sz="2200" baseline="-25000" dirty="0"/>
              <a:t>2</a:t>
            </a:r>
            <a:r>
              <a:rPr lang="en-US" altLang="en-US" sz="2200" dirty="0"/>
              <a:t>P</a:t>
            </a:r>
            <a:r>
              <a:rPr lang="en-US" altLang="en-US" sz="2200" baseline="-25000" dirty="0"/>
              <a:t>B </a:t>
            </a:r>
            <a:r>
              <a:rPr lang="en-US" altLang="en-US" sz="2200" dirty="0"/>
              <a:t>= 2 bi</a:t>
            </a:r>
            <a:r>
              <a:rPr lang="ro-RO" altLang="en-US" sz="2200" dirty="0"/>
              <a:t>ţ</a:t>
            </a:r>
            <a:r>
              <a:rPr lang="en-US" altLang="en-US" sz="2200" dirty="0" err="1"/>
              <a:t>i</a:t>
            </a:r>
            <a:r>
              <a:rPr lang="en-US" altLang="en-US" sz="2200" dirty="0"/>
              <a:t>, -log</a:t>
            </a:r>
            <a:r>
              <a:rPr lang="en-US" altLang="en-US" sz="2200" baseline="-25000" dirty="0"/>
              <a:t>2</a:t>
            </a:r>
            <a:r>
              <a:rPr lang="en-US" altLang="en-US" sz="2200" dirty="0"/>
              <a:t>P</a:t>
            </a:r>
            <a:r>
              <a:rPr lang="en-US" altLang="en-US" sz="2200" baseline="-25000" dirty="0"/>
              <a:t>C </a:t>
            </a:r>
            <a:r>
              <a:rPr lang="en-US" altLang="en-US" sz="2200" dirty="0"/>
              <a:t>= 3 bi</a:t>
            </a:r>
            <a:r>
              <a:rPr lang="ro-RO" altLang="en-US" sz="2200" dirty="0"/>
              <a:t>ţ</a:t>
            </a:r>
            <a:r>
              <a:rPr lang="en-US" altLang="en-US" sz="2200" dirty="0" err="1"/>
              <a:t>i</a:t>
            </a:r>
            <a:r>
              <a:rPr lang="en-US" altLang="en-US" sz="2200" dirty="0"/>
              <a:t>, -log</a:t>
            </a:r>
            <a:r>
              <a:rPr lang="en-US" altLang="en-US" sz="2200" baseline="-25000" dirty="0"/>
              <a:t>2</a:t>
            </a:r>
            <a:r>
              <a:rPr lang="en-US" altLang="en-US" sz="2200" dirty="0"/>
              <a:t>P</a:t>
            </a:r>
            <a:r>
              <a:rPr lang="en-US" altLang="en-US" sz="2200" baseline="-25000" dirty="0"/>
              <a:t>D </a:t>
            </a:r>
            <a:r>
              <a:rPr lang="en-US" altLang="en-US" sz="2200" dirty="0"/>
              <a:t>= 3 bi</a:t>
            </a:r>
            <a:r>
              <a:rPr lang="ro-RO" altLang="en-US" sz="2200" dirty="0"/>
              <a:t>ţ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</a:p>
          <a:p>
            <a:pPr algn="l"/>
            <a:r>
              <a:rPr lang="en-US" altLang="en-US" sz="2200" dirty="0"/>
              <a:t>Conform </a:t>
            </a:r>
            <a:r>
              <a:rPr lang="en-US" altLang="en-US" sz="2200" dirty="0" err="1"/>
              <a:t>formulei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lui</a:t>
            </a:r>
            <a:r>
              <a:rPr lang="en-US" altLang="en-US" sz="2200" dirty="0"/>
              <a:t> Shannon, </a:t>
            </a:r>
            <a:r>
              <a:rPr lang="en-US" altLang="en-US" sz="2200" dirty="0" err="1"/>
              <a:t>nedeterminarea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este</a:t>
            </a:r>
            <a:r>
              <a:rPr lang="en-US" altLang="en-US" sz="2200" dirty="0"/>
              <a:t>:</a:t>
            </a:r>
          </a:p>
          <a:p>
            <a:pPr algn="l"/>
            <a:endParaRPr lang="en-US" altLang="en-US" sz="2200" dirty="0"/>
          </a:p>
        </p:txBody>
      </p:sp>
      <p:graphicFrame>
        <p:nvGraphicFramePr>
          <p:cNvPr id="7885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6142216"/>
              </p:ext>
            </p:extLst>
          </p:nvPr>
        </p:nvGraphicFramePr>
        <p:xfrm>
          <a:off x="2622550" y="5540376"/>
          <a:ext cx="4876800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67" name="Equation" r:id="rId3" imgW="2463480" imgH="393480" progId="Equation.3">
                  <p:embed/>
                </p:oleObj>
              </mc:Choice>
              <mc:Fallback>
                <p:oleObj name="Equation" r:id="rId3" imgW="246348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2550" y="5540376"/>
                        <a:ext cx="4876800" cy="779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1371600" y="9144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300" dirty="0" err="1"/>
              <a:t>Exemplu</a:t>
            </a:r>
            <a:r>
              <a:rPr lang="en-US" altLang="en-US" sz="3300" dirty="0"/>
              <a:t> de </a:t>
            </a:r>
            <a:r>
              <a:rPr lang="en-US" altLang="en-US" sz="3300" dirty="0" err="1"/>
              <a:t>codificare</a:t>
            </a:r>
            <a:r>
              <a:rPr lang="en-US" altLang="en-US" sz="3300" dirty="0"/>
              <a:t> (cont.)</a:t>
            </a:r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1143000" y="2514600"/>
            <a:ext cx="7653338" cy="388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 algn="ctr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 algn="ctr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 algn="ctr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algn="ctr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algn="ctr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algn="ctr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algn="ctr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2200" dirty="0" err="1"/>
              <a:t>Dac</a:t>
            </a:r>
            <a:r>
              <a:rPr lang="ro-RO" altLang="en-US" sz="2200" dirty="0"/>
              <a:t>ă</a:t>
            </a:r>
            <a:r>
              <a:rPr lang="en-US" altLang="en-US" sz="2200" dirty="0"/>
              <a:t> </a:t>
            </a:r>
            <a:r>
              <a:rPr lang="en-US" altLang="en-US" sz="2200" dirty="0" err="1"/>
              <a:t>folosim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reprezentarea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binar</a:t>
            </a:r>
            <a:r>
              <a:rPr lang="ro-RO" altLang="en-US" sz="2200" dirty="0"/>
              <a:t>ă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pentru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simbolurile</a:t>
            </a:r>
            <a:r>
              <a:rPr lang="en-US" altLang="en-US" sz="2200" dirty="0"/>
              <a:t> A,B,C,D:</a:t>
            </a:r>
          </a:p>
          <a:p>
            <a:pPr algn="l"/>
            <a:r>
              <a:rPr lang="en-US" altLang="en-US" sz="2200" dirty="0"/>
              <a:t>A = 1; B = 01; C = 000; D = 001, </a:t>
            </a:r>
            <a:r>
              <a:rPr lang="en-US" altLang="en-US" sz="2200" dirty="0" err="1"/>
              <a:t>atunci</a:t>
            </a:r>
            <a:r>
              <a:rPr lang="en-US" altLang="en-US" sz="2200" dirty="0"/>
              <a:t> </a:t>
            </a:r>
            <a:r>
              <a:rPr lang="ro-RO" altLang="en-US" sz="2200" dirty="0"/>
              <a:t>ş</a:t>
            </a:r>
            <a:r>
              <a:rPr lang="en-US" altLang="en-US" sz="2200" dirty="0" err="1"/>
              <a:t>irul</a:t>
            </a:r>
            <a:r>
              <a:rPr lang="en-US" altLang="en-US" sz="2200" dirty="0"/>
              <a:t> ABADCAAB </a:t>
            </a:r>
            <a:r>
              <a:rPr lang="en-US" altLang="en-US" sz="2200" dirty="0" err="1"/>
              <a:t>va</a:t>
            </a:r>
            <a:r>
              <a:rPr lang="en-US" altLang="en-US" sz="2200" dirty="0"/>
              <a:t> fi </a:t>
            </a:r>
            <a:r>
              <a:rPr lang="en-US" altLang="en-US" sz="2200" dirty="0" err="1"/>
              <a:t>codificat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astfel</a:t>
            </a:r>
            <a:r>
              <a:rPr lang="en-US" altLang="en-US" sz="2200" dirty="0"/>
              <a:t>:</a:t>
            </a:r>
          </a:p>
          <a:p>
            <a:pPr algn="l"/>
            <a:r>
              <a:rPr lang="en-US" altLang="en-US" sz="2200" dirty="0"/>
              <a:t>10110010001101 </a:t>
            </a:r>
          </a:p>
          <a:p>
            <a:pPr algn="l"/>
            <a:r>
              <a:rPr lang="en-US" altLang="en-US" sz="2200" dirty="0"/>
              <a:t>(14 </a:t>
            </a:r>
            <a:r>
              <a:rPr lang="en-US" altLang="en-US" sz="2200" dirty="0" err="1"/>
              <a:t>cifre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binare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utilizate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pentru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codificarea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celor</a:t>
            </a:r>
            <a:r>
              <a:rPr lang="en-US" altLang="en-US" sz="2200" dirty="0"/>
              <a:t> 8 </a:t>
            </a:r>
            <a:r>
              <a:rPr lang="en-US" altLang="en-US" sz="2200" dirty="0" err="1"/>
              <a:t>simboluri</a:t>
            </a:r>
            <a:r>
              <a:rPr lang="en-US" altLang="en-US" sz="2200" dirty="0"/>
              <a:t> =&gt; media </a:t>
            </a:r>
            <a:r>
              <a:rPr lang="en-US" altLang="en-US" sz="2200" dirty="0" err="1"/>
              <a:t>este</a:t>
            </a:r>
            <a:r>
              <a:rPr lang="en-US" altLang="en-US" sz="2200" dirty="0"/>
              <a:t> 14/8 = 1,75) </a:t>
            </a:r>
            <a:endParaRPr lang="ro-RO" altLang="en-US" sz="2200" dirty="0" smtClean="0"/>
          </a:p>
          <a:p>
            <a:pPr algn="l"/>
            <a:endParaRPr lang="ro-RO" altLang="en-US" sz="2200" dirty="0" smtClean="0"/>
          </a:p>
          <a:p>
            <a:pPr algn="l"/>
            <a:r>
              <a:rPr lang="ro-RO" altLang="en-US" sz="2200" b="1" dirty="0" smtClean="0"/>
              <a:t>Obs.</a:t>
            </a:r>
            <a:r>
              <a:rPr lang="ro-RO" altLang="en-US" sz="2200" dirty="0" smtClean="0"/>
              <a:t> Ce se întâmplă dacă folosim o codificare</a:t>
            </a:r>
            <a:r>
              <a:rPr lang="en-US" altLang="en-US" sz="2200" dirty="0" smtClean="0"/>
              <a:t> </a:t>
            </a:r>
            <a:r>
              <a:rPr lang="ro-RO" altLang="en-US" sz="2200" dirty="0" smtClean="0"/>
              <a:t>de genul:</a:t>
            </a:r>
          </a:p>
          <a:p>
            <a:pPr algn="l"/>
            <a:r>
              <a:rPr lang="en-US" altLang="en-US" sz="2200" dirty="0" smtClean="0"/>
              <a:t>A = </a:t>
            </a:r>
            <a:r>
              <a:rPr lang="ro-RO" altLang="en-US" sz="2200" dirty="0" smtClean="0"/>
              <a:t>00</a:t>
            </a:r>
            <a:r>
              <a:rPr lang="en-US" altLang="en-US" sz="2200" dirty="0" smtClean="0"/>
              <a:t>; B = 01; C = </a:t>
            </a:r>
            <a:r>
              <a:rPr lang="ro-RO" altLang="en-US" sz="2200" dirty="0" smtClean="0"/>
              <a:t>1</a:t>
            </a:r>
            <a:r>
              <a:rPr lang="en-US" altLang="en-US" sz="2200" dirty="0" smtClean="0"/>
              <a:t>0; D = </a:t>
            </a:r>
            <a:r>
              <a:rPr lang="ro-RO" altLang="en-US" sz="2200" dirty="0" smtClean="0"/>
              <a:t>1</a:t>
            </a:r>
            <a:r>
              <a:rPr lang="en-US" altLang="en-US" sz="2200" dirty="0" smtClean="0"/>
              <a:t>1</a:t>
            </a:r>
            <a:r>
              <a:rPr lang="ro-RO" altLang="en-US" sz="2200" dirty="0" smtClean="0"/>
              <a:t> </a:t>
            </a:r>
            <a:r>
              <a:rPr lang="en-US" altLang="en-US" sz="2200" dirty="0" smtClean="0"/>
              <a:t>?</a:t>
            </a:r>
            <a:endParaRPr lang="en-US" altLang="en-US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B2FD9DA-2C15-44AE-8B92-D4FA4AD58556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4-Oct-22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4099" name="Text Box 41"/>
          <p:cNvSpPr txBox="1">
            <a:spLocks noChangeArrowheads="1"/>
          </p:cNvSpPr>
          <p:nvPr/>
        </p:nvSpPr>
        <p:spPr bwMode="auto">
          <a:xfrm>
            <a:off x="1354323" y="973326"/>
            <a:ext cx="80473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o-RO" altLang="en-US" sz="2700" dirty="0" smtClean="0"/>
              <a:t>Schema transmisiei unui mesaj de la sursă la destinație</a:t>
            </a:r>
            <a:endParaRPr lang="en-US" altLang="en-US" sz="2700" dirty="0"/>
          </a:p>
        </p:txBody>
      </p:sp>
      <p:sp>
        <p:nvSpPr>
          <p:cNvPr id="4100" name="Text Box 42"/>
          <p:cNvSpPr txBox="1">
            <a:spLocks noChangeArrowheads="1"/>
          </p:cNvSpPr>
          <p:nvPr/>
        </p:nvSpPr>
        <p:spPr bwMode="auto">
          <a:xfrm>
            <a:off x="2133600" y="3108325"/>
            <a:ext cx="396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2" name="Text Box 44"/>
          <p:cNvSpPr txBox="1">
            <a:spLocks noChangeArrowheads="1"/>
          </p:cNvSpPr>
          <p:nvPr/>
        </p:nvSpPr>
        <p:spPr bwMode="auto">
          <a:xfrm>
            <a:off x="833437" y="2206625"/>
            <a:ext cx="8001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 smtClean="0"/>
              <a:t>Conform </a:t>
            </a:r>
            <a:r>
              <a:rPr lang="ro-RO" altLang="en-US" sz="2000" dirty="0" smtClean="0"/>
              <a:t>lui</a:t>
            </a:r>
            <a:r>
              <a:rPr lang="en-US" altLang="en-US" sz="2000" dirty="0" smtClean="0"/>
              <a:t> C.E. Shannon, </a:t>
            </a:r>
            <a:r>
              <a:rPr lang="ro-RO" altLang="en-US" sz="2000" dirty="0" smtClean="0"/>
              <a:t>transmiterea</a:t>
            </a:r>
            <a:r>
              <a:rPr lang="en-US" altLang="en-US" sz="2000" dirty="0" smtClean="0"/>
              <a:t> </a:t>
            </a:r>
            <a:r>
              <a:rPr lang="ro-RO" altLang="en-US" sz="2000" dirty="0" smtClean="0"/>
              <a:t>semnalelor (mesajelor) de la o sursă către o destinație</a:t>
            </a:r>
            <a:r>
              <a:rPr lang="en-US" altLang="en-US" sz="2000" dirty="0" smtClean="0"/>
              <a:t> se face dup</a:t>
            </a:r>
            <a:r>
              <a:rPr lang="ro-RO" altLang="en-US" sz="2000" dirty="0" smtClean="0"/>
              <a:t>ă următoarea schemă funcțională:</a:t>
            </a:r>
            <a:endParaRPr lang="en-US" altLang="en-US" sz="2000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323" y="3886200"/>
            <a:ext cx="6687483" cy="2267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555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B2FD9DA-2C15-44AE-8B92-D4FA4AD58556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4-Oct-22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4099" name="Text Box 41"/>
          <p:cNvSpPr txBox="1">
            <a:spLocks noChangeArrowheads="1"/>
          </p:cNvSpPr>
          <p:nvPr/>
        </p:nvSpPr>
        <p:spPr bwMode="auto">
          <a:xfrm>
            <a:off x="1361100" y="942435"/>
            <a:ext cx="778290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o-RO" altLang="en-US" sz="2700" dirty="0" smtClean="0"/>
              <a:t>Schema transmisiei unui mesaj de la sursă la destinație</a:t>
            </a:r>
            <a:endParaRPr lang="en-US" altLang="en-US" sz="2700" dirty="0"/>
          </a:p>
        </p:txBody>
      </p:sp>
      <p:sp>
        <p:nvSpPr>
          <p:cNvPr id="4100" name="Text Box 42"/>
          <p:cNvSpPr txBox="1">
            <a:spLocks noChangeArrowheads="1"/>
          </p:cNvSpPr>
          <p:nvPr/>
        </p:nvSpPr>
        <p:spPr bwMode="auto">
          <a:xfrm>
            <a:off x="2133600" y="3108325"/>
            <a:ext cx="396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2" name="Text Box 44"/>
          <p:cNvSpPr txBox="1">
            <a:spLocks noChangeArrowheads="1"/>
          </p:cNvSpPr>
          <p:nvPr/>
        </p:nvSpPr>
        <p:spPr bwMode="auto">
          <a:xfrm>
            <a:off x="833437" y="1991642"/>
            <a:ext cx="80010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 err="1" smtClean="0"/>
              <a:t>Schem</a:t>
            </a:r>
            <a:r>
              <a:rPr lang="ro-RO" altLang="en-US" sz="2000" dirty="0" smtClean="0"/>
              <a:t>ă detaliată 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transmisiei</a:t>
            </a:r>
            <a:r>
              <a:rPr lang="ro-RO" altLang="en-US" sz="2000" dirty="0" smtClean="0"/>
              <a:t>:</a:t>
            </a:r>
            <a:endParaRPr lang="en-US" altLang="en-US" sz="2000" dirty="0" smtClean="0"/>
          </a:p>
          <a:p>
            <a:pPr eaLnBrk="1" hangingPunct="1">
              <a:spcBef>
                <a:spcPct val="50000"/>
              </a:spcBef>
            </a:pPr>
            <a:endParaRPr lang="en-US" alt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0"/>
            <a:ext cx="9110663" cy="4302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8791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B2FD9DA-2C15-44AE-8B92-D4FA4AD58556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4-Oct-22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4099" name="Text Box 41"/>
          <p:cNvSpPr txBox="1">
            <a:spLocks noChangeArrowheads="1"/>
          </p:cNvSpPr>
          <p:nvPr/>
        </p:nvSpPr>
        <p:spPr bwMode="auto">
          <a:xfrm>
            <a:off x="1676400" y="990600"/>
            <a:ext cx="7167347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700" dirty="0" err="1"/>
              <a:t>Codificarea</a:t>
            </a:r>
            <a:r>
              <a:rPr lang="en-US" altLang="en-US" sz="2700" dirty="0"/>
              <a:t> </a:t>
            </a:r>
            <a:r>
              <a:rPr lang="en-US" altLang="en-US" sz="2700" dirty="0" err="1"/>
              <a:t>informa</a:t>
            </a:r>
            <a:r>
              <a:rPr lang="ro-RO" altLang="en-US" sz="2700" dirty="0" err="1"/>
              <a:t>ţ</a:t>
            </a:r>
            <a:r>
              <a:rPr lang="en-US" altLang="en-US" sz="2700" dirty="0" err="1"/>
              <a:t>iei</a:t>
            </a:r>
            <a:r>
              <a:rPr lang="en-US" altLang="en-US" sz="2700" dirty="0"/>
              <a:t> </a:t>
            </a:r>
            <a:r>
              <a:rPr lang="ro-RO" altLang="en-US" sz="2700" dirty="0"/>
              <a:t>î</a:t>
            </a:r>
            <a:r>
              <a:rPr lang="en-US" altLang="en-US" sz="2700" dirty="0"/>
              <a:t>n </a:t>
            </a:r>
            <a:r>
              <a:rPr lang="en-US" altLang="en-US" sz="2700" dirty="0" err="1"/>
              <a:t>calculatoarele</a:t>
            </a:r>
            <a:r>
              <a:rPr lang="en-US" altLang="en-US" sz="2700" dirty="0"/>
              <a:t> </a:t>
            </a:r>
            <a:r>
              <a:rPr lang="en-US" altLang="en-US" sz="2700" dirty="0" err="1"/>
              <a:t>numerice</a:t>
            </a:r>
            <a:endParaRPr lang="en-US" altLang="en-US" sz="2700" dirty="0"/>
          </a:p>
        </p:txBody>
      </p:sp>
      <p:sp>
        <p:nvSpPr>
          <p:cNvPr id="4100" name="Text Box 42"/>
          <p:cNvSpPr txBox="1">
            <a:spLocks noChangeArrowheads="1"/>
          </p:cNvSpPr>
          <p:nvPr/>
        </p:nvSpPr>
        <p:spPr bwMode="auto">
          <a:xfrm>
            <a:off x="2133600" y="3108325"/>
            <a:ext cx="396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2" name="Text Box 44"/>
          <p:cNvSpPr txBox="1">
            <a:spLocks noChangeArrowheads="1"/>
          </p:cNvSpPr>
          <p:nvPr/>
        </p:nvSpPr>
        <p:spPr bwMode="auto">
          <a:xfrm>
            <a:off x="833437" y="1981200"/>
            <a:ext cx="8001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dirty="0" smtClean="0"/>
              <a:t>C</a:t>
            </a:r>
            <a:r>
              <a:rPr lang="ro-RO" altLang="en-US" sz="2000" dirty="0" smtClean="0"/>
              <a:t>laude </a:t>
            </a:r>
            <a:r>
              <a:rPr lang="en-US" sz="2000" dirty="0" smtClean="0"/>
              <a:t>Shannon </a:t>
            </a:r>
            <a:r>
              <a:rPr lang="ro-RO" sz="2000" dirty="0" smtClean="0"/>
              <a:t>a introdus conceptul de entropie în contextul unei probleme practice de transmitere a unor variabile aleatoare, precum imaginile. </a:t>
            </a:r>
          </a:p>
          <a:p>
            <a:r>
              <a:rPr lang="ro-RO" sz="2000" dirty="0" smtClean="0"/>
              <a:t>Presupunem că avem o variabilă </a:t>
            </a:r>
            <a:r>
              <a:rPr lang="ro-RO" sz="2000" b="1" dirty="0" smtClean="0"/>
              <a:t>S</a:t>
            </a:r>
            <a:r>
              <a:rPr lang="ro-RO" sz="2000" dirty="0" smtClean="0"/>
              <a:t> și vrem să transmitem </a:t>
            </a:r>
            <a:r>
              <a:rPr lang="ro-RO" sz="2000" dirty="0"/>
              <a:t>î</a:t>
            </a:r>
            <a:r>
              <a:rPr lang="ro-RO" sz="2000" dirty="0" smtClean="0"/>
              <a:t>n </a:t>
            </a:r>
            <a:r>
              <a:rPr lang="ro-RO" sz="2000" dirty="0"/>
              <a:t>m</a:t>
            </a:r>
            <a:r>
              <a:rPr lang="ro-RO" sz="2000" dirty="0" smtClean="0"/>
              <a:t>od eficient valorile acesteia, </a:t>
            </a:r>
            <a:r>
              <a:rPr lang="en-US" sz="2000" b="1" dirty="0"/>
              <a:t>s </a:t>
            </a:r>
            <a:r>
              <a:rPr lang="en-US" sz="2000" b="1" dirty="0" smtClean="0"/>
              <a:t>∈</a:t>
            </a:r>
            <a:r>
              <a:rPr lang="ro-RO" sz="2000" b="1" dirty="0" smtClean="0"/>
              <a:t> </a:t>
            </a:r>
            <a:r>
              <a:rPr lang="en-US" sz="2000" b="1" dirty="0" smtClean="0"/>
              <a:t>A</a:t>
            </a:r>
            <a:r>
              <a:rPr lang="ro-RO" sz="2000" b="1" dirty="0" smtClean="0"/>
              <a:t> </a:t>
            </a:r>
            <a:r>
              <a:rPr lang="ro-RO" sz="2000" dirty="0" smtClean="0"/>
              <a:t>pe măsură ce sunt cunoscute</a:t>
            </a:r>
            <a:r>
              <a:rPr lang="en-US" sz="2000" dirty="0" smtClean="0"/>
              <a:t>. </a:t>
            </a:r>
            <a:endParaRPr lang="ro-RO" sz="2000" dirty="0" smtClean="0"/>
          </a:p>
          <a:p>
            <a:endParaRPr lang="ro-RO" sz="2000" dirty="0" smtClean="0"/>
          </a:p>
          <a:p>
            <a:r>
              <a:rPr lang="ro-RO" sz="2000" dirty="0" smtClean="0"/>
              <a:t>Această problemă se rezolvă prin atribuirea unui cod </a:t>
            </a:r>
            <a:r>
              <a:rPr lang="en-US" sz="2000" b="1" dirty="0" smtClean="0"/>
              <a:t>c(s</a:t>
            </a:r>
            <a:r>
              <a:rPr lang="en-US" sz="2000" b="1" dirty="0"/>
              <a:t>)</a:t>
            </a:r>
            <a:r>
              <a:rPr lang="en-US" sz="2000" dirty="0"/>
              <a:t> </a:t>
            </a:r>
            <a:r>
              <a:rPr lang="ro-RO" sz="2000" dirty="0" smtClean="0"/>
              <a:t>fiecărei valori posibile </a:t>
            </a:r>
            <a:r>
              <a:rPr lang="en-US" sz="2000" b="1" dirty="0" smtClean="0"/>
              <a:t>s</a:t>
            </a:r>
            <a:r>
              <a:rPr lang="en-US" sz="2000" dirty="0" smtClean="0"/>
              <a:t> </a:t>
            </a:r>
            <a:r>
              <a:rPr lang="ro-RO" sz="2000" dirty="0" smtClean="0"/>
              <a:t>și transmițând apoi secvența de cod atribuită. </a:t>
            </a:r>
          </a:p>
          <a:p>
            <a:endParaRPr lang="ro-RO" sz="2000" dirty="0" smtClean="0"/>
          </a:p>
          <a:p>
            <a:r>
              <a:rPr lang="ro-RO" sz="2000" dirty="0" smtClean="0"/>
              <a:t>În mod normal, fiecare cod are o anumită lungime </a:t>
            </a:r>
            <a:r>
              <a:rPr lang="en-US" sz="2000" b="1" dirty="0" smtClean="0"/>
              <a:t>l(c(s</a:t>
            </a:r>
            <a:r>
              <a:rPr lang="en-US" sz="2000" b="1" dirty="0"/>
              <a:t>))</a:t>
            </a:r>
            <a:r>
              <a:rPr lang="en-US" sz="2000" dirty="0"/>
              <a:t> </a:t>
            </a:r>
            <a:endParaRPr lang="ro-RO" sz="2000" dirty="0" smtClean="0"/>
          </a:p>
          <a:p>
            <a:endParaRPr lang="ro-RO" sz="2000" dirty="0" smtClean="0"/>
          </a:p>
          <a:p>
            <a:r>
              <a:rPr lang="ro-RO" sz="2000" dirty="0" smtClean="0"/>
              <a:t>Întrebarea evidentă este</a:t>
            </a:r>
            <a:r>
              <a:rPr lang="en-US" sz="2000" dirty="0" smtClean="0"/>
              <a:t>: </a:t>
            </a:r>
            <a:r>
              <a:rPr lang="ro-RO" sz="2000" dirty="0" smtClean="0"/>
              <a:t>care este lungimea unei transmisiuni și cum poate fi aceasta minimizată</a:t>
            </a:r>
            <a:r>
              <a:rPr lang="en-US" sz="2000" dirty="0" smtClean="0"/>
              <a:t>? </a:t>
            </a:r>
            <a:r>
              <a:rPr lang="ro-RO" sz="2000" dirty="0" smtClean="0"/>
              <a:t>Cu alte cuvinte, cum minimizăm valoarea: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5638800"/>
            <a:ext cx="2229065" cy="825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078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B2FD9DA-2C15-44AE-8B92-D4FA4AD58556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4-Oct-22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4099" name="Text Box 41"/>
          <p:cNvSpPr txBox="1">
            <a:spLocks noChangeArrowheads="1"/>
          </p:cNvSpPr>
          <p:nvPr/>
        </p:nvSpPr>
        <p:spPr bwMode="auto">
          <a:xfrm>
            <a:off x="1676400" y="990600"/>
            <a:ext cx="7167347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700" dirty="0" err="1"/>
              <a:t>Codificarea</a:t>
            </a:r>
            <a:r>
              <a:rPr lang="en-US" altLang="en-US" sz="2700" dirty="0"/>
              <a:t> </a:t>
            </a:r>
            <a:r>
              <a:rPr lang="en-US" altLang="en-US" sz="2700" dirty="0" err="1"/>
              <a:t>informa</a:t>
            </a:r>
            <a:r>
              <a:rPr lang="ro-RO" altLang="en-US" sz="2700" dirty="0" err="1"/>
              <a:t>ţ</a:t>
            </a:r>
            <a:r>
              <a:rPr lang="en-US" altLang="en-US" sz="2700" dirty="0" err="1"/>
              <a:t>iei</a:t>
            </a:r>
            <a:r>
              <a:rPr lang="en-US" altLang="en-US" sz="2700" dirty="0"/>
              <a:t> </a:t>
            </a:r>
            <a:r>
              <a:rPr lang="ro-RO" altLang="en-US" sz="2700" dirty="0"/>
              <a:t>î</a:t>
            </a:r>
            <a:r>
              <a:rPr lang="en-US" altLang="en-US" sz="2700" dirty="0"/>
              <a:t>n </a:t>
            </a:r>
            <a:r>
              <a:rPr lang="en-US" altLang="en-US" sz="2700" dirty="0" err="1"/>
              <a:t>calculatoarele</a:t>
            </a:r>
            <a:r>
              <a:rPr lang="en-US" altLang="en-US" sz="2700" dirty="0"/>
              <a:t> </a:t>
            </a:r>
            <a:r>
              <a:rPr lang="en-US" altLang="en-US" sz="2700" dirty="0" err="1"/>
              <a:t>numerice</a:t>
            </a:r>
            <a:endParaRPr lang="en-US" altLang="en-US" sz="2700" dirty="0"/>
          </a:p>
        </p:txBody>
      </p:sp>
      <p:sp>
        <p:nvSpPr>
          <p:cNvPr id="4100" name="Text Box 42"/>
          <p:cNvSpPr txBox="1">
            <a:spLocks noChangeArrowheads="1"/>
          </p:cNvSpPr>
          <p:nvPr/>
        </p:nvSpPr>
        <p:spPr bwMode="auto">
          <a:xfrm>
            <a:off x="1143000" y="3200400"/>
            <a:ext cx="396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Rectangle 1"/>
          <p:cNvSpPr/>
          <p:nvPr/>
        </p:nvSpPr>
        <p:spPr>
          <a:xfrm>
            <a:off x="1143000" y="1905506"/>
            <a:ext cx="777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dirty="0" smtClean="0"/>
              <a:t>În mod evident, pentru a minimiza valoarea anterioară, ar trebui să alegem o secvență mai scurtă de cod în cazul în care probabilitatea </a:t>
            </a:r>
            <a:r>
              <a:rPr lang="ro-RO" b="1" dirty="0" smtClean="0"/>
              <a:t>p</a:t>
            </a:r>
            <a:r>
              <a:rPr lang="ro-RO" dirty="0" smtClean="0"/>
              <a:t> este mai mare. Să considerăm următorul exemplu prin folosirea biților 0 și 1 pentru codificare: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683000"/>
            <a:ext cx="6069802" cy="1886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6223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2330</TotalTime>
  <Words>1823</Words>
  <Application>Microsoft Office PowerPoint</Application>
  <PresentationFormat>On-screen Show (4:3)</PresentationFormat>
  <Paragraphs>188</Paragraphs>
  <Slides>31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Symbol</vt:lpstr>
      <vt:lpstr>Times New Roman</vt:lpstr>
      <vt:lpstr>Wingdings</vt:lpstr>
      <vt:lpstr>Straight Edge</vt:lpstr>
      <vt:lpstr>Equation</vt:lpstr>
      <vt:lpstr>Bazele Tehnologiei Informaţiei Curs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Bazele aritmetice ale calculatoarelor </vt:lpstr>
      <vt:lpstr>Bazele aritmetice ale calculatoarelor</vt:lpstr>
      <vt:lpstr>Bazele aritmetice ale calculatoarelor</vt:lpstr>
      <vt:lpstr>Reprezentarea într-o bază oarecare a unui număr întreg</vt:lpstr>
      <vt:lpstr>Reprezentarea într-o bază oarecare a unui număr real</vt:lpstr>
      <vt:lpstr>Conversia bazei de numeratie</vt:lpstr>
      <vt:lpstr>PowerPoint Presentation</vt:lpstr>
      <vt:lpstr>PowerPoint Presentation</vt:lpstr>
      <vt:lpstr>PowerPoint Presentation</vt:lpstr>
      <vt:lpstr>PowerPoint Presentation</vt:lpstr>
      <vt:lpstr>Adunarea/scăderea în virgulă fixă</vt:lpstr>
      <vt:lpstr>Reprezentarea numerelor în format BCD</vt:lpstr>
      <vt:lpstr>PowerPoint Presentation</vt:lpstr>
      <vt:lpstr>PowerPoint Presentation</vt:lpstr>
      <vt:lpstr>PowerPoint Presentation</vt:lpstr>
    </vt:vector>
  </TitlesOfParts>
  <Company>Coordinated Science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Bazele Tehnologiei Informaţiei Curs 2</dc:title>
  <cp:lastModifiedBy> </cp:lastModifiedBy>
  <cp:revision>136</cp:revision>
  <cp:lastPrinted>2003-10-26T18:03:45Z</cp:lastPrinted>
  <dcterms:created xsi:type="dcterms:W3CDTF">1999-08-25T01:21:32Z</dcterms:created>
  <dcterms:modified xsi:type="dcterms:W3CDTF">2022-10-04T10:11:32Z</dcterms:modified>
</cp:coreProperties>
</file>