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6" r:id="rId3"/>
    <p:sldId id="305" r:id="rId4"/>
    <p:sldId id="297" r:id="rId5"/>
    <p:sldId id="298" r:id="rId6"/>
    <p:sldId id="299" r:id="rId7"/>
    <p:sldId id="300" r:id="rId8"/>
    <p:sldId id="306" r:id="rId9"/>
    <p:sldId id="295" r:id="rId10"/>
    <p:sldId id="288" r:id="rId11"/>
    <p:sldId id="262" r:id="rId12"/>
    <p:sldId id="270" r:id="rId13"/>
    <p:sldId id="290" r:id="rId14"/>
    <p:sldId id="292" r:id="rId15"/>
    <p:sldId id="293" r:id="rId16"/>
    <p:sldId id="291" r:id="rId17"/>
    <p:sldId id="271" r:id="rId18"/>
    <p:sldId id="294" r:id="rId19"/>
    <p:sldId id="289" r:id="rId20"/>
    <p:sldId id="272" r:id="rId21"/>
    <p:sldId id="273" r:id="rId22"/>
    <p:sldId id="274" r:id="rId23"/>
    <p:sldId id="275" r:id="rId24"/>
    <p:sldId id="307" r:id="rId25"/>
    <p:sldId id="308" r:id="rId26"/>
    <p:sldId id="309" r:id="rId27"/>
    <p:sldId id="310" r:id="rId28"/>
    <p:sldId id="311" r:id="rId29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77537" autoAdjust="0"/>
  </p:normalViewPr>
  <p:slideViewPr>
    <p:cSldViewPr>
      <p:cViewPr varScale="1">
        <p:scale>
          <a:sx n="68" d="100"/>
          <a:sy n="68" d="100"/>
        </p:scale>
        <p:origin x="179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2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fld id="{1A2792AD-8BA2-4D46-98CF-06F62565474E}" type="datetime1">
              <a:rPr lang="en-US" altLang="en-US"/>
              <a:pPr/>
              <a:t>10/11/2023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638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32888"/>
            <a:ext cx="31623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fld id="{4542D6A0-FCAD-444D-BED5-51D808D87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531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C46B5B6-43DE-407F-A3DC-2FC1E2C33B01}" type="datetime1">
              <a:rPr lang="en-US" altLang="en-US"/>
              <a:pPr/>
              <a:t>10/11/2023</a:t>
            </a:fld>
            <a:endParaRPr lang="en-US" alt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26B4F66-527D-471E-B6DE-982E15E2A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5975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CF7777-159C-42FB-9420-46D04BA3C666}" type="datetime1">
              <a:rPr lang="en-US" altLang="en-US"/>
              <a:pPr/>
              <a:t>10/11/2023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78CAC-F9A3-46E2-8CEB-333544302FB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18*4=72 </a:t>
            </a:r>
            <a:r>
              <a:rPr lang="en-US" dirty="0" err="1"/>
              <a:t>biti</a:t>
            </a:r>
            <a:endParaRPr lang="en-US" dirty="0"/>
          </a:p>
          <a:p>
            <a:r>
              <a:rPr lang="en-US" dirty="0"/>
              <a:t>345=0011 0100 0101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792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https://www.youtube.com/watch?v=qN-l7gEuOWk</a:t>
            </a:r>
            <a:endParaRPr lang="ro-RO" dirty="0"/>
          </a:p>
          <a:p>
            <a:endParaRPr lang="ro-RO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487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70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10 =</a:t>
            </a:r>
            <a:r>
              <a:rPr lang="en-US" b="1" dirty="0"/>
              <a:t>0</a:t>
            </a:r>
            <a:r>
              <a:rPr lang="en-US" dirty="0"/>
              <a:t>0001010</a:t>
            </a:r>
          </a:p>
          <a:p>
            <a:r>
              <a:rPr lang="en-US" dirty="0"/>
              <a:t>-10=</a:t>
            </a:r>
            <a:r>
              <a:rPr lang="en-US" b="1" dirty="0"/>
              <a:t>1</a:t>
            </a:r>
            <a:r>
              <a:rPr lang="en-US" dirty="0"/>
              <a:t>1110101</a:t>
            </a:r>
          </a:p>
          <a:p>
            <a:r>
              <a:rPr lang="en-US" dirty="0"/>
              <a:t>100000000-</a:t>
            </a:r>
          </a:p>
          <a:p>
            <a:r>
              <a:rPr lang="en-US" dirty="0"/>
              <a:t> </a:t>
            </a:r>
            <a:r>
              <a:rPr lang="en-US" b="1" dirty="0"/>
              <a:t>0</a:t>
            </a:r>
            <a:r>
              <a:rPr lang="en-US" dirty="0"/>
              <a:t>0001010</a:t>
            </a:r>
          </a:p>
          <a:p>
            <a:r>
              <a:rPr lang="en-US" dirty="0"/>
              <a:t>--------------</a:t>
            </a:r>
          </a:p>
          <a:p>
            <a:r>
              <a:rPr lang="en-US" dirty="0"/>
              <a:t> 11110110-</a:t>
            </a:r>
          </a:p>
          <a:p>
            <a:r>
              <a:rPr lang="en-US" dirty="0"/>
              <a:t>              1</a:t>
            </a:r>
          </a:p>
          <a:p>
            <a:r>
              <a:rPr lang="en-US" dirty="0"/>
              <a:t>--------------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10 = </a:t>
            </a:r>
            <a:r>
              <a:rPr lang="en-US" b="1" dirty="0"/>
              <a:t>0</a:t>
            </a:r>
            <a:r>
              <a:rPr lang="en-US" dirty="0"/>
              <a:t>0001010</a:t>
            </a:r>
          </a:p>
          <a:p>
            <a:r>
              <a:rPr lang="en-US" dirty="0"/>
              <a:t>-10= </a:t>
            </a:r>
            <a:r>
              <a:rPr lang="en-US" b="1" dirty="0"/>
              <a:t>1</a:t>
            </a:r>
            <a:r>
              <a:rPr lang="en-US" dirty="0"/>
              <a:t>1110110</a:t>
            </a:r>
          </a:p>
          <a:p>
            <a:r>
              <a:rPr lang="en-US" b="1" dirty="0"/>
              <a:t>1</a:t>
            </a:r>
            <a:r>
              <a:rPr lang="en-US" dirty="0"/>
              <a:t>1110101+</a:t>
            </a:r>
          </a:p>
          <a:p>
            <a:r>
              <a:rPr lang="en-US" dirty="0"/>
              <a:t>             1</a:t>
            </a:r>
          </a:p>
          <a:p>
            <a:r>
              <a:rPr lang="en-US" dirty="0"/>
              <a:t>------------</a:t>
            </a:r>
          </a:p>
          <a:p>
            <a:r>
              <a:rPr lang="en-US" dirty="0"/>
              <a:t>11110110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120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93 +(-27) CI –</a:t>
            </a:r>
            <a:r>
              <a:rPr lang="en-US" baseline="0" dirty="0"/>
              <a:t> </a:t>
            </a:r>
            <a:r>
              <a:rPr lang="en-US" baseline="0" dirty="0" err="1"/>
              <a:t>bitul</a:t>
            </a:r>
            <a:r>
              <a:rPr lang="en-US" baseline="0" dirty="0"/>
              <a:t> </a:t>
            </a:r>
            <a:r>
              <a:rPr lang="en-US" baseline="0" dirty="0" err="1"/>
              <a:t>suplimentar</a:t>
            </a:r>
            <a:r>
              <a:rPr lang="en-US" baseline="0" dirty="0"/>
              <a:t> se </a:t>
            </a:r>
            <a:r>
              <a:rPr lang="en-US" baseline="0" dirty="0" err="1"/>
              <a:t>aduna</a:t>
            </a:r>
            <a:r>
              <a:rPr lang="en-US" baseline="0" dirty="0"/>
              <a:t> la </a:t>
            </a:r>
            <a:r>
              <a:rPr lang="en-US" baseline="0" dirty="0" err="1"/>
              <a:t>rezultat</a:t>
            </a:r>
            <a:endParaRPr lang="en-US" baseline="0" dirty="0"/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93 +(-27) CC –</a:t>
            </a:r>
            <a:r>
              <a:rPr lang="en-US" baseline="0" dirty="0"/>
              <a:t> </a:t>
            </a:r>
            <a:r>
              <a:rPr lang="en-US" baseline="0" dirty="0" err="1"/>
              <a:t>bitul</a:t>
            </a:r>
            <a:r>
              <a:rPr lang="en-US" baseline="0" dirty="0"/>
              <a:t> </a:t>
            </a:r>
            <a:r>
              <a:rPr lang="en-US" baseline="0" dirty="0" err="1"/>
              <a:t>suplimentar</a:t>
            </a:r>
            <a:r>
              <a:rPr lang="en-US" baseline="0" dirty="0"/>
              <a:t> se </a:t>
            </a:r>
            <a:r>
              <a:rPr lang="en-US" baseline="0" dirty="0" err="1"/>
              <a:t>ignora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17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145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EFF810D-2C4A-4339-BAE8-95C31253D297}" type="datetime1">
              <a:rPr lang="en-US" altLang="en-US"/>
              <a:pPr/>
              <a:t>10/11/2023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EFB6D-7B22-4637-9310-CE3A511EA43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Exist</a:t>
            </a:r>
            <a:r>
              <a:rPr lang="ro-RO" altLang="en-US" dirty="0"/>
              <a:t>ă</a:t>
            </a:r>
            <a:r>
              <a:rPr lang="en-US" altLang="en-US" dirty="0"/>
              <a:t> o </a:t>
            </a:r>
            <a:r>
              <a:rPr lang="en-US" altLang="en-US" dirty="0" err="1"/>
              <a:t>serie</a:t>
            </a:r>
            <a:r>
              <a:rPr lang="en-US" altLang="en-US" dirty="0"/>
              <a:t> </a:t>
            </a:r>
            <a:r>
              <a:rPr lang="en-US" altLang="en-US" dirty="0" err="1"/>
              <a:t>larg</a:t>
            </a:r>
            <a:r>
              <a:rPr lang="ro-RO" altLang="en-US" dirty="0"/>
              <a:t>ă</a:t>
            </a:r>
            <a:r>
              <a:rPr lang="en-US" altLang="en-US" dirty="0"/>
              <a:t> de </a:t>
            </a:r>
            <a:r>
              <a:rPr lang="en-US" altLang="en-US" dirty="0" err="1"/>
              <a:t>aplica</a:t>
            </a:r>
            <a:r>
              <a:rPr lang="ro-RO" altLang="en-US" dirty="0"/>
              <a:t>ț</a:t>
            </a:r>
            <a:r>
              <a:rPr lang="en-US" altLang="en-US" dirty="0"/>
              <a:t>ii </a:t>
            </a:r>
            <a:r>
              <a:rPr lang="en-US" altLang="en-US" dirty="0" err="1"/>
              <a:t>ce</a:t>
            </a:r>
            <a:r>
              <a:rPr lang="en-US" altLang="en-US" dirty="0"/>
              <a:t> </a:t>
            </a:r>
            <a:r>
              <a:rPr lang="en-US" altLang="en-US" dirty="0" err="1"/>
              <a:t>necesit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numere</a:t>
            </a:r>
            <a:r>
              <a:rPr lang="en-US" altLang="en-US" dirty="0"/>
              <a:t> care nu </a:t>
            </a:r>
            <a:r>
              <a:rPr lang="en-US" altLang="en-US" dirty="0" err="1"/>
              <a:t>sunt</a:t>
            </a:r>
            <a:r>
              <a:rPr lang="en-US" altLang="en-US" dirty="0"/>
              <a:t> </a:t>
            </a:r>
            <a:r>
              <a:rPr lang="ro-RO" altLang="en-US" dirty="0"/>
              <a:t>î</a:t>
            </a:r>
            <a:r>
              <a:rPr lang="en-US" altLang="en-US" dirty="0" err="1"/>
              <a:t>ntregi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Exist</a:t>
            </a:r>
            <a:r>
              <a:rPr lang="ro-RO" altLang="en-US" dirty="0"/>
              <a:t>ă</a:t>
            </a:r>
            <a:r>
              <a:rPr lang="en-US" altLang="en-US" dirty="0"/>
              <a:t>, de </a:t>
            </a:r>
            <a:r>
              <a:rPr lang="en-US" altLang="en-US" dirty="0" err="1"/>
              <a:t>asemenea</a:t>
            </a:r>
            <a:r>
              <a:rPr lang="en-US" altLang="en-US" dirty="0"/>
              <a:t>, </a:t>
            </a:r>
            <a:r>
              <a:rPr lang="en-US" altLang="en-US" dirty="0" err="1"/>
              <a:t>mai</a:t>
            </a:r>
            <a:r>
              <a:rPr lang="en-US" altLang="en-US" dirty="0"/>
              <a:t> </a:t>
            </a:r>
            <a:r>
              <a:rPr lang="en-US" altLang="en-US" dirty="0" err="1"/>
              <a:t>multe</a:t>
            </a:r>
            <a:r>
              <a:rPr lang="en-US" altLang="en-US" dirty="0"/>
              <a:t> </a:t>
            </a:r>
            <a:r>
              <a:rPr lang="en-US" altLang="en-US" dirty="0" err="1"/>
              <a:t>modalit</a:t>
            </a:r>
            <a:r>
              <a:rPr lang="ro-RO" altLang="en-US" dirty="0"/>
              <a:t>ăț</a:t>
            </a:r>
            <a:r>
              <a:rPr lang="en-US" altLang="en-US" dirty="0" err="1"/>
              <a:t>i</a:t>
            </a:r>
            <a:r>
              <a:rPr lang="en-US" altLang="en-US" dirty="0"/>
              <a:t> de </a:t>
            </a:r>
            <a:r>
              <a:rPr lang="en-US" altLang="en-US" dirty="0" err="1"/>
              <a:t>reprezentare</a:t>
            </a:r>
            <a:r>
              <a:rPr lang="en-US" altLang="en-US" dirty="0"/>
              <a:t> a </a:t>
            </a:r>
            <a:r>
              <a:rPr lang="en-US" altLang="en-US" dirty="0" err="1"/>
              <a:t>numerelor</a:t>
            </a:r>
            <a:r>
              <a:rPr lang="en-US" altLang="en-US" dirty="0"/>
              <a:t> </a:t>
            </a:r>
            <a:r>
              <a:rPr lang="en-US" altLang="en-US" dirty="0" err="1"/>
              <a:t>reale</a:t>
            </a:r>
            <a:r>
              <a:rPr lang="en-US" altLang="en-US" dirty="0"/>
              <a:t> </a:t>
            </a:r>
            <a:r>
              <a:rPr lang="en-US" altLang="en-US" dirty="0" err="1"/>
              <a:t>frac</a:t>
            </a:r>
            <a:r>
              <a:rPr lang="ro-RO" altLang="en-US" dirty="0"/>
              <a:t>ț</a:t>
            </a:r>
            <a:r>
              <a:rPr lang="en-US" altLang="en-US" dirty="0" err="1"/>
              <a:t>ionare</a:t>
            </a:r>
            <a:r>
              <a:rPr lang="en-US" altLang="en-US" dirty="0"/>
              <a:t>. </a:t>
            </a:r>
          </a:p>
          <a:p>
            <a:r>
              <a:rPr lang="en-US" altLang="en-US" dirty="0" err="1"/>
              <a:t>Unele</a:t>
            </a:r>
            <a:r>
              <a:rPr lang="en-US" altLang="en-US" dirty="0"/>
              <a:t> </a:t>
            </a:r>
            <a:r>
              <a:rPr lang="en-US" altLang="en-US" dirty="0" err="1"/>
              <a:t>reprezent</a:t>
            </a:r>
            <a:r>
              <a:rPr lang="ro-RO" altLang="en-US" dirty="0"/>
              <a:t>ă</a:t>
            </a:r>
            <a:r>
              <a:rPr lang="en-US" altLang="en-US" dirty="0" err="1"/>
              <a:t>ri</a:t>
            </a:r>
            <a:r>
              <a:rPr lang="en-US" altLang="en-US" dirty="0"/>
              <a:t> </a:t>
            </a:r>
            <a:r>
              <a:rPr lang="en-US" altLang="en-US" dirty="0" err="1"/>
              <a:t>ce</a:t>
            </a:r>
            <a:r>
              <a:rPr lang="en-US" altLang="en-US" dirty="0"/>
              <a:t> au </a:t>
            </a:r>
            <a:r>
              <a:rPr lang="en-US" altLang="en-US" dirty="0" err="1"/>
              <a:t>fost</a:t>
            </a:r>
            <a:r>
              <a:rPr lang="en-US" altLang="en-US" dirty="0"/>
              <a:t> </a:t>
            </a:r>
            <a:r>
              <a:rPr lang="en-US" altLang="en-US" dirty="0" err="1"/>
              <a:t>propuse</a:t>
            </a:r>
            <a:r>
              <a:rPr lang="en-US" altLang="en-US" dirty="0"/>
              <a:t> </a:t>
            </a:r>
            <a:r>
              <a:rPr lang="en-US" altLang="en-US" dirty="0" err="1"/>
              <a:t>utilizau</a:t>
            </a:r>
            <a:r>
              <a:rPr lang="en-US" altLang="en-US" dirty="0"/>
              <a:t> </a:t>
            </a:r>
            <a:r>
              <a:rPr lang="en-US" altLang="en-US" dirty="0" err="1"/>
              <a:t>stocarea</a:t>
            </a:r>
            <a:r>
              <a:rPr lang="en-US" altLang="en-US" dirty="0"/>
              <a:t> </a:t>
            </a:r>
            <a:r>
              <a:rPr lang="en-US" altLang="en-US" dirty="0" err="1"/>
              <a:t>logaritmului</a:t>
            </a:r>
            <a:r>
              <a:rPr lang="en-US" altLang="en-US" dirty="0"/>
              <a:t> </a:t>
            </a:r>
            <a:r>
              <a:rPr lang="en-US" altLang="en-US" dirty="0" err="1"/>
              <a:t>numerelor</a:t>
            </a:r>
            <a:r>
              <a:rPr lang="en-US" altLang="en-US" dirty="0"/>
              <a:t> </a:t>
            </a:r>
            <a:r>
              <a:rPr lang="ro-RO" altLang="en-US" dirty="0"/>
              <a:t>ș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executarea</a:t>
            </a:r>
            <a:r>
              <a:rPr lang="en-US" altLang="en-US" dirty="0"/>
              <a:t> </a:t>
            </a:r>
            <a:r>
              <a:rPr lang="en-US" altLang="en-US" dirty="0" err="1"/>
              <a:t>unei</a:t>
            </a:r>
            <a:r>
              <a:rPr lang="en-US" altLang="en-US" dirty="0"/>
              <a:t> </a:t>
            </a:r>
            <a:r>
              <a:rPr lang="ro-RO" altLang="en-US" dirty="0"/>
              <a:t>î</a:t>
            </a:r>
            <a:r>
              <a:rPr lang="en-US" altLang="en-US" dirty="0" err="1"/>
              <a:t>nmul</a:t>
            </a:r>
            <a:r>
              <a:rPr lang="ro-RO" altLang="en-US" dirty="0"/>
              <a:t>ț</a:t>
            </a:r>
            <a:r>
              <a:rPr lang="en-US" altLang="en-US" dirty="0" err="1"/>
              <a:t>iri</a:t>
            </a:r>
            <a:r>
              <a:rPr lang="en-US" altLang="en-US" dirty="0"/>
              <a:t> </a:t>
            </a:r>
            <a:r>
              <a:rPr lang="en-US" altLang="en-US" dirty="0" err="1"/>
              <a:t>prin</a:t>
            </a:r>
            <a:r>
              <a:rPr lang="en-US" altLang="en-US" dirty="0"/>
              <a:t> </a:t>
            </a:r>
            <a:r>
              <a:rPr lang="en-US" altLang="en-US" dirty="0" err="1"/>
              <a:t>adunarea</a:t>
            </a:r>
            <a:r>
              <a:rPr lang="en-US" altLang="en-US" dirty="0"/>
              <a:t> </a:t>
            </a:r>
            <a:r>
              <a:rPr lang="en-US" altLang="en-US" dirty="0" err="1"/>
              <a:t>logaritmilor</a:t>
            </a:r>
            <a:r>
              <a:rPr lang="en-US" altLang="en-US" dirty="0"/>
              <a:t>, </a:t>
            </a:r>
            <a:r>
              <a:rPr lang="en-US" altLang="en-US" dirty="0" err="1"/>
              <a:t>sau</a:t>
            </a:r>
            <a:r>
              <a:rPr lang="en-US" altLang="en-US" dirty="0"/>
              <a:t> </a:t>
            </a:r>
            <a:r>
              <a:rPr lang="en-US" altLang="en-US" dirty="0" err="1"/>
              <a:t>folosind</a:t>
            </a:r>
            <a:r>
              <a:rPr lang="en-US" altLang="en-US" dirty="0"/>
              <a:t> o </a:t>
            </a:r>
            <a:r>
              <a:rPr lang="en-US" altLang="en-US" dirty="0" err="1"/>
              <a:t>pereche</a:t>
            </a:r>
            <a:r>
              <a:rPr lang="en-US" altLang="en-US" dirty="0"/>
              <a:t> de </a:t>
            </a:r>
            <a:r>
              <a:rPr lang="ro-RO" altLang="en-US" dirty="0"/>
              <a:t>î</a:t>
            </a:r>
            <a:r>
              <a:rPr lang="en-US" altLang="en-US" dirty="0" err="1"/>
              <a:t>ntregi</a:t>
            </a:r>
            <a:r>
              <a:rPr lang="en-US" altLang="en-US" dirty="0"/>
              <a:t> (</a:t>
            </a:r>
            <a:r>
              <a:rPr lang="en-US" altLang="en-US" dirty="0" err="1"/>
              <a:t>a,b</a:t>
            </a:r>
            <a:r>
              <a:rPr lang="en-US" altLang="en-US" dirty="0"/>
              <a:t>) </a:t>
            </a:r>
            <a:r>
              <a:rPr lang="en-US" altLang="en-US" dirty="0" err="1"/>
              <a:t>pentru</a:t>
            </a:r>
            <a:r>
              <a:rPr lang="en-US" altLang="en-US" dirty="0"/>
              <a:t> </a:t>
            </a:r>
            <a:r>
              <a:rPr lang="en-US" altLang="en-US" dirty="0" err="1"/>
              <a:t>reprezentarea</a:t>
            </a:r>
            <a:r>
              <a:rPr lang="en-US" altLang="en-US" dirty="0"/>
              <a:t> </a:t>
            </a:r>
            <a:r>
              <a:rPr lang="en-US" altLang="en-US" dirty="0" err="1"/>
              <a:t>frac</a:t>
            </a:r>
            <a:r>
              <a:rPr lang="ro-RO" altLang="en-US" dirty="0"/>
              <a:t>ț</a:t>
            </a:r>
            <a:r>
              <a:rPr lang="en-US" altLang="en-US" dirty="0" err="1"/>
              <a:t>iei</a:t>
            </a:r>
            <a:r>
              <a:rPr lang="en-US" altLang="en-US" dirty="0"/>
              <a:t> a/b.</a:t>
            </a:r>
          </a:p>
          <a:p>
            <a:r>
              <a:rPr lang="en-US" altLang="en-US" dirty="0"/>
              <a:t>O </a:t>
            </a:r>
            <a:r>
              <a:rPr lang="en-US" altLang="en-US" dirty="0" err="1"/>
              <a:t>singur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reprezentare</a:t>
            </a:r>
            <a:r>
              <a:rPr lang="en-US" altLang="en-US" dirty="0"/>
              <a:t> a “</a:t>
            </a:r>
            <a:r>
              <a:rPr lang="en-US" altLang="en-US" dirty="0" err="1"/>
              <a:t>prins</a:t>
            </a:r>
            <a:r>
              <a:rPr lang="en-US" altLang="en-US" dirty="0"/>
              <a:t>” </a:t>
            </a:r>
            <a:r>
              <a:rPr lang="en-US" altLang="en-US" dirty="0" err="1"/>
              <a:t>pe</a:t>
            </a:r>
            <a:r>
              <a:rPr lang="en-US" altLang="en-US" dirty="0"/>
              <a:t> scar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larg</a:t>
            </a:r>
            <a:r>
              <a:rPr lang="ro-RO" altLang="en-US" dirty="0"/>
              <a:t>ă</a:t>
            </a:r>
            <a:r>
              <a:rPr lang="en-US" altLang="en-US" dirty="0"/>
              <a:t>: </a:t>
            </a:r>
            <a:r>
              <a:rPr lang="en-US" altLang="en-US" dirty="0" err="1"/>
              <a:t>reprezentarea</a:t>
            </a:r>
            <a:r>
              <a:rPr lang="en-US" altLang="en-US" dirty="0"/>
              <a:t> </a:t>
            </a:r>
            <a:r>
              <a:rPr lang="ro-RO" altLang="en-US" dirty="0"/>
              <a:t>î</a:t>
            </a:r>
            <a:r>
              <a:rPr lang="en-US" altLang="en-US" dirty="0"/>
              <a:t>n </a:t>
            </a:r>
            <a:r>
              <a:rPr lang="en-US" altLang="en-US" dirty="0" err="1"/>
              <a:t>virgul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mobil</a:t>
            </a:r>
            <a:r>
              <a:rPr lang="ro-RO" altLang="en-US" dirty="0"/>
              <a:t>ă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 Sa se </a:t>
            </a:r>
            <a:r>
              <a:rPr lang="en-US" b="0" dirty="0" err="1"/>
              <a:t>reprezinte</a:t>
            </a:r>
            <a:r>
              <a:rPr lang="en-US" b="0" dirty="0"/>
              <a:t> in: 	- </a:t>
            </a:r>
            <a:r>
              <a:rPr lang="en-US" b="0" dirty="0" err="1"/>
              <a:t>virgula</a:t>
            </a:r>
            <a:r>
              <a:rPr lang="en-US" b="0" dirty="0"/>
              <a:t> </a:t>
            </a:r>
            <a:r>
              <a:rPr lang="en-US" b="0" dirty="0" err="1"/>
              <a:t>mobila</a:t>
            </a:r>
            <a:r>
              <a:rPr lang="en-US" b="0" dirty="0"/>
              <a:t> </a:t>
            </a:r>
            <a:r>
              <a:rPr lang="en-US" b="0" dirty="0" err="1"/>
              <a:t>dubla</a:t>
            </a:r>
            <a:r>
              <a:rPr lang="en-US" b="0" dirty="0"/>
              <a:t> </a:t>
            </a:r>
            <a:r>
              <a:rPr lang="en-US" b="0" dirty="0" err="1"/>
              <a:t>precizie</a:t>
            </a:r>
            <a:r>
              <a:rPr lang="en-US" b="0" baseline="0" dirty="0"/>
              <a:t> </a:t>
            </a:r>
            <a:r>
              <a:rPr lang="en-US" b="0" dirty="0"/>
              <a:t>-101,25</a:t>
            </a:r>
          </a:p>
          <a:p>
            <a:r>
              <a:rPr lang="en-US" b="0" dirty="0"/>
              <a:t>		- VM format </a:t>
            </a:r>
            <a:r>
              <a:rPr lang="en-US" b="0" dirty="0" err="1"/>
              <a:t>extins</a:t>
            </a:r>
            <a:r>
              <a:rPr lang="en-US" b="0" dirty="0"/>
              <a:t>: 0,00625</a:t>
            </a:r>
          </a:p>
          <a:p>
            <a:r>
              <a:rPr lang="en-US" b="0" dirty="0"/>
              <a:t>		- VM </a:t>
            </a:r>
            <a:r>
              <a:rPr lang="en-US" b="0" dirty="0" err="1"/>
              <a:t>simpla</a:t>
            </a:r>
            <a:r>
              <a:rPr lang="en-US" b="0" dirty="0"/>
              <a:t> </a:t>
            </a:r>
            <a:r>
              <a:rPr lang="en-US" b="0" dirty="0" err="1"/>
              <a:t>precizie</a:t>
            </a:r>
            <a:r>
              <a:rPr lang="en-US" b="0" dirty="0"/>
              <a:t>:</a:t>
            </a:r>
            <a:r>
              <a:rPr lang="en-US" b="0" baseline="0" dirty="0"/>
              <a:t> -133,125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003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cifra</a:t>
            </a:r>
            <a:r>
              <a:rPr lang="en-US" dirty="0"/>
              <a:t> </a:t>
            </a:r>
            <a:r>
              <a:rPr lang="en-US" dirty="0" err="1"/>
              <a:t>zecimala</a:t>
            </a:r>
            <a:r>
              <a:rPr lang="en-US" baseline="0" dirty="0"/>
              <a:t> se </a:t>
            </a:r>
            <a:r>
              <a:rPr lang="en-US" baseline="0" dirty="0" err="1"/>
              <a:t>reprezinta</a:t>
            </a:r>
            <a:r>
              <a:rPr lang="en-US" baseline="0" dirty="0"/>
              <a:t> </a:t>
            </a:r>
            <a:r>
              <a:rPr lang="en-US" baseline="0" dirty="0" err="1"/>
              <a:t>pe</a:t>
            </a:r>
            <a:r>
              <a:rPr lang="en-US" baseline="0" dirty="0"/>
              <a:t> 4 </a:t>
            </a:r>
            <a:r>
              <a:rPr lang="en-US" baseline="0" dirty="0" err="1"/>
              <a:t>biti</a:t>
            </a:r>
            <a:endParaRPr lang="en-US" baseline="0" dirty="0"/>
          </a:p>
          <a:p>
            <a:r>
              <a:rPr lang="en-US" baseline="0" dirty="0"/>
              <a:t>0=0000</a:t>
            </a:r>
          </a:p>
          <a:p>
            <a:r>
              <a:rPr lang="en-US" baseline="0" dirty="0"/>
              <a:t>1=0001</a:t>
            </a:r>
          </a:p>
          <a:p>
            <a:r>
              <a:rPr lang="en-US" baseline="0" dirty="0"/>
              <a:t>2=0010</a:t>
            </a:r>
          </a:p>
          <a:p>
            <a:r>
              <a:rPr lang="en-US" baseline="0" dirty="0"/>
              <a:t>…</a:t>
            </a:r>
          </a:p>
          <a:p>
            <a:r>
              <a:rPr lang="en-US" baseline="0" dirty="0"/>
              <a:t>9=1001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C46B5B6-43DE-407F-A3DC-2FC1E2C33B01}" type="datetime1">
              <a:rPr lang="en-US" altLang="en-US" smtClean="0"/>
              <a:pPr/>
              <a:t>10/11/2023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B4F66-527D-471E-B6DE-982E15E2A90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02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66563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64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66565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6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7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8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0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1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2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3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4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5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6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7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8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9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0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1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2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3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4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6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7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8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9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0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1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2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3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4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5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6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7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8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9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0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1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2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3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4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5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6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7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8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9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0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1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2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3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4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5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6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7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8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9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0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1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2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3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4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5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6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7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8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9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0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1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2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3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4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5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6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7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8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9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0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1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2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3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4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5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6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7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8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9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0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1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2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3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4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5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6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7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8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9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0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1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2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6663" name="Rectangle 103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3D5DCBF5-3ACB-4ABD-94B5-B0F7E1F739C4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66664" name="Rectangle 104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665" name="Rectangle 10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E8EAB121-AF62-443C-8639-45DCB0E4D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6668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6669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6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8" grpId="0" animBg="1" autoUpdateAnimBg="0"/>
      <p:bldP spid="6666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7A2D7-5902-42E8-8A00-4E1619891E35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6D5AE-BD8D-49B2-8ABA-A77F8FB62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6761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FDE1F-58D2-43AF-934A-212336E48584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DAC3-4B78-484C-8D8D-9E06328DA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2692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C5CA7-A567-45C9-A473-D9A6F8A686A2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A3706-D64C-42AF-A90A-255891F46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7444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79640-C6AF-4A8C-A0A0-DFA5137E567D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D0DA4-6CE1-46D0-8EBE-B249DDDDE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3245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71F486-4668-47B3-B5E0-74B9976F3C96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C8575-0AB2-4442-950B-6AF6791EC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9754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E4F4A-DFF9-423F-A3FF-74F22F707F25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C50BB-BDF5-40C4-A738-E2ED96349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5206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2BC2B-8DD7-4B3C-95D1-89E2CCC57F9F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79A9E-8D74-4C03-8346-210459EF7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9003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6A292B-C7E7-4405-8916-FCD678EA6914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0ACCD-5BC6-496A-8E75-7FFB7353F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4667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40F88-7FFC-416D-A480-E26E575E4101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BF04C-CC3B-488D-B503-CAD905FB4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12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DFCBB-5FC5-4744-B03B-25DE2AB97D9C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7A746-995F-4A26-BC0A-C70922662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5167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65539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65540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1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2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3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4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5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6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7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8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9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0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1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2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3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4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5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6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7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8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9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0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1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2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3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8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0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1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2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3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4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5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6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7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8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9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0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1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2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3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4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5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6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7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8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9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0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1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2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3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4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5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6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7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8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9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0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1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2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3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4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5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6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7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8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9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0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1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2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3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4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5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6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7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8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9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0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1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2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3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4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5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6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7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8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9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0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1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2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3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4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5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6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7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638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65639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0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1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2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64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fld id="{544B4619-62FA-400A-A1DF-C599C2B956E7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2D7AAB62-10DC-426A-BD58-7754228810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564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sldNum="0" hdr="0" ftr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ta.ase.ro/bt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5B96-BA68-41B5-8A1F-D68C8E3FFC09}" type="datetime5">
              <a:rPr lang="en-US" altLang="en-US"/>
              <a:pPr/>
              <a:t>11-Oct-23</a:t>
            </a:fld>
            <a:endParaRPr lang="en-US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sz="3200" dirty="0"/>
            </a:br>
            <a:r>
              <a:rPr lang="en-US" altLang="en-US" sz="3200" dirty="0" err="1"/>
              <a:t>Bazele</a:t>
            </a:r>
            <a:r>
              <a:rPr lang="en-US" altLang="en-US" sz="3200"/>
              <a:t> Tehnologiei Informa</a:t>
            </a:r>
            <a:r>
              <a:rPr lang="ro-RO" altLang="en-US" sz="3200"/>
              <a:t>ţiei</a:t>
            </a:r>
            <a:br>
              <a:rPr lang="en-US" altLang="en-US" sz="3200"/>
            </a:br>
            <a:r>
              <a:rPr lang="en-US" altLang="en-US" sz="3200"/>
              <a:t>Curs 3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5029200"/>
            <a:ext cx="7958138" cy="11382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Prof. dr. R</a:t>
            </a:r>
            <a:r>
              <a:rPr lang="ro-RO" altLang="en-US" sz="1800" dirty="0" err="1"/>
              <a:t>ăzvan</a:t>
            </a:r>
            <a:r>
              <a:rPr lang="ro-RO" altLang="en-US" sz="1800" dirty="0"/>
              <a:t> Daniel </a:t>
            </a:r>
            <a:r>
              <a:rPr lang="ro-RO" altLang="en-US" sz="1800" dirty="0" err="1"/>
              <a:t>Zota</a:t>
            </a:r>
            <a:endParaRPr lang="en-US" altLang="en-US" sz="1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err="1"/>
              <a:t>Facultatea</a:t>
            </a:r>
            <a:r>
              <a:rPr lang="en-US" altLang="en-US" sz="1800" dirty="0"/>
              <a:t> </a:t>
            </a:r>
            <a:r>
              <a:rPr lang="ro-RO" altLang="en-US" sz="1800" dirty="0"/>
              <a:t>de </a:t>
            </a:r>
            <a:r>
              <a:rPr lang="en-US" altLang="en-US" sz="1800" dirty="0"/>
              <a:t>C</a:t>
            </a:r>
            <a:r>
              <a:rPr lang="ro-RO" altLang="en-US" sz="1800" dirty="0" err="1"/>
              <a:t>ibernetică</a:t>
            </a:r>
            <a:r>
              <a:rPr lang="ro-RO" altLang="en-US" sz="1800" dirty="0"/>
              <a:t>, </a:t>
            </a:r>
            <a:r>
              <a:rPr lang="en-US" altLang="en-US" sz="1800" dirty="0"/>
              <a:t>S</a:t>
            </a:r>
            <a:r>
              <a:rPr lang="ro-RO" altLang="en-US" sz="1800" dirty="0" err="1"/>
              <a:t>tatistică</a:t>
            </a:r>
            <a:r>
              <a:rPr lang="ro-RO" altLang="en-US" sz="1800" dirty="0"/>
              <a:t> </a:t>
            </a:r>
            <a:r>
              <a:rPr lang="ro-RO" altLang="en-US" sz="1800" dirty="0" err="1"/>
              <a:t>şi</a:t>
            </a:r>
            <a:r>
              <a:rPr lang="ro-RO" altLang="en-US" sz="1800" dirty="0"/>
              <a:t> </a:t>
            </a:r>
            <a:r>
              <a:rPr lang="en-US" altLang="en-US" sz="1800" dirty="0"/>
              <a:t>I</a:t>
            </a:r>
            <a:r>
              <a:rPr lang="ro-RO" altLang="en-US" sz="1800" dirty="0" err="1"/>
              <a:t>nformatică</a:t>
            </a:r>
            <a:r>
              <a:rPr lang="ro-RO" altLang="en-US" sz="1800" dirty="0"/>
              <a:t> </a:t>
            </a:r>
            <a:r>
              <a:rPr lang="en-US" altLang="en-US" sz="1800" dirty="0"/>
              <a:t>E</a:t>
            </a:r>
            <a:r>
              <a:rPr lang="ro-RO" altLang="en-US" sz="1800" dirty="0" err="1"/>
              <a:t>conomică</a:t>
            </a:r>
            <a:r>
              <a:rPr lang="en-US" altLang="en-US" sz="1800" dirty="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ASE </a:t>
            </a:r>
            <a:r>
              <a:rPr lang="en-US" altLang="en-US" sz="1800" dirty="0" err="1"/>
              <a:t>Bucure</a:t>
            </a:r>
            <a:r>
              <a:rPr lang="ro-RO" altLang="en-US" sz="1800" dirty="0" err="1"/>
              <a:t>ş</a:t>
            </a:r>
            <a:r>
              <a:rPr lang="en-US" altLang="en-US" sz="1800" dirty="0" err="1"/>
              <a:t>ti</a:t>
            </a:r>
            <a:endParaRPr lang="en-US" altLang="en-US" sz="1800" dirty="0"/>
          </a:p>
          <a:p>
            <a:pPr algn="ctr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>
                <a:hlinkClick r:id="rId3"/>
              </a:rPr>
              <a:t>https://zota</a:t>
            </a:r>
            <a:r>
              <a:rPr lang="ro-RO" altLang="en-US" sz="1800" dirty="0">
                <a:hlinkClick r:id="rId3"/>
              </a:rPr>
              <a:t>.ase.ro</a:t>
            </a:r>
            <a:r>
              <a:rPr lang="en-US" altLang="en-US" sz="1800" dirty="0">
                <a:hlinkClick r:id="rId3"/>
              </a:rPr>
              <a:t>/</a:t>
            </a:r>
            <a:r>
              <a:rPr lang="ro-RO" altLang="en-US" sz="1800" dirty="0" err="1">
                <a:hlinkClick r:id="rId3"/>
              </a:rPr>
              <a:t>bti</a:t>
            </a:r>
            <a:endParaRPr lang="ro-RO" altLang="en-US" sz="1800" dirty="0"/>
          </a:p>
          <a:p>
            <a:pPr algn="ctr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altLang="en-US" sz="1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/>
          <a:lstStyle/>
          <a:p>
            <a:r>
              <a:rPr lang="en-US" altLang="en-US" sz="3200"/>
              <a:t>Reprezentarea </a:t>
            </a:r>
            <a:r>
              <a:rPr lang="ro-RO" altLang="en-US" sz="3200"/>
              <a:t>î</a:t>
            </a:r>
            <a:r>
              <a:rPr lang="en-US" altLang="en-US" sz="3200"/>
              <a:t>n virgul</a:t>
            </a:r>
            <a:r>
              <a:rPr lang="ro-RO" altLang="en-US" sz="3200"/>
              <a:t>ă</a:t>
            </a:r>
            <a:r>
              <a:rPr lang="en-US" altLang="en-US" sz="3200"/>
              <a:t> mobil</a:t>
            </a:r>
            <a:r>
              <a:rPr lang="ro-RO" altLang="en-US" sz="3200"/>
              <a:t>ă</a:t>
            </a:r>
            <a:endParaRPr lang="en-US" altLang="en-US" sz="32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219200" y="2362200"/>
            <a:ext cx="7391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o-RO" altLang="en-US"/>
              <a:t>Î</a:t>
            </a:r>
            <a:r>
              <a:rPr lang="en-US" altLang="en-US"/>
              <a:t>n aceast</a:t>
            </a:r>
            <a:r>
              <a:rPr lang="ro-RO" altLang="en-US"/>
              <a:t>ă</a:t>
            </a:r>
            <a:r>
              <a:rPr lang="en-US" altLang="en-US"/>
              <a:t> reprezentare un num</a:t>
            </a:r>
            <a:r>
              <a:rPr lang="ro-RO" altLang="en-US"/>
              <a:t>ă</a:t>
            </a:r>
            <a:r>
              <a:rPr lang="en-US" altLang="en-US"/>
              <a:t>r are 3 p</a:t>
            </a:r>
            <a:r>
              <a:rPr lang="ro-RO" altLang="en-US"/>
              <a:t>ă</a:t>
            </a:r>
            <a:r>
              <a:rPr lang="en-US" altLang="en-US"/>
              <a:t>r</a:t>
            </a:r>
            <a:r>
              <a:rPr lang="ro-RO" altLang="en-US"/>
              <a:t>ţ</a:t>
            </a:r>
            <a:r>
              <a:rPr lang="en-US" altLang="en-US"/>
              <a:t>i: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/>
              <a:t>Bit de semn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/>
              <a:t>Exponent (caracteristic</a:t>
            </a:r>
            <a:r>
              <a:rPr lang="ro-RO" altLang="en-US"/>
              <a:t>ă</a:t>
            </a:r>
            <a:r>
              <a:rPr lang="en-US" altLang="en-US"/>
              <a:t>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/>
              <a:t>Frac</a:t>
            </a:r>
            <a:r>
              <a:rPr lang="ro-RO" altLang="en-US"/>
              <a:t>ţ</a:t>
            </a:r>
            <a:r>
              <a:rPr lang="en-US" altLang="en-US"/>
              <a:t>ie (mantis</a:t>
            </a:r>
            <a:r>
              <a:rPr lang="ro-RO" altLang="en-US"/>
              <a:t>ă</a:t>
            </a:r>
            <a:r>
              <a:rPr lang="en-US" altLang="en-US"/>
              <a:t>)(significand=eng.)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o-RO" altLang="en-US"/>
              <a:t>Standardul </a:t>
            </a:r>
            <a:r>
              <a:rPr lang="en-US" altLang="en-US"/>
              <a:t>interna</a:t>
            </a:r>
            <a:r>
              <a:rPr lang="ro-RO" altLang="en-US"/>
              <a:t>ţ</a:t>
            </a:r>
            <a:r>
              <a:rPr lang="en-US" altLang="en-US"/>
              <a:t>ional </a:t>
            </a:r>
            <a:r>
              <a:rPr lang="ro-RO" altLang="en-US" b="1"/>
              <a:t>IEEE</a:t>
            </a:r>
            <a:r>
              <a:rPr lang="en-US" altLang="en-US" b="1"/>
              <a:t> (Institute of Electrical and Electronics Engineers)</a:t>
            </a:r>
            <a:r>
              <a:rPr lang="ro-RO" altLang="en-US" b="1"/>
              <a:t> 754</a:t>
            </a:r>
            <a:r>
              <a:rPr lang="ro-RO" altLang="en-US"/>
              <a:t> </a:t>
            </a:r>
            <a:r>
              <a:rPr lang="en-US" altLang="en-US"/>
              <a:t>–</a:t>
            </a:r>
            <a:r>
              <a:rPr lang="ro-RO" altLang="en-US"/>
              <a:t>1985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E606-4CA5-4BE2-8ADE-B93CF218614D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200"/>
              <a:t>Numere normali</a:t>
            </a:r>
            <a:r>
              <a:rPr lang="en-US" altLang="en-US" sz="3200"/>
              <a:t>za</a:t>
            </a:r>
            <a:r>
              <a:rPr lang="ro-RO" altLang="en-US" sz="3200"/>
              <a:t>te</a:t>
            </a:r>
            <a:endParaRPr lang="en-US" altLang="en-US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195637"/>
          </a:xfrm>
        </p:spPr>
        <p:txBody>
          <a:bodyPr/>
          <a:lstStyle/>
          <a:p>
            <a:r>
              <a:rPr lang="ro-RO" altLang="en-US" sz="2200" dirty="0"/>
              <a:t>Î</a:t>
            </a:r>
            <a:r>
              <a:rPr lang="en-US" altLang="en-US" sz="2200" dirty="0"/>
              <a:t>n </a:t>
            </a:r>
            <a:r>
              <a:rPr lang="en-US" altLang="en-US" sz="2200" dirty="0" err="1"/>
              <a:t>majoritatea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cazurilor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numerele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reprezentate</a:t>
            </a:r>
            <a:r>
              <a:rPr lang="en-US" altLang="en-US" sz="2200" dirty="0"/>
              <a:t> </a:t>
            </a:r>
            <a:r>
              <a:rPr lang="ro-RO" altLang="en-US" sz="2200" dirty="0"/>
              <a:t>î</a:t>
            </a:r>
            <a:r>
              <a:rPr lang="en-US" altLang="en-US" sz="2200" dirty="0"/>
              <a:t>n </a:t>
            </a:r>
            <a:r>
              <a:rPr lang="en-US" altLang="en-US" sz="2200" i="1" dirty="0"/>
              <a:t>form</a:t>
            </a:r>
            <a:r>
              <a:rPr lang="ro-RO" altLang="en-US" sz="2200" i="1" dirty="0"/>
              <a:t>ă</a:t>
            </a:r>
            <a:r>
              <a:rPr lang="en-US" altLang="en-US" sz="2200" i="1" dirty="0"/>
              <a:t> </a:t>
            </a:r>
            <a:r>
              <a:rPr lang="en-US" altLang="en-US" sz="2200" i="1" dirty="0" err="1"/>
              <a:t>normalizat</a:t>
            </a:r>
            <a:r>
              <a:rPr lang="ro-RO" altLang="en-US" sz="2200" i="1" dirty="0"/>
              <a:t>ă</a:t>
            </a:r>
            <a:r>
              <a:rPr lang="en-US" altLang="en-US" sz="2200" i="1" dirty="0"/>
              <a:t>. </a:t>
            </a:r>
            <a:r>
              <a:rPr lang="en-US" altLang="en-US" sz="2200" dirty="0"/>
              <a:t>Cu </a:t>
            </a:r>
            <a:r>
              <a:rPr lang="en-US" altLang="en-US" sz="2200" dirty="0" err="1"/>
              <a:t>excep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lui</a:t>
            </a:r>
            <a:r>
              <a:rPr lang="en-US" altLang="en-US" sz="2200" dirty="0"/>
              <a:t> zero, </a:t>
            </a:r>
            <a:r>
              <a:rPr lang="en-US" altLang="en-US" sz="2200" dirty="0" err="1"/>
              <a:t>num</a:t>
            </a:r>
            <a:r>
              <a:rPr lang="ro-RO" altLang="en-US" sz="2200" dirty="0"/>
              <a:t>ă</a:t>
            </a:r>
            <a:r>
              <a:rPr lang="en-US" altLang="en-US" sz="2200" dirty="0" err="1"/>
              <a:t>rul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este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reprezentat</a:t>
            </a:r>
            <a:r>
              <a:rPr lang="en-US" altLang="en-US" sz="2200" dirty="0"/>
              <a:t> sub forma:</a:t>
            </a:r>
          </a:p>
          <a:p>
            <a:pPr>
              <a:buFont typeface="Wingdings" pitchFamily="2" charset="2"/>
              <a:buNone/>
            </a:pPr>
            <a:r>
              <a:rPr lang="en-US" altLang="en-US" sz="2200" dirty="0"/>
              <a:t>			+/-1,fff…</a:t>
            </a:r>
            <a:r>
              <a:rPr lang="en-US" altLang="en-US" sz="2200" dirty="0" err="1"/>
              <a:t>fff</a:t>
            </a:r>
            <a:r>
              <a:rPr lang="en-US" altLang="en-US" sz="2200" dirty="0"/>
              <a:t> *2</a:t>
            </a:r>
            <a:r>
              <a:rPr lang="en-US" altLang="en-US" sz="2200" baseline="30000" dirty="0"/>
              <a:t>exp</a:t>
            </a:r>
          </a:p>
          <a:p>
            <a:pPr>
              <a:buFont typeface="Wingdings" pitchFamily="2" charset="2"/>
              <a:buNone/>
            </a:pPr>
            <a:endParaRPr lang="en-US" altLang="en-US" sz="2200" baseline="30000" dirty="0"/>
          </a:p>
          <a:p>
            <a:pPr>
              <a:buFont typeface="Wingdings" pitchFamily="2" charset="2"/>
              <a:buNone/>
            </a:pPr>
            <a:r>
              <a:rPr lang="en-US" altLang="en-US" sz="2200" baseline="30000" dirty="0"/>
              <a:t>		</a:t>
            </a:r>
            <a:r>
              <a:rPr lang="en-US" altLang="en-US" sz="2200" dirty="0"/>
              <a:t>S=0 </a:t>
            </a:r>
            <a:r>
              <a:rPr lang="en-US" altLang="en-US" sz="2200" dirty="0" err="1"/>
              <a:t>sau</a:t>
            </a:r>
            <a:r>
              <a:rPr lang="en-US" altLang="en-US" sz="2200" dirty="0"/>
              <a:t> S=1</a:t>
            </a:r>
          </a:p>
          <a:p>
            <a:pPr>
              <a:buFont typeface="Wingdings" pitchFamily="2" charset="2"/>
              <a:buNone/>
            </a:pPr>
            <a:r>
              <a:rPr lang="en-US" altLang="en-US" sz="2200" dirty="0"/>
              <a:t>		CAR = </a:t>
            </a:r>
            <a:r>
              <a:rPr lang="en-US" altLang="en-US" sz="2200" dirty="0" err="1"/>
              <a:t>exp</a:t>
            </a:r>
            <a:r>
              <a:rPr lang="en-US" altLang="en-US" sz="2200" dirty="0"/>
              <a:t> + K (K=constant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pozitiv</a:t>
            </a:r>
            <a:r>
              <a:rPr lang="ro-RO" altLang="en-US" sz="2200" dirty="0"/>
              <a:t>ă</a:t>
            </a:r>
            <a:r>
              <a:rPr lang="en-US" altLang="en-US" sz="22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en-US" sz="2200" dirty="0"/>
              <a:t>		</a:t>
            </a:r>
            <a:r>
              <a:rPr lang="en-US" altLang="en-US" sz="2200" dirty="0" err="1"/>
              <a:t>Frac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ie</a:t>
            </a:r>
            <a:r>
              <a:rPr lang="en-US" altLang="en-US" sz="2200" dirty="0"/>
              <a:t> = </a:t>
            </a:r>
            <a:r>
              <a:rPr lang="en-US" altLang="en-US" sz="2200" dirty="0" err="1"/>
              <a:t>fff</a:t>
            </a:r>
            <a:r>
              <a:rPr lang="en-US" altLang="en-US" sz="2200" dirty="0"/>
              <a:t>…</a:t>
            </a:r>
            <a:r>
              <a:rPr lang="en-US" altLang="en-US" sz="2200" dirty="0" err="1"/>
              <a:t>fff</a:t>
            </a:r>
            <a:endParaRPr lang="en-US" altLang="en-US" sz="2200" dirty="0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1752600" y="5700707"/>
            <a:ext cx="5197475" cy="469900"/>
            <a:chOff x="1104" y="3591"/>
            <a:chExt cx="3274" cy="296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104" y="3591"/>
              <a:ext cx="20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306" y="3591"/>
              <a:ext cx="768" cy="2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/>
                <a:t>CAR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074" y="3591"/>
              <a:ext cx="2304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Fractie</a:t>
              </a:r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2FDA-E94B-43D4-AA3B-B169A676CA0C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Numere </a:t>
            </a:r>
            <a:r>
              <a:rPr lang="ro-RO" altLang="en-US" sz="3200"/>
              <a:t>ş</a:t>
            </a:r>
            <a:r>
              <a:rPr lang="en-US" altLang="en-US" sz="3200"/>
              <a:t>i valori speciale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958138" cy="3881437"/>
          </a:xfrm>
        </p:spPr>
        <p:txBody>
          <a:bodyPr/>
          <a:lstStyle/>
          <a:p>
            <a:r>
              <a:rPr lang="en-US" altLang="en-US" sz="2000" b="1" dirty="0" err="1"/>
              <a:t>Zerouri</a:t>
            </a:r>
            <a:r>
              <a:rPr lang="en-US" altLang="en-US" sz="2000" b="1" dirty="0"/>
              <a:t> cu </a:t>
            </a:r>
            <a:r>
              <a:rPr lang="en-US" altLang="en-US" sz="2000" b="1" dirty="0" err="1"/>
              <a:t>semn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valoarea</a:t>
            </a:r>
            <a:r>
              <a:rPr lang="en-US" altLang="en-US" sz="2000" dirty="0"/>
              <a:t> 0 </a:t>
            </a:r>
            <a:r>
              <a:rPr lang="en-US" altLang="en-US" sz="2000" dirty="0" err="1"/>
              <a:t>poate</a:t>
            </a:r>
            <a:r>
              <a:rPr lang="en-US" altLang="en-US" sz="2000" dirty="0"/>
              <a:t> fi </a:t>
            </a:r>
            <a:r>
              <a:rPr lang="en-US" altLang="en-US" sz="2000" dirty="0" err="1"/>
              <a:t>reprezentat</a:t>
            </a:r>
            <a:r>
              <a:rPr lang="ro-RO" altLang="en-US" sz="2000" dirty="0"/>
              <a:t>ă</a:t>
            </a:r>
            <a:r>
              <a:rPr lang="en-US" altLang="en-US" sz="2000" dirty="0"/>
              <a:t> ca +0 </a:t>
            </a:r>
            <a:r>
              <a:rPr lang="en-US" altLang="en-US" sz="2000" dirty="0" err="1"/>
              <a:t>sau</a:t>
            </a:r>
            <a:r>
              <a:rPr lang="en-US" altLang="en-US" sz="2000" dirty="0"/>
              <a:t> –0 </a:t>
            </a:r>
            <a:r>
              <a:rPr lang="ro-RO" altLang="en-US" sz="2000" dirty="0"/>
              <a:t>î</a:t>
            </a:r>
            <a:r>
              <a:rPr lang="en-US" altLang="en-US" sz="2000" dirty="0"/>
              <a:t>n </a:t>
            </a:r>
            <a:r>
              <a:rPr lang="en-US" altLang="en-US" sz="2000" dirty="0" err="1"/>
              <a:t>func</a:t>
            </a:r>
            <a:r>
              <a:rPr lang="ro-RO" altLang="en-US" sz="2000" dirty="0"/>
              <a:t>ţ</a:t>
            </a:r>
            <a:r>
              <a:rPr lang="en-US" altLang="en-US" sz="2000" dirty="0" err="1"/>
              <a:t>ie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bitul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semn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Ambele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reprezent</a:t>
            </a:r>
            <a:r>
              <a:rPr lang="ro-RO" altLang="en-US" sz="2000" dirty="0"/>
              <a:t>ă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egale</a:t>
            </a:r>
            <a:r>
              <a:rPr lang="en-US" altLang="en-US" sz="2000" dirty="0"/>
              <a:t> ca </a:t>
            </a:r>
            <a:r>
              <a:rPr lang="en-US" altLang="en-US" sz="2000" dirty="0" err="1"/>
              <a:t>valoare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Semnul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unui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rezultat</a:t>
            </a:r>
            <a:r>
              <a:rPr lang="en-US" altLang="en-US" sz="2000" dirty="0"/>
              <a:t> cu </a:t>
            </a:r>
            <a:r>
              <a:rPr lang="en-US" altLang="en-US" sz="2000" dirty="0" err="1"/>
              <a:t>valoare</a:t>
            </a:r>
            <a:r>
              <a:rPr lang="en-US" altLang="en-US" sz="2000" dirty="0"/>
              <a:t> 0 </a:t>
            </a:r>
            <a:r>
              <a:rPr lang="en-US" altLang="en-US" sz="2000" dirty="0" err="1"/>
              <a:t>depinde</a:t>
            </a:r>
            <a:r>
              <a:rPr lang="en-US" altLang="en-US" sz="2000" dirty="0"/>
              <a:t> de opera</a:t>
            </a:r>
            <a:r>
              <a:rPr lang="ro-RO" altLang="en-US" sz="2000" dirty="0"/>
              <a:t>ţ</a:t>
            </a:r>
            <a:r>
              <a:rPr lang="en-US" altLang="en-US" sz="2000" dirty="0" err="1"/>
              <a:t>ia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efectuat</a:t>
            </a:r>
            <a:r>
              <a:rPr lang="ro-RO" altLang="en-US" sz="2000" dirty="0"/>
              <a:t>ă</a:t>
            </a:r>
            <a:r>
              <a:rPr lang="en-US" altLang="en-US" sz="2000" dirty="0"/>
              <a:t> </a:t>
            </a:r>
            <a:r>
              <a:rPr lang="ro-RO" altLang="en-US" sz="2000" dirty="0"/>
              <a:t>ş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modalitatea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rotunjire</a:t>
            </a:r>
            <a:r>
              <a:rPr lang="en-US" altLang="en-US" sz="2000" dirty="0"/>
              <a:t>. </a:t>
            </a:r>
          </a:p>
          <a:p>
            <a:r>
              <a:rPr lang="en-US" altLang="en-US" sz="2000" b="1" dirty="0" err="1"/>
              <a:t>Numere</a:t>
            </a:r>
            <a:r>
              <a:rPr lang="en-US" altLang="en-US" sz="2000" b="1" dirty="0"/>
              <a:t> finite </a:t>
            </a:r>
            <a:r>
              <a:rPr lang="en-US" altLang="en-US" sz="2000" b="1" dirty="0" err="1"/>
              <a:t>normalizate</a:t>
            </a:r>
            <a:r>
              <a:rPr lang="en-US" altLang="en-US" sz="2000" b="1" dirty="0"/>
              <a:t> </a:t>
            </a:r>
            <a:r>
              <a:rPr lang="ro-RO" altLang="en-US" sz="2000" b="1" dirty="0"/>
              <a:t>ş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denormalizate</a:t>
            </a:r>
            <a:r>
              <a:rPr lang="en-US" altLang="en-US" sz="2000" dirty="0"/>
              <a:t>.</a:t>
            </a:r>
          </a:p>
          <a:p>
            <a:r>
              <a:rPr lang="en-US" altLang="en-US" sz="2000" b="1" dirty="0">
                <a:sym typeface="Symbol" pitchFamily="18" charset="2"/>
              </a:rPr>
              <a:t>+, -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reprezint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valoarea</a:t>
            </a:r>
            <a:r>
              <a:rPr lang="en-US" altLang="en-US" sz="2000" dirty="0">
                <a:sym typeface="Symbol" pitchFamily="18" charset="2"/>
              </a:rPr>
              <a:t> maxim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pozitiv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, </a:t>
            </a:r>
            <a:r>
              <a:rPr lang="en-US" altLang="en-US" sz="2000" dirty="0" err="1">
                <a:sym typeface="Symbol" pitchFamily="18" charset="2"/>
              </a:rPr>
              <a:t>respectiv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negativ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pentru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numere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reale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ce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poate</a:t>
            </a:r>
            <a:r>
              <a:rPr lang="en-US" altLang="en-US" sz="2000" dirty="0">
                <a:sym typeface="Symbol" pitchFamily="18" charset="2"/>
              </a:rPr>
              <a:t> fi </a:t>
            </a:r>
            <a:r>
              <a:rPr lang="en-US" altLang="en-US" sz="2000" dirty="0" err="1">
                <a:sym typeface="Symbol" pitchFamily="18" charset="2"/>
              </a:rPr>
              <a:t>reprezentat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ro-RO" altLang="en-US" sz="2000" dirty="0">
                <a:sym typeface="Symbol" pitchFamily="18" charset="2"/>
              </a:rPr>
              <a:t>î</a:t>
            </a:r>
            <a:r>
              <a:rPr lang="en-US" altLang="en-US" sz="2000" dirty="0">
                <a:sym typeface="Symbol" pitchFamily="18" charset="2"/>
              </a:rPr>
              <a:t>n </a:t>
            </a:r>
            <a:r>
              <a:rPr lang="en-US" altLang="en-US" sz="2000" dirty="0" err="1">
                <a:sym typeface="Symbol" pitchFamily="18" charset="2"/>
              </a:rPr>
              <a:t>virgul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mobil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. </a:t>
            </a:r>
            <a:r>
              <a:rPr lang="en-US" altLang="en-US" sz="2000" dirty="0" err="1">
                <a:sym typeface="Symbol" pitchFamily="18" charset="2"/>
              </a:rPr>
              <a:t>Valoarea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i="1" dirty="0" err="1">
                <a:sym typeface="Symbol" pitchFamily="18" charset="2"/>
              </a:rPr>
              <a:t>infinit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este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totdeauna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reprezentat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de o </a:t>
            </a:r>
            <a:r>
              <a:rPr lang="en-US" altLang="en-US" sz="2000" dirty="0" err="1">
                <a:sym typeface="Symbol" pitchFamily="18" charset="2"/>
              </a:rPr>
              <a:t>frac</a:t>
            </a:r>
            <a:r>
              <a:rPr lang="ro-RO" altLang="en-US" sz="2000" dirty="0">
                <a:sym typeface="Symbol" pitchFamily="18" charset="2"/>
              </a:rPr>
              <a:t>ţ</a:t>
            </a:r>
            <a:r>
              <a:rPr lang="en-US" altLang="en-US" sz="2000" dirty="0" err="1">
                <a:sym typeface="Symbol" pitchFamily="18" charset="2"/>
              </a:rPr>
              <a:t>ie</a:t>
            </a:r>
            <a:r>
              <a:rPr lang="en-US" altLang="en-US" sz="2000" dirty="0">
                <a:sym typeface="Symbol" pitchFamily="18" charset="2"/>
              </a:rPr>
              <a:t> 0 </a:t>
            </a:r>
            <a:r>
              <a:rPr lang="ro-RO" altLang="en-US" sz="2000" dirty="0">
                <a:sym typeface="Symbol" pitchFamily="18" charset="2"/>
              </a:rPr>
              <a:t>ş</a:t>
            </a:r>
            <a:r>
              <a:rPr lang="en-US" altLang="en-US" sz="2000" dirty="0" err="1">
                <a:sym typeface="Symbol" pitchFamily="18" charset="2"/>
              </a:rPr>
              <a:t>i</a:t>
            </a:r>
            <a:r>
              <a:rPr lang="en-US" altLang="en-US" sz="2000" dirty="0">
                <a:sym typeface="Symbol" pitchFamily="18" charset="2"/>
              </a:rPr>
              <a:t> de </a:t>
            </a:r>
            <a:r>
              <a:rPr lang="en-US" altLang="en-US" sz="2000" dirty="0" err="1">
                <a:sym typeface="Symbol" pitchFamily="18" charset="2"/>
              </a:rPr>
              <a:t>exponentul</a:t>
            </a:r>
            <a:r>
              <a:rPr lang="en-US" altLang="en-US" sz="2000" dirty="0">
                <a:sym typeface="Symbol" pitchFamily="18" charset="2"/>
              </a:rPr>
              <a:t> maxim </a:t>
            </a:r>
            <a:r>
              <a:rPr lang="en-US" altLang="en-US" sz="2000" dirty="0" err="1">
                <a:sym typeface="Symbol" pitchFamily="18" charset="2"/>
              </a:rPr>
              <a:t>permis</a:t>
            </a:r>
            <a:r>
              <a:rPr lang="en-US" altLang="en-US" sz="2000" dirty="0">
                <a:sym typeface="Symbol" pitchFamily="18" charset="2"/>
              </a:rPr>
              <a:t> de </a:t>
            </a:r>
            <a:r>
              <a:rPr lang="en-US" altLang="en-US" sz="2000" dirty="0" err="1">
                <a:sym typeface="Symbol" pitchFamily="18" charset="2"/>
              </a:rPr>
              <a:t>formatul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respectiv</a:t>
            </a:r>
            <a:r>
              <a:rPr lang="en-US" altLang="en-US" sz="2000" dirty="0">
                <a:sym typeface="Symbol" pitchFamily="18" charset="2"/>
              </a:rPr>
              <a:t> (de ex. 255 </a:t>
            </a:r>
            <a:r>
              <a:rPr lang="ro-RO" altLang="en-US" sz="2000" dirty="0">
                <a:sym typeface="Symbol" pitchFamily="18" charset="2"/>
              </a:rPr>
              <a:t>î</a:t>
            </a:r>
            <a:r>
              <a:rPr lang="en-US" altLang="en-US" sz="2000" dirty="0">
                <a:sym typeface="Symbol" pitchFamily="18" charset="2"/>
              </a:rPr>
              <a:t>n format </a:t>
            </a:r>
            <a:r>
              <a:rPr lang="en-US" altLang="en-US" sz="2000" dirty="0" err="1">
                <a:sym typeface="Symbol" pitchFamily="18" charset="2"/>
              </a:rPr>
              <a:t>simpl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precizie</a:t>
            </a:r>
            <a:r>
              <a:rPr lang="en-US" altLang="en-US" sz="2000" dirty="0">
                <a:sym typeface="Symbol" pitchFamily="18" charset="2"/>
              </a:rPr>
              <a:t>). </a:t>
            </a:r>
            <a:r>
              <a:rPr lang="en-US" altLang="en-US" sz="2000" dirty="0" err="1">
                <a:sym typeface="Symbol" pitchFamily="18" charset="2"/>
              </a:rPr>
              <a:t>Sunt</a:t>
            </a:r>
            <a:r>
              <a:rPr lang="en-US" altLang="en-US" sz="2000" dirty="0">
                <a:sym typeface="Symbol" pitchFamily="18" charset="2"/>
              </a:rPr>
              <a:t> generate </a:t>
            </a:r>
            <a:r>
              <a:rPr lang="en-US" altLang="en-US" sz="2000" dirty="0" err="1">
                <a:sym typeface="Symbol" pitchFamily="18" charset="2"/>
              </a:rPr>
              <a:t>excep</a:t>
            </a:r>
            <a:r>
              <a:rPr lang="ro-RO" altLang="en-US" sz="2000" dirty="0">
                <a:sym typeface="Symbol" pitchFamily="18" charset="2"/>
              </a:rPr>
              <a:t>ţ</a:t>
            </a:r>
            <a:r>
              <a:rPr lang="en-US" altLang="en-US" sz="2000" dirty="0">
                <a:sym typeface="Symbol" pitchFamily="18" charset="2"/>
              </a:rPr>
              <a:t>ii </a:t>
            </a:r>
            <a:r>
              <a:rPr lang="en-US" altLang="en-US" sz="2000" dirty="0" err="1">
                <a:sym typeface="Symbol" pitchFamily="18" charset="2"/>
              </a:rPr>
              <a:t>atunci</a:t>
            </a:r>
            <a:r>
              <a:rPr lang="en-US" altLang="en-US" sz="2000" dirty="0">
                <a:sym typeface="Symbol" pitchFamily="18" charset="2"/>
              </a:rPr>
              <a:t> c</a:t>
            </a:r>
            <a:r>
              <a:rPr lang="ro-RO" altLang="en-US" sz="2000" dirty="0">
                <a:sym typeface="Symbol" pitchFamily="18" charset="2"/>
              </a:rPr>
              <a:t>â</a:t>
            </a:r>
            <a:r>
              <a:rPr lang="en-US" altLang="en-US" sz="2000" dirty="0" err="1">
                <a:sym typeface="Symbol" pitchFamily="18" charset="2"/>
              </a:rPr>
              <a:t>nd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utilizarea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unei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valori</a:t>
            </a:r>
            <a:r>
              <a:rPr lang="en-US" altLang="en-US" sz="2000" dirty="0">
                <a:sym typeface="Symbol" pitchFamily="18" charset="2"/>
              </a:rPr>
              <a:t> infinite ca operand </a:t>
            </a:r>
            <a:r>
              <a:rPr lang="en-US" altLang="en-US" sz="2000" dirty="0" err="1">
                <a:sym typeface="Symbol" pitchFamily="18" charset="2"/>
              </a:rPr>
              <a:t>surs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 conduce la o opera</a:t>
            </a:r>
            <a:r>
              <a:rPr lang="ro-RO" altLang="en-US" sz="2000" dirty="0">
                <a:sym typeface="Symbol" pitchFamily="18" charset="2"/>
              </a:rPr>
              <a:t>ţ</a:t>
            </a:r>
            <a:r>
              <a:rPr lang="en-US" altLang="en-US" sz="2000" dirty="0" err="1">
                <a:sym typeface="Symbol" pitchFamily="18" charset="2"/>
              </a:rPr>
              <a:t>ie</a:t>
            </a:r>
            <a:r>
              <a:rPr lang="en-US" altLang="en-US" sz="2000" dirty="0">
                <a:sym typeface="Symbol" pitchFamily="18" charset="2"/>
              </a:rPr>
              <a:t> invalid</a:t>
            </a:r>
            <a:r>
              <a:rPr lang="ro-RO" altLang="en-US" sz="2000" dirty="0">
                <a:sym typeface="Symbol" pitchFamily="18" charset="2"/>
              </a:rPr>
              <a:t>ă</a:t>
            </a:r>
            <a:r>
              <a:rPr lang="en-US" altLang="en-US" sz="2000" dirty="0">
                <a:sym typeface="Symbol" pitchFamily="18" charset="2"/>
              </a:rPr>
              <a:t>.</a:t>
            </a:r>
          </a:p>
          <a:p>
            <a:r>
              <a:rPr lang="en-US" altLang="en-US" sz="2000" b="1" dirty="0" err="1">
                <a:sym typeface="Symbol" pitchFamily="18" charset="2"/>
              </a:rPr>
              <a:t>Valori</a:t>
            </a:r>
            <a:r>
              <a:rPr lang="en-US" altLang="en-US" sz="2000" b="1" dirty="0">
                <a:sym typeface="Symbol" pitchFamily="18" charset="2"/>
              </a:rPr>
              <a:t> </a:t>
            </a:r>
            <a:r>
              <a:rPr lang="en-US" altLang="en-US" sz="2000" b="1" dirty="0" err="1">
                <a:sym typeface="Symbol" pitchFamily="18" charset="2"/>
              </a:rPr>
              <a:t>NaN</a:t>
            </a:r>
            <a:r>
              <a:rPr lang="en-US" altLang="en-US" sz="2000" dirty="0">
                <a:sym typeface="Symbol" pitchFamily="18" charset="2"/>
              </a:rPr>
              <a:t> (Not a Number) – nu </a:t>
            </a:r>
            <a:r>
              <a:rPr lang="en-US" altLang="en-US" sz="2000" dirty="0" err="1">
                <a:sym typeface="Symbol" pitchFamily="18" charset="2"/>
              </a:rPr>
              <a:t>fac</a:t>
            </a:r>
            <a:r>
              <a:rPr lang="en-US" altLang="en-US" sz="2000" dirty="0">
                <a:sym typeface="Symbol" pitchFamily="18" charset="2"/>
              </a:rPr>
              <a:t> parte din </a:t>
            </a:r>
            <a:r>
              <a:rPr lang="en-US" altLang="en-US" sz="2000" dirty="0" err="1">
                <a:sym typeface="Symbol" pitchFamily="18" charset="2"/>
              </a:rPr>
              <a:t>mul</a:t>
            </a:r>
            <a:r>
              <a:rPr lang="ro-RO" altLang="en-US" sz="2000" dirty="0">
                <a:sym typeface="Symbol" pitchFamily="18" charset="2"/>
              </a:rPr>
              <a:t>ţ</a:t>
            </a:r>
            <a:r>
              <a:rPr lang="en-US" altLang="en-US" sz="2000" dirty="0" err="1">
                <a:sym typeface="Symbol" pitchFamily="18" charset="2"/>
              </a:rPr>
              <a:t>imea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numerelor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reale</a:t>
            </a:r>
            <a:r>
              <a:rPr lang="en-US" altLang="en-US" sz="2000" dirty="0">
                <a:sym typeface="Symbol" pitchFamily="18" charset="2"/>
              </a:rPr>
              <a:t>. </a:t>
            </a:r>
            <a:r>
              <a:rPr lang="en-US" altLang="en-US" sz="2000" dirty="0" err="1">
                <a:sym typeface="Symbol" pitchFamily="18" charset="2"/>
              </a:rPr>
              <a:t>Reprezentarea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lor</a:t>
            </a:r>
            <a:r>
              <a:rPr lang="en-US" altLang="en-US" sz="2000" dirty="0">
                <a:sym typeface="Symbol" pitchFamily="18" charset="2"/>
              </a:rPr>
              <a:t> se face </a:t>
            </a:r>
            <a:r>
              <a:rPr lang="en-US" altLang="en-US" sz="2000" dirty="0" err="1">
                <a:sym typeface="Symbol" pitchFamily="18" charset="2"/>
              </a:rPr>
              <a:t>prin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intermediul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unui</a:t>
            </a:r>
            <a:r>
              <a:rPr lang="en-US" altLang="en-US" sz="2000" dirty="0">
                <a:sym typeface="Symbol" pitchFamily="18" charset="2"/>
              </a:rPr>
              <a:t> exponent maxim </a:t>
            </a:r>
            <a:r>
              <a:rPr lang="en-US" altLang="en-US" sz="2000" dirty="0" err="1">
                <a:sym typeface="Symbol" pitchFamily="18" charset="2"/>
              </a:rPr>
              <a:t>acceptat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ro-RO" altLang="en-US" sz="2000" dirty="0">
                <a:sym typeface="Symbol" pitchFamily="18" charset="2"/>
              </a:rPr>
              <a:t>ş</a:t>
            </a:r>
            <a:r>
              <a:rPr lang="en-US" altLang="en-US" sz="2000" dirty="0" err="1">
                <a:sym typeface="Symbol" pitchFamily="18" charset="2"/>
              </a:rPr>
              <a:t>i</a:t>
            </a:r>
            <a:r>
              <a:rPr lang="en-US" altLang="en-US" sz="2000" dirty="0">
                <a:sym typeface="Symbol" pitchFamily="18" charset="2"/>
              </a:rPr>
              <a:t> a </a:t>
            </a:r>
            <a:r>
              <a:rPr lang="en-US" altLang="en-US" sz="2000" dirty="0" err="1">
                <a:sym typeface="Symbol" pitchFamily="18" charset="2"/>
              </a:rPr>
              <a:t>unei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frac</a:t>
            </a:r>
            <a:r>
              <a:rPr lang="ro-RO" altLang="en-US" sz="2000" dirty="0">
                <a:sym typeface="Symbol" pitchFamily="18" charset="2"/>
              </a:rPr>
              <a:t>ţ</a:t>
            </a:r>
            <a:r>
              <a:rPr lang="en-US" altLang="en-US" sz="2000" dirty="0">
                <a:sym typeface="Symbol" pitchFamily="18" charset="2"/>
              </a:rPr>
              <a:t>ii non-zero. </a:t>
            </a:r>
            <a:r>
              <a:rPr lang="en-US" altLang="en-US" sz="2000" dirty="0" err="1">
                <a:sym typeface="Symbol" pitchFamily="18" charset="2"/>
              </a:rPr>
              <a:t>Bitul</a:t>
            </a:r>
            <a:r>
              <a:rPr lang="en-US" altLang="en-US" sz="2000" dirty="0">
                <a:sym typeface="Symbol" pitchFamily="18" charset="2"/>
              </a:rPr>
              <a:t> de </a:t>
            </a:r>
            <a:r>
              <a:rPr lang="en-US" altLang="en-US" sz="2000" dirty="0" err="1">
                <a:sym typeface="Symbol" pitchFamily="18" charset="2"/>
              </a:rPr>
              <a:t>semn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este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ignorat</a:t>
            </a:r>
            <a:r>
              <a:rPr lang="en-US" altLang="en-US" sz="2000" dirty="0">
                <a:sym typeface="Symbol" pitchFamily="18" charset="2"/>
              </a:rPr>
              <a:t>. </a:t>
            </a:r>
          </a:p>
          <a:p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78CC-34F4-4945-9AB6-8BCDE80CBF68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Numere normalizate si denormalizate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5963"/>
            <a:ext cx="8105775" cy="4567237"/>
          </a:xfrm>
        </p:spPr>
        <p:txBody>
          <a:bodyPr/>
          <a:lstStyle/>
          <a:p>
            <a:r>
              <a:rPr lang="en-US" altLang="en-US" sz="2000">
                <a:sym typeface="Symbol" pitchFamily="18" charset="2"/>
              </a:rPr>
              <a:t>Numerele diferite de zero finite. Numerele normalizate reprezint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numerele ce pot fi codificate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ntr-o form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normalizat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ntre 0 </a:t>
            </a:r>
            <a:r>
              <a:rPr lang="ro-RO" altLang="en-US" sz="2000">
                <a:sym typeface="Symbol" pitchFamily="18" charset="2"/>
              </a:rPr>
              <a:t>ş</a:t>
            </a:r>
            <a:r>
              <a:rPr lang="en-US" altLang="en-US" sz="2000">
                <a:sym typeface="Symbol" pitchFamily="18" charset="2"/>
              </a:rPr>
              <a:t>i .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 tabelul urm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tor, acest grup include toate numerele cu exponen</a:t>
            </a:r>
            <a:r>
              <a:rPr lang="ro-RO" altLang="en-US" sz="2000">
                <a:sym typeface="Symbol" pitchFamily="18" charset="2"/>
              </a:rPr>
              <a:t>ţ</a:t>
            </a:r>
            <a:r>
              <a:rPr lang="en-US" altLang="en-US" sz="2000">
                <a:sym typeface="Symbol" pitchFamily="18" charset="2"/>
              </a:rPr>
              <a:t>i modifica</a:t>
            </a:r>
            <a:r>
              <a:rPr lang="ro-RO" altLang="en-US" sz="2000">
                <a:sym typeface="Symbol" pitchFamily="18" charset="2"/>
              </a:rPr>
              <a:t>ţ</a:t>
            </a:r>
            <a:r>
              <a:rPr lang="en-US" altLang="en-US" sz="2000">
                <a:sym typeface="Symbol" pitchFamily="18" charset="2"/>
              </a:rPr>
              <a:t>i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ntre 1 </a:t>
            </a:r>
            <a:r>
              <a:rPr lang="ro-RO" altLang="en-US" sz="2000">
                <a:sym typeface="Symbol" pitchFamily="18" charset="2"/>
              </a:rPr>
              <a:t>ş</a:t>
            </a:r>
            <a:r>
              <a:rPr lang="en-US" altLang="en-US" sz="2000">
                <a:sym typeface="Symbol" pitchFamily="18" charset="2"/>
              </a:rPr>
              <a:t>i 254 (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ntre –126 </a:t>
            </a:r>
            <a:r>
              <a:rPr lang="ro-RO" altLang="en-US" sz="2000">
                <a:sym typeface="Symbol" pitchFamily="18" charset="2"/>
              </a:rPr>
              <a:t>ş</a:t>
            </a:r>
            <a:r>
              <a:rPr lang="en-US" altLang="en-US" sz="2000">
                <a:sym typeface="Symbol" pitchFamily="18" charset="2"/>
              </a:rPr>
              <a:t>i 127)</a:t>
            </a:r>
          </a:p>
          <a:p>
            <a:r>
              <a:rPr lang="en-US" altLang="en-US" sz="2000">
                <a:sym typeface="Symbol" pitchFamily="18" charset="2"/>
              </a:rPr>
              <a:t>Atunci c</a:t>
            </a:r>
            <a:r>
              <a:rPr lang="ro-RO" altLang="en-US" sz="2000">
                <a:sym typeface="Symbol" pitchFamily="18" charset="2"/>
              </a:rPr>
              <a:t>â</a:t>
            </a:r>
            <a:r>
              <a:rPr lang="en-US" altLang="en-US" sz="2000">
                <a:sym typeface="Symbol" pitchFamily="18" charset="2"/>
              </a:rPr>
              <a:t>nd exponentul modificat este 0, numerele mai mici pot fi reprezentate f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c</a:t>
            </a:r>
            <a:r>
              <a:rPr lang="ro-RO" altLang="en-US" sz="2000">
                <a:sym typeface="Symbol" pitchFamily="18" charset="2"/>
              </a:rPr>
              <a:t>â</a:t>
            </a:r>
            <a:r>
              <a:rPr lang="en-US" altLang="en-US" sz="2000">
                <a:sym typeface="Symbol" pitchFamily="18" charset="2"/>
              </a:rPr>
              <a:t>nd bitul p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r</a:t>
            </a:r>
            <a:r>
              <a:rPr lang="ro-RO" altLang="en-US" sz="2000">
                <a:sym typeface="Symbol" pitchFamily="18" charset="2"/>
              </a:rPr>
              <a:t>ţ</a:t>
            </a:r>
            <a:r>
              <a:rPr lang="en-US" altLang="en-US" sz="2000">
                <a:sym typeface="Symbol" pitchFamily="18" charset="2"/>
              </a:rPr>
              <a:t>ii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ntregi zero. Numerele din acest domeniu se numesc numere </a:t>
            </a:r>
            <a:r>
              <a:rPr lang="en-US" altLang="en-US" sz="2000" i="1">
                <a:sym typeface="Symbol" pitchFamily="18" charset="2"/>
              </a:rPr>
              <a:t>denormalizate</a:t>
            </a:r>
            <a:r>
              <a:rPr lang="en-US" altLang="en-US" sz="2000">
                <a:sym typeface="Symbol" pitchFamily="18" charset="2"/>
              </a:rPr>
              <a:t>. Acest lucru duce la sc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derea preciziei (num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rul de bi</a:t>
            </a:r>
            <a:r>
              <a:rPr lang="ro-RO" altLang="en-US" sz="2000">
                <a:sym typeface="Symbol" pitchFamily="18" charset="2"/>
              </a:rPr>
              <a:t>ţ</a:t>
            </a:r>
            <a:r>
              <a:rPr lang="en-US" altLang="en-US" sz="2000">
                <a:sym typeface="Symbol" pitchFamily="18" charset="2"/>
              </a:rPr>
              <a:t>i semnificativi ai frac</a:t>
            </a:r>
            <a:r>
              <a:rPr lang="ro-RO" altLang="en-US" sz="2000">
                <a:sym typeface="Symbol" pitchFamily="18" charset="2"/>
              </a:rPr>
              <a:t>ţ</a:t>
            </a:r>
            <a:r>
              <a:rPr lang="en-US" altLang="en-US" sz="2000">
                <a:sym typeface="Symbol" pitchFamily="18" charset="2"/>
              </a:rPr>
              <a:t>iei este redus datorit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apari</a:t>
            </a:r>
            <a:r>
              <a:rPr lang="ro-RO" altLang="en-US" sz="2000">
                <a:sym typeface="Symbol" pitchFamily="18" charset="2"/>
              </a:rPr>
              <a:t>ţ</a:t>
            </a:r>
            <a:r>
              <a:rPr lang="en-US" altLang="en-US" sz="2000">
                <a:sym typeface="Symbol" pitchFamily="18" charset="2"/>
              </a:rPr>
              <a:t>iei zerourilor de la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nceput). </a:t>
            </a:r>
          </a:p>
          <a:p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 momentul normaliz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rii calculelor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 virgul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mobil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, unitatea </a:t>
            </a:r>
            <a:r>
              <a:rPr lang="ro-RO" altLang="en-US" sz="2000">
                <a:sym typeface="Symbol" pitchFamily="18" charset="2"/>
              </a:rPr>
              <a:t>î</a:t>
            </a:r>
            <a:r>
              <a:rPr lang="en-US" altLang="en-US" sz="2000">
                <a:sym typeface="Symbol" pitchFamily="18" charset="2"/>
              </a:rPr>
              <a:t>n virgul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mobil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opereaz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cu numere normalizate </a:t>
            </a:r>
            <a:r>
              <a:rPr lang="ro-RO" altLang="en-US" sz="2000">
                <a:sym typeface="Symbol" pitchFamily="18" charset="2"/>
              </a:rPr>
              <a:t>ş</a:t>
            </a:r>
            <a:r>
              <a:rPr lang="en-US" altLang="en-US" sz="2000">
                <a:sym typeface="Symbol" pitchFamily="18" charset="2"/>
              </a:rPr>
              <a:t>i produce rezultate normalizate. Numerele denormalizate reprezint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o condi</a:t>
            </a:r>
            <a:r>
              <a:rPr lang="ro-RO" altLang="en-US" sz="2000">
                <a:sym typeface="Symbol" pitchFamily="18" charset="2"/>
              </a:rPr>
              <a:t>ţ</a:t>
            </a:r>
            <a:r>
              <a:rPr lang="en-US" altLang="en-US" sz="2000">
                <a:sym typeface="Symbol" pitchFamily="18" charset="2"/>
              </a:rPr>
              <a:t>ie de </a:t>
            </a:r>
            <a:r>
              <a:rPr lang="en-US" altLang="en-US" sz="2000" i="1">
                <a:sym typeface="Symbol" pitchFamily="18" charset="2"/>
              </a:rPr>
              <a:t>underflow</a:t>
            </a:r>
            <a:r>
              <a:rPr lang="en-US" altLang="en-US" sz="2000">
                <a:sym typeface="Symbol" pitchFamily="18" charset="2"/>
              </a:rPr>
              <a:t>. Un num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r denormalizat este calculat prin intermediul unei tehnici denumit</a:t>
            </a:r>
            <a:r>
              <a:rPr lang="ro-RO" altLang="en-US" sz="2000">
                <a:sym typeface="Symbol" pitchFamily="18" charset="2"/>
              </a:rPr>
              <a:t>ă</a:t>
            </a:r>
            <a:r>
              <a:rPr lang="en-US" altLang="en-US" sz="2000">
                <a:sym typeface="Symbol" pitchFamily="18" charset="2"/>
              </a:rPr>
              <a:t> </a:t>
            </a:r>
            <a:r>
              <a:rPr lang="en-US" altLang="en-US" sz="2000" i="1">
                <a:sym typeface="Symbol" pitchFamily="18" charset="2"/>
              </a:rPr>
              <a:t>gradual underflow</a:t>
            </a:r>
            <a:r>
              <a:rPr lang="en-US" altLang="en-US" sz="2000">
                <a:sym typeface="Symbol" pitchFamily="18" charset="2"/>
              </a:rPr>
              <a:t>. 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71E-D8BB-4289-ABE0-AFBFAC3AAF06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Valori reale </a:t>
            </a:r>
            <a:r>
              <a:rPr lang="ro-RO" altLang="en-US" sz="3200"/>
              <a:t>ş</a:t>
            </a:r>
            <a:r>
              <a:rPr lang="en-US" altLang="en-US" sz="3200"/>
              <a:t>i NaN</a:t>
            </a:r>
          </a:p>
        </p:txBody>
      </p:sp>
      <p:grpSp>
        <p:nvGrpSpPr>
          <p:cNvPr id="71685" name="Group 5"/>
          <p:cNvGrpSpPr>
            <a:grpSpLocks/>
          </p:cNvGrpSpPr>
          <p:nvPr/>
        </p:nvGrpSpPr>
        <p:grpSpPr bwMode="auto">
          <a:xfrm>
            <a:off x="3489325" y="2209800"/>
            <a:ext cx="5197475" cy="471488"/>
            <a:chOff x="1862" y="2544"/>
            <a:chExt cx="3274" cy="297"/>
          </a:xfrm>
        </p:grpSpPr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1862" y="2544"/>
              <a:ext cx="20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2064" y="2545"/>
              <a:ext cx="768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71688" name="Text Box 8"/>
            <p:cNvSpPr txBox="1">
              <a:spLocks noChangeArrowheads="1"/>
            </p:cNvSpPr>
            <p:nvPr/>
          </p:nvSpPr>
          <p:spPr bwMode="auto">
            <a:xfrm>
              <a:off x="2832" y="2544"/>
              <a:ext cx="2304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grpSp>
        <p:nvGrpSpPr>
          <p:cNvPr id="71689" name="Group 9"/>
          <p:cNvGrpSpPr>
            <a:grpSpLocks/>
          </p:cNvGrpSpPr>
          <p:nvPr/>
        </p:nvGrpSpPr>
        <p:grpSpPr bwMode="auto">
          <a:xfrm>
            <a:off x="3489325" y="2743200"/>
            <a:ext cx="5197475" cy="471488"/>
            <a:chOff x="1862" y="2544"/>
            <a:chExt cx="3274" cy="297"/>
          </a:xfrm>
        </p:grpSpPr>
        <p:sp>
          <p:nvSpPr>
            <p:cNvPr id="71690" name="Text Box 10"/>
            <p:cNvSpPr txBox="1">
              <a:spLocks noChangeArrowheads="1"/>
            </p:cNvSpPr>
            <p:nvPr/>
          </p:nvSpPr>
          <p:spPr bwMode="auto">
            <a:xfrm>
              <a:off x="1862" y="2544"/>
              <a:ext cx="20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2064" y="2545"/>
              <a:ext cx="768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2832" y="2544"/>
              <a:ext cx="2304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219200" y="220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-0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219200" y="27574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+0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3489325" y="36433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3810000" y="36322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5029200" y="36433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0.fff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219200" y="36576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- Denormalizat finit</a:t>
            </a:r>
          </a:p>
        </p:txBody>
      </p:sp>
      <p:grpSp>
        <p:nvGrpSpPr>
          <p:cNvPr id="71700" name="Group 20"/>
          <p:cNvGrpSpPr>
            <a:grpSpLocks/>
          </p:cNvGrpSpPr>
          <p:nvPr/>
        </p:nvGrpSpPr>
        <p:grpSpPr bwMode="auto">
          <a:xfrm>
            <a:off x="3489325" y="4191000"/>
            <a:ext cx="5197475" cy="471488"/>
            <a:chOff x="1862" y="2544"/>
            <a:chExt cx="3274" cy="297"/>
          </a:xfrm>
        </p:grpSpPr>
        <p:sp>
          <p:nvSpPr>
            <p:cNvPr id="71701" name="Text Box 21"/>
            <p:cNvSpPr txBox="1">
              <a:spLocks noChangeArrowheads="1"/>
            </p:cNvSpPr>
            <p:nvPr/>
          </p:nvSpPr>
          <p:spPr bwMode="auto">
            <a:xfrm>
              <a:off x="1862" y="2544"/>
              <a:ext cx="20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  <p:sp>
          <p:nvSpPr>
            <p:cNvPr id="71702" name="Text Box 22"/>
            <p:cNvSpPr txBox="1">
              <a:spLocks noChangeArrowheads="1"/>
            </p:cNvSpPr>
            <p:nvPr/>
          </p:nvSpPr>
          <p:spPr bwMode="auto">
            <a:xfrm>
              <a:off x="2064" y="2545"/>
              <a:ext cx="768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71703" name="Text Box 23"/>
            <p:cNvSpPr txBox="1">
              <a:spLocks noChangeArrowheads="1"/>
            </p:cNvSpPr>
            <p:nvPr/>
          </p:nvSpPr>
          <p:spPr bwMode="auto">
            <a:xfrm>
              <a:off x="2832" y="2544"/>
              <a:ext cx="2304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0.fff</a:t>
              </a:r>
            </a:p>
          </p:txBody>
        </p:sp>
      </p:grp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1219200" y="4205288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+ Denormalizat finit</a:t>
            </a: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3489325" y="50149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3810000" y="50038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1…254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5029200" y="50149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Orice valoare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1219200" y="50292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- Normalizat finit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3489325" y="55483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3810000" y="55372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1…254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5029200" y="55483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Orice valoare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1219200" y="55626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+ Normalizat finit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7BD-D99F-4D42-92A3-4A1A539A1FA8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200">
                <a:solidFill>
                  <a:schemeClr val="tx2"/>
                </a:solidFill>
              </a:rPr>
              <a:t>Valori reale </a:t>
            </a:r>
            <a:r>
              <a:rPr lang="ro-RO" altLang="en-US" sz="3200">
                <a:solidFill>
                  <a:schemeClr val="tx2"/>
                </a:solidFill>
              </a:rPr>
              <a:t>ş</a:t>
            </a:r>
            <a:r>
              <a:rPr lang="en-US" altLang="en-US" sz="3200">
                <a:solidFill>
                  <a:schemeClr val="tx2"/>
                </a:solidFill>
              </a:rPr>
              <a:t>i NaN (cont.)</a:t>
            </a:r>
          </a:p>
        </p:txBody>
      </p:sp>
      <p:grpSp>
        <p:nvGrpSpPr>
          <p:cNvPr id="72719" name="Group 15"/>
          <p:cNvGrpSpPr>
            <a:grpSpLocks/>
          </p:cNvGrpSpPr>
          <p:nvPr/>
        </p:nvGrpSpPr>
        <p:grpSpPr bwMode="auto">
          <a:xfrm>
            <a:off x="3489325" y="2362200"/>
            <a:ext cx="5197475" cy="471488"/>
            <a:chOff x="1862" y="2544"/>
            <a:chExt cx="3274" cy="297"/>
          </a:xfrm>
        </p:grpSpPr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1862" y="2544"/>
              <a:ext cx="20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2064" y="2545"/>
              <a:ext cx="768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255</a:t>
              </a:r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auto">
            <a:xfrm>
              <a:off x="2832" y="2544"/>
              <a:ext cx="2304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219200" y="2376488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 </a:t>
            </a:r>
            <a:r>
              <a:rPr lang="en-US" altLang="en-US">
                <a:sym typeface="Symbol" pitchFamily="18" charset="2"/>
              </a:rPr>
              <a:t></a:t>
            </a:r>
            <a:endParaRPr lang="en-US" altLang="en-US"/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3489325" y="28813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3810000" y="28702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255</a:t>
            </a:r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5029200" y="28813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1219200" y="2895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 </a:t>
            </a:r>
            <a:r>
              <a:rPr lang="en-US" altLang="en-US">
                <a:sym typeface="Symbol" pitchFamily="18" charset="2"/>
              </a:rPr>
              <a:t></a:t>
            </a:r>
            <a:endParaRPr lang="en-US" altLang="en-US"/>
          </a:p>
        </p:txBody>
      </p:sp>
      <p:sp>
        <p:nvSpPr>
          <p:cNvPr id="72745" name="Text Box 41"/>
          <p:cNvSpPr txBox="1">
            <a:spLocks noChangeArrowheads="1"/>
          </p:cNvSpPr>
          <p:nvPr/>
        </p:nvSpPr>
        <p:spPr bwMode="auto">
          <a:xfrm>
            <a:off x="3489325" y="35671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3810000" y="35560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255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5029200" y="35671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1.0ff</a:t>
            </a:r>
          </a:p>
        </p:txBody>
      </p:sp>
      <p:sp>
        <p:nvSpPr>
          <p:cNvPr id="72748" name="Text Box 44"/>
          <p:cNvSpPr txBox="1">
            <a:spLocks noChangeArrowheads="1"/>
          </p:cNvSpPr>
          <p:nvPr/>
        </p:nvSpPr>
        <p:spPr bwMode="auto">
          <a:xfrm>
            <a:off x="1219200" y="3581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 SNaN</a:t>
            </a:r>
          </a:p>
        </p:txBody>
      </p:sp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3489325" y="41005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72751" name="Text Box 47"/>
          <p:cNvSpPr txBox="1">
            <a:spLocks noChangeArrowheads="1"/>
          </p:cNvSpPr>
          <p:nvPr/>
        </p:nvSpPr>
        <p:spPr bwMode="auto">
          <a:xfrm>
            <a:off x="3810000" y="40894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255</a:t>
            </a:r>
          </a:p>
        </p:txBody>
      </p:sp>
      <p:sp>
        <p:nvSpPr>
          <p:cNvPr id="72752" name="Text Box 48"/>
          <p:cNvSpPr txBox="1">
            <a:spLocks noChangeArrowheads="1"/>
          </p:cNvSpPr>
          <p:nvPr/>
        </p:nvSpPr>
        <p:spPr bwMode="auto">
          <a:xfrm>
            <a:off x="5029200" y="41005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1.0ff</a:t>
            </a:r>
          </a:p>
        </p:txBody>
      </p:sp>
      <p:sp>
        <p:nvSpPr>
          <p:cNvPr id="72753" name="Text Box 49"/>
          <p:cNvSpPr txBox="1">
            <a:spLocks noChangeArrowheads="1"/>
          </p:cNvSpPr>
          <p:nvPr/>
        </p:nvSpPr>
        <p:spPr bwMode="auto">
          <a:xfrm>
            <a:off x="1219200" y="4114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 SNaN</a:t>
            </a:r>
          </a:p>
        </p:txBody>
      </p:sp>
      <p:sp>
        <p:nvSpPr>
          <p:cNvPr id="72755" name="Text Box 51"/>
          <p:cNvSpPr txBox="1">
            <a:spLocks noChangeArrowheads="1"/>
          </p:cNvSpPr>
          <p:nvPr/>
        </p:nvSpPr>
        <p:spPr bwMode="auto">
          <a:xfrm>
            <a:off x="3489325" y="48625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72756" name="Text Box 52"/>
          <p:cNvSpPr txBox="1">
            <a:spLocks noChangeArrowheads="1"/>
          </p:cNvSpPr>
          <p:nvPr/>
        </p:nvSpPr>
        <p:spPr bwMode="auto">
          <a:xfrm>
            <a:off x="3810000" y="48514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255</a:t>
            </a:r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5029200" y="48625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1.1ff</a:t>
            </a:r>
          </a:p>
        </p:txBody>
      </p:sp>
      <p:sp>
        <p:nvSpPr>
          <p:cNvPr id="72758" name="Text Box 54"/>
          <p:cNvSpPr txBox="1">
            <a:spLocks noChangeArrowheads="1"/>
          </p:cNvSpPr>
          <p:nvPr/>
        </p:nvSpPr>
        <p:spPr bwMode="auto">
          <a:xfrm>
            <a:off x="12192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 QNaN</a:t>
            </a:r>
          </a:p>
        </p:txBody>
      </p:sp>
      <p:sp>
        <p:nvSpPr>
          <p:cNvPr id="72760" name="Text Box 56"/>
          <p:cNvSpPr txBox="1">
            <a:spLocks noChangeArrowheads="1"/>
          </p:cNvSpPr>
          <p:nvPr/>
        </p:nvSpPr>
        <p:spPr bwMode="auto">
          <a:xfrm>
            <a:off x="3489325" y="5395913"/>
            <a:ext cx="320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72761" name="Text Box 57"/>
          <p:cNvSpPr txBox="1">
            <a:spLocks noChangeArrowheads="1"/>
          </p:cNvSpPr>
          <p:nvPr/>
        </p:nvSpPr>
        <p:spPr bwMode="auto">
          <a:xfrm>
            <a:off x="3810000" y="5384800"/>
            <a:ext cx="1219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255</a:t>
            </a:r>
          </a:p>
        </p:txBody>
      </p:sp>
      <p:sp>
        <p:nvSpPr>
          <p:cNvPr id="72762" name="Text Box 58"/>
          <p:cNvSpPr txBox="1">
            <a:spLocks noChangeArrowheads="1"/>
          </p:cNvSpPr>
          <p:nvPr/>
        </p:nvSpPr>
        <p:spPr bwMode="auto">
          <a:xfrm>
            <a:off x="5029200" y="5395913"/>
            <a:ext cx="3657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1.1ff</a:t>
            </a:r>
          </a:p>
        </p:txBody>
      </p:sp>
      <p:sp>
        <p:nvSpPr>
          <p:cNvPr id="72763" name="Text Box 59"/>
          <p:cNvSpPr txBox="1">
            <a:spLocks noChangeArrowheads="1"/>
          </p:cNvSpPr>
          <p:nvPr/>
        </p:nvSpPr>
        <p:spPr bwMode="auto">
          <a:xfrm>
            <a:off x="1219200" y="5410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 QNaN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7DA6-F2F5-4E02-8E4F-EE19C6C8E490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609600"/>
            <a:ext cx="7877175" cy="1143000"/>
          </a:xfrm>
        </p:spPr>
        <p:txBody>
          <a:bodyPr/>
          <a:lstStyle/>
          <a:p>
            <a:r>
              <a:rPr lang="en-US" altLang="en-US" sz="3200"/>
              <a:t>Procesul de denormalizare</a:t>
            </a:r>
          </a:p>
        </p:txBody>
      </p:sp>
      <p:grpSp>
        <p:nvGrpSpPr>
          <p:cNvPr id="70775" name="Group 119"/>
          <p:cNvGrpSpPr>
            <a:grpSpLocks/>
          </p:cNvGrpSpPr>
          <p:nvPr/>
        </p:nvGrpSpPr>
        <p:grpSpPr bwMode="auto">
          <a:xfrm>
            <a:off x="1066800" y="2057400"/>
            <a:ext cx="7543800" cy="4191000"/>
            <a:chOff x="-3" y="-3"/>
            <a:chExt cx="3548" cy="2616"/>
          </a:xfrm>
        </p:grpSpPr>
        <p:grpSp>
          <p:nvGrpSpPr>
            <p:cNvPr id="70773" name="Group 117"/>
            <p:cNvGrpSpPr>
              <a:grpSpLocks/>
            </p:cNvGrpSpPr>
            <p:nvPr/>
          </p:nvGrpSpPr>
          <p:grpSpPr bwMode="auto">
            <a:xfrm>
              <a:off x="0" y="0"/>
              <a:ext cx="3542" cy="2610"/>
              <a:chOff x="0" y="0"/>
              <a:chExt cx="3542" cy="2610"/>
            </a:xfrm>
          </p:grpSpPr>
          <p:grpSp>
            <p:nvGrpSpPr>
              <p:cNvPr id="70726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878" cy="480"/>
                <a:chOff x="0" y="0"/>
                <a:chExt cx="878" cy="480"/>
              </a:xfrm>
            </p:grpSpPr>
            <p:sp>
              <p:nvSpPr>
                <p:cNvPr id="70701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79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 b="1">
                      <a:solidFill>
                        <a:srgbClr val="000080"/>
                      </a:solidFill>
                      <a:cs typeface="Times New Roman" pitchFamily="18" charset="0"/>
                    </a:rPr>
                    <a:t>Operatia</a:t>
                  </a:r>
                  <a:endParaRPr lang="en-US" altLang="en-US" sz="18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25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7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28" name="Group 72"/>
              <p:cNvGrpSpPr>
                <a:grpSpLocks/>
              </p:cNvGrpSpPr>
              <p:nvPr/>
            </p:nvGrpSpPr>
            <p:grpSpPr bwMode="auto">
              <a:xfrm>
                <a:off x="878" y="0"/>
                <a:ext cx="507" cy="480"/>
                <a:chOff x="878" y="0"/>
                <a:chExt cx="507" cy="480"/>
              </a:xfrm>
            </p:grpSpPr>
            <p:sp>
              <p:nvSpPr>
                <p:cNvPr id="70702" name="Rectangle 46"/>
                <p:cNvSpPr>
                  <a:spLocks noChangeArrowheads="1"/>
                </p:cNvSpPr>
                <p:nvPr/>
              </p:nvSpPr>
              <p:spPr bwMode="auto">
                <a:xfrm>
                  <a:off x="921" y="0"/>
                  <a:ext cx="421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 b="1">
                      <a:solidFill>
                        <a:srgbClr val="000080"/>
                      </a:solidFill>
                      <a:cs typeface="Times New Roman" pitchFamily="18" charset="0"/>
                    </a:rPr>
                    <a:t>Semn</a:t>
                  </a:r>
                  <a:endParaRPr lang="en-US" altLang="en-US" sz="18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27" name="Rectangle 71"/>
                <p:cNvSpPr>
                  <a:spLocks noChangeArrowheads="1"/>
                </p:cNvSpPr>
                <p:nvPr/>
              </p:nvSpPr>
              <p:spPr bwMode="auto">
                <a:xfrm>
                  <a:off x="878" y="0"/>
                  <a:ext cx="50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30" name="Group 74"/>
              <p:cNvGrpSpPr>
                <a:grpSpLocks/>
              </p:cNvGrpSpPr>
              <p:nvPr/>
            </p:nvGrpSpPr>
            <p:grpSpPr bwMode="auto">
              <a:xfrm>
                <a:off x="1385" y="0"/>
                <a:ext cx="754" cy="480"/>
                <a:chOff x="1385" y="0"/>
                <a:chExt cx="754" cy="480"/>
              </a:xfrm>
            </p:grpSpPr>
            <p:sp>
              <p:nvSpPr>
                <p:cNvPr id="70703" name="Rectangle 47"/>
                <p:cNvSpPr>
                  <a:spLocks noChangeArrowheads="1"/>
                </p:cNvSpPr>
                <p:nvPr/>
              </p:nvSpPr>
              <p:spPr bwMode="auto">
                <a:xfrm>
                  <a:off x="1428" y="0"/>
                  <a:ext cx="668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ro-RO" altLang="en-US" sz="1800" b="1">
                      <a:solidFill>
                        <a:srgbClr val="000080"/>
                      </a:solidFill>
                      <a:cs typeface="Times New Roman" pitchFamily="18" charset="0"/>
                    </a:rPr>
                    <a:t>Exponent</a:t>
                  </a:r>
                  <a:endParaRPr lang="en-US" altLang="en-US" sz="18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29" name="Rectangle 73"/>
                <p:cNvSpPr>
                  <a:spLocks noChangeArrowheads="1"/>
                </p:cNvSpPr>
                <p:nvPr/>
              </p:nvSpPr>
              <p:spPr bwMode="auto">
                <a:xfrm>
                  <a:off x="1385" y="0"/>
                  <a:ext cx="75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32" name="Group 76"/>
              <p:cNvGrpSpPr>
                <a:grpSpLocks/>
              </p:cNvGrpSpPr>
              <p:nvPr/>
            </p:nvGrpSpPr>
            <p:grpSpPr bwMode="auto">
              <a:xfrm>
                <a:off x="2139" y="0"/>
                <a:ext cx="1403" cy="480"/>
                <a:chOff x="2139" y="0"/>
                <a:chExt cx="1403" cy="480"/>
              </a:xfrm>
            </p:grpSpPr>
            <p:sp>
              <p:nvSpPr>
                <p:cNvPr id="70704" name="Rectangle 48"/>
                <p:cNvSpPr>
                  <a:spLocks noChangeArrowheads="1"/>
                </p:cNvSpPr>
                <p:nvPr/>
              </p:nvSpPr>
              <p:spPr bwMode="auto">
                <a:xfrm>
                  <a:off x="2182" y="0"/>
                  <a:ext cx="1317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altLang="en-US" sz="1800" b="1">
                      <a:solidFill>
                        <a:srgbClr val="000080"/>
                      </a:solidFill>
                      <a:cs typeface="Times New Roman" pitchFamily="18" charset="0"/>
                    </a:rPr>
                    <a:t>Fractie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31" name="Rectangle 75"/>
                <p:cNvSpPr>
                  <a:spLocks noChangeArrowheads="1"/>
                </p:cNvSpPr>
                <p:nvPr/>
              </p:nvSpPr>
              <p:spPr bwMode="auto">
                <a:xfrm>
                  <a:off x="2139" y="0"/>
                  <a:ext cx="140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34" name="Group 78"/>
              <p:cNvGrpSpPr>
                <a:grpSpLocks/>
              </p:cNvGrpSpPr>
              <p:nvPr/>
            </p:nvGrpSpPr>
            <p:grpSpPr bwMode="auto">
              <a:xfrm>
                <a:off x="0" y="480"/>
                <a:ext cx="878" cy="403"/>
                <a:chOff x="0" y="480"/>
                <a:chExt cx="878" cy="403"/>
              </a:xfrm>
            </p:grpSpPr>
            <p:sp>
              <p:nvSpPr>
                <p:cNvPr id="70705" name="Rectangle 49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792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Rezultat real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33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36" name="Group 80"/>
              <p:cNvGrpSpPr>
                <a:grpSpLocks/>
              </p:cNvGrpSpPr>
              <p:nvPr/>
            </p:nvGrpSpPr>
            <p:grpSpPr bwMode="auto">
              <a:xfrm>
                <a:off x="878" y="480"/>
                <a:ext cx="507" cy="403"/>
                <a:chOff x="878" y="480"/>
                <a:chExt cx="507" cy="403"/>
              </a:xfrm>
            </p:grpSpPr>
            <p:sp>
              <p:nvSpPr>
                <p:cNvPr id="70706" name="Rectangle 50"/>
                <p:cNvSpPr>
                  <a:spLocks noChangeArrowheads="1"/>
                </p:cNvSpPr>
                <p:nvPr/>
              </p:nvSpPr>
              <p:spPr bwMode="auto">
                <a:xfrm>
                  <a:off x="921" y="480"/>
                  <a:ext cx="421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0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35" name="Rectangle 79"/>
                <p:cNvSpPr>
                  <a:spLocks noChangeArrowheads="1"/>
                </p:cNvSpPr>
                <p:nvPr/>
              </p:nvSpPr>
              <p:spPr bwMode="auto">
                <a:xfrm>
                  <a:off x="878" y="480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38" name="Group 82"/>
              <p:cNvGrpSpPr>
                <a:grpSpLocks/>
              </p:cNvGrpSpPr>
              <p:nvPr/>
            </p:nvGrpSpPr>
            <p:grpSpPr bwMode="auto">
              <a:xfrm>
                <a:off x="1385" y="480"/>
                <a:ext cx="754" cy="403"/>
                <a:chOff x="1385" y="480"/>
                <a:chExt cx="754" cy="403"/>
              </a:xfrm>
            </p:grpSpPr>
            <p:sp>
              <p:nvSpPr>
                <p:cNvPr id="70707" name="Rectangle 51"/>
                <p:cNvSpPr>
                  <a:spLocks noChangeArrowheads="1"/>
                </p:cNvSpPr>
                <p:nvPr/>
              </p:nvSpPr>
              <p:spPr bwMode="auto">
                <a:xfrm>
                  <a:off x="1428" y="480"/>
                  <a:ext cx="668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-129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37" name="Rectangle 81"/>
                <p:cNvSpPr>
                  <a:spLocks noChangeArrowheads="1"/>
                </p:cNvSpPr>
                <p:nvPr/>
              </p:nvSpPr>
              <p:spPr bwMode="auto">
                <a:xfrm>
                  <a:off x="1385" y="480"/>
                  <a:ext cx="7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40" name="Group 84"/>
              <p:cNvGrpSpPr>
                <a:grpSpLocks/>
              </p:cNvGrpSpPr>
              <p:nvPr/>
            </p:nvGrpSpPr>
            <p:grpSpPr bwMode="auto">
              <a:xfrm>
                <a:off x="2139" y="480"/>
                <a:ext cx="1403" cy="403"/>
                <a:chOff x="2139" y="480"/>
                <a:chExt cx="1403" cy="403"/>
              </a:xfrm>
            </p:grpSpPr>
            <p:sp>
              <p:nvSpPr>
                <p:cNvPr id="70708" name="Rectangle 52"/>
                <p:cNvSpPr>
                  <a:spLocks noChangeArrowheads="1"/>
                </p:cNvSpPr>
                <p:nvPr/>
              </p:nvSpPr>
              <p:spPr bwMode="auto">
                <a:xfrm>
                  <a:off x="2182" y="480"/>
                  <a:ext cx="131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1.010111000...000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39" name="Rectangle 83"/>
                <p:cNvSpPr>
                  <a:spLocks noChangeArrowheads="1"/>
                </p:cNvSpPr>
                <p:nvPr/>
              </p:nvSpPr>
              <p:spPr bwMode="auto">
                <a:xfrm>
                  <a:off x="2139" y="480"/>
                  <a:ext cx="14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42" name="Group 86"/>
              <p:cNvGrpSpPr>
                <a:grpSpLocks/>
              </p:cNvGrpSpPr>
              <p:nvPr/>
            </p:nvGrpSpPr>
            <p:grpSpPr bwMode="auto">
              <a:xfrm>
                <a:off x="0" y="883"/>
                <a:ext cx="878" cy="403"/>
                <a:chOff x="0" y="883"/>
                <a:chExt cx="878" cy="403"/>
              </a:xfrm>
            </p:grpSpPr>
            <p:sp>
              <p:nvSpPr>
                <p:cNvPr id="70709" name="Rectangle 53"/>
                <p:cNvSpPr>
                  <a:spLocks noChangeArrowheads="1"/>
                </p:cNvSpPr>
                <p:nvPr/>
              </p:nvSpPr>
              <p:spPr bwMode="auto">
                <a:xfrm>
                  <a:off x="43" y="883"/>
                  <a:ext cx="792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Denormalizare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41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883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44" name="Group 88"/>
              <p:cNvGrpSpPr>
                <a:grpSpLocks/>
              </p:cNvGrpSpPr>
              <p:nvPr/>
            </p:nvGrpSpPr>
            <p:grpSpPr bwMode="auto">
              <a:xfrm>
                <a:off x="878" y="883"/>
                <a:ext cx="507" cy="403"/>
                <a:chOff x="878" y="883"/>
                <a:chExt cx="507" cy="403"/>
              </a:xfrm>
            </p:grpSpPr>
            <p:sp>
              <p:nvSpPr>
                <p:cNvPr id="70710" name="Rectangle 54"/>
                <p:cNvSpPr>
                  <a:spLocks noChangeArrowheads="1"/>
                </p:cNvSpPr>
                <p:nvPr/>
              </p:nvSpPr>
              <p:spPr bwMode="auto">
                <a:xfrm>
                  <a:off x="921" y="883"/>
                  <a:ext cx="421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0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43" name="Rectangle 87"/>
                <p:cNvSpPr>
                  <a:spLocks noChangeArrowheads="1"/>
                </p:cNvSpPr>
                <p:nvPr/>
              </p:nvSpPr>
              <p:spPr bwMode="auto">
                <a:xfrm>
                  <a:off x="878" y="883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46" name="Group 90"/>
              <p:cNvGrpSpPr>
                <a:grpSpLocks/>
              </p:cNvGrpSpPr>
              <p:nvPr/>
            </p:nvGrpSpPr>
            <p:grpSpPr bwMode="auto">
              <a:xfrm>
                <a:off x="1385" y="883"/>
                <a:ext cx="754" cy="403"/>
                <a:chOff x="1385" y="883"/>
                <a:chExt cx="754" cy="403"/>
              </a:xfrm>
            </p:grpSpPr>
            <p:sp>
              <p:nvSpPr>
                <p:cNvPr id="70711" name="Rectangle 55"/>
                <p:cNvSpPr>
                  <a:spLocks noChangeArrowheads="1"/>
                </p:cNvSpPr>
                <p:nvPr/>
              </p:nvSpPr>
              <p:spPr bwMode="auto">
                <a:xfrm>
                  <a:off x="1428" y="883"/>
                  <a:ext cx="668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-128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45" name="Rectangle 89"/>
                <p:cNvSpPr>
                  <a:spLocks noChangeArrowheads="1"/>
                </p:cNvSpPr>
                <p:nvPr/>
              </p:nvSpPr>
              <p:spPr bwMode="auto">
                <a:xfrm>
                  <a:off x="1385" y="883"/>
                  <a:ext cx="7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48" name="Group 92"/>
              <p:cNvGrpSpPr>
                <a:grpSpLocks/>
              </p:cNvGrpSpPr>
              <p:nvPr/>
            </p:nvGrpSpPr>
            <p:grpSpPr bwMode="auto">
              <a:xfrm>
                <a:off x="2139" y="883"/>
                <a:ext cx="1403" cy="403"/>
                <a:chOff x="2139" y="883"/>
                <a:chExt cx="1403" cy="403"/>
              </a:xfrm>
            </p:grpSpPr>
            <p:sp>
              <p:nvSpPr>
                <p:cNvPr id="70712" name="Rectangle 56"/>
                <p:cNvSpPr>
                  <a:spLocks noChangeArrowheads="1"/>
                </p:cNvSpPr>
                <p:nvPr/>
              </p:nvSpPr>
              <p:spPr bwMode="auto">
                <a:xfrm>
                  <a:off x="2182" y="883"/>
                  <a:ext cx="131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0.1010111000...000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47" name="Rectangle 91"/>
                <p:cNvSpPr>
                  <a:spLocks noChangeArrowheads="1"/>
                </p:cNvSpPr>
                <p:nvPr/>
              </p:nvSpPr>
              <p:spPr bwMode="auto">
                <a:xfrm>
                  <a:off x="2139" y="883"/>
                  <a:ext cx="14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50" name="Group 94"/>
              <p:cNvGrpSpPr>
                <a:grpSpLocks/>
              </p:cNvGrpSpPr>
              <p:nvPr/>
            </p:nvGrpSpPr>
            <p:grpSpPr bwMode="auto">
              <a:xfrm>
                <a:off x="0" y="1286"/>
                <a:ext cx="878" cy="403"/>
                <a:chOff x="0" y="1286"/>
                <a:chExt cx="878" cy="403"/>
              </a:xfrm>
            </p:grpSpPr>
            <p:sp>
              <p:nvSpPr>
                <p:cNvPr id="70713" name="Rectangle 57"/>
                <p:cNvSpPr>
                  <a:spLocks noChangeArrowheads="1"/>
                </p:cNvSpPr>
                <p:nvPr/>
              </p:nvSpPr>
              <p:spPr bwMode="auto">
                <a:xfrm>
                  <a:off x="43" y="1286"/>
                  <a:ext cx="792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Denormalizare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49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1286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52" name="Group 96"/>
              <p:cNvGrpSpPr>
                <a:grpSpLocks/>
              </p:cNvGrpSpPr>
              <p:nvPr/>
            </p:nvGrpSpPr>
            <p:grpSpPr bwMode="auto">
              <a:xfrm>
                <a:off x="878" y="1286"/>
                <a:ext cx="507" cy="403"/>
                <a:chOff x="878" y="1286"/>
                <a:chExt cx="507" cy="403"/>
              </a:xfrm>
            </p:grpSpPr>
            <p:sp>
              <p:nvSpPr>
                <p:cNvPr id="70714" name="Rectangle 58"/>
                <p:cNvSpPr>
                  <a:spLocks noChangeArrowheads="1"/>
                </p:cNvSpPr>
                <p:nvPr/>
              </p:nvSpPr>
              <p:spPr bwMode="auto">
                <a:xfrm>
                  <a:off x="921" y="1286"/>
                  <a:ext cx="421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0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51" name="Rectangle 95"/>
                <p:cNvSpPr>
                  <a:spLocks noChangeArrowheads="1"/>
                </p:cNvSpPr>
                <p:nvPr/>
              </p:nvSpPr>
              <p:spPr bwMode="auto">
                <a:xfrm>
                  <a:off x="878" y="1286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54" name="Group 98"/>
              <p:cNvGrpSpPr>
                <a:grpSpLocks/>
              </p:cNvGrpSpPr>
              <p:nvPr/>
            </p:nvGrpSpPr>
            <p:grpSpPr bwMode="auto">
              <a:xfrm>
                <a:off x="1385" y="1286"/>
                <a:ext cx="754" cy="403"/>
                <a:chOff x="1385" y="1286"/>
                <a:chExt cx="754" cy="403"/>
              </a:xfrm>
            </p:grpSpPr>
            <p:sp>
              <p:nvSpPr>
                <p:cNvPr id="70715" name="Rectangle 59"/>
                <p:cNvSpPr>
                  <a:spLocks noChangeArrowheads="1"/>
                </p:cNvSpPr>
                <p:nvPr/>
              </p:nvSpPr>
              <p:spPr bwMode="auto">
                <a:xfrm>
                  <a:off x="1428" y="1286"/>
                  <a:ext cx="668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-127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53" name="Rectangle 97"/>
                <p:cNvSpPr>
                  <a:spLocks noChangeArrowheads="1"/>
                </p:cNvSpPr>
                <p:nvPr/>
              </p:nvSpPr>
              <p:spPr bwMode="auto">
                <a:xfrm>
                  <a:off x="1385" y="1286"/>
                  <a:ext cx="7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56" name="Group 100"/>
              <p:cNvGrpSpPr>
                <a:grpSpLocks/>
              </p:cNvGrpSpPr>
              <p:nvPr/>
            </p:nvGrpSpPr>
            <p:grpSpPr bwMode="auto">
              <a:xfrm>
                <a:off x="2139" y="1286"/>
                <a:ext cx="1403" cy="403"/>
                <a:chOff x="2139" y="1286"/>
                <a:chExt cx="1403" cy="403"/>
              </a:xfrm>
            </p:grpSpPr>
            <p:sp>
              <p:nvSpPr>
                <p:cNvPr id="70716" name="Rectangle 60"/>
                <p:cNvSpPr>
                  <a:spLocks noChangeArrowheads="1"/>
                </p:cNvSpPr>
                <p:nvPr/>
              </p:nvSpPr>
              <p:spPr bwMode="auto">
                <a:xfrm>
                  <a:off x="2182" y="1286"/>
                  <a:ext cx="131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0.01010111000...000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5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39" y="1286"/>
                  <a:ext cx="14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58" name="Group 102"/>
              <p:cNvGrpSpPr>
                <a:grpSpLocks/>
              </p:cNvGrpSpPr>
              <p:nvPr/>
            </p:nvGrpSpPr>
            <p:grpSpPr bwMode="auto">
              <a:xfrm>
                <a:off x="0" y="1689"/>
                <a:ext cx="878" cy="403"/>
                <a:chOff x="0" y="1689"/>
                <a:chExt cx="878" cy="403"/>
              </a:xfrm>
            </p:grpSpPr>
            <p:sp>
              <p:nvSpPr>
                <p:cNvPr id="70717" name="Rectangle 61"/>
                <p:cNvSpPr>
                  <a:spLocks noChangeArrowheads="1"/>
                </p:cNvSpPr>
                <p:nvPr/>
              </p:nvSpPr>
              <p:spPr bwMode="auto">
                <a:xfrm>
                  <a:off x="43" y="1689"/>
                  <a:ext cx="792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Denormalizare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57" name="Rectangle 101"/>
                <p:cNvSpPr>
                  <a:spLocks noChangeArrowheads="1"/>
                </p:cNvSpPr>
                <p:nvPr/>
              </p:nvSpPr>
              <p:spPr bwMode="auto">
                <a:xfrm>
                  <a:off x="0" y="1689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60" name="Group 104"/>
              <p:cNvGrpSpPr>
                <a:grpSpLocks/>
              </p:cNvGrpSpPr>
              <p:nvPr/>
            </p:nvGrpSpPr>
            <p:grpSpPr bwMode="auto">
              <a:xfrm>
                <a:off x="878" y="1689"/>
                <a:ext cx="507" cy="403"/>
                <a:chOff x="878" y="1689"/>
                <a:chExt cx="507" cy="403"/>
              </a:xfrm>
            </p:grpSpPr>
            <p:sp>
              <p:nvSpPr>
                <p:cNvPr id="70718" name="Rectangle 62"/>
                <p:cNvSpPr>
                  <a:spLocks noChangeArrowheads="1"/>
                </p:cNvSpPr>
                <p:nvPr/>
              </p:nvSpPr>
              <p:spPr bwMode="auto">
                <a:xfrm>
                  <a:off x="921" y="1689"/>
                  <a:ext cx="421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0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59" name="Rectangle 103"/>
                <p:cNvSpPr>
                  <a:spLocks noChangeArrowheads="1"/>
                </p:cNvSpPr>
                <p:nvPr/>
              </p:nvSpPr>
              <p:spPr bwMode="auto">
                <a:xfrm>
                  <a:off x="878" y="1689"/>
                  <a:ext cx="5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62" name="Group 106"/>
              <p:cNvGrpSpPr>
                <a:grpSpLocks/>
              </p:cNvGrpSpPr>
              <p:nvPr/>
            </p:nvGrpSpPr>
            <p:grpSpPr bwMode="auto">
              <a:xfrm>
                <a:off x="1385" y="1689"/>
                <a:ext cx="754" cy="403"/>
                <a:chOff x="1385" y="1689"/>
                <a:chExt cx="754" cy="403"/>
              </a:xfrm>
            </p:grpSpPr>
            <p:sp>
              <p:nvSpPr>
                <p:cNvPr id="70719" name="Rectangle 63"/>
                <p:cNvSpPr>
                  <a:spLocks noChangeArrowheads="1"/>
                </p:cNvSpPr>
                <p:nvPr/>
              </p:nvSpPr>
              <p:spPr bwMode="auto">
                <a:xfrm>
                  <a:off x="1428" y="1689"/>
                  <a:ext cx="668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>
                      <a:cs typeface="Times New Roman" pitchFamily="18" charset="0"/>
                    </a:rPr>
                    <a:t>-126</a:t>
                  </a: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6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385" y="1689"/>
                  <a:ext cx="7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64" name="Group 108"/>
              <p:cNvGrpSpPr>
                <a:grpSpLocks/>
              </p:cNvGrpSpPr>
              <p:nvPr/>
            </p:nvGrpSpPr>
            <p:grpSpPr bwMode="auto">
              <a:xfrm>
                <a:off x="2139" y="1689"/>
                <a:ext cx="1403" cy="403"/>
                <a:chOff x="2139" y="1689"/>
                <a:chExt cx="1403" cy="403"/>
              </a:xfrm>
            </p:grpSpPr>
            <p:sp>
              <p:nvSpPr>
                <p:cNvPr id="70720" name="Rectangle 64"/>
                <p:cNvSpPr>
                  <a:spLocks noChangeArrowheads="1"/>
                </p:cNvSpPr>
                <p:nvPr/>
              </p:nvSpPr>
              <p:spPr bwMode="auto">
                <a:xfrm>
                  <a:off x="2182" y="1689"/>
                  <a:ext cx="131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>
                      <a:cs typeface="Times New Roman" pitchFamily="18" charset="0"/>
                    </a:rPr>
                    <a:t>0.001010111000...000</a:t>
                  </a: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63" name="Rectangle 107"/>
                <p:cNvSpPr>
                  <a:spLocks noChangeArrowheads="1"/>
                </p:cNvSpPr>
                <p:nvPr/>
              </p:nvSpPr>
              <p:spPr bwMode="auto">
                <a:xfrm>
                  <a:off x="2139" y="1689"/>
                  <a:ext cx="140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66" name="Group 110"/>
              <p:cNvGrpSpPr>
                <a:grpSpLocks/>
              </p:cNvGrpSpPr>
              <p:nvPr/>
            </p:nvGrpSpPr>
            <p:grpSpPr bwMode="auto">
              <a:xfrm>
                <a:off x="0" y="2092"/>
                <a:ext cx="878" cy="518"/>
                <a:chOff x="0" y="2092"/>
                <a:chExt cx="878" cy="518"/>
              </a:xfrm>
            </p:grpSpPr>
            <p:sp>
              <p:nvSpPr>
                <p:cNvPr id="70721" name="Rectangle 65"/>
                <p:cNvSpPr>
                  <a:spLocks noChangeArrowheads="1"/>
                </p:cNvSpPr>
                <p:nvPr/>
              </p:nvSpPr>
              <p:spPr bwMode="auto">
                <a:xfrm>
                  <a:off x="43" y="2092"/>
                  <a:ext cx="79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 b="1">
                      <a:cs typeface="Times New Roman" pitchFamily="18" charset="0"/>
                    </a:rPr>
                    <a:t>Rezultat in forma denormalizata</a:t>
                  </a:r>
                  <a:endParaRPr lang="en-US" altLang="en-US" sz="1800">
                    <a:cs typeface="Times New Roman" pitchFamily="18" charset="0"/>
                  </a:endParaRP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65" name="Rectangle 109"/>
                <p:cNvSpPr>
                  <a:spLocks noChangeArrowheads="1"/>
                </p:cNvSpPr>
                <p:nvPr/>
              </p:nvSpPr>
              <p:spPr bwMode="auto">
                <a:xfrm>
                  <a:off x="0" y="2092"/>
                  <a:ext cx="87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68" name="Group 112"/>
              <p:cNvGrpSpPr>
                <a:grpSpLocks/>
              </p:cNvGrpSpPr>
              <p:nvPr/>
            </p:nvGrpSpPr>
            <p:grpSpPr bwMode="auto">
              <a:xfrm>
                <a:off x="878" y="2092"/>
                <a:ext cx="507" cy="518"/>
                <a:chOff x="878" y="2092"/>
                <a:chExt cx="507" cy="518"/>
              </a:xfrm>
            </p:grpSpPr>
            <p:sp>
              <p:nvSpPr>
                <p:cNvPr id="70722" name="Rectangle 66"/>
                <p:cNvSpPr>
                  <a:spLocks noChangeArrowheads="1"/>
                </p:cNvSpPr>
                <p:nvPr/>
              </p:nvSpPr>
              <p:spPr bwMode="auto">
                <a:xfrm>
                  <a:off x="921" y="2092"/>
                  <a:ext cx="421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 b="1">
                      <a:cs typeface="Times New Roman" pitchFamily="18" charset="0"/>
                    </a:rPr>
                    <a:t>0</a:t>
                  </a:r>
                  <a:endParaRPr lang="en-US" altLang="en-US" sz="18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67" name="Rectangle 111"/>
                <p:cNvSpPr>
                  <a:spLocks noChangeArrowheads="1"/>
                </p:cNvSpPr>
                <p:nvPr/>
              </p:nvSpPr>
              <p:spPr bwMode="auto">
                <a:xfrm>
                  <a:off x="878" y="2092"/>
                  <a:ext cx="50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70" name="Group 114"/>
              <p:cNvGrpSpPr>
                <a:grpSpLocks/>
              </p:cNvGrpSpPr>
              <p:nvPr/>
            </p:nvGrpSpPr>
            <p:grpSpPr bwMode="auto">
              <a:xfrm>
                <a:off x="1385" y="2092"/>
                <a:ext cx="754" cy="518"/>
                <a:chOff x="1385" y="2092"/>
                <a:chExt cx="754" cy="518"/>
              </a:xfrm>
            </p:grpSpPr>
            <p:sp>
              <p:nvSpPr>
                <p:cNvPr id="70723" name="Rectangle 67"/>
                <p:cNvSpPr>
                  <a:spLocks noChangeArrowheads="1"/>
                </p:cNvSpPr>
                <p:nvPr/>
              </p:nvSpPr>
              <p:spPr bwMode="auto">
                <a:xfrm>
                  <a:off x="1428" y="2092"/>
                  <a:ext cx="66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en-US" sz="1800" b="1">
                      <a:cs typeface="Times New Roman" pitchFamily="18" charset="0"/>
                    </a:rPr>
                    <a:t>-126</a:t>
                  </a:r>
                  <a:endParaRPr lang="en-US" altLang="en-US" sz="18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 sz="1800"/>
                </a:p>
              </p:txBody>
            </p:sp>
            <p:sp>
              <p:nvSpPr>
                <p:cNvPr id="70769" name="Rectangle 113"/>
                <p:cNvSpPr>
                  <a:spLocks noChangeArrowheads="1"/>
                </p:cNvSpPr>
                <p:nvPr/>
              </p:nvSpPr>
              <p:spPr bwMode="auto">
                <a:xfrm>
                  <a:off x="1385" y="2092"/>
                  <a:ext cx="75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72" name="Group 116"/>
              <p:cNvGrpSpPr>
                <a:grpSpLocks/>
              </p:cNvGrpSpPr>
              <p:nvPr/>
            </p:nvGrpSpPr>
            <p:grpSpPr bwMode="auto">
              <a:xfrm>
                <a:off x="2139" y="2092"/>
                <a:ext cx="1403" cy="518"/>
                <a:chOff x="2139" y="2092"/>
                <a:chExt cx="1403" cy="518"/>
              </a:xfrm>
            </p:grpSpPr>
            <p:sp>
              <p:nvSpPr>
                <p:cNvPr id="70724" name="Rectangle 68"/>
                <p:cNvSpPr>
                  <a:spLocks noChangeArrowheads="1"/>
                </p:cNvSpPr>
                <p:nvPr/>
              </p:nvSpPr>
              <p:spPr bwMode="auto">
                <a:xfrm>
                  <a:off x="2182" y="2092"/>
                  <a:ext cx="1317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en-US" altLang="en-US" sz="1800" b="1">
                      <a:cs typeface="Times New Roman" pitchFamily="18" charset="0"/>
                    </a:rPr>
                    <a:t>0.001010111000...000</a:t>
                  </a:r>
                  <a:endParaRPr lang="en-US" altLang="en-US" sz="1800">
                    <a:cs typeface="Times New Roman" pitchFamily="18" charset="0"/>
                  </a:endParaRPr>
                </a:p>
                <a:p>
                  <a:pPr eaLnBrk="0" hangingPunct="0"/>
                  <a:endParaRPr lang="en-US" altLang="en-US" sz="1800"/>
                </a:p>
              </p:txBody>
            </p:sp>
            <p:sp>
              <p:nvSpPr>
                <p:cNvPr id="7077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139" y="2092"/>
                  <a:ext cx="140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0774" name="Rectangle 118"/>
            <p:cNvSpPr>
              <a:spLocks noChangeArrowheads="1"/>
            </p:cNvSpPr>
            <p:nvPr/>
          </p:nvSpPr>
          <p:spPr bwMode="auto">
            <a:xfrm>
              <a:off x="-3" y="-3"/>
              <a:ext cx="3548" cy="26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30B9-B7B6-435A-BFEE-16F9DA781130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Valori NaN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4343400"/>
          </a:xfrm>
        </p:spPr>
        <p:txBody>
          <a:bodyPr/>
          <a:lstStyle/>
          <a:p>
            <a:r>
              <a:rPr lang="en-US" altLang="en-US" sz="2000"/>
              <a:t>Standardul IEEE define</a:t>
            </a:r>
            <a:r>
              <a:rPr lang="ro-RO" altLang="en-US" sz="2000"/>
              <a:t>ş</a:t>
            </a:r>
            <a:r>
              <a:rPr lang="en-US" altLang="en-US" sz="2000"/>
              <a:t>te dou</a:t>
            </a:r>
            <a:r>
              <a:rPr lang="ro-RO" altLang="en-US" sz="2000"/>
              <a:t>ă</a:t>
            </a:r>
            <a:r>
              <a:rPr lang="en-US" altLang="en-US" sz="2000"/>
              <a:t> clase de NaN:</a:t>
            </a:r>
          </a:p>
          <a:p>
            <a:pPr lvl="1"/>
            <a:r>
              <a:rPr lang="en-US" altLang="en-US" sz="2000"/>
              <a:t>QNaN (quiet NaN) – are bitul CMS setat</a:t>
            </a:r>
          </a:p>
          <a:p>
            <a:pPr lvl="1"/>
            <a:r>
              <a:rPr lang="en-US" altLang="en-US" sz="2000"/>
              <a:t>SNaN (signaling NaN) – are bitul CMS zero.</a:t>
            </a:r>
          </a:p>
          <a:p>
            <a:r>
              <a:rPr lang="en-US" altLang="en-US" sz="2000"/>
              <a:t>Valorile QNaN se propag</a:t>
            </a:r>
            <a:r>
              <a:rPr lang="ro-RO" altLang="en-US" sz="2000"/>
              <a:t>ă</a:t>
            </a:r>
            <a:r>
              <a:rPr lang="en-US" altLang="en-US" sz="2000"/>
              <a:t> prin opera</a:t>
            </a:r>
            <a:r>
              <a:rPr lang="ro-RO" altLang="en-US" sz="2000"/>
              <a:t>ţ</a:t>
            </a:r>
            <a:r>
              <a:rPr lang="en-US" altLang="en-US" sz="2000"/>
              <a:t>iile aritmetice f</a:t>
            </a:r>
            <a:r>
              <a:rPr lang="ro-RO" altLang="en-US" sz="2000"/>
              <a:t>ă</a:t>
            </a:r>
            <a:r>
              <a:rPr lang="en-US" altLang="en-US" sz="2000"/>
              <a:t>r</a:t>
            </a:r>
            <a:r>
              <a:rPr lang="ro-RO" altLang="en-US" sz="2000"/>
              <a:t>ă</a:t>
            </a:r>
            <a:r>
              <a:rPr lang="en-US" altLang="en-US" sz="2000"/>
              <a:t> a indica o excep</a:t>
            </a:r>
            <a:r>
              <a:rPr lang="ro-RO" altLang="en-US" sz="2000"/>
              <a:t>ţ</a:t>
            </a:r>
            <a:r>
              <a:rPr lang="en-US" altLang="en-US" sz="2000"/>
              <a:t>ie</a:t>
            </a:r>
          </a:p>
          <a:p>
            <a:r>
              <a:rPr lang="en-US" altLang="en-US" sz="2000"/>
              <a:t>Valorile SNaN semnalizeaz</a:t>
            </a:r>
            <a:r>
              <a:rPr lang="ro-RO" altLang="en-US" sz="2000"/>
              <a:t>ă</a:t>
            </a:r>
            <a:r>
              <a:rPr lang="en-US" altLang="en-US" sz="2000"/>
              <a:t> </a:t>
            </a:r>
            <a:r>
              <a:rPr lang="ro-RO" altLang="en-US" sz="2000"/>
              <a:t>î</a:t>
            </a:r>
            <a:r>
              <a:rPr lang="en-US" altLang="en-US" sz="2000"/>
              <a:t>n general o excep</a:t>
            </a:r>
            <a:r>
              <a:rPr lang="ro-RO" altLang="en-US" sz="2000"/>
              <a:t>ţ</a:t>
            </a:r>
            <a:r>
              <a:rPr lang="en-US" altLang="en-US" sz="2000"/>
              <a:t>ie (opera</a:t>
            </a:r>
            <a:r>
              <a:rPr lang="ro-RO" altLang="en-US" sz="2000"/>
              <a:t>ţ</a:t>
            </a:r>
            <a:r>
              <a:rPr lang="en-US" altLang="en-US" sz="2000"/>
              <a:t>ie invalid</a:t>
            </a:r>
            <a:r>
              <a:rPr lang="ro-RO" altLang="en-US" sz="2000"/>
              <a:t>ă</a:t>
            </a:r>
            <a:r>
              <a:rPr lang="en-US" altLang="en-US" sz="2000"/>
              <a:t>) atunci c</a:t>
            </a:r>
            <a:r>
              <a:rPr lang="ro-RO" altLang="en-US" sz="2000"/>
              <a:t>â</a:t>
            </a:r>
            <a:r>
              <a:rPr lang="en-US" altLang="en-US" sz="2000"/>
              <a:t>nd apar ca operanzi </a:t>
            </a:r>
            <a:r>
              <a:rPr lang="ro-RO" altLang="en-US" sz="2000"/>
              <a:t>î</a:t>
            </a:r>
            <a:r>
              <a:rPr lang="en-US" altLang="en-US" sz="2000"/>
              <a:t>n opera</a:t>
            </a:r>
            <a:r>
              <a:rPr lang="ro-RO" altLang="en-US" sz="2000"/>
              <a:t>ţ</a:t>
            </a:r>
            <a:r>
              <a:rPr lang="en-US" altLang="en-US" sz="2000"/>
              <a:t>ii aritmetice</a:t>
            </a:r>
          </a:p>
          <a:p>
            <a:pPr lvl="1"/>
            <a:endParaRPr lang="en-US" altLang="en-US" sz="2000"/>
          </a:p>
          <a:p>
            <a:endParaRPr lang="en-US" altLang="en-US" sz="2000"/>
          </a:p>
          <a:p>
            <a:pPr lvl="1"/>
            <a:endParaRPr lang="ro-RO" altLang="en-US" sz="20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63BB-FFCF-4A2F-B3AF-C29285AEF582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Opera</a:t>
            </a:r>
            <a:r>
              <a:rPr lang="ro-RO" altLang="en-US" sz="2800"/>
              <a:t>ţ</a:t>
            </a:r>
            <a:r>
              <a:rPr lang="en-US" altLang="en-US" sz="2800"/>
              <a:t>ii speciale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905000" y="2057400"/>
            <a:ext cx="5257800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ts val="500"/>
              </a:spcAft>
            </a:pPr>
            <a:r>
              <a:rPr lang="en-US" altLang="en-US" sz="1800" b="1"/>
              <a:t>Opera</a:t>
            </a:r>
            <a:r>
              <a:rPr lang="ro-RO" altLang="en-US" sz="1800" b="1"/>
              <a:t>ţ</a:t>
            </a:r>
            <a:r>
              <a:rPr lang="en-US" altLang="en-US" sz="1800" b="1"/>
              <a:t>ia 	Rezultat 	</a:t>
            </a:r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/>
              <a:t>n / ±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		0 	</a:t>
            </a:r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/>
              <a:t>± 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* ± 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	± </a:t>
            </a:r>
            <a:r>
              <a:rPr lang="en-US" altLang="en-US" sz="1800">
                <a:sym typeface="Symbol" pitchFamily="18" charset="2"/>
              </a:rPr>
              <a:t></a:t>
            </a:r>
            <a:endParaRPr lang="en-US" altLang="en-US" sz="1800"/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/>
              <a:t>±Val.nonzero / 0 	± 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	</a:t>
            </a:r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+ 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	 	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	</a:t>
            </a:r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/>
              <a:t>±0 / ±0 		</a:t>
            </a:r>
            <a:r>
              <a:rPr lang="en-US" altLang="en-US" sz="1800" i="1"/>
              <a:t>NaN</a:t>
            </a:r>
            <a:r>
              <a:rPr lang="en-US" altLang="en-US" sz="1800"/>
              <a:t> 	</a:t>
            </a:r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- </a:t>
            </a:r>
            <a:r>
              <a:rPr lang="en-US" altLang="en-US" sz="1800">
                <a:sym typeface="Symbol" pitchFamily="18" charset="2"/>
              </a:rPr>
              <a:t>	</a:t>
            </a:r>
            <a:r>
              <a:rPr lang="en-US" altLang="en-US" sz="1800"/>
              <a:t> 	</a:t>
            </a:r>
            <a:r>
              <a:rPr lang="en-US" altLang="en-US" sz="1800" i="1"/>
              <a:t>NaN</a:t>
            </a:r>
            <a:r>
              <a:rPr lang="en-US" altLang="en-US" sz="1800"/>
              <a:t> 	</a:t>
            </a:r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/>
              <a:t>± 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/ ± 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	</a:t>
            </a:r>
            <a:r>
              <a:rPr lang="en-US" altLang="en-US" sz="1800" i="1"/>
              <a:t>NaN</a:t>
            </a:r>
            <a:r>
              <a:rPr lang="en-US" altLang="en-US" sz="1800"/>
              <a:t> 	</a:t>
            </a:r>
          </a:p>
          <a:p>
            <a:pPr>
              <a:spcBef>
                <a:spcPct val="50000"/>
              </a:spcBef>
              <a:spcAft>
                <a:spcPts val="100"/>
              </a:spcAft>
            </a:pPr>
            <a:r>
              <a:rPr lang="en-US" altLang="en-US" sz="1800"/>
              <a:t>± </a:t>
            </a:r>
            <a:r>
              <a:rPr lang="en-US" altLang="en-US" sz="1800">
                <a:sym typeface="Symbol" pitchFamily="18" charset="2"/>
              </a:rPr>
              <a:t></a:t>
            </a:r>
            <a:r>
              <a:rPr lang="en-US" altLang="en-US" sz="1800"/>
              <a:t> * 0	 	</a:t>
            </a:r>
            <a:r>
              <a:rPr lang="en-US" altLang="en-US" sz="1800" i="1"/>
              <a:t>NaN</a:t>
            </a:r>
            <a:r>
              <a:rPr lang="en-US" altLang="en-US"/>
              <a:t> 	</a:t>
            </a:r>
          </a:p>
          <a:p>
            <a:pPr>
              <a:spcBef>
                <a:spcPct val="50000"/>
              </a:spcBef>
              <a:spcAft>
                <a:spcPts val="500"/>
              </a:spcAft>
            </a:pPr>
            <a:endParaRPr lang="en-US" alt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1905000" y="23622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905000" y="41910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1905000" y="60198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C716-95D6-41F2-831C-43A848F2C901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Tipuri de date reale</a:t>
            </a:r>
          </a:p>
        </p:txBody>
      </p:sp>
      <p:grpSp>
        <p:nvGrpSpPr>
          <p:cNvPr id="68628" name="Group 20"/>
          <p:cNvGrpSpPr>
            <a:grpSpLocks/>
          </p:cNvGrpSpPr>
          <p:nvPr/>
        </p:nvGrpSpPr>
        <p:grpSpPr bwMode="auto">
          <a:xfrm>
            <a:off x="1981200" y="5195888"/>
            <a:ext cx="6781800" cy="900112"/>
            <a:chOff x="1248" y="1728"/>
            <a:chExt cx="4272" cy="567"/>
          </a:xfrm>
        </p:grpSpPr>
        <p:grpSp>
          <p:nvGrpSpPr>
            <p:cNvPr id="68629" name="Group 21"/>
            <p:cNvGrpSpPr>
              <a:grpSpLocks/>
            </p:cNvGrpSpPr>
            <p:nvPr/>
          </p:nvGrpSpPr>
          <p:grpSpPr bwMode="auto">
            <a:xfrm>
              <a:off x="1248" y="1728"/>
              <a:ext cx="3792" cy="297"/>
              <a:chOff x="1862" y="2544"/>
              <a:chExt cx="3274" cy="306"/>
            </a:xfrm>
          </p:grpSpPr>
          <p:sp>
            <p:nvSpPr>
              <p:cNvPr id="68630" name="Text Box 22"/>
              <p:cNvSpPr txBox="1">
                <a:spLocks noChangeArrowheads="1"/>
              </p:cNvSpPr>
              <p:nvPr/>
            </p:nvSpPr>
            <p:spPr bwMode="auto">
              <a:xfrm>
                <a:off x="1862" y="2544"/>
                <a:ext cx="202" cy="30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/>
                  <a:t>S</a:t>
                </a:r>
              </a:p>
            </p:txBody>
          </p:sp>
          <p:sp>
            <p:nvSpPr>
              <p:cNvPr id="68631" name="Text Box 23"/>
              <p:cNvSpPr txBox="1">
                <a:spLocks noChangeArrowheads="1"/>
              </p:cNvSpPr>
              <p:nvPr/>
            </p:nvSpPr>
            <p:spPr bwMode="auto">
              <a:xfrm>
                <a:off x="2064" y="2545"/>
                <a:ext cx="768" cy="30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/>
                  <a:t>CAR</a:t>
                </a:r>
              </a:p>
            </p:txBody>
          </p:sp>
          <p:sp>
            <p:nvSpPr>
              <p:cNvPr id="68632" name="Text Box 24"/>
              <p:cNvSpPr txBox="1">
                <a:spLocks noChangeArrowheads="1"/>
              </p:cNvSpPr>
              <p:nvPr/>
            </p:nvSpPr>
            <p:spPr bwMode="auto">
              <a:xfrm>
                <a:off x="2832" y="2544"/>
                <a:ext cx="2304" cy="30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/>
                  <a:t>Frac</a:t>
                </a:r>
                <a:r>
                  <a:rPr lang="ro-RO" altLang="en-US"/>
                  <a:t>ţ</a:t>
                </a:r>
                <a:r>
                  <a:rPr lang="en-US" altLang="en-US"/>
                  <a:t>ie</a:t>
                </a:r>
              </a:p>
            </p:txBody>
          </p:sp>
        </p:grpSp>
        <p:sp>
          <p:nvSpPr>
            <p:cNvPr id="68633" name="Text Box 25"/>
            <p:cNvSpPr txBox="1">
              <a:spLocks noChangeArrowheads="1"/>
            </p:cNvSpPr>
            <p:nvPr/>
          </p:nvSpPr>
          <p:spPr bwMode="auto">
            <a:xfrm>
              <a:off x="1248" y="206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63 62</a:t>
              </a:r>
            </a:p>
          </p:txBody>
        </p:sp>
        <p:sp>
          <p:nvSpPr>
            <p:cNvPr id="68634" name="Text Box 26"/>
            <p:cNvSpPr txBox="1">
              <a:spLocks noChangeArrowheads="1"/>
            </p:cNvSpPr>
            <p:nvPr/>
          </p:nvSpPr>
          <p:spPr bwMode="auto">
            <a:xfrm>
              <a:off x="2160" y="206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52 51</a:t>
              </a:r>
            </a:p>
          </p:txBody>
        </p:sp>
        <p:sp>
          <p:nvSpPr>
            <p:cNvPr id="68635" name="Text Box 27"/>
            <p:cNvSpPr txBox="1">
              <a:spLocks noChangeArrowheads="1"/>
            </p:cNvSpPr>
            <p:nvPr/>
          </p:nvSpPr>
          <p:spPr bwMode="auto">
            <a:xfrm>
              <a:off x="4944" y="206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0</a:t>
              </a:r>
            </a:p>
          </p:txBody>
        </p:sp>
      </p:grp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1295400" y="4495800"/>
            <a:ext cx="207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Dubl</a:t>
            </a:r>
            <a:r>
              <a:rPr lang="ro-RO" altLang="en-US" b="1"/>
              <a:t>ă</a:t>
            </a:r>
            <a:r>
              <a:rPr lang="en-US" altLang="en-US" b="1"/>
              <a:t> precizie</a:t>
            </a:r>
          </a:p>
        </p:txBody>
      </p:sp>
      <p:grpSp>
        <p:nvGrpSpPr>
          <p:cNvPr id="68639" name="Group 31"/>
          <p:cNvGrpSpPr>
            <a:grpSpLocks/>
          </p:cNvGrpSpPr>
          <p:nvPr/>
        </p:nvGrpSpPr>
        <p:grpSpPr bwMode="auto">
          <a:xfrm>
            <a:off x="1295400" y="2133600"/>
            <a:ext cx="7467600" cy="1887538"/>
            <a:chOff x="816" y="1344"/>
            <a:chExt cx="4704" cy="1189"/>
          </a:xfrm>
        </p:grpSpPr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816" y="1344"/>
              <a:ext cx="13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Simpl</a:t>
              </a:r>
              <a:r>
                <a:rPr lang="ro-RO" altLang="en-US" b="1"/>
                <a:t>ă</a:t>
              </a:r>
              <a:r>
                <a:rPr lang="en-US" altLang="en-US" b="1"/>
                <a:t> precizie</a:t>
              </a:r>
            </a:p>
          </p:txBody>
        </p:sp>
        <p:grpSp>
          <p:nvGrpSpPr>
            <p:cNvPr id="68627" name="Group 19"/>
            <p:cNvGrpSpPr>
              <a:grpSpLocks/>
            </p:cNvGrpSpPr>
            <p:nvPr/>
          </p:nvGrpSpPr>
          <p:grpSpPr bwMode="auto">
            <a:xfrm>
              <a:off x="1248" y="1728"/>
              <a:ext cx="4272" cy="567"/>
              <a:chOff x="1248" y="1728"/>
              <a:chExt cx="4272" cy="567"/>
            </a:xfrm>
          </p:grpSpPr>
          <p:grpSp>
            <p:nvGrpSpPr>
              <p:cNvPr id="68620" name="Group 12"/>
              <p:cNvGrpSpPr>
                <a:grpSpLocks/>
              </p:cNvGrpSpPr>
              <p:nvPr/>
            </p:nvGrpSpPr>
            <p:grpSpPr bwMode="auto">
              <a:xfrm>
                <a:off x="1248" y="1728"/>
                <a:ext cx="3792" cy="297"/>
                <a:chOff x="1862" y="2544"/>
                <a:chExt cx="3274" cy="306"/>
              </a:xfrm>
            </p:grpSpPr>
            <p:sp>
              <p:nvSpPr>
                <p:cNvPr id="6862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62" y="2544"/>
                  <a:ext cx="202" cy="30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en-US"/>
                    <a:t>S</a:t>
                  </a:r>
                </a:p>
              </p:txBody>
            </p:sp>
            <p:sp>
              <p:nvSpPr>
                <p:cNvPr id="686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064" y="2545"/>
                  <a:ext cx="768" cy="30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/>
                    <a:t>CAR</a:t>
                  </a:r>
                </a:p>
              </p:txBody>
            </p:sp>
            <p:sp>
              <p:nvSpPr>
                <p:cNvPr id="6862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832" y="2544"/>
                  <a:ext cx="2304" cy="30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/>
                    <a:t>Frac</a:t>
                  </a:r>
                  <a:r>
                    <a:rPr lang="ro-RO" altLang="en-US"/>
                    <a:t>ţ</a:t>
                  </a:r>
                  <a:r>
                    <a:rPr lang="en-US" altLang="en-US"/>
                    <a:t>ie</a:t>
                  </a:r>
                </a:p>
              </p:txBody>
            </p:sp>
          </p:grpSp>
          <p:sp>
            <p:nvSpPr>
              <p:cNvPr id="68624" name="Text Box 16"/>
              <p:cNvSpPr txBox="1">
                <a:spLocks noChangeArrowheads="1"/>
              </p:cNvSpPr>
              <p:nvPr/>
            </p:nvSpPr>
            <p:spPr bwMode="auto">
              <a:xfrm>
                <a:off x="1248" y="2064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31 30</a:t>
                </a:r>
              </a:p>
            </p:txBody>
          </p:sp>
          <p:sp>
            <p:nvSpPr>
              <p:cNvPr id="68625" name="Text Box 17"/>
              <p:cNvSpPr txBox="1">
                <a:spLocks noChangeArrowheads="1"/>
              </p:cNvSpPr>
              <p:nvPr/>
            </p:nvSpPr>
            <p:spPr bwMode="auto">
              <a:xfrm>
                <a:off x="2160" y="2064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23 22</a:t>
                </a:r>
              </a:p>
            </p:txBody>
          </p:sp>
          <p:sp>
            <p:nvSpPr>
              <p:cNvPr id="68626" name="Text Box 18"/>
              <p:cNvSpPr txBox="1">
                <a:spLocks noChangeArrowheads="1"/>
              </p:cNvSpPr>
              <p:nvPr/>
            </p:nvSpPr>
            <p:spPr bwMode="auto">
              <a:xfrm>
                <a:off x="4944" y="2064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/>
                  <a:t>0</a:t>
                </a:r>
              </a:p>
            </p:txBody>
          </p:sp>
        </p:grpSp>
        <p:sp>
          <p:nvSpPr>
            <p:cNvPr id="68637" name="Rectangle 29"/>
            <p:cNvSpPr>
              <a:spLocks noChangeArrowheads="1"/>
            </p:cNvSpPr>
            <p:nvPr/>
          </p:nvSpPr>
          <p:spPr bwMode="auto">
            <a:xfrm>
              <a:off x="1977" y="2302"/>
              <a:ext cx="11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/>
                <a:t>CAR = exp + 127</a:t>
              </a:r>
            </a:p>
          </p:txBody>
        </p:sp>
      </p:grp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3175000" y="6110288"/>
            <a:ext cx="2159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CAR = exp + 1023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D73F-A880-4E22-A351-B68A228A2E3E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819400"/>
            <a:ext cx="7548563" cy="1900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o-RO" altLang="en-US" sz="2400" dirty="0"/>
              <a:t>Reprezentarea</a:t>
            </a:r>
            <a:r>
              <a:rPr lang="en-US" altLang="en-US" sz="2400" dirty="0"/>
              <a:t> </a:t>
            </a:r>
            <a:r>
              <a:rPr lang="ro-RO" altLang="en-US" sz="2400" dirty="0"/>
              <a:t>î</a:t>
            </a:r>
            <a:r>
              <a:rPr lang="en-US" altLang="en-US" sz="2400" dirty="0"/>
              <a:t>n</a:t>
            </a:r>
            <a:r>
              <a:rPr lang="ro-RO" altLang="en-US" sz="2400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ro-RO" altLang="en-US" sz="2400" dirty="0"/>
              <a:t>		- virgulă</a:t>
            </a:r>
            <a:r>
              <a:rPr lang="en-US" altLang="en-US" sz="2400" dirty="0"/>
              <a:t> fix</a:t>
            </a:r>
            <a:r>
              <a:rPr lang="ro-RO" altLang="en-US" sz="2400" dirty="0"/>
              <a:t>ă</a:t>
            </a:r>
            <a:endParaRPr lang="en-US" altLang="en-US" sz="2400" dirty="0"/>
          </a:p>
          <a:p>
            <a:pPr>
              <a:buFont typeface="Wingdings" pitchFamily="2" charset="2"/>
              <a:buNone/>
            </a:pPr>
            <a:r>
              <a:rPr lang="ro-RO" altLang="en-US" sz="2400" dirty="0"/>
              <a:t>		- virgulă mobilă</a:t>
            </a:r>
            <a:endParaRPr lang="ro-RO" altLang="en-US" sz="22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52600" y="838200"/>
            <a:ext cx="64668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en-US" sz="3200" dirty="0"/>
              <a:t>Reprezentarea</a:t>
            </a:r>
            <a:r>
              <a:rPr lang="en-US" altLang="en-US" sz="3200" dirty="0"/>
              <a:t> </a:t>
            </a:r>
            <a:r>
              <a:rPr lang="ro-RO" altLang="en-US" sz="3200" dirty="0"/>
              <a:t>numerelor</a:t>
            </a:r>
            <a:r>
              <a:rPr lang="en-US" altLang="en-US" sz="3200" dirty="0"/>
              <a:t> </a:t>
            </a:r>
            <a:r>
              <a:rPr lang="ro-RO" altLang="en-US" sz="3200" dirty="0"/>
              <a:t>î</a:t>
            </a:r>
            <a:r>
              <a:rPr lang="en-US" altLang="en-US" sz="3200" dirty="0"/>
              <a:t>n calculator</a:t>
            </a:r>
          </a:p>
        </p:txBody>
      </p:sp>
    </p:spTree>
    <p:extLst>
      <p:ext uri="{BB962C8B-B14F-4D97-AF65-F5344CB8AC3E}">
        <p14:creationId xmlns:p14="http://schemas.microsoft.com/office/powerpoint/2010/main" val="589158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DB5-6E36-4579-B05E-6C8612B1A239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Tipuri de date reale (cont.)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23622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o-RO" altLang="en-US" b="1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95400" y="2133600"/>
            <a:ext cx="2586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Format real extins</a:t>
            </a: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1981200" y="2743200"/>
            <a:ext cx="6019800" cy="471488"/>
            <a:chOff x="1862" y="2544"/>
            <a:chExt cx="3274" cy="306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1862" y="2544"/>
              <a:ext cx="202" cy="3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064" y="2545"/>
              <a:ext cx="768" cy="3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CAR</a:t>
              </a: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832" y="2544"/>
              <a:ext cx="2304" cy="3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Frac</a:t>
              </a:r>
              <a:r>
                <a:rPr lang="ro-RO" altLang="en-US"/>
                <a:t>ţ</a:t>
              </a:r>
              <a:r>
                <a:rPr lang="en-US" altLang="en-US"/>
                <a:t>ie</a:t>
              </a:r>
            </a:p>
          </p:txBody>
        </p:sp>
      </p:grp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981200" y="3276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79 78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429000" y="3276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64 63 62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848600" y="3276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138488" y="36544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/>
              <a:t>CAR = </a:t>
            </a:r>
            <a:r>
              <a:rPr lang="en-US" altLang="en-US" sz="1800" b="1" dirty="0" err="1"/>
              <a:t>exp</a:t>
            </a:r>
            <a:r>
              <a:rPr lang="en-US" altLang="en-US" sz="1800" b="1" dirty="0"/>
              <a:t> + 16383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038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667000" y="30480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905000" y="3962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altLang="en-US" sz="1800"/>
              <a:t>î</a:t>
            </a:r>
            <a:r>
              <a:rPr lang="en-US" altLang="en-US" sz="1800"/>
              <a:t>ntreg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644650" y="4967288"/>
            <a:ext cx="628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 err="1"/>
              <a:t>Dac</a:t>
            </a:r>
            <a:r>
              <a:rPr lang="ro-RO" altLang="en-US" sz="1800" dirty="0"/>
              <a:t>ă</a:t>
            </a:r>
            <a:r>
              <a:rPr lang="en-US" altLang="en-US" sz="1800" dirty="0"/>
              <a:t> not</a:t>
            </a:r>
            <a:r>
              <a:rPr lang="ro-RO" altLang="en-US" sz="1800" dirty="0"/>
              <a:t>ă</a:t>
            </a:r>
            <a:r>
              <a:rPr lang="en-US" altLang="en-US" sz="1800" dirty="0"/>
              <a:t>m cu </a:t>
            </a:r>
            <a:r>
              <a:rPr lang="en-US" altLang="en-US" sz="1800" i="1" dirty="0"/>
              <a:t>n </a:t>
            </a:r>
            <a:r>
              <a:rPr lang="en-US" altLang="en-US" sz="1800" dirty="0" err="1"/>
              <a:t>num</a:t>
            </a:r>
            <a:r>
              <a:rPr lang="ro-RO" altLang="en-US" sz="1800" dirty="0"/>
              <a:t>ă</a:t>
            </a:r>
            <a:r>
              <a:rPr lang="en-US" altLang="en-US" sz="1800" dirty="0" err="1"/>
              <a:t>rul</a:t>
            </a:r>
            <a:r>
              <a:rPr lang="en-US" altLang="en-US" sz="1800" dirty="0"/>
              <a:t> de bi</a:t>
            </a:r>
            <a:r>
              <a:rPr lang="ro-RO" altLang="en-US" sz="1800" dirty="0"/>
              <a:t>ţ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aloca</a:t>
            </a:r>
            <a:r>
              <a:rPr lang="ro-RO" altLang="en-US" sz="1800" dirty="0"/>
              <a:t>ţ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caracteristicii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atunci</a:t>
            </a:r>
            <a:r>
              <a:rPr lang="ro-RO" altLang="en-US" sz="1800" dirty="0"/>
              <a:t> putem utiliza formula</a:t>
            </a:r>
            <a:r>
              <a:rPr lang="en-US" altLang="en-US" sz="1800" dirty="0"/>
              <a:t>:</a:t>
            </a:r>
          </a:p>
          <a:p>
            <a:endParaRPr lang="en-US" altLang="en-US" sz="1800" b="1" dirty="0"/>
          </a:p>
          <a:p>
            <a:r>
              <a:rPr lang="en-US" altLang="en-US" sz="1800" b="1" dirty="0"/>
              <a:t>CAR = </a:t>
            </a:r>
            <a:r>
              <a:rPr lang="en-US" altLang="en-US" sz="1800" b="1" dirty="0" err="1"/>
              <a:t>exp</a:t>
            </a:r>
            <a:r>
              <a:rPr lang="en-US" altLang="en-US" sz="1800" b="1" dirty="0"/>
              <a:t> + 2</a:t>
            </a:r>
            <a:r>
              <a:rPr lang="en-US" altLang="en-US" sz="1800" b="1" baseline="30000" dirty="0"/>
              <a:t>n-1 </a:t>
            </a:r>
            <a:r>
              <a:rPr lang="en-US" altLang="en-US" sz="1800" b="1" dirty="0"/>
              <a:t>- 1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273C-FE55-43D1-8814-DDFAB02E7E78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Lungimea, precizia </a:t>
            </a:r>
            <a:r>
              <a:rPr lang="ro-RO" altLang="en-US" sz="2400"/>
              <a:t>ş</a:t>
            </a:r>
            <a:r>
              <a:rPr lang="en-US" altLang="en-US" sz="2400"/>
              <a:t>i domeniul datelor reale</a:t>
            </a:r>
          </a:p>
        </p:txBody>
      </p:sp>
      <p:graphicFrame>
        <p:nvGraphicFramePr>
          <p:cNvPr id="21621" name="Group 117"/>
          <p:cNvGraphicFramePr>
            <a:graphicFrameLocks noGrp="1"/>
          </p:cNvGraphicFramePr>
          <p:nvPr/>
        </p:nvGraphicFramePr>
        <p:xfrm>
          <a:off x="1219200" y="2209800"/>
          <a:ext cx="7696200" cy="340233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Tipul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Lungime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Precizie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Domeniul de valori (binar)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Domeniul de valori (zecimal)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Simpla precizie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-126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1.18*10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-38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3.40*10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Dubla precizie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-1022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2.23*10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-308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1.79*10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 extins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-16382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16383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3.37*10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-4932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1.18*10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9485-8879-4095-898F-A4B32987810B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err="1"/>
              <a:t>Exemplu</a:t>
            </a:r>
            <a:endParaRPr lang="en-US" altLang="en-US" sz="3200" dirty="0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800"/>
              <a:t>1. Ce valoare are num</a:t>
            </a:r>
            <a:r>
              <a:rPr lang="ro-RO" altLang="en-US" sz="1800"/>
              <a:t>ă</a:t>
            </a:r>
            <a:r>
              <a:rPr lang="en-US" altLang="en-US" sz="1800"/>
              <a:t>rul (</a:t>
            </a:r>
            <a:r>
              <a:rPr lang="ro-RO" altLang="en-US" sz="1800"/>
              <a:t>î</a:t>
            </a:r>
            <a:r>
              <a:rPr lang="en-US" altLang="en-US" sz="1800"/>
              <a:t>n format simpl</a:t>
            </a:r>
            <a:r>
              <a:rPr lang="ro-RO" altLang="en-US" sz="1800"/>
              <a:t>ă</a:t>
            </a:r>
            <a:r>
              <a:rPr lang="en-US" altLang="en-US" sz="1800"/>
              <a:t> precizie) reprezentat astfel: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1 10000001 01000000000000000000000</a:t>
            </a:r>
          </a:p>
          <a:p>
            <a:pPr>
              <a:buFont typeface="Wingdings" pitchFamily="2" charset="2"/>
              <a:buNone/>
            </a:pPr>
            <a:endParaRPr lang="en-US" altLang="en-US" sz="1800"/>
          </a:p>
          <a:p>
            <a:pPr>
              <a:buFont typeface="Wingdings" pitchFamily="2" charset="2"/>
              <a:buNone/>
            </a:pPr>
            <a:r>
              <a:rPr lang="en-US" altLang="en-US" sz="1800"/>
              <a:t>Caracteristica este 129, deci exponentul real este 129 – 127 = 2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Partea frac</a:t>
            </a:r>
            <a:r>
              <a:rPr lang="ro-RO" altLang="en-US" sz="1800"/>
              <a:t>ţ</a:t>
            </a:r>
            <a:r>
              <a:rPr lang="en-US" altLang="en-US" sz="1800"/>
              <a:t>ionar</a:t>
            </a:r>
            <a:r>
              <a:rPr lang="ro-RO" altLang="en-US" sz="1800"/>
              <a:t>ă</a:t>
            </a:r>
            <a:r>
              <a:rPr lang="en-US" altLang="en-US" sz="1800"/>
              <a:t> este .01</a:t>
            </a:r>
            <a:r>
              <a:rPr lang="en-US" altLang="en-US" sz="1800" baseline="-25000"/>
              <a:t>2</a:t>
            </a:r>
            <a:r>
              <a:rPr lang="en-US" altLang="en-US" sz="1800"/>
              <a:t> = .25, deci vom avea valoarea 1,25.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Num</a:t>
            </a:r>
            <a:r>
              <a:rPr lang="ro-RO" altLang="en-US" sz="1800"/>
              <a:t>ă</a:t>
            </a:r>
            <a:r>
              <a:rPr lang="en-US" altLang="en-US" sz="1800"/>
              <a:t>rul este negativ (bitul de semn este 1)</a:t>
            </a:r>
          </a:p>
          <a:p>
            <a:pPr>
              <a:buFont typeface="Wingdings" pitchFamily="2" charset="2"/>
              <a:buNone/>
            </a:pPr>
            <a:r>
              <a:rPr lang="en-US" altLang="en-US" sz="1800"/>
              <a:t>Rezultatul: -1,25 x 2</a:t>
            </a:r>
            <a:r>
              <a:rPr lang="en-US" altLang="en-US" sz="1800" baseline="30000"/>
              <a:t>2 </a:t>
            </a:r>
            <a:r>
              <a:rPr lang="en-US" altLang="en-US" sz="1800"/>
              <a:t>= -5</a:t>
            </a:r>
          </a:p>
          <a:p>
            <a:pPr>
              <a:buFont typeface="Wingdings" pitchFamily="2" charset="2"/>
              <a:buNone/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4DAD-0923-4FEA-9487-061B5543ABE3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err="1"/>
              <a:t>Exemplu</a:t>
            </a:r>
            <a:endParaRPr lang="en-US" altLang="en-US" sz="3200" dirty="0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9625" y="1905001"/>
            <a:ext cx="7958138" cy="4191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2. Care </a:t>
            </a:r>
            <a:r>
              <a:rPr lang="en-US" altLang="en-US" sz="1800" dirty="0" err="1"/>
              <a:t>este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reprezentarea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num</a:t>
            </a:r>
            <a:r>
              <a:rPr lang="ro-RO" altLang="en-US" sz="1800" dirty="0"/>
              <a:t>ă</a:t>
            </a:r>
            <a:r>
              <a:rPr lang="en-US" altLang="en-US" sz="1800" dirty="0" err="1"/>
              <a:t>rului</a:t>
            </a:r>
            <a:r>
              <a:rPr lang="en-US" altLang="en-US" sz="1800" dirty="0"/>
              <a:t> 16,625 </a:t>
            </a:r>
            <a:r>
              <a:rPr lang="ro-RO" altLang="en-US" sz="1800" dirty="0"/>
              <a:t>î</a:t>
            </a:r>
            <a:r>
              <a:rPr lang="en-US" altLang="en-US" sz="1800" dirty="0"/>
              <a:t>n format </a:t>
            </a:r>
            <a:r>
              <a:rPr lang="en-US" altLang="en-US" sz="1800" dirty="0" err="1"/>
              <a:t>simpl</a:t>
            </a:r>
            <a:r>
              <a:rPr lang="ro-RO" altLang="en-US" sz="1800" dirty="0"/>
              <a:t>ă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precizie</a:t>
            </a:r>
            <a:r>
              <a:rPr lang="en-US" altLang="en-US" sz="1800" dirty="0"/>
              <a:t>?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 err="1"/>
              <a:t>Aducem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num</a:t>
            </a:r>
            <a:r>
              <a:rPr lang="ro-RO" altLang="en-US" sz="1800" dirty="0"/>
              <a:t>ă</a:t>
            </a:r>
            <a:r>
              <a:rPr lang="en-US" altLang="en-US" sz="1800" dirty="0" err="1"/>
              <a:t>rul</a:t>
            </a:r>
            <a:r>
              <a:rPr lang="en-US" altLang="en-US" sz="1800" dirty="0"/>
              <a:t> </a:t>
            </a:r>
            <a:r>
              <a:rPr lang="ro-RO" altLang="en-US" sz="1800" dirty="0"/>
              <a:t>î</a:t>
            </a:r>
            <a:r>
              <a:rPr lang="en-US" altLang="en-US" sz="1800" dirty="0"/>
              <a:t>n forma </a:t>
            </a:r>
            <a:r>
              <a:rPr lang="en-US" altLang="en-US" sz="1800" dirty="0" err="1"/>
              <a:t>normalizat</a:t>
            </a:r>
            <a:r>
              <a:rPr lang="ro-RO" altLang="en-US" sz="1800" dirty="0"/>
              <a:t>ă</a:t>
            </a:r>
            <a:r>
              <a:rPr lang="en-US" altLang="en-US" sz="1800" dirty="0"/>
              <a:t>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16 = 10000</a:t>
            </a:r>
            <a:r>
              <a:rPr lang="en-US" altLang="en-US" sz="1800" baseline="-25000" dirty="0"/>
              <a:t>2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0,625 = 0,101</a:t>
            </a:r>
            <a:r>
              <a:rPr lang="en-US" altLang="en-US" sz="1800" baseline="-25000" dirty="0"/>
              <a:t>2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16,625 = 10000,101= 1,0000101 * 2</a:t>
            </a:r>
            <a:r>
              <a:rPr lang="en-US" altLang="en-US" sz="1800" baseline="30000" dirty="0"/>
              <a:t>4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CAR = 4 + 127 = 131=128+3; (128=2</a:t>
            </a:r>
            <a:r>
              <a:rPr lang="en-US" altLang="en-US" sz="1800" baseline="30000" dirty="0"/>
              <a:t>7</a:t>
            </a:r>
            <a:r>
              <a:rPr lang="en-US" altLang="en-US" sz="1800" dirty="0"/>
              <a:t>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128=10000000+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    3=		    11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------------------</a:t>
            </a:r>
          </a:p>
          <a:p>
            <a:pPr marL="609600" indent="-609600">
              <a:buFont typeface="Wingdings" pitchFamily="2" charset="2"/>
              <a:buNone/>
            </a:pPr>
            <a:r>
              <a:rPr lang="ro-RO" altLang="en-US" sz="1800" dirty="0"/>
              <a:t>Î</a:t>
            </a:r>
            <a:r>
              <a:rPr lang="en-US" altLang="en-US" sz="1800" dirty="0"/>
              <a:t>n </a:t>
            </a:r>
            <a:r>
              <a:rPr lang="en-US" altLang="en-US" sz="1800" dirty="0" err="1"/>
              <a:t>concluzie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reprezentarea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este</a:t>
            </a:r>
            <a:r>
              <a:rPr lang="en-US" altLang="en-US" sz="1800" dirty="0"/>
              <a:t>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1800" dirty="0"/>
              <a:t>0 10000011 00001010000000000000000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1800" dirty="0"/>
          </a:p>
          <a:p>
            <a:pPr marL="609600" indent="-609600">
              <a:buFont typeface="Wingdings" pitchFamily="2" charset="2"/>
              <a:buNone/>
            </a:pPr>
            <a:endParaRPr lang="en-US" altLang="en-US" sz="26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1F4-A462-4E62-BCC8-B1DA16284D36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o-RO" altLang="en-US" sz="2800" dirty="0"/>
              <a:t>Reprezentarea</a:t>
            </a:r>
            <a:r>
              <a:rPr lang="en-US" altLang="en-US" sz="2800" dirty="0"/>
              <a:t> </a:t>
            </a:r>
            <a:r>
              <a:rPr lang="ro-RO" altLang="en-US" sz="2800" dirty="0"/>
              <a:t>numerelor</a:t>
            </a:r>
            <a:r>
              <a:rPr lang="en-US" altLang="en-US" sz="2800" dirty="0"/>
              <a:t> </a:t>
            </a:r>
            <a:r>
              <a:rPr lang="ro-RO" altLang="en-US" sz="2800" dirty="0"/>
              <a:t>î</a:t>
            </a:r>
            <a:r>
              <a:rPr lang="en-US" altLang="en-US" sz="2800" dirty="0"/>
              <a:t>n format BCD</a:t>
            </a:r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3886200" y="4114800"/>
            <a:ext cx="2286000" cy="747713"/>
            <a:chOff x="2448" y="2880"/>
            <a:chExt cx="1152" cy="471"/>
          </a:xfrm>
        </p:grpSpPr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2448" y="2880"/>
              <a:ext cx="1152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1 0 0 1 0 1 1 0</a:t>
              </a:r>
            </a:p>
          </p:txBody>
        </p:sp>
        <p:sp>
          <p:nvSpPr>
            <p:cNvPr id="70665" name="Text Box 9"/>
            <p:cNvSpPr txBox="1">
              <a:spLocks noChangeArrowheads="1"/>
            </p:cNvSpPr>
            <p:nvPr/>
          </p:nvSpPr>
          <p:spPr bwMode="auto">
            <a:xfrm>
              <a:off x="2496" y="312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/>
                <a:t> 7           4 3           0</a:t>
              </a:r>
            </a:p>
          </p:txBody>
        </p:sp>
      </p:grp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434306" y="1991141"/>
            <a:ext cx="732869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b="1" dirty="0"/>
              <a:t>BCD</a:t>
            </a:r>
            <a:r>
              <a:rPr lang="en-US" altLang="en-US" sz="2200" dirty="0"/>
              <a:t> (Binary Coded Decimal) – </a:t>
            </a:r>
            <a:r>
              <a:rPr lang="en-US" altLang="en-US" sz="2200" dirty="0" err="1"/>
              <a:t>zecimal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codificat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binar</a:t>
            </a:r>
            <a:endParaRPr lang="en-US" altLang="en-US" sz="2200" dirty="0"/>
          </a:p>
          <a:p>
            <a:r>
              <a:rPr lang="en-US" altLang="en-US" sz="2200" dirty="0"/>
              <a:t>Format: </a:t>
            </a:r>
          </a:p>
          <a:p>
            <a:pPr>
              <a:buFontTx/>
              <a:buChar char="•"/>
            </a:pPr>
            <a:r>
              <a:rPr lang="en-US" altLang="en-US" sz="2200" dirty="0"/>
              <a:t> </a:t>
            </a:r>
            <a:r>
              <a:rPr lang="ro-RO" altLang="en-US" sz="2200" dirty="0"/>
              <a:t>î</a:t>
            </a:r>
            <a:r>
              <a:rPr lang="en-US" altLang="en-US" sz="2200" dirty="0" err="1"/>
              <a:t>mpachetat</a:t>
            </a:r>
            <a:r>
              <a:rPr lang="en-US" altLang="en-US" sz="2200" dirty="0"/>
              <a:t> (packed BCD)</a:t>
            </a:r>
          </a:p>
          <a:p>
            <a:pPr>
              <a:buFontTx/>
              <a:buChar char="•"/>
            </a:pPr>
            <a:r>
              <a:rPr lang="en-US" altLang="en-US" sz="2200" dirty="0"/>
              <a:t> </a:t>
            </a:r>
            <a:r>
              <a:rPr lang="en-US" altLang="en-US" sz="2200" dirty="0" err="1"/>
              <a:t>despachetat</a:t>
            </a:r>
            <a:r>
              <a:rPr lang="en-US" altLang="en-US" sz="2200" dirty="0"/>
              <a:t> (unpacked BCD)</a:t>
            </a:r>
          </a:p>
          <a:p>
            <a:r>
              <a:rPr lang="ro-RO" altLang="en-US" sz="2200" dirty="0"/>
              <a:t>Î</a:t>
            </a:r>
            <a:r>
              <a:rPr lang="en-US" altLang="en-US" sz="2200" dirty="0"/>
              <a:t>n format </a:t>
            </a:r>
            <a:r>
              <a:rPr lang="ro-RO" altLang="en-US" sz="2200" b="1" dirty="0"/>
              <a:t>î</a:t>
            </a:r>
            <a:r>
              <a:rPr lang="en-US" altLang="en-US" sz="2200" b="1" dirty="0" err="1"/>
              <a:t>mpachetat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reprezint</a:t>
            </a:r>
            <a:r>
              <a:rPr lang="ro-RO" altLang="en-US" sz="2200" dirty="0"/>
              <a:t>ă</a:t>
            </a:r>
            <a:r>
              <a:rPr lang="en-US" altLang="en-US" sz="2200" dirty="0"/>
              <a:t> 2 </a:t>
            </a:r>
            <a:r>
              <a:rPr lang="en-US" altLang="en-US" sz="2200" dirty="0" err="1"/>
              <a:t>cifre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zecimale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</a:t>
            </a:r>
            <a:r>
              <a:rPr lang="en-US" altLang="en-US" sz="2200" dirty="0"/>
              <a:t> un octet (</a:t>
            </a:r>
            <a:r>
              <a:rPr lang="en-US" altLang="en-US" sz="2200" dirty="0" err="1"/>
              <a:t>cifra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cmps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</a:t>
            </a:r>
            <a:r>
              <a:rPr lang="en-US" altLang="en-US" sz="2200" dirty="0"/>
              <a:t> bi</a:t>
            </a:r>
            <a:r>
              <a:rPr lang="ro-RO" altLang="en-US" sz="2200" dirty="0"/>
              <a:t>ţ</a:t>
            </a:r>
            <a:r>
              <a:rPr lang="en-US" altLang="en-US" sz="2200" dirty="0"/>
              <a:t>ii 0-3 </a:t>
            </a:r>
            <a:r>
              <a:rPr lang="ro-RO" altLang="en-US" sz="2200" dirty="0"/>
              <a:t>ş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cifra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zecimal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cms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</a:t>
            </a:r>
            <a:r>
              <a:rPr lang="en-US" altLang="en-US" sz="2200" dirty="0"/>
              <a:t> bi</a:t>
            </a:r>
            <a:r>
              <a:rPr lang="ro-RO" altLang="en-US" sz="2200" dirty="0"/>
              <a:t>ţ</a:t>
            </a:r>
            <a:r>
              <a:rPr lang="en-US" altLang="en-US" sz="2200" dirty="0"/>
              <a:t>ii 4-7):</a:t>
            </a:r>
          </a:p>
          <a:p>
            <a:endParaRPr lang="en-US" altLang="en-US" sz="2200" dirty="0"/>
          </a:p>
          <a:p>
            <a:endParaRPr lang="en-US" altLang="en-US" sz="2200" dirty="0"/>
          </a:p>
          <a:p>
            <a:r>
              <a:rPr lang="ro-RO" altLang="en-US" sz="2200" dirty="0"/>
              <a:t>Î</a:t>
            </a:r>
            <a:r>
              <a:rPr lang="en-US" altLang="en-US" sz="2200" dirty="0"/>
              <a:t>n format </a:t>
            </a:r>
            <a:r>
              <a:rPr lang="en-US" altLang="en-US" sz="2200" b="1" dirty="0" err="1"/>
              <a:t>despachetat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reprezint</a:t>
            </a:r>
            <a:r>
              <a:rPr lang="ro-RO" altLang="en-US" sz="2200" dirty="0"/>
              <a:t>ă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cifr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zecimal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</a:t>
            </a:r>
            <a:r>
              <a:rPr lang="en-US" altLang="en-US" sz="2200" dirty="0"/>
              <a:t> un octet </a:t>
            </a:r>
            <a:r>
              <a:rPr lang="en-US" altLang="en-US" sz="2200" dirty="0" err="1"/>
              <a:t>memorat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</a:t>
            </a:r>
            <a:r>
              <a:rPr lang="en-US" altLang="en-US" sz="2200" dirty="0"/>
              <a:t> bi</a:t>
            </a:r>
            <a:r>
              <a:rPr lang="ro-RO" altLang="en-US" sz="2200" dirty="0"/>
              <a:t>ţ</a:t>
            </a:r>
            <a:r>
              <a:rPr lang="en-US" altLang="en-US" sz="2200" dirty="0"/>
              <a:t>ii 0-3, </a:t>
            </a:r>
            <a:r>
              <a:rPr lang="en-US" altLang="en-US" sz="2200" dirty="0" err="1"/>
              <a:t>iar</a:t>
            </a:r>
            <a:r>
              <a:rPr lang="en-US" altLang="en-US" sz="2200" dirty="0"/>
              <a:t> bi</a:t>
            </a:r>
            <a:r>
              <a:rPr lang="ro-RO" altLang="en-US" sz="2200" dirty="0"/>
              <a:t>ţ</a:t>
            </a:r>
            <a:r>
              <a:rPr lang="en-US" altLang="en-US" sz="2200" dirty="0"/>
              <a:t>ii 4-7 con</a:t>
            </a:r>
            <a:r>
              <a:rPr lang="ro-RO" altLang="en-US" sz="2200" dirty="0"/>
              <a:t>ţ</a:t>
            </a:r>
            <a:r>
              <a:rPr lang="en-US" altLang="en-US" sz="2200" dirty="0"/>
              <a:t>in </a:t>
            </a:r>
            <a:r>
              <a:rPr lang="en-US" altLang="en-US" sz="2200" dirty="0" err="1"/>
              <a:t>informa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</a:t>
            </a:r>
            <a:r>
              <a:rPr lang="en-US" altLang="en-US" sz="2200" baseline="-30000" dirty="0" err="1"/>
              <a:t>h</a:t>
            </a:r>
            <a:r>
              <a:rPr lang="en-US" altLang="en-US" sz="2200" dirty="0"/>
              <a:t>:</a:t>
            </a:r>
          </a:p>
        </p:txBody>
      </p: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3886200" y="5576888"/>
            <a:ext cx="2286000" cy="750887"/>
            <a:chOff x="2448" y="2880"/>
            <a:chExt cx="1344" cy="473"/>
          </a:xfrm>
        </p:grpSpPr>
        <p:sp>
          <p:nvSpPr>
            <p:cNvPr id="70668" name="Text Box 12"/>
            <p:cNvSpPr txBox="1">
              <a:spLocks noChangeArrowheads="1"/>
            </p:cNvSpPr>
            <p:nvPr/>
          </p:nvSpPr>
          <p:spPr bwMode="auto">
            <a:xfrm>
              <a:off x="2448" y="2880"/>
              <a:ext cx="1344" cy="2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/>
                <a:t>1 1 1 1 0 1 1 0</a:t>
              </a:r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2496" y="3120"/>
              <a:ext cx="12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/>
                <a:t>  7          4 3           0 </a:t>
              </a:r>
            </a:p>
          </p:txBody>
        </p:sp>
      </p:grp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4114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96 =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32766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6 =</a:t>
            </a:r>
          </a:p>
        </p:txBody>
      </p:sp>
    </p:spTree>
    <p:extLst>
      <p:ext uri="{BB962C8B-B14F-4D97-AF65-F5344CB8AC3E}">
        <p14:creationId xmlns:p14="http://schemas.microsoft.com/office/powerpoint/2010/main" val="254614221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280-B1B7-48F2-AA1C-E3690ADCE687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838200" y="3810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Reprezentarea numerelor </a:t>
            </a:r>
            <a:r>
              <a:rPr lang="ro-RO" altLang="en-US" sz="2400"/>
              <a:t>î</a:t>
            </a:r>
            <a:r>
              <a:rPr lang="en-US" altLang="en-US" sz="2400"/>
              <a:t>n format BCD la Intel</a:t>
            </a:r>
          </a:p>
        </p:txBody>
      </p:sp>
      <p:graphicFrame>
        <p:nvGraphicFramePr>
          <p:cNvPr id="93199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39412"/>
              </p:ext>
            </p:extLst>
          </p:nvPr>
        </p:nvGraphicFramePr>
        <p:xfrm>
          <a:off x="1676400" y="2438400"/>
          <a:ext cx="6224588" cy="1512888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6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Tipul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Lungime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Precizie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Domeniul de valori (zecimal)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BCD </a:t>
                      </a:r>
                      <a:r>
                        <a:rPr kumimoji="0" lang="ro-R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î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mpachetat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(cifre zecimale)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+1) – (10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1676400" y="4510088"/>
            <a:ext cx="3905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</a:t>
            </a:r>
          </a:p>
        </p:txBody>
      </p:sp>
      <p:sp>
        <p:nvSpPr>
          <p:cNvPr id="93219" name="Text Box 35"/>
          <p:cNvSpPr txBox="1">
            <a:spLocks noChangeArrowheads="1"/>
          </p:cNvSpPr>
          <p:nvPr/>
        </p:nvSpPr>
        <p:spPr bwMode="auto">
          <a:xfrm>
            <a:off x="2066925" y="4510088"/>
            <a:ext cx="14827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93220" name="Text Box 36"/>
          <p:cNvSpPr txBox="1">
            <a:spLocks noChangeArrowheads="1"/>
          </p:cNvSpPr>
          <p:nvPr/>
        </p:nvSpPr>
        <p:spPr bwMode="auto">
          <a:xfrm>
            <a:off x="3549650" y="4510088"/>
            <a:ext cx="44513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1676400" y="5043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79 78</a:t>
            </a:r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124200" y="50434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  72 71</a:t>
            </a:r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auto">
          <a:xfrm>
            <a:off x="7543800" y="5043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    0</a:t>
            </a:r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35814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D17</a:t>
            </a:r>
          </a:p>
        </p:txBody>
      </p:sp>
      <p:sp>
        <p:nvSpPr>
          <p:cNvPr id="93225" name="Text Box 41"/>
          <p:cNvSpPr txBox="1">
            <a:spLocks noChangeArrowheads="1"/>
          </p:cNvSpPr>
          <p:nvPr/>
        </p:nvSpPr>
        <p:spPr bwMode="auto">
          <a:xfrm>
            <a:off x="40386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D16</a:t>
            </a:r>
          </a:p>
        </p:txBody>
      </p:sp>
      <p:sp>
        <p:nvSpPr>
          <p:cNvPr id="93226" name="Text Box 42"/>
          <p:cNvSpPr txBox="1">
            <a:spLocks noChangeArrowheads="1"/>
          </p:cNvSpPr>
          <p:nvPr/>
        </p:nvSpPr>
        <p:spPr bwMode="auto">
          <a:xfrm>
            <a:off x="75438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D0</a:t>
            </a:r>
          </a:p>
        </p:txBody>
      </p:sp>
      <p:sp>
        <p:nvSpPr>
          <p:cNvPr id="93227" name="Text Box 43"/>
          <p:cNvSpPr txBox="1">
            <a:spLocks noChangeArrowheads="1"/>
          </p:cNvSpPr>
          <p:nvPr/>
        </p:nvSpPr>
        <p:spPr bwMode="auto">
          <a:xfrm>
            <a:off x="70866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D1</a:t>
            </a:r>
          </a:p>
        </p:txBody>
      </p:sp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44958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D15</a:t>
            </a:r>
          </a:p>
        </p:txBody>
      </p:sp>
    </p:spTree>
    <p:extLst>
      <p:ext uri="{BB962C8B-B14F-4D97-AF65-F5344CB8AC3E}">
        <p14:creationId xmlns:p14="http://schemas.microsoft.com/office/powerpoint/2010/main" val="138957905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4303-2120-428E-87EE-3898EB207B43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900" y="2133600"/>
            <a:ext cx="76962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err="1"/>
              <a:t>Adunarea</a:t>
            </a:r>
            <a:r>
              <a:rPr lang="en-US" altLang="en-US" sz="2400" dirty="0"/>
              <a:t> </a:t>
            </a:r>
            <a:r>
              <a:rPr lang="ro-RO" altLang="en-US" sz="2400" dirty="0"/>
              <a:t>î</a:t>
            </a:r>
            <a:r>
              <a:rPr lang="en-US" altLang="en-US" sz="2400" dirty="0"/>
              <a:t>n BCD</a:t>
            </a:r>
            <a:r>
              <a:rPr lang="ro-RO" altLang="en-US" sz="2400" dirty="0"/>
              <a:t> – adunare obişnuită în binar, pentru fiecare grup de câte 4 cifre binare, avându-se în vedere următoarele cazuri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Dac</a:t>
            </a:r>
            <a:r>
              <a:rPr lang="ro-RO" altLang="en-US" sz="2400" dirty="0"/>
              <a:t>ă a şi b sunt cele două cifre zecimale codificate în binar, rezultatul c</a:t>
            </a:r>
            <a:r>
              <a:rPr lang="en-US" altLang="en-US" sz="2400" dirty="0"/>
              <a:t>=</a:t>
            </a:r>
            <a:r>
              <a:rPr lang="en-US" altLang="en-US" sz="2400" dirty="0" err="1"/>
              <a:t>a+b</a:t>
            </a:r>
            <a:r>
              <a:rPr lang="ro-RO" altLang="en-US" sz="2400" dirty="0"/>
              <a:t> este: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ro-RO" altLang="en-US" sz="2400" dirty="0"/>
              <a:t>Corect, dacă 0000</a:t>
            </a:r>
            <a:r>
              <a:rPr lang="en-US" altLang="en-US" sz="2400" dirty="0"/>
              <a:t> &lt; c &lt;=1001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Incorect</a:t>
            </a:r>
            <a:r>
              <a:rPr lang="en-US" altLang="en-US" sz="2400" dirty="0"/>
              <a:t>, </a:t>
            </a:r>
            <a:r>
              <a:rPr lang="ro-RO" altLang="en-US" sz="2400" dirty="0"/>
              <a:t>şi se adună 0110 astfel:</a:t>
            </a:r>
          </a:p>
          <a:p>
            <a:pPr lvl="2">
              <a:lnSpc>
                <a:spcPct val="90000"/>
              </a:lnSpc>
            </a:pPr>
            <a:r>
              <a:rPr lang="ro-RO" altLang="en-US" sz="2200" dirty="0"/>
              <a:t>1010 </a:t>
            </a:r>
            <a:r>
              <a:rPr lang="en-US" altLang="en-US" sz="2200" dirty="0"/>
              <a:t>&lt;= c &lt;=1111 – nu </a:t>
            </a:r>
            <a:r>
              <a:rPr lang="en-US" altLang="en-US" sz="2200" dirty="0" err="1"/>
              <a:t>corespunde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unei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cifre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zecimale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adunarea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lui</a:t>
            </a:r>
            <a:r>
              <a:rPr lang="en-US" altLang="en-US" sz="2200" dirty="0"/>
              <a:t> 0110 </a:t>
            </a:r>
            <a:r>
              <a:rPr lang="en-US" altLang="en-US" sz="2200" dirty="0" err="1"/>
              <a:t>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determina</a:t>
            </a:r>
            <a:r>
              <a:rPr lang="en-US" altLang="en-US" sz="2200" dirty="0"/>
              <a:t> transport la </a:t>
            </a:r>
            <a:r>
              <a:rPr lang="en-US" altLang="en-US" sz="2200" dirty="0" err="1"/>
              <a:t>rangul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urm</a:t>
            </a:r>
            <a:r>
              <a:rPr lang="ro-RO" altLang="en-US" sz="2200" dirty="0"/>
              <a:t>ător</a:t>
            </a:r>
            <a:r>
              <a:rPr lang="en-US" altLang="en-US" sz="2200" dirty="0"/>
              <a:t>)</a:t>
            </a:r>
            <a:endParaRPr lang="ro-RO" altLang="en-US" sz="2200" dirty="0"/>
          </a:p>
          <a:p>
            <a:pPr lvl="2">
              <a:lnSpc>
                <a:spcPct val="90000"/>
              </a:lnSpc>
            </a:pPr>
            <a:r>
              <a:rPr lang="ro-RO" altLang="en-US" sz="2200" dirty="0"/>
              <a:t>0000 </a:t>
            </a:r>
            <a:r>
              <a:rPr lang="en-US" altLang="en-US" sz="2200" dirty="0"/>
              <a:t>&lt;= c &lt; 1001, cu </a:t>
            </a:r>
            <a:r>
              <a:rPr lang="ro-RO" altLang="en-US" sz="2200" dirty="0"/>
              <a:t>apariţia celei de-a 5-a cifre binare, 1, care reprezintă transport pentru tetrada superioară</a:t>
            </a:r>
            <a:endParaRPr lang="en-US" altLang="en-US" sz="2200" dirty="0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905000" y="944563"/>
            <a:ext cx="4892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Adunarea numerelor </a:t>
            </a:r>
            <a:r>
              <a:rPr lang="ro-RO" altLang="en-US" sz="3200"/>
              <a:t>î</a:t>
            </a:r>
            <a:r>
              <a:rPr lang="en-US" altLang="en-US" sz="3200"/>
              <a:t>n BCD</a:t>
            </a:r>
          </a:p>
        </p:txBody>
      </p:sp>
    </p:spTree>
    <p:extLst>
      <p:ext uri="{BB962C8B-B14F-4D97-AF65-F5344CB8AC3E}">
        <p14:creationId xmlns:p14="http://schemas.microsoft.com/office/powerpoint/2010/main" val="208451707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4303-2120-428E-87EE-3898EB207B43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900" y="21336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200" dirty="0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905000" y="944563"/>
            <a:ext cx="5030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err="1"/>
              <a:t>Exemplu</a:t>
            </a:r>
            <a:r>
              <a:rPr lang="en-US" altLang="en-US" sz="3200" dirty="0"/>
              <a:t> de </a:t>
            </a:r>
            <a:r>
              <a:rPr lang="en-US" altLang="en-US" sz="3200" dirty="0" err="1"/>
              <a:t>adunare</a:t>
            </a:r>
            <a:r>
              <a:rPr lang="en-US" altLang="en-US" sz="3200" dirty="0"/>
              <a:t> </a:t>
            </a:r>
            <a:r>
              <a:rPr lang="ro-RO" altLang="en-US" sz="3200" dirty="0"/>
              <a:t>î</a:t>
            </a:r>
            <a:r>
              <a:rPr lang="en-US" altLang="en-US" sz="3200" dirty="0"/>
              <a:t>n BCD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83" y="1590418"/>
            <a:ext cx="8720717" cy="44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3376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9670-27A3-4D40-85AA-3F9111D7BE49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8153400" cy="4419600"/>
          </a:xfrm>
        </p:spPr>
        <p:txBody>
          <a:bodyPr/>
          <a:lstStyle/>
          <a:p>
            <a:r>
              <a:rPr lang="ro-RO" altLang="en-US" sz="2400" dirty="0"/>
              <a:t>Scăde</a:t>
            </a:r>
            <a:r>
              <a:rPr lang="en-US" altLang="en-US" sz="2400" dirty="0"/>
              <a:t>rea </a:t>
            </a:r>
            <a:r>
              <a:rPr lang="ro-RO" altLang="en-US" sz="2400" dirty="0"/>
              <a:t>î</a:t>
            </a:r>
            <a:r>
              <a:rPr lang="en-US" altLang="en-US" sz="2400" dirty="0"/>
              <a:t>n BCD</a:t>
            </a:r>
            <a:r>
              <a:rPr lang="ro-RO" altLang="en-US" sz="2400" dirty="0"/>
              <a:t> – scădere obişnuită în binar, pentru fiecare grup de câte 4 cifre binare, avându-se în vedere următoarele cazuri</a:t>
            </a:r>
            <a:r>
              <a:rPr lang="en-US" altLang="en-US" sz="2400" dirty="0"/>
              <a:t>:</a:t>
            </a:r>
            <a:endParaRPr lang="ro-RO" altLang="en-US" sz="2400" dirty="0"/>
          </a:p>
          <a:p>
            <a:r>
              <a:rPr lang="en-US" altLang="en-US" sz="2400" dirty="0" err="1"/>
              <a:t>Dac</a:t>
            </a:r>
            <a:r>
              <a:rPr lang="ro-RO" altLang="en-US" sz="2400" dirty="0"/>
              <a:t>ă a şi b sunt cele două cifre zecimale codificate în binar, rezultatul </a:t>
            </a:r>
            <a:r>
              <a:rPr lang="ro-RO" altLang="en-US" sz="2400" b="1" dirty="0"/>
              <a:t>c </a:t>
            </a:r>
            <a:r>
              <a:rPr lang="en-US" altLang="en-US" sz="2400" b="1" dirty="0"/>
              <a:t>=</a:t>
            </a:r>
            <a:r>
              <a:rPr lang="ro-RO" altLang="en-US" sz="2400" b="1" dirty="0"/>
              <a:t> </a:t>
            </a:r>
            <a:r>
              <a:rPr lang="en-US" altLang="en-US" sz="2400" b="1" dirty="0"/>
              <a:t>a</a:t>
            </a:r>
            <a:r>
              <a:rPr lang="ro-RO" altLang="en-US" sz="2400" b="1" dirty="0"/>
              <a:t> - </a:t>
            </a:r>
            <a:r>
              <a:rPr lang="en-US" altLang="en-US" sz="2400" b="1" dirty="0"/>
              <a:t>b</a:t>
            </a:r>
            <a:r>
              <a:rPr lang="ro-RO" altLang="en-US" sz="2400" dirty="0"/>
              <a:t> este:</a:t>
            </a:r>
            <a:endParaRPr lang="en-US" altLang="en-US" sz="2400" dirty="0"/>
          </a:p>
          <a:p>
            <a:pPr lvl="1"/>
            <a:r>
              <a:rPr lang="ro-RO" altLang="en-US" sz="2400" dirty="0"/>
              <a:t>corect, dacă </a:t>
            </a:r>
            <a:r>
              <a:rPr lang="en-US" altLang="en-US" sz="2400" dirty="0"/>
              <a:t>c &gt; 0</a:t>
            </a:r>
          </a:p>
          <a:p>
            <a:pPr lvl="1"/>
            <a:r>
              <a:rPr lang="en-US" altLang="en-US" sz="2400" dirty="0" err="1"/>
              <a:t>Dac</a:t>
            </a:r>
            <a:r>
              <a:rPr lang="ro-RO" altLang="en-US" sz="2400" dirty="0"/>
              <a:t>ă c </a:t>
            </a:r>
            <a:r>
              <a:rPr lang="en-US" altLang="en-US" sz="2400" dirty="0"/>
              <a:t>&lt; 0 </a:t>
            </a:r>
            <a:r>
              <a:rPr lang="en-US" altLang="en-US" sz="2400" dirty="0" err="1"/>
              <a:t>atunci</a:t>
            </a:r>
            <a:r>
              <a:rPr lang="en-US" altLang="en-US" sz="2400" dirty="0"/>
              <a:t> se face </a:t>
            </a:r>
            <a:r>
              <a:rPr lang="ro-RO" altLang="en-US" sz="2400" dirty="0"/>
              <a:t>împrumut de la tetrada superioară, se face scăderea, apoi se scade valoarea de corecţie 0110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905000" y="944563"/>
            <a:ext cx="4779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en-US" sz="3200"/>
              <a:t>S</a:t>
            </a:r>
            <a:r>
              <a:rPr lang="en-US" altLang="en-US" sz="3200"/>
              <a:t>c</a:t>
            </a:r>
            <a:r>
              <a:rPr lang="ro-RO" altLang="en-US" sz="3200"/>
              <a:t>ă</a:t>
            </a:r>
            <a:r>
              <a:rPr lang="en-US" altLang="en-US" sz="3200"/>
              <a:t>derea numerelor </a:t>
            </a:r>
            <a:r>
              <a:rPr lang="ro-RO" altLang="en-US" sz="3200"/>
              <a:t>î</a:t>
            </a:r>
            <a:r>
              <a:rPr lang="en-US" altLang="en-US" sz="3200"/>
              <a:t>n BCD</a:t>
            </a:r>
          </a:p>
        </p:txBody>
      </p:sp>
    </p:spTree>
    <p:extLst>
      <p:ext uri="{BB962C8B-B14F-4D97-AF65-F5344CB8AC3E}">
        <p14:creationId xmlns:p14="http://schemas.microsoft.com/office/powerpoint/2010/main" val="31587558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D73F-A880-4E22-A351-B68A228A2E3E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819400"/>
            <a:ext cx="7548563" cy="1900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/>
              <a:t>Reprezentarea </a:t>
            </a:r>
            <a:r>
              <a:rPr lang="ro-RO" altLang="en-US" sz="2400"/>
              <a:t>î</a:t>
            </a:r>
            <a:r>
              <a:rPr lang="en-US" altLang="en-US" sz="2400"/>
              <a:t>n virgul</a:t>
            </a:r>
            <a:r>
              <a:rPr lang="ro-RO" altLang="en-US" sz="2400"/>
              <a:t>ă</a:t>
            </a:r>
            <a:r>
              <a:rPr lang="en-US" altLang="en-US" sz="2400"/>
              <a:t> fix</a:t>
            </a:r>
            <a:r>
              <a:rPr lang="ro-RO" altLang="en-US" sz="2400"/>
              <a:t>ă</a:t>
            </a:r>
            <a:endParaRPr lang="en-US" altLang="en-US" sz="2400"/>
          </a:p>
          <a:p>
            <a:pPr lvl="1"/>
            <a:r>
              <a:rPr lang="en-US" altLang="en-US" sz="2400"/>
              <a:t>	</a:t>
            </a:r>
            <a:r>
              <a:rPr lang="en-US" altLang="en-US" sz="2200"/>
              <a:t>cod direct (CD)</a:t>
            </a:r>
          </a:p>
          <a:p>
            <a:pPr lvl="1"/>
            <a:r>
              <a:rPr lang="en-US" altLang="en-US" sz="2200"/>
              <a:t>	cod invers (CI)</a:t>
            </a:r>
          </a:p>
          <a:p>
            <a:pPr lvl="1"/>
            <a:r>
              <a:rPr lang="en-US" altLang="en-US" sz="2200"/>
              <a:t>	cod complementar (CC)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52600" y="838200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Reprezentarea numerelor </a:t>
            </a:r>
            <a:r>
              <a:rPr lang="ro-RO" altLang="en-US" sz="3200"/>
              <a:t>î</a:t>
            </a:r>
            <a:r>
              <a:rPr lang="en-US" altLang="en-US" sz="3200"/>
              <a:t>n virgula fix</a:t>
            </a:r>
            <a:r>
              <a:rPr lang="ro-RO" altLang="en-US" sz="3200"/>
              <a:t>ă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323984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49F6-DF89-4F73-AD76-15EBFF0D16A5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752600" y="838200"/>
            <a:ext cx="735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Reprezentarea numerelor </a:t>
            </a:r>
            <a:r>
              <a:rPr lang="ro-RO" altLang="en-US" sz="3200"/>
              <a:t>î</a:t>
            </a:r>
            <a:r>
              <a:rPr lang="en-US" altLang="en-US" sz="3200"/>
              <a:t>n </a:t>
            </a:r>
            <a:r>
              <a:rPr lang="ro-RO" altLang="en-US" sz="3200"/>
              <a:t>cod direct (CD)</a:t>
            </a:r>
            <a:endParaRPr lang="en-US" altLang="en-US" sz="3200"/>
          </a:p>
        </p:txBody>
      </p:sp>
      <p:graphicFrame>
        <p:nvGraphicFramePr>
          <p:cNvPr id="72708" name="Object 4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5789011"/>
              </p:ext>
            </p:extLst>
          </p:nvPr>
        </p:nvGraphicFramePr>
        <p:xfrm>
          <a:off x="2514600" y="2057401"/>
          <a:ext cx="3200400" cy="262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1409400" imgH="1155600" progId="Equation.3">
                  <p:embed/>
                </p:oleObj>
              </mc:Choice>
              <mc:Fallback>
                <p:oleObj name="Equation" r:id="rId4" imgW="14094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57401"/>
                        <a:ext cx="3200400" cy="262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7982" y="4648200"/>
            <a:ext cx="81660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Exemplu</a:t>
            </a:r>
            <a:r>
              <a:rPr lang="en-US" dirty="0"/>
              <a:t> de </a:t>
            </a:r>
            <a:r>
              <a:rPr lang="ro-RO" dirty="0"/>
              <a:t>reprezentare pe</a:t>
            </a:r>
            <a:r>
              <a:rPr lang="en-US" dirty="0"/>
              <a:t> 8 bi</a:t>
            </a:r>
            <a:r>
              <a:rPr lang="ro-RO" dirty="0"/>
              <a:t>ți:</a:t>
            </a:r>
            <a:endParaRPr lang="en-US" dirty="0"/>
          </a:p>
          <a:p>
            <a:r>
              <a:rPr lang="en-US" dirty="0"/>
              <a:t>10=</a:t>
            </a:r>
            <a:r>
              <a:rPr lang="en-US" b="1" dirty="0"/>
              <a:t>0</a:t>
            </a:r>
            <a:r>
              <a:rPr lang="en-US" dirty="0"/>
              <a:t>0001010</a:t>
            </a:r>
          </a:p>
          <a:p>
            <a:r>
              <a:rPr lang="ro-RO" dirty="0"/>
              <a:t>2</a:t>
            </a:r>
            <a:r>
              <a:rPr lang="ro-RO" baseline="30000" dirty="0"/>
              <a:t>8</a:t>
            </a:r>
            <a:r>
              <a:rPr lang="ro-RO" dirty="0"/>
              <a:t>=</a:t>
            </a:r>
            <a:r>
              <a:rPr lang="en-US" dirty="0"/>
              <a:t>256</a:t>
            </a:r>
            <a:r>
              <a:rPr lang="ro-RO" dirty="0"/>
              <a:t> valori</a:t>
            </a:r>
          </a:p>
          <a:p>
            <a:r>
              <a:rPr lang="ro-RO" dirty="0"/>
              <a:t>Domeniul de valori reprezentabile: </a:t>
            </a:r>
            <a:r>
              <a:rPr lang="en-US" dirty="0"/>
              <a:t>[-128;127] </a:t>
            </a:r>
            <a:r>
              <a:rPr lang="ro-RO" dirty="0"/>
              <a:t>(numere cu semn)</a:t>
            </a:r>
          </a:p>
          <a:p>
            <a:r>
              <a:rPr lang="ro-RO" dirty="0"/>
              <a:t>Numere fără semn</a:t>
            </a:r>
            <a:r>
              <a:rPr lang="en-US" dirty="0"/>
              <a:t> [0;255]</a:t>
            </a:r>
          </a:p>
        </p:txBody>
      </p:sp>
    </p:spTree>
    <p:extLst>
      <p:ext uri="{BB962C8B-B14F-4D97-AF65-F5344CB8AC3E}">
        <p14:creationId xmlns:p14="http://schemas.microsoft.com/office/powerpoint/2010/main" val="2028799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653C-3DE7-434F-B545-FACF80AA5A7D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752600" y="838200"/>
            <a:ext cx="7262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Reprezentarea numerelor </a:t>
            </a:r>
            <a:r>
              <a:rPr lang="ro-RO" altLang="en-US" sz="3200"/>
              <a:t>î</a:t>
            </a:r>
            <a:r>
              <a:rPr lang="en-US" altLang="en-US" sz="3200"/>
              <a:t>n </a:t>
            </a:r>
            <a:r>
              <a:rPr lang="ro-RO" altLang="en-US" sz="3200"/>
              <a:t>cod invers (CI)</a:t>
            </a:r>
            <a:endParaRPr lang="en-US" altLang="en-US" sz="3200"/>
          </a:p>
        </p:txBody>
      </p:sp>
      <p:graphicFrame>
        <p:nvGraphicFramePr>
          <p:cNvPr id="73731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524000" y="2362200"/>
          <a:ext cx="7040563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4" imgW="3911400" imgH="1968480" progId="Equation.3">
                  <p:embed/>
                </p:oleObj>
              </mc:Choice>
              <mc:Fallback>
                <p:oleObj name="Equation" r:id="rId4" imgW="3911400" imgH="1968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7040563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795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F0D-4F2D-4BCB-A7F2-F1D130739519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4754" name="Text Box 1026"/>
          <p:cNvSpPr txBox="1">
            <a:spLocks noChangeArrowheads="1"/>
          </p:cNvSpPr>
          <p:nvPr/>
        </p:nvSpPr>
        <p:spPr bwMode="auto">
          <a:xfrm>
            <a:off x="1447800" y="8382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Reprezentarea numerelor </a:t>
            </a:r>
            <a:r>
              <a:rPr lang="ro-RO" altLang="en-US" sz="2800"/>
              <a:t>î</a:t>
            </a:r>
            <a:r>
              <a:rPr lang="en-US" altLang="en-US" sz="2800"/>
              <a:t>n </a:t>
            </a:r>
            <a:r>
              <a:rPr lang="ro-RO" altLang="en-US" sz="2800"/>
              <a:t>cod complementar (CC)</a:t>
            </a:r>
            <a:endParaRPr lang="en-US" altLang="en-US" sz="2800"/>
          </a:p>
        </p:txBody>
      </p:sp>
      <p:graphicFrame>
        <p:nvGraphicFramePr>
          <p:cNvPr id="74755" name="Object 1027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920875" y="2346325"/>
          <a:ext cx="6765925" cy="371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" imgW="4394160" imgH="2412720" progId="Equation.3">
                  <p:embed/>
                </p:oleObj>
              </mc:Choice>
              <mc:Fallback>
                <p:oleObj name="Equation" r:id="rId4" imgW="4394160" imgH="241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346325"/>
                        <a:ext cx="6765925" cy="371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531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093-425C-4C88-B711-736CB4F86680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Adunarea/sc</a:t>
            </a:r>
            <a:r>
              <a:rPr lang="ro-RO" altLang="en-US" sz="3200"/>
              <a:t>ă</a:t>
            </a:r>
            <a:r>
              <a:rPr lang="en-US" altLang="en-US" sz="3200"/>
              <a:t>derea </a:t>
            </a:r>
            <a:r>
              <a:rPr lang="ro-RO" altLang="en-US" sz="3200"/>
              <a:t>î</a:t>
            </a:r>
            <a:r>
              <a:rPr lang="en-US" altLang="en-US" sz="3200"/>
              <a:t>n virgul</a:t>
            </a:r>
            <a:r>
              <a:rPr lang="ro-RO" altLang="en-US" sz="3200"/>
              <a:t>ă</a:t>
            </a:r>
            <a:r>
              <a:rPr lang="en-US" altLang="en-US" sz="3200"/>
              <a:t> fix</a:t>
            </a:r>
            <a:r>
              <a:rPr lang="ro-RO" altLang="en-US" sz="3200"/>
              <a:t>ă</a:t>
            </a:r>
            <a:endParaRPr lang="en-US" altLang="en-US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0"/>
            <a:ext cx="7958138" cy="1295400"/>
          </a:xfrm>
        </p:spPr>
        <p:txBody>
          <a:bodyPr/>
          <a:lstStyle/>
          <a:p>
            <a:r>
              <a:rPr lang="en-US" altLang="en-US" sz="2600" dirty="0" err="1"/>
              <a:t>Adunarea</a:t>
            </a:r>
            <a:r>
              <a:rPr lang="en-US" altLang="en-US" sz="2600" dirty="0"/>
              <a:t> </a:t>
            </a:r>
            <a:r>
              <a:rPr lang="ro-RO" altLang="en-US" sz="2600" dirty="0"/>
              <a:t>î</a:t>
            </a:r>
            <a:r>
              <a:rPr lang="en-US" altLang="en-US" sz="2600" dirty="0"/>
              <a:t>n CD, CI </a:t>
            </a:r>
            <a:r>
              <a:rPr lang="ro-RO" altLang="en-US" sz="2600" dirty="0"/>
              <a:t>ş</a:t>
            </a:r>
            <a:r>
              <a:rPr lang="en-US" altLang="en-US" sz="2600" dirty="0" err="1"/>
              <a:t>i</a:t>
            </a:r>
            <a:r>
              <a:rPr lang="en-US" altLang="en-US" sz="2600" dirty="0"/>
              <a:t> CC</a:t>
            </a:r>
            <a:r>
              <a:rPr lang="ro-RO" altLang="en-US" sz="2600" dirty="0"/>
              <a:t> </a:t>
            </a:r>
            <a:r>
              <a:rPr lang="en-US" altLang="en-US" sz="2600" dirty="0"/>
              <a:t>(</a:t>
            </a:r>
            <a:r>
              <a:rPr lang="ro-RO" altLang="en-US" sz="2600" dirty="0"/>
              <a:t>Ex. 93</a:t>
            </a:r>
            <a:r>
              <a:rPr lang="en-US" altLang="en-US" sz="2600" dirty="0"/>
              <a:t>-</a:t>
            </a:r>
            <a:r>
              <a:rPr lang="ro-RO" altLang="en-US" sz="2600" dirty="0"/>
              <a:t>27</a:t>
            </a:r>
            <a:r>
              <a:rPr lang="en-US" altLang="en-US" sz="2600" dirty="0"/>
              <a:t> </a:t>
            </a:r>
            <a:r>
              <a:rPr lang="ro-RO" altLang="en-US" sz="2600" dirty="0"/>
              <a:t>î</a:t>
            </a:r>
            <a:r>
              <a:rPr lang="en-US" altLang="en-US" sz="2600" dirty="0"/>
              <a:t>n CI)</a:t>
            </a:r>
          </a:p>
          <a:p>
            <a:r>
              <a:rPr lang="en-US" altLang="en-US" sz="2600" dirty="0" err="1"/>
              <a:t>Sc</a:t>
            </a:r>
            <a:r>
              <a:rPr lang="ro-RO" altLang="en-US" sz="2600" dirty="0"/>
              <a:t>ă</a:t>
            </a:r>
            <a:r>
              <a:rPr lang="en-US" altLang="en-US" sz="2600" dirty="0" err="1"/>
              <a:t>derea</a:t>
            </a:r>
            <a:r>
              <a:rPr lang="en-US" altLang="en-US" sz="2600" dirty="0"/>
              <a:t> </a:t>
            </a:r>
            <a:r>
              <a:rPr lang="ro-RO" altLang="en-US" sz="2600" dirty="0"/>
              <a:t>î</a:t>
            </a:r>
            <a:r>
              <a:rPr lang="en-US" altLang="en-US" sz="2600" dirty="0"/>
              <a:t>n CD, CI </a:t>
            </a:r>
            <a:r>
              <a:rPr lang="ro-RO" altLang="en-US" sz="2600" dirty="0" err="1"/>
              <a:t>ş</a:t>
            </a:r>
            <a:r>
              <a:rPr lang="en-US" altLang="en-US" sz="2600" dirty="0" err="1"/>
              <a:t>i</a:t>
            </a:r>
            <a:r>
              <a:rPr lang="en-US" altLang="en-US" sz="2600" dirty="0"/>
              <a:t> CC</a:t>
            </a:r>
          </a:p>
        </p:txBody>
      </p:sp>
    </p:spTree>
    <p:extLst>
      <p:ext uri="{BB962C8B-B14F-4D97-AF65-F5344CB8AC3E}">
        <p14:creationId xmlns:p14="http://schemas.microsoft.com/office/powerpoint/2010/main" val="4954948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093-425C-4C88-B711-736CB4F86680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200" dirty="0"/>
              <a:t>Tipurile fundamentale de date</a:t>
            </a:r>
            <a:endParaRPr lang="en-US" altLang="en-US" sz="32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656366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741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E22-9396-44C2-87FE-6690016E2483}" type="datetime5">
              <a:rPr lang="en-US" altLang="en-US"/>
              <a:pPr/>
              <a:t>11-Oct-23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err="1"/>
              <a:t>Lungimea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precizia</a:t>
            </a:r>
            <a:r>
              <a:rPr lang="en-US" altLang="en-US" sz="2400" dirty="0"/>
              <a:t> </a:t>
            </a:r>
            <a:r>
              <a:rPr lang="ro-RO" altLang="en-US" sz="2400" dirty="0"/>
              <a:t>ş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domeniul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datelor</a:t>
            </a:r>
            <a:r>
              <a:rPr lang="en-US" altLang="en-US" sz="2400" dirty="0"/>
              <a:t> </a:t>
            </a:r>
            <a:r>
              <a:rPr lang="ro-RO" altLang="en-US" sz="2400" dirty="0"/>
              <a:t>î</a:t>
            </a:r>
            <a:r>
              <a:rPr lang="en-US" altLang="en-US" sz="2400" dirty="0"/>
              <a:t>n </a:t>
            </a:r>
            <a:r>
              <a:rPr lang="en-US" altLang="en-US" sz="2400" dirty="0" err="1"/>
              <a:t>virgul</a:t>
            </a:r>
            <a:r>
              <a:rPr lang="ro-RO" altLang="en-US" sz="2400" dirty="0"/>
              <a:t>ă</a:t>
            </a:r>
            <a:r>
              <a:rPr lang="en-US" altLang="en-US" sz="2400" dirty="0"/>
              <a:t> fix</a:t>
            </a:r>
            <a:r>
              <a:rPr lang="ro-RO" altLang="en-US" sz="2400" dirty="0"/>
              <a:t>ă</a:t>
            </a:r>
            <a:endParaRPr lang="en-US" altLang="en-US" sz="2400" dirty="0"/>
          </a:p>
        </p:txBody>
      </p:sp>
      <p:graphicFrame>
        <p:nvGraphicFramePr>
          <p:cNvPr id="74790" name="Group 38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50508013"/>
              </p:ext>
            </p:extLst>
          </p:nvPr>
        </p:nvGraphicFramePr>
        <p:xfrm>
          <a:off x="809625" y="2214563"/>
          <a:ext cx="7958138" cy="3881438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2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Tipul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Lungime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Precizie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Domeniul de valori (binar)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Domeniul de valori (zecimal)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Format 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[-32768 ; 32767]</a:t>
                      </a:r>
                      <a:endParaRPr kumimoji="0" lang="en-US" alt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Format scurt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[-2.14*10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; 2.14*10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  <a:endParaRPr kumimoji="0" lang="en-US" alt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4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Format lung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[-9.22*10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; 9.22*10</a:t>
                      </a:r>
                      <a:r>
                        <a:rPr kumimoji="0" lang="en-US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  <a:endParaRPr kumimoji="0" lang="en-US" alt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1834</TotalTime>
  <Words>2042</Words>
  <Application>Microsoft Office PowerPoint</Application>
  <PresentationFormat>On-screen Show (4:3)</PresentationFormat>
  <Paragraphs>364</Paragraphs>
  <Slides>28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Symbol</vt:lpstr>
      <vt:lpstr>Times New Roman</vt:lpstr>
      <vt:lpstr>Wingdings</vt:lpstr>
      <vt:lpstr>Straight Edge</vt:lpstr>
      <vt:lpstr>Equation</vt:lpstr>
      <vt:lpstr> Bazele Tehnologiei Informaţiei Curs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Adunarea/scăderea în virgulă fixă</vt:lpstr>
      <vt:lpstr>Tipurile fundamentale de date</vt:lpstr>
      <vt:lpstr>Lungimea, precizia şi domeniul datelor în virgulă fixă</vt:lpstr>
      <vt:lpstr>Reprezentarea în virgulă mobilă</vt:lpstr>
      <vt:lpstr>Numere normalizate</vt:lpstr>
      <vt:lpstr>Numere şi valori speciale</vt:lpstr>
      <vt:lpstr>Numere normalizate si denormalizate</vt:lpstr>
      <vt:lpstr>Valori reale şi NaN</vt:lpstr>
      <vt:lpstr>PowerPoint Presentation</vt:lpstr>
      <vt:lpstr>Procesul de denormalizare</vt:lpstr>
      <vt:lpstr>Valori NaN</vt:lpstr>
      <vt:lpstr>Operaţii speciale</vt:lpstr>
      <vt:lpstr>Tipuri de date reale</vt:lpstr>
      <vt:lpstr>Tipuri de date reale (cont.)</vt:lpstr>
      <vt:lpstr>Lungimea, precizia şi domeniul datelor reale</vt:lpstr>
      <vt:lpstr>Exemplu</vt:lpstr>
      <vt:lpstr>Exemplu</vt:lpstr>
      <vt:lpstr>Reprezentarea numerelor în format BCD</vt:lpstr>
      <vt:lpstr>PowerPoint Presentation</vt:lpstr>
      <vt:lpstr>PowerPoint Presentation</vt:lpstr>
      <vt:lpstr>PowerPoint Presentation</vt:lpstr>
      <vt:lpstr>PowerPoint Presentation</vt:lpstr>
    </vt:vector>
  </TitlesOfParts>
  <Company>Coordinated Science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Tehnologiei Informatiei I Curs 3</dc:title>
  <dc:creator>rzv</dc:creator>
  <cp:lastModifiedBy>Administrator</cp:lastModifiedBy>
  <cp:revision>153</cp:revision>
  <cp:lastPrinted>1999-08-25T13:17:36Z</cp:lastPrinted>
  <dcterms:created xsi:type="dcterms:W3CDTF">1999-08-25T01:21:32Z</dcterms:created>
  <dcterms:modified xsi:type="dcterms:W3CDTF">2023-10-11T09:19:54Z</dcterms:modified>
</cp:coreProperties>
</file>