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tmp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3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9" r:id="rId3"/>
    <p:sldId id="286" r:id="rId4"/>
    <p:sldId id="275" r:id="rId5"/>
    <p:sldId id="287" r:id="rId6"/>
    <p:sldId id="288" r:id="rId7"/>
    <p:sldId id="271" r:id="rId8"/>
    <p:sldId id="272" r:id="rId9"/>
    <p:sldId id="273" r:id="rId10"/>
    <p:sldId id="294" r:id="rId11"/>
    <p:sldId id="290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91" r:id="rId23"/>
    <p:sldId id="292" r:id="rId24"/>
    <p:sldId id="293" r:id="rId25"/>
  </p:sldIdLst>
  <p:sldSz cx="9144000" cy="6858000" type="screen4x3"/>
  <p:notesSz cx="6662738" cy="9802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00"/>
    <a:srgbClr val="CCCC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50" autoAdjust="0"/>
    <p:restoredTop sz="90552" autoAdjust="0"/>
  </p:normalViewPr>
  <p:slideViewPr>
    <p:cSldViewPr>
      <p:cViewPr varScale="1">
        <p:scale>
          <a:sx n="77" d="100"/>
          <a:sy n="77" d="100"/>
        </p:scale>
        <p:origin x="157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6075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42" tIns="47471" rIns="94942" bIns="47471" numCol="1" anchor="t" anchorCtr="0" compatLnSpc="1">
            <a:prstTxWarp prst="textNoShape">
              <a:avLst/>
            </a:prstTxWarp>
          </a:bodyPr>
          <a:lstStyle>
            <a:lvl1pPr defTabSz="949325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1263" y="0"/>
            <a:ext cx="2886075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42" tIns="47471" rIns="94942" bIns="47471" numCol="1" anchor="t" anchorCtr="0" compatLnSpc="1">
            <a:prstTxWarp prst="textNoShape">
              <a:avLst/>
            </a:prstTxWarp>
          </a:bodyPr>
          <a:lstStyle>
            <a:lvl1pPr algn="r" defTabSz="949325" eaLnBrk="0" hangingPunct="0">
              <a:defRPr sz="1200" smtClean="0"/>
            </a:lvl1pPr>
          </a:lstStyle>
          <a:p>
            <a:pPr>
              <a:defRPr/>
            </a:pPr>
            <a:fld id="{FAAA100D-DFB5-4A6F-A67B-6D19056EB6DD}" type="datetime1">
              <a:rPr lang="en-US"/>
              <a:pPr>
                <a:defRPr/>
              </a:pPr>
              <a:t>10/24/2023</a:t>
            </a:fld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37675"/>
            <a:ext cx="2886075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42" tIns="47471" rIns="94942" bIns="47471" numCol="1" anchor="b" anchorCtr="0" compatLnSpc="1">
            <a:prstTxWarp prst="textNoShape">
              <a:avLst/>
            </a:prstTxWarp>
          </a:bodyPr>
          <a:lstStyle>
            <a:lvl1pPr defTabSz="949325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51263" y="9337675"/>
            <a:ext cx="2886075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42" tIns="47471" rIns="94942" bIns="47471" numCol="1" anchor="b" anchorCtr="0" compatLnSpc="1">
            <a:prstTxWarp prst="textNoShape">
              <a:avLst/>
            </a:prstTxWarp>
          </a:bodyPr>
          <a:lstStyle>
            <a:lvl1pPr algn="r" defTabSz="949325" eaLnBrk="0" hangingPunct="0">
              <a:defRPr sz="1200" smtClean="0"/>
            </a:lvl1pPr>
          </a:lstStyle>
          <a:p>
            <a:pPr>
              <a:defRPr/>
            </a:pPr>
            <a:fld id="{AD9785B8-5842-4B15-9CB1-E410DEF66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23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54438" y="0"/>
            <a:ext cx="291941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5B2BDD9D-13A5-4538-8448-971F70B1590E}" type="datetime1">
              <a:rPr lang="en-US"/>
              <a:pPr>
                <a:defRPr/>
              </a:pPr>
              <a:t>10/24/2023</a:t>
            </a:fld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46138" y="701675"/>
            <a:ext cx="4984750" cy="3738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673600"/>
            <a:ext cx="486727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8788"/>
            <a:ext cx="2919413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54438" y="9348788"/>
            <a:ext cx="291941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7AC3CB36-E8C1-41DC-A6E3-A26C6D175D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3970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8BF683E-9953-4326-B661-693FEA0C0B29}" type="datetime1">
              <a:rPr lang="en-US" altLang="en-US" sz="1200"/>
              <a:pPr/>
              <a:t>10/24/2023</a:t>
            </a:fld>
            <a:endParaRPr lang="en-US" altLang="en-US" sz="1200" dirty="0"/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5EBE6B4-4D98-47BC-A6D0-E603EB32F06B}" type="slidenum">
              <a:rPr lang="en-US" altLang="en-US" sz="1200"/>
              <a:pPr/>
              <a:t>1</a:t>
            </a:fld>
            <a:endParaRPr lang="en-US" altLang="en-US" sz="1200" dirty="0"/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5B2BDD9D-13A5-4538-8448-971F70B1590E}" type="datetime1">
              <a:rPr lang="en-US" smtClean="0"/>
              <a:pPr>
                <a:defRPr/>
              </a:pPr>
              <a:t>10/24/2023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C3CB36-E8C1-41DC-A6E3-A26C6D175D9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253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o-RO" dirty="0"/>
              <a:t>ISO – Organizația Internațională pentru Standardizare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5B2BDD9D-13A5-4538-8448-971F70B1590E}" type="datetime1">
              <a:rPr lang="en-US" smtClean="0"/>
              <a:pPr>
                <a:defRPr/>
              </a:pPr>
              <a:t>10/24/2023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C3CB36-E8C1-41DC-A6E3-A26C6D175D9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696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5B2BDD9D-13A5-4538-8448-971F70B1590E}" type="datetime1">
              <a:rPr lang="en-US" smtClean="0"/>
              <a:pPr>
                <a:defRPr/>
              </a:pPr>
              <a:t>10/24/2023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C3CB36-E8C1-41DC-A6E3-A26C6D175D9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349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5B2BDD9D-13A5-4538-8448-971F70B1590E}" type="datetime1">
              <a:rPr lang="en-US" smtClean="0"/>
              <a:pPr>
                <a:defRPr/>
              </a:pPr>
              <a:t>10/24/2023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C3CB36-E8C1-41DC-A6E3-A26C6D175D9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349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http://users.cs.fiu.edu/~downeyt/cop3402/hamming.html</a:t>
            </a:r>
          </a:p>
          <a:p>
            <a:endParaRPr lang="en-US" dirty="0"/>
          </a:p>
          <a:p>
            <a:r>
              <a:rPr lang="en-US" altLang="en-US" sz="1200" b="1" i="1" dirty="0"/>
              <a:t>v </a:t>
            </a:r>
            <a:r>
              <a:rPr lang="ro-RO" altLang="en-US" sz="1200" b="1" i="1" dirty="0"/>
              <a:t> = </a:t>
            </a:r>
            <a:r>
              <a:rPr lang="en-US" altLang="en-US" sz="1200" dirty="0"/>
              <a:t>c</a:t>
            </a:r>
            <a:r>
              <a:rPr lang="en-US" altLang="en-US" sz="1200" baseline="-25000" dirty="0"/>
              <a:t>1</a:t>
            </a:r>
            <a:r>
              <a:rPr lang="en-US" altLang="en-US" sz="1200" dirty="0"/>
              <a:t>c</a:t>
            </a:r>
            <a:r>
              <a:rPr lang="en-US" altLang="en-US" sz="1200" baseline="-25000" dirty="0"/>
              <a:t>2</a:t>
            </a:r>
            <a:r>
              <a:rPr lang="ro-RO" altLang="en-US" sz="1200" dirty="0"/>
              <a:t>i</a:t>
            </a:r>
            <a:r>
              <a:rPr lang="en-US" altLang="en-US" sz="1200" baseline="-25000" dirty="0"/>
              <a:t>3</a:t>
            </a:r>
            <a:r>
              <a:rPr lang="en-US" altLang="en-US" sz="1200" dirty="0"/>
              <a:t>c</a:t>
            </a:r>
            <a:r>
              <a:rPr lang="en-US" altLang="en-US" sz="1200" baseline="-25000" dirty="0"/>
              <a:t>4</a:t>
            </a:r>
            <a:r>
              <a:rPr lang="ro-RO" altLang="en-US" sz="1200" dirty="0"/>
              <a:t>i</a:t>
            </a:r>
            <a:r>
              <a:rPr lang="en-US" altLang="en-US" sz="1200" baseline="-25000" dirty="0"/>
              <a:t>5</a:t>
            </a:r>
            <a:r>
              <a:rPr lang="ro-RO" altLang="en-US" sz="1200" dirty="0"/>
              <a:t>i</a:t>
            </a:r>
            <a:r>
              <a:rPr lang="en-US" altLang="en-US" sz="1200" baseline="-25000" dirty="0"/>
              <a:t>6</a:t>
            </a:r>
            <a:r>
              <a:rPr lang="ro-RO" altLang="en-US" sz="1200" dirty="0"/>
              <a:t>i</a:t>
            </a:r>
            <a:r>
              <a:rPr lang="ro-RO" altLang="en-US" sz="1200" baseline="-25000" dirty="0"/>
              <a:t>7</a:t>
            </a:r>
            <a:r>
              <a:rPr lang="en-US" altLang="en-US" sz="1200" dirty="0"/>
              <a:t>c</a:t>
            </a:r>
            <a:r>
              <a:rPr lang="en-US" altLang="en-US" sz="1200" baseline="-25000" dirty="0"/>
              <a:t>8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5B2BDD9D-13A5-4538-8448-971F70B1590E}" type="datetime1">
              <a:rPr lang="en-US" smtClean="0"/>
              <a:pPr>
                <a:defRPr/>
              </a:pPr>
              <a:t>10/24/2023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C3CB36-E8C1-41DC-A6E3-A26C6D175D9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47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http://users.cs.fiu.edu/~downeyt/cop3402/hamming.html</a:t>
            </a:r>
          </a:p>
          <a:p>
            <a:endParaRPr lang="en-US" dirty="0"/>
          </a:p>
          <a:p>
            <a:r>
              <a:rPr lang="en-US" altLang="en-US" sz="1200" b="1" i="1" dirty="0"/>
              <a:t>v </a:t>
            </a:r>
            <a:r>
              <a:rPr lang="ro-RO" altLang="en-US" sz="1200" b="1" i="1" dirty="0"/>
              <a:t> = </a:t>
            </a:r>
            <a:r>
              <a:rPr lang="en-US" altLang="en-US" sz="1200" dirty="0"/>
              <a:t>c</a:t>
            </a:r>
            <a:r>
              <a:rPr lang="en-US" altLang="en-US" sz="1200" baseline="-25000" dirty="0"/>
              <a:t>1</a:t>
            </a:r>
            <a:r>
              <a:rPr lang="en-US" altLang="en-US" sz="1200" dirty="0"/>
              <a:t>c</a:t>
            </a:r>
            <a:r>
              <a:rPr lang="en-US" altLang="en-US" sz="1200" baseline="-25000" dirty="0"/>
              <a:t>2</a:t>
            </a:r>
            <a:r>
              <a:rPr lang="ro-RO" altLang="en-US" sz="1200" dirty="0"/>
              <a:t>i</a:t>
            </a:r>
            <a:r>
              <a:rPr lang="en-US" altLang="en-US" sz="1200" baseline="-25000" dirty="0"/>
              <a:t>3</a:t>
            </a:r>
            <a:r>
              <a:rPr lang="en-US" altLang="en-US" sz="1200" dirty="0"/>
              <a:t>c</a:t>
            </a:r>
            <a:r>
              <a:rPr lang="en-US" altLang="en-US" sz="1200" baseline="-25000" dirty="0"/>
              <a:t>4</a:t>
            </a:r>
            <a:r>
              <a:rPr lang="ro-RO" altLang="en-US" sz="1200" dirty="0"/>
              <a:t>i</a:t>
            </a:r>
            <a:r>
              <a:rPr lang="en-US" altLang="en-US" sz="1200" baseline="-25000" dirty="0"/>
              <a:t>5</a:t>
            </a:r>
            <a:r>
              <a:rPr lang="ro-RO" altLang="en-US" sz="1200" dirty="0"/>
              <a:t>i</a:t>
            </a:r>
            <a:r>
              <a:rPr lang="en-US" altLang="en-US" sz="1200" baseline="-25000" dirty="0"/>
              <a:t>6</a:t>
            </a:r>
            <a:r>
              <a:rPr lang="ro-RO" altLang="en-US" sz="1200" dirty="0"/>
              <a:t>i</a:t>
            </a:r>
            <a:r>
              <a:rPr lang="ro-RO" altLang="en-US" sz="1200" baseline="-25000" dirty="0"/>
              <a:t>7</a:t>
            </a:r>
            <a:r>
              <a:rPr lang="en-US" altLang="en-US" sz="1200"/>
              <a:t>c</a:t>
            </a:r>
            <a:r>
              <a:rPr lang="en-US" altLang="en-US" sz="1200" baseline="-25000"/>
              <a:t>8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5B2BDD9D-13A5-4538-8448-971F70B1590E}" type="datetime1">
              <a:rPr lang="en-US" smtClean="0"/>
              <a:pPr>
                <a:defRPr/>
              </a:pPr>
              <a:t>10/24/2023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C3CB36-E8C1-41DC-A6E3-A26C6D175D9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474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http://users.cs.fiu.edu/~downeyt/cop3402/hamming.html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5B2BDD9D-13A5-4538-8448-971F70B1590E}" type="datetime1">
              <a:rPr lang="en-US" smtClean="0"/>
              <a:pPr>
                <a:defRPr/>
              </a:pPr>
              <a:t>10/24/2023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C3CB36-E8C1-41DC-A6E3-A26C6D175D9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474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01100110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5B2BDD9D-13A5-4538-8448-971F70B1590E}" type="datetime1">
              <a:rPr lang="en-US" smtClean="0"/>
              <a:pPr>
                <a:defRPr/>
              </a:pPr>
              <a:t>10/24/2023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C3CB36-E8C1-41DC-A6E3-A26C6D175D9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361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5B2BDD9D-13A5-4538-8448-971F70B1590E}" type="datetime1">
              <a:rPr lang="en-US" smtClean="0"/>
              <a:pPr>
                <a:defRPr/>
              </a:pPr>
              <a:t>10/24/2023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C3CB36-E8C1-41DC-A6E3-A26C6D175D9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253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66666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66667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8B58A50-8FD7-428D-BDD9-15D2CA26CB57}" type="datetime5">
              <a:rPr lang="en-US"/>
              <a:pPr>
                <a:defRPr/>
              </a:pPr>
              <a:t>24-Oct-23</a:t>
            </a:fld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36A97D-BB53-4BF2-934F-072F7634B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8899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8A985-34E3-4080-B9D6-CEFD13C141FA}" type="datetime5">
              <a:rPr lang="en-US"/>
              <a:pPr>
                <a:defRPr/>
              </a:pPr>
              <a:t>24-Oct-23</a:t>
            </a:fld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608C0-432A-42D3-9FEE-0FBA69ACF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5235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AC61E-6988-49F5-BD77-7D8665A794BC}" type="datetime5">
              <a:rPr lang="en-US"/>
              <a:pPr>
                <a:defRPr/>
              </a:pPr>
              <a:t>24-Oct-23</a:t>
            </a:fld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AB6F5-698C-4F50-829D-A29A8BADDE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90007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D796C-F948-45EE-AB23-B494ACAF9151}" type="datetime5">
              <a:rPr lang="en-US"/>
              <a:pPr>
                <a:defRPr/>
              </a:pPr>
              <a:t>24-Oct-23</a:t>
            </a:fld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239F3-3C22-4574-AF53-981C93D102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19372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B42EE-D03B-481B-97A7-D30CCC80EC1F}" type="datetime5">
              <a:rPr lang="en-US"/>
              <a:pPr>
                <a:defRPr/>
              </a:pPr>
              <a:t>24-Oct-23</a:t>
            </a:fld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C372D-036C-4433-A428-AF461725A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52294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D83DA-FD0B-4190-A840-570DAB039A5B}" type="datetime5">
              <a:rPr lang="en-US"/>
              <a:pPr>
                <a:defRPr/>
              </a:pPr>
              <a:t>24-Oct-23</a:t>
            </a:fld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0B029-3858-42D8-A41A-DDE83DD627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83533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31D97-AF81-4112-BE87-1B799351549C}" type="datetime5">
              <a:rPr lang="en-US"/>
              <a:pPr>
                <a:defRPr/>
              </a:pPr>
              <a:t>24-Oct-23</a:t>
            </a:fld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B2DE5-1093-4989-AEEB-E8D667EA4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99414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827ED-0719-43B8-849F-6CE663DDEAFB}" type="datetime5">
              <a:rPr lang="en-US"/>
              <a:pPr>
                <a:defRPr/>
              </a:pPr>
              <a:t>24-Oct-23</a:t>
            </a:fld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70060-0844-41C7-A2F0-957E5EDC6C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84935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29B88-63D1-4583-AB24-5C4B3ACCBBAB}" type="datetime5">
              <a:rPr lang="en-US"/>
              <a:pPr>
                <a:defRPr/>
              </a:pPr>
              <a:t>24-Oct-23</a:t>
            </a:fld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2F138-7044-4AA9-B847-47DE452E0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5406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98167-4936-4A3F-BB0C-DCEDBD391CF1}" type="datetime5">
              <a:rPr lang="en-US"/>
              <a:pPr>
                <a:defRPr/>
              </a:pPr>
              <a:t>24-Oct-23</a:t>
            </a:fld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C23C7-0DDA-4B66-A81B-B2D53FC73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8054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30EE3-0E7B-4C47-BE0C-AFB763E62777}" type="datetime5">
              <a:rPr lang="en-US"/>
              <a:pPr>
                <a:defRPr/>
              </a:pPr>
              <a:t>24-Oct-23</a:t>
            </a:fld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6620A-2721-4302-AAF6-DE835F186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4075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8263"/>
            <a:ext cx="8915400" cy="6713537"/>
            <a:chOff x="0" y="43"/>
            <a:chExt cx="5616" cy="4229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43"/>
              <a:ext cx="408" cy="4229"/>
              <a:chOff x="0" y="43"/>
              <a:chExt cx="5760" cy="4229"/>
            </a:xfrm>
          </p:grpSpPr>
          <p:sp>
            <p:nvSpPr>
              <p:cNvPr id="1038" name="Line 4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Line 5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Line 6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Line 7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Line 8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Line 9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Line 10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Line 11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Line 12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Line 13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Line 14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Line 15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Line 16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Line 17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Line 18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Line 19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Line 20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Line 21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Line 22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Line 23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Line 24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Line 25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" name="Line 26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1" name="Line 27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2" name="Line 28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3" name="Line 29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4" name="Line 30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" name="Line 31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" name="Line 32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" name="Line 33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8" name="Line 34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9" name="Line 35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0" name="Line 36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1" name="Line 37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2" name="Line 38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3" name="Line 39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" name="Line 40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" name="Line 41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" name="Line 42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" name="Line 43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8" name="Line 44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9" name="Line 45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" name="Line 46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1" name="Line 47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2" name="Line 48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3" name="Line 49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4" name="Line 50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" name="Line 51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" name="Line 52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" name="Line 53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8" name="Line 54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9" name="Line 55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0" name="Line 56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" name="Line 57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2" name="Line 58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3" name="Line 59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4" name="Line 60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" name="Line 61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" name="Line 62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7" name="Line 63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8" name="Line 64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9" name="Line 65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0" name="Line 66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1" name="Line 67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2" name="Line 68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3" name="Line 69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4" name="Line 70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5" name="Line 71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" name="Line 72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" name="Line 73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" name="Line 74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9" name="Line 75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" name="Line 76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1" name="Line 77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2" name="Line 78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" name="Line 79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4" name="Line 80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5" name="Line 81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" name="Line 82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" name="Line 83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" name="Line 84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9" name="Line 85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0" name="Line 86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1" name="Line 87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2" name="Line 88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3" name="Line 89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4" name="Line 90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5" name="Line 91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" name="Line 92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" name="Line 93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" name="Line 94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" name="Line 95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" name="Line 96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" name="Line 97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" name="Line 98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" name="Line 99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" name="Line 100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" name="Line 101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3" name="Group 102"/>
            <p:cNvGrpSpPr>
              <a:grpSpLocks/>
            </p:cNvGrpSpPr>
            <p:nvPr userDrawn="1"/>
          </p:nvGrpSpPr>
          <p:grpSpPr bwMode="auto">
            <a:xfrm>
              <a:off x="400" y="205"/>
              <a:ext cx="5216" cy="1123"/>
              <a:chOff x="400" y="205"/>
              <a:chExt cx="5216" cy="1123"/>
            </a:xfrm>
          </p:grpSpPr>
          <p:sp>
            <p:nvSpPr>
              <p:cNvPr id="1034" name="Rectangle 103"/>
              <p:cNvSpPr>
                <a:spLocks noChangeArrowheads="1"/>
              </p:cNvSpPr>
              <p:nvPr userDrawn="1"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35" name="Rectangle 104"/>
              <p:cNvSpPr>
                <a:spLocks noChangeArrowheads="1"/>
              </p:cNvSpPr>
              <p:nvPr userDrawn="1"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36" name="Rectangle 105"/>
              <p:cNvSpPr>
                <a:spLocks noChangeArrowheads="1"/>
              </p:cNvSpPr>
              <p:nvPr userDrawn="1"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37" name="Rectangle 106"/>
              <p:cNvSpPr>
                <a:spLocks noChangeArrowheads="1"/>
              </p:cNvSpPr>
              <p:nvPr userDrawn="1"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1027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5644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9CD9346A-B732-4198-B11B-230FE9DDF719}" type="datetime5">
              <a:rPr lang="en-US"/>
              <a:pPr>
                <a:defRPr/>
              </a:pPr>
              <a:t>24-Oct-23</a:t>
            </a:fld>
            <a:endParaRPr lang="en-US"/>
          </a:p>
        </p:txBody>
      </p:sp>
      <p:sp>
        <p:nvSpPr>
          <p:cNvPr id="65645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646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4760A010-8866-453D-A12D-A46BC9BC9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/>
  <p:hf sldNum="0" hdr="0" ftr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tmp"/><Relationship Id="rId5" Type="http://schemas.openxmlformats.org/officeDocument/2006/relationships/image" Target="../media/image13.png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tmp"/><Relationship Id="rId3" Type="http://schemas.openxmlformats.org/officeDocument/2006/relationships/image" Target="../media/image12.png"/><Relationship Id="rId7" Type="http://schemas.openxmlformats.org/officeDocument/2006/relationships/image" Target="../media/image17.tm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9.tm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BEBD9BD-2568-47A9-9652-B0771170607C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 dirty="0">
              <a:solidFill>
                <a:schemeClr val="folHlink"/>
              </a:solidFill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en-US" sz="3200" dirty="0"/>
            </a:br>
            <a:r>
              <a:rPr lang="ro-RO" altLang="en-US" sz="3200" dirty="0"/>
              <a:t>Bazele</a:t>
            </a:r>
            <a:r>
              <a:rPr lang="en-US" altLang="en-US" sz="3200" dirty="0"/>
              <a:t> </a:t>
            </a:r>
            <a:r>
              <a:rPr lang="ro-RO" altLang="en-US" sz="3200" dirty="0"/>
              <a:t>Tehnologiei</a:t>
            </a:r>
            <a:r>
              <a:rPr lang="en-US" altLang="en-US" sz="3200" dirty="0"/>
              <a:t> </a:t>
            </a:r>
            <a:r>
              <a:rPr lang="ro-RO" altLang="en-US" sz="3200" dirty="0"/>
              <a:t>Informaţiei</a:t>
            </a:r>
            <a:br>
              <a:rPr lang="en-US" altLang="en-US" sz="3200" dirty="0"/>
            </a:br>
            <a:r>
              <a:rPr lang="en-US" altLang="en-US" sz="3200" dirty="0"/>
              <a:t>Curs 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4724399"/>
            <a:ext cx="7958138" cy="164941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en-US" sz="1600" dirty="0"/>
              <a:t>Prof. dr. R</a:t>
            </a:r>
            <a:r>
              <a:rPr lang="ro-RO" altLang="en-US" sz="1600" dirty="0"/>
              <a:t>ă</a:t>
            </a:r>
            <a:r>
              <a:rPr lang="en-US" altLang="en-US" sz="1600" dirty="0"/>
              <a:t>zvan Daniel Zota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o-RO" altLang="en-US" sz="1600" dirty="0"/>
              <a:t>Facultatea</a:t>
            </a:r>
            <a:r>
              <a:rPr lang="en-US" altLang="en-US" sz="1600" dirty="0"/>
              <a:t> </a:t>
            </a:r>
            <a:r>
              <a:rPr lang="ro-RO" altLang="en-US" sz="1600" dirty="0"/>
              <a:t>de </a:t>
            </a:r>
            <a:r>
              <a:rPr lang="en-US" altLang="en-US" sz="1600" dirty="0"/>
              <a:t>C</a:t>
            </a:r>
            <a:r>
              <a:rPr lang="ro-RO" altLang="en-US" sz="1600" dirty="0"/>
              <a:t>ibernetică, </a:t>
            </a:r>
            <a:r>
              <a:rPr lang="en-US" altLang="en-US" sz="1600" dirty="0"/>
              <a:t>S</a:t>
            </a:r>
            <a:r>
              <a:rPr lang="ro-RO" altLang="en-US" sz="1600" dirty="0"/>
              <a:t>tatistică şi </a:t>
            </a:r>
            <a:r>
              <a:rPr lang="en-US" altLang="en-US" sz="1600" dirty="0"/>
              <a:t>I</a:t>
            </a:r>
            <a:r>
              <a:rPr lang="ro-RO" altLang="en-US" sz="1600" dirty="0"/>
              <a:t>nformatică </a:t>
            </a:r>
            <a:r>
              <a:rPr lang="en-US" altLang="en-US" sz="1600" dirty="0"/>
              <a:t>E</a:t>
            </a:r>
            <a:r>
              <a:rPr lang="ro-RO" altLang="en-US" sz="1600" dirty="0"/>
              <a:t>conomică</a:t>
            </a:r>
            <a:endParaRPr lang="en-US" altLang="en-US" sz="1600" dirty="0"/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1600" dirty="0"/>
              <a:t>ASE </a:t>
            </a:r>
            <a:r>
              <a:rPr lang="ro-RO" altLang="en-US" sz="1600" dirty="0"/>
              <a:t>Bucureşti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1600" dirty="0"/>
              <a:t>https://zota.ase.ro/bti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en-US" sz="1600" dirty="0"/>
          </a:p>
          <a:p>
            <a:pPr algn="ctr" eaLnBrk="1" hangingPunct="1">
              <a:buFont typeface="Wingdings" pitchFamily="2" charset="2"/>
              <a:buNone/>
            </a:pPr>
            <a:endParaRPr lang="en-US" altLang="en-US" sz="2200" dirty="0"/>
          </a:p>
          <a:p>
            <a:pPr algn="ctr" eaLnBrk="1" hangingPunct="1">
              <a:buFont typeface="Wingdings" pitchFamily="2" charset="2"/>
              <a:buNone/>
            </a:pPr>
            <a:endParaRPr lang="en-US" altLang="en-US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  <p:bldP spid="2053" grpId="0" build="p" autoUpdateAnimBg="0" advAuto="1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5C12FAC-78EA-47BF-857E-B6179D289FD6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Codu</a:t>
            </a:r>
            <a:r>
              <a:rPr lang="ro-RO" altLang="en-US" sz="3200"/>
              <a:t>l Hamming</a:t>
            </a:r>
            <a:r>
              <a:rPr lang="en-US" altLang="en-US" sz="3200"/>
              <a:t> (cont.)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86000"/>
            <a:ext cx="8001000" cy="1828800"/>
          </a:xfrm>
        </p:spPr>
        <p:txBody>
          <a:bodyPr/>
          <a:lstStyle/>
          <a:p>
            <a:pPr lvl="1" eaLnBrk="1" hangingPunct="1">
              <a:lnSpc>
                <a:spcPct val="120000"/>
              </a:lnSpc>
            </a:pPr>
            <a:r>
              <a:rPr lang="en-US" altLang="en-US" sz="2400" dirty="0"/>
              <a:t>La </a:t>
            </a:r>
            <a:r>
              <a:rPr lang="ro-RO" altLang="en-US" sz="2400" b="1" dirty="0"/>
              <a:t>sursă</a:t>
            </a:r>
            <a:r>
              <a:rPr lang="en-US" altLang="en-US" sz="2400" dirty="0"/>
              <a:t> are </a:t>
            </a:r>
            <a:r>
              <a:rPr lang="ro-RO" altLang="en-US" sz="2400" dirty="0"/>
              <a:t>loc </a:t>
            </a:r>
            <a:r>
              <a:rPr lang="ro-RO" altLang="en-US" sz="2400" b="1" dirty="0"/>
              <a:t>codificarea</a:t>
            </a:r>
          </a:p>
          <a:p>
            <a:pPr marL="457200" lvl="1" indent="0" eaLnBrk="1" hangingPunct="1">
              <a:lnSpc>
                <a:spcPct val="120000"/>
              </a:lnSpc>
              <a:buNone/>
            </a:pPr>
            <a:r>
              <a:rPr lang="ro-RO" altLang="en-US" sz="2400" dirty="0"/>
              <a:t>Caz particular: n=</a:t>
            </a:r>
            <a:r>
              <a:rPr lang="en-US" altLang="en-US" sz="2400" dirty="0"/>
              <a:t>12</a:t>
            </a:r>
            <a:r>
              <a:rPr lang="ro-RO" altLang="en-US" sz="2400" dirty="0"/>
              <a:t>, rezultă </a:t>
            </a:r>
            <a:r>
              <a:rPr lang="en-US" altLang="en-US" sz="2400" b="1" i="1" dirty="0"/>
              <a:t>v </a:t>
            </a:r>
            <a:r>
              <a:rPr lang="ro-RO" altLang="en-US" sz="2400" b="1" i="1" dirty="0"/>
              <a:t> = </a:t>
            </a:r>
            <a:r>
              <a:rPr lang="en-US" altLang="en-US" sz="2400" dirty="0"/>
              <a:t>c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c</a:t>
            </a:r>
            <a:r>
              <a:rPr lang="en-US" altLang="en-US" sz="2400" baseline="-25000" dirty="0"/>
              <a:t>2</a:t>
            </a:r>
            <a:r>
              <a:rPr lang="ro-RO" altLang="en-US" sz="2400" dirty="0"/>
              <a:t>i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c</a:t>
            </a:r>
            <a:r>
              <a:rPr lang="en-US" altLang="en-US" sz="2400" baseline="-25000" dirty="0"/>
              <a:t>4</a:t>
            </a:r>
            <a:r>
              <a:rPr lang="ro-RO" altLang="en-US" sz="2400" dirty="0"/>
              <a:t>i</a:t>
            </a:r>
            <a:r>
              <a:rPr lang="en-US" altLang="en-US" sz="2400" baseline="-25000" dirty="0"/>
              <a:t>5</a:t>
            </a:r>
            <a:r>
              <a:rPr lang="ro-RO" altLang="en-US" sz="2400" dirty="0"/>
              <a:t>i</a:t>
            </a:r>
            <a:r>
              <a:rPr lang="en-US" altLang="en-US" sz="2400" baseline="-25000" dirty="0"/>
              <a:t>6</a:t>
            </a:r>
            <a:r>
              <a:rPr lang="ro-RO" altLang="en-US" sz="2400" dirty="0"/>
              <a:t>i</a:t>
            </a:r>
            <a:r>
              <a:rPr lang="ro-RO" altLang="en-US" sz="2400" baseline="-25000" dirty="0"/>
              <a:t>7</a:t>
            </a:r>
            <a:r>
              <a:rPr lang="en-US" altLang="en-US" sz="2400" dirty="0"/>
              <a:t>c</a:t>
            </a:r>
            <a:r>
              <a:rPr lang="en-US" altLang="en-US" sz="2400" baseline="-25000" dirty="0"/>
              <a:t>8</a:t>
            </a:r>
            <a:r>
              <a:rPr lang="ro-RO" altLang="en-US" sz="2400" dirty="0"/>
              <a:t>i</a:t>
            </a:r>
            <a:r>
              <a:rPr lang="en-US" altLang="en-US" sz="2400" baseline="-25000" dirty="0"/>
              <a:t>9</a:t>
            </a:r>
            <a:r>
              <a:rPr lang="ro-RO" altLang="en-US" sz="2400" dirty="0"/>
              <a:t>i</a:t>
            </a:r>
            <a:r>
              <a:rPr lang="en-US" altLang="en-US" sz="2400" baseline="-25000" dirty="0"/>
              <a:t>10</a:t>
            </a:r>
            <a:r>
              <a:rPr lang="ro-RO" altLang="en-US" sz="2400" dirty="0"/>
              <a:t>i</a:t>
            </a:r>
            <a:r>
              <a:rPr lang="en-US" altLang="en-US" sz="2400" baseline="-25000" dirty="0"/>
              <a:t>11</a:t>
            </a:r>
            <a:r>
              <a:rPr lang="ro-RO" altLang="en-US" sz="2400" dirty="0"/>
              <a:t>i</a:t>
            </a:r>
            <a:r>
              <a:rPr lang="en-US" altLang="en-US" sz="2400" baseline="-25000" dirty="0"/>
              <a:t>12</a:t>
            </a:r>
          </a:p>
          <a:p>
            <a:pPr marL="457200" lvl="1" indent="0" eaLnBrk="1" hangingPunct="1">
              <a:lnSpc>
                <a:spcPct val="120000"/>
              </a:lnSpc>
              <a:buNone/>
            </a:pPr>
            <a:endParaRPr lang="en-US" altLang="en-US" sz="2400" dirty="0"/>
          </a:p>
          <a:p>
            <a:pPr marL="457200" lvl="1" indent="0" eaLnBrk="1" hangingPunct="1">
              <a:lnSpc>
                <a:spcPct val="120000"/>
              </a:lnSpc>
              <a:buNone/>
            </a:pPr>
            <a:r>
              <a:rPr lang="ro-RO" altLang="en-US" sz="2400" dirty="0"/>
              <a:t>Formule:</a:t>
            </a:r>
          </a:p>
          <a:p>
            <a:pPr marL="457200" lvl="1" indent="0" eaLnBrk="1" hangingPunct="1">
              <a:lnSpc>
                <a:spcPct val="120000"/>
              </a:lnSpc>
              <a:buNone/>
            </a:pPr>
            <a:r>
              <a:rPr lang="en-US" altLang="en-US" sz="2400" dirty="0"/>
              <a:t>c</a:t>
            </a:r>
            <a:r>
              <a:rPr lang="en-US" altLang="en-US" sz="2400" baseline="-25000" dirty="0"/>
              <a:t>1 </a:t>
            </a:r>
            <a:r>
              <a:rPr lang="en-US" altLang="en-US" sz="2400" dirty="0"/>
              <a:t>= </a:t>
            </a:r>
            <a:r>
              <a:rPr lang="ro-RO" altLang="en-US" sz="2400" dirty="0"/>
              <a:t>i</a:t>
            </a:r>
            <a:r>
              <a:rPr lang="en-US" altLang="en-US" sz="2400" baseline="-25000" dirty="0"/>
              <a:t>3 </a:t>
            </a:r>
            <a:r>
              <a:rPr lang="en-US" sz="2400" dirty="0"/>
              <a:t>⊕</a:t>
            </a:r>
            <a:r>
              <a:rPr lang="ro-RO" altLang="en-US" sz="2400" dirty="0"/>
              <a:t> i</a:t>
            </a:r>
            <a:r>
              <a:rPr lang="en-US" altLang="en-US" sz="2400" baseline="-25000" dirty="0"/>
              <a:t>5</a:t>
            </a:r>
            <a:r>
              <a:rPr lang="en-US" altLang="en-US" sz="2400" dirty="0"/>
              <a:t> </a:t>
            </a:r>
            <a:r>
              <a:rPr lang="en-US" sz="2400" dirty="0"/>
              <a:t>⊕</a:t>
            </a:r>
            <a:r>
              <a:rPr lang="en-US" altLang="en-US" sz="2400" dirty="0"/>
              <a:t> </a:t>
            </a:r>
            <a:r>
              <a:rPr lang="ro-RO" altLang="en-US" sz="2400" dirty="0"/>
              <a:t> i</a:t>
            </a:r>
            <a:r>
              <a:rPr lang="ro-RO" altLang="en-US" sz="2400" baseline="-25000" dirty="0"/>
              <a:t>7</a:t>
            </a:r>
            <a:r>
              <a:rPr lang="en-US" altLang="en-US" sz="2400" dirty="0"/>
              <a:t> </a:t>
            </a:r>
            <a:r>
              <a:rPr lang="en-US" sz="2400" dirty="0"/>
              <a:t>⊕</a:t>
            </a:r>
            <a:r>
              <a:rPr lang="en-US" altLang="en-US" sz="2400" dirty="0"/>
              <a:t> </a:t>
            </a:r>
            <a:r>
              <a:rPr lang="ro-RO" altLang="en-US" sz="2400" dirty="0"/>
              <a:t> i</a:t>
            </a:r>
            <a:r>
              <a:rPr lang="en-US" altLang="en-US" sz="2400" baseline="-25000" dirty="0"/>
              <a:t>9</a:t>
            </a:r>
            <a:r>
              <a:rPr lang="en-US" altLang="en-US" sz="2400" dirty="0"/>
              <a:t> </a:t>
            </a:r>
            <a:r>
              <a:rPr lang="en-US" sz="2400" dirty="0"/>
              <a:t>⊕</a:t>
            </a:r>
            <a:r>
              <a:rPr lang="en-US" altLang="en-US" sz="2400" dirty="0"/>
              <a:t> </a:t>
            </a:r>
            <a:r>
              <a:rPr lang="ro-RO" altLang="en-US" sz="2400" dirty="0"/>
              <a:t> i</a:t>
            </a:r>
            <a:r>
              <a:rPr lang="en-US" altLang="en-US" sz="2400" baseline="-25000" dirty="0"/>
              <a:t>11 ……</a:t>
            </a:r>
          </a:p>
          <a:p>
            <a:pPr marL="457200" lvl="1" indent="0" eaLnBrk="1" hangingPunct="1">
              <a:lnSpc>
                <a:spcPct val="120000"/>
              </a:lnSpc>
              <a:buNone/>
            </a:pPr>
            <a:endParaRPr lang="ro-RO" altLang="en-US" sz="2400" dirty="0"/>
          </a:p>
          <a:p>
            <a:pPr marL="457200" lvl="1" indent="0" eaLnBrk="1" hangingPunct="1">
              <a:lnSpc>
                <a:spcPct val="120000"/>
              </a:lnSpc>
              <a:buNone/>
            </a:pPr>
            <a:endParaRPr lang="en-US" altLang="en-US" sz="2400" dirty="0"/>
          </a:p>
          <a:p>
            <a:pPr marL="457200" lvl="1" indent="0" eaLnBrk="1" hangingPunct="1">
              <a:lnSpc>
                <a:spcPct val="120000"/>
              </a:lnSpc>
              <a:buNone/>
            </a:pPr>
            <a:endParaRPr lang="ro-RO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87080585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5C12FAC-78EA-47BF-857E-B6179D289FD6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Codu</a:t>
            </a:r>
            <a:r>
              <a:rPr lang="ro-RO" altLang="en-US" sz="3200"/>
              <a:t>l Hamming</a:t>
            </a:r>
            <a:r>
              <a:rPr lang="en-US" altLang="en-US" sz="3200"/>
              <a:t> (cont.)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8305800" cy="4800600"/>
          </a:xfrm>
        </p:spPr>
        <p:txBody>
          <a:bodyPr/>
          <a:lstStyle/>
          <a:p>
            <a:pPr lvl="1" eaLnBrk="1" hangingPunct="1">
              <a:lnSpc>
                <a:spcPct val="120000"/>
              </a:lnSpc>
            </a:pPr>
            <a:r>
              <a:rPr lang="en-US" altLang="en-US" sz="2200" dirty="0"/>
              <a:t>La </a:t>
            </a:r>
            <a:r>
              <a:rPr lang="ro-RO" altLang="en-US" sz="2200" b="1" dirty="0"/>
              <a:t>destinaţie</a:t>
            </a:r>
            <a:r>
              <a:rPr lang="en-US" altLang="en-US" sz="2200" dirty="0"/>
              <a:t> are </a:t>
            </a:r>
            <a:r>
              <a:rPr lang="ro-RO" altLang="en-US" sz="2200" dirty="0"/>
              <a:t>loc </a:t>
            </a:r>
            <a:r>
              <a:rPr lang="ro-RO" altLang="en-US" sz="2200" b="1" dirty="0"/>
              <a:t>verificarea mesajului</a:t>
            </a:r>
            <a:r>
              <a:rPr lang="en-US" altLang="en-US" sz="2200" b="1" dirty="0"/>
              <a:t> </a:t>
            </a:r>
            <a:r>
              <a:rPr lang="en-US" altLang="en-US" sz="2200" dirty="0"/>
              <a:t>(</a:t>
            </a:r>
            <a:r>
              <a:rPr lang="ro-RO" altLang="en-US" sz="2200" dirty="0"/>
              <a:t>corecţia</a:t>
            </a:r>
            <a:r>
              <a:rPr lang="en-US" altLang="en-US" sz="2200" dirty="0"/>
              <a:t>)</a:t>
            </a:r>
            <a:endParaRPr lang="ro-RO" altLang="en-US" sz="2200" dirty="0"/>
          </a:p>
          <a:p>
            <a:pPr marL="457200" lvl="1" indent="0" eaLnBrk="1" hangingPunct="1">
              <a:lnSpc>
                <a:spcPct val="120000"/>
              </a:lnSpc>
              <a:buNone/>
            </a:pPr>
            <a:r>
              <a:rPr lang="ro-RO" altLang="en-US" sz="2200" dirty="0"/>
              <a:t>Presupunând că am recepționat mesajul: </a:t>
            </a:r>
            <a:r>
              <a:rPr lang="en-US" altLang="en-US" sz="2400" b="1" i="1" dirty="0"/>
              <a:t>v’ </a:t>
            </a:r>
            <a:r>
              <a:rPr lang="ro-RO" altLang="en-US" sz="2400" b="1" i="1" dirty="0"/>
              <a:t> = </a:t>
            </a:r>
            <a:r>
              <a:rPr lang="en-US" altLang="en-US" sz="2400" dirty="0"/>
              <a:t>c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’c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’</a:t>
            </a:r>
            <a:r>
              <a:rPr lang="ro-RO" altLang="en-US" sz="2400" dirty="0"/>
              <a:t>i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’c</a:t>
            </a:r>
            <a:r>
              <a:rPr lang="en-US" altLang="en-US" sz="2400" baseline="-25000" dirty="0"/>
              <a:t>4</a:t>
            </a:r>
            <a:r>
              <a:rPr lang="en-US" altLang="en-US" sz="2400" dirty="0"/>
              <a:t>’</a:t>
            </a:r>
            <a:r>
              <a:rPr lang="ro-RO" altLang="en-US" sz="2400" dirty="0"/>
              <a:t>i</a:t>
            </a:r>
            <a:r>
              <a:rPr lang="en-US" altLang="en-US" sz="2400" baseline="-25000" dirty="0"/>
              <a:t>5</a:t>
            </a:r>
            <a:r>
              <a:rPr lang="en-US" altLang="en-US" sz="2400" dirty="0"/>
              <a:t>’</a:t>
            </a:r>
            <a:r>
              <a:rPr lang="ro-RO" altLang="en-US" sz="2400" dirty="0"/>
              <a:t>i</a:t>
            </a:r>
            <a:r>
              <a:rPr lang="en-US" altLang="en-US" sz="2400" baseline="-25000" dirty="0"/>
              <a:t>6</a:t>
            </a:r>
            <a:r>
              <a:rPr lang="en-US" altLang="en-US" sz="2400" dirty="0"/>
              <a:t>’</a:t>
            </a:r>
            <a:r>
              <a:rPr lang="ro-RO" altLang="en-US" sz="2400" dirty="0"/>
              <a:t>i</a:t>
            </a:r>
            <a:r>
              <a:rPr lang="ro-RO" altLang="en-US" sz="2400" baseline="-25000" dirty="0"/>
              <a:t>7</a:t>
            </a:r>
            <a:r>
              <a:rPr lang="en-US" altLang="en-US" sz="2400" dirty="0"/>
              <a:t>’</a:t>
            </a:r>
            <a:endParaRPr lang="ro-RO" altLang="en-US" sz="2400" dirty="0"/>
          </a:p>
          <a:p>
            <a:pPr marL="457200" lvl="1" indent="0" eaLnBrk="1" hangingPunct="1">
              <a:lnSpc>
                <a:spcPct val="120000"/>
              </a:lnSpc>
              <a:buNone/>
            </a:pPr>
            <a:r>
              <a:rPr lang="en-US" altLang="en-US" sz="2200" dirty="0"/>
              <a:t>Se </a:t>
            </a:r>
            <a:r>
              <a:rPr lang="ro-RO" altLang="en-US" sz="2200" dirty="0"/>
              <a:t>vor</a:t>
            </a:r>
            <a:r>
              <a:rPr lang="en-US" altLang="en-US" sz="2200" dirty="0"/>
              <a:t> </a:t>
            </a:r>
            <a:r>
              <a:rPr lang="ro-RO" altLang="en-US" sz="2200" dirty="0"/>
              <a:t>calcula</a:t>
            </a:r>
            <a:r>
              <a:rPr lang="en-US" altLang="en-US" sz="2200" dirty="0"/>
              <a:t> bi</a:t>
            </a:r>
            <a:r>
              <a:rPr lang="ro-RO" altLang="en-US" sz="2200" dirty="0"/>
              <a:t>ț</a:t>
            </a:r>
            <a:r>
              <a:rPr lang="en-US" altLang="en-US" sz="2200" dirty="0"/>
              <a:t>ii de</a:t>
            </a:r>
            <a:r>
              <a:rPr lang="ro-RO" altLang="en-US" sz="2200" dirty="0"/>
              <a:t> eroare e</a:t>
            </a:r>
            <a:r>
              <a:rPr lang="en-US" altLang="en-US" sz="2200" baseline="-25000" dirty="0"/>
              <a:t>1</a:t>
            </a:r>
            <a:r>
              <a:rPr lang="ro-RO" altLang="en-US" sz="2200" dirty="0"/>
              <a:t>,e</a:t>
            </a:r>
            <a:r>
              <a:rPr lang="en-US" altLang="en-US" sz="2200" baseline="-25000" dirty="0"/>
              <a:t>2</a:t>
            </a:r>
            <a:r>
              <a:rPr lang="ro-RO" altLang="en-US" sz="2200" dirty="0"/>
              <a:t>,e</a:t>
            </a:r>
            <a:r>
              <a:rPr lang="ro-RO" altLang="en-US" sz="2200" baseline="-25000" dirty="0"/>
              <a:t>4 </a:t>
            </a:r>
            <a:r>
              <a:rPr lang="ro-RO" altLang="en-US" sz="2200" dirty="0"/>
              <a:t>astfel:</a:t>
            </a:r>
          </a:p>
          <a:p>
            <a:pPr marL="457200" lvl="1" indent="0" eaLnBrk="1" hangingPunct="1">
              <a:lnSpc>
                <a:spcPct val="120000"/>
              </a:lnSpc>
              <a:buNone/>
            </a:pPr>
            <a:r>
              <a:rPr lang="ro-RO" altLang="en-US" sz="2400" dirty="0"/>
              <a:t>e</a:t>
            </a:r>
            <a:r>
              <a:rPr lang="ro-RO" altLang="en-US" sz="2400" baseline="-25000" dirty="0"/>
              <a:t>1</a:t>
            </a:r>
            <a:r>
              <a:rPr lang="ro-RO" altLang="en-US" sz="2400" dirty="0"/>
              <a:t>=c</a:t>
            </a:r>
            <a:r>
              <a:rPr lang="en-US" altLang="en-US" sz="2400" dirty="0"/>
              <a:t>’</a:t>
            </a:r>
            <a:r>
              <a:rPr lang="ro-RO" altLang="en-US" sz="2400" baseline="-25000" dirty="0"/>
              <a:t>1</a:t>
            </a:r>
            <a:r>
              <a:rPr lang="en-US" sz="2400" dirty="0"/>
              <a:t>⊕i</a:t>
            </a:r>
            <a:r>
              <a:rPr lang="en-US" altLang="en-US" sz="2400" dirty="0"/>
              <a:t>’</a:t>
            </a:r>
            <a:r>
              <a:rPr lang="ro-RO" altLang="en-US" sz="2400" baseline="-25000" dirty="0"/>
              <a:t>3</a:t>
            </a:r>
            <a:r>
              <a:rPr lang="en-US" sz="2400" dirty="0"/>
              <a:t>⊕i</a:t>
            </a:r>
            <a:r>
              <a:rPr lang="en-US" altLang="en-US" sz="2400" dirty="0"/>
              <a:t>’</a:t>
            </a:r>
            <a:r>
              <a:rPr lang="ro-RO" altLang="en-US" sz="2400" baseline="-25000" dirty="0"/>
              <a:t>5</a:t>
            </a:r>
            <a:r>
              <a:rPr lang="en-US" sz="2400" dirty="0"/>
              <a:t>⊕i</a:t>
            </a:r>
            <a:r>
              <a:rPr lang="en-US" altLang="en-US" sz="2400" dirty="0"/>
              <a:t>’</a:t>
            </a:r>
            <a:r>
              <a:rPr lang="ro-RO" altLang="en-US" sz="2400" baseline="-25000" dirty="0"/>
              <a:t>7</a:t>
            </a:r>
            <a:endParaRPr lang="ro-RO" altLang="en-US" sz="2400" dirty="0"/>
          </a:p>
          <a:p>
            <a:pPr marL="457200" lvl="1" indent="0" eaLnBrk="1" hangingPunct="1">
              <a:lnSpc>
                <a:spcPct val="120000"/>
              </a:lnSpc>
              <a:buNone/>
            </a:pPr>
            <a:r>
              <a:rPr lang="ro-RO" altLang="en-US" sz="2400" dirty="0"/>
              <a:t>e</a:t>
            </a:r>
            <a:r>
              <a:rPr lang="ro-RO" altLang="en-US" sz="2400" baseline="-25000" dirty="0"/>
              <a:t>2</a:t>
            </a:r>
            <a:r>
              <a:rPr lang="ro-RO" altLang="en-US" sz="2400" dirty="0"/>
              <a:t>=c</a:t>
            </a:r>
            <a:r>
              <a:rPr lang="en-US" altLang="en-US" sz="2400" dirty="0"/>
              <a:t>’</a:t>
            </a:r>
            <a:r>
              <a:rPr lang="ro-RO" altLang="en-US" sz="2400" baseline="-25000" dirty="0"/>
              <a:t>2</a:t>
            </a:r>
            <a:r>
              <a:rPr lang="en-US" sz="2400" dirty="0"/>
              <a:t>⊕</a:t>
            </a:r>
            <a:r>
              <a:rPr lang="ro-RO" altLang="en-US" sz="2400" dirty="0"/>
              <a:t>i</a:t>
            </a:r>
            <a:r>
              <a:rPr lang="en-US" altLang="en-US" sz="2400" dirty="0"/>
              <a:t>’</a:t>
            </a:r>
            <a:r>
              <a:rPr lang="ro-RO" altLang="en-US" sz="2400" baseline="-25000" dirty="0"/>
              <a:t>3</a:t>
            </a:r>
            <a:r>
              <a:rPr lang="en-US" sz="2400" dirty="0"/>
              <a:t>⊕</a:t>
            </a:r>
            <a:r>
              <a:rPr lang="ro-RO" altLang="en-US" sz="2400" dirty="0"/>
              <a:t>i</a:t>
            </a:r>
            <a:r>
              <a:rPr lang="en-US" altLang="en-US" sz="2400" dirty="0"/>
              <a:t>’</a:t>
            </a:r>
            <a:r>
              <a:rPr lang="ro-RO" altLang="en-US" sz="2400" baseline="-25000" dirty="0"/>
              <a:t>6</a:t>
            </a:r>
            <a:r>
              <a:rPr lang="en-US" sz="2400" dirty="0"/>
              <a:t>⊕</a:t>
            </a:r>
            <a:r>
              <a:rPr lang="ro-RO" altLang="en-US" sz="2400" dirty="0"/>
              <a:t>i</a:t>
            </a:r>
            <a:r>
              <a:rPr lang="en-US" altLang="en-US" sz="2400" dirty="0"/>
              <a:t>’</a:t>
            </a:r>
            <a:r>
              <a:rPr lang="ro-RO" altLang="en-US" sz="2400" baseline="-25000" dirty="0"/>
              <a:t>7</a:t>
            </a:r>
            <a:endParaRPr lang="ro-RO" altLang="en-US" sz="2400" dirty="0"/>
          </a:p>
          <a:p>
            <a:pPr marL="457200" lvl="1" indent="0" eaLnBrk="1" hangingPunct="1">
              <a:lnSpc>
                <a:spcPct val="120000"/>
              </a:lnSpc>
              <a:buNone/>
            </a:pPr>
            <a:r>
              <a:rPr lang="ro-RO" altLang="en-US" sz="2400" dirty="0"/>
              <a:t>e</a:t>
            </a:r>
            <a:r>
              <a:rPr lang="ro-RO" altLang="en-US" sz="2400" baseline="-25000" dirty="0"/>
              <a:t>4</a:t>
            </a:r>
            <a:r>
              <a:rPr lang="ro-RO" altLang="en-US" sz="2400" dirty="0"/>
              <a:t>=c</a:t>
            </a:r>
            <a:r>
              <a:rPr lang="en-US" altLang="en-US" sz="2400" dirty="0"/>
              <a:t>’</a:t>
            </a:r>
            <a:r>
              <a:rPr lang="ro-RO" altLang="en-US" sz="2400" baseline="-25000" dirty="0"/>
              <a:t>4</a:t>
            </a:r>
            <a:r>
              <a:rPr lang="en-US" sz="2400" dirty="0"/>
              <a:t>⊕</a:t>
            </a:r>
            <a:r>
              <a:rPr lang="ro-RO" altLang="en-US" sz="2400" dirty="0"/>
              <a:t>i</a:t>
            </a:r>
            <a:r>
              <a:rPr lang="en-US" altLang="en-US" sz="2400" dirty="0"/>
              <a:t>’</a:t>
            </a:r>
            <a:r>
              <a:rPr lang="ro-RO" altLang="en-US" sz="2400" baseline="-25000" dirty="0"/>
              <a:t>5</a:t>
            </a:r>
            <a:r>
              <a:rPr lang="en-US" sz="2400" dirty="0"/>
              <a:t>⊕</a:t>
            </a:r>
            <a:r>
              <a:rPr lang="ro-RO" altLang="en-US" sz="2400" dirty="0"/>
              <a:t>i</a:t>
            </a:r>
            <a:r>
              <a:rPr lang="en-US" altLang="en-US" sz="2400" dirty="0"/>
              <a:t>’</a:t>
            </a:r>
            <a:r>
              <a:rPr lang="ro-RO" altLang="en-US" sz="2400" baseline="-25000" dirty="0"/>
              <a:t>6</a:t>
            </a:r>
            <a:r>
              <a:rPr lang="en-US" sz="2400" dirty="0"/>
              <a:t>⊕</a:t>
            </a:r>
            <a:r>
              <a:rPr lang="ro-RO" altLang="en-US" sz="2400" dirty="0"/>
              <a:t>i</a:t>
            </a:r>
            <a:r>
              <a:rPr lang="en-US" altLang="en-US" sz="2400" dirty="0"/>
              <a:t>’</a:t>
            </a:r>
            <a:r>
              <a:rPr lang="ro-RO" altLang="en-US" sz="2400" baseline="-25000" dirty="0"/>
              <a:t>7</a:t>
            </a:r>
          </a:p>
          <a:p>
            <a:pPr marL="457200" lvl="1" indent="0" eaLnBrk="1" hangingPunct="1">
              <a:lnSpc>
                <a:spcPct val="120000"/>
              </a:lnSpc>
              <a:buNone/>
            </a:pPr>
            <a:r>
              <a:rPr lang="ro-RO" altLang="en-US" sz="2200" dirty="0"/>
              <a:t>Dacă toți cei trei biți de eroare sunt zero, atunci mesajul este recepționat corect; altfel, mesajul este eronat.</a:t>
            </a:r>
          </a:p>
          <a:p>
            <a:pPr marL="457200" lvl="1" indent="0" eaLnBrk="1" hangingPunct="1">
              <a:lnSpc>
                <a:spcPct val="120000"/>
              </a:lnSpc>
              <a:buNone/>
            </a:pPr>
            <a:r>
              <a:rPr lang="ro-RO" altLang="en-US" sz="2200" dirty="0"/>
              <a:t>Eroarea se află pe poziția dată de valoarea numărului binar e</a:t>
            </a:r>
            <a:r>
              <a:rPr lang="ro-RO" altLang="en-US" sz="2200" baseline="-25000" dirty="0"/>
              <a:t>4</a:t>
            </a:r>
            <a:r>
              <a:rPr lang="ro-RO" altLang="en-US" sz="2200" dirty="0"/>
              <a:t>e</a:t>
            </a:r>
            <a:r>
              <a:rPr lang="ro-RO" altLang="en-US" sz="2200" baseline="-25000" dirty="0"/>
              <a:t>2</a:t>
            </a:r>
            <a:r>
              <a:rPr lang="ro-RO" altLang="en-US" sz="2200" dirty="0"/>
              <a:t>e</a:t>
            </a:r>
            <a:r>
              <a:rPr lang="ro-RO" altLang="en-US" sz="2200" baseline="-25000" dirty="0"/>
              <a:t>1</a:t>
            </a:r>
            <a:r>
              <a:rPr lang="ro-RO" altLang="en-US" sz="2200" dirty="0"/>
              <a:t>, transformată în zecimal.</a:t>
            </a:r>
          </a:p>
          <a:p>
            <a:pPr marL="457200" lvl="1" indent="0" eaLnBrk="1" hangingPunct="1">
              <a:lnSpc>
                <a:spcPct val="120000"/>
              </a:lnSpc>
              <a:buNone/>
            </a:pPr>
            <a:endParaRPr lang="ro-RO" altLang="en-US" sz="2400" dirty="0"/>
          </a:p>
          <a:p>
            <a:pPr marL="457200" lvl="1" indent="0" eaLnBrk="1" hangingPunct="1">
              <a:lnSpc>
                <a:spcPct val="120000"/>
              </a:lnSpc>
              <a:buNone/>
            </a:pPr>
            <a:endParaRPr lang="en-US" altLang="en-US" sz="2400" dirty="0"/>
          </a:p>
          <a:p>
            <a:pPr lvl="1" eaLnBrk="1" hangingPunct="1">
              <a:lnSpc>
                <a:spcPct val="120000"/>
              </a:lnSpc>
            </a:pPr>
            <a:endParaRPr lang="ro-RO" altLang="en-US" sz="2400" dirty="0"/>
          </a:p>
        </p:txBody>
      </p:sp>
      <p:sp>
        <p:nvSpPr>
          <p:cNvPr id="3" name="Left Brace 2"/>
          <p:cNvSpPr/>
          <p:nvPr/>
        </p:nvSpPr>
        <p:spPr bwMode="auto">
          <a:xfrm>
            <a:off x="838200" y="3505200"/>
            <a:ext cx="609600" cy="14478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8001000" y="5867400"/>
            <a:ext cx="60960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0977966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12EB00E-1652-449F-BBDE-C984269B03AB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Coduri </a:t>
            </a:r>
            <a:r>
              <a:rPr lang="en-US" altLang="en-US" sz="3200" dirty="0" err="1"/>
              <a:t>liniare</a:t>
            </a:r>
            <a:r>
              <a:rPr lang="en-US" altLang="en-US" sz="3200" dirty="0"/>
              <a:t> cu control </a:t>
            </a:r>
            <a:r>
              <a:rPr lang="ro-RO" altLang="en-US" sz="3200" dirty="0"/>
              <a:t>î</a:t>
            </a:r>
            <a:r>
              <a:rPr lang="en-US" altLang="en-US" sz="3200" dirty="0" err="1"/>
              <a:t>ncruci</a:t>
            </a:r>
            <a:r>
              <a:rPr lang="ro-RO" altLang="en-US" sz="3200" dirty="0" err="1"/>
              <a:t>ş</a:t>
            </a:r>
            <a:r>
              <a:rPr lang="en-US" altLang="en-US" sz="3200" dirty="0"/>
              <a:t>at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743200"/>
            <a:ext cx="8105775" cy="7572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Se transmit blocuri de informa</a:t>
            </a:r>
            <a:r>
              <a:rPr lang="ro-RO" altLang="en-US" sz="2400"/>
              <a:t>ţ</a:t>
            </a:r>
            <a:r>
              <a:rPr lang="en-US" altLang="en-US" sz="2400"/>
              <a:t>ie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Paritate lateral</a:t>
            </a:r>
            <a:r>
              <a:rPr lang="ro-RO" altLang="en-US" sz="2000"/>
              <a:t>ă</a:t>
            </a:r>
            <a:r>
              <a:rPr lang="en-US" altLang="en-US" sz="2000"/>
              <a:t> (transversal</a:t>
            </a:r>
            <a:r>
              <a:rPr lang="ro-RO" altLang="en-US" sz="2000"/>
              <a:t>ă</a:t>
            </a:r>
            <a:r>
              <a:rPr lang="en-US" altLang="en-US" sz="2000"/>
              <a:t>)</a:t>
            </a:r>
          </a:p>
        </p:txBody>
      </p:sp>
      <p:graphicFrame>
        <p:nvGraphicFramePr>
          <p:cNvPr id="10245" name="Object 4"/>
          <p:cNvGraphicFramePr>
            <a:graphicFrameLocks noChangeAspect="1"/>
          </p:cNvGraphicFramePr>
          <p:nvPr/>
        </p:nvGraphicFramePr>
        <p:xfrm>
          <a:off x="5715000" y="2667000"/>
          <a:ext cx="3136900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3" name="Worksheet" r:id="rId4" imgW="2381250" imgH="2486025" progId="Excel.Sheet.8">
                  <p:embed/>
                </p:oleObj>
              </mc:Choice>
              <mc:Fallback>
                <p:oleObj name="Worksheet" r:id="rId4" imgW="2381250" imgH="2486025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667000"/>
                        <a:ext cx="3136900" cy="331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6" name="Picture 5" descr="paritatelo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213" y="3968750"/>
            <a:ext cx="4294187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74F2F50-20DA-4D9E-A3B9-617B5169BCB3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Coduri </a:t>
            </a:r>
            <a:r>
              <a:rPr lang="en-US" altLang="en-US" sz="3200" dirty="0" err="1"/>
              <a:t>liniare</a:t>
            </a:r>
            <a:r>
              <a:rPr lang="en-US" altLang="en-US" sz="3200" dirty="0"/>
              <a:t> cu control </a:t>
            </a:r>
            <a:r>
              <a:rPr lang="ro-RO" altLang="en-US" sz="3200" dirty="0"/>
              <a:t>î</a:t>
            </a:r>
            <a:r>
              <a:rPr lang="en-US" altLang="en-US" sz="3200" dirty="0" err="1"/>
              <a:t>ncruci</a:t>
            </a:r>
            <a:r>
              <a:rPr lang="ro-RO" altLang="en-US" sz="3200" dirty="0" err="1"/>
              <a:t>ş</a:t>
            </a:r>
            <a:r>
              <a:rPr lang="en-US" altLang="en-US" sz="3200" dirty="0"/>
              <a:t>at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743200"/>
            <a:ext cx="8105775" cy="757238"/>
          </a:xfrm>
        </p:spPr>
        <p:txBody>
          <a:bodyPr/>
          <a:lstStyle/>
          <a:p>
            <a:pPr eaLnBrk="1" hangingPunct="1"/>
            <a:r>
              <a:rPr lang="en-US" altLang="en-US" sz="2400"/>
              <a:t>Paritate longitudinal</a:t>
            </a:r>
            <a:r>
              <a:rPr lang="ro-RO" altLang="en-US" sz="2400"/>
              <a:t>ă</a:t>
            </a:r>
            <a:endParaRPr lang="en-US" altLang="en-US" sz="2400"/>
          </a:p>
        </p:txBody>
      </p:sp>
      <p:pic>
        <p:nvPicPr>
          <p:cNvPr id="11269" name="Picture 5" descr="paritatelo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352800"/>
            <a:ext cx="41148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6C6AE2-5C8D-4952-A632-39FFE194F202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Coduri </a:t>
            </a:r>
            <a:r>
              <a:rPr lang="en-US" altLang="en-US" sz="3200" dirty="0" err="1"/>
              <a:t>liniare</a:t>
            </a:r>
            <a:r>
              <a:rPr lang="en-US" altLang="en-US" sz="3200" dirty="0"/>
              <a:t> cu control </a:t>
            </a:r>
            <a:r>
              <a:rPr lang="ro-RO" altLang="en-US" sz="3200" dirty="0"/>
              <a:t>î</a:t>
            </a:r>
            <a:r>
              <a:rPr lang="en-US" altLang="en-US" sz="3200" dirty="0" err="1"/>
              <a:t>ncruci</a:t>
            </a:r>
            <a:r>
              <a:rPr lang="ro-RO" altLang="en-US" sz="3200" dirty="0" err="1"/>
              <a:t>ş</a:t>
            </a:r>
            <a:r>
              <a:rPr lang="en-US" altLang="en-US" sz="3200" dirty="0"/>
              <a:t>at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743200"/>
            <a:ext cx="3200400" cy="7572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Corec</a:t>
            </a:r>
            <a:r>
              <a:rPr lang="ro-RO" altLang="en-US" sz="2400"/>
              <a:t>ţ</a:t>
            </a:r>
            <a:r>
              <a:rPr lang="en-US" altLang="en-US" sz="2400"/>
              <a:t>ia la primire</a:t>
            </a:r>
          </a:p>
        </p:txBody>
      </p:sp>
      <p:graphicFrame>
        <p:nvGraphicFramePr>
          <p:cNvPr id="12293" name="Object 6"/>
          <p:cNvGraphicFramePr>
            <a:graphicFrameLocks noChangeAspect="1"/>
          </p:cNvGraphicFramePr>
          <p:nvPr/>
        </p:nvGraphicFramePr>
        <p:xfrm>
          <a:off x="4191000" y="2514600"/>
          <a:ext cx="4572000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" name="Worksheet" r:id="rId3" imgW="3124200" imgH="1933575" progId="Excel.Sheet.8">
                  <p:embed/>
                </p:oleObj>
              </mc:Choice>
              <mc:Fallback>
                <p:oleObj name="Worksheet" r:id="rId3" imgW="3124200" imgH="1933575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514600"/>
                        <a:ext cx="4572000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785DA74-5B9F-4AC0-85B6-719882492948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200" dirty="0"/>
              <a:t>Coduri polinomiale ciclice</a:t>
            </a:r>
          </a:p>
        </p:txBody>
      </p:sp>
      <p:sp>
        <p:nvSpPr>
          <p:cNvPr id="13316" name="Rectangle 14"/>
          <p:cNvSpPr>
            <a:spLocks noChangeArrowheads="1"/>
          </p:cNvSpPr>
          <p:nvPr/>
        </p:nvSpPr>
        <p:spPr bwMode="auto">
          <a:xfrm>
            <a:off x="762000" y="2133600"/>
            <a:ext cx="81534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dirty="0" err="1"/>
              <a:t>Codurile</a:t>
            </a:r>
            <a:r>
              <a:rPr lang="en-US" altLang="en-US" sz="2000" dirty="0"/>
              <a:t> ciclice sunt </a:t>
            </a:r>
            <a:r>
              <a:rPr lang="en-US" altLang="en-US" sz="2000" dirty="0" err="1"/>
              <a:t>coduri</a:t>
            </a:r>
            <a:r>
              <a:rPr lang="en-US" altLang="en-US" sz="2000" dirty="0"/>
              <a:t> bloc </a:t>
            </a:r>
            <a:r>
              <a:rPr lang="en-US" altLang="en-US" sz="2000" dirty="0" err="1"/>
              <a:t>în</a:t>
            </a:r>
            <a:r>
              <a:rPr lang="en-US" altLang="en-US" sz="2000" dirty="0"/>
              <a:t> care </a:t>
            </a:r>
            <a:r>
              <a:rPr lang="en-US" altLang="en-US" sz="2000" dirty="0" err="1"/>
              <a:t>cele</a:t>
            </a:r>
            <a:r>
              <a:rPr lang="en-US" altLang="en-US" sz="2000" dirty="0"/>
              <a:t> </a:t>
            </a:r>
            <a:r>
              <a:rPr lang="en-US" altLang="en-US" sz="2000" i="1" dirty="0"/>
              <a:t>n+1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simboluri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ce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formează</a:t>
            </a:r>
            <a:r>
              <a:rPr lang="en-US" altLang="en-US" sz="2000" dirty="0">
                <a:cs typeface="Times New Roman" pitchFamily="18" charset="0"/>
              </a:rPr>
              <a:t> o </a:t>
            </a:r>
            <a:r>
              <a:rPr lang="en-US" altLang="en-US" sz="2000" dirty="0" err="1">
                <a:cs typeface="Times New Roman" pitchFamily="18" charset="0"/>
              </a:rPr>
              <a:t>secvenţă</a:t>
            </a:r>
            <a:r>
              <a:rPr lang="en-US" altLang="en-US" sz="2000" dirty="0">
                <a:cs typeface="Times New Roman" pitchFamily="18" charset="0"/>
              </a:rPr>
              <a:t> de cod sunt considerate ca </a:t>
            </a:r>
            <a:r>
              <a:rPr lang="en-US" altLang="en-US" sz="2000" dirty="0" err="1">
                <a:cs typeface="Times New Roman" pitchFamily="18" charset="0"/>
              </a:rPr>
              <a:t>fiind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coeficienţii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unui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polinom</a:t>
            </a:r>
            <a:r>
              <a:rPr lang="en-US" altLang="en-US" sz="2000" dirty="0">
                <a:cs typeface="Times New Roman" pitchFamily="18" charset="0"/>
              </a:rPr>
              <a:t> de grad </a:t>
            </a:r>
            <a:r>
              <a:rPr lang="en-US" altLang="en-US" sz="2000" i="1" dirty="0"/>
              <a:t>n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şi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anume</a:t>
            </a:r>
            <a:r>
              <a:rPr lang="en-US" altLang="en-US" sz="2000" dirty="0">
                <a:cs typeface="Times New Roman" pitchFamily="18" charset="0"/>
              </a:rPr>
              <a:t>:</a:t>
            </a:r>
            <a:endParaRPr lang="en-US" altLang="en-US" sz="2000" dirty="0"/>
          </a:p>
          <a:p>
            <a:r>
              <a:rPr lang="en-US" altLang="en-US" sz="2000" dirty="0"/>
              <a:t>M(x) = </a:t>
            </a:r>
            <a:r>
              <a:rPr lang="en-US" altLang="en-US" sz="2000" dirty="0" err="1"/>
              <a:t>a</a:t>
            </a:r>
            <a:r>
              <a:rPr lang="en-US" altLang="en-US" sz="2000" baseline="-30000" dirty="0" err="1"/>
              <a:t>n</a:t>
            </a:r>
            <a:r>
              <a:rPr lang="en-US" altLang="en-US" sz="2000" dirty="0" err="1"/>
              <a:t>x</a:t>
            </a:r>
            <a:r>
              <a:rPr lang="en-US" altLang="en-US" sz="2000" baseline="30000" dirty="0" err="1"/>
              <a:t>n</a:t>
            </a:r>
            <a:r>
              <a:rPr lang="en-US" altLang="en-US" sz="2000" dirty="0"/>
              <a:t> +a</a:t>
            </a:r>
            <a:r>
              <a:rPr lang="en-US" altLang="en-US" sz="2000" baseline="-30000" dirty="0"/>
              <a:t>n-1</a:t>
            </a:r>
            <a:r>
              <a:rPr lang="en-US" altLang="en-US" sz="2000" dirty="0"/>
              <a:t>x</a:t>
            </a:r>
            <a:r>
              <a:rPr lang="en-US" altLang="en-US" sz="2000" baseline="30000" dirty="0"/>
              <a:t>n-1 </a:t>
            </a:r>
            <a:r>
              <a:rPr lang="en-US" altLang="en-US" sz="2000" dirty="0"/>
              <a:t>+……+a</a:t>
            </a:r>
            <a:r>
              <a:rPr lang="en-US" altLang="en-US" sz="2000" baseline="-30000" dirty="0"/>
              <a:t>0</a:t>
            </a:r>
            <a:endParaRPr lang="en-US" altLang="en-US" sz="2000" dirty="0"/>
          </a:p>
          <a:p>
            <a:r>
              <a:rPr lang="en-US" altLang="en-US" sz="2000" dirty="0"/>
              <a:t>unde a</a:t>
            </a:r>
            <a:r>
              <a:rPr lang="en-US" altLang="en-US" sz="2000" baseline="-22000" dirty="0"/>
              <a:t>i</a:t>
            </a:r>
            <a:r>
              <a:rPr lang="en-US" altLang="en-US" sz="2000" baseline="-30000" dirty="0"/>
              <a:t> </a:t>
            </a:r>
            <a:r>
              <a:rPr lang="en-US" altLang="en-US" sz="2000" dirty="0">
                <a:latin typeface="Symbol" pitchFamily="18" charset="2"/>
                <a:sym typeface="Symbol" pitchFamily="18" charset="2"/>
              </a:rPr>
              <a:t></a:t>
            </a:r>
            <a:r>
              <a:rPr lang="en-US" altLang="en-US" sz="2000" baseline="-30000" dirty="0"/>
              <a:t> </a:t>
            </a:r>
            <a:r>
              <a:rPr lang="en-US" altLang="en-US" sz="2000" dirty="0"/>
              <a:t>{0, 1}, i = 1..n</a:t>
            </a:r>
            <a:r>
              <a:rPr lang="en-US" altLang="en-US" sz="2000" b="1" dirty="0"/>
              <a:t>.</a:t>
            </a:r>
            <a:endParaRPr lang="en-US" altLang="en-US" sz="2000" dirty="0"/>
          </a:p>
          <a:p>
            <a:endParaRPr lang="en-US" altLang="en-US" sz="2000" dirty="0"/>
          </a:p>
        </p:txBody>
      </p:sp>
      <p:sp>
        <p:nvSpPr>
          <p:cNvPr id="13317" name="Rectangle 16"/>
          <p:cNvSpPr>
            <a:spLocks noChangeArrowheads="1"/>
          </p:cNvSpPr>
          <p:nvPr/>
        </p:nvSpPr>
        <p:spPr bwMode="auto">
          <a:xfrm>
            <a:off x="838200" y="4191000"/>
            <a:ext cx="83058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dirty="0" err="1">
                <a:cs typeface="Times New Roman" pitchFamily="18" charset="0"/>
              </a:rPr>
              <a:t>În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cazul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utilizării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codurilor</a:t>
            </a:r>
            <a:r>
              <a:rPr lang="en-US" altLang="en-US" sz="2000" dirty="0">
                <a:cs typeface="Times New Roman" pitchFamily="18" charset="0"/>
              </a:rPr>
              <a:t> polinomiale ciclice, </a:t>
            </a:r>
            <a:r>
              <a:rPr lang="en-US" altLang="en-US" sz="2000" dirty="0" err="1">
                <a:cs typeface="Times New Roman" pitchFamily="18" charset="0"/>
              </a:rPr>
              <a:t>mesajului</a:t>
            </a:r>
            <a:r>
              <a:rPr lang="en-US" altLang="en-US" sz="2000" dirty="0">
                <a:cs typeface="Times New Roman" pitchFamily="18" charset="0"/>
              </a:rPr>
              <a:t> M </a:t>
            </a:r>
            <a:r>
              <a:rPr lang="en-US" altLang="en-US" sz="2000" dirty="0" err="1">
                <a:cs typeface="Times New Roman" pitchFamily="18" charset="0"/>
              </a:rPr>
              <a:t>ce</a:t>
            </a:r>
            <a:r>
              <a:rPr lang="en-US" altLang="en-US" sz="2000" dirty="0">
                <a:cs typeface="Times New Roman" pitchFamily="18" charset="0"/>
              </a:rPr>
              <a:t> se </a:t>
            </a:r>
            <a:r>
              <a:rPr lang="en-US" altLang="en-US" sz="2000" dirty="0" err="1">
                <a:cs typeface="Times New Roman" pitchFamily="18" charset="0"/>
              </a:rPr>
              <a:t>va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transmite</a:t>
            </a:r>
            <a:r>
              <a:rPr lang="en-US" altLang="en-US" sz="2000" dirty="0">
                <a:cs typeface="Times New Roman" pitchFamily="18" charset="0"/>
              </a:rPr>
              <a:t> i se asociază polinomul M(x)</a:t>
            </a:r>
            <a:r>
              <a:rPr lang="ro-RO" altLang="en-US" sz="2000" dirty="0">
                <a:cs typeface="Times New Roman" pitchFamily="18" charset="0"/>
              </a:rPr>
              <a:t>. </a:t>
            </a:r>
          </a:p>
          <a:p>
            <a:r>
              <a:rPr lang="ro-RO" altLang="en-US" sz="2000" dirty="0">
                <a:cs typeface="Times New Roman" pitchFamily="18" charset="0"/>
              </a:rPr>
              <a:t>În continuare, </a:t>
            </a:r>
            <a:r>
              <a:rPr lang="en-US" altLang="en-US" sz="2000" dirty="0" err="1">
                <a:cs typeface="Times New Roman" pitchFamily="18" charset="0"/>
              </a:rPr>
              <a:t>printr</a:t>
            </a:r>
            <a:r>
              <a:rPr lang="en-US" altLang="en-US" sz="2000" dirty="0">
                <a:cs typeface="Times New Roman" pitchFamily="18" charset="0"/>
              </a:rPr>
              <a:t>-un </a:t>
            </a:r>
            <a:r>
              <a:rPr lang="en-US" altLang="en-US" sz="2000" dirty="0" err="1">
                <a:cs typeface="Times New Roman" pitchFamily="18" charset="0"/>
              </a:rPr>
              <a:t>algoritm</a:t>
            </a:r>
            <a:r>
              <a:rPr lang="en-US" altLang="en-US" sz="2000" dirty="0">
                <a:cs typeface="Times New Roman" pitchFamily="18" charset="0"/>
              </a:rPr>
              <a:t> de </a:t>
            </a:r>
            <a:r>
              <a:rPr lang="en-US" altLang="en-US" sz="2000" dirty="0" err="1">
                <a:cs typeface="Times New Roman" pitchFamily="18" charset="0"/>
              </a:rPr>
              <a:t>codificare</a:t>
            </a:r>
            <a:r>
              <a:rPr lang="ro-RO" altLang="en-US" sz="2000" dirty="0">
                <a:cs typeface="Times New Roman" pitchFamily="18" charset="0"/>
              </a:rPr>
              <a:t>, M(x)</a:t>
            </a:r>
            <a:r>
              <a:rPr lang="en-US" altLang="en-US" sz="2000" dirty="0">
                <a:cs typeface="Times New Roman" pitchFamily="18" charset="0"/>
              </a:rPr>
              <a:t> se </a:t>
            </a:r>
            <a:r>
              <a:rPr lang="en-US" altLang="en-US" sz="2000" dirty="0" err="1">
                <a:cs typeface="Times New Roman" pitchFamily="18" charset="0"/>
              </a:rPr>
              <a:t>transformă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într</a:t>
            </a:r>
            <a:r>
              <a:rPr lang="en-US" altLang="en-US" sz="2000" dirty="0">
                <a:cs typeface="Times New Roman" pitchFamily="18" charset="0"/>
              </a:rPr>
              <a:t>-un </a:t>
            </a:r>
            <a:r>
              <a:rPr lang="en-US" altLang="en-US" sz="2000" dirty="0" err="1">
                <a:cs typeface="Times New Roman" pitchFamily="18" charset="0"/>
              </a:rPr>
              <a:t>polinom</a:t>
            </a:r>
            <a:r>
              <a:rPr lang="en-US" altLang="en-US" sz="2000" dirty="0">
                <a:cs typeface="Times New Roman" pitchFamily="18" charset="0"/>
              </a:rPr>
              <a:t> T(x), </a:t>
            </a:r>
            <a:r>
              <a:rPr lang="en-US" altLang="en-US" sz="2000" dirty="0" err="1">
                <a:cs typeface="Times New Roman" pitchFamily="18" charset="0"/>
              </a:rPr>
              <a:t>astfel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încât</a:t>
            </a:r>
            <a:r>
              <a:rPr lang="en-US" altLang="en-US" sz="2000" dirty="0">
                <a:cs typeface="Times New Roman" pitchFamily="18" charset="0"/>
              </a:rPr>
              <a:t> T(x) </a:t>
            </a:r>
            <a:r>
              <a:rPr lang="en-US" altLang="en-US" sz="2000" dirty="0" err="1">
                <a:cs typeface="Times New Roman" pitchFamily="18" charset="0"/>
              </a:rPr>
              <a:t>să</a:t>
            </a:r>
            <a:r>
              <a:rPr lang="en-US" altLang="en-US" sz="2000" dirty="0">
                <a:cs typeface="Times New Roman" pitchFamily="18" charset="0"/>
              </a:rPr>
              <a:t> fie </a:t>
            </a:r>
            <a:r>
              <a:rPr lang="en-US" altLang="en-US" sz="2000" dirty="0" err="1">
                <a:cs typeface="Times New Roman" pitchFamily="18" charset="0"/>
              </a:rPr>
              <a:t>multiplu</a:t>
            </a:r>
            <a:r>
              <a:rPr lang="en-US" altLang="en-US" sz="2000" dirty="0">
                <a:cs typeface="Times New Roman" pitchFamily="18" charset="0"/>
              </a:rPr>
              <a:t> al </a:t>
            </a:r>
            <a:r>
              <a:rPr lang="en-US" altLang="en-US" sz="2000" dirty="0" err="1">
                <a:cs typeface="Times New Roman" pitchFamily="18" charset="0"/>
              </a:rPr>
              <a:t>polinomului</a:t>
            </a:r>
            <a:r>
              <a:rPr lang="en-US" altLang="en-US" sz="2000" dirty="0">
                <a:cs typeface="Times New Roman" pitchFamily="18" charset="0"/>
              </a:rPr>
              <a:t> G(x)</a:t>
            </a:r>
            <a:r>
              <a:rPr lang="ro-RO" altLang="en-US" sz="2000" dirty="0">
                <a:cs typeface="Times New Roman" pitchFamily="18" charset="0"/>
              </a:rPr>
              <a:t> -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numit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b="1" i="1" dirty="0" err="1"/>
              <a:t>polinom</a:t>
            </a:r>
            <a:r>
              <a:rPr lang="en-US" altLang="en-US" sz="2000" b="1" i="1" dirty="0"/>
              <a:t> de </a:t>
            </a:r>
            <a:r>
              <a:rPr lang="en-US" altLang="en-US" sz="2000" b="1" i="1" dirty="0" err="1"/>
              <a:t>generare</a:t>
            </a:r>
            <a:r>
              <a:rPr lang="en-US" altLang="en-US" sz="2000" dirty="0"/>
              <a:t>.</a:t>
            </a:r>
          </a:p>
          <a:p>
            <a:endParaRPr lang="en-US" altLang="en-US" sz="2000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0C59AA2-E5EE-44E0-8141-CEFA84BA2DA4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200" dirty="0"/>
              <a:t>Coduri polinomiale ciclice (cont.)</a:t>
            </a:r>
          </a:p>
        </p:txBody>
      </p:sp>
      <p:pic>
        <p:nvPicPr>
          <p:cNvPr id="14340" name="Picture 5" descr="Image7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0475" y="-3941763"/>
            <a:ext cx="4794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6" descr="Image7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14838" y="-2846388"/>
            <a:ext cx="197802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8" descr="Image7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84475" y="1303338"/>
            <a:ext cx="51435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Rectangle 15"/>
          <p:cNvSpPr>
            <a:spLocks noChangeArrowheads="1"/>
          </p:cNvSpPr>
          <p:nvPr/>
        </p:nvSpPr>
        <p:spPr bwMode="auto">
          <a:xfrm>
            <a:off x="762000" y="1922463"/>
            <a:ext cx="82296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ro-RO" altLang="en-US" dirty="0"/>
          </a:p>
          <a:p>
            <a:r>
              <a:rPr lang="en-US" altLang="en-US" dirty="0" err="1"/>
              <a:t>Pentru</a:t>
            </a:r>
            <a:r>
              <a:rPr lang="en-US" altLang="en-US" dirty="0"/>
              <a:t> </a:t>
            </a:r>
            <a:r>
              <a:rPr lang="en-US" altLang="en-US" dirty="0" err="1"/>
              <a:t>realizarea</a:t>
            </a:r>
            <a:r>
              <a:rPr lang="en-US" altLang="en-US" dirty="0"/>
              <a:t> </a:t>
            </a:r>
            <a:r>
              <a:rPr lang="en-US" altLang="en-US" dirty="0" err="1"/>
              <a:t>codi</a:t>
            </a:r>
            <a:r>
              <a:rPr lang="en-US" altLang="en-US" dirty="0" err="1">
                <a:cs typeface="Times New Roman" pitchFamily="18" charset="0"/>
              </a:rPr>
              <a:t>ficării</a:t>
            </a:r>
            <a:r>
              <a:rPr lang="en-US" altLang="en-US" dirty="0">
                <a:cs typeface="Times New Roman" pitchFamily="18" charset="0"/>
              </a:rPr>
              <a:t> se po</a:t>
            </a:r>
            <a:r>
              <a:rPr lang="ro-RO" altLang="en-US" dirty="0">
                <a:cs typeface="Times New Roman" pitchFamily="18" charset="0"/>
              </a:rPr>
              <a:t>t</a:t>
            </a:r>
            <a:r>
              <a:rPr lang="en-US" altLang="en-US" dirty="0">
                <a:cs typeface="Times New Roman" pitchFamily="18" charset="0"/>
              </a:rPr>
              <a:t> </a:t>
            </a:r>
            <a:r>
              <a:rPr lang="en-US" altLang="en-US" dirty="0" err="1">
                <a:cs typeface="Times New Roman" pitchFamily="18" charset="0"/>
              </a:rPr>
              <a:t>utiliza</a:t>
            </a:r>
            <a:r>
              <a:rPr lang="en-US" altLang="en-US" dirty="0">
                <a:cs typeface="Times New Roman" pitchFamily="18" charset="0"/>
              </a:rPr>
              <a:t> </a:t>
            </a:r>
            <a:r>
              <a:rPr lang="en-US" altLang="en-US" dirty="0" err="1">
                <a:cs typeface="Times New Roman" pitchFamily="18" charset="0"/>
              </a:rPr>
              <a:t>algoritmul</a:t>
            </a:r>
            <a:r>
              <a:rPr lang="en-US" altLang="en-US" dirty="0">
                <a:cs typeface="Times New Roman" pitchFamily="18" charset="0"/>
              </a:rPr>
              <a:t> de </a:t>
            </a:r>
            <a:r>
              <a:rPr lang="en-US" altLang="en-US" dirty="0" err="1">
                <a:cs typeface="Times New Roman" pitchFamily="18" charset="0"/>
              </a:rPr>
              <a:t>înmulţire</a:t>
            </a:r>
            <a:r>
              <a:rPr lang="en-US" altLang="en-US" dirty="0">
                <a:cs typeface="Times New Roman" pitchFamily="18" charset="0"/>
              </a:rPr>
              <a:t> </a:t>
            </a:r>
            <a:r>
              <a:rPr lang="en-US" altLang="en-US" dirty="0" err="1">
                <a:cs typeface="Times New Roman" pitchFamily="18" charset="0"/>
              </a:rPr>
              <a:t>sau</a:t>
            </a:r>
            <a:r>
              <a:rPr lang="en-US" altLang="en-US" dirty="0">
                <a:cs typeface="Times New Roman" pitchFamily="18" charset="0"/>
              </a:rPr>
              <a:t> </a:t>
            </a:r>
            <a:r>
              <a:rPr lang="en-US" altLang="en-US" dirty="0" err="1">
                <a:cs typeface="Times New Roman" pitchFamily="18" charset="0"/>
              </a:rPr>
              <a:t>algoritmul</a:t>
            </a:r>
            <a:r>
              <a:rPr lang="en-US" altLang="en-US" dirty="0">
                <a:cs typeface="Times New Roman" pitchFamily="18" charset="0"/>
              </a:rPr>
              <a:t> de </a:t>
            </a:r>
            <a:r>
              <a:rPr lang="en-US" altLang="en-US" dirty="0" err="1">
                <a:cs typeface="Times New Roman" pitchFamily="18" charset="0"/>
              </a:rPr>
              <a:t>împărţire</a:t>
            </a:r>
            <a:r>
              <a:rPr lang="en-US" altLang="en-US" dirty="0">
                <a:cs typeface="Times New Roman" pitchFamily="18" charset="0"/>
              </a:rPr>
              <a:t>.</a:t>
            </a:r>
            <a:endParaRPr lang="en-US" altLang="en-US" dirty="0"/>
          </a:p>
          <a:p>
            <a:endParaRPr lang="en-US" altLang="en-US" dirty="0">
              <a:cs typeface="Times New Roman" pitchFamily="18" charset="0"/>
            </a:endParaRPr>
          </a:p>
          <a:p>
            <a:r>
              <a:rPr lang="en-US" altLang="en-US" dirty="0" err="1">
                <a:cs typeface="Times New Roman" pitchFamily="18" charset="0"/>
              </a:rPr>
              <a:t>Folosind</a:t>
            </a:r>
            <a:r>
              <a:rPr lang="en-US" altLang="en-US" dirty="0">
                <a:cs typeface="Times New Roman" pitchFamily="18" charset="0"/>
              </a:rPr>
              <a:t> </a:t>
            </a:r>
            <a:r>
              <a:rPr lang="en-US" altLang="en-US" dirty="0" err="1">
                <a:cs typeface="Times New Roman" pitchFamily="18" charset="0"/>
              </a:rPr>
              <a:t>algoritmul</a:t>
            </a:r>
            <a:r>
              <a:rPr lang="en-US" altLang="en-US" dirty="0">
                <a:cs typeface="Times New Roman" pitchFamily="18" charset="0"/>
              </a:rPr>
              <a:t> de </a:t>
            </a:r>
            <a:r>
              <a:rPr lang="en-US" altLang="en-US" dirty="0" err="1">
                <a:cs typeface="Times New Roman" pitchFamily="18" charset="0"/>
              </a:rPr>
              <a:t>înmulţire</a:t>
            </a:r>
            <a:r>
              <a:rPr lang="en-US" altLang="en-US" dirty="0">
                <a:cs typeface="Times New Roman" pitchFamily="18" charset="0"/>
              </a:rPr>
              <a:t>: T(x)=M(x)</a:t>
            </a:r>
            <a:r>
              <a:rPr lang="en-US" altLang="en-US" dirty="0">
                <a:latin typeface="Symbol" pitchFamily="18" charset="2"/>
              </a:rPr>
              <a:t>×</a:t>
            </a:r>
            <a:r>
              <a:rPr lang="en-US" altLang="en-US" dirty="0">
                <a:cs typeface="Times New Roman" pitchFamily="18" charset="0"/>
              </a:rPr>
              <a:t> G(x) (</a:t>
            </a:r>
            <a:r>
              <a:rPr lang="en-US" altLang="en-US" dirty="0" err="1">
                <a:cs typeface="Times New Roman" pitchFamily="18" charset="0"/>
              </a:rPr>
              <a:t>operaţiile</a:t>
            </a:r>
            <a:r>
              <a:rPr lang="en-US" altLang="en-US" dirty="0">
                <a:cs typeface="Times New Roman" pitchFamily="18" charset="0"/>
              </a:rPr>
              <a:t> de </a:t>
            </a:r>
            <a:r>
              <a:rPr lang="en-US" altLang="en-US" dirty="0" err="1">
                <a:cs typeface="Times New Roman" pitchFamily="18" charset="0"/>
              </a:rPr>
              <a:t>înmulţire</a:t>
            </a:r>
            <a:r>
              <a:rPr lang="en-US" altLang="en-US" dirty="0">
                <a:cs typeface="Times New Roman" pitchFamily="18" charset="0"/>
              </a:rPr>
              <a:t> </a:t>
            </a:r>
            <a:r>
              <a:rPr lang="en-US" altLang="en-US" dirty="0" err="1">
                <a:cs typeface="Times New Roman" pitchFamily="18" charset="0"/>
              </a:rPr>
              <a:t>şi</a:t>
            </a:r>
            <a:r>
              <a:rPr lang="en-US" altLang="en-US" dirty="0">
                <a:cs typeface="Times New Roman" pitchFamily="18" charset="0"/>
              </a:rPr>
              <a:t> </a:t>
            </a:r>
            <a:r>
              <a:rPr lang="en-US" altLang="en-US" dirty="0" err="1">
                <a:cs typeface="Times New Roman" pitchFamily="18" charset="0"/>
              </a:rPr>
              <a:t>adunare</a:t>
            </a:r>
            <a:r>
              <a:rPr lang="en-US" altLang="en-US" dirty="0">
                <a:cs typeface="Times New Roman" pitchFamily="18" charset="0"/>
              </a:rPr>
              <a:t> ale </a:t>
            </a:r>
            <a:r>
              <a:rPr lang="en-US" altLang="en-US" dirty="0" err="1">
                <a:cs typeface="Times New Roman" pitchFamily="18" charset="0"/>
              </a:rPr>
              <a:t>coeficienţilor</a:t>
            </a:r>
            <a:r>
              <a:rPr lang="en-US" altLang="en-US" dirty="0">
                <a:cs typeface="Times New Roman" pitchFamily="18" charset="0"/>
              </a:rPr>
              <a:t> </a:t>
            </a:r>
            <a:r>
              <a:rPr lang="en-US" altLang="en-US" dirty="0" err="1">
                <a:cs typeface="Times New Roman" pitchFamily="18" charset="0"/>
              </a:rPr>
              <a:t>polinoamelor</a:t>
            </a:r>
            <a:r>
              <a:rPr lang="en-US" altLang="en-US" dirty="0">
                <a:cs typeface="Times New Roman" pitchFamily="18" charset="0"/>
              </a:rPr>
              <a:t> se fac modulo 2) nu se </a:t>
            </a:r>
            <a:r>
              <a:rPr lang="en-US" altLang="en-US" dirty="0" err="1">
                <a:cs typeface="Times New Roman" pitchFamily="18" charset="0"/>
              </a:rPr>
              <a:t>obţine</a:t>
            </a:r>
            <a:r>
              <a:rPr lang="en-US" altLang="en-US" dirty="0">
                <a:cs typeface="Times New Roman" pitchFamily="18" charset="0"/>
              </a:rPr>
              <a:t> o </a:t>
            </a:r>
            <a:r>
              <a:rPr lang="en-US" altLang="en-US" dirty="0" err="1">
                <a:cs typeface="Times New Roman" pitchFamily="18" charset="0"/>
              </a:rPr>
              <a:t>separare</a:t>
            </a:r>
            <a:r>
              <a:rPr lang="en-US" altLang="en-US" dirty="0">
                <a:cs typeface="Times New Roman" pitchFamily="18" charset="0"/>
              </a:rPr>
              <a:t> a </a:t>
            </a:r>
            <a:r>
              <a:rPr lang="en-US" altLang="en-US" dirty="0" err="1">
                <a:cs typeface="Times New Roman" pitchFamily="18" charset="0"/>
              </a:rPr>
              <a:t>simbolurilor</a:t>
            </a:r>
            <a:r>
              <a:rPr lang="en-US" altLang="en-US" dirty="0">
                <a:cs typeface="Times New Roman" pitchFamily="18" charset="0"/>
              </a:rPr>
              <a:t> </a:t>
            </a:r>
            <a:r>
              <a:rPr lang="en-US" altLang="en-US" dirty="0" err="1">
                <a:cs typeface="Times New Roman" pitchFamily="18" charset="0"/>
              </a:rPr>
              <a:t>redundante</a:t>
            </a:r>
            <a:r>
              <a:rPr lang="en-US" altLang="en-US" dirty="0">
                <a:cs typeface="Times New Roman" pitchFamily="18" charset="0"/>
              </a:rPr>
              <a:t> de </a:t>
            </a:r>
            <a:r>
              <a:rPr lang="en-US" altLang="en-US" dirty="0" err="1">
                <a:cs typeface="Times New Roman" pitchFamily="18" charset="0"/>
              </a:rPr>
              <a:t>cele</a:t>
            </a:r>
            <a:r>
              <a:rPr lang="en-US" altLang="en-US" dirty="0">
                <a:cs typeface="Times New Roman" pitchFamily="18" charset="0"/>
              </a:rPr>
              <a:t> </a:t>
            </a:r>
            <a:r>
              <a:rPr lang="en-US" altLang="en-US" dirty="0" err="1">
                <a:cs typeface="Times New Roman" pitchFamily="18" charset="0"/>
              </a:rPr>
              <a:t>informaţionale</a:t>
            </a:r>
            <a:r>
              <a:rPr lang="en-US" altLang="en-US" dirty="0">
                <a:cs typeface="Times New Roman" pitchFamily="18" charset="0"/>
              </a:rPr>
              <a:t>, </a:t>
            </a:r>
            <a:r>
              <a:rPr lang="en-US" altLang="en-US" dirty="0" err="1">
                <a:cs typeface="Times New Roman" pitchFamily="18" charset="0"/>
              </a:rPr>
              <a:t>acesta</a:t>
            </a:r>
            <a:r>
              <a:rPr lang="en-US" altLang="en-US" dirty="0">
                <a:cs typeface="Times New Roman" pitchFamily="18" charset="0"/>
              </a:rPr>
              <a:t> </a:t>
            </a:r>
            <a:r>
              <a:rPr lang="en-US" altLang="en-US" dirty="0" err="1">
                <a:cs typeface="Times New Roman" pitchFamily="18" charset="0"/>
              </a:rPr>
              <a:t>fiind</a:t>
            </a:r>
            <a:r>
              <a:rPr lang="en-US" altLang="en-US" dirty="0">
                <a:cs typeface="Times New Roman" pitchFamily="18" charset="0"/>
              </a:rPr>
              <a:t> </a:t>
            </a:r>
            <a:r>
              <a:rPr lang="en-US" altLang="en-US" dirty="0" err="1">
                <a:cs typeface="Times New Roman" pitchFamily="18" charset="0"/>
              </a:rPr>
              <a:t>principalul</a:t>
            </a:r>
            <a:r>
              <a:rPr lang="en-US" altLang="en-US" dirty="0">
                <a:cs typeface="Times New Roman" pitchFamily="18" charset="0"/>
              </a:rPr>
              <a:t> </a:t>
            </a:r>
            <a:r>
              <a:rPr lang="en-US" altLang="en-US" dirty="0" err="1">
                <a:cs typeface="Times New Roman" pitchFamily="18" charset="0"/>
              </a:rPr>
              <a:t>motiv</a:t>
            </a:r>
            <a:r>
              <a:rPr lang="en-US" altLang="en-US" dirty="0">
                <a:cs typeface="Times New Roman" pitchFamily="18" charset="0"/>
              </a:rPr>
              <a:t> </a:t>
            </a:r>
            <a:r>
              <a:rPr lang="en-US" altLang="en-US" dirty="0" err="1">
                <a:cs typeface="Times New Roman" pitchFamily="18" charset="0"/>
              </a:rPr>
              <a:t>pentru</a:t>
            </a:r>
            <a:r>
              <a:rPr lang="en-US" altLang="en-US" dirty="0">
                <a:cs typeface="Times New Roman" pitchFamily="18" charset="0"/>
              </a:rPr>
              <a:t> care se </a:t>
            </a:r>
            <a:r>
              <a:rPr lang="en-US" altLang="en-US" dirty="0" err="1">
                <a:cs typeface="Times New Roman" pitchFamily="18" charset="0"/>
              </a:rPr>
              <a:t>preferă</a:t>
            </a:r>
            <a:r>
              <a:rPr lang="en-US" altLang="en-US" dirty="0">
                <a:cs typeface="Times New Roman" pitchFamily="18" charset="0"/>
              </a:rPr>
              <a:t> </a:t>
            </a:r>
            <a:r>
              <a:rPr lang="en-US" altLang="en-US" dirty="0" err="1">
                <a:cs typeface="Times New Roman" pitchFamily="18" charset="0"/>
              </a:rPr>
              <a:t>algoritmul</a:t>
            </a:r>
            <a:r>
              <a:rPr lang="en-US" altLang="en-US" dirty="0">
                <a:cs typeface="Times New Roman" pitchFamily="18" charset="0"/>
              </a:rPr>
              <a:t> de </a:t>
            </a:r>
            <a:r>
              <a:rPr lang="en-US" altLang="en-US" dirty="0" err="1">
                <a:cs typeface="Times New Roman" pitchFamily="18" charset="0"/>
              </a:rPr>
              <a:t>împărţire</a:t>
            </a:r>
            <a:r>
              <a:rPr lang="en-US" altLang="en-US" dirty="0">
                <a:cs typeface="Times New Roman" pitchFamily="18" charset="0"/>
              </a:rPr>
              <a:t>, </a:t>
            </a:r>
            <a:r>
              <a:rPr lang="en-US" altLang="en-US" dirty="0" err="1">
                <a:cs typeface="Times New Roman" pitchFamily="18" charset="0"/>
              </a:rPr>
              <a:t>deşi</a:t>
            </a:r>
            <a:r>
              <a:rPr lang="en-US" altLang="en-US" dirty="0">
                <a:cs typeface="Times New Roman" pitchFamily="18" charset="0"/>
              </a:rPr>
              <a:t> este </a:t>
            </a:r>
            <a:r>
              <a:rPr lang="en-US" altLang="en-US" dirty="0" err="1">
                <a:cs typeface="Times New Roman" pitchFamily="18" charset="0"/>
              </a:rPr>
              <a:t>mai</a:t>
            </a:r>
            <a:r>
              <a:rPr lang="en-US" altLang="en-US" dirty="0">
                <a:cs typeface="Times New Roman" pitchFamily="18" charset="0"/>
              </a:rPr>
              <a:t> </a:t>
            </a:r>
            <a:r>
              <a:rPr lang="en-US" altLang="en-US" dirty="0" err="1">
                <a:cs typeface="Times New Roman" pitchFamily="18" charset="0"/>
              </a:rPr>
              <a:t>complicat</a:t>
            </a:r>
            <a:r>
              <a:rPr lang="en-US" altLang="en-US" dirty="0">
                <a:cs typeface="Times New Roman" pitchFamily="18" charset="0"/>
              </a:rPr>
              <a:t>.</a:t>
            </a:r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A212E16-54CC-4A7F-8FE5-7265AD90ABEC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200" dirty="0"/>
              <a:t>Coduri polinomiale ciclice (cont.)</a:t>
            </a:r>
          </a:p>
        </p:txBody>
      </p:sp>
      <p:pic>
        <p:nvPicPr>
          <p:cNvPr id="15364" name="Picture 4" descr="Image7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438" y="-4306888"/>
            <a:ext cx="5254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 descr="Image7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0475" y="-3941763"/>
            <a:ext cx="4794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6" descr="Image7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14838" y="-2846388"/>
            <a:ext cx="197802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9" descr="Image7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410200"/>
            <a:ext cx="2362200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11" descr="Image8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025" y="8012113"/>
            <a:ext cx="4275138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9" name="Rectangle 13"/>
          <p:cNvSpPr>
            <a:spLocks noChangeArrowheads="1"/>
          </p:cNvSpPr>
          <p:nvPr/>
        </p:nvSpPr>
        <p:spPr bwMode="auto">
          <a:xfrm>
            <a:off x="685800" y="2133600"/>
            <a:ext cx="82296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dirty="0" err="1">
                <a:cs typeface="Times New Roman" pitchFamily="18" charset="0"/>
              </a:rPr>
              <a:t>Algoritmul</a:t>
            </a:r>
            <a:r>
              <a:rPr lang="en-US" altLang="en-US" sz="2000" dirty="0">
                <a:cs typeface="Times New Roman" pitchFamily="18" charset="0"/>
              </a:rPr>
              <a:t> de </a:t>
            </a:r>
            <a:r>
              <a:rPr lang="en-US" altLang="en-US" sz="2000" dirty="0" err="1">
                <a:cs typeface="Times New Roman" pitchFamily="18" charset="0"/>
              </a:rPr>
              <a:t>codificare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prin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împărţire</a:t>
            </a:r>
            <a:r>
              <a:rPr lang="en-US" altLang="en-US" sz="2000" dirty="0">
                <a:cs typeface="Times New Roman" pitchFamily="18" charset="0"/>
              </a:rPr>
              <a:t> este:</a:t>
            </a:r>
            <a:endParaRPr lang="en-US" altLang="en-US" sz="2000" dirty="0"/>
          </a:p>
          <a:p>
            <a:pPr>
              <a:buFontTx/>
              <a:buChar char="•"/>
            </a:pPr>
            <a:r>
              <a:rPr lang="en-US" altLang="en-US" sz="2000" dirty="0"/>
              <a:t> Fie mesajul M: (a</a:t>
            </a:r>
            <a:r>
              <a:rPr lang="en-US" altLang="en-US" sz="2000" baseline="-30000" dirty="0"/>
              <a:t>n</a:t>
            </a:r>
            <a:r>
              <a:rPr lang="en-US" altLang="en-US" sz="2000" dirty="0"/>
              <a:t>,a</a:t>
            </a:r>
            <a:r>
              <a:rPr lang="en-US" altLang="en-US" sz="2000" baseline="-30000" dirty="0"/>
              <a:t>n-1</a:t>
            </a:r>
            <a:r>
              <a:rPr lang="en-US" altLang="en-US" sz="2000" dirty="0"/>
              <a:t>,.....,a</a:t>
            </a:r>
            <a:r>
              <a:rPr lang="en-US" altLang="en-US" sz="2000" baseline="-30000" dirty="0"/>
              <a:t>0</a:t>
            </a:r>
            <a:r>
              <a:rPr lang="en-US" altLang="en-US" sz="2000" dirty="0"/>
              <a:t>), care </a:t>
            </a:r>
            <a:r>
              <a:rPr lang="en-US" altLang="en-US" sz="2000" dirty="0" err="1"/>
              <a:t>cuprinde</a:t>
            </a:r>
            <a:r>
              <a:rPr lang="en-US" altLang="en-US" sz="2000" dirty="0"/>
              <a:t> </a:t>
            </a:r>
            <a:r>
              <a:rPr lang="en-US" altLang="en-US" sz="2000" i="1" dirty="0"/>
              <a:t>n+1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cifre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</a:t>
            </a:r>
            <a:r>
              <a:rPr lang="en-US" altLang="en-US" sz="2000" dirty="0" err="1">
                <a:cs typeface="Times New Roman" pitchFamily="18" charset="0"/>
              </a:rPr>
              <a:t>inare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informaţionale</a:t>
            </a:r>
            <a:r>
              <a:rPr lang="en-US" altLang="en-US" sz="2000" dirty="0">
                <a:cs typeface="Times New Roman" pitchFamily="18" charset="0"/>
              </a:rPr>
              <a:t>. Acestuia i se asociază un </a:t>
            </a:r>
            <a:r>
              <a:rPr lang="en-US" altLang="en-US" sz="2000" dirty="0" err="1">
                <a:cs typeface="Times New Roman" pitchFamily="18" charset="0"/>
              </a:rPr>
              <a:t>polinom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în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nedeterminata</a:t>
            </a:r>
            <a:r>
              <a:rPr lang="en-US" altLang="en-US" sz="2000" dirty="0">
                <a:cs typeface="Times New Roman" pitchFamily="18" charset="0"/>
              </a:rPr>
              <a:t> x: </a:t>
            </a:r>
          </a:p>
          <a:p>
            <a:r>
              <a:rPr lang="en-US" altLang="en-US" sz="2000" dirty="0">
                <a:cs typeface="Times New Roman" pitchFamily="18" charset="0"/>
              </a:rPr>
              <a:t>M(x) = </a:t>
            </a:r>
            <a:r>
              <a:rPr lang="en-US" altLang="en-US" sz="2000" dirty="0" err="1">
                <a:cs typeface="Times New Roman" pitchFamily="18" charset="0"/>
              </a:rPr>
              <a:t>a</a:t>
            </a:r>
            <a:r>
              <a:rPr lang="en-US" altLang="en-US" sz="2000" baseline="-30000" dirty="0" err="1"/>
              <a:t>n</a:t>
            </a:r>
            <a:r>
              <a:rPr lang="en-US" altLang="en-US" sz="2000" dirty="0" err="1"/>
              <a:t>x</a:t>
            </a:r>
            <a:r>
              <a:rPr lang="en-US" altLang="en-US" sz="2000" baseline="30000" dirty="0" err="1"/>
              <a:t>n</a:t>
            </a:r>
            <a:r>
              <a:rPr lang="en-US" altLang="en-US" sz="2000" dirty="0"/>
              <a:t> +a</a:t>
            </a:r>
            <a:r>
              <a:rPr lang="en-US" altLang="en-US" sz="2000" baseline="-30000" dirty="0"/>
              <a:t>n-1</a:t>
            </a:r>
            <a:r>
              <a:rPr lang="en-US" altLang="en-US" sz="2000" dirty="0"/>
              <a:t>x</a:t>
            </a:r>
            <a:r>
              <a:rPr lang="en-US" altLang="en-US" sz="2000" baseline="30000" dirty="0"/>
              <a:t>n-1 </a:t>
            </a:r>
            <a:r>
              <a:rPr lang="en-US" altLang="en-US" sz="2000" dirty="0"/>
              <a:t>+……+a</a:t>
            </a:r>
            <a:r>
              <a:rPr lang="en-US" altLang="en-US" sz="2000" baseline="-30000" dirty="0"/>
              <a:t>0 </a:t>
            </a:r>
            <a:r>
              <a:rPr lang="en-US" altLang="en-US" sz="2000" dirty="0"/>
              <a:t>( </a:t>
            </a:r>
            <a:r>
              <a:rPr lang="en-US" altLang="en-US" sz="2000" dirty="0" err="1"/>
              <a:t>a</a:t>
            </a:r>
            <a:r>
              <a:rPr lang="en-US" altLang="en-US" sz="2000" baseline="-30000" dirty="0" err="1"/>
              <a:t>i</a:t>
            </a:r>
            <a:r>
              <a:rPr lang="en-US" altLang="en-US" sz="2000" baseline="-30000" dirty="0"/>
              <a:t> </a:t>
            </a:r>
            <a:r>
              <a:rPr lang="en-US" altLang="en-US" sz="2000" baseline="-30000" dirty="0">
                <a:latin typeface="Symbol" pitchFamily="18" charset="2"/>
              </a:rPr>
              <a:t>Î</a:t>
            </a:r>
            <a:r>
              <a:rPr lang="en-US" altLang="en-US" sz="2000" baseline="-30000" dirty="0"/>
              <a:t> </a:t>
            </a:r>
            <a:r>
              <a:rPr lang="en-US" altLang="en-US" sz="2000" dirty="0"/>
              <a:t>{0, 1})</a:t>
            </a:r>
            <a:r>
              <a:rPr lang="en-US" altLang="en-US" sz="2000" b="1" dirty="0"/>
              <a:t>;</a:t>
            </a:r>
            <a:r>
              <a:rPr lang="en-US" altLang="en-US" sz="2000" dirty="0"/>
              <a:t> </a:t>
            </a:r>
            <a:endParaRPr lang="ro-RO" altLang="en-US" sz="2000" dirty="0"/>
          </a:p>
          <a:p>
            <a:endParaRPr lang="ro-RO" altLang="en-US" sz="2000" dirty="0"/>
          </a:p>
          <a:p>
            <a:pPr>
              <a:buFontTx/>
              <a:buChar char="•"/>
            </a:pPr>
            <a:r>
              <a:rPr lang="en-US" altLang="en-US" sz="2000" dirty="0"/>
              <a:t> Se </a:t>
            </a:r>
            <a:r>
              <a:rPr lang="en-US" altLang="en-US" sz="2000" dirty="0" err="1"/>
              <a:t>alege</a:t>
            </a:r>
            <a:r>
              <a:rPr lang="en-US" altLang="en-US" sz="2000" dirty="0"/>
              <a:t> polinomul G(x) de grad </a:t>
            </a:r>
            <a:r>
              <a:rPr lang="en-US" altLang="en-US" sz="2000" i="1" dirty="0"/>
              <a:t>r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acesta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fiind</a:t>
            </a:r>
            <a:r>
              <a:rPr lang="en-US" altLang="en-US" sz="2000" dirty="0"/>
              <a:t> polinomul de gen</a:t>
            </a:r>
            <a:r>
              <a:rPr lang="ro-RO" altLang="en-US" sz="2000" dirty="0"/>
              <a:t>e</a:t>
            </a:r>
            <a:r>
              <a:rPr lang="en-US" altLang="en-US" sz="2000" dirty="0"/>
              <a:t>rare al </a:t>
            </a:r>
            <a:r>
              <a:rPr lang="en-US" altLang="en-US" sz="2000" dirty="0" err="1"/>
              <a:t>codului</a:t>
            </a:r>
            <a:r>
              <a:rPr lang="en-US" altLang="en-US" sz="2000" dirty="0"/>
              <a:t>: G(x) = </a:t>
            </a:r>
            <a:r>
              <a:rPr lang="en-US" altLang="en-US" sz="2000" dirty="0" err="1"/>
              <a:t>b</a:t>
            </a:r>
            <a:r>
              <a:rPr lang="en-US" altLang="en-US" sz="2000" baseline="-30000" dirty="0" err="1"/>
              <a:t>r</a:t>
            </a:r>
            <a:r>
              <a:rPr lang="en-US" altLang="en-US" sz="2000" dirty="0" err="1"/>
              <a:t>x</a:t>
            </a:r>
            <a:r>
              <a:rPr lang="en-US" altLang="en-US" sz="2000" baseline="30000" dirty="0" err="1"/>
              <a:t>r</a:t>
            </a:r>
            <a:r>
              <a:rPr lang="en-US" altLang="en-US" sz="2000" dirty="0"/>
              <a:t> + b</a:t>
            </a:r>
            <a:r>
              <a:rPr lang="en-US" altLang="en-US" sz="2000" baseline="-30000" dirty="0"/>
              <a:t>r-1</a:t>
            </a:r>
            <a:r>
              <a:rPr lang="en-US" altLang="en-US" sz="2000" dirty="0"/>
              <a:t>x</a:t>
            </a:r>
            <a:r>
              <a:rPr lang="en-US" altLang="en-US" sz="2000" baseline="30000" dirty="0"/>
              <a:t>r-1 </a:t>
            </a:r>
            <a:r>
              <a:rPr lang="en-US" altLang="en-US" sz="2000" dirty="0"/>
              <a:t>+…..+ b</a:t>
            </a:r>
            <a:r>
              <a:rPr lang="en-US" altLang="en-US" sz="2000" baseline="-30000" dirty="0"/>
              <a:t>0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bj</a:t>
            </a:r>
            <a:r>
              <a:rPr lang="en-US" altLang="en-US" sz="2000" dirty="0"/>
              <a:t> </a:t>
            </a:r>
            <a:r>
              <a:rPr lang="en-US" altLang="en-US" sz="2000" dirty="0">
                <a:latin typeface="Symbol" pitchFamily="18" charset="2"/>
              </a:rPr>
              <a:t>Î</a:t>
            </a:r>
            <a:r>
              <a:rPr lang="en-US" altLang="en-US" sz="2000" dirty="0"/>
              <a:t> {0, 1} ,   </a:t>
            </a:r>
            <a:endParaRPr lang="ro-RO" altLang="en-US" sz="2000" dirty="0"/>
          </a:p>
          <a:p>
            <a:pPr>
              <a:buFontTx/>
              <a:buChar char="•"/>
            </a:pP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Înmulţind</a:t>
            </a:r>
            <a:r>
              <a:rPr lang="en-US" altLang="en-US" sz="2000" dirty="0">
                <a:cs typeface="Times New Roman" pitchFamily="18" charset="0"/>
              </a:rPr>
              <a:t> M(x) cu </a:t>
            </a:r>
            <a:r>
              <a:rPr lang="en-US" altLang="en-US" sz="2000" dirty="0" err="1">
                <a:cs typeface="Times New Roman" pitchFamily="18" charset="0"/>
              </a:rPr>
              <a:t>x</a:t>
            </a:r>
            <a:r>
              <a:rPr lang="en-US" altLang="en-US" sz="2000" baseline="30000" dirty="0" err="1"/>
              <a:t>r</a:t>
            </a:r>
            <a:r>
              <a:rPr lang="en-US" altLang="en-US" sz="2000" dirty="0">
                <a:cs typeface="Times New Roman" pitchFamily="18" charset="0"/>
              </a:rPr>
              <a:t> se </a:t>
            </a:r>
            <a:r>
              <a:rPr lang="en-US" altLang="en-US" sz="2000" dirty="0" err="1">
                <a:cs typeface="Times New Roman" pitchFamily="18" charset="0"/>
              </a:rPr>
              <a:t>va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obţine</a:t>
            </a:r>
            <a:r>
              <a:rPr lang="en-US" altLang="en-US" sz="2000" dirty="0">
                <a:cs typeface="Times New Roman" pitchFamily="18" charset="0"/>
              </a:rPr>
              <a:t> M'(x)=M(x)</a:t>
            </a:r>
            <a:r>
              <a:rPr lang="en-US" altLang="en-US" sz="2000" dirty="0">
                <a:latin typeface="Symbol" pitchFamily="18" charset="2"/>
              </a:rPr>
              <a:t>×</a:t>
            </a:r>
            <a:r>
              <a:rPr lang="en-US" altLang="en-US" sz="2000" dirty="0"/>
              <a:t> </a:t>
            </a:r>
            <a:r>
              <a:rPr lang="en-US" altLang="en-US" sz="2000" dirty="0" err="1"/>
              <a:t>x</a:t>
            </a:r>
            <a:r>
              <a:rPr lang="en-US" altLang="en-US" sz="2000" baseline="30000" dirty="0" err="1"/>
              <a:t>r</a:t>
            </a:r>
            <a:r>
              <a:rPr lang="en-US" altLang="en-US" sz="2000" dirty="0"/>
              <a:t> </a:t>
            </a:r>
            <a:endParaRPr lang="ro-RO" altLang="en-US" sz="2000" dirty="0"/>
          </a:p>
          <a:p>
            <a:pPr>
              <a:buFontTx/>
              <a:buChar char="•"/>
            </a:pPr>
            <a:r>
              <a:rPr lang="en-US" altLang="en-US" sz="2000" dirty="0"/>
              <a:t> Se </a:t>
            </a:r>
            <a:r>
              <a:rPr lang="en-US" altLang="en-US" sz="2000" dirty="0" err="1"/>
              <a:t>împarte</a:t>
            </a:r>
            <a:r>
              <a:rPr lang="en-US" altLang="en-US" sz="2000" dirty="0"/>
              <a:t> M'(x) la G(x) </a:t>
            </a:r>
          </a:p>
          <a:p>
            <a:endParaRPr lang="en-US" altLang="en-US" sz="2000" dirty="0"/>
          </a:p>
        </p:txBody>
      </p:sp>
      <p:sp>
        <p:nvSpPr>
          <p:cNvPr id="15370" name="Text Box 14"/>
          <p:cNvSpPr txBox="1">
            <a:spLocks noChangeArrowheads="1"/>
          </p:cNvSpPr>
          <p:nvPr/>
        </p:nvSpPr>
        <p:spPr bwMode="auto">
          <a:xfrm>
            <a:off x="5638800" y="5562600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(1)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097262D-B1FD-47D5-B9C9-C5E31841B3FA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200" dirty="0"/>
              <a:t>Coduri polinomiale ciclice (cont.)</a:t>
            </a:r>
          </a:p>
        </p:txBody>
      </p:sp>
      <p:pic>
        <p:nvPicPr>
          <p:cNvPr id="16388" name="Picture 4" descr="Image7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438" y="-4306888"/>
            <a:ext cx="5254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7" descr="Image7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900738"/>
            <a:ext cx="361156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11" descr="Image8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025" y="8012113"/>
            <a:ext cx="4275138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Rectangle 13"/>
          <p:cNvSpPr>
            <a:spLocks noChangeArrowheads="1"/>
          </p:cNvSpPr>
          <p:nvPr/>
        </p:nvSpPr>
        <p:spPr bwMode="auto">
          <a:xfrm>
            <a:off x="914400" y="2286000"/>
            <a:ext cx="8229600" cy="3982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dirty="0" err="1"/>
              <a:t>Gradul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polinomului</a:t>
            </a:r>
            <a:r>
              <a:rPr lang="en-US" altLang="en-US" sz="2000" dirty="0"/>
              <a:t> R(x) </a:t>
            </a:r>
            <a:r>
              <a:rPr lang="en-US" altLang="en-US" sz="2000" dirty="0" err="1"/>
              <a:t>va</a:t>
            </a:r>
            <a:r>
              <a:rPr lang="en-US" altLang="en-US" sz="2000" dirty="0"/>
              <a:t> fi </a:t>
            </a:r>
            <a:r>
              <a:rPr lang="en-US" altLang="en-US" sz="2000" dirty="0" err="1"/>
              <a:t>mai</a:t>
            </a:r>
            <a:r>
              <a:rPr lang="en-US" altLang="en-US" sz="2000" dirty="0"/>
              <a:t> mic, </a:t>
            </a:r>
            <a:r>
              <a:rPr lang="en-US" altLang="en-US" sz="2000" dirty="0" err="1"/>
              <a:t>cel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mult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egal</a:t>
            </a:r>
            <a:r>
              <a:rPr lang="en-US" altLang="en-US" sz="2000" dirty="0"/>
              <a:t> cu </a:t>
            </a:r>
            <a:r>
              <a:rPr lang="en-US" altLang="en-US" sz="2000" i="1" dirty="0"/>
              <a:t>r-1</a:t>
            </a:r>
            <a:r>
              <a:rPr lang="en-US" altLang="en-US" sz="2000" dirty="0">
                <a:cs typeface="Times New Roman" pitchFamily="18" charset="0"/>
              </a:rPr>
              <a:t>. </a:t>
            </a:r>
            <a:r>
              <a:rPr lang="en-US" altLang="en-US" sz="2000" dirty="0" err="1">
                <a:cs typeface="Times New Roman" pitchFamily="18" charset="0"/>
              </a:rPr>
              <a:t>Coeficienţii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polinomului</a:t>
            </a:r>
            <a:r>
              <a:rPr lang="en-US" altLang="en-US" sz="2000" dirty="0">
                <a:cs typeface="Times New Roman" pitchFamily="18" charset="0"/>
              </a:rPr>
              <a:t> R(x), de grad </a:t>
            </a:r>
            <a:r>
              <a:rPr lang="en-US" altLang="en-US" sz="2000" i="1" dirty="0"/>
              <a:t>r-1</a:t>
            </a:r>
            <a:r>
              <a:rPr lang="en-US" altLang="en-US" sz="2000" dirty="0">
                <a:cs typeface="Times New Roman" pitchFamily="18" charset="0"/>
              </a:rPr>
              <a:t>, </a:t>
            </a:r>
            <a:r>
              <a:rPr lang="en-US" altLang="en-US" sz="2000" dirty="0" err="1">
                <a:cs typeface="Times New Roman" pitchFamily="18" charset="0"/>
              </a:rPr>
              <a:t>constituie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simbolurile</a:t>
            </a:r>
            <a:r>
              <a:rPr lang="en-US" altLang="en-US" sz="2000" dirty="0">
                <a:cs typeface="Times New Roman" pitchFamily="18" charset="0"/>
              </a:rPr>
              <a:t> de control </a:t>
            </a:r>
            <a:r>
              <a:rPr lang="en-US" altLang="en-US" sz="2000" dirty="0" err="1">
                <a:cs typeface="Times New Roman" pitchFamily="18" charset="0"/>
              </a:rPr>
              <a:t>asociate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mesajului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informaţional</a:t>
            </a:r>
            <a:r>
              <a:rPr lang="en-US" altLang="en-US" sz="2000" dirty="0">
                <a:cs typeface="Times New Roman" pitchFamily="18" charset="0"/>
              </a:rPr>
              <a:t>.</a:t>
            </a:r>
            <a:endParaRPr lang="en-US" altLang="en-US" sz="2000" dirty="0"/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en-US" sz="2000" dirty="0">
                <a:cs typeface="Times New Roman" pitchFamily="18" charset="0"/>
              </a:rPr>
              <a:t> Se </a:t>
            </a:r>
            <a:r>
              <a:rPr lang="en-US" altLang="en-US" sz="2000" dirty="0" err="1">
                <a:cs typeface="Times New Roman" pitchFamily="18" charset="0"/>
              </a:rPr>
              <a:t>adună</a:t>
            </a:r>
            <a:r>
              <a:rPr lang="en-US" altLang="en-US" sz="2000" dirty="0">
                <a:cs typeface="Times New Roman" pitchFamily="18" charset="0"/>
              </a:rPr>
              <a:t> R(x) cu M'(x) </a:t>
            </a:r>
            <a:r>
              <a:rPr lang="en-US" altLang="en-US" sz="2000" dirty="0" err="1">
                <a:cs typeface="Times New Roman" pitchFamily="18" charset="0"/>
              </a:rPr>
              <a:t>obţinâdu</a:t>
            </a:r>
            <a:r>
              <a:rPr lang="en-US" altLang="en-US" sz="2000" dirty="0">
                <a:cs typeface="Times New Roman" pitchFamily="18" charset="0"/>
              </a:rPr>
              <a:t>-se polinomul T(x) = M'(x) </a:t>
            </a:r>
            <a:r>
              <a:rPr lang="en-US" sz="2000" dirty="0"/>
              <a:t>⊕</a:t>
            </a:r>
            <a:r>
              <a:rPr lang="en-US" altLang="en-US" sz="2000" dirty="0"/>
              <a:t> R</a:t>
            </a:r>
            <a:r>
              <a:rPr lang="en-US" altLang="en-US" sz="2000" dirty="0">
                <a:cs typeface="Times New Roman" pitchFamily="18" charset="0"/>
              </a:rPr>
              <a:t>(x). </a:t>
            </a:r>
            <a:r>
              <a:rPr lang="en-US" altLang="en-US" sz="2000" b="1" dirty="0" err="1">
                <a:cs typeface="Times New Roman" pitchFamily="18" charset="0"/>
              </a:rPr>
              <a:t>Coeficienţii</a:t>
            </a:r>
            <a:r>
              <a:rPr lang="en-US" altLang="en-US" sz="2000" b="1" dirty="0">
                <a:cs typeface="Times New Roman" pitchFamily="18" charset="0"/>
              </a:rPr>
              <a:t> </a:t>
            </a:r>
            <a:r>
              <a:rPr lang="en-US" altLang="en-US" sz="2000" b="1" dirty="0" err="1">
                <a:cs typeface="Times New Roman" pitchFamily="18" charset="0"/>
              </a:rPr>
              <a:t>polinomului</a:t>
            </a:r>
            <a:r>
              <a:rPr lang="en-US" altLang="en-US" sz="2000" b="1" dirty="0">
                <a:cs typeface="Times New Roman" pitchFamily="18" charset="0"/>
              </a:rPr>
              <a:t> T(x) </a:t>
            </a:r>
            <a:r>
              <a:rPr lang="en-US" altLang="en-US" sz="2000" b="1" dirty="0" err="1">
                <a:cs typeface="Times New Roman" pitchFamily="18" charset="0"/>
              </a:rPr>
              <a:t>constituie</a:t>
            </a:r>
            <a:r>
              <a:rPr lang="en-US" altLang="en-US" sz="2000" b="1" dirty="0">
                <a:cs typeface="Times New Roman" pitchFamily="18" charset="0"/>
              </a:rPr>
              <a:t> mesajul </a:t>
            </a:r>
            <a:r>
              <a:rPr lang="en-US" altLang="en-US" sz="2000" b="1" dirty="0" err="1">
                <a:cs typeface="Times New Roman" pitchFamily="18" charset="0"/>
              </a:rPr>
              <a:t>ce</a:t>
            </a:r>
            <a:r>
              <a:rPr lang="en-US" altLang="en-US" sz="2000" b="1" dirty="0">
                <a:cs typeface="Times New Roman" pitchFamily="18" charset="0"/>
              </a:rPr>
              <a:t> se </a:t>
            </a:r>
            <a:r>
              <a:rPr lang="en-US" altLang="en-US" sz="2000" b="1" dirty="0" err="1">
                <a:cs typeface="Times New Roman" pitchFamily="18" charset="0"/>
              </a:rPr>
              <a:t>va</a:t>
            </a:r>
            <a:r>
              <a:rPr lang="en-US" altLang="en-US" sz="2000" b="1" dirty="0">
                <a:cs typeface="Times New Roman" pitchFamily="18" charset="0"/>
              </a:rPr>
              <a:t> </a:t>
            </a:r>
            <a:r>
              <a:rPr lang="en-US" altLang="en-US" sz="2000" b="1" dirty="0" err="1">
                <a:cs typeface="Times New Roman" pitchFamily="18" charset="0"/>
              </a:rPr>
              <a:t>transmite</a:t>
            </a:r>
            <a:r>
              <a:rPr lang="en-US" altLang="en-US" sz="2000" b="1" dirty="0">
                <a:cs typeface="Times New Roman" pitchFamily="18" charset="0"/>
              </a:rPr>
              <a:t>:</a:t>
            </a:r>
            <a:r>
              <a:rPr lang="en-US" altLang="en-US" sz="2000" dirty="0">
                <a:cs typeface="Times New Roman" pitchFamily="18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altLang="en-US" sz="2000" dirty="0">
                <a:cs typeface="Times New Roman" pitchFamily="18" charset="0"/>
              </a:rPr>
              <a:t>T: (a</a:t>
            </a:r>
            <a:r>
              <a:rPr lang="en-US" altLang="en-US" sz="2000" baseline="-30000" dirty="0"/>
              <a:t>n</a:t>
            </a:r>
            <a:r>
              <a:rPr lang="en-US" altLang="en-US" sz="2000" dirty="0"/>
              <a:t>a</a:t>
            </a:r>
            <a:r>
              <a:rPr lang="en-US" altLang="en-US" sz="2000" baseline="-30000" dirty="0"/>
              <a:t>n-1</a:t>
            </a:r>
            <a:r>
              <a:rPr lang="en-US" altLang="en-US" sz="2000" dirty="0"/>
              <a:t>....a</a:t>
            </a:r>
            <a:r>
              <a:rPr lang="en-US" altLang="en-US" sz="2000" baseline="-30000" dirty="0"/>
              <a:t>0</a:t>
            </a:r>
            <a:r>
              <a:rPr lang="en-US" altLang="en-US" sz="2000" dirty="0"/>
              <a:t>c</a:t>
            </a:r>
            <a:r>
              <a:rPr lang="en-US" altLang="en-US" sz="2000" baseline="-30000" dirty="0"/>
              <a:t>r-1</a:t>
            </a:r>
            <a:r>
              <a:rPr lang="en-US" altLang="en-US" sz="2000" dirty="0"/>
              <a:t>.....c</a:t>
            </a:r>
            <a:r>
              <a:rPr lang="en-US" altLang="en-US" sz="2000" baseline="-30000" dirty="0"/>
              <a:t>0</a:t>
            </a:r>
            <a:r>
              <a:rPr lang="en-US" altLang="en-US" sz="2000" dirty="0">
                <a:cs typeface="Times New Roman" pitchFamily="18" charset="0"/>
              </a:rPr>
              <a:t>) care </a:t>
            </a:r>
            <a:r>
              <a:rPr lang="en-US" altLang="en-US" sz="2000" dirty="0" err="1">
                <a:cs typeface="Times New Roman" pitchFamily="18" charset="0"/>
              </a:rPr>
              <a:t>conţine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în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poziţiile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semnificative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cele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i="1" dirty="0"/>
              <a:t>n+1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simboluri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informaţionale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iar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în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poziţiile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mai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puţin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semnificative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cele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i="1" dirty="0"/>
              <a:t>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simboluri</a:t>
            </a:r>
            <a:r>
              <a:rPr lang="en-US" altLang="en-US" sz="2000" dirty="0"/>
              <a:t> de control. </a:t>
            </a:r>
          </a:p>
          <a:p>
            <a:pPr>
              <a:lnSpc>
                <a:spcPct val="120000"/>
              </a:lnSpc>
            </a:pPr>
            <a:r>
              <a:rPr lang="en-US" altLang="en-US" sz="2000" b="1" dirty="0"/>
              <a:t>Polinomul</a:t>
            </a:r>
            <a:r>
              <a:rPr lang="en-US" altLang="en-US" sz="2000" b="1" dirty="0">
                <a:cs typeface="Times New Roman" pitchFamily="18" charset="0"/>
              </a:rPr>
              <a:t> </a:t>
            </a:r>
            <a:r>
              <a:rPr lang="en-US" altLang="en-US" sz="2000" b="1" dirty="0" err="1">
                <a:cs typeface="Times New Roman" pitchFamily="18" charset="0"/>
              </a:rPr>
              <a:t>ataşat</a:t>
            </a:r>
            <a:r>
              <a:rPr lang="en-US" altLang="en-US" sz="2000" b="1" dirty="0">
                <a:cs typeface="Times New Roman" pitchFamily="18" charset="0"/>
              </a:rPr>
              <a:t> </a:t>
            </a:r>
            <a:r>
              <a:rPr lang="en-US" altLang="en-US" sz="2000" b="1" dirty="0" err="1">
                <a:cs typeface="Times New Roman" pitchFamily="18" charset="0"/>
              </a:rPr>
              <a:t>mesajului</a:t>
            </a:r>
            <a:r>
              <a:rPr lang="en-US" altLang="en-US" sz="2000" b="1" dirty="0">
                <a:cs typeface="Times New Roman" pitchFamily="18" charset="0"/>
              </a:rPr>
              <a:t> </a:t>
            </a:r>
            <a:r>
              <a:rPr lang="en-US" altLang="en-US" sz="2000" b="1" dirty="0" err="1">
                <a:cs typeface="Times New Roman" pitchFamily="18" charset="0"/>
              </a:rPr>
              <a:t>transmis</a:t>
            </a:r>
            <a:r>
              <a:rPr lang="en-US" altLang="en-US" sz="2000" b="1" dirty="0">
                <a:cs typeface="Times New Roman" pitchFamily="18" charset="0"/>
              </a:rPr>
              <a:t> este un </a:t>
            </a:r>
            <a:r>
              <a:rPr lang="en-US" altLang="en-US" sz="2000" b="1" dirty="0" err="1">
                <a:cs typeface="Times New Roman" pitchFamily="18" charset="0"/>
              </a:rPr>
              <a:t>multiplu</a:t>
            </a:r>
            <a:r>
              <a:rPr lang="en-US" altLang="en-US" sz="2000" b="1" dirty="0">
                <a:cs typeface="Times New Roman" pitchFamily="18" charset="0"/>
              </a:rPr>
              <a:t> al </a:t>
            </a:r>
            <a:r>
              <a:rPr lang="en-US" altLang="en-US" sz="2000" b="1" dirty="0" err="1">
                <a:cs typeface="Times New Roman" pitchFamily="18" charset="0"/>
              </a:rPr>
              <a:t>polinomului</a:t>
            </a:r>
            <a:r>
              <a:rPr lang="en-US" altLang="en-US" sz="2000" b="1" dirty="0">
                <a:cs typeface="Times New Roman" pitchFamily="18" charset="0"/>
              </a:rPr>
              <a:t> de </a:t>
            </a:r>
            <a:r>
              <a:rPr lang="en-US" altLang="en-US" sz="2000" b="1" dirty="0" err="1">
                <a:cs typeface="Times New Roman" pitchFamily="18" charset="0"/>
              </a:rPr>
              <a:t>generare</a:t>
            </a:r>
            <a:r>
              <a:rPr lang="en-US" altLang="en-US" sz="2000" b="1" dirty="0">
                <a:cs typeface="Times New Roman" pitchFamily="18" charset="0"/>
              </a:rPr>
              <a:t>.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Avem</a:t>
            </a:r>
            <a:r>
              <a:rPr lang="en-US" altLang="en-US" sz="2000" dirty="0">
                <a:cs typeface="Times New Roman" pitchFamily="18" charset="0"/>
              </a:rPr>
              <a:t>:</a:t>
            </a:r>
            <a:endParaRPr lang="en-US" altLang="en-US" sz="2000" dirty="0"/>
          </a:p>
          <a:p>
            <a:endParaRPr lang="en-US" altLang="en-US" sz="2000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CCA7C97-F147-4F36-A860-5E10D127B191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200" dirty="0"/>
              <a:t>Coduri polinomiale ciclice (cont.)</a:t>
            </a: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-4583113" y="-5083175"/>
            <a:ext cx="18311813" cy="522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600" dirty="0" err="1">
                <a:cs typeface="Times New Roman" pitchFamily="18" charset="0"/>
              </a:rPr>
              <a:t>Algoritmul</a:t>
            </a:r>
            <a:r>
              <a:rPr lang="en-US" altLang="en-US" sz="1600" dirty="0">
                <a:cs typeface="Times New Roman" pitchFamily="18" charset="0"/>
              </a:rPr>
              <a:t> de </a:t>
            </a:r>
            <a:r>
              <a:rPr lang="en-US" altLang="en-US" sz="1600" dirty="0" err="1">
                <a:cs typeface="Times New Roman" pitchFamily="18" charset="0"/>
              </a:rPr>
              <a:t>codificare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prin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împărţire</a:t>
            </a:r>
            <a:r>
              <a:rPr lang="en-US" altLang="en-US" sz="1600" dirty="0">
                <a:cs typeface="Times New Roman" pitchFamily="18" charset="0"/>
              </a:rPr>
              <a:t> este:</a:t>
            </a:r>
            <a:endParaRPr lang="en-US" altLang="en-US" sz="1600" dirty="0"/>
          </a:p>
          <a:p>
            <a:pPr lvl="1">
              <a:buFontTx/>
              <a:buChar char="•"/>
            </a:pPr>
            <a:r>
              <a:rPr lang="en-US" altLang="en-US" sz="1600" dirty="0"/>
              <a:t>Fie mesajul M: (a</a:t>
            </a:r>
            <a:r>
              <a:rPr lang="en-US" altLang="en-US" sz="1600" baseline="-30000" dirty="0"/>
              <a:t>n</a:t>
            </a:r>
            <a:r>
              <a:rPr lang="en-US" altLang="en-US" sz="1600" dirty="0"/>
              <a:t>,a</a:t>
            </a:r>
            <a:r>
              <a:rPr lang="en-US" altLang="en-US" sz="1600" baseline="-30000" dirty="0"/>
              <a:t>n-1</a:t>
            </a:r>
            <a:r>
              <a:rPr lang="en-US" altLang="en-US" sz="1600" dirty="0"/>
              <a:t>,.....,a</a:t>
            </a:r>
            <a:r>
              <a:rPr lang="en-US" altLang="en-US" sz="1600" baseline="-30000" dirty="0"/>
              <a:t>0</a:t>
            </a:r>
            <a:r>
              <a:rPr lang="en-US" altLang="en-US" sz="1600" dirty="0"/>
              <a:t>), care </a:t>
            </a:r>
            <a:r>
              <a:rPr lang="en-US" altLang="en-US" sz="1600" dirty="0" err="1"/>
              <a:t>cuprinde</a:t>
            </a:r>
            <a:r>
              <a:rPr lang="en-US" altLang="en-US" sz="1600" dirty="0"/>
              <a:t> </a:t>
            </a:r>
            <a:r>
              <a:rPr lang="en-US" altLang="en-US" sz="1600" i="1" dirty="0"/>
              <a:t>n+1</a:t>
            </a:r>
            <a:r>
              <a:rPr lang="en-US" altLang="en-US" sz="1600" dirty="0"/>
              <a:t> </a:t>
            </a:r>
            <a:r>
              <a:rPr lang="en-US" altLang="en-US" sz="1600" dirty="0" err="1"/>
              <a:t>cifre</a:t>
            </a:r>
            <a:r>
              <a:rPr lang="en-US" altLang="en-US" sz="1600" dirty="0"/>
              <a:t> </a:t>
            </a:r>
            <a:r>
              <a:rPr lang="en-US" altLang="en-US" sz="1600" dirty="0" err="1"/>
              <a:t>b</a:t>
            </a:r>
            <a:r>
              <a:rPr lang="en-US" altLang="en-US" sz="1600" dirty="0" err="1">
                <a:cs typeface="Times New Roman" pitchFamily="18" charset="0"/>
              </a:rPr>
              <a:t>inare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informaţionale</a:t>
            </a:r>
            <a:r>
              <a:rPr lang="en-US" altLang="en-US" sz="1600" dirty="0">
                <a:cs typeface="Times New Roman" pitchFamily="18" charset="0"/>
              </a:rPr>
              <a:t>. Acestuia i se asociază un </a:t>
            </a:r>
            <a:r>
              <a:rPr lang="en-US" altLang="en-US" sz="1600" dirty="0" err="1">
                <a:cs typeface="Times New Roman" pitchFamily="18" charset="0"/>
              </a:rPr>
              <a:t>polinom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în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nedeterminata</a:t>
            </a:r>
            <a:r>
              <a:rPr lang="en-US" altLang="en-US" sz="1600" dirty="0">
                <a:cs typeface="Times New Roman" pitchFamily="18" charset="0"/>
              </a:rPr>
              <a:t> x: M(x) = </a:t>
            </a:r>
            <a:r>
              <a:rPr lang="en-US" altLang="en-US" sz="1600" dirty="0" err="1">
                <a:cs typeface="Times New Roman" pitchFamily="18" charset="0"/>
              </a:rPr>
              <a:t>a</a:t>
            </a:r>
            <a:r>
              <a:rPr lang="en-US" altLang="en-US" sz="1600" baseline="-30000" dirty="0" err="1"/>
              <a:t>n</a:t>
            </a:r>
            <a:r>
              <a:rPr lang="en-US" altLang="en-US" sz="1600" dirty="0" err="1"/>
              <a:t>x</a:t>
            </a:r>
            <a:r>
              <a:rPr lang="en-US" altLang="en-US" sz="1600" baseline="30000" dirty="0" err="1"/>
              <a:t>n</a:t>
            </a:r>
            <a:r>
              <a:rPr lang="en-US" altLang="en-US" sz="1600" dirty="0"/>
              <a:t> +a</a:t>
            </a:r>
            <a:r>
              <a:rPr lang="en-US" altLang="en-US" sz="1600" baseline="-30000" dirty="0"/>
              <a:t>n-1</a:t>
            </a:r>
            <a:r>
              <a:rPr lang="en-US" altLang="en-US" sz="1600" dirty="0"/>
              <a:t>x</a:t>
            </a:r>
            <a:r>
              <a:rPr lang="en-US" altLang="en-US" sz="1600" baseline="30000" dirty="0"/>
              <a:t>n-1 </a:t>
            </a:r>
            <a:r>
              <a:rPr lang="en-US" altLang="en-US" sz="1600" dirty="0"/>
              <a:t>+……+a</a:t>
            </a:r>
            <a:r>
              <a:rPr lang="en-US" altLang="en-US" sz="1600" baseline="-30000" dirty="0"/>
              <a:t>0 </a:t>
            </a:r>
            <a:r>
              <a:rPr lang="en-US" altLang="en-US" sz="1600" dirty="0"/>
              <a:t>( a</a:t>
            </a:r>
            <a:r>
              <a:rPr lang="en-US" altLang="en-US" sz="1600" baseline="-30000" dirty="0"/>
              <a:t>i </a:t>
            </a:r>
            <a:r>
              <a:rPr lang="en-US" altLang="en-US" sz="1600" baseline="-30000" dirty="0">
                <a:latin typeface="Symbol" pitchFamily="18" charset="2"/>
              </a:rPr>
              <a:t>Î</a:t>
            </a:r>
            <a:r>
              <a:rPr lang="en-US" altLang="en-US" sz="1600" baseline="-30000" dirty="0"/>
              <a:t> </a:t>
            </a:r>
            <a:r>
              <a:rPr lang="en-US" altLang="en-US" sz="1600" dirty="0"/>
              <a:t>{0, 1} ,         </a:t>
            </a:r>
            <a:r>
              <a:rPr lang="en-US" altLang="en-US" sz="1600" b="1" dirty="0"/>
              <a:t>);</a:t>
            </a:r>
            <a:r>
              <a:rPr lang="en-US" altLang="en-US" sz="1600" dirty="0"/>
              <a:t> </a:t>
            </a:r>
          </a:p>
          <a:p>
            <a:pPr lvl="1">
              <a:buFontTx/>
              <a:buChar char="•"/>
            </a:pPr>
            <a:r>
              <a:rPr lang="en-US" altLang="en-US" sz="1600" dirty="0"/>
              <a:t>Se </a:t>
            </a:r>
            <a:r>
              <a:rPr lang="en-US" altLang="en-US" sz="1600" dirty="0" err="1"/>
              <a:t>alege</a:t>
            </a:r>
            <a:r>
              <a:rPr lang="en-US" altLang="en-US" sz="1600" dirty="0"/>
              <a:t> polinomul G(x) de grad </a:t>
            </a:r>
            <a:r>
              <a:rPr lang="en-US" altLang="en-US" sz="1600" i="1" dirty="0"/>
              <a:t>r</a:t>
            </a:r>
            <a:r>
              <a:rPr lang="en-US" altLang="en-US" sz="1600" dirty="0"/>
              <a:t>, </a:t>
            </a:r>
            <a:r>
              <a:rPr lang="en-US" altLang="en-US" sz="1600" dirty="0" err="1"/>
              <a:t>acesta</a:t>
            </a:r>
            <a:r>
              <a:rPr lang="en-US" altLang="en-US" sz="1600" dirty="0"/>
              <a:t> </a:t>
            </a:r>
            <a:r>
              <a:rPr lang="en-US" altLang="en-US" sz="1600" dirty="0" err="1"/>
              <a:t>fiind</a:t>
            </a:r>
            <a:r>
              <a:rPr lang="en-US" altLang="en-US" sz="1600" dirty="0"/>
              <a:t> polinomul de </a:t>
            </a:r>
            <a:r>
              <a:rPr lang="en-US" altLang="en-US" sz="1600" dirty="0" err="1"/>
              <a:t>genarare</a:t>
            </a:r>
            <a:r>
              <a:rPr lang="en-US" altLang="en-US" sz="1600" dirty="0"/>
              <a:t> al </a:t>
            </a:r>
            <a:r>
              <a:rPr lang="en-US" altLang="en-US" sz="1600" dirty="0" err="1"/>
              <a:t>codului</a:t>
            </a:r>
            <a:r>
              <a:rPr lang="en-US" altLang="en-US" sz="1600" dirty="0"/>
              <a:t>: G(x) = </a:t>
            </a:r>
            <a:r>
              <a:rPr lang="en-US" altLang="en-US" sz="1600" dirty="0" err="1"/>
              <a:t>b</a:t>
            </a:r>
            <a:r>
              <a:rPr lang="en-US" altLang="en-US" sz="1600" baseline="-30000" dirty="0" err="1"/>
              <a:t>r</a:t>
            </a:r>
            <a:r>
              <a:rPr lang="en-US" altLang="en-US" sz="1600" dirty="0" err="1"/>
              <a:t>x</a:t>
            </a:r>
            <a:r>
              <a:rPr lang="en-US" altLang="en-US" sz="1600" baseline="30000" dirty="0" err="1"/>
              <a:t>r</a:t>
            </a:r>
            <a:r>
              <a:rPr lang="en-US" altLang="en-US" sz="1600" dirty="0"/>
              <a:t> + b</a:t>
            </a:r>
            <a:r>
              <a:rPr lang="en-US" altLang="en-US" sz="1600" baseline="-30000" dirty="0"/>
              <a:t>r-1</a:t>
            </a:r>
            <a:r>
              <a:rPr lang="en-US" altLang="en-US" sz="1600" dirty="0"/>
              <a:t>x</a:t>
            </a:r>
            <a:r>
              <a:rPr lang="en-US" altLang="en-US" sz="1600" baseline="30000" dirty="0"/>
              <a:t>r-1 </a:t>
            </a:r>
            <a:r>
              <a:rPr lang="en-US" altLang="en-US" sz="1600" dirty="0"/>
              <a:t>+…..+ b</a:t>
            </a:r>
            <a:r>
              <a:rPr lang="en-US" altLang="en-US" sz="1600" baseline="-30000" dirty="0"/>
              <a:t>0</a:t>
            </a:r>
            <a:r>
              <a:rPr lang="en-US" altLang="en-US" sz="1600" dirty="0"/>
              <a:t> </a:t>
            </a:r>
            <a:r>
              <a:rPr lang="en-US" altLang="en-US" sz="1600" dirty="0" err="1"/>
              <a:t>bj</a:t>
            </a:r>
            <a:r>
              <a:rPr lang="en-US" altLang="en-US" sz="1600" dirty="0"/>
              <a:t> </a:t>
            </a:r>
            <a:r>
              <a:rPr lang="en-US" altLang="en-US" sz="1600" dirty="0">
                <a:latin typeface="Symbol" pitchFamily="18" charset="2"/>
              </a:rPr>
              <a:t>Î</a:t>
            </a:r>
            <a:r>
              <a:rPr lang="en-US" altLang="en-US" sz="1600" dirty="0"/>
              <a:t> {0, 1} ,          </a:t>
            </a:r>
          </a:p>
          <a:p>
            <a:pPr lvl="1">
              <a:buFontTx/>
              <a:buChar char="•"/>
            </a:pPr>
            <a:r>
              <a:rPr lang="en-US" altLang="en-US" sz="1600" dirty="0" err="1">
                <a:cs typeface="Times New Roman" pitchFamily="18" charset="0"/>
              </a:rPr>
              <a:t>Înmulţind</a:t>
            </a:r>
            <a:r>
              <a:rPr lang="en-US" altLang="en-US" sz="1600" dirty="0">
                <a:cs typeface="Times New Roman" pitchFamily="18" charset="0"/>
              </a:rPr>
              <a:t> M(x) cu </a:t>
            </a:r>
            <a:r>
              <a:rPr lang="en-US" altLang="en-US" sz="1600" dirty="0" err="1">
                <a:cs typeface="Times New Roman" pitchFamily="18" charset="0"/>
              </a:rPr>
              <a:t>x</a:t>
            </a:r>
            <a:r>
              <a:rPr lang="en-US" altLang="en-US" sz="1600" baseline="30000" dirty="0" err="1"/>
              <a:t>r</a:t>
            </a:r>
            <a:r>
              <a:rPr lang="en-US" altLang="en-US" sz="1600" dirty="0">
                <a:cs typeface="Times New Roman" pitchFamily="18" charset="0"/>
              </a:rPr>
              <a:t> se </a:t>
            </a:r>
            <a:r>
              <a:rPr lang="en-US" altLang="en-US" sz="1600" dirty="0" err="1">
                <a:cs typeface="Times New Roman" pitchFamily="18" charset="0"/>
              </a:rPr>
              <a:t>va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obţine</a:t>
            </a:r>
            <a:r>
              <a:rPr lang="en-US" altLang="en-US" sz="1600" dirty="0">
                <a:cs typeface="Times New Roman" pitchFamily="18" charset="0"/>
              </a:rPr>
              <a:t> M'(x)=M(x)</a:t>
            </a:r>
            <a:r>
              <a:rPr lang="en-US" altLang="en-US" sz="1600" dirty="0">
                <a:latin typeface="Symbol" pitchFamily="18" charset="2"/>
              </a:rPr>
              <a:t>×</a:t>
            </a:r>
            <a:r>
              <a:rPr lang="en-US" altLang="en-US" sz="1600" dirty="0"/>
              <a:t> </a:t>
            </a:r>
            <a:r>
              <a:rPr lang="en-US" altLang="en-US" sz="1600" dirty="0" err="1"/>
              <a:t>x</a:t>
            </a:r>
            <a:r>
              <a:rPr lang="en-US" altLang="en-US" sz="1600" baseline="30000" dirty="0" err="1"/>
              <a:t>r</a:t>
            </a:r>
            <a:r>
              <a:rPr lang="en-US" altLang="en-US" sz="1600" dirty="0"/>
              <a:t> </a:t>
            </a:r>
          </a:p>
          <a:p>
            <a:pPr lvl="1">
              <a:buFontTx/>
              <a:buChar char="•"/>
            </a:pPr>
            <a:r>
              <a:rPr lang="en-US" altLang="en-US" sz="1600" dirty="0"/>
              <a:t>Se </a:t>
            </a:r>
            <a:r>
              <a:rPr lang="en-US" altLang="en-US" sz="1600" dirty="0" err="1"/>
              <a:t>împarte</a:t>
            </a:r>
            <a:r>
              <a:rPr lang="en-US" altLang="en-US" sz="1600" dirty="0"/>
              <a:t> M'(x) la G(x) </a:t>
            </a:r>
          </a:p>
          <a:p>
            <a:r>
              <a:rPr lang="en-US" altLang="en-US" sz="1600" dirty="0"/>
              <a:t>  </a:t>
            </a:r>
          </a:p>
          <a:p>
            <a:r>
              <a:rPr lang="en-US" altLang="en-US" sz="1600" dirty="0" err="1"/>
              <a:t>Gradul</a:t>
            </a:r>
            <a:r>
              <a:rPr lang="en-US" altLang="en-US" sz="1600" dirty="0"/>
              <a:t> </a:t>
            </a:r>
            <a:r>
              <a:rPr lang="en-US" altLang="en-US" sz="1600" dirty="0" err="1"/>
              <a:t>polinomului</a:t>
            </a:r>
            <a:r>
              <a:rPr lang="en-US" altLang="en-US" sz="1600" dirty="0"/>
              <a:t> R(x) </a:t>
            </a:r>
            <a:r>
              <a:rPr lang="en-US" altLang="en-US" sz="1600" dirty="0" err="1"/>
              <a:t>va</a:t>
            </a:r>
            <a:r>
              <a:rPr lang="en-US" altLang="en-US" sz="1600" dirty="0"/>
              <a:t> fi </a:t>
            </a:r>
            <a:r>
              <a:rPr lang="en-US" altLang="en-US" sz="1600" dirty="0" err="1"/>
              <a:t>mai</a:t>
            </a:r>
            <a:r>
              <a:rPr lang="en-US" altLang="en-US" sz="1600" dirty="0"/>
              <a:t> mic, </a:t>
            </a:r>
            <a:r>
              <a:rPr lang="en-US" altLang="en-US" sz="1600" dirty="0" err="1"/>
              <a:t>cel</a:t>
            </a:r>
            <a:r>
              <a:rPr lang="en-US" altLang="en-US" sz="1600" dirty="0"/>
              <a:t> </a:t>
            </a:r>
            <a:r>
              <a:rPr lang="en-US" altLang="en-US" sz="1600" dirty="0" err="1"/>
              <a:t>mult</a:t>
            </a:r>
            <a:r>
              <a:rPr lang="en-US" altLang="en-US" sz="1600" dirty="0"/>
              <a:t> </a:t>
            </a:r>
            <a:r>
              <a:rPr lang="en-US" altLang="en-US" sz="1600" dirty="0" err="1"/>
              <a:t>egal</a:t>
            </a:r>
            <a:r>
              <a:rPr lang="en-US" altLang="en-US" sz="1600" dirty="0"/>
              <a:t> cu </a:t>
            </a:r>
            <a:r>
              <a:rPr lang="en-US" altLang="en-US" sz="1600" i="1" dirty="0"/>
              <a:t>r-1</a:t>
            </a:r>
            <a:r>
              <a:rPr lang="en-US" altLang="en-US" sz="1600" dirty="0">
                <a:cs typeface="Times New Roman" pitchFamily="18" charset="0"/>
              </a:rPr>
              <a:t>. </a:t>
            </a:r>
            <a:r>
              <a:rPr lang="en-US" altLang="en-US" sz="1600" dirty="0" err="1">
                <a:cs typeface="Times New Roman" pitchFamily="18" charset="0"/>
              </a:rPr>
              <a:t>Coeficienţii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polinomului</a:t>
            </a:r>
            <a:r>
              <a:rPr lang="en-US" altLang="en-US" sz="1600" dirty="0">
                <a:cs typeface="Times New Roman" pitchFamily="18" charset="0"/>
              </a:rPr>
              <a:t> R(x), de grad </a:t>
            </a:r>
            <a:r>
              <a:rPr lang="en-US" altLang="en-US" sz="1600" i="1" dirty="0"/>
              <a:t>r-1</a:t>
            </a:r>
            <a:r>
              <a:rPr lang="en-US" altLang="en-US" sz="1600" dirty="0">
                <a:cs typeface="Times New Roman" pitchFamily="18" charset="0"/>
              </a:rPr>
              <a:t>, </a:t>
            </a:r>
            <a:r>
              <a:rPr lang="en-US" altLang="en-US" sz="1600" dirty="0" err="1">
                <a:cs typeface="Times New Roman" pitchFamily="18" charset="0"/>
              </a:rPr>
              <a:t>constituie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simbolurile</a:t>
            </a:r>
            <a:r>
              <a:rPr lang="en-US" altLang="en-US" sz="1600" dirty="0">
                <a:cs typeface="Times New Roman" pitchFamily="18" charset="0"/>
              </a:rPr>
              <a:t> de control </a:t>
            </a:r>
            <a:r>
              <a:rPr lang="en-US" altLang="en-US" sz="1600" dirty="0" err="1">
                <a:cs typeface="Times New Roman" pitchFamily="18" charset="0"/>
              </a:rPr>
              <a:t>asociate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mesajului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informaţional</a:t>
            </a:r>
            <a:r>
              <a:rPr lang="en-US" altLang="en-US" sz="1600" dirty="0">
                <a:cs typeface="Times New Roman" pitchFamily="18" charset="0"/>
              </a:rPr>
              <a:t>.</a:t>
            </a:r>
            <a:endParaRPr lang="en-US" altLang="en-US" sz="1600" dirty="0"/>
          </a:p>
          <a:p>
            <a:pPr lvl="1">
              <a:buFontTx/>
              <a:buChar char="•"/>
            </a:pPr>
            <a:r>
              <a:rPr lang="en-US" altLang="en-US" sz="1600" dirty="0">
                <a:cs typeface="Times New Roman" pitchFamily="18" charset="0"/>
              </a:rPr>
              <a:t>Se </a:t>
            </a:r>
            <a:r>
              <a:rPr lang="en-US" altLang="en-US" sz="1600" dirty="0" err="1">
                <a:cs typeface="Times New Roman" pitchFamily="18" charset="0"/>
              </a:rPr>
              <a:t>adună</a:t>
            </a:r>
            <a:r>
              <a:rPr lang="en-US" altLang="en-US" sz="1600" dirty="0">
                <a:cs typeface="Times New Roman" pitchFamily="18" charset="0"/>
              </a:rPr>
              <a:t> R(x) cu M'(x) </a:t>
            </a:r>
            <a:r>
              <a:rPr lang="en-US" altLang="en-US" sz="1600" dirty="0" err="1">
                <a:cs typeface="Times New Roman" pitchFamily="18" charset="0"/>
              </a:rPr>
              <a:t>obţinâdu</a:t>
            </a:r>
            <a:r>
              <a:rPr lang="en-US" altLang="en-US" sz="1600" dirty="0">
                <a:cs typeface="Times New Roman" pitchFamily="18" charset="0"/>
              </a:rPr>
              <a:t>-se polinomul T(x) = M'(x) </a:t>
            </a:r>
            <a:r>
              <a:rPr lang="en-US" altLang="en-US" sz="1600" dirty="0">
                <a:latin typeface="Symbol" pitchFamily="18" charset="2"/>
              </a:rPr>
              <a:t>Ĺ</a:t>
            </a:r>
            <a:r>
              <a:rPr lang="en-US" altLang="en-US" sz="1600" dirty="0"/>
              <a:t> R</a:t>
            </a:r>
            <a:r>
              <a:rPr lang="en-US" altLang="en-US" sz="1600" dirty="0">
                <a:cs typeface="Times New Roman" pitchFamily="18" charset="0"/>
              </a:rPr>
              <a:t>(x). </a:t>
            </a:r>
            <a:r>
              <a:rPr lang="en-US" altLang="en-US" sz="1600" dirty="0" err="1">
                <a:cs typeface="Times New Roman" pitchFamily="18" charset="0"/>
              </a:rPr>
              <a:t>Coeficienţii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polinomului</a:t>
            </a:r>
            <a:r>
              <a:rPr lang="en-US" altLang="en-US" sz="1600" dirty="0">
                <a:cs typeface="Times New Roman" pitchFamily="18" charset="0"/>
              </a:rPr>
              <a:t> T(x) </a:t>
            </a:r>
            <a:r>
              <a:rPr lang="en-US" altLang="en-US" sz="1600" dirty="0" err="1">
                <a:cs typeface="Times New Roman" pitchFamily="18" charset="0"/>
              </a:rPr>
              <a:t>constituie</a:t>
            </a:r>
            <a:r>
              <a:rPr lang="en-US" altLang="en-US" sz="1600" dirty="0">
                <a:cs typeface="Times New Roman" pitchFamily="18" charset="0"/>
              </a:rPr>
              <a:t> mesajul </a:t>
            </a:r>
            <a:r>
              <a:rPr lang="en-US" altLang="en-US" sz="1600" dirty="0" err="1">
                <a:cs typeface="Times New Roman" pitchFamily="18" charset="0"/>
              </a:rPr>
              <a:t>ce</a:t>
            </a:r>
            <a:r>
              <a:rPr lang="en-US" altLang="en-US" sz="1600" dirty="0">
                <a:cs typeface="Times New Roman" pitchFamily="18" charset="0"/>
              </a:rPr>
              <a:t> se </a:t>
            </a:r>
            <a:r>
              <a:rPr lang="en-US" altLang="en-US" sz="1600" dirty="0" err="1">
                <a:cs typeface="Times New Roman" pitchFamily="18" charset="0"/>
              </a:rPr>
              <a:t>va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transmite</a:t>
            </a:r>
            <a:r>
              <a:rPr lang="en-US" altLang="en-US" sz="1600" dirty="0">
                <a:cs typeface="Times New Roman" pitchFamily="18" charset="0"/>
              </a:rPr>
              <a:t>: T: (a</a:t>
            </a:r>
            <a:r>
              <a:rPr lang="en-US" altLang="en-US" sz="1600" baseline="-30000" dirty="0"/>
              <a:t>n</a:t>
            </a:r>
            <a:r>
              <a:rPr lang="en-US" altLang="en-US" sz="1600" dirty="0"/>
              <a:t>a</a:t>
            </a:r>
            <a:r>
              <a:rPr lang="en-US" altLang="en-US" sz="1600" baseline="-30000" dirty="0"/>
              <a:t>n-1</a:t>
            </a:r>
            <a:r>
              <a:rPr lang="en-US" altLang="en-US" sz="1600" dirty="0"/>
              <a:t>....a</a:t>
            </a:r>
            <a:r>
              <a:rPr lang="en-US" altLang="en-US" sz="1600" baseline="-30000" dirty="0"/>
              <a:t>0</a:t>
            </a:r>
            <a:r>
              <a:rPr lang="en-US" altLang="en-US" sz="1600" dirty="0"/>
              <a:t>c</a:t>
            </a:r>
            <a:r>
              <a:rPr lang="en-US" altLang="en-US" sz="1600" baseline="-30000" dirty="0"/>
              <a:t>r-1</a:t>
            </a:r>
            <a:r>
              <a:rPr lang="en-US" altLang="en-US" sz="1600" dirty="0"/>
              <a:t>.....c</a:t>
            </a:r>
            <a:r>
              <a:rPr lang="en-US" altLang="en-US" sz="1600" baseline="-30000" dirty="0"/>
              <a:t>0</a:t>
            </a:r>
            <a:r>
              <a:rPr lang="en-US" altLang="en-US" sz="1600" dirty="0">
                <a:cs typeface="Times New Roman" pitchFamily="18" charset="0"/>
              </a:rPr>
              <a:t>) care </a:t>
            </a:r>
            <a:r>
              <a:rPr lang="en-US" altLang="en-US" sz="1600" dirty="0" err="1">
                <a:cs typeface="Times New Roman" pitchFamily="18" charset="0"/>
              </a:rPr>
              <a:t>conţine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în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poziţiile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semnificative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cele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i="1" dirty="0"/>
              <a:t>n+1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simboluri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informaţionale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iar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în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poziţiile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mai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puţin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semnificative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cele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i="1" dirty="0"/>
              <a:t>r</a:t>
            </a:r>
            <a:r>
              <a:rPr lang="en-US" altLang="en-US" sz="1600" dirty="0"/>
              <a:t> </a:t>
            </a:r>
            <a:r>
              <a:rPr lang="en-US" altLang="en-US" sz="1600" dirty="0" err="1"/>
              <a:t>simboluri</a:t>
            </a:r>
            <a:r>
              <a:rPr lang="en-US" altLang="en-US" sz="1600" dirty="0"/>
              <a:t> de control. </a:t>
            </a:r>
          </a:p>
          <a:p>
            <a:r>
              <a:rPr lang="en-US" altLang="en-US" sz="1600" dirty="0"/>
              <a:t>Polinomul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ataşat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mesajului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transmis</a:t>
            </a:r>
            <a:r>
              <a:rPr lang="en-US" altLang="en-US" sz="1600" dirty="0">
                <a:cs typeface="Times New Roman" pitchFamily="18" charset="0"/>
              </a:rPr>
              <a:t> este un </a:t>
            </a:r>
            <a:r>
              <a:rPr lang="en-US" altLang="en-US" sz="1600" dirty="0" err="1">
                <a:cs typeface="Times New Roman" pitchFamily="18" charset="0"/>
              </a:rPr>
              <a:t>multiplu</a:t>
            </a:r>
            <a:r>
              <a:rPr lang="en-US" altLang="en-US" sz="1600" dirty="0">
                <a:cs typeface="Times New Roman" pitchFamily="18" charset="0"/>
              </a:rPr>
              <a:t> al </a:t>
            </a:r>
            <a:r>
              <a:rPr lang="en-US" altLang="en-US" sz="1600" dirty="0" err="1">
                <a:cs typeface="Times New Roman" pitchFamily="18" charset="0"/>
              </a:rPr>
              <a:t>polinomului</a:t>
            </a:r>
            <a:r>
              <a:rPr lang="en-US" altLang="en-US" sz="1600" dirty="0">
                <a:cs typeface="Times New Roman" pitchFamily="18" charset="0"/>
              </a:rPr>
              <a:t> de </a:t>
            </a:r>
            <a:r>
              <a:rPr lang="en-US" altLang="en-US" sz="1600" dirty="0" err="1">
                <a:cs typeface="Times New Roman" pitchFamily="18" charset="0"/>
              </a:rPr>
              <a:t>generare</a:t>
            </a:r>
            <a:r>
              <a:rPr lang="en-US" altLang="en-US" sz="1600" dirty="0">
                <a:cs typeface="Times New Roman" pitchFamily="18" charset="0"/>
              </a:rPr>
              <a:t>. </a:t>
            </a:r>
            <a:r>
              <a:rPr lang="en-US" altLang="en-US" sz="1600" dirty="0" err="1">
                <a:cs typeface="Times New Roman" pitchFamily="18" charset="0"/>
              </a:rPr>
              <a:t>Avem</a:t>
            </a:r>
            <a:r>
              <a:rPr lang="en-US" altLang="en-US" sz="1600" dirty="0">
                <a:cs typeface="Times New Roman" pitchFamily="18" charset="0"/>
              </a:rPr>
              <a:t>:</a:t>
            </a:r>
            <a:endParaRPr lang="en-US" altLang="en-US" sz="1600" dirty="0"/>
          </a:p>
          <a:p>
            <a:r>
              <a:rPr lang="en-US" altLang="en-US" sz="1600" dirty="0"/>
              <a:t>  </a:t>
            </a:r>
          </a:p>
          <a:p>
            <a:r>
              <a:rPr lang="en-US" altLang="en-US" sz="1600" dirty="0"/>
              <a:t> </a:t>
            </a:r>
          </a:p>
          <a:p>
            <a:r>
              <a:rPr lang="en-US" altLang="en-US" sz="1600" dirty="0" err="1"/>
              <a:t>Înlocuind</a:t>
            </a:r>
            <a:r>
              <a:rPr lang="en-US" altLang="en-US" sz="1600" dirty="0"/>
              <a:t>        </a:t>
            </a:r>
            <a:r>
              <a:rPr lang="en-US" altLang="en-US" sz="1600" dirty="0" err="1">
                <a:cs typeface="Times New Roman" pitchFamily="18" charset="0"/>
              </a:rPr>
              <a:t>prin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relaţia</a:t>
            </a:r>
            <a:r>
              <a:rPr lang="en-US" altLang="en-US" sz="1600" dirty="0">
                <a:cs typeface="Times New Roman" pitchFamily="18" charset="0"/>
              </a:rPr>
              <a:t>                       </a:t>
            </a:r>
            <a:r>
              <a:rPr lang="en-US" altLang="en-US" sz="1600" dirty="0"/>
              <a:t>se </a:t>
            </a:r>
            <a:r>
              <a:rPr lang="en-US" altLang="en-US" sz="1600" dirty="0" err="1"/>
              <a:t>va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obţine</a:t>
            </a:r>
            <a:r>
              <a:rPr lang="en-US" altLang="en-US" sz="1600" dirty="0">
                <a:cs typeface="Times New Roman" pitchFamily="18" charset="0"/>
              </a:rPr>
              <a:t>:</a:t>
            </a:r>
            <a:endParaRPr lang="en-US" altLang="en-US" sz="1600" dirty="0"/>
          </a:p>
          <a:p>
            <a:r>
              <a:rPr lang="en-US" altLang="en-US" sz="1600" dirty="0">
                <a:cs typeface="Times New Roman" pitchFamily="18" charset="0"/>
              </a:rPr>
              <a:t>  </a:t>
            </a:r>
          </a:p>
          <a:p>
            <a:r>
              <a:rPr lang="en-US" altLang="en-US" sz="1600" dirty="0">
                <a:cs typeface="Times New Roman" pitchFamily="18" charset="0"/>
              </a:rPr>
              <a:t>T(x) este </a:t>
            </a:r>
            <a:r>
              <a:rPr lang="en-US" altLang="en-US" sz="1600" dirty="0" err="1">
                <a:cs typeface="Times New Roman" pitchFamily="18" charset="0"/>
              </a:rPr>
              <a:t>divizibil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prin</a:t>
            </a:r>
            <a:r>
              <a:rPr lang="en-US" altLang="en-US" sz="1600" dirty="0">
                <a:cs typeface="Times New Roman" pitchFamily="18" charset="0"/>
              </a:rPr>
              <a:t> G(x). </a:t>
            </a:r>
            <a:r>
              <a:rPr lang="en-US" altLang="en-US" sz="1600" dirty="0" err="1">
                <a:cs typeface="Times New Roman" pitchFamily="18" charset="0"/>
              </a:rPr>
              <a:t>Această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proprietate</a:t>
            </a:r>
            <a:r>
              <a:rPr lang="en-US" altLang="en-US" sz="1600" dirty="0">
                <a:cs typeface="Times New Roman" pitchFamily="18" charset="0"/>
              </a:rPr>
              <a:t> este </a:t>
            </a:r>
            <a:r>
              <a:rPr lang="en-US" altLang="en-US" sz="1600" dirty="0" err="1">
                <a:cs typeface="Times New Roman" pitchFamily="18" charset="0"/>
              </a:rPr>
              <a:t>folosită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drept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b="1" i="1" dirty="0" err="1">
                <a:cs typeface="Times New Roman" pitchFamily="18" charset="0"/>
              </a:rPr>
              <a:t>criteriu</a:t>
            </a:r>
            <a:r>
              <a:rPr lang="en-US" altLang="en-US" sz="1600" b="1" i="1" dirty="0">
                <a:cs typeface="Times New Roman" pitchFamily="18" charset="0"/>
              </a:rPr>
              <a:t> </a:t>
            </a:r>
            <a:r>
              <a:rPr lang="en-US" altLang="en-US" sz="1600" b="1" i="1" dirty="0" err="1">
                <a:cs typeface="Times New Roman" pitchFamily="18" charset="0"/>
              </a:rPr>
              <a:t>pentru</a:t>
            </a:r>
            <a:r>
              <a:rPr lang="en-US" altLang="en-US" sz="1600" b="1" i="1" dirty="0">
                <a:cs typeface="Times New Roman" pitchFamily="18" charset="0"/>
              </a:rPr>
              <a:t> </a:t>
            </a:r>
            <a:r>
              <a:rPr lang="en-US" altLang="en-US" sz="1600" b="1" i="1" dirty="0" err="1">
                <a:cs typeface="Times New Roman" pitchFamily="18" charset="0"/>
              </a:rPr>
              <a:t>detecţia</a:t>
            </a:r>
            <a:r>
              <a:rPr lang="en-US" altLang="en-US" sz="1600" b="1" i="1" dirty="0">
                <a:cs typeface="Times New Roman" pitchFamily="18" charset="0"/>
              </a:rPr>
              <a:t> erorilor</a:t>
            </a:r>
            <a:r>
              <a:rPr lang="en-US" altLang="en-US" sz="1600" dirty="0"/>
              <a:t>.</a:t>
            </a:r>
            <a:endParaRPr lang="en-US" altLang="en-US" sz="1600" dirty="0">
              <a:cs typeface="Times New Roman" pitchFamily="18" charset="0"/>
            </a:endParaRPr>
          </a:p>
          <a:p>
            <a:r>
              <a:rPr lang="en-US" altLang="en-US" sz="1600" dirty="0">
                <a:cs typeface="Times New Roman" pitchFamily="18" charset="0"/>
              </a:rPr>
              <a:t>Fie mesajul recepţionat T', acestuia i se asociază polinomul T'(x). Putem scrie că T'(x)=T(</a:t>
            </a:r>
            <a:r>
              <a:rPr lang="en-US" altLang="en-US" sz="1600" dirty="0"/>
              <a:t>x) </a:t>
            </a:r>
            <a:r>
              <a:rPr lang="en-US" altLang="en-US" sz="1600" dirty="0">
                <a:latin typeface="Symbol" pitchFamily="18" charset="2"/>
                <a:cs typeface="Times New Roman" pitchFamily="18" charset="0"/>
              </a:rPr>
              <a:t>Ĺ</a:t>
            </a:r>
            <a:r>
              <a:rPr lang="en-US" altLang="en-US" sz="1600" dirty="0">
                <a:cs typeface="Times New Roman" pitchFamily="18" charset="0"/>
              </a:rPr>
              <a:t> E(x), unde E(x) este polinomul erorilor. Aplicând criteriul de detecţie a erorilor, obţinem:</a:t>
            </a:r>
            <a:endParaRPr lang="en-US" altLang="en-US" sz="1600" dirty="0"/>
          </a:p>
          <a:p>
            <a:pPr algn="ctr"/>
            <a:r>
              <a:rPr lang="en-US" altLang="en-US" sz="1600" dirty="0">
                <a:cs typeface="Times New Roman" pitchFamily="18" charset="0"/>
              </a:rPr>
              <a:t>  </a:t>
            </a:r>
          </a:p>
          <a:p>
            <a:r>
              <a:rPr lang="en-US" altLang="en-US" sz="1600" dirty="0">
                <a:cs typeface="Times New Roman" pitchFamily="18" charset="0"/>
              </a:rPr>
              <a:t>Se </a:t>
            </a:r>
            <a:r>
              <a:rPr lang="en-US" altLang="en-US" sz="1600" dirty="0" err="1">
                <a:cs typeface="Times New Roman" pitchFamily="18" charset="0"/>
              </a:rPr>
              <a:t>observă</a:t>
            </a:r>
            <a:r>
              <a:rPr lang="en-US" altLang="en-US" sz="1600" dirty="0">
                <a:cs typeface="Times New Roman" pitchFamily="18" charset="0"/>
              </a:rPr>
              <a:t> că </a:t>
            </a:r>
            <a:r>
              <a:rPr lang="en-US" altLang="en-US" sz="1600" dirty="0" err="1">
                <a:cs typeface="Times New Roman" pitchFamily="18" charset="0"/>
              </a:rPr>
              <a:t>dacă</a:t>
            </a:r>
            <a:r>
              <a:rPr lang="en-US" altLang="en-US" sz="1600" dirty="0">
                <a:cs typeface="Times New Roman" pitchFamily="18" charset="0"/>
              </a:rPr>
              <a:t> E(x) este </a:t>
            </a:r>
            <a:r>
              <a:rPr lang="en-US" altLang="en-US" sz="1600" dirty="0" err="1">
                <a:cs typeface="Times New Roman" pitchFamily="18" charset="0"/>
              </a:rPr>
              <a:t>multiplu</a:t>
            </a:r>
            <a:r>
              <a:rPr lang="en-US" altLang="en-US" sz="1600" dirty="0">
                <a:cs typeface="Times New Roman" pitchFamily="18" charset="0"/>
              </a:rPr>
              <a:t> al </a:t>
            </a:r>
            <a:r>
              <a:rPr lang="en-US" altLang="en-US" sz="1600" dirty="0" err="1">
                <a:cs typeface="Times New Roman" pitchFamily="18" charset="0"/>
              </a:rPr>
              <a:t>lui</a:t>
            </a:r>
            <a:r>
              <a:rPr lang="en-US" altLang="en-US" sz="1600" dirty="0">
                <a:cs typeface="Times New Roman" pitchFamily="18" charset="0"/>
              </a:rPr>
              <a:t> G(x), mesajul recepţionat este </a:t>
            </a:r>
            <a:r>
              <a:rPr lang="en-US" altLang="en-US" sz="1600" dirty="0" err="1">
                <a:cs typeface="Times New Roman" pitchFamily="18" charset="0"/>
              </a:rPr>
              <a:t>validat</a:t>
            </a:r>
            <a:r>
              <a:rPr lang="en-US" altLang="en-US" sz="1600" dirty="0">
                <a:cs typeface="Times New Roman" pitchFamily="18" charset="0"/>
              </a:rPr>
              <a:t>, </a:t>
            </a:r>
            <a:r>
              <a:rPr lang="en-US" altLang="en-US" sz="1600" dirty="0" err="1">
                <a:cs typeface="Times New Roman" pitchFamily="18" charset="0"/>
              </a:rPr>
              <a:t>deşi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conţine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erori</a:t>
            </a:r>
            <a:r>
              <a:rPr lang="en-US" altLang="en-US" sz="1600" dirty="0">
                <a:cs typeface="Times New Roman" pitchFamily="18" charset="0"/>
              </a:rPr>
              <a:t>. </a:t>
            </a:r>
            <a:r>
              <a:rPr lang="en-US" altLang="en-US" sz="1600" dirty="0" err="1">
                <a:cs typeface="Times New Roman" pitchFamily="18" charset="0"/>
              </a:rPr>
              <a:t>Dacă</a:t>
            </a:r>
            <a:r>
              <a:rPr lang="en-US" altLang="en-US" sz="1600" dirty="0">
                <a:cs typeface="Times New Roman" pitchFamily="18" charset="0"/>
              </a:rPr>
              <a:t> E(x) nu este </a:t>
            </a:r>
            <a:r>
              <a:rPr lang="en-US" altLang="en-US" sz="1600" dirty="0" err="1">
                <a:cs typeface="Times New Roman" pitchFamily="18" charset="0"/>
              </a:rPr>
              <a:t>multiplu</a:t>
            </a:r>
            <a:r>
              <a:rPr lang="en-US" altLang="en-US" sz="1600" dirty="0">
                <a:cs typeface="Times New Roman" pitchFamily="18" charset="0"/>
              </a:rPr>
              <a:t> al </a:t>
            </a:r>
            <a:r>
              <a:rPr lang="en-US" altLang="en-US" sz="1600" dirty="0" err="1">
                <a:cs typeface="Times New Roman" pitchFamily="18" charset="0"/>
              </a:rPr>
              <a:t>lui</a:t>
            </a:r>
            <a:r>
              <a:rPr lang="en-US" altLang="en-US" sz="1600" dirty="0">
                <a:cs typeface="Times New Roman" pitchFamily="18" charset="0"/>
              </a:rPr>
              <a:t> G(x) </a:t>
            </a:r>
            <a:r>
              <a:rPr lang="en-US" altLang="en-US" sz="1600" dirty="0" err="1">
                <a:cs typeface="Times New Roman" pitchFamily="18" charset="0"/>
              </a:rPr>
              <a:t>atunci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eroarea</a:t>
            </a:r>
            <a:r>
              <a:rPr lang="en-US" altLang="en-US" sz="1600" dirty="0">
                <a:cs typeface="Times New Roman" pitchFamily="18" charset="0"/>
              </a:rPr>
              <a:t> este </a:t>
            </a:r>
            <a:r>
              <a:rPr lang="en-US" altLang="en-US" sz="1600" dirty="0" err="1">
                <a:cs typeface="Times New Roman" pitchFamily="18" charset="0"/>
              </a:rPr>
              <a:t>sesizată</a:t>
            </a:r>
            <a:r>
              <a:rPr lang="en-US" altLang="en-US" sz="1600" dirty="0">
                <a:cs typeface="Times New Roman" pitchFamily="18" charset="0"/>
              </a:rPr>
              <a:t>.</a:t>
            </a:r>
            <a:endParaRPr lang="en-US" altLang="en-US" sz="1600" dirty="0"/>
          </a:p>
          <a:p>
            <a:r>
              <a:rPr lang="en-US" altLang="en-US" sz="1600" dirty="0" err="1">
                <a:cs typeface="Times New Roman" pitchFamily="18" charset="0"/>
              </a:rPr>
              <a:t>Prin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această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metodă</a:t>
            </a:r>
            <a:r>
              <a:rPr lang="en-US" altLang="en-US" sz="1600" dirty="0">
                <a:cs typeface="Times New Roman" pitchFamily="18" charset="0"/>
              </a:rPr>
              <a:t> sunt determinate </a:t>
            </a:r>
            <a:r>
              <a:rPr lang="en-US" altLang="en-US" sz="1600" dirty="0" err="1">
                <a:cs typeface="Times New Roman" pitchFamily="18" charset="0"/>
              </a:rPr>
              <a:t>toate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pachetele</a:t>
            </a:r>
            <a:r>
              <a:rPr lang="en-US" altLang="en-US" sz="1600" dirty="0">
                <a:cs typeface="Times New Roman" pitchFamily="18" charset="0"/>
              </a:rPr>
              <a:t> de </a:t>
            </a:r>
            <a:r>
              <a:rPr lang="en-US" altLang="en-US" sz="1600" dirty="0" err="1">
                <a:cs typeface="Times New Roman" pitchFamily="18" charset="0"/>
              </a:rPr>
              <a:t>erori</a:t>
            </a:r>
            <a:r>
              <a:rPr lang="en-US" altLang="en-US" sz="1600" dirty="0">
                <a:cs typeface="Times New Roman" pitchFamily="18" charset="0"/>
              </a:rPr>
              <a:t> de </a:t>
            </a:r>
            <a:r>
              <a:rPr lang="en-US" altLang="en-US" sz="1600" dirty="0" err="1">
                <a:cs typeface="Times New Roman" pitchFamily="18" charset="0"/>
              </a:rPr>
              <a:t>lungime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mai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mică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decît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gradul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lui</a:t>
            </a:r>
            <a:r>
              <a:rPr lang="en-US" altLang="en-US" sz="1600" dirty="0">
                <a:cs typeface="Times New Roman" pitchFamily="18" charset="0"/>
              </a:rPr>
              <a:t> G(x)+1. Se </a:t>
            </a:r>
            <a:r>
              <a:rPr lang="en-US" altLang="en-US" sz="1600" dirty="0" err="1">
                <a:cs typeface="Times New Roman" pitchFamily="18" charset="0"/>
              </a:rPr>
              <a:t>numeşte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b="1" i="1" dirty="0" err="1"/>
              <a:t>pachet</a:t>
            </a:r>
            <a:r>
              <a:rPr lang="en-US" altLang="en-US" sz="1600" b="1" i="1" dirty="0"/>
              <a:t> de </a:t>
            </a:r>
            <a:r>
              <a:rPr lang="en-US" altLang="en-US" sz="1600" b="1" i="1" dirty="0" err="1"/>
              <a:t>erori</a:t>
            </a:r>
            <a:r>
              <a:rPr lang="en-US" altLang="en-US" sz="1600" dirty="0">
                <a:cs typeface="Times New Roman" pitchFamily="18" charset="0"/>
              </a:rPr>
              <a:t> o </a:t>
            </a:r>
            <a:r>
              <a:rPr lang="en-US" altLang="en-US" sz="1600" dirty="0" err="1">
                <a:cs typeface="Times New Roman" pitchFamily="18" charset="0"/>
              </a:rPr>
              <a:t>succesiune</a:t>
            </a:r>
            <a:r>
              <a:rPr lang="en-US" altLang="en-US" sz="1600" dirty="0">
                <a:cs typeface="Times New Roman" pitchFamily="18" charset="0"/>
              </a:rPr>
              <a:t> de </a:t>
            </a:r>
            <a:r>
              <a:rPr lang="en-US" altLang="en-US" sz="1600" dirty="0" err="1">
                <a:cs typeface="Times New Roman" pitchFamily="18" charset="0"/>
              </a:rPr>
              <a:t>simbo-luri</a:t>
            </a:r>
            <a:r>
              <a:rPr lang="en-US" altLang="en-US" sz="1600" dirty="0">
                <a:cs typeface="Times New Roman" pitchFamily="18" charset="0"/>
              </a:rPr>
              <a:t>, </a:t>
            </a:r>
            <a:r>
              <a:rPr lang="en-US" altLang="en-US" sz="1600" dirty="0" err="1">
                <a:cs typeface="Times New Roman" pitchFamily="18" charset="0"/>
              </a:rPr>
              <a:t>corecte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sau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eronate</a:t>
            </a:r>
            <a:r>
              <a:rPr lang="en-US" altLang="en-US" sz="1600" dirty="0">
                <a:cs typeface="Times New Roman" pitchFamily="18" charset="0"/>
              </a:rPr>
              <a:t>, </a:t>
            </a:r>
            <a:r>
              <a:rPr lang="en-US" altLang="en-US" sz="1600" dirty="0" err="1">
                <a:cs typeface="Times New Roman" pitchFamily="18" charset="0"/>
              </a:rPr>
              <a:t>în</a:t>
            </a:r>
            <a:r>
              <a:rPr lang="en-US" altLang="en-US" sz="1600" dirty="0">
                <a:cs typeface="Times New Roman" pitchFamily="18" charset="0"/>
              </a:rPr>
              <a:t> care </a:t>
            </a:r>
            <a:r>
              <a:rPr lang="en-US" altLang="en-US" sz="1600" dirty="0" err="1">
                <a:cs typeface="Times New Roman" pitchFamily="18" charset="0"/>
              </a:rPr>
              <a:t>primul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ş</a:t>
            </a:r>
            <a:r>
              <a:rPr lang="en-US" altLang="en-US" sz="1600" dirty="0" err="1"/>
              <a:t>i</a:t>
            </a:r>
            <a:r>
              <a:rPr lang="en-US" altLang="en-US" sz="1600" dirty="0"/>
              <a:t> </a:t>
            </a:r>
            <a:r>
              <a:rPr lang="en-US" altLang="en-US" sz="1600" dirty="0" err="1"/>
              <a:t>ultimul</a:t>
            </a:r>
            <a:r>
              <a:rPr lang="en-US" altLang="en-US" sz="1600" dirty="0"/>
              <a:t> </a:t>
            </a:r>
            <a:r>
              <a:rPr lang="en-US" altLang="en-US" sz="1600" dirty="0" err="1"/>
              <a:t>simbol</a:t>
            </a:r>
            <a:r>
              <a:rPr lang="en-US" altLang="en-US" sz="1600" dirty="0"/>
              <a:t> sunt </a:t>
            </a:r>
            <a:r>
              <a:rPr lang="en-US" altLang="en-US" sz="1600" dirty="0" err="1"/>
              <a:t>eronate</a:t>
            </a:r>
            <a:r>
              <a:rPr lang="en-US" altLang="en-US" sz="1600" dirty="0"/>
              <a:t>. </a:t>
            </a:r>
            <a:endParaRPr lang="en-US" altLang="en-US" sz="1600" dirty="0">
              <a:cs typeface="Times New Roman" pitchFamily="18" charset="0"/>
            </a:endParaRPr>
          </a:p>
          <a:p>
            <a:endParaRPr lang="en-US" altLang="en-US" sz="1600" dirty="0">
              <a:cs typeface="Times New Roman" pitchFamily="18" charset="0"/>
            </a:endParaRPr>
          </a:p>
        </p:txBody>
      </p:sp>
      <p:pic>
        <p:nvPicPr>
          <p:cNvPr id="17413" name="Picture 4" descr="Image7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438" y="-4306888"/>
            <a:ext cx="5254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5" descr="Image7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0475" y="-3941763"/>
            <a:ext cx="4794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6" descr="Image7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14838" y="-2846388"/>
            <a:ext cx="197802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8" descr="Image7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09800"/>
            <a:ext cx="66675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9" descr="Image8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200400"/>
            <a:ext cx="3760788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10" descr="Image8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025" y="8012113"/>
            <a:ext cx="4275138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9" name="Picture 11" descr="Image7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79663" y="3611563"/>
            <a:ext cx="5254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914400" y="2209800"/>
            <a:ext cx="8229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/>
              <a:t>Înlocuind                </a:t>
            </a:r>
            <a:r>
              <a:rPr lang="en-US" altLang="en-US" sz="2000">
                <a:cs typeface="Times New Roman" pitchFamily="18" charset="0"/>
              </a:rPr>
              <a:t>prin relaţia (1) </a:t>
            </a:r>
            <a:r>
              <a:rPr lang="en-US" altLang="en-US" sz="2000"/>
              <a:t>se va</a:t>
            </a:r>
            <a:r>
              <a:rPr lang="en-US" altLang="en-US" sz="2000">
                <a:cs typeface="Times New Roman" pitchFamily="18" charset="0"/>
              </a:rPr>
              <a:t> obţine:</a:t>
            </a:r>
            <a:endParaRPr lang="en-US" altLang="en-US" sz="2000"/>
          </a:p>
          <a:p>
            <a:pPr algn="ctr"/>
            <a:r>
              <a:rPr lang="en-US" altLang="en-US" sz="2000"/>
              <a:t> </a:t>
            </a:r>
          </a:p>
          <a:p>
            <a:endParaRPr lang="en-US" altLang="en-US" sz="2000"/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838200" y="4419600"/>
            <a:ext cx="7924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o-RO" altLang="en-US" sz="2000" dirty="0">
                <a:cs typeface="Times New Roman" pitchFamily="18" charset="0"/>
              </a:rPr>
              <a:t>Conform </a:t>
            </a:r>
            <a:r>
              <a:rPr lang="ro-RO" altLang="en-US" sz="2000" dirty="0" err="1">
                <a:cs typeface="Times New Roman" pitchFamily="18" charset="0"/>
              </a:rPr>
              <a:t>relaţiei</a:t>
            </a:r>
            <a:r>
              <a:rPr lang="ro-RO" altLang="en-US" sz="2000" dirty="0">
                <a:cs typeface="Times New Roman" pitchFamily="18" charset="0"/>
              </a:rPr>
              <a:t> de mai sus, </a:t>
            </a:r>
            <a:r>
              <a:rPr lang="en-US" altLang="en-US" sz="2000" dirty="0">
                <a:cs typeface="Times New Roman" pitchFamily="18" charset="0"/>
              </a:rPr>
              <a:t>T(x) este </a:t>
            </a:r>
            <a:r>
              <a:rPr lang="en-US" altLang="en-US" sz="2000" dirty="0" err="1">
                <a:cs typeface="Times New Roman" pitchFamily="18" charset="0"/>
              </a:rPr>
              <a:t>divizibil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prin</a:t>
            </a:r>
            <a:r>
              <a:rPr lang="en-US" altLang="en-US" sz="2000" dirty="0">
                <a:cs typeface="Times New Roman" pitchFamily="18" charset="0"/>
              </a:rPr>
              <a:t> G(x). </a:t>
            </a:r>
            <a:endParaRPr lang="ro-RO" altLang="en-US" sz="2000" dirty="0">
              <a:cs typeface="Times New Roman" pitchFamily="18" charset="0"/>
            </a:endParaRPr>
          </a:p>
          <a:p>
            <a:endParaRPr lang="ro-RO" altLang="en-US" sz="2000" dirty="0">
              <a:cs typeface="Times New Roman" pitchFamily="18" charset="0"/>
            </a:endParaRPr>
          </a:p>
          <a:p>
            <a:r>
              <a:rPr lang="en-US" altLang="en-US" sz="2000" dirty="0" err="1">
                <a:cs typeface="Times New Roman" pitchFamily="18" charset="0"/>
              </a:rPr>
              <a:t>Această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proprietate</a:t>
            </a:r>
            <a:r>
              <a:rPr lang="en-US" altLang="en-US" sz="2000" dirty="0">
                <a:cs typeface="Times New Roman" pitchFamily="18" charset="0"/>
              </a:rPr>
              <a:t> este </a:t>
            </a:r>
            <a:r>
              <a:rPr lang="en-US" altLang="en-US" sz="2000" dirty="0" err="1">
                <a:cs typeface="Times New Roman" pitchFamily="18" charset="0"/>
              </a:rPr>
              <a:t>folosită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drept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b="1" i="1" dirty="0" err="1">
                <a:cs typeface="Times New Roman" pitchFamily="18" charset="0"/>
              </a:rPr>
              <a:t>criteriu</a:t>
            </a:r>
            <a:r>
              <a:rPr lang="en-US" altLang="en-US" sz="2000" b="1" i="1" dirty="0">
                <a:cs typeface="Times New Roman" pitchFamily="18" charset="0"/>
              </a:rPr>
              <a:t> </a:t>
            </a:r>
            <a:r>
              <a:rPr lang="en-US" altLang="en-US" sz="2000" b="1" i="1" dirty="0" err="1">
                <a:cs typeface="Times New Roman" pitchFamily="18" charset="0"/>
              </a:rPr>
              <a:t>pentru</a:t>
            </a:r>
            <a:r>
              <a:rPr lang="en-US" altLang="en-US" sz="2000" b="1" i="1" dirty="0">
                <a:cs typeface="Times New Roman" pitchFamily="18" charset="0"/>
              </a:rPr>
              <a:t> </a:t>
            </a:r>
            <a:r>
              <a:rPr lang="en-US" altLang="en-US" sz="2000" b="1" i="1" dirty="0" err="1">
                <a:cs typeface="Times New Roman" pitchFamily="18" charset="0"/>
              </a:rPr>
              <a:t>detecţia</a:t>
            </a:r>
            <a:r>
              <a:rPr lang="en-US" altLang="en-US" sz="2000" b="1" i="1" dirty="0">
                <a:cs typeface="Times New Roman" pitchFamily="18" charset="0"/>
              </a:rPr>
              <a:t> erorilor</a:t>
            </a:r>
            <a:r>
              <a:rPr lang="en-US" altLang="en-US" sz="2000" dirty="0"/>
              <a:t>.</a:t>
            </a:r>
          </a:p>
          <a:p>
            <a:endParaRPr lang="en-US" altLang="en-US" sz="2000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0169F34-429C-4716-9D83-42F215018293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 dirty="0">
              <a:solidFill>
                <a:schemeClr val="folHlink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ro-RO" altLang="en-US" sz="2800" dirty="0"/>
              <a:t>Coduri detectoare şi/sau corectoare de erori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8153400" cy="4495800"/>
          </a:xfrm>
        </p:spPr>
        <p:txBody>
          <a:bodyPr/>
          <a:lstStyle/>
          <a:p>
            <a:pPr marL="0" eaLnBrk="1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vi-VN" sz="2300" dirty="0"/>
              <a:t>Codurile </a:t>
            </a:r>
            <a:r>
              <a:rPr lang="ro-RO" sz="2300" dirty="0"/>
              <a:t>detectoare și /sau </a:t>
            </a:r>
            <a:r>
              <a:rPr lang="vi-VN" sz="2300" dirty="0"/>
              <a:t>corectoare de erori </a:t>
            </a:r>
            <a:r>
              <a:rPr lang="ro-RO" sz="2300" dirty="0"/>
              <a:t>detectează și/sau </a:t>
            </a:r>
            <a:r>
              <a:rPr lang="vi-VN" sz="2300" dirty="0"/>
              <a:t>corectează erori care apar inevitabil la transmiterea unui mesaj pe un canal cu zgomot. </a:t>
            </a:r>
            <a:endParaRPr lang="ro-RO" sz="2300" dirty="0"/>
          </a:p>
          <a:p>
            <a:pPr marL="0" eaLnBrk="1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vi-VN" sz="2300" dirty="0"/>
              <a:t>Această detectare/corectare se realizează prin introducerea de redundanţă în mesaj (adică în loc de a transmite mesajul original, este transmis</a:t>
            </a:r>
            <a:r>
              <a:rPr lang="en-US" sz="2300" dirty="0"/>
              <a:t> </a:t>
            </a:r>
            <a:r>
              <a:rPr lang="vi-VN" sz="2300" dirty="0"/>
              <a:t>un mesaj mai lung, în speranţa că simbolurile adăugate vor ajuta la detecţia/corectarea erorilor). </a:t>
            </a:r>
            <a:endParaRPr lang="ro-RO" sz="2300" dirty="0"/>
          </a:p>
          <a:p>
            <a:pPr marL="0" eaLnBrk="1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ro-RO" sz="2300" dirty="0"/>
              <a:t>Practic, o</a:t>
            </a:r>
            <a:r>
              <a:rPr lang="vi-VN" sz="2300" dirty="0"/>
              <a:t>rice comunicare digitală, orice stocare de date foloseşte o formă de coduri corectoare de erori. Compact discurile, </a:t>
            </a:r>
            <a:r>
              <a:rPr lang="ro-RO" sz="2300" dirty="0"/>
              <a:t>hard-</a:t>
            </a:r>
            <a:r>
              <a:rPr lang="vi-VN" sz="2300" dirty="0"/>
              <a:t>discurile, memoriile interne ale calculatoarelor, memoriile </a:t>
            </a:r>
            <a:r>
              <a:rPr lang="ro-RO" sz="2300" dirty="0"/>
              <a:t>de tip </a:t>
            </a:r>
            <a:r>
              <a:rPr lang="vi-VN" sz="2300" dirty="0"/>
              <a:t>flash, DVD-urile</a:t>
            </a:r>
            <a:r>
              <a:rPr lang="ro-RO" sz="2300" dirty="0"/>
              <a:t>,</a:t>
            </a:r>
            <a:r>
              <a:rPr lang="vi-VN" sz="2300" dirty="0"/>
              <a:t> etc</a:t>
            </a:r>
            <a:r>
              <a:rPr lang="ro-RO" sz="2300" dirty="0"/>
              <a:t>.,</a:t>
            </a:r>
            <a:r>
              <a:rPr lang="vi-VN" sz="2300" dirty="0"/>
              <a:t> s</a:t>
            </a:r>
            <a:r>
              <a:rPr lang="ro-RO" sz="2300" dirty="0"/>
              <a:t>u</a:t>
            </a:r>
            <a:r>
              <a:rPr lang="vi-VN" sz="2300" dirty="0"/>
              <a:t>nt protejate împotriva alterării accidentale a datelor folosind astfel de coduri. 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385112102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C7B606D-0748-4EFF-A6E1-602AA256FB82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200" dirty="0"/>
              <a:t>Coduri polinomiale ciclice (cont.)</a:t>
            </a:r>
          </a:p>
        </p:txBody>
      </p:sp>
      <p:pic>
        <p:nvPicPr>
          <p:cNvPr id="18436" name="Picture 5" descr="Image7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0475" y="-3941763"/>
            <a:ext cx="4794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9" descr="Image8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025" y="8012113"/>
            <a:ext cx="4275138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10" descr="Image7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79663" y="3611563"/>
            <a:ext cx="5254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Rectangle 11"/>
          <p:cNvSpPr>
            <a:spLocks noChangeArrowheads="1"/>
          </p:cNvSpPr>
          <p:nvPr/>
        </p:nvSpPr>
        <p:spPr bwMode="auto">
          <a:xfrm>
            <a:off x="914400" y="2209800"/>
            <a:ext cx="8229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dirty="0">
                <a:cs typeface="Times New Roman" pitchFamily="18" charset="0"/>
              </a:rPr>
              <a:t>Fie mesajul recepţionat T', acestuia i se asociază polinomul T'(x). </a:t>
            </a:r>
          </a:p>
          <a:p>
            <a:r>
              <a:rPr lang="en-US" altLang="en-US" sz="2000" dirty="0">
                <a:cs typeface="Times New Roman" pitchFamily="18" charset="0"/>
              </a:rPr>
              <a:t>Putem scrie că T'(x)=T(</a:t>
            </a:r>
            <a:r>
              <a:rPr lang="en-US" altLang="en-US" sz="2000" dirty="0"/>
              <a:t>x) </a:t>
            </a:r>
            <a:r>
              <a:rPr lang="en-US" altLang="en-US" sz="2000" dirty="0">
                <a:latin typeface="Symbol" pitchFamily="18" charset="2"/>
                <a:sym typeface="Symbol" panose="05050102010706020507" pitchFamily="18" charset="2"/>
              </a:rPr>
              <a:t></a:t>
            </a:r>
            <a:r>
              <a:rPr lang="en-US" altLang="en-US" sz="2000" dirty="0">
                <a:cs typeface="Times New Roman" pitchFamily="18" charset="0"/>
              </a:rPr>
              <a:t> E(x), unde E(x) este polinomul erorilor. </a:t>
            </a:r>
            <a:endParaRPr lang="ro-RO" altLang="en-US" sz="2000" dirty="0">
              <a:cs typeface="Times New Roman" pitchFamily="18" charset="0"/>
            </a:endParaRPr>
          </a:p>
          <a:p>
            <a:endParaRPr lang="ro-RO" altLang="en-US" sz="2000" dirty="0">
              <a:cs typeface="Times New Roman" pitchFamily="18" charset="0"/>
            </a:endParaRPr>
          </a:p>
          <a:p>
            <a:r>
              <a:rPr lang="en-US" altLang="en-US" sz="2000" dirty="0">
                <a:cs typeface="Times New Roman" pitchFamily="18" charset="0"/>
              </a:rPr>
              <a:t>Aplicând criteriul de detecţie a erorilor, obţinem:</a:t>
            </a:r>
          </a:p>
        </p:txBody>
      </p:sp>
      <p:pic>
        <p:nvPicPr>
          <p:cNvPr id="18440" name="Picture 13" descr="ec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314825"/>
            <a:ext cx="59436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3771B64-E245-46BE-9336-7361C3C2503E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 dirty="0">
              <a:solidFill>
                <a:schemeClr val="folHlink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200" dirty="0"/>
              <a:t>Coduri polinomiale ciclice (cont.)</a:t>
            </a: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-4583113" y="-5083175"/>
            <a:ext cx="18311813" cy="522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600" dirty="0" err="1">
                <a:cs typeface="Times New Roman" pitchFamily="18" charset="0"/>
              </a:rPr>
              <a:t>Algoritmul</a:t>
            </a:r>
            <a:r>
              <a:rPr lang="en-US" altLang="en-US" sz="1600" dirty="0">
                <a:cs typeface="Times New Roman" pitchFamily="18" charset="0"/>
              </a:rPr>
              <a:t> de </a:t>
            </a:r>
            <a:r>
              <a:rPr lang="en-US" altLang="en-US" sz="1600" dirty="0" err="1">
                <a:cs typeface="Times New Roman" pitchFamily="18" charset="0"/>
              </a:rPr>
              <a:t>codificare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prin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împărţire</a:t>
            </a:r>
            <a:r>
              <a:rPr lang="en-US" altLang="en-US" sz="1600" dirty="0">
                <a:cs typeface="Times New Roman" pitchFamily="18" charset="0"/>
              </a:rPr>
              <a:t> este:</a:t>
            </a:r>
            <a:endParaRPr lang="en-US" altLang="en-US" sz="1600" dirty="0"/>
          </a:p>
          <a:p>
            <a:pPr lvl="1">
              <a:buFontTx/>
              <a:buChar char="•"/>
            </a:pPr>
            <a:r>
              <a:rPr lang="en-US" altLang="en-US" sz="1600" dirty="0"/>
              <a:t>Fie mesajul M: (a</a:t>
            </a:r>
            <a:r>
              <a:rPr lang="en-US" altLang="en-US" sz="1600" baseline="-30000" dirty="0"/>
              <a:t>n</a:t>
            </a:r>
            <a:r>
              <a:rPr lang="en-US" altLang="en-US" sz="1600" dirty="0"/>
              <a:t>,a</a:t>
            </a:r>
            <a:r>
              <a:rPr lang="en-US" altLang="en-US" sz="1600" baseline="-30000" dirty="0"/>
              <a:t>n-1</a:t>
            </a:r>
            <a:r>
              <a:rPr lang="en-US" altLang="en-US" sz="1600" dirty="0"/>
              <a:t>,.....,a</a:t>
            </a:r>
            <a:r>
              <a:rPr lang="en-US" altLang="en-US" sz="1600" baseline="-30000" dirty="0"/>
              <a:t>0</a:t>
            </a:r>
            <a:r>
              <a:rPr lang="en-US" altLang="en-US" sz="1600" dirty="0"/>
              <a:t>), care </a:t>
            </a:r>
            <a:r>
              <a:rPr lang="en-US" altLang="en-US" sz="1600" dirty="0" err="1"/>
              <a:t>cuprinde</a:t>
            </a:r>
            <a:r>
              <a:rPr lang="en-US" altLang="en-US" sz="1600" dirty="0"/>
              <a:t> </a:t>
            </a:r>
            <a:r>
              <a:rPr lang="en-US" altLang="en-US" sz="1600" i="1" dirty="0"/>
              <a:t>n+1</a:t>
            </a:r>
            <a:r>
              <a:rPr lang="en-US" altLang="en-US" sz="1600" dirty="0"/>
              <a:t> </a:t>
            </a:r>
            <a:r>
              <a:rPr lang="en-US" altLang="en-US" sz="1600" dirty="0" err="1"/>
              <a:t>cifre</a:t>
            </a:r>
            <a:r>
              <a:rPr lang="en-US" altLang="en-US" sz="1600" dirty="0"/>
              <a:t> </a:t>
            </a:r>
            <a:r>
              <a:rPr lang="en-US" altLang="en-US" sz="1600" dirty="0" err="1"/>
              <a:t>b</a:t>
            </a:r>
            <a:r>
              <a:rPr lang="en-US" altLang="en-US" sz="1600" dirty="0" err="1">
                <a:cs typeface="Times New Roman" pitchFamily="18" charset="0"/>
              </a:rPr>
              <a:t>inare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informaţionale</a:t>
            </a:r>
            <a:r>
              <a:rPr lang="en-US" altLang="en-US" sz="1600" dirty="0">
                <a:cs typeface="Times New Roman" pitchFamily="18" charset="0"/>
              </a:rPr>
              <a:t>. Acestuia i se asociază un </a:t>
            </a:r>
            <a:r>
              <a:rPr lang="en-US" altLang="en-US" sz="1600" dirty="0" err="1">
                <a:cs typeface="Times New Roman" pitchFamily="18" charset="0"/>
              </a:rPr>
              <a:t>polinom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în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nedeterminata</a:t>
            </a:r>
            <a:r>
              <a:rPr lang="en-US" altLang="en-US" sz="1600" dirty="0">
                <a:cs typeface="Times New Roman" pitchFamily="18" charset="0"/>
              </a:rPr>
              <a:t> x: M(x) = </a:t>
            </a:r>
            <a:r>
              <a:rPr lang="en-US" altLang="en-US" sz="1600" dirty="0" err="1">
                <a:cs typeface="Times New Roman" pitchFamily="18" charset="0"/>
              </a:rPr>
              <a:t>a</a:t>
            </a:r>
            <a:r>
              <a:rPr lang="en-US" altLang="en-US" sz="1600" baseline="-30000" dirty="0" err="1"/>
              <a:t>n</a:t>
            </a:r>
            <a:r>
              <a:rPr lang="en-US" altLang="en-US" sz="1600" dirty="0" err="1"/>
              <a:t>x</a:t>
            </a:r>
            <a:r>
              <a:rPr lang="en-US" altLang="en-US" sz="1600" baseline="30000" dirty="0" err="1"/>
              <a:t>n</a:t>
            </a:r>
            <a:r>
              <a:rPr lang="en-US" altLang="en-US" sz="1600" dirty="0"/>
              <a:t> +a</a:t>
            </a:r>
            <a:r>
              <a:rPr lang="en-US" altLang="en-US" sz="1600" baseline="-30000" dirty="0"/>
              <a:t>n-1</a:t>
            </a:r>
            <a:r>
              <a:rPr lang="en-US" altLang="en-US" sz="1600" dirty="0"/>
              <a:t>x</a:t>
            </a:r>
            <a:r>
              <a:rPr lang="en-US" altLang="en-US" sz="1600" baseline="30000" dirty="0"/>
              <a:t>n-1 </a:t>
            </a:r>
            <a:r>
              <a:rPr lang="en-US" altLang="en-US" sz="1600" dirty="0"/>
              <a:t>+……+a</a:t>
            </a:r>
            <a:r>
              <a:rPr lang="en-US" altLang="en-US" sz="1600" baseline="-30000" dirty="0"/>
              <a:t>0 </a:t>
            </a:r>
            <a:r>
              <a:rPr lang="en-US" altLang="en-US" sz="1600" dirty="0"/>
              <a:t>( a</a:t>
            </a:r>
            <a:r>
              <a:rPr lang="en-US" altLang="en-US" sz="1600" baseline="-30000" dirty="0"/>
              <a:t>i </a:t>
            </a:r>
            <a:r>
              <a:rPr lang="en-US" altLang="en-US" sz="1600" baseline="-30000" dirty="0">
                <a:latin typeface="Symbol" pitchFamily="18" charset="2"/>
              </a:rPr>
              <a:t>Î</a:t>
            </a:r>
            <a:r>
              <a:rPr lang="en-US" altLang="en-US" sz="1600" baseline="-30000" dirty="0"/>
              <a:t> </a:t>
            </a:r>
            <a:r>
              <a:rPr lang="en-US" altLang="en-US" sz="1600" dirty="0"/>
              <a:t>{0, 1} ,         </a:t>
            </a:r>
            <a:r>
              <a:rPr lang="en-US" altLang="en-US" sz="1600" b="1" dirty="0"/>
              <a:t>);</a:t>
            </a:r>
            <a:r>
              <a:rPr lang="en-US" altLang="en-US" sz="1600" dirty="0"/>
              <a:t> </a:t>
            </a:r>
          </a:p>
          <a:p>
            <a:pPr lvl="1">
              <a:buFontTx/>
              <a:buChar char="•"/>
            </a:pPr>
            <a:r>
              <a:rPr lang="en-US" altLang="en-US" sz="1600" dirty="0"/>
              <a:t>Se </a:t>
            </a:r>
            <a:r>
              <a:rPr lang="en-US" altLang="en-US" sz="1600" dirty="0" err="1"/>
              <a:t>alege</a:t>
            </a:r>
            <a:r>
              <a:rPr lang="en-US" altLang="en-US" sz="1600" dirty="0"/>
              <a:t> polinomul G(x) de grad </a:t>
            </a:r>
            <a:r>
              <a:rPr lang="en-US" altLang="en-US" sz="1600" i="1" dirty="0"/>
              <a:t>r</a:t>
            </a:r>
            <a:r>
              <a:rPr lang="en-US" altLang="en-US" sz="1600" dirty="0"/>
              <a:t>, </a:t>
            </a:r>
            <a:r>
              <a:rPr lang="en-US" altLang="en-US" sz="1600" dirty="0" err="1"/>
              <a:t>acesta</a:t>
            </a:r>
            <a:r>
              <a:rPr lang="en-US" altLang="en-US" sz="1600" dirty="0"/>
              <a:t> </a:t>
            </a:r>
            <a:r>
              <a:rPr lang="en-US" altLang="en-US" sz="1600" dirty="0" err="1"/>
              <a:t>fiind</a:t>
            </a:r>
            <a:r>
              <a:rPr lang="en-US" altLang="en-US" sz="1600" dirty="0"/>
              <a:t> polinomul de </a:t>
            </a:r>
            <a:r>
              <a:rPr lang="en-US" altLang="en-US" sz="1600" dirty="0" err="1"/>
              <a:t>genarare</a:t>
            </a:r>
            <a:r>
              <a:rPr lang="en-US" altLang="en-US" sz="1600" dirty="0"/>
              <a:t> al </a:t>
            </a:r>
            <a:r>
              <a:rPr lang="en-US" altLang="en-US" sz="1600" dirty="0" err="1"/>
              <a:t>codului</a:t>
            </a:r>
            <a:r>
              <a:rPr lang="en-US" altLang="en-US" sz="1600" dirty="0"/>
              <a:t>: G(x) = </a:t>
            </a:r>
            <a:r>
              <a:rPr lang="en-US" altLang="en-US" sz="1600" dirty="0" err="1"/>
              <a:t>b</a:t>
            </a:r>
            <a:r>
              <a:rPr lang="en-US" altLang="en-US" sz="1600" baseline="-30000" dirty="0" err="1"/>
              <a:t>r</a:t>
            </a:r>
            <a:r>
              <a:rPr lang="en-US" altLang="en-US" sz="1600" dirty="0" err="1"/>
              <a:t>x</a:t>
            </a:r>
            <a:r>
              <a:rPr lang="en-US" altLang="en-US" sz="1600" baseline="30000" dirty="0" err="1"/>
              <a:t>r</a:t>
            </a:r>
            <a:r>
              <a:rPr lang="en-US" altLang="en-US" sz="1600" dirty="0"/>
              <a:t> + b</a:t>
            </a:r>
            <a:r>
              <a:rPr lang="en-US" altLang="en-US" sz="1600" baseline="-30000" dirty="0"/>
              <a:t>r-1</a:t>
            </a:r>
            <a:r>
              <a:rPr lang="en-US" altLang="en-US" sz="1600" dirty="0"/>
              <a:t>x</a:t>
            </a:r>
            <a:r>
              <a:rPr lang="en-US" altLang="en-US" sz="1600" baseline="30000" dirty="0"/>
              <a:t>r-1 </a:t>
            </a:r>
            <a:r>
              <a:rPr lang="en-US" altLang="en-US" sz="1600" dirty="0"/>
              <a:t>+…..+ b</a:t>
            </a:r>
            <a:r>
              <a:rPr lang="en-US" altLang="en-US" sz="1600" baseline="-30000" dirty="0"/>
              <a:t>0</a:t>
            </a:r>
            <a:r>
              <a:rPr lang="en-US" altLang="en-US" sz="1600" dirty="0"/>
              <a:t> </a:t>
            </a:r>
            <a:r>
              <a:rPr lang="en-US" altLang="en-US" sz="1600" dirty="0" err="1"/>
              <a:t>bj</a:t>
            </a:r>
            <a:r>
              <a:rPr lang="en-US" altLang="en-US" sz="1600" dirty="0"/>
              <a:t> </a:t>
            </a:r>
            <a:r>
              <a:rPr lang="en-US" altLang="en-US" sz="1600" dirty="0">
                <a:latin typeface="Symbol" pitchFamily="18" charset="2"/>
              </a:rPr>
              <a:t>Î</a:t>
            </a:r>
            <a:r>
              <a:rPr lang="en-US" altLang="en-US" sz="1600" dirty="0"/>
              <a:t> {0, 1} ,          </a:t>
            </a:r>
          </a:p>
          <a:p>
            <a:pPr lvl="1">
              <a:buFontTx/>
              <a:buChar char="•"/>
            </a:pPr>
            <a:r>
              <a:rPr lang="en-US" altLang="en-US" sz="1600" dirty="0" err="1">
                <a:cs typeface="Times New Roman" pitchFamily="18" charset="0"/>
              </a:rPr>
              <a:t>Înmulţind</a:t>
            </a:r>
            <a:r>
              <a:rPr lang="en-US" altLang="en-US" sz="1600" dirty="0">
                <a:cs typeface="Times New Roman" pitchFamily="18" charset="0"/>
              </a:rPr>
              <a:t> M(x) cu </a:t>
            </a:r>
            <a:r>
              <a:rPr lang="en-US" altLang="en-US" sz="1600" dirty="0" err="1">
                <a:cs typeface="Times New Roman" pitchFamily="18" charset="0"/>
              </a:rPr>
              <a:t>x</a:t>
            </a:r>
            <a:r>
              <a:rPr lang="en-US" altLang="en-US" sz="1600" baseline="30000" dirty="0" err="1"/>
              <a:t>r</a:t>
            </a:r>
            <a:r>
              <a:rPr lang="en-US" altLang="en-US" sz="1600" dirty="0">
                <a:cs typeface="Times New Roman" pitchFamily="18" charset="0"/>
              </a:rPr>
              <a:t> se </a:t>
            </a:r>
            <a:r>
              <a:rPr lang="en-US" altLang="en-US" sz="1600" dirty="0" err="1">
                <a:cs typeface="Times New Roman" pitchFamily="18" charset="0"/>
              </a:rPr>
              <a:t>va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obţine</a:t>
            </a:r>
            <a:r>
              <a:rPr lang="en-US" altLang="en-US" sz="1600" dirty="0">
                <a:cs typeface="Times New Roman" pitchFamily="18" charset="0"/>
              </a:rPr>
              <a:t> M'(x)=M(x)</a:t>
            </a:r>
            <a:r>
              <a:rPr lang="en-US" altLang="en-US" sz="1600" dirty="0">
                <a:latin typeface="Symbol" pitchFamily="18" charset="2"/>
              </a:rPr>
              <a:t>×</a:t>
            </a:r>
            <a:r>
              <a:rPr lang="en-US" altLang="en-US" sz="1600" dirty="0"/>
              <a:t> </a:t>
            </a:r>
            <a:r>
              <a:rPr lang="en-US" altLang="en-US" sz="1600" dirty="0" err="1"/>
              <a:t>x</a:t>
            </a:r>
            <a:r>
              <a:rPr lang="en-US" altLang="en-US" sz="1600" baseline="30000" dirty="0" err="1"/>
              <a:t>r</a:t>
            </a:r>
            <a:r>
              <a:rPr lang="en-US" altLang="en-US" sz="1600" dirty="0"/>
              <a:t> </a:t>
            </a:r>
          </a:p>
          <a:p>
            <a:pPr lvl="1">
              <a:buFontTx/>
              <a:buChar char="•"/>
            </a:pPr>
            <a:r>
              <a:rPr lang="en-US" altLang="en-US" sz="1600" dirty="0"/>
              <a:t>Se </a:t>
            </a:r>
            <a:r>
              <a:rPr lang="en-US" altLang="en-US" sz="1600" dirty="0" err="1"/>
              <a:t>împarte</a:t>
            </a:r>
            <a:r>
              <a:rPr lang="en-US" altLang="en-US" sz="1600" dirty="0"/>
              <a:t> M'(x) la G(x) </a:t>
            </a:r>
          </a:p>
          <a:p>
            <a:r>
              <a:rPr lang="en-US" altLang="en-US" sz="1600" dirty="0"/>
              <a:t>  </a:t>
            </a:r>
          </a:p>
          <a:p>
            <a:r>
              <a:rPr lang="en-US" altLang="en-US" sz="1600" dirty="0" err="1"/>
              <a:t>Gradul</a:t>
            </a:r>
            <a:r>
              <a:rPr lang="en-US" altLang="en-US" sz="1600" dirty="0"/>
              <a:t> </a:t>
            </a:r>
            <a:r>
              <a:rPr lang="en-US" altLang="en-US" sz="1600" dirty="0" err="1"/>
              <a:t>polinomului</a:t>
            </a:r>
            <a:r>
              <a:rPr lang="en-US" altLang="en-US" sz="1600" dirty="0"/>
              <a:t> R(x) </a:t>
            </a:r>
            <a:r>
              <a:rPr lang="en-US" altLang="en-US" sz="1600" dirty="0" err="1"/>
              <a:t>va</a:t>
            </a:r>
            <a:r>
              <a:rPr lang="en-US" altLang="en-US" sz="1600" dirty="0"/>
              <a:t> fi </a:t>
            </a:r>
            <a:r>
              <a:rPr lang="en-US" altLang="en-US" sz="1600" dirty="0" err="1"/>
              <a:t>mai</a:t>
            </a:r>
            <a:r>
              <a:rPr lang="en-US" altLang="en-US" sz="1600" dirty="0"/>
              <a:t> mic, </a:t>
            </a:r>
            <a:r>
              <a:rPr lang="en-US" altLang="en-US" sz="1600" dirty="0" err="1"/>
              <a:t>cel</a:t>
            </a:r>
            <a:r>
              <a:rPr lang="en-US" altLang="en-US" sz="1600" dirty="0"/>
              <a:t> </a:t>
            </a:r>
            <a:r>
              <a:rPr lang="en-US" altLang="en-US" sz="1600" dirty="0" err="1"/>
              <a:t>mult</a:t>
            </a:r>
            <a:r>
              <a:rPr lang="en-US" altLang="en-US" sz="1600" dirty="0"/>
              <a:t> </a:t>
            </a:r>
            <a:r>
              <a:rPr lang="en-US" altLang="en-US" sz="1600" dirty="0" err="1"/>
              <a:t>egal</a:t>
            </a:r>
            <a:r>
              <a:rPr lang="en-US" altLang="en-US" sz="1600" dirty="0"/>
              <a:t> cu </a:t>
            </a:r>
            <a:r>
              <a:rPr lang="en-US" altLang="en-US" sz="1600" i="1" dirty="0"/>
              <a:t>r-1</a:t>
            </a:r>
            <a:r>
              <a:rPr lang="en-US" altLang="en-US" sz="1600" dirty="0">
                <a:cs typeface="Times New Roman" pitchFamily="18" charset="0"/>
              </a:rPr>
              <a:t>. </a:t>
            </a:r>
            <a:r>
              <a:rPr lang="en-US" altLang="en-US" sz="1600" dirty="0" err="1">
                <a:cs typeface="Times New Roman" pitchFamily="18" charset="0"/>
              </a:rPr>
              <a:t>Coeficienţii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polinomului</a:t>
            </a:r>
            <a:r>
              <a:rPr lang="en-US" altLang="en-US" sz="1600" dirty="0">
                <a:cs typeface="Times New Roman" pitchFamily="18" charset="0"/>
              </a:rPr>
              <a:t> R(x), de grad </a:t>
            </a:r>
            <a:r>
              <a:rPr lang="en-US" altLang="en-US" sz="1600" i="1" dirty="0"/>
              <a:t>r-1</a:t>
            </a:r>
            <a:r>
              <a:rPr lang="en-US" altLang="en-US" sz="1600" dirty="0">
                <a:cs typeface="Times New Roman" pitchFamily="18" charset="0"/>
              </a:rPr>
              <a:t>, </a:t>
            </a:r>
            <a:r>
              <a:rPr lang="en-US" altLang="en-US" sz="1600" dirty="0" err="1">
                <a:cs typeface="Times New Roman" pitchFamily="18" charset="0"/>
              </a:rPr>
              <a:t>constituie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simbolurile</a:t>
            </a:r>
            <a:r>
              <a:rPr lang="en-US" altLang="en-US" sz="1600" dirty="0">
                <a:cs typeface="Times New Roman" pitchFamily="18" charset="0"/>
              </a:rPr>
              <a:t> de control </a:t>
            </a:r>
            <a:r>
              <a:rPr lang="en-US" altLang="en-US" sz="1600" dirty="0" err="1">
                <a:cs typeface="Times New Roman" pitchFamily="18" charset="0"/>
              </a:rPr>
              <a:t>asociate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mesajului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informaţional</a:t>
            </a:r>
            <a:r>
              <a:rPr lang="en-US" altLang="en-US" sz="1600" dirty="0">
                <a:cs typeface="Times New Roman" pitchFamily="18" charset="0"/>
              </a:rPr>
              <a:t>.</a:t>
            </a:r>
            <a:endParaRPr lang="en-US" altLang="en-US" sz="1600" dirty="0"/>
          </a:p>
          <a:p>
            <a:pPr lvl="1">
              <a:buFontTx/>
              <a:buChar char="•"/>
            </a:pPr>
            <a:r>
              <a:rPr lang="en-US" altLang="en-US" sz="1600" dirty="0">
                <a:cs typeface="Times New Roman" pitchFamily="18" charset="0"/>
              </a:rPr>
              <a:t>Se </a:t>
            </a:r>
            <a:r>
              <a:rPr lang="en-US" altLang="en-US" sz="1600" dirty="0" err="1">
                <a:cs typeface="Times New Roman" pitchFamily="18" charset="0"/>
              </a:rPr>
              <a:t>adună</a:t>
            </a:r>
            <a:r>
              <a:rPr lang="en-US" altLang="en-US" sz="1600" dirty="0">
                <a:cs typeface="Times New Roman" pitchFamily="18" charset="0"/>
              </a:rPr>
              <a:t> R(x) cu M'(x) </a:t>
            </a:r>
            <a:r>
              <a:rPr lang="en-US" altLang="en-US" sz="1600" dirty="0" err="1">
                <a:cs typeface="Times New Roman" pitchFamily="18" charset="0"/>
              </a:rPr>
              <a:t>obţinâdu</a:t>
            </a:r>
            <a:r>
              <a:rPr lang="en-US" altLang="en-US" sz="1600" dirty="0">
                <a:cs typeface="Times New Roman" pitchFamily="18" charset="0"/>
              </a:rPr>
              <a:t>-se polinomul T(x) = M'(x) </a:t>
            </a:r>
            <a:r>
              <a:rPr lang="en-US" altLang="en-US" sz="1600" dirty="0">
                <a:latin typeface="Symbol" pitchFamily="18" charset="2"/>
              </a:rPr>
              <a:t>Ĺ</a:t>
            </a:r>
            <a:r>
              <a:rPr lang="en-US" altLang="en-US" sz="1600" dirty="0"/>
              <a:t> R</a:t>
            </a:r>
            <a:r>
              <a:rPr lang="en-US" altLang="en-US" sz="1600" dirty="0">
                <a:cs typeface="Times New Roman" pitchFamily="18" charset="0"/>
              </a:rPr>
              <a:t>(x). </a:t>
            </a:r>
            <a:r>
              <a:rPr lang="en-US" altLang="en-US" sz="1600" dirty="0" err="1">
                <a:cs typeface="Times New Roman" pitchFamily="18" charset="0"/>
              </a:rPr>
              <a:t>Coeficienţii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polinomului</a:t>
            </a:r>
            <a:r>
              <a:rPr lang="en-US" altLang="en-US" sz="1600" dirty="0">
                <a:cs typeface="Times New Roman" pitchFamily="18" charset="0"/>
              </a:rPr>
              <a:t> T(x) </a:t>
            </a:r>
            <a:r>
              <a:rPr lang="en-US" altLang="en-US" sz="1600" dirty="0" err="1">
                <a:cs typeface="Times New Roman" pitchFamily="18" charset="0"/>
              </a:rPr>
              <a:t>constituie</a:t>
            </a:r>
            <a:r>
              <a:rPr lang="en-US" altLang="en-US" sz="1600" dirty="0">
                <a:cs typeface="Times New Roman" pitchFamily="18" charset="0"/>
              </a:rPr>
              <a:t> mesajul </a:t>
            </a:r>
            <a:r>
              <a:rPr lang="en-US" altLang="en-US" sz="1600" dirty="0" err="1">
                <a:cs typeface="Times New Roman" pitchFamily="18" charset="0"/>
              </a:rPr>
              <a:t>ce</a:t>
            </a:r>
            <a:r>
              <a:rPr lang="en-US" altLang="en-US" sz="1600" dirty="0">
                <a:cs typeface="Times New Roman" pitchFamily="18" charset="0"/>
              </a:rPr>
              <a:t> se </a:t>
            </a:r>
            <a:r>
              <a:rPr lang="en-US" altLang="en-US" sz="1600" dirty="0" err="1">
                <a:cs typeface="Times New Roman" pitchFamily="18" charset="0"/>
              </a:rPr>
              <a:t>va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transmite</a:t>
            </a:r>
            <a:r>
              <a:rPr lang="en-US" altLang="en-US" sz="1600" dirty="0">
                <a:cs typeface="Times New Roman" pitchFamily="18" charset="0"/>
              </a:rPr>
              <a:t>: T: (a</a:t>
            </a:r>
            <a:r>
              <a:rPr lang="en-US" altLang="en-US" sz="1600" baseline="-30000" dirty="0"/>
              <a:t>n</a:t>
            </a:r>
            <a:r>
              <a:rPr lang="en-US" altLang="en-US" sz="1600" dirty="0"/>
              <a:t>a</a:t>
            </a:r>
            <a:r>
              <a:rPr lang="en-US" altLang="en-US" sz="1600" baseline="-30000" dirty="0"/>
              <a:t>n-1</a:t>
            </a:r>
            <a:r>
              <a:rPr lang="en-US" altLang="en-US" sz="1600" dirty="0"/>
              <a:t>....a</a:t>
            </a:r>
            <a:r>
              <a:rPr lang="en-US" altLang="en-US" sz="1600" baseline="-30000" dirty="0"/>
              <a:t>0</a:t>
            </a:r>
            <a:r>
              <a:rPr lang="en-US" altLang="en-US" sz="1600" dirty="0"/>
              <a:t>c</a:t>
            </a:r>
            <a:r>
              <a:rPr lang="en-US" altLang="en-US" sz="1600" baseline="-30000" dirty="0"/>
              <a:t>r-1</a:t>
            </a:r>
            <a:r>
              <a:rPr lang="en-US" altLang="en-US" sz="1600" dirty="0"/>
              <a:t>.....c</a:t>
            </a:r>
            <a:r>
              <a:rPr lang="en-US" altLang="en-US" sz="1600" baseline="-30000" dirty="0"/>
              <a:t>0</a:t>
            </a:r>
            <a:r>
              <a:rPr lang="en-US" altLang="en-US" sz="1600" dirty="0">
                <a:cs typeface="Times New Roman" pitchFamily="18" charset="0"/>
              </a:rPr>
              <a:t>) care </a:t>
            </a:r>
            <a:r>
              <a:rPr lang="en-US" altLang="en-US" sz="1600" dirty="0" err="1">
                <a:cs typeface="Times New Roman" pitchFamily="18" charset="0"/>
              </a:rPr>
              <a:t>conţine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în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poziţiile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semnificative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cele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i="1" dirty="0"/>
              <a:t>n+1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simboluri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informaţionale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iar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în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poziţiile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mai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puţin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semnificative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cele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i="1" dirty="0"/>
              <a:t>r</a:t>
            </a:r>
            <a:r>
              <a:rPr lang="en-US" altLang="en-US" sz="1600" dirty="0"/>
              <a:t> </a:t>
            </a:r>
            <a:r>
              <a:rPr lang="en-US" altLang="en-US" sz="1600" dirty="0" err="1"/>
              <a:t>simboluri</a:t>
            </a:r>
            <a:r>
              <a:rPr lang="en-US" altLang="en-US" sz="1600" dirty="0"/>
              <a:t> de control. </a:t>
            </a:r>
          </a:p>
          <a:p>
            <a:r>
              <a:rPr lang="en-US" altLang="en-US" sz="1600" dirty="0"/>
              <a:t>Polinomul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ataşat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mesajului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transmis</a:t>
            </a:r>
            <a:r>
              <a:rPr lang="en-US" altLang="en-US" sz="1600" dirty="0">
                <a:cs typeface="Times New Roman" pitchFamily="18" charset="0"/>
              </a:rPr>
              <a:t> este un </a:t>
            </a:r>
            <a:r>
              <a:rPr lang="en-US" altLang="en-US" sz="1600" dirty="0" err="1">
                <a:cs typeface="Times New Roman" pitchFamily="18" charset="0"/>
              </a:rPr>
              <a:t>multiplu</a:t>
            </a:r>
            <a:r>
              <a:rPr lang="en-US" altLang="en-US" sz="1600" dirty="0">
                <a:cs typeface="Times New Roman" pitchFamily="18" charset="0"/>
              </a:rPr>
              <a:t> al </a:t>
            </a:r>
            <a:r>
              <a:rPr lang="en-US" altLang="en-US" sz="1600" dirty="0" err="1">
                <a:cs typeface="Times New Roman" pitchFamily="18" charset="0"/>
              </a:rPr>
              <a:t>polinomului</a:t>
            </a:r>
            <a:r>
              <a:rPr lang="en-US" altLang="en-US" sz="1600" dirty="0">
                <a:cs typeface="Times New Roman" pitchFamily="18" charset="0"/>
              </a:rPr>
              <a:t> de </a:t>
            </a:r>
            <a:r>
              <a:rPr lang="en-US" altLang="en-US" sz="1600" dirty="0" err="1">
                <a:cs typeface="Times New Roman" pitchFamily="18" charset="0"/>
              </a:rPr>
              <a:t>generare</a:t>
            </a:r>
            <a:r>
              <a:rPr lang="en-US" altLang="en-US" sz="1600" dirty="0">
                <a:cs typeface="Times New Roman" pitchFamily="18" charset="0"/>
              </a:rPr>
              <a:t>. </a:t>
            </a:r>
            <a:r>
              <a:rPr lang="en-US" altLang="en-US" sz="1600" dirty="0" err="1">
                <a:cs typeface="Times New Roman" pitchFamily="18" charset="0"/>
              </a:rPr>
              <a:t>Avem</a:t>
            </a:r>
            <a:r>
              <a:rPr lang="en-US" altLang="en-US" sz="1600" dirty="0">
                <a:cs typeface="Times New Roman" pitchFamily="18" charset="0"/>
              </a:rPr>
              <a:t>:</a:t>
            </a:r>
            <a:endParaRPr lang="en-US" altLang="en-US" sz="1600" dirty="0"/>
          </a:p>
          <a:p>
            <a:r>
              <a:rPr lang="en-US" altLang="en-US" sz="1600" dirty="0"/>
              <a:t>  </a:t>
            </a:r>
          </a:p>
          <a:p>
            <a:r>
              <a:rPr lang="en-US" altLang="en-US" sz="1600" dirty="0"/>
              <a:t> </a:t>
            </a:r>
          </a:p>
          <a:p>
            <a:r>
              <a:rPr lang="en-US" altLang="en-US" sz="1600" dirty="0" err="1"/>
              <a:t>Înlocuind</a:t>
            </a:r>
            <a:r>
              <a:rPr lang="en-US" altLang="en-US" sz="1600" dirty="0"/>
              <a:t>        </a:t>
            </a:r>
            <a:r>
              <a:rPr lang="en-US" altLang="en-US" sz="1600" dirty="0" err="1">
                <a:cs typeface="Times New Roman" pitchFamily="18" charset="0"/>
              </a:rPr>
              <a:t>prin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relaţia</a:t>
            </a:r>
            <a:r>
              <a:rPr lang="en-US" altLang="en-US" sz="1600" dirty="0">
                <a:cs typeface="Times New Roman" pitchFamily="18" charset="0"/>
              </a:rPr>
              <a:t>                       </a:t>
            </a:r>
            <a:r>
              <a:rPr lang="en-US" altLang="en-US" sz="1600" dirty="0"/>
              <a:t>se </a:t>
            </a:r>
            <a:r>
              <a:rPr lang="en-US" altLang="en-US" sz="1600" dirty="0" err="1"/>
              <a:t>va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obţine</a:t>
            </a:r>
            <a:r>
              <a:rPr lang="en-US" altLang="en-US" sz="1600" dirty="0">
                <a:cs typeface="Times New Roman" pitchFamily="18" charset="0"/>
              </a:rPr>
              <a:t>:</a:t>
            </a:r>
            <a:endParaRPr lang="en-US" altLang="en-US" sz="1600" dirty="0"/>
          </a:p>
          <a:p>
            <a:r>
              <a:rPr lang="en-US" altLang="en-US" sz="1600" dirty="0">
                <a:cs typeface="Times New Roman" pitchFamily="18" charset="0"/>
              </a:rPr>
              <a:t>  </a:t>
            </a:r>
          </a:p>
          <a:p>
            <a:r>
              <a:rPr lang="en-US" altLang="en-US" sz="1600" dirty="0">
                <a:cs typeface="Times New Roman" pitchFamily="18" charset="0"/>
              </a:rPr>
              <a:t>T(x) este </a:t>
            </a:r>
            <a:r>
              <a:rPr lang="en-US" altLang="en-US" sz="1600" dirty="0" err="1">
                <a:cs typeface="Times New Roman" pitchFamily="18" charset="0"/>
              </a:rPr>
              <a:t>divizibil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prin</a:t>
            </a:r>
            <a:r>
              <a:rPr lang="en-US" altLang="en-US" sz="1600" dirty="0">
                <a:cs typeface="Times New Roman" pitchFamily="18" charset="0"/>
              </a:rPr>
              <a:t> G(x). </a:t>
            </a:r>
            <a:r>
              <a:rPr lang="en-US" altLang="en-US" sz="1600" dirty="0" err="1">
                <a:cs typeface="Times New Roman" pitchFamily="18" charset="0"/>
              </a:rPr>
              <a:t>Această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proprietate</a:t>
            </a:r>
            <a:r>
              <a:rPr lang="en-US" altLang="en-US" sz="1600" dirty="0">
                <a:cs typeface="Times New Roman" pitchFamily="18" charset="0"/>
              </a:rPr>
              <a:t> este </a:t>
            </a:r>
            <a:r>
              <a:rPr lang="en-US" altLang="en-US" sz="1600" dirty="0" err="1">
                <a:cs typeface="Times New Roman" pitchFamily="18" charset="0"/>
              </a:rPr>
              <a:t>folosită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drept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b="1" i="1" dirty="0" err="1">
                <a:cs typeface="Times New Roman" pitchFamily="18" charset="0"/>
              </a:rPr>
              <a:t>criteriu</a:t>
            </a:r>
            <a:r>
              <a:rPr lang="en-US" altLang="en-US" sz="1600" b="1" i="1" dirty="0">
                <a:cs typeface="Times New Roman" pitchFamily="18" charset="0"/>
              </a:rPr>
              <a:t> </a:t>
            </a:r>
            <a:r>
              <a:rPr lang="en-US" altLang="en-US" sz="1600" b="1" i="1" dirty="0" err="1">
                <a:cs typeface="Times New Roman" pitchFamily="18" charset="0"/>
              </a:rPr>
              <a:t>pentru</a:t>
            </a:r>
            <a:r>
              <a:rPr lang="en-US" altLang="en-US" sz="1600" b="1" i="1" dirty="0">
                <a:cs typeface="Times New Roman" pitchFamily="18" charset="0"/>
              </a:rPr>
              <a:t> </a:t>
            </a:r>
            <a:r>
              <a:rPr lang="en-US" altLang="en-US" sz="1600" b="1" i="1" dirty="0" err="1">
                <a:cs typeface="Times New Roman" pitchFamily="18" charset="0"/>
              </a:rPr>
              <a:t>detecţia</a:t>
            </a:r>
            <a:r>
              <a:rPr lang="en-US" altLang="en-US" sz="1600" b="1" i="1" dirty="0">
                <a:cs typeface="Times New Roman" pitchFamily="18" charset="0"/>
              </a:rPr>
              <a:t> erorilor</a:t>
            </a:r>
            <a:r>
              <a:rPr lang="en-US" altLang="en-US" sz="1600" dirty="0"/>
              <a:t>.</a:t>
            </a:r>
            <a:endParaRPr lang="en-US" altLang="en-US" sz="1600" dirty="0">
              <a:cs typeface="Times New Roman" pitchFamily="18" charset="0"/>
            </a:endParaRPr>
          </a:p>
          <a:p>
            <a:r>
              <a:rPr lang="en-US" altLang="en-US" sz="1600" dirty="0">
                <a:cs typeface="Times New Roman" pitchFamily="18" charset="0"/>
              </a:rPr>
              <a:t>Fie mesajul recepţionat T', acestuia i se asociază polinomul T'(x). Putem scrie că T'(x)=T(</a:t>
            </a:r>
            <a:r>
              <a:rPr lang="en-US" altLang="en-US" sz="1600" dirty="0"/>
              <a:t>x) </a:t>
            </a:r>
            <a:r>
              <a:rPr lang="en-US" altLang="en-US" sz="1600" dirty="0">
                <a:latin typeface="Symbol" pitchFamily="18" charset="2"/>
                <a:cs typeface="Times New Roman" pitchFamily="18" charset="0"/>
              </a:rPr>
              <a:t>Ĺ</a:t>
            </a:r>
            <a:r>
              <a:rPr lang="en-US" altLang="en-US" sz="1600" dirty="0">
                <a:cs typeface="Times New Roman" pitchFamily="18" charset="0"/>
              </a:rPr>
              <a:t> E(x), unde E(x) este polinomul erorilor. Aplicând criteriul de detecţie a erorilor, obţinem:</a:t>
            </a:r>
            <a:endParaRPr lang="en-US" altLang="en-US" sz="1600" dirty="0"/>
          </a:p>
          <a:p>
            <a:pPr algn="ctr"/>
            <a:r>
              <a:rPr lang="en-US" altLang="en-US" sz="1600" dirty="0">
                <a:cs typeface="Times New Roman" pitchFamily="18" charset="0"/>
              </a:rPr>
              <a:t>  </a:t>
            </a:r>
          </a:p>
          <a:p>
            <a:r>
              <a:rPr lang="en-US" altLang="en-US" sz="1600" dirty="0">
                <a:cs typeface="Times New Roman" pitchFamily="18" charset="0"/>
              </a:rPr>
              <a:t>Se </a:t>
            </a:r>
            <a:r>
              <a:rPr lang="en-US" altLang="en-US" sz="1600" dirty="0" err="1">
                <a:cs typeface="Times New Roman" pitchFamily="18" charset="0"/>
              </a:rPr>
              <a:t>observă</a:t>
            </a:r>
            <a:r>
              <a:rPr lang="en-US" altLang="en-US" sz="1600" dirty="0">
                <a:cs typeface="Times New Roman" pitchFamily="18" charset="0"/>
              </a:rPr>
              <a:t> că </a:t>
            </a:r>
            <a:r>
              <a:rPr lang="en-US" altLang="en-US" sz="1600" dirty="0" err="1">
                <a:cs typeface="Times New Roman" pitchFamily="18" charset="0"/>
              </a:rPr>
              <a:t>dacă</a:t>
            </a:r>
            <a:r>
              <a:rPr lang="en-US" altLang="en-US" sz="1600" dirty="0">
                <a:cs typeface="Times New Roman" pitchFamily="18" charset="0"/>
              </a:rPr>
              <a:t> E(x) este </a:t>
            </a:r>
            <a:r>
              <a:rPr lang="en-US" altLang="en-US" sz="1600" dirty="0" err="1">
                <a:cs typeface="Times New Roman" pitchFamily="18" charset="0"/>
              </a:rPr>
              <a:t>multiplu</a:t>
            </a:r>
            <a:r>
              <a:rPr lang="en-US" altLang="en-US" sz="1600" dirty="0">
                <a:cs typeface="Times New Roman" pitchFamily="18" charset="0"/>
              </a:rPr>
              <a:t> al </a:t>
            </a:r>
            <a:r>
              <a:rPr lang="en-US" altLang="en-US" sz="1600" dirty="0" err="1">
                <a:cs typeface="Times New Roman" pitchFamily="18" charset="0"/>
              </a:rPr>
              <a:t>lui</a:t>
            </a:r>
            <a:r>
              <a:rPr lang="en-US" altLang="en-US" sz="1600" dirty="0">
                <a:cs typeface="Times New Roman" pitchFamily="18" charset="0"/>
              </a:rPr>
              <a:t> G(x), mesajul recepţionat este </a:t>
            </a:r>
            <a:r>
              <a:rPr lang="en-US" altLang="en-US" sz="1600" dirty="0" err="1">
                <a:cs typeface="Times New Roman" pitchFamily="18" charset="0"/>
              </a:rPr>
              <a:t>validat</a:t>
            </a:r>
            <a:r>
              <a:rPr lang="en-US" altLang="en-US" sz="1600" dirty="0">
                <a:cs typeface="Times New Roman" pitchFamily="18" charset="0"/>
              </a:rPr>
              <a:t>, </a:t>
            </a:r>
            <a:r>
              <a:rPr lang="en-US" altLang="en-US" sz="1600" dirty="0" err="1">
                <a:cs typeface="Times New Roman" pitchFamily="18" charset="0"/>
              </a:rPr>
              <a:t>deşi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conţine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erori</a:t>
            </a:r>
            <a:r>
              <a:rPr lang="en-US" altLang="en-US" sz="1600" dirty="0">
                <a:cs typeface="Times New Roman" pitchFamily="18" charset="0"/>
              </a:rPr>
              <a:t>. </a:t>
            </a:r>
            <a:r>
              <a:rPr lang="en-US" altLang="en-US" sz="1600" dirty="0" err="1">
                <a:cs typeface="Times New Roman" pitchFamily="18" charset="0"/>
              </a:rPr>
              <a:t>Dacă</a:t>
            </a:r>
            <a:r>
              <a:rPr lang="en-US" altLang="en-US" sz="1600" dirty="0">
                <a:cs typeface="Times New Roman" pitchFamily="18" charset="0"/>
              </a:rPr>
              <a:t> E(x) nu este </a:t>
            </a:r>
            <a:r>
              <a:rPr lang="en-US" altLang="en-US" sz="1600" dirty="0" err="1">
                <a:cs typeface="Times New Roman" pitchFamily="18" charset="0"/>
              </a:rPr>
              <a:t>multiplu</a:t>
            </a:r>
            <a:r>
              <a:rPr lang="en-US" altLang="en-US" sz="1600" dirty="0">
                <a:cs typeface="Times New Roman" pitchFamily="18" charset="0"/>
              </a:rPr>
              <a:t> al </a:t>
            </a:r>
            <a:r>
              <a:rPr lang="en-US" altLang="en-US" sz="1600" dirty="0" err="1">
                <a:cs typeface="Times New Roman" pitchFamily="18" charset="0"/>
              </a:rPr>
              <a:t>lui</a:t>
            </a:r>
            <a:r>
              <a:rPr lang="en-US" altLang="en-US" sz="1600" dirty="0">
                <a:cs typeface="Times New Roman" pitchFamily="18" charset="0"/>
              </a:rPr>
              <a:t> G(x) </a:t>
            </a:r>
            <a:r>
              <a:rPr lang="en-US" altLang="en-US" sz="1600" dirty="0" err="1">
                <a:cs typeface="Times New Roman" pitchFamily="18" charset="0"/>
              </a:rPr>
              <a:t>atunci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eroarea</a:t>
            </a:r>
            <a:r>
              <a:rPr lang="en-US" altLang="en-US" sz="1600" dirty="0">
                <a:cs typeface="Times New Roman" pitchFamily="18" charset="0"/>
              </a:rPr>
              <a:t> este </a:t>
            </a:r>
            <a:r>
              <a:rPr lang="en-US" altLang="en-US" sz="1600" dirty="0" err="1">
                <a:cs typeface="Times New Roman" pitchFamily="18" charset="0"/>
              </a:rPr>
              <a:t>sesizată</a:t>
            </a:r>
            <a:r>
              <a:rPr lang="en-US" altLang="en-US" sz="1600" dirty="0">
                <a:cs typeface="Times New Roman" pitchFamily="18" charset="0"/>
              </a:rPr>
              <a:t>.</a:t>
            </a:r>
            <a:endParaRPr lang="en-US" altLang="en-US" sz="1600" dirty="0"/>
          </a:p>
          <a:p>
            <a:r>
              <a:rPr lang="en-US" altLang="en-US" sz="1600" dirty="0" err="1">
                <a:cs typeface="Times New Roman" pitchFamily="18" charset="0"/>
              </a:rPr>
              <a:t>Prin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această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metodă</a:t>
            </a:r>
            <a:r>
              <a:rPr lang="en-US" altLang="en-US" sz="1600" dirty="0">
                <a:cs typeface="Times New Roman" pitchFamily="18" charset="0"/>
              </a:rPr>
              <a:t> sunt determinate </a:t>
            </a:r>
            <a:r>
              <a:rPr lang="en-US" altLang="en-US" sz="1600" dirty="0" err="1">
                <a:cs typeface="Times New Roman" pitchFamily="18" charset="0"/>
              </a:rPr>
              <a:t>toate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pachetele</a:t>
            </a:r>
            <a:r>
              <a:rPr lang="en-US" altLang="en-US" sz="1600" dirty="0">
                <a:cs typeface="Times New Roman" pitchFamily="18" charset="0"/>
              </a:rPr>
              <a:t> de </a:t>
            </a:r>
            <a:r>
              <a:rPr lang="en-US" altLang="en-US" sz="1600" dirty="0" err="1">
                <a:cs typeface="Times New Roman" pitchFamily="18" charset="0"/>
              </a:rPr>
              <a:t>erori</a:t>
            </a:r>
            <a:r>
              <a:rPr lang="en-US" altLang="en-US" sz="1600" dirty="0">
                <a:cs typeface="Times New Roman" pitchFamily="18" charset="0"/>
              </a:rPr>
              <a:t> de </a:t>
            </a:r>
            <a:r>
              <a:rPr lang="en-US" altLang="en-US" sz="1600" dirty="0" err="1">
                <a:cs typeface="Times New Roman" pitchFamily="18" charset="0"/>
              </a:rPr>
              <a:t>lungime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mai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mică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decît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gradul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lui</a:t>
            </a:r>
            <a:r>
              <a:rPr lang="en-US" altLang="en-US" sz="1600" dirty="0">
                <a:cs typeface="Times New Roman" pitchFamily="18" charset="0"/>
              </a:rPr>
              <a:t> G(x)+1. Se </a:t>
            </a:r>
            <a:r>
              <a:rPr lang="en-US" altLang="en-US" sz="1600" dirty="0" err="1">
                <a:cs typeface="Times New Roman" pitchFamily="18" charset="0"/>
              </a:rPr>
              <a:t>numeşte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b="1" i="1" dirty="0" err="1"/>
              <a:t>pachet</a:t>
            </a:r>
            <a:r>
              <a:rPr lang="en-US" altLang="en-US" sz="1600" b="1" i="1" dirty="0"/>
              <a:t> de </a:t>
            </a:r>
            <a:r>
              <a:rPr lang="en-US" altLang="en-US" sz="1600" b="1" i="1" dirty="0" err="1"/>
              <a:t>erori</a:t>
            </a:r>
            <a:r>
              <a:rPr lang="en-US" altLang="en-US" sz="1600" dirty="0">
                <a:cs typeface="Times New Roman" pitchFamily="18" charset="0"/>
              </a:rPr>
              <a:t> o </a:t>
            </a:r>
            <a:r>
              <a:rPr lang="en-US" altLang="en-US" sz="1600" dirty="0" err="1">
                <a:cs typeface="Times New Roman" pitchFamily="18" charset="0"/>
              </a:rPr>
              <a:t>succesiune</a:t>
            </a:r>
            <a:r>
              <a:rPr lang="en-US" altLang="en-US" sz="1600" dirty="0">
                <a:cs typeface="Times New Roman" pitchFamily="18" charset="0"/>
              </a:rPr>
              <a:t> de </a:t>
            </a:r>
            <a:r>
              <a:rPr lang="en-US" altLang="en-US" sz="1600" dirty="0" err="1">
                <a:cs typeface="Times New Roman" pitchFamily="18" charset="0"/>
              </a:rPr>
              <a:t>simbo-luri</a:t>
            </a:r>
            <a:r>
              <a:rPr lang="en-US" altLang="en-US" sz="1600" dirty="0">
                <a:cs typeface="Times New Roman" pitchFamily="18" charset="0"/>
              </a:rPr>
              <a:t>, </a:t>
            </a:r>
            <a:r>
              <a:rPr lang="en-US" altLang="en-US" sz="1600" dirty="0" err="1">
                <a:cs typeface="Times New Roman" pitchFamily="18" charset="0"/>
              </a:rPr>
              <a:t>corecte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sau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eronate</a:t>
            </a:r>
            <a:r>
              <a:rPr lang="en-US" altLang="en-US" sz="1600" dirty="0">
                <a:cs typeface="Times New Roman" pitchFamily="18" charset="0"/>
              </a:rPr>
              <a:t>, </a:t>
            </a:r>
            <a:r>
              <a:rPr lang="en-US" altLang="en-US" sz="1600" dirty="0" err="1">
                <a:cs typeface="Times New Roman" pitchFamily="18" charset="0"/>
              </a:rPr>
              <a:t>în</a:t>
            </a:r>
            <a:r>
              <a:rPr lang="en-US" altLang="en-US" sz="1600" dirty="0">
                <a:cs typeface="Times New Roman" pitchFamily="18" charset="0"/>
              </a:rPr>
              <a:t> care </a:t>
            </a:r>
            <a:r>
              <a:rPr lang="en-US" altLang="en-US" sz="1600" dirty="0" err="1">
                <a:cs typeface="Times New Roman" pitchFamily="18" charset="0"/>
              </a:rPr>
              <a:t>primul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ş</a:t>
            </a:r>
            <a:r>
              <a:rPr lang="en-US" altLang="en-US" sz="1600" dirty="0" err="1"/>
              <a:t>i</a:t>
            </a:r>
            <a:r>
              <a:rPr lang="en-US" altLang="en-US" sz="1600" dirty="0"/>
              <a:t> </a:t>
            </a:r>
            <a:r>
              <a:rPr lang="en-US" altLang="en-US" sz="1600" dirty="0" err="1"/>
              <a:t>ultimul</a:t>
            </a:r>
            <a:r>
              <a:rPr lang="en-US" altLang="en-US" sz="1600" dirty="0"/>
              <a:t> </a:t>
            </a:r>
            <a:r>
              <a:rPr lang="en-US" altLang="en-US" sz="1600" dirty="0" err="1"/>
              <a:t>simbol</a:t>
            </a:r>
            <a:r>
              <a:rPr lang="en-US" altLang="en-US" sz="1600" dirty="0"/>
              <a:t> sunt </a:t>
            </a:r>
            <a:r>
              <a:rPr lang="en-US" altLang="en-US" sz="1600" dirty="0" err="1"/>
              <a:t>eronate</a:t>
            </a:r>
            <a:r>
              <a:rPr lang="en-US" altLang="en-US" sz="1600" dirty="0"/>
              <a:t>. </a:t>
            </a:r>
            <a:endParaRPr lang="en-US" altLang="en-US" sz="1600" dirty="0">
              <a:cs typeface="Times New Roman" pitchFamily="18" charset="0"/>
            </a:endParaRPr>
          </a:p>
          <a:p>
            <a:endParaRPr lang="en-US" altLang="en-US" sz="1600" dirty="0">
              <a:cs typeface="Times New Roman" pitchFamily="18" charset="0"/>
            </a:endParaRPr>
          </a:p>
        </p:txBody>
      </p:sp>
      <p:pic>
        <p:nvPicPr>
          <p:cNvPr id="19461" name="Picture 4" descr="Image7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438" y="-4306888"/>
            <a:ext cx="5254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5" descr="Image7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0475" y="-3941763"/>
            <a:ext cx="4794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6" descr="Image7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14838" y="-2846388"/>
            <a:ext cx="197802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7" descr="Image8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025" y="8012113"/>
            <a:ext cx="4275138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914400" y="2209800"/>
            <a:ext cx="82296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dirty="0">
                <a:cs typeface="Times New Roman" pitchFamily="18" charset="0"/>
              </a:rPr>
              <a:t>Se </a:t>
            </a:r>
            <a:r>
              <a:rPr lang="en-US" altLang="en-US" sz="2000" dirty="0" err="1">
                <a:cs typeface="Times New Roman" pitchFamily="18" charset="0"/>
              </a:rPr>
              <a:t>observă</a:t>
            </a:r>
            <a:r>
              <a:rPr lang="en-US" altLang="en-US" sz="2000" dirty="0">
                <a:cs typeface="Times New Roman" pitchFamily="18" charset="0"/>
              </a:rPr>
              <a:t> că </a:t>
            </a:r>
            <a:r>
              <a:rPr lang="en-US" altLang="en-US" sz="2000" dirty="0" err="1">
                <a:cs typeface="Times New Roman" pitchFamily="18" charset="0"/>
              </a:rPr>
              <a:t>dacă</a:t>
            </a:r>
            <a:r>
              <a:rPr lang="en-US" altLang="en-US" sz="2000" dirty="0">
                <a:cs typeface="Times New Roman" pitchFamily="18" charset="0"/>
              </a:rPr>
              <a:t> E(x) este </a:t>
            </a:r>
            <a:r>
              <a:rPr lang="en-US" altLang="en-US" sz="2000" dirty="0" err="1">
                <a:cs typeface="Times New Roman" pitchFamily="18" charset="0"/>
              </a:rPr>
              <a:t>multiplu</a:t>
            </a:r>
            <a:r>
              <a:rPr lang="en-US" altLang="en-US" sz="2000" dirty="0">
                <a:cs typeface="Times New Roman" pitchFamily="18" charset="0"/>
              </a:rPr>
              <a:t> al </a:t>
            </a:r>
            <a:r>
              <a:rPr lang="en-US" altLang="en-US" sz="2000" dirty="0" err="1">
                <a:cs typeface="Times New Roman" pitchFamily="18" charset="0"/>
              </a:rPr>
              <a:t>lui</a:t>
            </a:r>
            <a:r>
              <a:rPr lang="en-US" altLang="en-US" sz="2000" dirty="0">
                <a:cs typeface="Times New Roman" pitchFamily="18" charset="0"/>
              </a:rPr>
              <a:t> G(x), mesajul recepţionat este </a:t>
            </a:r>
            <a:r>
              <a:rPr lang="en-US" altLang="en-US" sz="2000" dirty="0" err="1">
                <a:cs typeface="Times New Roman" pitchFamily="18" charset="0"/>
              </a:rPr>
              <a:t>validat</a:t>
            </a:r>
            <a:r>
              <a:rPr lang="en-US" altLang="en-US" sz="2000" dirty="0">
                <a:cs typeface="Times New Roman" pitchFamily="18" charset="0"/>
              </a:rPr>
              <a:t>, </a:t>
            </a:r>
            <a:r>
              <a:rPr lang="en-US" altLang="en-US" sz="2000" dirty="0" err="1">
                <a:cs typeface="Times New Roman" pitchFamily="18" charset="0"/>
              </a:rPr>
              <a:t>deşi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conţine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erori</a:t>
            </a:r>
            <a:r>
              <a:rPr lang="en-US" altLang="en-US" sz="2000" dirty="0">
                <a:cs typeface="Times New Roman" pitchFamily="18" charset="0"/>
              </a:rPr>
              <a:t>. </a:t>
            </a:r>
            <a:endParaRPr lang="ro-RO" altLang="en-US" sz="2000" dirty="0">
              <a:cs typeface="Times New Roman" pitchFamily="18" charset="0"/>
            </a:endParaRPr>
          </a:p>
          <a:p>
            <a:endParaRPr lang="ro-RO" altLang="en-US" sz="2000" dirty="0">
              <a:cs typeface="Times New Roman" pitchFamily="18" charset="0"/>
            </a:endParaRPr>
          </a:p>
          <a:p>
            <a:r>
              <a:rPr lang="en-US" altLang="en-US" sz="2000" dirty="0" err="1">
                <a:cs typeface="Times New Roman" pitchFamily="18" charset="0"/>
              </a:rPr>
              <a:t>Dacă</a:t>
            </a:r>
            <a:r>
              <a:rPr lang="en-US" altLang="en-US" sz="2000" dirty="0">
                <a:cs typeface="Times New Roman" pitchFamily="18" charset="0"/>
              </a:rPr>
              <a:t> E(x) nu este </a:t>
            </a:r>
            <a:r>
              <a:rPr lang="en-US" altLang="en-US" sz="2000" dirty="0" err="1">
                <a:cs typeface="Times New Roman" pitchFamily="18" charset="0"/>
              </a:rPr>
              <a:t>multiplu</a:t>
            </a:r>
            <a:r>
              <a:rPr lang="en-US" altLang="en-US" sz="2000" dirty="0">
                <a:cs typeface="Times New Roman" pitchFamily="18" charset="0"/>
              </a:rPr>
              <a:t> al </a:t>
            </a:r>
            <a:r>
              <a:rPr lang="en-US" altLang="en-US" sz="2000" dirty="0" err="1">
                <a:cs typeface="Times New Roman" pitchFamily="18" charset="0"/>
              </a:rPr>
              <a:t>lui</a:t>
            </a:r>
            <a:r>
              <a:rPr lang="en-US" altLang="en-US" sz="2000" dirty="0">
                <a:cs typeface="Times New Roman" pitchFamily="18" charset="0"/>
              </a:rPr>
              <a:t> G(x) </a:t>
            </a:r>
            <a:r>
              <a:rPr lang="en-US" altLang="en-US" sz="2000" dirty="0" err="1">
                <a:cs typeface="Times New Roman" pitchFamily="18" charset="0"/>
              </a:rPr>
              <a:t>atunci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eroarea</a:t>
            </a:r>
            <a:r>
              <a:rPr lang="en-US" altLang="en-US" sz="2000" dirty="0">
                <a:cs typeface="Times New Roman" pitchFamily="18" charset="0"/>
              </a:rPr>
              <a:t> este </a:t>
            </a:r>
            <a:r>
              <a:rPr lang="en-US" altLang="en-US" sz="2000" dirty="0" err="1">
                <a:cs typeface="Times New Roman" pitchFamily="18" charset="0"/>
              </a:rPr>
              <a:t>sesizată</a:t>
            </a:r>
            <a:r>
              <a:rPr lang="en-US" altLang="en-US" sz="2000" dirty="0">
                <a:cs typeface="Times New Roman" pitchFamily="18" charset="0"/>
              </a:rPr>
              <a:t>.</a:t>
            </a:r>
          </a:p>
          <a:p>
            <a:endParaRPr lang="en-US" altLang="en-US" sz="2000" dirty="0">
              <a:cs typeface="Times New Roman" pitchFamily="18" charset="0"/>
            </a:endParaRPr>
          </a:p>
          <a:p>
            <a:r>
              <a:rPr lang="en-US" altLang="en-US" sz="2000" dirty="0" err="1">
                <a:cs typeface="Times New Roman" pitchFamily="18" charset="0"/>
              </a:rPr>
              <a:t>Prin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această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metodă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sunt</a:t>
            </a:r>
            <a:r>
              <a:rPr lang="en-US" altLang="en-US" sz="2000" dirty="0">
                <a:cs typeface="Times New Roman" pitchFamily="18" charset="0"/>
              </a:rPr>
              <a:t> determinate </a:t>
            </a:r>
            <a:r>
              <a:rPr lang="en-US" altLang="en-US" sz="2000" dirty="0" err="1">
                <a:cs typeface="Times New Roman" pitchFamily="18" charset="0"/>
              </a:rPr>
              <a:t>toate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pachetele</a:t>
            </a:r>
            <a:r>
              <a:rPr lang="en-US" altLang="en-US" sz="2000" dirty="0">
                <a:cs typeface="Times New Roman" pitchFamily="18" charset="0"/>
              </a:rPr>
              <a:t> de </a:t>
            </a:r>
            <a:r>
              <a:rPr lang="en-US" altLang="en-US" sz="2000" dirty="0" err="1">
                <a:cs typeface="Times New Roman" pitchFamily="18" charset="0"/>
              </a:rPr>
              <a:t>erori</a:t>
            </a:r>
            <a:r>
              <a:rPr lang="en-US" altLang="en-US" sz="2000" dirty="0">
                <a:cs typeface="Times New Roman" pitchFamily="18" charset="0"/>
              </a:rPr>
              <a:t> de </a:t>
            </a:r>
            <a:r>
              <a:rPr lang="en-US" altLang="en-US" sz="2000" dirty="0" err="1">
                <a:cs typeface="Times New Roman" pitchFamily="18" charset="0"/>
              </a:rPr>
              <a:t>lungime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mai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mică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decît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gradul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lui</a:t>
            </a:r>
            <a:r>
              <a:rPr lang="en-US" altLang="en-US" sz="2000" dirty="0">
                <a:cs typeface="Times New Roman" pitchFamily="18" charset="0"/>
              </a:rPr>
              <a:t> G(x)+1. </a:t>
            </a:r>
            <a:endParaRPr lang="ro-RO" altLang="en-US" sz="2000" dirty="0">
              <a:cs typeface="Times New Roman" pitchFamily="18" charset="0"/>
            </a:endParaRPr>
          </a:p>
          <a:p>
            <a:endParaRPr lang="ro-RO" altLang="en-US" sz="2000" dirty="0">
              <a:cs typeface="Times New Roman" pitchFamily="18" charset="0"/>
            </a:endParaRPr>
          </a:p>
          <a:p>
            <a:r>
              <a:rPr lang="en-US" altLang="en-US" sz="2000" dirty="0">
                <a:cs typeface="Times New Roman" pitchFamily="18" charset="0"/>
              </a:rPr>
              <a:t>Se </a:t>
            </a:r>
            <a:r>
              <a:rPr lang="en-US" altLang="en-US" sz="2000" dirty="0" err="1">
                <a:cs typeface="Times New Roman" pitchFamily="18" charset="0"/>
              </a:rPr>
              <a:t>numeşte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b="1" i="1" dirty="0" err="1">
                <a:cs typeface="Times New Roman" pitchFamily="18" charset="0"/>
              </a:rPr>
              <a:t>pachet</a:t>
            </a:r>
            <a:r>
              <a:rPr lang="en-US" altLang="en-US" sz="2000" b="1" i="1" dirty="0">
                <a:cs typeface="Times New Roman" pitchFamily="18" charset="0"/>
              </a:rPr>
              <a:t> de </a:t>
            </a:r>
            <a:r>
              <a:rPr lang="en-US" altLang="en-US" sz="2000" b="1" i="1" dirty="0" err="1">
                <a:cs typeface="Times New Roman" pitchFamily="18" charset="0"/>
              </a:rPr>
              <a:t>erori</a:t>
            </a:r>
            <a:r>
              <a:rPr lang="en-US" altLang="en-US" sz="2000" dirty="0">
                <a:cs typeface="Times New Roman" pitchFamily="18" charset="0"/>
              </a:rPr>
              <a:t> o </a:t>
            </a:r>
            <a:r>
              <a:rPr lang="en-US" altLang="en-US" sz="2000" dirty="0" err="1">
                <a:cs typeface="Times New Roman" pitchFamily="18" charset="0"/>
              </a:rPr>
              <a:t>succesiune</a:t>
            </a:r>
            <a:r>
              <a:rPr lang="en-US" altLang="en-US" sz="2000" dirty="0">
                <a:cs typeface="Times New Roman" pitchFamily="18" charset="0"/>
              </a:rPr>
              <a:t> de </a:t>
            </a:r>
            <a:r>
              <a:rPr lang="en-US" altLang="en-US" sz="2000" dirty="0" err="1">
                <a:cs typeface="Times New Roman" pitchFamily="18" charset="0"/>
              </a:rPr>
              <a:t>simboluri</a:t>
            </a:r>
            <a:r>
              <a:rPr lang="en-US" altLang="en-US" sz="2000" dirty="0">
                <a:cs typeface="Times New Roman" pitchFamily="18" charset="0"/>
              </a:rPr>
              <a:t>, </a:t>
            </a:r>
            <a:r>
              <a:rPr lang="en-US" altLang="en-US" sz="2000" dirty="0" err="1">
                <a:cs typeface="Times New Roman" pitchFamily="18" charset="0"/>
              </a:rPr>
              <a:t>corecte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sau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eronate</a:t>
            </a:r>
            <a:r>
              <a:rPr lang="en-US" altLang="en-US" sz="2000" dirty="0">
                <a:cs typeface="Times New Roman" pitchFamily="18" charset="0"/>
              </a:rPr>
              <a:t>, </a:t>
            </a:r>
            <a:r>
              <a:rPr lang="en-US" altLang="en-US" sz="2000" dirty="0" err="1">
                <a:cs typeface="Times New Roman" pitchFamily="18" charset="0"/>
              </a:rPr>
              <a:t>în</a:t>
            </a:r>
            <a:r>
              <a:rPr lang="en-US" altLang="en-US" sz="2000" dirty="0">
                <a:cs typeface="Times New Roman" pitchFamily="18" charset="0"/>
              </a:rPr>
              <a:t> care </a:t>
            </a:r>
            <a:r>
              <a:rPr lang="en-US" altLang="en-US" sz="2000" dirty="0" err="1">
                <a:cs typeface="Times New Roman" pitchFamily="18" charset="0"/>
              </a:rPr>
              <a:t>primul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şi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ultimul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simbol</a:t>
            </a:r>
            <a:r>
              <a:rPr lang="en-US" altLang="en-US" sz="2000" dirty="0">
                <a:cs typeface="Times New Roman" pitchFamily="18" charset="0"/>
              </a:rPr>
              <a:t> sunt </a:t>
            </a:r>
            <a:r>
              <a:rPr lang="en-US" altLang="en-US" sz="2000" dirty="0" err="1">
                <a:cs typeface="Times New Roman" pitchFamily="18" charset="0"/>
              </a:rPr>
              <a:t>eronate</a:t>
            </a:r>
            <a:r>
              <a:rPr lang="en-US" altLang="en-US" sz="2000" dirty="0"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3771B64-E245-46BE-9336-7361C3C2503E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ro-RO" altLang="en-US" sz="3200" dirty="0"/>
              <a:t>Exemplu de codificare</a:t>
            </a:r>
          </a:p>
        </p:txBody>
      </p:sp>
      <p:pic>
        <p:nvPicPr>
          <p:cNvPr id="19461" name="Picture 4" descr="Image7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438" y="-4306888"/>
            <a:ext cx="5254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5" descr="Image7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0475" y="-3941763"/>
            <a:ext cx="4794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6" descr="Image7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14838" y="-2846388"/>
            <a:ext cx="197802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7" descr="Image8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025" y="8012113"/>
            <a:ext cx="4275138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286000"/>
            <a:ext cx="8520241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202066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3771B64-E245-46BE-9336-7361C3C2503E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ro-RO" altLang="en-US" sz="3200" dirty="0"/>
              <a:t>Exemplu de codificare</a:t>
            </a:r>
            <a:r>
              <a:rPr lang="en-US" altLang="en-US" sz="3200" dirty="0"/>
              <a:t> (cont.)</a:t>
            </a:r>
            <a:endParaRPr lang="ro-RO" altLang="en-US" sz="3200" dirty="0"/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-4583113" y="-5083175"/>
            <a:ext cx="18311813" cy="522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600" dirty="0" err="1">
                <a:cs typeface="Times New Roman" pitchFamily="18" charset="0"/>
              </a:rPr>
              <a:t>Algoritmul</a:t>
            </a:r>
            <a:r>
              <a:rPr lang="en-US" altLang="en-US" sz="1600" dirty="0">
                <a:cs typeface="Times New Roman" pitchFamily="18" charset="0"/>
              </a:rPr>
              <a:t> de </a:t>
            </a:r>
            <a:r>
              <a:rPr lang="en-US" altLang="en-US" sz="1600" dirty="0" err="1">
                <a:cs typeface="Times New Roman" pitchFamily="18" charset="0"/>
              </a:rPr>
              <a:t>codificare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prin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împărţire</a:t>
            </a:r>
            <a:r>
              <a:rPr lang="en-US" altLang="en-US" sz="1600" dirty="0">
                <a:cs typeface="Times New Roman" pitchFamily="18" charset="0"/>
              </a:rPr>
              <a:t> este:</a:t>
            </a:r>
            <a:endParaRPr lang="en-US" altLang="en-US" sz="1600" dirty="0"/>
          </a:p>
          <a:p>
            <a:pPr lvl="1">
              <a:buFontTx/>
              <a:buChar char="•"/>
            </a:pPr>
            <a:r>
              <a:rPr lang="en-US" altLang="en-US" sz="1600" dirty="0"/>
              <a:t>Fie mesajul M: (a</a:t>
            </a:r>
            <a:r>
              <a:rPr lang="en-US" altLang="en-US" sz="1600" baseline="-30000" dirty="0"/>
              <a:t>n</a:t>
            </a:r>
            <a:r>
              <a:rPr lang="en-US" altLang="en-US" sz="1600" dirty="0"/>
              <a:t>,a</a:t>
            </a:r>
            <a:r>
              <a:rPr lang="en-US" altLang="en-US" sz="1600" baseline="-30000" dirty="0"/>
              <a:t>n-1</a:t>
            </a:r>
            <a:r>
              <a:rPr lang="en-US" altLang="en-US" sz="1600" dirty="0"/>
              <a:t>,.....,a</a:t>
            </a:r>
            <a:r>
              <a:rPr lang="en-US" altLang="en-US" sz="1600" baseline="-30000" dirty="0"/>
              <a:t>0</a:t>
            </a:r>
            <a:r>
              <a:rPr lang="en-US" altLang="en-US" sz="1600" dirty="0"/>
              <a:t>), care </a:t>
            </a:r>
            <a:r>
              <a:rPr lang="en-US" altLang="en-US" sz="1600" dirty="0" err="1"/>
              <a:t>cuprinde</a:t>
            </a:r>
            <a:r>
              <a:rPr lang="en-US" altLang="en-US" sz="1600" dirty="0"/>
              <a:t> </a:t>
            </a:r>
            <a:r>
              <a:rPr lang="en-US" altLang="en-US" sz="1600" i="1" dirty="0"/>
              <a:t>n+1</a:t>
            </a:r>
            <a:r>
              <a:rPr lang="en-US" altLang="en-US" sz="1600" dirty="0"/>
              <a:t> </a:t>
            </a:r>
            <a:r>
              <a:rPr lang="en-US" altLang="en-US" sz="1600" dirty="0" err="1"/>
              <a:t>cifre</a:t>
            </a:r>
            <a:r>
              <a:rPr lang="en-US" altLang="en-US" sz="1600" dirty="0"/>
              <a:t> </a:t>
            </a:r>
            <a:r>
              <a:rPr lang="en-US" altLang="en-US" sz="1600" dirty="0" err="1"/>
              <a:t>b</a:t>
            </a:r>
            <a:r>
              <a:rPr lang="en-US" altLang="en-US" sz="1600" dirty="0" err="1">
                <a:cs typeface="Times New Roman" pitchFamily="18" charset="0"/>
              </a:rPr>
              <a:t>inare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informaţionale</a:t>
            </a:r>
            <a:r>
              <a:rPr lang="en-US" altLang="en-US" sz="1600" dirty="0">
                <a:cs typeface="Times New Roman" pitchFamily="18" charset="0"/>
              </a:rPr>
              <a:t>. Acestuia i se asociază un </a:t>
            </a:r>
            <a:r>
              <a:rPr lang="en-US" altLang="en-US" sz="1600" dirty="0" err="1">
                <a:cs typeface="Times New Roman" pitchFamily="18" charset="0"/>
              </a:rPr>
              <a:t>polinom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în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nedeterminata</a:t>
            </a:r>
            <a:r>
              <a:rPr lang="en-US" altLang="en-US" sz="1600" dirty="0">
                <a:cs typeface="Times New Roman" pitchFamily="18" charset="0"/>
              </a:rPr>
              <a:t> x: M(x) = </a:t>
            </a:r>
            <a:r>
              <a:rPr lang="en-US" altLang="en-US" sz="1600" dirty="0" err="1">
                <a:cs typeface="Times New Roman" pitchFamily="18" charset="0"/>
              </a:rPr>
              <a:t>a</a:t>
            </a:r>
            <a:r>
              <a:rPr lang="en-US" altLang="en-US" sz="1600" baseline="-30000" dirty="0" err="1"/>
              <a:t>n</a:t>
            </a:r>
            <a:r>
              <a:rPr lang="en-US" altLang="en-US" sz="1600" dirty="0" err="1"/>
              <a:t>x</a:t>
            </a:r>
            <a:r>
              <a:rPr lang="en-US" altLang="en-US" sz="1600" baseline="30000" dirty="0" err="1"/>
              <a:t>n</a:t>
            </a:r>
            <a:r>
              <a:rPr lang="en-US" altLang="en-US" sz="1600" dirty="0"/>
              <a:t> +a</a:t>
            </a:r>
            <a:r>
              <a:rPr lang="en-US" altLang="en-US" sz="1600" baseline="-30000" dirty="0"/>
              <a:t>n-1</a:t>
            </a:r>
            <a:r>
              <a:rPr lang="en-US" altLang="en-US" sz="1600" dirty="0"/>
              <a:t>x</a:t>
            </a:r>
            <a:r>
              <a:rPr lang="en-US" altLang="en-US" sz="1600" baseline="30000" dirty="0"/>
              <a:t>n-1 </a:t>
            </a:r>
            <a:r>
              <a:rPr lang="en-US" altLang="en-US" sz="1600" dirty="0"/>
              <a:t>+……+a</a:t>
            </a:r>
            <a:r>
              <a:rPr lang="en-US" altLang="en-US" sz="1600" baseline="-30000" dirty="0"/>
              <a:t>0 </a:t>
            </a:r>
            <a:r>
              <a:rPr lang="en-US" altLang="en-US" sz="1600" dirty="0"/>
              <a:t>( a</a:t>
            </a:r>
            <a:r>
              <a:rPr lang="en-US" altLang="en-US" sz="1600" baseline="-30000" dirty="0"/>
              <a:t>i </a:t>
            </a:r>
            <a:r>
              <a:rPr lang="en-US" altLang="en-US" sz="1600" baseline="-30000" dirty="0">
                <a:latin typeface="Symbol" pitchFamily="18" charset="2"/>
              </a:rPr>
              <a:t>Î</a:t>
            </a:r>
            <a:r>
              <a:rPr lang="en-US" altLang="en-US" sz="1600" baseline="-30000" dirty="0"/>
              <a:t> </a:t>
            </a:r>
            <a:r>
              <a:rPr lang="en-US" altLang="en-US" sz="1600" dirty="0"/>
              <a:t>{0, 1} ,         </a:t>
            </a:r>
            <a:r>
              <a:rPr lang="en-US" altLang="en-US" sz="1600" b="1" dirty="0"/>
              <a:t>);</a:t>
            </a:r>
            <a:r>
              <a:rPr lang="en-US" altLang="en-US" sz="1600" dirty="0"/>
              <a:t> </a:t>
            </a:r>
          </a:p>
          <a:p>
            <a:pPr lvl="1">
              <a:buFontTx/>
              <a:buChar char="•"/>
            </a:pPr>
            <a:r>
              <a:rPr lang="en-US" altLang="en-US" sz="1600" dirty="0"/>
              <a:t>Se </a:t>
            </a:r>
            <a:r>
              <a:rPr lang="en-US" altLang="en-US" sz="1600" dirty="0" err="1"/>
              <a:t>alege</a:t>
            </a:r>
            <a:r>
              <a:rPr lang="en-US" altLang="en-US" sz="1600" dirty="0"/>
              <a:t> polinomul G(x) de grad </a:t>
            </a:r>
            <a:r>
              <a:rPr lang="en-US" altLang="en-US" sz="1600" i="1" dirty="0"/>
              <a:t>r</a:t>
            </a:r>
            <a:r>
              <a:rPr lang="en-US" altLang="en-US" sz="1600" dirty="0"/>
              <a:t>, </a:t>
            </a:r>
            <a:r>
              <a:rPr lang="en-US" altLang="en-US" sz="1600" dirty="0" err="1"/>
              <a:t>acesta</a:t>
            </a:r>
            <a:r>
              <a:rPr lang="en-US" altLang="en-US" sz="1600" dirty="0"/>
              <a:t> </a:t>
            </a:r>
            <a:r>
              <a:rPr lang="en-US" altLang="en-US" sz="1600" dirty="0" err="1"/>
              <a:t>fiind</a:t>
            </a:r>
            <a:r>
              <a:rPr lang="en-US" altLang="en-US" sz="1600" dirty="0"/>
              <a:t> polinomul de </a:t>
            </a:r>
            <a:r>
              <a:rPr lang="en-US" altLang="en-US" sz="1600" dirty="0" err="1"/>
              <a:t>genarare</a:t>
            </a:r>
            <a:r>
              <a:rPr lang="en-US" altLang="en-US" sz="1600" dirty="0"/>
              <a:t> al </a:t>
            </a:r>
            <a:r>
              <a:rPr lang="en-US" altLang="en-US" sz="1600" dirty="0" err="1"/>
              <a:t>codului</a:t>
            </a:r>
            <a:r>
              <a:rPr lang="en-US" altLang="en-US" sz="1600" dirty="0"/>
              <a:t>: G(x) = </a:t>
            </a:r>
            <a:r>
              <a:rPr lang="en-US" altLang="en-US" sz="1600" dirty="0" err="1"/>
              <a:t>b</a:t>
            </a:r>
            <a:r>
              <a:rPr lang="en-US" altLang="en-US" sz="1600" baseline="-30000" dirty="0" err="1"/>
              <a:t>r</a:t>
            </a:r>
            <a:r>
              <a:rPr lang="en-US" altLang="en-US" sz="1600" dirty="0" err="1"/>
              <a:t>x</a:t>
            </a:r>
            <a:r>
              <a:rPr lang="en-US" altLang="en-US" sz="1600" baseline="30000" dirty="0" err="1"/>
              <a:t>r</a:t>
            </a:r>
            <a:r>
              <a:rPr lang="en-US" altLang="en-US" sz="1600" dirty="0"/>
              <a:t> + b</a:t>
            </a:r>
            <a:r>
              <a:rPr lang="en-US" altLang="en-US" sz="1600" baseline="-30000" dirty="0"/>
              <a:t>r-1</a:t>
            </a:r>
            <a:r>
              <a:rPr lang="en-US" altLang="en-US" sz="1600" dirty="0"/>
              <a:t>x</a:t>
            </a:r>
            <a:r>
              <a:rPr lang="en-US" altLang="en-US" sz="1600" baseline="30000" dirty="0"/>
              <a:t>r-1 </a:t>
            </a:r>
            <a:r>
              <a:rPr lang="en-US" altLang="en-US" sz="1600" dirty="0"/>
              <a:t>+…..+ b</a:t>
            </a:r>
            <a:r>
              <a:rPr lang="en-US" altLang="en-US" sz="1600" baseline="-30000" dirty="0"/>
              <a:t>0</a:t>
            </a:r>
            <a:r>
              <a:rPr lang="en-US" altLang="en-US" sz="1600" dirty="0"/>
              <a:t> </a:t>
            </a:r>
            <a:r>
              <a:rPr lang="en-US" altLang="en-US" sz="1600" dirty="0" err="1"/>
              <a:t>bj</a:t>
            </a:r>
            <a:r>
              <a:rPr lang="en-US" altLang="en-US" sz="1600" dirty="0"/>
              <a:t> </a:t>
            </a:r>
            <a:r>
              <a:rPr lang="en-US" altLang="en-US" sz="1600" dirty="0">
                <a:latin typeface="Symbol" pitchFamily="18" charset="2"/>
              </a:rPr>
              <a:t>Î</a:t>
            </a:r>
            <a:r>
              <a:rPr lang="en-US" altLang="en-US" sz="1600" dirty="0"/>
              <a:t> {0, 1} ,          </a:t>
            </a:r>
          </a:p>
          <a:p>
            <a:pPr lvl="1">
              <a:buFontTx/>
              <a:buChar char="•"/>
            </a:pPr>
            <a:r>
              <a:rPr lang="en-US" altLang="en-US" sz="1600" dirty="0" err="1">
                <a:cs typeface="Times New Roman" pitchFamily="18" charset="0"/>
              </a:rPr>
              <a:t>Înmulţind</a:t>
            </a:r>
            <a:r>
              <a:rPr lang="en-US" altLang="en-US" sz="1600" dirty="0">
                <a:cs typeface="Times New Roman" pitchFamily="18" charset="0"/>
              </a:rPr>
              <a:t> M(x) cu </a:t>
            </a:r>
            <a:r>
              <a:rPr lang="en-US" altLang="en-US" sz="1600" dirty="0" err="1">
                <a:cs typeface="Times New Roman" pitchFamily="18" charset="0"/>
              </a:rPr>
              <a:t>x</a:t>
            </a:r>
            <a:r>
              <a:rPr lang="en-US" altLang="en-US" sz="1600" baseline="30000" dirty="0" err="1"/>
              <a:t>r</a:t>
            </a:r>
            <a:r>
              <a:rPr lang="en-US" altLang="en-US" sz="1600" dirty="0">
                <a:cs typeface="Times New Roman" pitchFamily="18" charset="0"/>
              </a:rPr>
              <a:t> se </a:t>
            </a:r>
            <a:r>
              <a:rPr lang="en-US" altLang="en-US" sz="1600" dirty="0" err="1">
                <a:cs typeface="Times New Roman" pitchFamily="18" charset="0"/>
              </a:rPr>
              <a:t>va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obţine</a:t>
            </a:r>
            <a:r>
              <a:rPr lang="en-US" altLang="en-US" sz="1600" dirty="0">
                <a:cs typeface="Times New Roman" pitchFamily="18" charset="0"/>
              </a:rPr>
              <a:t> M'(x)=M(x)</a:t>
            </a:r>
            <a:r>
              <a:rPr lang="en-US" altLang="en-US" sz="1600" dirty="0">
                <a:latin typeface="Symbol" pitchFamily="18" charset="2"/>
              </a:rPr>
              <a:t>×</a:t>
            </a:r>
            <a:r>
              <a:rPr lang="en-US" altLang="en-US" sz="1600" dirty="0"/>
              <a:t> </a:t>
            </a:r>
            <a:r>
              <a:rPr lang="en-US" altLang="en-US" sz="1600" dirty="0" err="1"/>
              <a:t>x</a:t>
            </a:r>
            <a:r>
              <a:rPr lang="en-US" altLang="en-US" sz="1600" baseline="30000" dirty="0" err="1"/>
              <a:t>r</a:t>
            </a:r>
            <a:r>
              <a:rPr lang="en-US" altLang="en-US" sz="1600" dirty="0"/>
              <a:t> </a:t>
            </a:r>
          </a:p>
          <a:p>
            <a:pPr lvl="1">
              <a:buFontTx/>
              <a:buChar char="•"/>
            </a:pPr>
            <a:r>
              <a:rPr lang="en-US" altLang="en-US" sz="1600" dirty="0"/>
              <a:t>Se </a:t>
            </a:r>
            <a:r>
              <a:rPr lang="en-US" altLang="en-US" sz="1600" dirty="0" err="1"/>
              <a:t>împarte</a:t>
            </a:r>
            <a:r>
              <a:rPr lang="en-US" altLang="en-US" sz="1600" dirty="0"/>
              <a:t> M'(x) la G(x) </a:t>
            </a:r>
          </a:p>
          <a:p>
            <a:r>
              <a:rPr lang="en-US" altLang="en-US" sz="1600" dirty="0"/>
              <a:t>  </a:t>
            </a:r>
          </a:p>
          <a:p>
            <a:r>
              <a:rPr lang="en-US" altLang="en-US" sz="1600" dirty="0" err="1"/>
              <a:t>Gradul</a:t>
            </a:r>
            <a:r>
              <a:rPr lang="en-US" altLang="en-US" sz="1600" dirty="0"/>
              <a:t> </a:t>
            </a:r>
            <a:r>
              <a:rPr lang="en-US" altLang="en-US" sz="1600" dirty="0" err="1"/>
              <a:t>polinomului</a:t>
            </a:r>
            <a:r>
              <a:rPr lang="en-US" altLang="en-US" sz="1600" dirty="0"/>
              <a:t> R(x) </a:t>
            </a:r>
            <a:r>
              <a:rPr lang="en-US" altLang="en-US" sz="1600" dirty="0" err="1"/>
              <a:t>va</a:t>
            </a:r>
            <a:r>
              <a:rPr lang="en-US" altLang="en-US" sz="1600" dirty="0"/>
              <a:t> fi </a:t>
            </a:r>
            <a:r>
              <a:rPr lang="en-US" altLang="en-US" sz="1600" dirty="0" err="1"/>
              <a:t>mai</a:t>
            </a:r>
            <a:r>
              <a:rPr lang="en-US" altLang="en-US" sz="1600" dirty="0"/>
              <a:t> mic, </a:t>
            </a:r>
            <a:r>
              <a:rPr lang="en-US" altLang="en-US" sz="1600" dirty="0" err="1"/>
              <a:t>cel</a:t>
            </a:r>
            <a:r>
              <a:rPr lang="en-US" altLang="en-US" sz="1600" dirty="0"/>
              <a:t> </a:t>
            </a:r>
            <a:r>
              <a:rPr lang="en-US" altLang="en-US" sz="1600" dirty="0" err="1"/>
              <a:t>mult</a:t>
            </a:r>
            <a:r>
              <a:rPr lang="en-US" altLang="en-US" sz="1600" dirty="0"/>
              <a:t> </a:t>
            </a:r>
            <a:r>
              <a:rPr lang="en-US" altLang="en-US" sz="1600" dirty="0" err="1"/>
              <a:t>egal</a:t>
            </a:r>
            <a:r>
              <a:rPr lang="en-US" altLang="en-US" sz="1600" dirty="0"/>
              <a:t> cu </a:t>
            </a:r>
            <a:r>
              <a:rPr lang="en-US" altLang="en-US" sz="1600" i="1" dirty="0"/>
              <a:t>r-1</a:t>
            </a:r>
            <a:r>
              <a:rPr lang="en-US" altLang="en-US" sz="1600" dirty="0">
                <a:cs typeface="Times New Roman" pitchFamily="18" charset="0"/>
              </a:rPr>
              <a:t>. </a:t>
            </a:r>
            <a:r>
              <a:rPr lang="en-US" altLang="en-US" sz="1600" dirty="0" err="1">
                <a:cs typeface="Times New Roman" pitchFamily="18" charset="0"/>
              </a:rPr>
              <a:t>Coeficienţii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polinomului</a:t>
            </a:r>
            <a:r>
              <a:rPr lang="en-US" altLang="en-US" sz="1600" dirty="0">
                <a:cs typeface="Times New Roman" pitchFamily="18" charset="0"/>
              </a:rPr>
              <a:t> R(x), de grad </a:t>
            </a:r>
            <a:r>
              <a:rPr lang="en-US" altLang="en-US" sz="1600" i="1" dirty="0"/>
              <a:t>r-1</a:t>
            </a:r>
            <a:r>
              <a:rPr lang="en-US" altLang="en-US" sz="1600" dirty="0">
                <a:cs typeface="Times New Roman" pitchFamily="18" charset="0"/>
              </a:rPr>
              <a:t>, </a:t>
            </a:r>
            <a:r>
              <a:rPr lang="en-US" altLang="en-US" sz="1600" dirty="0" err="1">
                <a:cs typeface="Times New Roman" pitchFamily="18" charset="0"/>
              </a:rPr>
              <a:t>constituie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simbolurile</a:t>
            </a:r>
            <a:r>
              <a:rPr lang="en-US" altLang="en-US" sz="1600" dirty="0">
                <a:cs typeface="Times New Roman" pitchFamily="18" charset="0"/>
              </a:rPr>
              <a:t> de control </a:t>
            </a:r>
            <a:r>
              <a:rPr lang="en-US" altLang="en-US" sz="1600" dirty="0" err="1">
                <a:cs typeface="Times New Roman" pitchFamily="18" charset="0"/>
              </a:rPr>
              <a:t>asociate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mesajului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informaţional</a:t>
            </a:r>
            <a:r>
              <a:rPr lang="en-US" altLang="en-US" sz="1600" dirty="0">
                <a:cs typeface="Times New Roman" pitchFamily="18" charset="0"/>
              </a:rPr>
              <a:t>.</a:t>
            </a:r>
            <a:endParaRPr lang="en-US" altLang="en-US" sz="1600" dirty="0"/>
          </a:p>
          <a:p>
            <a:pPr lvl="1">
              <a:buFontTx/>
              <a:buChar char="•"/>
            </a:pPr>
            <a:r>
              <a:rPr lang="en-US" altLang="en-US" sz="1600" dirty="0">
                <a:cs typeface="Times New Roman" pitchFamily="18" charset="0"/>
              </a:rPr>
              <a:t>Se </a:t>
            </a:r>
            <a:r>
              <a:rPr lang="en-US" altLang="en-US" sz="1600" dirty="0" err="1">
                <a:cs typeface="Times New Roman" pitchFamily="18" charset="0"/>
              </a:rPr>
              <a:t>adună</a:t>
            </a:r>
            <a:r>
              <a:rPr lang="en-US" altLang="en-US" sz="1600" dirty="0">
                <a:cs typeface="Times New Roman" pitchFamily="18" charset="0"/>
              </a:rPr>
              <a:t> R(x) cu M'(x) </a:t>
            </a:r>
            <a:r>
              <a:rPr lang="en-US" altLang="en-US" sz="1600" dirty="0" err="1">
                <a:cs typeface="Times New Roman" pitchFamily="18" charset="0"/>
              </a:rPr>
              <a:t>obţinâdu</a:t>
            </a:r>
            <a:r>
              <a:rPr lang="en-US" altLang="en-US" sz="1600" dirty="0">
                <a:cs typeface="Times New Roman" pitchFamily="18" charset="0"/>
              </a:rPr>
              <a:t>-se polinomul T(x) = M'(x) </a:t>
            </a:r>
            <a:r>
              <a:rPr lang="en-US" altLang="en-US" sz="1600" dirty="0">
                <a:latin typeface="Symbol" pitchFamily="18" charset="2"/>
              </a:rPr>
              <a:t>Ĺ</a:t>
            </a:r>
            <a:r>
              <a:rPr lang="en-US" altLang="en-US" sz="1600" dirty="0"/>
              <a:t> R</a:t>
            </a:r>
            <a:r>
              <a:rPr lang="en-US" altLang="en-US" sz="1600" dirty="0">
                <a:cs typeface="Times New Roman" pitchFamily="18" charset="0"/>
              </a:rPr>
              <a:t>(x). </a:t>
            </a:r>
            <a:r>
              <a:rPr lang="en-US" altLang="en-US" sz="1600" dirty="0" err="1">
                <a:cs typeface="Times New Roman" pitchFamily="18" charset="0"/>
              </a:rPr>
              <a:t>Coeficienţii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polinomului</a:t>
            </a:r>
            <a:r>
              <a:rPr lang="en-US" altLang="en-US" sz="1600" dirty="0">
                <a:cs typeface="Times New Roman" pitchFamily="18" charset="0"/>
              </a:rPr>
              <a:t> T(x) </a:t>
            </a:r>
            <a:r>
              <a:rPr lang="en-US" altLang="en-US" sz="1600" dirty="0" err="1">
                <a:cs typeface="Times New Roman" pitchFamily="18" charset="0"/>
              </a:rPr>
              <a:t>constituie</a:t>
            </a:r>
            <a:r>
              <a:rPr lang="en-US" altLang="en-US" sz="1600" dirty="0">
                <a:cs typeface="Times New Roman" pitchFamily="18" charset="0"/>
              </a:rPr>
              <a:t> mesajul </a:t>
            </a:r>
            <a:r>
              <a:rPr lang="en-US" altLang="en-US" sz="1600" dirty="0" err="1">
                <a:cs typeface="Times New Roman" pitchFamily="18" charset="0"/>
              </a:rPr>
              <a:t>ce</a:t>
            </a:r>
            <a:r>
              <a:rPr lang="en-US" altLang="en-US" sz="1600" dirty="0">
                <a:cs typeface="Times New Roman" pitchFamily="18" charset="0"/>
              </a:rPr>
              <a:t> se </a:t>
            </a:r>
            <a:r>
              <a:rPr lang="en-US" altLang="en-US" sz="1600" dirty="0" err="1">
                <a:cs typeface="Times New Roman" pitchFamily="18" charset="0"/>
              </a:rPr>
              <a:t>va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transmite</a:t>
            </a:r>
            <a:r>
              <a:rPr lang="en-US" altLang="en-US" sz="1600" dirty="0">
                <a:cs typeface="Times New Roman" pitchFamily="18" charset="0"/>
              </a:rPr>
              <a:t>: T: (a</a:t>
            </a:r>
            <a:r>
              <a:rPr lang="en-US" altLang="en-US" sz="1600" baseline="-30000" dirty="0"/>
              <a:t>n</a:t>
            </a:r>
            <a:r>
              <a:rPr lang="en-US" altLang="en-US" sz="1600" dirty="0"/>
              <a:t>a</a:t>
            </a:r>
            <a:r>
              <a:rPr lang="en-US" altLang="en-US" sz="1600" baseline="-30000" dirty="0"/>
              <a:t>n-1</a:t>
            </a:r>
            <a:r>
              <a:rPr lang="en-US" altLang="en-US" sz="1600" dirty="0"/>
              <a:t>....a</a:t>
            </a:r>
            <a:r>
              <a:rPr lang="en-US" altLang="en-US" sz="1600" baseline="-30000" dirty="0"/>
              <a:t>0</a:t>
            </a:r>
            <a:r>
              <a:rPr lang="en-US" altLang="en-US" sz="1600" dirty="0"/>
              <a:t>c</a:t>
            </a:r>
            <a:r>
              <a:rPr lang="en-US" altLang="en-US" sz="1600" baseline="-30000" dirty="0"/>
              <a:t>r-1</a:t>
            </a:r>
            <a:r>
              <a:rPr lang="en-US" altLang="en-US" sz="1600" dirty="0"/>
              <a:t>.....c</a:t>
            </a:r>
            <a:r>
              <a:rPr lang="en-US" altLang="en-US" sz="1600" baseline="-30000" dirty="0"/>
              <a:t>0</a:t>
            </a:r>
            <a:r>
              <a:rPr lang="en-US" altLang="en-US" sz="1600" dirty="0">
                <a:cs typeface="Times New Roman" pitchFamily="18" charset="0"/>
              </a:rPr>
              <a:t>) care </a:t>
            </a:r>
            <a:r>
              <a:rPr lang="en-US" altLang="en-US" sz="1600" dirty="0" err="1">
                <a:cs typeface="Times New Roman" pitchFamily="18" charset="0"/>
              </a:rPr>
              <a:t>conţine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în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poziţiile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semnificative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cele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i="1" dirty="0"/>
              <a:t>n+1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simboluri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informaţionale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iar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în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poziţiile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mai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puţin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semnificative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cele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i="1" dirty="0"/>
              <a:t>r</a:t>
            </a:r>
            <a:r>
              <a:rPr lang="en-US" altLang="en-US" sz="1600" dirty="0"/>
              <a:t> </a:t>
            </a:r>
            <a:r>
              <a:rPr lang="en-US" altLang="en-US" sz="1600" dirty="0" err="1"/>
              <a:t>simboluri</a:t>
            </a:r>
            <a:r>
              <a:rPr lang="en-US" altLang="en-US" sz="1600" dirty="0"/>
              <a:t> de control. </a:t>
            </a:r>
          </a:p>
          <a:p>
            <a:r>
              <a:rPr lang="en-US" altLang="en-US" sz="1600" dirty="0"/>
              <a:t>Polinomul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ataşat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mesajului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transmis</a:t>
            </a:r>
            <a:r>
              <a:rPr lang="en-US" altLang="en-US" sz="1600" dirty="0">
                <a:cs typeface="Times New Roman" pitchFamily="18" charset="0"/>
              </a:rPr>
              <a:t> este un </a:t>
            </a:r>
            <a:r>
              <a:rPr lang="en-US" altLang="en-US" sz="1600" dirty="0" err="1">
                <a:cs typeface="Times New Roman" pitchFamily="18" charset="0"/>
              </a:rPr>
              <a:t>multiplu</a:t>
            </a:r>
            <a:r>
              <a:rPr lang="en-US" altLang="en-US" sz="1600" dirty="0">
                <a:cs typeface="Times New Roman" pitchFamily="18" charset="0"/>
              </a:rPr>
              <a:t> al </a:t>
            </a:r>
            <a:r>
              <a:rPr lang="en-US" altLang="en-US" sz="1600" dirty="0" err="1">
                <a:cs typeface="Times New Roman" pitchFamily="18" charset="0"/>
              </a:rPr>
              <a:t>polinomului</a:t>
            </a:r>
            <a:r>
              <a:rPr lang="en-US" altLang="en-US" sz="1600" dirty="0">
                <a:cs typeface="Times New Roman" pitchFamily="18" charset="0"/>
              </a:rPr>
              <a:t> de </a:t>
            </a:r>
            <a:r>
              <a:rPr lang="en-US" altLang="en-US" sz="1600" dirty="0" err="1">
                <a:cs typeface="Times New Roman" pitchFamily="18" charset="0"/>
              </a:rPr>
              <a:t>generare</a:t>
            </a:r>
            <a:r>
              <a:rPr lang="en-US" altLang="en-US" sz="1600" dirty="0">
                <a:cs typeface="Times New Roman" pitchFamily="18" charset="0"/>
              </a:rPr>
              <a:t>. </a:t>
            </a:r>
            <a:r>
              <a:rPr lang="en-US" altLang="en-US" sz="1600" dirty="0" err="1">
                <a:cs typeface="Times New Roman" pitchFamily="18" charset="0"/>
              </a:rPr>
              <a:t>Avem</a:t>
            </a:r>
            <a:r>
              <a:rPr lang="en-US" altLang="en-US" sz="1600" dirty="0">
                <a:cs typeface="Times New Roman" pitchFamily="18" charset="0"/>
              </a:rPr>
              <a:t>:</a:t>
            </a:r>
            <a:endParaRPr lang="en-US" altLang="en-US" sz="1600" dirty="0"/>
          </a:p>
          <a:p>
            <a:r>
              <a:rPr lang="en-US" altLang="en-US" sz="1600" dirty="0"/>
              <a:t>  </a:t>
            </a:r>
          </a:p>
          <a:p>
            <a:r>
              <a:rPr lang="en-US" altLang="en-US" sz="1600" dirty="0"/>
              <a:t> </a:t>
            </a:r>
          </a:p>
          <a:p>
            <a:r>
              <a:rPr lang="en-US" altLang="en-US" sz="1600" dirty="0" err="1"/>
              <a:t>Înlocuind</a:t>
            </a:r>
            <a:r>
              <a:rPr lang="en-US" altLang="en-US" sz="1600" dirty="0"/>
              <a:t>        </a:t>
            </a:r>
            <a:r>
              <a:rPr lang="en-US" altLang="en-US" sz="1600" dirty="0" err="1">
                <a:cs typeface="Times New Roman" pitchFamily="18" charset="0"/>
              </a:rPr>
              <a:t>prin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relaţia</a:t>
            </a:r>
            <a:r>
              <a:rPr lang="en-US" altLang="en-US" sz="1600" dirty="0">
                <a:cs typeface="Times New Roman" pitchFamily="18" charset="0"/>
              </a:rPr>
              <a:t>                       </a:t>
            </a:r>
            <a:r>
              <a:rPr lang="en-US" altLang="en-US" sz="1600" dirty="0"/>
              <a:t>se </a:t>
            </a:r>
            <a:r>
              <a:rPr lang="en-US" altLang="en-US" sz="1600" dirty="0" err="1"/>
              <a:t>va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obţine</a:t>
            </a:r>
            <a:r>
              <a:rPr lang="en-US" altLang="en-US" sz="1600" dirty="0">
                <a:cs typeface="Times New Roman" pitchFamily="18" charset="0"/>
              </a:rPr>
              <a:t>:</a:t>
            </a:r>
            <a:endParaRPr lang="en-US" altLang="en-US" sz="1600" dirty="0"/>
          </a:p>
          <a:p>
            <a:r>
              <a:rPr lang="en-US" altLang="en-US" sz="1600" dirty="0">
                <a:cs typeface="Times New Roman" pitchFamily="18" charset="0"/>
              </a:rPr>
              <a:t>  </a:t>
            </a:r>
          </a:p>
          <a:p>
            <a:r>
              <a:rPr lang="en-US" altLang="en-US" sz="1600" dirty="0">
                <a:cs typeface="Times New Roman" pitchFamily="18" charset="0"/>
              </a:rPr>
              <a:t>T(x) este </a:t>
            </a:r>
            <a:r>
              <a:rPr lang="en-US" altLang="en-US" sz="1600" dirty="0" err="1">
                <a:cs typeface="Times New Roman" pitchFamily="18" charset="0"/>
              </a:rPr>
              <a:t>divizibil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prin</a:t>
            </a:r>
            <a:r>
              <a:rPr lang="en-US" altLang="en-US" sz="1600" dirty="0">
                <a:cs typeface="Times New Roman" pitchFamily="18" charset="0"/>
              </a:rPr>
              <a:t> G(x). </a:t>
            </a:r>
            <a:r>
              <a:rPr lang="en-US" altLang="en-US" sz="1600" dirty="0" err="1">
                <a:cs typeface="Times New Roman" pitchFamily="18" charset="0"/>
              </a:rPr>
              <a:t>Această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proprietate</a:t>
            </a:r>
            <a:r>
              <a:rPr lang="en-US" altLang="en-US" sz="1600" dirty="0">
                <a:cs typeface="Times New Roman" pitchFamily="18" charset="0"/>
              </a:rPr>
              <a:t> este </a:t>
            </a:r>
            <a:r>
              <a:rPr lang="en-US" altLang="en-US" sz="1600" dirty="0" err="1">
                <a:cs typeface="Times New Roman" pitchFamily="18" charset="0"/>
              </a:rPr>
              <a:t>folosită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drept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b="1" i="1" dirty="0" err="1">
                <a:cs typeface="Times New Roman" pitchFamily="18" charset="0"/>
              </a:rPr>
              <a:t>criteriu</a:t>
            </a:r>
            <a:r>
              <a:rPr lang="en-US" altLang="en-US" sz="1600" b="1" i="1" dirty="0">
                <a:cs typeface="Times New Roman" pitchFamily="18" charset="0"/>
              </a:rPr>
              <a:t> </a:t>
            </a:r>
            <a:r>
              <a:rPr lang="en-US" altLang="en-US" sz="1600" b="1" i="1" dirty="0" err="1">
                <a:cs typeface="Times New Roman" pitchFamily="18" charset="0"/>
              </a:rPr>
              <a:t>pentru</a:t>
            </a:r>
            <a:r>
              <a:rPr lang="en-US" altLang="en-US" sz="1600" b="1" i="1" dirty="0">
                <a:cs typeface="Times New Roman" pitchFamily="18" charset="0"/>
              </a:rPr>
              <a:t> </a:t>
            </a:r>
            <a:r>
              <a:rPr lang="en-US" altLang="en-US" sz="1600" b="1" i="1" dirty="0" err="1">
                <a:cs typeface="Times New Roman" pitchFamily="18" charset="0"/>
              </a:rPr>
              <a:t>detecţia</a:t>
            </a:r>
            <a:r>
              <a:rPr lang="en-US" altLang="en-US" sz="1600" b="1" i="1" dirty="0">
                <a:cs typeface="Times New Roman" pitchFamily="18" charset="0"/>
              </a:rPr>
              <a:t> erorilor</a:t>
            </a:r>
            <a:r>
              <a:rPr lang="en-US" altLang="en-US" sz="1600" dirty="0"/>
              <a:t>.</a:t>
            </a:r>
            <a:endParaRPr lang="en-US" altLang="en-US" sz="1600" dirty="0">
              <a:cs typeface="Times New Roman" pitchFamily="18" charset="0"/>
            </a:endParaRPr>
          </a:p>
          <a:p>
            <a:r>
              <a:rPr lang="en-US" altLang="en-US" sz="1600" dirty="0">
                <a:cs typeface="Times New Roman" pitchFamily="18" charset="0"/>
              </a:rPr>
              <a:t>Fie mesajul recepţionat T', acestuia i se asociază polinomul T'(x). Putem scrie că T'(x)=T(</a:t>
            </a:r>
            <a:r>
              <a:rPr lang="en-US" altLang="en-US" sz="1600" dirty="0"/>
              <a:t>x) </a:t>
            </a:r>
            <a:r>
              <a:rPr lang="en-US" altLang="en-US" sz="1600" dirty="0">
                <a:latin typeface="Symbol" pitchFamily="18" charset="2"/>
                <a:cs typeface="Times New Roman" pitchFamily="18" charset="0"/>
              </a:rPr>
              <a:t>Ĺ</a:t>
            </a:r>
            <a:r>
              <a:rPr lang="en-US" altLang="en-US" sz="1600" dirty="0">
                <a:cs typeface="Times New Roman" pitchFamily="18" charset="0"/>
              </a:rPr>
              <a:t> E(x), unde E(x) este polinomul erorilor. Aplicând criteriul de detecţie a erorilor, obţinem:</a:t>
            </a:r>
            <a:endParaRPr lang="en-US" altLang="en-US" sz="1600" dirty="0"/>
          </a:p>
          <a:p>
            <a:pPr algn="ctr"/>
            <a:r>
              <a:rPr lang="en-US" altLang="en-US" sz="1600" dirty="0">
                <a:cs typeface="Times New Roman" pitchFamily="18" charset="0"/>
              </a:rPr>
              <a:t>  </a:t>
            </a:r>
          </a:p>
          <a:p>
            <a:r>
              <a:rPr lang="en-US" altLang="en-US" sz="1600" dirty="0">
                <a:cs typeface="Times New Roman" pitchFamily="18" charset="0"/>
              </a:rPr>
              <a:t>Se </a:t>
            </a:r>
            <a:r>
              <a:rPr lang="en-US" altLang="en-US" sz="1600" dirty="0" err="1">
                <a:cs typeface="Times New Roman" pitchFamily="18" charset="0"/>
              </a:rPr>
              <a:t>observă</a:t>
            </a:r>
            <a:r>
              <a:rPr lang="en-US" altLang="en-US" sz="1600" dirty="0">
                <a:cs typeface="Times New Roman" pitchFamily="18" charset="0"/>
              </a:rPr>
              <a:t> că </a:t>
            </a:r>
            <a:r>
              <a:rPr lang="en-US" altLang="en-US" sz="1600" dirty="0" err="1">
                <a:cs typeface="Times New Roman" pitchFamily="18" charset="0"/>
              </a:rPr>
              <a:t>dacă</a:t>
            </a:r>
            <a:r>
              <a:rPr lang="en-US" altLang="en-US" sz="1600" dirty="0">
                <a:cs typeface="Times New Roman" pitchFamily="18" charset="0"/>
              </a:rPr>
              <a:t> E(x) este </a:t>
            </a:r>
            <a:r>
              <a:rPr lang="en-US" altLang="en-US" sz="1600" dirty="0" err="1">
                <a:cs typeface="Times New Roman" pitchFamily="18" charset="0"/>
              </a:rPr>
              <a:t>multiplu</a:t>
            </a:r>
            <a:r>
              <a:rPr lang="en-US" altLang="en-US" sz="1600" dirty="0">
                <a:cs typeface="Times New Roman" pitchFamily="18" charset="0"/>
              </a:rPr>
              <a:t> al </a:t>
            </a:r>
            <a:r>
              <a:rPr lang="en-US" altLang="en-US" sz="1600" dirty="0" err="1">
                <a:cs typeface="Times New Roman" pitchFamily="18" charset="0"/>
              </a:rPr>
              <a:t>lui</a:t>
            </a:r>
            <a:r>
              <a:rPr lang="en-US" altLang="en-US" sz="1600" dirty="0">
                <a:cs typeface="Times New Roman" pitchFamily="18" charset="0"/>
              </a:rPr>
              <a:t> G(x), mesajul recepţionat este </a:t>
            </a:r>
            <a:r>
              <a:rPr lang="en-US" altLang="en-US" sz="1600" dirty="0" err="1">
                <a:cs typeface="Times New Roman" pitchFamily="18" charset="0"/>
              </a:rPr>
              <a:t>validat</a:t>
            </a:r>
            <a:r>
              <a:rPr lang="en-US" altLang="en-US" sz="1600" dirty="0">
                <a:cs typeface="Times New Roman" pitchFamily="18" charset="0"/>
              </a:rPr>
              <a:t>, </a:t>
            </a:r>
            <a:r>
              <a:rPr lang="en-US" altLang="en-US" sz="1600" dirty="0" err="1">
                <a:cs typeface="Times New Roman" pitchFamily="18" charset="0"/>
              </a:rPr>
              <a:t>deşi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conţine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erori</a:t>
            </a:r>
            <a:r>
              <a:rPr lang="en-US" altLang="en-US" sz="1600" dirty="0">
                <a:cs typeface="Times New Roman" pitchFamily="18" charset="0"/>
              </a:rPr>
              <a:t>. </a:t>
            </a:r>
            <a:r>
              <a:rPr lang="en-US" altLang="en-US" sz="1600" dirty="0" err="1">
                <a:cs typeface="Times New Roman" pitchFamily="18" charset="0"/>
              </a:rPr>
              <a:t>Dacă</a:t>
            </a:r>
            <a:r>
              <a:rPr lang="en-US" altLang="en-US" sz="1600" dirty="0">
                <a:cs typeface="Times New Roman" pitchFamily="18" charset="0"/>
              </a:rPr>
              <a:t> E(x) nu este </a:t>
            </a:r>
            <a:r>
              <a:rPr lang="en-US" altLang="en-US" sz="1600" dirty="0" err="1">
                <a:cs typeface="Times New Roman" pitchFamily="18" charset="0"/>
              </a:rPr>
              <a:t>multiplu</a:t>
            </a:r>
            <a:r>
              <a:rPr lang="en-US" altLang="en-US" sz="1600" dirty="0">
                <a:cs typeface="Times New Roman" pitchFamily="18" charset="0"/>
              </a:rPr>
              <a:t> al </a:t>
            </a:r>
            <a:r>
              <a:rPr lang="en-US" altLang="en-US" sz="1600" dirty="0" err="1">
                <a:cs typeface="Times New Roman" pitchFamily="18" charset="0"/>
              </a:rPr>
              <a:t>lui</a:t>
            </a:r>
            <a:r>
              <a:rPr lang="en-US" altLang="en-US" sz="1600" dirty="0">
                <a:cs typeface="Times New Roman" pitchFamily="18" charset="0"/>
              </a:rPr>
              <a:t> G(x) </a:t>
            </a:r>
            <a:r>
              <a:rPr lang="en-US" altLang="en-US" sz="1600" dirty="0" err="1">
                <a:cs typeface="Times New Roman" pitchFamily="18" charset="0"/>
              </a:rPr>
              <a:t>atunci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eroarea</a:t>
            </a:r>
            <a:r>
              <a:rPr lang="en-US" altLang="en-US" sz="1600" dirty="0">
                <a:cs typeface="Times New Roman" pitchFamily="18" charset="0"/>
              </a:rPr>
              <a:t> este </a:t>
            </a:r>
            <a:r>
              <a:rPr lang="en-US" altLang="en-US" sz="1600" dirty="0" err="1">
                <a:cs typeface="Times New Roman" pitchFamily="18" charset="0"/>
              </a:rPr>
              <a:t>sesizată</a:t>
            </a:r>
            <a:r>
              <a:rPr lang="en-US" altLang="en-US" sz="1600" dirty="0">
                <a:cs typeface="Times New Roman" pitchFamily="18" charset="0"/>
              </a:rPr>
              <a:t>.</a:t>
            </a:r>
            <a:endParaRPr lang="en-US" altLang="en-US" sz="1600" dirty="0"/>
          </a:p>
          <a:p>
            <a:r>
              <a:rPr lang="en-US" altLang="en-US" sz="1600" dirty="0" err="1">
                <a:cs typeface="Times New Roman" pitchFamily="18" charset="0"/>
              </a:rPr>
              <a:t>Prin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această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metodă</a:t>
            </a:r>
            <a:r>
              <a:rPr lang="en-US" altLang="en-US" sz="1600" dirty="0">
                <a:cs typeface="Times New Roman" pitchFamily="18" charset="0"/>
              </a:rPr>
              <a:t> sunt determinate </a:t>
            </a:r>
            <a:r>
              <a:rPr lang="en-US" altLang="en-US" sz="1600" dirty="0" err="1">
                <a:cs typeface="Times New Roman" pitchFamily="18" charset="0"/>
              </a:rPr>
              <a:t>toate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pachetele</a:t>
            </a:r>
            <a:r>
              <a:rPr lang="en-US" altLang="en-US" sz="1600" dirty="0">
                <a:cs typeface="Times New Roman" pitchFamily="18" charset="0"/>
              </a:rPr>
              <a:t> de </a:t>
            </a:r>
            <a:r>
              <a:rPr lang="en-US" altLang="en-US" sz="1600" dirty="0" err="1">
                <a:cs typeface="Times New Roman" pitchFamily="18" charset="0"/>
              </a:rPr>
              <a:t>erori</a:t>
            </a:r>
            <a:r>
              <a:rPr lang="en-US" altLang="en-US" sz="1600" dirty="0">
                <a:cs typeface="Times New Roman" pitchFamily="18" charset="0"/>
              </a:rPr>
              <a:t> de </a:t>
            </a:r>
            <a:r>
              <a:rPr lang="en-US" altLang="en-US" sz="1600" dirty="0" err="1">
                <a:cs typeface="Times New Roman" pitchFamily="18" charset="0"/>
              </a:rPr>
              <a:t>lungime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mai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mică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decît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gradul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lui</a:t>
            </a:r>
            <a:r>
              <a:rPr lang="en-US" altLang="en-US" sz="1600" dirty="0">
                <a:cs typeface="Times New Roman" pitchFamily="18" charset="0"/>
              </a:rPr>
              <a:t> G(x)+1. Se </a:t>
            </a:r>
            <a:r>
              <a:rPr lang="en-US" altLang="en-US" sz="1600" dirty="0" err="1">
                <a:cs typeface="Times New Roman" pitchFamily="18" charset="0"/>
              </a:rPr>
              <a:t>numeşte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b="1" i="1" dirty="0" err="1"/>
              <a:t>pachet</a:t>
            </a:r>
            <a:r>
              <a:rPr lang="en-US" altLang="en-US" sz="1600" b="1" i="1" dirty="0"/>
              <a:t> de </a:t>
            </a:r>
            <a:r>
              <a:rPr lang="en-US" altLang="en-US" sz="1600" b="1" i="1" dirty="0" err="1"/>
              <a:t>erori</a:t>
            </a:r>
            <a:r>
              <a:rPr lang="en-US" altLang="en-US" sz="1600" dirty="0">
                <a:cs typeface="Times New Roman" pitchFamily="18" charset="0"/>
              </a:rPr>
              <a:t> o </a:t>
            </a:r>
            <a:r>
              <a:rPr lang="en-US" altLang="en-US" sz="1600" dirty="0" err="1">
                <a:cs typeface="Times New Roman" pitchFamily="18" charset="0"/>
              </a:rPr>
              <a:t>succesiune</a:t>
            </a:r>
            <a:r>
              <a:rPr lang="en-US" altLang="en-US" sz="1600" dirty="0">
                <a:cs typeface="Times New Roman" pitchFamily="18" charset="0"/>
              </a:rPr>
              <a:t> de </a:t>
            </a:r>
            <a:r>
              <a:rPr lang="en-US" altLang="en-US" sz="1600" dirty="0" err="1">
                <a:cs typeface="Times New Roman" pitchFamily="18" charset="0"/>
              </a:rPr>
              <a:t>simbo-luri</a:t>
            </a:r>
            <a:r>
              <a:rPr lang="en-US" altLang="en-US" sz="1600" dirty="0">
                <a:cs typeface="Times New Roman" pitchFamily="18" charset="0"/>
              </a:rPr>
              <a:t>, </a:t>
            </a:r>
            <a:r>
              <a:rPr lang="en-US" altLang="en-US" sz="1600" dirty="0" err="1">
                <a:cs typeface="Times New Roman" pitchFamily="18" charset="0"/>
              </a:rPr>
              <a:t>corecte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sau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eronate</a:t>
            </a:r>
            <a:r>
              <a:rPr lang="en-US" altLang="en-US" sz="1600" dirty="0">
                <a:cs typeface="Times New Roman" pitchFamily="18" charset="0"/>
              </a:rPr>
              <a:t>, </a:t>
            </a:r>
            <a:r>
              <a:rPr lang="en-US" altLang="en-US" sz="1600" dirty="0" err="1">
                <a:cs typeface="Times New Roman" pitchFamily="18" charset="0"/>
              </a:rPr>
              <a:t>în</a:t>
            </a:r>
            <a:r>
              <a:rPr lang="en-US" altLang="en-US" sz="1600" dirty="0">
                <a:cs typeface="Times New Roman" pitchFamily="18" charset="0"/>
              </a:rPr>
              <a:t> care </a:t>
            </a:r>
            <a:r>
              <a:rPr lang="en-US" altLang="en-US" sz="1600" dirty="0" err="1">
                <a:cs typeface="Times New Roman" pitchFamily="18" charset="0"/>
              </a:rPr>
              <a:t>primul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ş</a:t>
            </a:r>
            <a:r>
              <a:rPr lang="en-US" altLang="en-US" sz="1600" dirty="0" err="1"/>
              <a:t>i</a:t>
            </a:r>
            <a:r>
              <a:rPr lang="en-US" altLang="en-US" sz="1600" dirty="0"/>
              <a:t> </a:t>
            </a:r>
            <a:r>
              <a:rPr lang="en-US" altLang="en-US" sz="1600" dirty="0" err="1"/>
              <a:t>ultimul</a:t>
            </a:r>
            <a:r>
              <a:rPr lang="en-US" altLang="en-US" sz="1600" dirty="0"/>
              <a:t> </a:t>
            </a:r>
            <a:r>
              <a:rPr lang="en-US" altLang="en-US" sz="1600" dirty="0" err="1"/>
              <a:t>simbol</a:t>
            </a:r>
            <a:r>
              <a:rPr lang="en-US" altLang="en-US" sz="1600" dirty="0"/>
              <a:t> sunt </a:t>
            </a:r>
            <a:r>
              <a:rPr lang="en-US" altLang="en-US" sz="1600" dirty="0" err="1"/>
              <a:t>eronate</a:t>
            </a:r>
            <a:r>
              <a:rPr lang="en-US" altLang="en-US" sz="1600" dirty="0"/>
              <a:t>. </a:t>
            </a:r>
            <a:endParaRPr lang="en-US" altLang="en-US" sz="1600" dirty="0">
              <a:cs typeface="Times New Roman" pitchFamily="18" charset="0"/>
            </a:endParaRPr>
          </a:p>
          <a:p>
            <a:endParaRPr lang="en-US" altLang="en-US" sz="1600" dirty="0">
              <a:cs typeface="Times New Roman" pitchFamily="18" charset="0"/>
            </a:endParaRPr>
          </a:p>
        </p:txBody>
      </p:sp>
      <p:pic>
        <p:nvPicPr>
          <p:cNvPr id="19461" name="Picture 4" descr="Image7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438" y="-4306888"/>
            <a:ext cx="5254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5" descr="Image7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0475" y="-3941763"/>
            <a:ext cx="4794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6" descr="Image7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14838" y="-2846388"/>
            <a:ext cx="197802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7" descr="Image8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025" y="8012113"/>
            <a:ext cx="4275138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033" y="1981200"/>
            <a:ext cx="5079404" cy="3910335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5891535"/>
            <a:ext cx="2819400" cy="966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850951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3771B64-E245-46BE-9336-7361C3C2503E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ro-RO" altLang="en-US" sz="3200" dirty="0"/>
              <a:t>Exemplu de verificare</a:t>
            </a: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-4583113" y="-5083175"/>
            <a:ext cx="18311813" cy="522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600" dirty="0" err="1">
                <a:cs typeface="Times New Roman" pitchFamily="18" charset="0"/>
              </a:rPr>
              <a:t>Algoritmul</a:t>
            </a:r>
            <a:r>
              <a:rPr lang="en-US" altLang="en-US" sz="1600" dirty="0">
                <a:cs typeface="Times New Roman" pitchFamily="18" charset="0"/>
              </a:rPr>
              <a:t> de </a:t>
            </a:r>
            <a:r>
              <a:rPr lang="en-US" altLang="en-US" sz="1600" dirty="0" err="1">
                <a:cs typeface="Times New Roman" pitchFamily="18" charset="0"/>
              </a:rPr>
              <a:t>codificare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prin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împărţire</a:t>
            </a:r>
            <a:r>
              <a:rPr lang="en-US" altLang="en-US" sz="1600" dirty="0">
                <a:cs typeface="Times New Roman" pitchFamily="18" charset="0"/>
              </a:rPr>
              <a:t> este:</a:t>
            </a:r>
            <a:endParaRPr lang="en-US" altLang="en-US" sz="1600" dirty="0"/>
          </a:p>
          <a:p>
            <a:pPr lvl="1">
              <a:buFontTx/>
              <a:buChar char="•"/>
            </a:pPr>
            <a:r>
              <a:rPr lang="en-US" altLang="en-US" sz="1600" dirty="0"/>
              <a:t>Fie mesajul M: (a</a:t>
            </a:r>
            <a:r>
              <a:rPr lang="en-US" altLang="en-US" sz="1600" baseline="-30000" dirty="0"/>
              <a:t>n</a:t>
            </a:r>
            <a:r>
              <a:rPr lang="en-US" altLang="en-US" sz="1600" dirty="0"/>
              <a:t>,a</a:t>
            </a:r>
            <a:r>
              <a:rPr lang="en-US" altLang="en-US" sz="1600" baseline="-30000" dirty="0"/>
              <a:t>n-1</a:t>
            </a:r>
            <a:r>
              <a:rPr lang="en-US" altLang="en-US" sz="1600" dirty="0"/>
              <a:t>,.....,a</a:t>
            </a:r>
            <a:r>
              <a:rPr lang="en-US" altLang="en-US" sz="1600" baseline="-30000" dirty="0"/>
              <a:t>0</a:t>
            </a:r>
            <a:r>
              <a:rPr lang="en-US" altLang="en-US" sz="1600" dirty="0"/>
              <a:t>), care </a:t>
            </a:r>
            <a:r>
              <a:rPr lang="en-US" altLang="en-US" sz="1600" dirty="0" err="1"/>
              <a:t>cuprinde</a:t>
            </a:r>
            <a:r>
              <a:rPr lang="en-US" altLang="en-US" sz="1600" dirty="0"/>
              <a:t> </a:t>
            </a:r>
            <a:r>
              <a:rPr lang="en-US" altLang="en-US" sz="1600" i="1" dirty="0"/>
              <a:t>n+1</a:t>
            </a:r>
            <a:r>
              <a:rPr lang="en-US" altLang="en-US" sz="1600" dirty="0"/>
              <a:t> </a:t>
            </a:r>
            <a:r>
              <a:rPr lang="en-US" altLang="en-US" sz="1600" dirty="0" err="1"/>
              <a:t>cifre</a:t>
            </a:r>
            <a:r>
              <a:rPr lang="en-US" altLang="en-US" sz="1600" dirty="0"/>
              <a:t> </a:t>
            </a:r>
            <a:r>
              <a:rPr lang="en-US" altLang="en-US" sz="1600" dirty="0" err="1"/>
              <a:t>b</a:t>
            </a:r>
            <a:r>
              <a:rPr lang="en-US" altLang="en-US" sz="1600" dirty="0" err="1">
                <a:cs typeface="Times New Roman" pitchFamily="18" charset="0"/>
              </a:rPr>
              <a:t>inare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informaţionale</a:t>
            </a:r>
            <a:r>
              <a:rPr lang="en-US" altLang="en-US" sz="1600" dirty="0">
                <a:cs typeface="Times New Roman" pitchFamily="18" charset="0"/>
              </a:rPr>
              <a:t>. Acestuia i se asociază un </a:t>
            </a:r>
            <a:r>
              <a:rPr lang="en-US" altLang="en-US" sz="1600" dirty="0" err="1">
                <a:cs typeface="Times New Roman" pitchFamily="18" charset="0"/>
              </a:rPr>
              <a:t>polinom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în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nedeterminata</a:t>
            </a:r>
            <a:r>
              <a:rPr lang="en-US" altLang="en-US" sz="1600" dirty="0">
                <a:cs typeface="Times New Roman" pitchFamily="18" charset="0"/>
              </a:rPr>
              <a:t> x: M(x) = </a:t>
            </a:r>
            <a:r>
              <a:rPr lang="en-US" altLang="en-US" sz="1600" dirty="0" err="1">
                <a:cs typeface="Times New Roman" pitchFamily="18" charset="0"/>
              </a:rPr>
              <a:t>a</a:t>
            </a:r>
            <a:r>
              <a:rPr lang="en-US" altLang="en-US" sz="1600" baseline="-30000" dirty="0" err="1"/>
              <a:t>n</a:t>
            </a:r>
            <a:r>
              <a:rPr lang="en-US" altLang="en-US" sz="1600" dirty="0" err="1"/>
              <a:t>x</a:t>
            </a:r>
            <a:r>
              <a:rPr lang="en-US" altLang="en-US" sz="1600" baseline="30000" dirty="0" err="1"/>
              <a:t>n</a:t>
            </a:r>
            <a:r>
              <a:rPr lang="en-US" altLang="en-US" sz="1600" dirty="0"/>
              <a:t> +a</a:t>
            </a:r>
            <a:r>
              <a:rPr lang="en-US" altLang="en-US" sz="1600" baseline="-30000" dirty="0"/>
              <a:t>n-1</a:t>
            </a:r>
            <a:r>
              <a:rPr lang="en-US" altLang="en-US" sz="1600" dirty="0"/>
              <a:t>x</a:t>
            </a:r>
            <a:r>
              <a:rPr lang="en-US" altLang="en-US" sz="1600" baseline="30000" dirty="0"/>
              <a:t>n-1 </a:t>
            </a:r>
            <a:r>
              <a:rPr lang="en-US" altLang="en-US" sz="1600" dirty="0"/>
              <a:t>+……+a</a:t>
            </a:r>
            <a:r>
              <a:rPr lang="en-US" altLang="en-US" sz="1600" baseline="-30000" dirty="0"/>
              <a:t>0 </a:t>
            </a:r>
            <a:r>
              <a:rPr lang="en-US" altLang="en-US" sz="1600" dirty="0"/>
              <a:t>( a</a:t>
            </a:r>
            <a:r>
              <a:rPr lang="en-US" altLang="en-US" sz="1600" baseline="-30000" dirty="0"/>
              <a:t>i </a:t>
            </a:r>
            <a:r>
              <a:rPr lang="en-US" altLang="en-US" sz="1600" baseline="-30000" dirty="0">
                <a:latin typeface="Symbol" pitchFamily="18" charset="2"/>
              </a:rPr>
              <a:t>Î</a:t>
            </a:r>
            <a:r>
              <a:rPr lang="en-US" altLang="en-US" sz="1600" baseline="-30000" dirty="0"/>
              <a:t> </a:t>
            </a:r>
            <a:r>
              <a:rPr lang="en-US" altLang="en-US" sz="1600" dirty="0"/>
              <a:t>{0, 1} ,         </a:t>
            </a:r>
            <a:r>
              <a:rPr lang="en-US" altLang="en-US" sz="1600" b="1" dirty="0"/>
              <a:t>);</a:t>
            </a:r>
            <a:r>
              <a:rPr lang="en-US" altLang="en-US" sz="1600" dirty="0"/>
              <a:t> </a:t>
            </a:r>
          </a:p>
          <a:p>
            <a:pPr lvl="1">
              <a:buFontTx/>
              <a:buChar char="•"/>
            </a:pPr>
            <a:r>
              <a:rPr lang="en-US" altLang="en-US" sz="1600" dirty="0"/>
              <a:t>Se </a:t>
            </a:r>
            <a:r>
              <a:rPr lang="en-US" altLang="en-US" sz="1600" dirty="0" err="1"/>
              <a:t>alege</a:t>
            </a:r>
            <a:r>
              <a:rPr lang="en-US" altLang="en-US" sz="1600" dirty="0"/>
              <a:t> polinomul G(x) de grad </a:t>
            </a:r>
            <a:r>
              <a:rPr lang="en-US" altLang="en-US" sz="1600" i="1" dirty="0"/>
              <a:t>r</a:t>
            </a:r>
            <a:r>
              <a:rPr lang="en-US" altLang="en-US" sz="1600" dirty="0"/>
              <a:t>, </a:t>
            </a:r>
            <a:r>
              <a:rPr lang="en-US" altLang="en-US" sz="1600" dirty="0" err="1"/>
              <a:t>acesta</a:t>
            </a:r>
            <a:r>
              <a:rPr lang="en-US" altLang="en-US" sz="1600" dirty="0"/>
              <a:t> </a:t>
            </a:r>
            <a:r>
              <a:rPr lang="en-US" altLang="en-US" sz="1600" dirty="0" err="1"/>
              <a:t>fiind</a:t>
            </a:r>
            <a:r>
              <a:rPr lang="en-US" altLang="en-US" sz="1600" dirty="0"/>
              <a:t> polinomul de </a:t>
            </a:r>
            <a:r>
              <a:rPr lang="en-US" altLang="en-US" sz="1600" dirty="0" err="1"/>
              <a:t>genarare</a:t>
            </a:r>
            <a:r>
              <a:rPr lang="en-US" altLang="en-US" sz="1600" dirty="0"/>
              <a:t> al </a:t>
            </a:r>
            <a:r>
              <a:rPr lang="en-US" altLang="en-US" sz="1600" dirty="0" err="1"/>
              <a:t>codului</a:t>
            </a:r>
            <a:r>
              <a:rPr lang="en-US" altLang="en-US" sz="1600" dirty="0"/>
              <a:t>: G(x) = </a:t>
            </a:r>
            <a:r>
              <a:rPr lang="en-US" altLang="en-US" sz="1600" dirty="0" err="1"/>
              <a:t>b</a:t>
            </a:r>
            <a:r>
              <a:rPr lang="en-US" altLang="en-US" sz="1600" baseline="-30000" dirty="0" err="1"/>
              <a:t>r</a:t>
            </a:r>
            <a:r>
              <a:rPr lang="en-US" altLang="en-US" sz="1600" dirty="0" err="1"/>
              <a:t>x</a:t>
            </a:r>
            <a:r>
              <a:rPr lang="en-US" altLang="en-US" sz="1600" baseline="30000" dirty="0" err="1"/>
              <a:t>r</a:t>
            </a:r>
            <a:r>
              <a:rPr lang="en-US" altLang="en-US" sz="1600" dirty="0"/>
              <a:t> + b</a:t>
            </a:r>
            <a:r>
              <a:rPr lang="en-US" altLang="en-US" sz="1600" baseline="-30000" dirty="0"/>
              <a:t>r-1</a:t>
            </a:r>
            <a:r>
              <a:rPr lang="en-US" altLang="en-US" sz="1600" dirty="0"/>
              <a:t>x</a:t>
            </a:r>
            <a:r>
              <a:rPr lang="en-US" altLang="en-US" sz="1600" baseline="30000" dirty="0"/>
              <a:t>r-1 </a:t>
            </a:r>
            <a:r>
              <a:rPr lang="en-US" altLang="en-US" sz="1600" dirty="0"/>
              <a:t>+…..+ b</a:t>
            </a:r>
            <a:r>
              <a:rPr lang="en-US" altLang="en-US" sz="1600" baseline="-30000" dirty="0"/>
              <a:t>0</a:t>
            </a:r>
            <a:r>
              <a:rPr lang="en-US" altLang="en-US" sz="1600" dirty="0"/>
              <a:t> </a:t>
            </a:r>
            <a:r>
              <a:rPr lang="en-US" altLang="en-US" sz="1600" dirty="0" err="1"/>
              <a:t>bj</a:t>
            </a:r>
            <a:r>
              <a:rPr lang="en-US" altLang="en-US" sz="1600" dirty="0"/>
              <a:t> </a:t>
            </a:r>
            <a:r>
              <a:rPr lang="en-US" altLang="en-US" sz="1600" dirty="0">
                <a:latin typeface="Symbol" pitchFamily="18" charset="2"/>
              </a:rPr>
              <a:t>Î</a:t>
            </a:r>
            <a:r>
              <a:rPr lang="en-US" altLang="en-US" sz="1600" dirty="0"/>
              <a:t> {0, 1} ,          </a:t>
            </a:r>
          </a:p>
          <a:p>
            <a:pPr lvl="1">
              <a:buFontTx/>
              <a:buChar char="•"/>
            </a:pPr>
            <a:r>
              <a:rPr lang="en-US" altLang="en-US" sz="1600" dirty="0" err="1">
                <a:cs typeface="Times New Roman" pitchFamily="18" charset="0"/>
              </a:rPr>
              <a:t>Înmulţind</a:t>
            </a:r>
            <a:r>
              <a:rPr lang="en-US" altLang="en-US" sz="1600" dirty="0">
                <a:cs typeface="Times New Roman" pitchFamily="18" charset="0"/>
              </a:rPr>
              <a:t> M(x) cu </a:t>
            </a:r>
            <a:r>
              <a:rPr lang="en-US" altLang="en-US" sz="1600" dirty="0" err="1">
                <a:cs typeface="Times New Roman" pitchFamily="18" charset="0"/>
              </a:rPr>
              <a:t>x</a:t>
            </a:r>
            <a:r>
              <a:rPr lang="en-US" altLang="en-US" sz="1600" baseline="30000" dirty="0" err="1"/>
              <a:t>r</a:t>
            </a:r>
            <a:r>
              <a:rPr lang="en-US" altLang="en-US" sz="1600" dirty="0">
                <a:cs typeface="Times New Roman" pitchFamily="18" charset="0"/>
              </a:rPr>
              <a:t> se </a:t>
            </a:r>
            <a:r>
              <a:rPr lang="en-US" altLang="en-US" sz="1600" dirty="0" err="1">
                <a:cs typeface="Times New Roman" pitchFamily="18" charset="0"/>
              </a:rPr>
              <a:t>va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obţine</a:t>
            </a:r>
            <a:r>
              <a:rPr lang="en-US" altLang="en-US" sz="1600" dirty="0">
                <a:cs typeface="Times New Roman" pitchFamily="18" charset="0"/>
              </a:rPr>
              <a:t> M'(x)=M(x)</a:t>
            </a:r>
            <a:r>
              <a:rPr lang="en-US" altLang="en-US" sz="1600" dirty="0">
                <a:latin typeface="Symbol" pitchFamily="18" charset="2"/>
              </a:rPr>
              <a:t>×</a:t>
            </a:r>
            <a:r>
              <a:rPr lang="en-US" altLang="en-US" sz="1600" dirty="0"/>
              <a:t> </a:t>
            </a:r>
            <a:r>
              <a:rPr lang="en-US" altLang="en-US" sz="1600" dirty="0" err="1"/>
              <a:t>x</a:t>
            </a:r>
            <a:r>
              <a:rPr lang="en-US" altLang="en-US" sz="1600" baseline="30000" dirty="0" err="1"/>
              <a:t>r</a:t>
            </a:r>
            <a:r>
              <a:rPr lang="en-US" altLang="en-US" sz="1600" dirty="0"/>
              <a:t> </a:t>
            </a:r>
          </a:p>
          <a:p>
            <a:pPr lvl="1">
              <a:buFontTx/>
              <a:buChar char="•"/>
            </a:pPr>
            <a:r>
              <a:rPr lang="en-US" altLang="en-US" sz="1600" dirty="0"/>
              <a:t>Se </a:t>
            </a:r>
            <a:r>
              <a:rPr lang="en-US" altLang="en-US" sz="1600" dirty="0" err="1"/>
              <a:t>împarte</a:t>
            </a:r>
            <a:r>
              <a:rPr lang="en-US" altLang="en-US" sz="1600" dirty="0"/>
              <a:t> M'(x) la G(x) </a:t>
            </a:r>
          </a:p>
          <a:p>
            <a:r>
              <a:rPr lang="en-US" altLang="en-US" sz="1600" dirty="0"/>
              <a:t>  </a:t>
            </a:r>
          </a:p>
          <a:p>
            <a:r>
              <a:rPr lang="en-US" altLang="en-US" sz="1600" dirty="0" err="1"/>
              <a:t>Gradul</a:t>
            </a:r>
            <a:r>
              <a:rPr lang="en-US" altLang="en-US" sz="1600" dirty="0"/>
              <a:t> </a:t>
            </a:r>
            <a:r>
              <a:rPr lang="en-US" altLang="en-US" sz="1600" dirty="0" err="1"/>
              <a:t>polinomului</a:t>
            </a:r>
            <a:r>
              <a:rPr lang="en-US" altLang="en-US" sz="1600" dirty="0"/>
              <a:t> R(x) </a:t>
            </a:r>
            <a:r>
              <a:rPr lang="en-US" altLang="en-US" sz="1600" dirty="0" err="1"/>
              <a:t>va</a:t>
            </a:r>
            <a:r>
              <a:rPr lang="en-US" altLang="en-US" sz="1600" dirty="0"/>
              <a:t> fi </a:t>
            </a:r>
            <a:r>
              <a:rPr lang="en-US" altLang="en-US" sz="1600" dirty="0" err="1"/>
              <a:t>mai</a:t>
            </a:r>
            <a:r>
              <a:rPr lang="en-US" altLang="en-US" sz="1600" dirty="0"/>
              <a:t> mic, </a:t>
            </a:r>
            <a:r>
              <a:rPr lang="en-US" altLang="en-US" sz="1600" dirty="0" err="1"/>
              <a:t>cel</a:t>
            </a:r>
            <a:r>
              <a:rPr lang="en-US" altLang="en-US" sz="1600" dirty="0"/>
              <a:t> </a:t>
            </a:r>
            <a:r>
              <a:rPr lang="en-US" altLang="en-US" sz="1600" dirty="0" err="1"/>
              <a:t>mult</a:t>
            </a:r>
            <a:r>
              <a:rPr lang="en-US" altLang="en-US" sz="1600" dirty="0"/>
              <a:t> </a:t>
            </a:r>
            <a:r>
              <a:rPr lang="en-US" altLang="en-US" sz="1600" dirty="0" err="1"/>
              <a:t>egal</a:t>
            </a:r>
            <a:r>
              <a:rPr lang="en-US" altLang="en-US" sz="1600" dirty="0"/>
              <a:t> cu </a:t>
            </a:r>
            <a:r>
              <a:rPr lang="en-US" altLang="en-US" sz="1600" i="1" dirty="0"/>
              <a:t>r-1</a:t>
            </a:r>
            <a:r>
              <a:rPr lang="en-US" altLang="en-US" sz="1600" dirty="0">
                <a:cs typeface="Times New Roman" pitchFamily="18" charset="0"/>
              </a:rPr>
              <a:t>. </a:t>
            </a:r>
            <a:r>
              <a:rPr lang="en-US" altLang="en-US" sz="1600" dirty="0" err="1">
                <a:cs typeface="Times New Roman" pitchFamily="18" charset="0"/>
              </a:rPr>
              <a:t>Coeficienţii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polinomului</a:t>
            </a:r>
            <a:r>
              <a:rPr lang="en-US" altLang="en-US" sz="1600" dirty="0">
                <a:cs typeface="Times New Roman" pitchFamily="18" charset="0"/>
              </a:rPr>
              <a:t> R(x), de grad </a:t>
            </a:r>
            <a:r>
              <a:rPr lang="en-US" altLang="en-US" sz="1600" i="1" dirty="0"/>
              <a:t>r-1</a:t>
            </a:r>
            <a:r>
              <a:rPr lang="en-US" altLang="en-US" sz="1600" dirty="0">
                <a:cs typeface="Times New Roman" pitchFamily="18" charset="0"/>
              </a:rPr>
              <a:t>, </a:t>
            </a:r>
            <a:r>
              <a:rPr lang="en-US" altLang="en-US" sz="1600" dirty="0" err="1">
                <a:cs typeface="Times New Roman" pitchFamily="18" charset="0"/>
              </a:rPr>
              <a:t>constituie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simbolurile</a:t>
            </a:r>
            <a:r>
              <a:rPr lang="en-US" altLang="en-US" sz="1600" dirty="0">
                <a:cs typeface="Times New Roman" pitchFamily="18" charset="0"/>
              </a:rPr>
              <a:t> de control </a:t>
            </a:r>
            <a:r>
              <a:rPr lang="en-US" altLang="en-US" sz="1600" dirty="0" err="1">
                <a:cs typeface="Times New Roman" pitchFamily="18" charset="0"/>
              </a:rPr>
              <a:t>asociate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mesajului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informaţional</a:t>
            </a:r>
            <a:r>
              <a:rPr lang="en-US" altLang="en-US" sz="1600" dirty="0">
                <a:cs typeface="Times New Roman" pitchFamily="18" charset="0"/>
              </a:rPr>
              <a:t>.</a:t>
            </a:r>
            <a:endParaRPr lang="en-US" altLang="en-US" sz="1600" dirty="0"/>
          </a:p>
          <a:p>
            <a:pPr lvl="1">
              <a:buFontTx/>
              <a:buChar char="•"/>
            </a:pPr>
            <a:r>
              <a:rPr lang="en-US" altLang="en-US" sz="1600" dirty="0">
                <a:cs typeface="Times New Roman" pitchFamily="18" charset="0"/>
              </a:rPr>
              <a:t>Se </a:t>
            </a:r>
            <a:r>
              <a:rPr lang="en-US" altLang="en-US" sz="1600" dirty="0" err="1">
                <a:cs typeface="Times New Roman" pitchFamily="18" charset="0"/>
              </a:rPr>
              <a:t>adună</a:t>
            </a:r>
            <a:r>
              <a:rPr lang="en-US" altLang="en-US" sz="1600" dirty="0">
                <a:cs typeface="Times New Roman" pitchFamily="18" charset="0"/>
              </a:rPr>
              <a:t> R(x) cu M'(x) </a:t>
            </a:r>
            <a:r>
              <a:rPr lang="en-US" altLang="en-US" sz="1600" dirty="0" err="1">
                <a:cs typeface="Times New Roman" pitchFamily="18" charset="0"/>
              </a:rPr>
              <a:t>obţinâdu</a:t>
            </a:r>
            <a:r>
              <a:rPr lang="en-US" altLang="en-US" sz="1600" dirty="0">
                <a:cs typeface="Times New Roman" pitchFamily="18" charset="0"/>
              </a:rPr>
              <a:t>-se polinomul T(x) = M'(x) </a:t>
            </a:r>
            <a:r>
              <a:rPr lang="en-US" altLang="en-US" sz="1600" dirty="0">
                <a:latin typeface="Symbol" pitchFamily="18" charset="2"/>
              </a:rPr>
              <a:t>Ĺ</a:t>
            </a:r>
            <a:r>
              <a:rPr lang="en-US" altLang="en-US" sz="1600" dirty="0"/>
              <a:t> R</a:t>
            </a:r>
            <a:r>
              <a:rPr lang="en-US" altLang="en-US" sz="1600" dirty="0">
                <a:cs typeface="Times New Roman" pitchFamily="18" charset="0"/>
              </a:rPr>
              <a:t>(x). </a:t>
            </a:r>
            <a:r>
              <a:rPr lang="en-US" altLang="en-US" sz="1600" dirty="0" err="1">
                <a:cs typeface="Times New Roman" pitchFamily="18" charset="0"/>
              </a:rPr>
              <a:t>Coeficienţii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polinomului</a:t>
            </a:r>
            <a:r>
              <a:rPr lang="en-US" altLang="en-US" sz="1600" dirty="0">
                <a:cs typeface="Times New Roman" pitchFamily="18" charset="0"/>
              </a:rPr>
              <a:t> T(x) </a:t>
            </a:r>
            <a:r>
              <a:rPr lang="en-US" altLang="en-US" sz="1600" dirty="0" err="1">
                <a:cs typeface="Times New Roman" pitchFamily="18" charset="0"/>
              </a:rPr>
              <a:t>constituie</a:t>
            </a:r>
            <a:r>
              <a:rPr lang="en-US" altLang="en-US" sz="1600" dirty="0">
                <a:cs typeface="Times New Roman" pitchFamily="18" charset="0"/>
              </a:rPr>
              <a:t> mesajul </a:t>
            </a:r>
            <a:r>
              <a:rPr lang="en-US" altLang="en-US" sz="1600" dirty="0" err="1">
                <a:cs typeface="Times New Roman" pitchFamily="18" charset="0"/>
              </a:rPr>
              <a:t>ce</a:t>
            </a:r>
            <a:r>
              <a:rPr lang="en-US" altLang="en-US" sz="1600" dirty="0">
                <a:cs typeface="Times New Roman" pitchFamily="18" charset="0"/>
              </a:rPr>
              <a:t> se </a:t>
            </a:r>
            <a:r>
              <a:rPr lang="en-US" altLang="en-US" sz="1600" dirty="0" err="1">
                <a:cs typeface="Times New Roman" pitchFamily="18" charset="0"/>
              </a:rPr>
              <a:t>va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transmite</a:t>
            </a:r>
            <a:r>
              <a:rPr lang="en-US" altLang="en-US" sz="1600" dirty="0">
                <a:cs typeface="Times New Roman" pitchFamily="18" charset="0"/>
              </a:rPr>
              <a:t>: T: (a</a:t>
            </a:r>
            <a:r>
              <a:rPr lang="en-US" altLang="en-US" sz="1600" baseline="-30000" dirty="0"/>
              <a:t>n</a:t>
            </a:r>
            <a:r>
              <a:rPr lang="en-US" altLang="en-US" sz="1600" dirty="0"/>
              <a:t>a</a:t>
            </a:r>
            <a:r>
              <a:rPr lang="en-US" altLang="en-US" sz="1600" baseline="-30000" dirty="0"/>
              <a:t>n-1</a:t>
            </a:r>
            <a:r>
              <a:rPr lang="en-US" altLang="en-US" sz="1600" dirty="0"/>
              <a:t>....a</a:t>
            </a:r>
            <a:r>
              <a:rPr lang="en-US" altLang="en-US" sz="1600" baseline="-30000" dirty="0"/>
              <a:t>0</a:t>
            </a:r>
            <a:r>
              <a:rPr lang="en-US" altLang="en-US" sz="1600" dirty="0"/>
              <a:t>c</a:t>
            </a:r>
            <a:r>
              <a:rPr lang="en-US" altLang="en-US" sz="1600" baseline="-30000" dirty="0"/>
              <a:t>r-1</a:t>
            </a:r>
            <a:r>
              <a:rPr lang="en-US" altLang="en-US" sz="1600" dirty="0"/>
              <a:t>.....c</a:t>
            </a:r>
            <a:r>
              <a:rPr lang="en-US" altLang="en-US" sz="1600" baseline="-30000" dirty="0"/>
              <a:t>0</a:t>
            </a:r>
            <a:r>
              <a:rPr lang="en-US" altLang="en-US" sz="1600" dirty="0">
                <a:cs typeface="Times New Roman" pitchFamily="18" charset="0"/>
              </a:rPr>
              <a:t>) care </a:t>
            </a:r>
            <a:r>
              <a:rPr lang="en-US" altLang="en-US" sz="1600" dirty="0" err="1">
                <a:cs typeface="Times New Roman" pitchFamily="18" charset="0"/>
              </a:rPr>
              <a:t>conţine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în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poziţiile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semnificative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cele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i="1" dirty="0"/>
              <a:t>n+1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simboluri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informaţionale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iar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în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poziţiile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mai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puţin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semnificative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cele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i="1" dirty="0"/>
              <a:t>r</a:t>
            </a:r>
            <a:r>
              <a:rPr lang="en-US" altLang="en-US" sz="1600" dirty="0"/>
              <a:t> </a:t>
            </a:r>
            <a:r>
              <a:rPr lang="en-US" altLang="en-US" sz="1600" dirty="0" err="1"/>
              <a:t>simboluri</a:t>
            </a:r>
            <a:r>
              <a:rPr lang="en-US" altLang="en-US" sz="1600" dirty="0"/>
              <a:t> de control. </a:t>
            </a:r>
          </a:p>
          <a:p>
            <a:r>
              <a:rPr lang="en-US" altLang="en-US" sz="1600" dirty="0"/>
              <a:t>Polinomul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ataşat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mesajului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transmis</a:t>
            </a:r>
            <a:r>
              <a:rPr lang="en-US" altLang="en-US" sz="1600" dirty="0">
                <a:cs typeface="Times New Roman" pitchFamily="18" charset="0"/>
              </a:rPr>
              <a:t> este un </a:t>
            </a:r>
            <a:r>
              <a:rPr lang="en-US" altLang="en-US" sz="1600" dirty="0" err="1">
                <a:cs typeface="Times New Roman" pitchFamily="18" charset="0"/>
              </a:rPr>
              <a:t>multiplu</a:t>
            </a:r>
            <a:r>
              <a:rPr lang="en-US" altLang="en-US" sz="1600" dirty="0">
                <a:cs typeface="Times New Roman" pitchFamily="18" charset="0"/>
              </a:rPr>
              <a:t> al </a:t>
            </a:r>
            <a:r>
              <a:rPr lang="en-US" altLang="en-US" sz="1600" dirty="0" err="1">
                <a:cs typeface="Times New Roman" pitchFamily="18" charset="0"/>
              </a:rPr>
              <a:t>polinomului</a:t>
            </a:r>
            <a:r>
              <a:rPr lang="en-US" altLang="en-US" sz="1600" dirty="0">
                <a:cs typeface="Times New Roman" pitchFamily="18" charset="0"/>
              </a:rPr>
              <a:t> de </a:t>
            </a:r>
            <a:r>
              <a:rPr lang="en-US" altLang="en-US" sz="1600" dirty="0" err="1">
                <a:cs typeface="Times New Roman" pitchFamily="18" charset="0"/>
              </a:rPr>
              <a:t>generare</a:t>
            </a:r>
            <a:r>
              <a:rPr lang="en-US" altLang="en-US" sz="1600" dirty="0">
                <a:cs typeface="Times New Roman" pitchFamily="18" charset="0"/>
              </a:rPr>
              <a:t>. </a:t>
            </a:r>
            <a:r>
              <a:rPr lang="en-US" altLang="en-US" sz="1600" dirty="0" err="1">
                <a:cs typeface="Times New Roman" pitchFamily="18" charset="0"/>
              </a:rPr>
              <a:t>Avem</a:t>
            </a:r>
            <a:r>
              <a:rPr lang="en-US" altLang="en-US" sz="1600" dirty="0">
                <a:cs typeface="Times New Roman" pitchFamily="18" charset="0"/>
              </a:rPr>
              <a:t>:</a:t>
            </a:r>
            <a:endParaRPr lang="en-US" altLang="en-US" sz="1600" dirty="0"/>
          </a:p>
          <a:p>
            <a:r>
              <a:rPr lang="en-US" altLang="en-US" sz="1600" dirty="0"/>
              <a:t>  </a:t>
            </a:r>
          </a:p>
          <a:p>
            <a:r>
              <a:rPr lang="en-US" altLang="en-US" sz="1600" dirty="0"/>
              <a:t> </a:t>
            </a:r>
          </a:p>
          <a:p>
            <a:r>
              <a:rPr lang="en-US" altLang="en-US" sz="1600" dirty="0" err="1"/>
              <a:t>Înlocuind</a:t>
            </a:r>
            <a:r>
              <a:rPr lang="en-US" altLang="en-US" sz="1600" dirty="0"/>
              <a:t>        </a:t>
            </a:r>
            <a:r>
              <a:rPr lang="en-US" altLang="en-US" sz="1600" dirty="0" err="1">
                <a:cs typeface="Times New Roman" pitchFamily="18" charset="0"/>
              </a:rPr>
              <a:t>prin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relaţia</a:t>
            </a:r>
            <a:r>
              <a:rPr lang="en-US" altLang="en-US" sz="1600" dirty="0">
                <a:cs typeface="Times New Roman" pitchFamily="18" charset="0"/>
              </a:rPr>
              <a:t>                       </a:t>
            </a:r>
            <a:r>
              <a:rPr lang="en-US" altLang="en-US" sz="1600" dirty="0"/>
              <a:t>se </a:t>
            </a:r>
            <a:r>
              <a:rPr lang="en-US" altLang="en-US" sz="1600" dirty="0" err="1"/>
              <a:t>va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obţine</a:t>
            </a:r>
            <a:r>
              <a:rPr lang="en-US" altLang="en-US" sz="1600" dirty="0">
                <a:cs typeface="Times New Roman" pitchFamily="18" charset="0"/>
              </a:rPr>
              <a:t>:</a:t>
            </a:r>
            <a:endParaRPr lang="en-US" altLang="en-US" sz="1600" dirty="0"/>
          </a:p>
          <a:p>
            <a:r>
              <a:rPr lang="en-US" altLang="en-US" sz="1600" dirty="0">
                <a:cs typeface="Times New Roman" pitchFamily="18" charset="0"/>
              </a:rPr>
              <a:t>  </a:t>
            </a:r>
          </a:p>
          <a:p>
            <a:r>
              <a:rPr lang="en-US" altLang="en-US" sz="1600" dirty="0">
                <a:cs typeface="Times New Roman" pitchFamily="18" charset="0"/>
              </a:rPr>
              <a:t>T(x) este </a:t>
            </a:r>
            <a:r>
              <a:rPr lang="en-US" altLang="en-US" sz="1600" dirty="0" err="1">
                <a:cs typeface="Times New Roman" pitchFamily="18" charset="0"/>
              </a:rPr>
              <a:t>divizibil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prin</a:t>
            </a:r>
            <a:r>
              <a:rPr lang="en-US" altLang="en-US" sz="1600" dirty="0">
                <a:cs typeface="Times New Roman" pitchFamily="18" charset="0"/>
              </a:rPr>
              <a:t> G(x). </a:t>
            </a:r>
            <a:r>
              <a:rPr lang="en-US" altLang="en-US" sz="1600" dirty="0" err="1">
                <a:cs typeface="Times New Roman" pitchFamily="18" charset="0"/>
              </a:rPr>
              <a:t>Această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proprietate</a:t>
            </a:r>
            <a:r>
              <a:rPr lang="en-US" altLang="en-US" sz="1600" dirty="0">
                <a:cs typeface="Times New Roman" pitchFamily="18" charset="0"/>
              </a:rPr>
              <a:t> este </a:t>
            </a:r>
            <a:r>
              <a:rPr lang="en-US" altLang="en-US" sz="1600" dirty="0" err="1">
                <a:cs typeface="Times New Roman" pitchFamily="18" charset="0"/>
              </a:rPr>
              <a:t>folosită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drept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b="1" i="1" dirty="0" err="1">
                <a:cs typeface="Times New Roman" pitchFamily="18" charset="0"/>
              </a:rPr>
              <a:t>criteriu</a:t>
            </a:r>
            <a:r>
              <a:rPr lang="en-US" altLang="en-US" sz="1600" b="1" i="1" dirty="0">
                <a:cs typeface="Times New Roman" pitchFamily="18" charset="0"/>
              </a:rPr>
              <a:t> </a:t>
            </a:r>
            <a:r>
              <a:rPr lang="en-US" altLang="en-US" sz="1600" b="1" i="1" dirty="0" err="1">
                <a:cs typeface="Times New Roman" pitchFamily="18" charset="0"/>
              </a:rPr>
              <a:t>pentru</a:t>
            </a:r>
            <a:r>
              <a:rPr lang="en-US" altLang="en-US" sz="1600" b="1" i="1" dirty="0">
                <a:cs typeface="Times New Roman" pitchFamily="18" charset="0"/>
              </a:rPr>
              <a:t> </a:t>
            </a:r>
            <a:r>
              <a:rPr lang="en-US" altLang="en-US" sz="1600" b="1" i="1" dirty="0" err="1">
                <a:cs typeface="Times New Roman" pitchFamily="18" charset="0"/>
              </a:rPr>
              <a:t>detecţia</a:t>
            </a:r>
            <a:r>
              <a:rPr lang="en-US" altLang="en-US" sz="1600" b="1" i="1" dirty="0">
                <a:cs typeface="Times New Roman" pitchFamily="18" charset="0"/>
              </a:rPr>
              <a:t> erorilor</a:t>
            </a:r>
            <a:r>
              <a:rPr lang="en-US" altLang="en-US" sz="1600" dirty="0"/>
              <a:t>.</a:t>
            </a:r>
            <a:endParaRPr lang="en-US" altLang="en-US" sz="1600" dirty="0">
              <a:cs typeface="Times New Roman" pitchFamily="18" charset="0"/>
            </a:endParaRPr>
          </a:p>
          <a:p>
            <a:r>
              <a:rPr lang="en-US" altLang="en-US" sz="1600" dirty="0">
                <a:cs typeface="Times New Roman" pitchFamily="18" charset="0"/>
              </a:rPr>
              <a:t>Fie mesajul recepţionat T', acestuia i se asociază polinomul T'(x). Putem scrie că T'(x)=T(</a:t>
            </a:r>
            <a:r>
              <a:rPr lang="en-US" altLang="en-US" sz="1600" dirty="0"/>
              <a:t>x) </a:t>
            </a:r>
            <a:r>
              <a:rPr lang="en-US" altLang="en-US" sz="1600" dirty="0">
                <a:latin typeface="Symbol" pitchFamily="18" charset="2"/>
                <a:cs typeface="Times New Roman" pitchFamily="18" charset="0"/>
              </a:rPr>
              <a:t>Ĺ</a:t>
            </a:r>
            <a:r>
              <a:rPr lang="en-US" altLang="en-US" sz="1600" dirty="0">
                <a:cs typeface="Times New Roman" pitchFamily="18" charset="0"/>
              </a:rPr>
              <a:t> E(x), unde E(x) este polinomul erorilor. Aplicând criteriul de detecţie a erorilor, obţinem:</a:t>
            </a:r>
            <a:endParaRPr lang="en-US" altLang="en-US" sz="1600" dirty="0"/>
          </a:p>
          <a:p>
            <a:pPr algn="ctr"/>
            <a:r>
              <a:rPr lang="en-US" altLang="en-US" sz="1600" dirty="0">
                <a:cs typeface="Times New Roman" pitchFamily="18" charset="0"/>
              </a:rPr>
              <a:t>  </a:t>
            </a:r>
          </a:p>
          <a:p>
            <a:r>
              <a:rPr lang="en-US" altLang="en-US" sz="1600" dirty="0">
                <a:cs typeface="Times New Roman" pitchFamily="18" charset="0"/>
              </a:rPr>
              <a:t>Se </a:t>
            </a:r>
            <a:r>
              <a:rPr lang="en-US" altLang="en-US" sz="1600" dirty="0" err="1">
                <a:cs typeface="Times New Roman" pitchFamily="18" charset="0"/>
              </a:rPr>
              <a:t>observă</a:t>
            </a:r>
            <a:r>
              <a:rPr lang="en-US" altLang="en-US" sz="1600" dirty="0">
                <a:cs typeface="Times New Roman" pitchFamily="18" charset="0"/>
              </a:rPr>
              <a:t> că </a:t>
            </a:r>
            <a:r>
              <a:rPr lang="en-US" altLang="en-US" sz="1600" dirty="0" err="1">
                <a:cs typeface="Times New Roman" pitchFamily="18" charset="0"/>
              </a:rPr>
              <a:t>dacă</a:t>
            </a:r>
            <a:r>
              <a:rPr lang="en-US" altLang="en-US" sz="1600" dirty="0">
                <a:cs typeface="Times New Roman" pitchFamily="18" charset="0"/>
              </a:rPr>
              <a:t> E(x) este </a:t>
            </a:r>
            <a:r>
              <a:rPr lang="en-US" altLang="en-US" sz="1600" dirty="0" err="1">
                <a:cs typeface="Times New Roman" pitchFamily="18" charset="0"/>
              </a:rPr>
              <a:t>multiplu</a:t>
            </a:r>
            <a:r>
              <a:rPr lang="en-US" altLang="en-US" sz="1600" dirty="0">
                <a:cs typeface="Times New Roman" pitchFamily="18" charset="0"/>
              </a:rPr>
              <a:t> al </a:t>
            </a:r>
            <a:r>
              <a:rPr lang="en-US" altLang="en-US" sz="1600" dirty="0" err="1">
                <a:cs typeface="Times New Roman" pitchFamily="18" charset="0"/>
              </a:rPr>
              <a:t>lui</a:t>
            </a:r>
            <a:r>
              <a:rPr lang="en-US" altLang="en-US" sz="1600" dirty="0">
                <a:cs typeface="Times New Roman" pitchFamily="18" charset="0"/>
              </a:rPr>
              <a:t> G(x), mesajul recepţionat este </a:t>
            </a:r>
            <a:r>
              <a:rPr lang="en-US" altLang="en-US" sz="1600" dirty="0" err="1">
                <a:cs typeface="Times New Roman" pitchFamily="18" charset="0"/>
              </a:rPr>
              <a:t>validat</a:t>
            </a:r>
            <a:r>
              <a:rPr lang="en-US" altLang="en-US" sz="1600" dirty="0">
                <a:cs typeface="Times New Roman" pitchFamily="18" charset="0"/>
              </a:rPr>
              <a:t>, </a:t>
            </a:r>
            <a:r>
              <a:rPr lang="en-US" altLang="en-US" sz="1600" dirty="0" err="1">
                <a:cs typeface="Times New Roman" pitchFamily="18" charset="0"/>
              </a:rPr>
              <a:t>deşi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conţine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erori</a:t>
            </a:r>
            <a:r>
              <a:rPr lang="en-US" altLang="en-US" sz="1600" dirty="0">
                <a:cs typeface="Times New Roman" pitchFamily="18" charset="0"/>
              </a:rPr>
              <a:t>. </a:t>
            </a:r>
            <a:r>
              <a:rPr lang="en-US" altLang="en-US" sz="1600" dirty="0" err="1">
                <a:cs typeface="Times New Roman" pitchFamily="18" charset="0"/>
              </a:rPr>
              <a:t>Dacă</a:t>
            </a:r>
            <a:r>
              <a:rPr lang="en-US" altLang="en-US" sz="1600" dirty="0">
                <a:cs typeface="Times New Roman" pitchFamily="18" charset="0"/>
              </a:rPr>
              <a:t> E(x) nu este </a:t>
            </a:r>
            <a:r>
              <a:rPr lang="en-US" altLang="en-US" sz="1600" dirty="0" err="1">
                <a:cs typeface="Times New Roman" pitchFamily="18" charset="0"/>
              </a:rPr>
              <a:t>multiplu</a:t>
            </a:r>
            <a:r>
              <a:rPr lang="en-US" altLang="en-US" sz="1600" dirty="0">
                <a:cs typeface="Times New Roman" pitchFamily="18" charset="0"/>
              </a:rPr>
              <a:t> al </a:t>
            </a:r>
            <a:r>
              <a:rPr lang="en-US" altLang="en-US" sz="1600" dirty="0" err="1">
                <a:cs typeface="Times New Roman" pitchFamily="18" charset="0"/>
              </a:rPr>
              <a:t>lui</a:t>
            </a:r>
            <a:r>
              <a:rPr lang="en-US" altLang="en-US" sz="1600" dirty="0">
                <a:cs typeface="Times New Roman" pitchFamily="18" charset="0"/>
              </a:rPr>
              <a:t> G(x) </a:t>
            </a:r>
            <a:r>
              <a:rPr lang="en-US" altLang="en-US" sz="1600" dirty="0" err="1">
                <a:cs typeface="Times New Roman" pitchFamily="18" charset="0"/>
              </a:rPr>
              <a:t>atunci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eroarea</a:t>
            </a:r>
            <a:r>
              <a:rPr lang="en-US" altLang="en-US" sz="1600" dirty="0">
                <a:cs typeface="Times New Roman" pitchFamily="18" charset="0"/>
              </a:rPr>
              <a:t> este </a:t>
            </a:r>
            <a:r>
              <a:rPr lang="en-US" altLang="en-US" sz="1600" dirty="0" err="1">
                <a:cs typeface="Times New Roman" pitchFamily="18" charset="0"/>
              </a:rPr>
              <a:t>sesizată</a:t>
            </a:r>
            <a:r>
              <a:rPr lang="en-US" altLang="en-US" sz="1600" dirty="0">
                <a:cs typeface="Times New Roman" pitchFamily="18" charset="0"/>
              </a:rPr>
              <a:t>.</a:t>
            </a:r>
            <a:endParaRPr lang="en-US" altLang="en-US" sz="1600" dirty="0"/>
          </a:p>
          <a:p>
            <a:r>
              <a:rPr lang="en-US" altLang="en-US" sz="1600" dirty="0" err="1">
                <a:cs typeface="Times New Roman" pitchFamily="18" charset="0"/>
              </a:rPr>
              <a:t>Prin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această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metodă</a:t>
            </a:r>
            <a:r>
              <a:rPr lang="en-US" altLang="en-US" sz="1600" dirty="0">
                <a:cs typeface="Times New Roman" pitchFamily="18" charset="0"/>
              </a:rPr>
              <a:t> sunt determinate </a:t>
            </a:r>
            <a:r>
              <a:rPr lang="en-US" altLang="en-US" sz="1600" dirty="0" err="1">
                <a:cs typeface="Times New Roman" pitchFamily="18" charset="0"/>
              </a:rPr>
              <a:t>toate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pachetele</a:t>
            </a:r>
            <a:r>
              <a:rPr lang="en-US" altLang="en-US" sz="1600" dirty="0">
                <a:cs typeface="Times New Roman" pitchFamily="18" charset="0"/>
              </a:rPr>
              <a:t> de </a:t>
            </a:r>
            <a:r>
              <a:rPr lang="en-US" altLang="en-US" sz="1600" dirty="0" err="1">
                <a:cs typeface="Times New Roman" pitchFamily="18" charset="0"/>
              </a:rPr>
              <a:t>erori</a:t>
            </a:r>
            <a:r>
              <a:rPr lang="en-US" altLang="en-US" sz="1600" dirty="0">
                <a:cs typeface="Times New Roman" pitchFamily="18" charset="0"/>
              </a:rPr>
              <a:t> de </a:t>
            </a:r>
            <a:r>
              <a:rPr lang="en-US" altLang="en-US" sz="1600" dirty="0" err="1">
                <a:cs typeface="Times New Roman" pitchFamily="18" charset="0"/>
              </a:rPr>
              <a:t>lungime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mai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mică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decît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gradul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lui</a:t>
            </a:r>
            <a:r>
              <a:rPr lang="en-US" altLang="en-US" sz="1600" dirty="0">
                <a:cs typeface="Times New Roman" pitchFamily="18" charset="0"/>
              </a:rPr>
              <a:t> G(x)+1. Se </a:t>
            </a:r>
            <a:r>
              <a:rPr lang="en-US" altLang="en-US" sz="1600" dirty="0" err="1">
                <a:cs typeface="Times New Roman" pitchFamily="18" charset="0"/>
              </a:rPr>
              <a:t>numeşte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b="1" i="1" dirty="0" err="1"/>
              <a:t>pachet</a:t>
            </a:r>
            <a:r>
              <a:rPr lang="en-US" altLang="en-US" sz="1600" b="1" i="1" dirty="0"/>
              <a:t> de </a:t>
            </a:r>
            <a:r>
              <a:rPr lang="en-US" altLang="en-US" sz="1600" b="1" i="1" dirty="0" err="1"/>
              <a:t>erori</a:t>
            </a:r>
            <a:r>
              <a:rPr lang="en-US" altLang="en-US" sz="1600" dirty="0">
                <a:cs typeface="Times New Roman" pitchFamily="18" charset="0"/>
              </a:rPr>
              <a:t> o </a:t>
            </a:r>
            <a:r>
              <a:rPr lang="en-US" altLang="en-US" sz="1600" dirty="0" err="1">
                <a:cs typeface="Times New Roman" pitchFamily="18" charset="0"/>
              </a:rPr>
              <a:t>succesiune</a:t>
            </a:r>
            <a:r>
              <a:rPr lang="en-US" altLang="en-US" sz="1600" dirty="0">
                <a:cs typeface="Times New Roman" pitchFamily="18" charset="0"/>
              </a:rPr>
              <a:t> de </a:t>
            </a:r>
            <a:r>
              <a:rPr lang="en-US" altLang="en-US" sz="1600" dirty="0" err="1">
                <a:cs typeface="Times New Roman" pitchFamily="18" charset="0"/>
              </a:rPr>
              <a:t>simbo-luri</a:t>
            </a:r>
            <a:r>
              <a:rPr lang="en-US" altLang="en-US" sz="1600" dirty="0">
                <a:cs typeface="Times New Roman" pitchFamily="18" charset="0"/>
              </a:rPr>
              <a:t>, </a:t>
            </a:r>
            <a:r>
              <a:rPr lang="en-US" altLang="en-US" sz="1600" dirty="0" err="1">
                <a:cs typeface="Times New Roman" pitchFamily="18" charset="0"/>
              </a:rPr>
              <a:t>corecte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sau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eronate</a:t>
            </a:r>
            <a:r>
              <a:rPr lang="en-US" altLang="en-US" sz="1600" dirty="0">
                <a:cs typeface="Times New Roman" pitchFamily="18" charset="0"/>
              </a:rPr>
              <a:t>, </a:t>
            </a:r>
            <a:r>
              <a:rPr lang="en-US" altLang="en-US" sz="1600" dirty="0" err="1">
                <a:cs typeface="Times New Roman" pitchFamily="18" charset="0"/>
              </a:rPr>
              <a:t>în</a:t>
            </a:r>
            <a:r>
              <a:rPr lang="en-US" altLang="en-US" sz="1600" dirty="0">
                <a:cs typeface="Times New Roman" pitchFamily="18" charset="0"/>
              </a:rPr>
              <a:t> care </a:t>
            </a:r>
            <a:r>
              <a:rPr lang="en-US" altLang="en-US" sz="1600" dirty="0" err="1">
                <a:cs typeface="Times New Roman" pitchFamily="18" charset="0"/>
              </a:rPr>
              <a:t>primul</a:t>
            </a:r>
            <a:r>
              <a:rPr lang="en-US" altLang="en-US" sz="1600" dirty="0">
                <a:cs typeface="Times New Roman" pitchFamily="18" charset="0"/>
              </a:rPr>
              <a:t> </a:t>
            </a:r>
            <a:r>
              <a:rPr lang="en-US" altLang="en-US" sz="1600" dirty="0" err="1">
                <a:cs typeface="Times New Roman" pitchFamily="18" charset="0"/>
              </a:rPr>
              <a:t>ş</a:t>
            </a:r>
            <a:r>
              <a:rPr lang="en-US" altLang="en-US" sz="1600" dirty="0" err="1"/>
              <a:t>i</a:t>
            </a:r>
            <a:r>
              <a:rPr lang="en-US" altLang="en-US" sz="1600" dirty="0"/>
              <a:t> </a:t>
            </a:r>
            <a:r>
              <a:rPr lang="en-US" altLang="en-US" sz="1600" dirty="0" err="1"/>
              <a:t>ultimul</a:t>
            </a:r>
            <a:r>
              <a:rPr lang="en-US" altLang="en-US" sz="1600" dirty="0"/>
              <a:t> </a:t>
            </a:r>
            <a:r>
              <a:rPr lang="en-US" altLang="en-US" sz="1600" dirty="0" err="1"/>
              <a:t>simbol</a:t>
            </a:r>
            <a:r>
              <a:rPr lang="en-US" altLang="en-US" sz="1600" dirty="0"/>
              <a:t> sunt </a:t>
            </a:r>
            <a:r>
              <a:rPr lang="en-US" altLang="en-US" sz="1600" dirty="0" err="1"/>
              <a:t>eronate</a:t>
            </a:r>
            <a:r>
              <a:rPr lang="en-US" altLang="en-US" sz="1600" dirty="0"/>
              <a:t>. </a:t>
            </a:r>
            <a:endParaRPr lang="en-US" altLang="en-US" sz="1600" dirty="0">
              <a:cs typeface="Times New Roman" pitchFamily="18" charset="0"/>
            </a:endParaRPr>
          </a:p>
          <a:p>
            <a:endParaRPr lang="en-US" altLang="en-US" sz="1600" dirty="0">
              <a:cs typeface="Times New Roman" pitchFamily="18" charset="0"/>
            </a:endParaRPr>
          </a:p>
        </p:txBody>
      </p:sp>
      <p:pic>
        <p:nvPicPr>
          <p:cNvPr id="19461" name="Picture 4" descr="Image7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438" y="-4306888"/>
            <a:ext cx="5254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5" descr="Image7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0475" y="-3941763"/>
            <a:ext cx="4794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6" descr="Image7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14838" y="-2846388"/>
            <a:ext cx="197802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7" descr="Image8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025" y="8012113"/>
            <a:ext cx="4275138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923361"/>
            <a:ext cx="5106113" cy="4934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83490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0169F34-429C-4716-9D83-42F215018293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 dirty="0">
              <a:solidFill>
                <a:schemeClr val="folHlink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2800" dirty="0"/>
              <a:t>Coduri </a:t>
            </a:r>
            <a:r>
              <a:rPr lang="en-US" altLang="en-US" sz="2800" dirty="0" err="1"/>
              <a:t>detectoare</a:t>
            </a:r>
            <a:r>
              <a:rPr lang="en-US" altLang="en-US" sz="2800" dirty="0"/>
              <a:t> </a:t>
            </a:r>
            <a:r>
              <a:rPr lang="ro-RO" altLang="en-US" sz="2800" dirty="0"/>
              <a:t>ş</a:t>
            </a:r>
            <a:r>
              <a:rPr lang="en-US" altLang="en-US" sz="2800" dirty="0"/>
              <a:t>i/</a:t>
            </a:r>
            <a:r>
              <a:rPr lang="en-US" altLang="en-US" sz="2800" dirty="0" err="1"/>
              <a:t>sau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corectoare</a:t>
            </a:r>
            <a:r>
              <a:rPr lang="en-US" altLang="en-US" sz="2800" dirty="0"/>
              <a:t> de </a:t>
            </a:r>
            <a:r>
              <a:rPr lang="en-US" altLang="en-US" sz="2800" dirty="0" err="1"/>
              <a:t>erori</a:t>
            </a:r>
            <a:endParaRPr lang="en-US" altLang="en-US" sz="2800" dirty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3352800"/>
            <a:ext cx="7929563" cy="3200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200" dirty="0"/>
              <a:t>La </a:t>
            </a:r>
            <a:r>
              <a:rPr lang="ro-RO" sz="2200" dirty="0"/>
              <a:t>sursă are loc codificarea; codificarea redundantă adaugă informația de control.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o-RO" sz="2200" dirty="0"/>
              <a:t>La destinație are loc decodificarea + detecția și/sau corecția erorilor.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o-RO" sz="2200" dirty="0"/>
              <a:t>Tipuri de coduri: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o-RO" sz="2200" i="1" dirty="0"/>
              <a:t>Coduri</a:t>
            </a:r>
            <a:r>
              <a:rPr lang="en-US" sz="2200" i="1" dirty="0"/>
              <a:t> bloc</a:t>
            </a:r>
            <a:r>
              <a:rPr lang="en-US" sz="2200" dirty="0"/>
              <a:t> – </a:t>
            </a:r>
            <a:r>
              <a:rPr lang="ro-RO" sz="2200" dirty="0"/>
              <a:t>pentru</a:t>
            </a:r>
            <a:r>
              <a:rPr lang="en-US" sz="2200" dirty="0"/>
              <a:t> care </a:t>
            </a:r>
            <a:r>
              <a:rPr lang="ro-RO" sz="2200" dirty="0"/>
              <a:t>prelucră</a:t>
            </a:r>
            <a:r>
              <a:rPr lang="en-US" sz="2200" dirty="0"/>
              <a:t>rile necesare </a:t>
            </a:r>
            <a:r>
              <a:rPr lang="ro-RO" sz="2200" noProof="1"/>
              <a:t>ob</a:t>
            </a:r>
            <a:r>
              <a:rPr lang="ro-RO" sz="2200" dirty="0"/>
              <a:t>ţinerii</a:t>
            </a:r>
            <a:r>
              <a:rPr lang="en-US" sz="2200" dirty="0"/>
              <a:t> </a:t>
            </a:r>
            <a:r>
              <a:rPr lang="ro-RO" sz="2200" dirty="0"/>
              <a:t>proprietăţilor</a:t>
            </a:r>
            <a:r>
              <a:rPr lang="en-US" sz="2200" dirty="0"/>
              <a:t> de </a:t>
            </a:r>
            <a:r>
              <a:rPr lang="ro-RO" sz="2200" dirty="0"/>
              <a:t>detecţie sau </a:t>
            </a:r>
            <a:r>
              <a:rPr lang="en-US" sz="2200" dirty="0"/>
              <a:t>de </a:t>
            </a:r>
            <a:r>
              <a:rPr lang="ro-RO" sz="2200" dirty="0"/>
              <a:t>corecţie</a:t>
            </a:r>
            <a:r>
              <a:rPr lang="en-US" sz="2200" dirty="0"/>
              <a:t> se </a:t>
            </a:r>
            <a:r>
              <a:rPr lang="ro-RO" sz="2200" dirty="0"/>
              <a:t>fac</a:t>
            </a:r>
            <a:r>
              <a:rPr lang="en-US" sz="2200" dirty="0"/>
              <a:t> </a:t>
            </a:r>
            <a:r>
              <a:rPr lang="ro-RO" sz="2200" dirty="0"/>
              <a:t>î</a:t>
            </a:r>
            <a:r>
              <a:rPr lang="en-US" sz="2200" dirty="0"/>
              <a:t>n </a:t>
            </a:r>
            <a:r>
              <a:rPr lang="en-US" sz="2200" dirty="0" err="1"/>
              <a:t>blocuri</a:t>
            </a:r>
            <a:r>
              <a:rPr lang="en-US" sz="2200" dirty="0"/>
              <a:t> de c</a:t>
            </a:r>
            <a:r>
              <a:rPr lang="ro-RO" sz="2200" dirty="0"/>
              <a:t>âte </a:t>
            </a:r>
            <a:r>
              <a:rPr lang="en-US" sz="2200" i="1" dirty="0"/>
              <a:t>n</a:t>
            </a:r>
            <a:r>
              <a:rPr lang="en-US" sz="2200" dirty="0"/>
              <a:t> </a:t>
            </a:r>
            <a:r>
              <a:rPr lang="ro-RO" sz="2200" dirty="0"/>
              <a:t>simboluri</a:t>
            </a:r>
            <a:r>
              <a:rPr lang="en-US" sz="2200" dirty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o-RO" sz="2200" i="1" dirty="0"/>
              <a:t>Coduri</a:t>
            </a:r>
            <a:r>
              <a:rPr lang="en-US" sz="2200" i="1" dirty="0"/>
              <a:t> </a:t>
            </a:r>
            <a:r>
              <a:rPr lang="ro-RO" sz="2200" i="1" dirty="0"/>
              <a:t>convoluţionale</a:t>
            </a:r>
            <a:r>
              <a:rPr lang="en-US" sz="2200" i="1" dirty="0"/>
              <a:t> (</a:t>
            </a:r>
            <a:r>
              <a:rPr lang="ro-RO" sz="2200" i="1" dirty="0"/>
              <a:t>recurente</a:t>
            </a:r>
            <a:r>
              <a:rPr lang="en-US" sz="2200" i="1" dirty="0"/>
              <a:t>)</a:t>
            </a:r>
            <a:r>
              <a:rPr lang="ro-RO" sz="2200" dirty="0"/>
              <a:t>: în acest caz</a:t>
            </a:r>
            <a:r>
              <a:rPr lang="en-US" sz="2200" dirty="0"/>
              <a:t> </a:t>
            </a:r>
            <a:r>
              <a:rPr lang="ro-RO" sz="2200" dirty="0"/>
              <a:t>prelucrarea</a:t>
            </a:r>
            <a:r>
              <a:rPr lang="en-US" sz="2200" dirty="0"/>
              <a:t> </a:t>
            </a:r>
            <a:r>
              <a:rPr lang="ro-RO" sz="2200" dirty="0"/>
              <a:t>simbolurilor</a:t>
            </a:r>
            <a:r>
              <a:rPr lang="en-US" sz="2200" dirty="0"/>
              <a:t> generate de </a:t>
            </a:r>
            <a:r>
              <a:rPr lang="ro-RO" sz="2200" dirty="0"/>
              <a:t>sursă</a:t>
            </a:r>
            <a:r>
              <a:rPr lang="en-US" sz="2200" dirty="0"/>
              <a:t> se </a:t>
            </a:r>
            <a:r>
              <a:rPr lang="ro-RO" sz="2200" dirty="0"/>
              <a:t>realizează</a:t>
            </a:r>
            <a:r>
              <a:rPr lang="en-US" sz="2200" dirty="0"/>
              <a:t> </a:t>
            </a:r>
            <a:r>
              <a:rPr lang="ro-RO" sz="2200" dirty="0"/>
              <a:t>î</a:t>
            </a:r>
            <a:r>
              <a:rPr lang="en-US" sz="2200" dirty="0"/>
              <a:t>n mod con</a:t>
            </a:r>
            <a:r>
              <a:rPr lang="ro-RO" sz="2200" dirty="0"/>
              <a:t>tinuu</a:t>
            </a:r>
            <a:r>
              <a:rPr lang="en-US" sz="2200" dirty="0"/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200" dirty="0"/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685800" y="2209800"/>
            <a:ext cx="914400" cy="257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o-RO" altLang="en-US" sz="1600" b="1"/>
              <a:t>S</a:t>
            </a:r>
            <a:r>
              <a:rPr lang="en-US" altLang="en-US" sz="1600" b="1"/>
              <a:t>urs</a:t>
            </a:r>
            <a:r>
              <a:rPr lang="ro-RO" altLang="en-US" sz="1600" b="1"/>
              <a:t>ă</a:t>
            </a:r>
            <a:endParaRPr lang="en-US" altLang="en-US" sz="1600" b="1"/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1981200" y="2057400"/>
            <a:ext cx="1143000" cy="438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="1"/>
              <a:t>Codificare primar</a:t>
            </a:r>
            <a:r>
              <a:rPr lang="ro-RO" altLang="en-US" sz="1400" b="1"/>
              <a:t>ă</a:t>
            </a:r>
            <a:endParaRPr lang="en-US" altLang="en-US" sz="1400" b="1"/>
          </a:p>
        </p:txBody>
      </p:sp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8077200" y="2209800"/>
            <a:ext cx="914400" cy="257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o-RO" altLang="en-US" sz="1600" b="1"/>
              <a:t>D</a:t>
            </a:r>
            <a:r>
              <a:rPr lang="en-US" altLang="en-US" sz="1600" b="1"/>
              <a:t>estina</a:t>
            </a:r>
            <a:r>
              <a:rPr lang="ro-RO" altLang="en-US" sz="1600" b="1"/>
              <a:t>ţ</a:t>
            </a:r>
            <a:r>
              <a:rPr lang="en-US" altLang="en-US" sz="1600" b="1"/>
              <a:t>ie</a:t>
            </a:r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3505200" y="2057400"/>
            <a:ext cx="1143000" cy="438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="1"/>
              <a:t>Codificare redundant</a:t>
            </a:r>
            <a:r>
              <a:rPr lang="ro-RO" altLang="en-US" sz="1400" b="1"/>
              <a:t>ă</a:t>
            </a:r>
            <a:endParaRPr lang="en-US" altLang="en-US" sz="1400" b="1"/>
          </a:p>
        </p:txBody>
      </p:sp>
      <p:sp>
        <p:nvSpPr>
          <p:cNvPr id="4105" name="Line 8"/>
          <p:cNvSpPr>
            <a:spLocks noChangeShapeType="1"/>
          </p:cNvSpPr>
          <p:nvPr/>
        </p:nvSpPr>
        <p:spPr bwMode="auto">
          <a:xfrm>
            <a:off x="1600200" y="2362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6" name="Line 9"/>
          <p:cNvSpPr>
            <a:spLocks noChangeShapeType="1"/>
          </p:cNvSpPr>
          <p:nvPr/>
        </p:nvSpPr>
        <p:spPr bwMode="auto">
          <a:xfrm>
            <a:off x="3124200" y="2362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7" name="Text Box 10"/>
          <p:cNvSpPr txBox="1">
            <a:spLocks noChangeArrowheads="1"/>
          </p:cNvSpPr>
          <p:nvPr/>
        </p:nvSpPr>
        <p:spPr bwMode="auto">
          <a:xfrm>
            <a:off x="4953000" y="2057400"/>
            <a:ext cx="1143000" cy="438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="1" dirty="0"/>
              <a:t>Canal de </a:t>
            </a:r>
            <a:r>
              <a:rPr lang="ro-RO" altLang="en-US" sz="1400" b="1" dirty="0" err="1"/>
              <a:t>comunicaţie</a:t>
            </a:r>
            <a:endParaRPr lang="ro-RO" altLang="en-US" sz="1400" b="1" dirty="0"/>
          </a:p>
        </p:txBody>
      </p:sp>
      <p:sp>
        <p:nvSpPr>
          <p:cNvPr id="4108" name="Text Box 11"/>
          <p:cNvSpPr txBox="1">
            <a:spLocks noChangeArrowheads="1"/>
          </p:cNvSpPr>
          <p:nvPr/>
        </p:nvSpPr>
        <p:spPr bwMode="auto">
          <a:xfrm>
            <a:off x="6477000" y="2209800"/>
            <a:ext cx="1143000" cy="2254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="1"/>
              <a:t>Decodificare </a:t>
            </a:r>
          </a:p>
        </p:txBody>
      </p:sp>
      <p:sp>
        <p:nvSpPr>
          <p:cNvPr id="4109" name="Line 12"/>
          <p:cNvSpPr>
            <a:spLocks noChangeShapeType="1"/>
          </p:cNvSpPr>
          <p:nvPr/>
        </p:nvSpPr>
        <p:spPr bwMode="auto">
          <a:xfrm>
            <a:off x="4648200" y="2362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10" name="Line 13"/>
          <p:cNvSpPr>
            <a:spLocks noChangeShapeType="1"/>
          </p:cNvSpPr>
          <p:nvPr/>
        </p:nvSpPr>
        <p:spPr bwMode="auto">
          <a:xfrm>
            <a:off x="6096000" y="2362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11" name="Line 14"/>
          <p:cNvSpPr>
            <a:spLocks noChangeShapeType="1"/>
          </p:cNvSpPr>
          <p:nvPr/>
        </p:nvSpPr>
        <p:spPr bwMode="auto">
          <a:xfrm>
            <a:off x="7620000" y="23622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4953000" y="2832556"/>
            <a:ext cx="1143000" cy="21544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o-RO" altLang="en-US" sz="1400" b="1" dirty="0"/>
              <a:t>Perturbații</a:t>
            </a:r>
            <a:endParaRPr lang="en-US" altLang="en-US" sz="1400" b="1" dirty="0"/>
          </a:p>
        </p:txBody>
      </p:sp>
      <p:cxnSp>
        <p:nvCxnSpPr>
          <p:cNvPr id="3" name="Straight Arrow Connector 2"/>
          <p:cNvCxnSpPr>
            <a:stCxn id="16" idx="0"/>
            <a:endCxn id="4107" idx="2"/>
          </p:cNvCxnSpPr>
          <p:nvPr/>
        </p:nvCxnSpPr>
        <p:spPr bwMode="auto">
          <a:xfrm flipV="1">
            <a:off x="5524500" y="2495550"/>
            <a:ext cx="0" cy="337006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9857EFF-1677-472B-A842-1EC09C94255C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09625" y="2057400"/>
            <a:ext cx="8334375" cy="91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o-RO" altLang="en-US" sz="2000" dirty="0" err="1"/>
              <a:t>Acţionează</a:t>
            </a:r>
            <a:r>
              <a:rPr lang="en-US" altLang="en-US" sz="2000" dirty="0"/>
              <a:t> de </a:t>
            </a:r>
            <a:r>
              <a:rPr lang="en-US" altLang="en-US" sz="2000" dirty="0" err="1"/>
              <a:t>regul</a:t>
            </a:r>
            <a:r>
              <a:rPr lang="ro-RO" altLang="en-US" sz="2000" dirty="0"/>
              <a:t>ă</a:t>
            </a:r>
            <a:r>
              <a:rPr lang="en-US" altLang="en-US" sz="2000" dirty="0"/>
              <a:t> la </a:t>
            </a:r>
            <a:r>
              <a:rPr lang="en-US" altLang="en-US" sz="2000" dirty="0" err="1"/>
              <a:t>nivelul</a:t>
            </a:r>
            <a:r>
              <a:rPr lang="en-US" altLang="en-US" sz="2000" dirty="0"/>
              <a:t> data-link (</a:t>
            </a:r>
            <a:r>
              <a:rPr lang="en-US" altLang="en-US" sz="2000" dirty="0" err="1"/>
              <a:t>corec</a:t>
            </a:r>
            <a:r>
              <a:rPr lang="ro-RO" altLang="en-US" sz="2000" dirty="0" err="1"/>
              <a:t>ţ</a:t>
            </a:r>
            <a:r>
              <a:rPr lang="en-US" altLang="en-US" sz="2000" dirty="0" err="1"/>
              <a:t>ia</a:t>
            </a:r>
            <a:r>
              <a:rPr lang="en-US" altLang="en-US" sz="2000" dirty="0"/>
              <a:t> erorilor </a:t>
            </a:r>
            <a:r>
              <a:rPr lang="ro-RO" altLang="en-US" sz="2000" dirty="0" err="1"/>
              <a:t>ş</a:t>
            </a:r>
            <a:r>
              <a:rPr lang="en-US" altLang="en-US" sz="2000" dirty="0"/>
              <a:t>i </a:t>
            </a:r>
            <a:r>
              <a:rPr lang="en-US" altLang="en-US" sz="2000" dirty="0" err="1"/>
              <a:t>controlul</a:t>
            </a:r>
            <a:r>
              <a:rPr lang="en-US" altLang="en-US" sz="2000" dirty="0"/>
              <a:t> </a:t>
            </a:r>
            <a:r>
              <a:rPr lang="en-US" altLang="en-US" sz="2000" dirty="0" err="1"/>
              <a:t>fluxului</a:t>
            </a:r>
            <a:r>
              <a:rPr lang="en-US" altLang="en-US" sz="2000" dirty="0"/>
              <a:t>) din </a:t>
            </a:r>
            <a:r>
              <a:rPr lang="en-US" altLang="en-US" sz="2000" dirty="0" err="1"/>
              <a:t>modelul</a:t>
            </a:r>
            <a:r>
              <a:rPr lang="en-US" altLang="en-US" sz="2000" dirty="0"/>
              <a:t> ISO-OSI (International Organization  for Standardization - Open System Interconnect</a:t>
            </a:r>
            <a:r>
              <a:rPr lang="ro-RO" altLang="en-US" sz="2000" dirty="0"/>
              <a:t>ion</a:t>
            </a:r>
            <a:r>
              <a:rPr lang="en-US" altLang="en-US" sz="2000" dirty="0"/>
              <a:t>)</a:t>
            </a:r>
          </a:p>
        </p:txBody>
      </p:sp>
      <p:sp>
        <p:nvSpPr>
          <p:cNvPr id="6148" name="Rectangle 1028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200" dirty="0"/>
              <a:t>Coduri </a:t>
            </a:r>
            <a:r>
              <a:rPr lang="en-US" altLang="en-US" sz="3200" dirty="0" err="1"/>
              <a:t>detectoare</a:t>
            </a:r>
            <a:r>
              <a:rPr lang="en-US" altLang="en-US" sz="3200" dirty="0"/>
              <a:t> </a:t>
            </a:r>
            <a:r>
              <a:rPr lang="ro-RO" altLang="en-US" sz="3200" dirty="0" err="1"/>
              <a:t>ş</a:t>
            </a:r>
            <a:r>
              <a:rPr lang="en-US" altLang="en-US" sz="3200" dirty="0"/>
              <a:t>i </a:t>
            </a:r>
            <a:r>
              <a:rPr lang="en-US" altLang="en-US" sz="3200" dirty="0" err="1"/>
              <a:t>corectoare</a:t>
            </a:r>
            <a:r>
              <a:rPr lang="en-US" altLang="en-US" sz="3200" dirty="0"/>
              <a:t> de </a:t>
            </a:r>
            <a:r>
              <a:rPr lang="en-US" altLang="en-US" sz="3200" dirty="0" err="1"/>
              <a:t>erori</a:t>
            </a:r>
            <a:endParaRPr lang="en-US" altLang="en-US" sz="3200" dirty="0"/>
          </a:p>
        </p:txBody>
      </p:sp>
      <p:pic>
        <p:nvPicPr>
          <p:cNvPr id="6149" name="Picture 1029" descr="osi_tc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971800"/>
            <a:ext cx="5486400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BCE726C-A9D6-4D65-A823-F9196B3A4611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2800"/>
              <a:t>Distan</a:t>
            </a:r>
            <a:r>
              <a:rPr lang="ro-RO" altLang="en-US" sz="2800"/>
              <a:t>ţ</a:t>
            </a:r>
            <a:r>
              <a:rPr lang="en-US" altLang="en-US" sz="2800"/>
              <a:t>a de cod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2214563"/>
            <a:ext cx="7800975" cy="376237"/>
          </a:xfrm>
          <a:noFill/>
        </p:spPr>
        <p:txBody>
          <a:bodyPr/>
          <a:lstStyle/>
          <a:p>
            <a:pPr eaLnBrk="1" hangingPunct="1"/>
            <a:r>
              <a:rPr lang="en-US" altLang="en-US" sz="2200" dirty="0" err="1"/>
              <a:t>Distan</a:t>
            </a:r>
            <a:r>
              <a:rPr lang="ro-RO" altLang="en-US" sz="2200" dirty="0" err="1"/>
              <a:t>ţ</a:t>
            </a:r>
            <a:r>
              <a:rPr lang="en-US" altLang="en-US" sz="2200" dirty="0"/>
              <a:t>a de cod (Hamming) este o </a:t>
            </a:r>
            <a:r>
              <a:rPr lang="en-US" altLang="en-US" sz="2200" dirty="0" err="1"/>
              <a:t>func</a:t>
            </a:r>
            <a:r>
              <a:rPr lang="ro-RO" altLang="en-US" sz="2200" dirty="0" err="1"/>
              <a:t>ţ</a:t>
            </a:r>
            <a:r>
              <a:rPr lang="en-US" altLang="en-US" sz="2200" dirty="0" err="1"/>
              <a:t>ie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definit</a:t>
            </a:r>
            <a:r>
              <a:rPr lang="ro-RO" altLang="en-US" sz="2200" dirty="0"/>
              <a:t>ă</a:t>
            </a:r>
            <a:r>
              <a:rPr lang="en-US" altLang="en-US" sz="2200" dirty="0"/>
              <a:t> de:</a:t>
            </a:r>
          </a:p>
          <a:p>
            <a:pPr eaLnBrk="1" hangingPunct="1"/>
            <a:endParaRPr lang="en-US" altLang="en-US" sz="2200" dirty="0"/>
          </a:p>
          <a:p>
            <a:pPr eaLnBrk="1" hangingPunct="1"/>
            <a:endParaRPr lang="en-US" altLang="en-US" sz="22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200" dirty="0"/>
          </a:p>
        </p:txBody>
      </p:sp>
      <p:graphicFrame>
        <p:nvGraphicFramePr>
          <p:cNvPr id="5125" name="Object 4"/>
          <p:cNvGraphicFramePr>
            <a:graphicFrameLocks noChangeAspect="1"/>
          </p:cNvGraphicFramePr>
          <p:nvPr/>
        </p:nvGraphicFramePr>
        <p:xfrm>
          <a:off x="1295400" y="2667000"/>
          <a:ext cx="6477000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Equation" r:id="rId4" imgW="4483100" imgH="431800" progId="Equation.3">
                  <p:embed/>
                </p:oleObj>
              </mc:Choice>
              <mc:Fallback>
                <p:oleObj name="Equation" r:id="rId4" imgW="44831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667000"/>
                        <a:ext cx="6477000" cy="62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962025" y="3509963"/>
            <a:ext cx="7800975" cy="37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o-RO" altLang="en-US" sz="2000" dirty="0"/>
              <a:t>  Probabilitatea</a:t>
            </a:r>
            <a:r>
              <a:rPr lang="en-US" altLang="en-US" sz="2000" dirty="0"/>
              <a:t> de </a:t>
            </a:r>
            <a:r>
              <a:rPr lang="ro-RO" altLang="en-US" sz="2000" dirty="0"/>
              <a:t>detecţie</a:t>
            </a:r>
            <a:r>
              <a:rPr lang="en-US" altLang="en-US" sz="2000" dirty="0"/>
              <a:t> </a:t>
            </a:r>
            <a:r>
              <a:rPr lang="ro-RO" altLang="en-US" sz="2000" dirty="0"/>
              <a:t>ş</a:t>
            </a:r>
            <a:r>
              <a:rPr lang="en-US" altLang="en-US" sz="2000" dirty="0"/>
              <a:t>i </a:t>
            </a:r>
            <a:r>
              <a:rPr lang="en-US" altLang="en-US" sz="2000" dirty="0" err="1"/>
              <a:t>corec</a:t>
            </a:r>
            <a:r>
              <a:rPr lang="ro-RO" altLang="en-US" sz="2000" dirty="0"/>
              <a:t>ţ</a:t>
            </a:r>
            <a:r>
              <a:rPr lang="en-US" altLang="en-US" sz="2000" dirty="0" err="1"/>
              <a:t>ie</a:t>
            </a:r>
            <a:r>
              <a:rPr lang="en-US" altLang="en-US" sz="2000" dirty="0"/>
              <a:t> a </a:t>
            </a:r>
            <a:r>
              <a:rPr lang="en-US" altLang="en-US" sz="2000" dirty="0" err="1"/>
              <a:t>unui</a:t>
            </a:r>
            <a:r>
              <a:rPr lang="en-US" altLang="en-US" sz="2000" dirty="0"/>
              <a:t> cod </a:t>
            </a:r>
            <a:r>
              <a:rPr lang="en-US" altLang="en-US" sz="2000" dirty="0" err="1"/>
              <a:t>depinde</a:t>
            </a:r>
            <a:r>
              <a:rPr lang="en-US" altLang="en-US" sz="2000" dirty="0"/>
              <a:t> de </a:t>
            </a:r>
            <a:r>
              <a:rPr lang="en-US" altLang="en-US" sz="2000" dirty="0" err="1"/>
              <a:t>distan</a:t>
            </a:r>
            <a:r>
              <a:rPr lang="ro-RO" altLang="en-US" sz="2000" dirty="0"/>
              <a:t>ţ</a:t>
            </a:r>
            <a:r>
              <a:rPr lang="en-US" altLang="en-US" sz="2000" dirty="0"/>
              <a:t>a minim</a:t>
            </a:r>
            <a:r>
              <a:rPr lang="ro-RO" altLang="en-US" sz="2000" dirty="0"/>
              <a:t>ă</a:t>
            </a:r>
            <a:r>
              <a:rPr lang="en-US" altLang="en-US" sz="2000" dirty="0"/>
              <a:t> </a:t>
            </a:r>
            <a:r>
              <a:rPr lang="ro-RO" altLang="en-US" sz="2000" dirty="0"/>
              <a:t>î</a:t>
            </a:r>
            <a:r>
              <a:rPr lang="en-US" altLang="en-US" sz="2000" dirty="0" err="1"/>
              <a:t>ntre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dou</a:t>
            </a:r>
            <a:r>
              <a:rPr lang="ro-RO" altLang="en-US" sz="2000" dirty="0"/>
              <a:t>ă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cuvinte</a:t>
            </a:r>
            <a:r>
              <a:rPr lang="en-US" altLang="en-US" sz="2000" dirty="0"/>
              <a:t> de cod. Se </a:t>
            </a:r>
            <a:r>
              <a:rPr lang="en-US" altLang="en-US" sz="2000" dirty="0" err="1"/>
              <a:t>poate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demonstra</a:t>
            </a:r>
            <a:r>
              <a:rPr lang="en-US" altLang="en-US" sz="2000" dirty="0"/>
              <a:t> c</a:t>
            </a:r>
            <a:r>
              <a:rPr lang="ro-RO" altLang="en-US" sz="2000" dirty="0"/>
              <a:t>ă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pentru</a:t>
            </a:r>
            <a:r>
              <a:rPr lang="en-US" altLang="en-US" sz="2000" dirty="0"/>
              <a:t> un cod </a:t>
            </a:r>
            <a:r>
              <a:rPr lang="en-US" altLang="en-US" sz="2000" dirty="0" err="1"/>
              <a:t>ce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poate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detecta</a:t>
            </a:r>
            <a:r>
              <a:rPr lang="en-US" altLang="en-US" sz="2000" dirty="0"/>
              <a:t> un </a:t>
            </a:r>
            <a:r>
              <a:rPr lang="en-US" altLang="en-US" sz="2000" dirty="0" err="1"/>
              <a:t>num</a:t>
            </a:r>
            <a:r>
              <a:rPr lang="ro-RO" altLang="en-US" sz="2000" dirty="0"/>
              <a:t>ă</a:t>
            </a:r>
            <a:r>
              <a:rPr lang="en-US" altLang="en-US" sz="2000" dirty="0"/>
              <a:t>r de </a:t>
            </a:r>
            <a:r>
              <a:rPr lang="en-US" altLang="en-US" sz="2000" i="1" dirty="0"/>
              <a:t>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erori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existente</a:t>
            </a:r>
            <a:r>
              <a:rPr lang="en-US" altLang="en-US" sz="2000" dirty="0"/>
              <a:t> </a:t>
            </a:r>
            <a:r>
              <a:rPr lang="ro-RO" altLang="en-US" sz="2000" dirty="0"/>
              <a:t>î</a:t>
            </a:r>
            <a:r>
              <a:rPr lang="en-US" altLang="en-US" sz="2000" dirty="0" err="1"/>
              <a:t>ntr-una</a:t>
            </a:r>
            <a:r>
              <a:rPr lang="en-US" altLang="en-US" sz="2000" dirty="0"/>
              <a:t> din </a:t>
            </a:r>
            <a:r>
              <a:rPr lang="en-US" altLang="en-US" sz="2000" dirty="0" err="1"/>
              <a:t>secven</a:t>
            </a:r>
            <a:r>
              <a:rPr lang="ro-RO" altLang="en-US" sz="2000" dirty="0"/>
              <a:t>ţ</a:t>
            </a:r>
            <a:r>
              <a:rPr lang="en-US" altLang="en-US" sz="2000" dirty="0" err="1"/>
              <a:t>ele</a:t>
            </a:r>
            <a:r>
              <a:rPr lang="en-US" altLang="en-US" sz="2000" dirty="0"/>
              <a:t> sale, este </a:t>
            </a:r>
            <a:r>
              <a:rPr lang="en-US" altLang="en-US" sz="2000" dirty="0" err="1"/>
              <a:t>necesar</a:t>
            </a:r>
            <a:r>
              <a:rPr lang="en-US" altLang="en-US" sz="2000" dirty="0"/>
              <a:t> ca: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altLang="en-US" sz="2000" dirty="0"/>
              <a:t>			</a:t>
            </a:r>
            <a:r>
              <a:rPr lang="en-US" altLang="en-US" sz="2000" dirty="0" err="1"/>
              <a:t>D</a:t>
            </a:r>
            <a:r>
              <a:rPr lang="en-US" altLang="en-US" sz="2000" baseline="-25000" dirty="0" err="1"/>
              <a:t>min</a:t>
            </a:r>
            <a:r>
              <a:rPr lang="en-US" altLang="en-US" sz="2000" dirty="0"/>
              <a:t> </a:t>
            </a:r>
            <a:r>
              <a:rPr lang="en-US" altLang="en-US" sz="2000" dirty="0">
                <a:sym typeface="Symbol" pitchFamily="18" charset="2"/>
              </a:rPr>
              <a:t></a:t>
            </a:r>
            <a:r>
              <a:rPr lang="en-US" altLang="en-US" sz="2000" dirty="0"/>
              <a:t> e + 1</a:t>
            </a:r>
          </a:p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o-RO" altLang="en-US" sz="2000" dirty="0"/>
              <a:t>  </a:t>
            </a:r>
            <a:r>
              <a:rPr lang="en-US" altLang="en-US" sz="2000" dirty="0" err="1"/>
              <a:t>Pentru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detectarea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unui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num</a:t>
            </a:r>
            <a:r>
              <a:rPr lang="ro-RO" altLang="en-US" sz="2000" dirty="0"/>
              <a:t>ă</a:t>
            </a:r>
            <a:r>
              <a:rPr lang="en-US" altLang="en-US" sz="2000" dirty="0"/>
              <a:t>r de </a:t>
            </a:r>
            <a:r>
              <a:rPr lang="en-US" altLang="en-US" sz="2000" i="1" dirty="0"/>
              <a:t>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erori</a:t>
            </a:r>
            <a:r>
              <a:rPr lang="en-US" altLang="en-US" sz="2000" dirty="0"/>
              <a:t> </a:t>
            </a:r>
            <a:r>
              <a:rPr lang="ro-RO" altLang="en-US" sz="2000" dirty="0"/>
              <a:t>ş</a:t>
            </a:r>
            <a:r>
              <a:rPr lang="en-US" altLang="en-US" sz="2000" dirty="0"/>
              <a:t>i </a:t>
            </a:r>
            <a:r>
              <a:rPr lang="en-US" altLang="en-US" sz="2000" dirty="0" err="1"/>
              <a:t>corectarea</a:t>
            </a:r>
            <a:r>
              <a:rPr lang="en-US" altLang="en-US" sz="2000" dirty="0"/>
              <a:t> de </a:t>
            </a:r>
            <a:r>
              <a:rPr lang="en-US" altLang="en-US" sz="2000" i="1" dirty="0"/>
              <a:t>c</a:t>
            </a:r>
            <a:r>
              <a:rPr lang="en-US" altLang="en-US" sz="2000" dirty="0"/>
              <a:t> </a:t>
            </a:r>
            <a:r>
              <a:rPr lang="en-US" altLang="en-US" sz="2000" dirty="0" err="1"/>
              <a:t>erori</a:t>
            </a:r>
            <a:r>
              <a:rPr lang="en-US" altLang="en-US" sz="2000" dirty="0"/>
              <a:t>, formula </a:t>
            </a:r>
            <a:r>
              <a:rPr lang="en-US" altLang="en-US" sz="2000" dirty="0" err="1"/>
              <a:t>devine</a:t>
            </a:r>
            <a:r>
              <a:rPr lang="en-US" altLang="en-US" sz="2000" dirty="0"/>
              <a:t>: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altLang="en-US" sz="2000" dirty="0"/>
              <a:t>			</a:t>
            </a:r>
            <a:r>
              <a:rPr lang="en-US" altLang="en-US" sz="2000" dirty="0" err="1"/>
              <a:t>D</a:t>
            </a:r>
            <a:r>
              <a:rPr lang="en-US" altLang="en-US" sz="2000" baseline="-25000" dirty="0" err="1"/>
              <a:t>min</a:t>
            </a:r>
            <a:r>
              <a:rPr lang="en-US" altLang="en-US" sz="2000" dirty="0"/>
              <a:t> </a:t>
            </a:r>
            <a:r>
              <a:rPr lang="en-US" altLang="en-US" sz="2000" dirty="0">
                <a:sym typeface="Symbol" pitchFamily="18" charset="2"/>
              </a:rPr>
              <a:t></a:t>
            </a:r>
            <a:r>
              <a:rPr lang="en-US" altLang="en-US" sz="2000" dirty="0"/>
              <a:t> e + c + 1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altLang="en-US" sz="2000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BCE726C-A9D6-4D65-A823-F9196B3A4611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ro-RO" altLang="en-US" sz="2800" dirty="0"/>
              <a:t>Exemplu de calcul al distanţei</a:t>
            </a:r>
            <a:r>
              <a:rPr lang="en-US" altLang="en-US" sz="2800" dirty="0"/>
              <a:t> de cod</a:t>
            </a:r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962025" y="3509963"/>
            <a:ext cx="7800975" cy="37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altLang="en-US" sz="2000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2374899"/>
            <a:ext cx="7117513" cy="113506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3999" y="4191000"/>
            <a:ext cx="71175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  În cazul reprezentării binare, distanța de cod este dată de numărul de biți egali cu 1 din rezultatul obținut prin operația XOR bit cu bit dintre cele două reprezentări. </a:t>
            </a:r>
          </a:p>
        </p:txBody>
      </p:sp>
    </p:spTree>
    <p:extLst>
      <p:ext uri="{BB962C8B-B14F-4D97-AF65-F5344CB8AC3E}">
        <p14:creationId xmlns:p14="http://schemas.microsoft.com/office/powerpoint/2010/main" val="393113711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0A8C98A-D8C9-4AFE-A7E3-97C2FD1A40AF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o-RO" altLang="en-US" sz="3200" dirty="0"/>
              <a:t>Exemple: codul Hamming</a:t>
            </a:r>
            <a:endParaRPr lang="en-US" altLang="en-US" sz="3200" dirty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696200" cy="3810000"/>
          </a:xfrm>
        </p:spPr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ro-RO" altLang="en-US" sz="2400" b="1" dirty="0"/>
              <a:t>Codul</a:t>
            </a:r>
            <a:r>
              <a:rPr lang="en-US" altLang="en-US" sz="2400" b="1" dirty="0"/>
              <a:t> Hamming</a:t>
            </a:r>
          </a:p>
          <a:p>
            <a:pPr lvl="1" eaLnBrk="1" hangingPunct="1"/>
            <a:r>
              <a:rPr lang="ro-RO" altLang="en-US" sz="2400" dirty="0"/>
              <a:t>Detectează și corectea</a:t>
            </a:r>
            <a:r>
              <a:rPr lang="en-US" altLang="en-US" sz="2400" dirty="0"/>
              <a:t>z</a:t>
            </a:r>
            <a:r>
              <a:rPr lang="ro-RO" altLang="en-US" sz="2400" dirty="0"/>
              <a:t>ă</a:t>
            </a:r>
            <a:r>
              <a:rPr lang="en-US" altLang="en-US" sz="2400" dirty="0"/>
              <a:t> o </a:t>
            </a:r>
            <a:r>
              <a:rPr lang="en-US" altLang="en-US" sz="2400" dirty="0" err="1"/>
              <a:t>singur</a:t>
            </a:r>
            <a:r>
              <a:rPr lang="ro-RO" altLang="en-US" sz="2400" dirty="0"/>
              <a:t>ă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eroare</a:t>
            </a:r>
            <a:r>
              <a:rPr lang="en-US" altLang="en-US" sz="2400" dirty="0"/>
              <a:t>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dirty="0"/>
              <a:t>Not</a:t>
            </a:r>
            <a:r>
              <a:rPr lang="ro-RO" altLang="en-US" sz="2400" dirty="0"/>
              <a:t>ă</a:t>
            </a:r>
            <a:r>
              <a:rPr lang="en-US" altLang="en-US" sz="2400" dirty="0"/>
              <a:t>m cu </a:t>
            </a:r>
            <a:r>
              <a:rPr lang="en-US" altLang="en-US" sz="2400" b="1" i="1" dirty="0"/>
              <a:t>n</a:t>
            </a:r>
            <a:r>
              <a:rPr lang="en-US" altLang="en-US" sz="2400" dirty="0"/>
              <a:t> – </a:t>
            </a:r>
            <a:r>
              <a:rPr lang="en-US" altLang="en-US" sz="2400" dirty="0" err="1"/>
              <a:t>num</a:t>
            </a:r>
            <a:r>
              <a:rPr lang="ro-RO" altLang="en-US" sz="2400" dirty="0"/>
              <a:t>ă</a:t>
            </a:r>
            <a:r>
              <a:rPr lang="en-US" altLang="en-US" sz="2400" dirty="0" err="1"/>
              <a:t>rul</a:t>
            </a:r>
            <a:r>
              <a:rPr lang="en-US" altLang="en-US" sz="2400" dirty="0"/>
              <a:t> de </a:t>
            </a:r>
            <a:r>
              <a:rPr lang="en-US" altLang="en-US" sz="2400" dirty="0" err="1"/>
              <a:t>simboluri</a:t>
            </a:r>
            <a:r>
              <a:rPr lang="en-US" altLang="en-US" sz="2400" dirty="0"/>
              <a:t> ale </a:t>
            </a:r>
            <a:r>
              <a:rPr lang="en-US" altLang="en-US" sz="2400" dirty="0" err="1"/>
              <a:t>cuv</a:t>
            </a:r>
            <a:r>
              <a:rPr lang="ro-RO" altLang="en-US" sz="2400" dirty="0"/>
              <a:t>â</a:t>
            </a:r>
            <a:r>
              <a:rPr lang="en-US" altLang="en-US" sz="2400" dirty="0" err="1"/>
              <a:t>ntului</a:t>
            </a:r>
            <a:r>
              <a:rPr lang="en-US" altLang="en-US" sz="2400" dirty="0"/>
              <a:t> de cod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dirty="0"/>
              <a:t>n = k + m, 	k = </a:t>
            </a:r>
            <a:r>
              <a:rPr lang="en-US" altLang="en-US" sz="2400" dirty="0" err="1"/>
              <a:t>num</a:t>
            </a:r>
            <a:r>
              <a:rPr lang="ro-RO" altLang="en-US" sz="2400" dirty="0"/>
              <a:t>ă</a:t>
            </a:r>
            <a:r>
              <a:rPr lang="en-US" altLang="en-US" sz="2400" dirty="0" err="1"/>
              <a:t>rul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simbolurilor</a:t>
            </a:r>
            <a:r>
              <a:rPr lang="en-US" altLang="en-US" sz="2400" dirty="0"/>
              <a:t> de control,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dirty="0"/>
              <a:t>			m = </a:t>
            </a:r>
            <a:r>
              <a:rPr lang="en-US" altLang="en-US" sz="2400" dirty="0" err="1"/>
              <a:t>num</a:t>
            </a:r>
            <a:r>
              <a:rPr lang="ro-RO" altLang="en-US" sz="2400" dirty="0"/>
              <a:t>ă</a:t>
            </a:r>
            <a:r>
              <a:rPr lang="en-US" altLang="en-US" sz="2400" dirty="0" err="1"/>
              <a:t>rul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simbolurilor</a:t>
            </a:r>
            <a:r>
              <a:rPr lang="en-US" altLang="en-US" sz="2400" dirty="0"/>
              <a:t> de </a:t>
            </a:r>
            <a:r>
              <a:rPr lang="en-US" altLang="en-US" sz="2400" dirty="0" err="1"/>
              <a:t>informa</a:t>
            </a:r>
            <a:r>
              <a:rPr lang="ro-RO" altLang="en-US" sz="2400" dirty="0"/>
              <a:t>ţ</a:t>
            </a:r>
            <a:r>
              <a:rPr lang="en-US" altLang="en-US" sz="2400" dirty="0" err="1"/>
              <a:t>ie</a:t>
            </a:r>
            <a:r>
              <a:rPr lang="en-US" altLang="en-US" sz="2400" dirty="0"/>
              <a:t>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dirty="0" err="1"/>
              <a:t>Pentru</a:t>
            </a:r>
            <a:r>
              <a:rPr lang="en-US" altLang="en-US" sz="2400" dirty="0"/>
              <a:t> a se </a:t>
            </a:r>
            <a:r>
              <a:rPr lang="en-US" altLang="en-US" sz="2400" dirty="0" err="1"/>
              <a:t>putea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asigura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detec</a:t>
            </a:r>
            <a:r>
              <a:rPr lang="ro-RO" altLang="en-US" sz="2400" dirty="0"/>
              <a:t>ţ</a:t>
            </a:r>
            <a:r>
              <a:rPr lang="en-US" altLang="en-US" sz="2400" dirty="0" err="1"/>
              <a:t>ia</a:t>
            </a:r>
            <a:r>
              <a:rPr lang="en-US" altLang="en-US" sz="2400" dirty="0"/>
              <a:t> </a:t>
            </a:r>
            <a:r>
              <a:rPr lang="ro-RO" altLang="en-US" sz="2400" dirty="0"/>
              <a:t>ş</a:t>
            </a:r>
            <a:r>
              <a:rPr lang="en-US" altLang="en-US" sz="2400" dirty="0"/>
              <a:t>i </a:t>
            </a:r>
            <a:r>
              <a:rPr lang="en-US" altLang="en-US" sz="2400" dirty="0" err="1"/>
              <a:t>corec</a:t>
            </a:r>
            <a:r>
              <a:rPr lang="ro-RO" altLang="en-US" sz="2400" dirty="0"/>
              <a:t>ţ</a:t>
            </a:r>
            <a:r>
              <a:rPr lang="en-US" altLang="en-US" sz="2400" dirty="0" err="1"/>
              <a:t>ia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unei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erori</a:t>
            </a:r>
            <a:r>
              <a:rPr lang="en-US" altLang="en-US" sz="2400" dirty="0"/>
              <a:t>, 2</a:t>
            </a:r>
            <a:r>
              <a:rPr lang="en-US" altLang="en-US" sz="2400" baseline="30000" dirty="0"/>
              <a:t>m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itchFamily="18" charset="2"/>
              </a:rPr>
              <a:t></a:t>
            </a:r>
            <a:r>
              <a:rPr lang="en-US" altLang="en-US" sz="2400" dirty="0"/>
              <a:t> n + 1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dirty="0"/>
              <a:t>(2</a:t>
            </a:r>
            <a:r>
              <a:rPr lang="en-US" altLang="en-US" sz="2400" baseline="30000" dirty="0"/>
              <a:t>m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itchFamily="18" charset="2"/>
              </a:rPr>
              <a:t></a:t>
            </a:r>
            <a:r>
              <a:rPr lang="en-US" altLang="en-US" sz="2400" dirty="0"/>
              <a:t> m + k + 1)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A3BB7D2-E790-47FC-B0A1-CA71080CA141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o-RO" altLang="en-US" sz="3200" dirty="0"/>
              <a:t>Codul Hamming: caracteristici</a:t>
            </a:r>
            <a:endParaRPr lang="en-US" altLang="en-US" sz="3200" dirty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3048000"/>
            <a:ext cx="7696200" cy="2667000"/>
          </a:xfrm>
        </p:spPr>
        <p:txBody>
          <a:bodyPr/>
          <a:lstStyle/>
          <a:p>
            <a:pPr lvl="1" eaLnBrk="1" hangingPunct="1">
              <a:lnSpc>
                <a:spcPct val="120000"/>
              </a:lnSpc>
            </a:pPr>
            <a:r>
              <a:rPr lang="ro-RO" altLang="en-US" sz="2400" dirty="0"/>
              <a:t>Cifrele</a:t>
            </a:r>
            <a:r>
              <a:rPr lang="en-US" altLang="en-US" sz="2400" dirty="0"/>
              <a:t> de control se </a:t>
            </a:r>
            <a:r>
              <a:rPr lang="en-US" altLang="en-US" sz="2400" dirty="0" err="1"/>
              <a:t>afl</a:t>
            </a:r>
            <a:r>
              <a:rPr lang="ro-RO" altLang="en-US" sz="2400" dirty="0"/>
              <a:t>ă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pozi</a:t>
            </a:r>
            <a:r>
              <a:rPr lang="ro-RO" altLang="en-US" sz="2400" dirty="0"/>
              <a:t>ț</a:t>
            </a:r>
            <a:r>
              <a:rPr lang="en-US" altLang="en-US" sz="2400" dirty="0" err="1"/>
              <a:t>iile</a:t>
            </a:r>
            <a:r>
              <a:rPr lang="en-US" altLang="en-US" sz="2400" dirty="0"/>
              <a:t> 2</a:t>
            </a:r>
            <a:r>
              <a:rPr lang="en-US" altLang="en-US" sz="2400" baseline="30000" dirty="0"/>
              <a:t>0</a:t>
            </a:r>
            <a:r>
              <a:rPr lang="en-US" altLang="en-US" sz="2400" dirty="0"/>
              <a:t>, 2</a:t>
            </a:r>
            <a:r>
              <a:rPr lang="en-US" altLang="en-US" sz="2400" baseline="30000" dirty="0"/>
              <a:t>1</a:t>
            </a:r>
            <a:r>
              <a:rPr lang="en-US" altLang="en-US" sz="2400" dirty="0"/>
              <a:t>, 2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, 2</a:t>
            </a:r>
            <a:r>
              <a:rPr lang="en-US" altLang="en-US" sz="2400" baseline="30000" dirty="0"/>
              <a:t>3</a:t>
            </a:r>
            <a:r>
              <a:rPr lang="en-US" altLang="en-US" sz="2400" dirty="0"/>
              <a:t>, etc.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400" dirty="0" err="1"/>
              <a:t>Pe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restul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pozi</a:t>
            </a:r>
            <a:r>
              <a:rPr lang="ro-RO" altLang="en-US" sz="2400" dirty="0"/>
              <a:t>ţ</a:t>
            </a:r>
            <a:r>
              <a:rPr lang="en-US" altLang="en-US" sz="2400" dirty="0" err="1"/>
              <a:t>iilor</a:t>
            </a:r>
            <a:r>
              <a:rPr lang="en-US" altLang="en-US" sz="2400" dirty="0"/>
              <a:t> se </a:t>
            </a:r>
            <a:r>
              <a:rPr lang="en-US" altLang="en-US" sz="2400" dirty="0" err="1"/>
              <a:t>afl</a:t>
            </a:r>
            <a:r>
              <a:rPr lang="ro-RO" altLang="en-US" sz="2400" dirty="0"/>
              <a:t>ă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cifrele</a:t>
            </a:r>
            <a:r>
              <a:rPr lang="en-US" altLang="en-US" sz="2400" dirty="0"/>
              <a:t> de </a:t>
            </a:r>
            <a:r>
              <a:rPr lang="en-US" altLang="en-US" sz="2400" dirty="0" err="1"/>
              <a:t>informa</a:t>
            </a:r>
            <a:r>
              <a:rPr lang="ro-RO" altLang="en-US" sz="2400" dirty="0"/>
              <a:t>ţ</a:t>
            </a:r>
            <a:r>
              <a:rPr lang="en-US" altLang="en-US" sz="2400" dirty="0" err="1"/>
              <a:t>ie</a:t>
            </a:r>
            <a:r>
              <a:rPr lang="en-US" altLang="en-US" sz="2400" dirty="0"/>
              <a:t>.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400" dirty="0"/>
              <a:t>Un </a:t>
            </a:r>
            <a:r>
              <a:rPr lang="en-US" altLang="en-US" sz="2400" dirty="0" err="1"/>
              <a:t>cuv</a:t>
            </a:r>
            <a:r>
              <a:rPr lang="ro-RO" altLang="en-US" sz="2400" dirty="0"/>
              <a:t>â</a:t>
            </a:r>
            <a:r>
              <a:rPr lang="en-US" altLang="en-US" sz="2400" dirty="0" err="1"/>
              <a:t>nt</a:t>
            </a:r>
            <a:r>
              <a:rPr lang="en-US" altLang="en-US" sz="2400" dirty="0"/>
              <a:t> de cod </a:t>
            </a:r>
            <a:r>
              <a:rPr lang="en-US" altLang="en-US" sz="2400" b="1" i="1" dirty="0"/>
              <a:t>v</a:t>
            </a:r>
            <a:r>
              <a:rPr lang="en-US" altLang="en-US" sz="2400" dirty="0"/>
              <a:t> se </a:t>
            </a:r>
            <a:r>
              <a:rPr lang="en-US" altLang="en-US" sz="2400" dirty="0" err="1"/>
              <a:t>va</a:t>
            </a:r>
            <a:r>
              <a:rPr lang="en-US" altLang="en-US" sz="2400" dirty="0"/>
              <a:t> scrie: </a:t>
            </a:r>
            <a:endParaRPr lang="ro-RO" altLang="en-US" sz="2400" dirty="0"/>
          </a:p>
          <a:p>
            <a:pPr marL="457200" lvl="1" indent="0" eaLnBrk="1" hangingPunct="1">
              <a:lnSpc>
                <a:spcPct val="120000"/>
              </a:lnSpc>
              <a:buNone/>
            </a:pPr>
            <a:r>
              <a:rPr lang="ro-RO" altLang="en-US" sz="2400" b="1" i="1" dirty="0"/>
              <a:t>		</a:t>
            </a:r>
            <a:r>
              <a:rPr lang="ro-RO" altLang="en-US" b="1" i="1" dirty="0"/>
              <a:t>	</a:t>
            </a:r>
            <a:r>
              <a:rPr lang="en-US" altLang="en-US" b="1" i="1" dirty="0"/>
              <a:t>v </a:t>
            </a:r>
            <a:r>
              <a:rPr lang="ro-RO" altLang="en-US" b="1" i="1" dirty="0"/>
              <a:t> = </a:t>
            </a:r>
            <a:r>
              <a:rPr lang="en-US" altLang="en-US" dirty="0"/>
              <a:t>c</a:t>
            </a:r>
            <a:r>
              <a:rPr lang="en-US" altLang="en-US" baseline="-25000" dirty="0"/>
              <a:t>1</a:t>
            </a:r>
            <a:r>
              <a:rPr lang="en-US" altLang="en-US" dirty="0"/>
              <a:t>c</a:t>
            </a:r>
            <a:r>
              <a:rPr lang="en-US" altLang="en-US" baseline="-25000" dirty="0"/>
              <a:t>2</a:t>
            </a:r>
            <a:r>
              <a:rPr lang="ro-RO" altLang="en-US" dirty="0"/>
              <a:t>i</a:t>
            </a:r>
            <a:r>
              <a:rPr lang="en-US" altLang="en-US" baseline="-25000" dirty="0"/>
              <a:t>3</a:t>
            </a:r>
            <a:r>
              <a:rPr lang="en-US" altLang="en-US" dirty="0"/>
              <a:t>c</a:t>
            </a:r>
            <a:r>
              <a:rPr lang="en-US" altLang="en-US" baseline="-25000" dirty="0"/>
              <a:t>4</a:t>
            </a:r>
            <a:r>
              <a:rPr lang="ro-RO" altLang="en-US" dirty="0"/>
              <a:t>i</a:t>
            </a:r>
            <a:r>
              <a:rPr lang="en-US" altLang="en-US" baseline="-25000" dirty="0"/>
              <a:t>5</a:t>
            </a:r>
            <a:r>
              <a:rPr lang="ro-RO" altLang="en-US" dirty="0"/>
              <a:t>i</a:t>
            </a:r>
            <a:r>
              <a:rPr lang="en-US" altLang="en-US" baseline="-25000" dirty="0"/>
              <a:t>6</a:t>
            </a:r>
            <a:r>
              <a:rPr lang="en-US" altLang="en-US" dirty="0"/>
              <a:t>…</a:t>
            </a:r>
            <a:r>
              <a:rPr lang="ro-RO" altLang="en-US" dirty="0"/>
              <a:t>i</a:t>
            </a:r>
            <a:r>
              <a:rPr lang="en-US" altLang="en-US" baseline="-25000" dirty="0"/>
              <a:t>n</a:t>
            </a:r>
            <a:endParaRPr lang="ro-RO" altLang="en-US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5C12FAC-78EA-47BF-857E-B6179D289FD6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Codu</a:t>
            </a:r>
            <a:r>
              <a:rPr lang="ro-RO" altLang="en-US" sz="3200"/>
              <a:t>l Hamming</a:t>
            </a:r>
            <a:r>
              <a:rPr lang="en-US" altLang="en-US" sz="3200"/>
              <a:t> (cont.)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86000"/>
            <a:ext cx="7696200" cy="1828800"/>
          </a:xfrm>
        </p:spPr>
        <p:txBody>
          <a:bodyPr/>
          <a:lstStyle/>
          <a:p>
            <a:pPr lvl="1" eaLnBrk="1" hangingPunct="1">
              <a:lnSpc>
                <a:spcPct val="120000"/>
              </a:lnSpc>
            </a:pPr>
            <a:r>
              <a:rPr lang="en-US" altLang="en-US" sz="2400" dirty="0"/>
              <a:t>La </a:t>
            </a:r>
            <a:r>
              <a:rPr lang="ro-RO" altLang="en-US" sz="2400" b="1" dirty="0"/>
              <a:t>sursă</a:t>
            </a:r>
            <a:r>
              <a:rPr lang="en-US" altLang="en-US" sz="2400" dirty="0"/>
              <a:t> are </a:t>
            </a:r>
            <a:r>
              <a:rPr lang="ro-RO" altLang="en-US" sz="2400" dirty="0"/>
              <a:t>loc </a:t>
            </a:r>
            <a:r>
              <a:rPr lang="ro-RO" altLang="en-US" sz="2400" b="1" dirty="0"/>
              <a:t>codificarea</a:t>
            </a:r>
          </a:p>
          <a:p>
            <a:pPr marL="457200" lvl="1" indent="0" eaLnBrk="1" hangingPunct="1">
              <a:lnSpc>
                <a:spcPct val="120000"/>
              </a:lnSpc>
              <a:buNone/>
            </a:pPr>
            <a:r>
              <a:rPr lang="ro-RO" altLang="en-US" sz="2400" dirty="0"/>
              <a:t>Caz particular: n=7, rezultă </a:t>
            </a:r>
            <a:r>
              <a:rPr lang="en-US" altLang="en-US" sz="2400" b="1" i="1" dirty="0"/>
              <a:t>v </a:t>
            </a:r>
            <a:r>
              <a:rPr lang="ro-RO" altLang="en-US" sz="2400" b="1" i="1" dirty="0"/>
              <a:t> = </a:t>
            </a:r>
            <a:r>
              <a:rPr lang="en-US" altLang="en-US" sz="2400" dirty="0"/>
              <a:t>c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c</a:t>
            </a:r>
            <a:r>
              <a:rPr lang="en-US" altLang="en-US" sz="2400" baseline="-25000" dirty="0"/>
              <a:t>2</a:t>
            </a:r>
            <a:r>
              <a:rPr lang="ro-RO" altLang="en-US" sz="2400" dirty="0"/>
              <a:t>i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c</a:t>
            </a:r>
            <a:r>
              <a:rPr lang="en-US" altLang="en-US" sz="2400" baseline="-25000" dirty="0"/>
              <a:t>4</a:t>
            </a:r>
            <a:r>
              <a:rPr lang="ro-RO" altLang="en-US" sz="2400" dirty="0"/>
              <a:t>i</a:t>
            </a:r>
            <a:r>
              <a:rPr lang="en-US" altLang="en-US" sz="2400" baseline="-25000" dirty="0"/>
              <a:t>5</a:t>
            </a:r>
            <a:r>
              <a:rPr lang="ro-RO" altLang="en-US" sz="2400" dirty="0"/>
              <a:t>i</a:t>
            </a:r>
            <a:r>
              <a:rPr lang="en-US" altLang="en-US" sz="2400" baseline="-25000" dirty="0"/>
              <a:t>6</a:t>
            </a:r>
            <a:r>
              <a:rPr lang="ro-RO" altLang="en-US" sz="2400" dirty="0"/>
              <a:t>i</a:t>
            </a:r>
            <a:r>
              <a:rPr lang="ro-RO" altLang="en-US" sz="2400" baseline="-25000" dirty="0"/>
              <a:t>7</a:t>
            </a:r>
            <a:r>
              <a:rPr lang="en-US" altLang="en-US" sz="2400" dirty="0"/>
              <a:t>c</a:t>
            </a:r>
            <a:r>
              <a:rPr lang="en-US" altLang="en-US" sz="2400" baseline="-25000" dirty="0"/>
              <a:t>8</a:t>
            </a:r>
            <a:endParaRPr lang="ro-RO" altLang="en-US" sz="2400" dirty="0"/>
          </a:p>
          <a:p>
            <a:pPr marL="457200" lvl="1" indent="0" eaLnBrk="1" hangingPunct="1">
              <a:lnSpc>
                <a:spcPct val="120000"/>
              </a:lnSpc>
              <a:buNone/>
            </a:pPr>
            <a:r>
              <a:rPr lang="en-US" altLang="en-US" sz="2400" dirty="0"/>
              <a:t>c</a:t>
            </a:r>
            <a:r>
              <a:rPr lang="en-US" altLang="en-US" sz="2400" baseline="-25000" dirty="0"/>
              <a:t>1</a:t>
            </a:r>
            <a:r>
              <a:rPr lang="ro-RO" altLang="en-US" sz="2400" dirty="0"/>
              <a:t>,</a:t>
            </a:r>
            <a:r>
              <a:rPr lang="en-US" altLang="en-US" sz="2400" dirty="0"/>
              <a:t>c</a:t>
            </a:r>
            <a:r>
              <a:rPr lang="en-US" altLang="en-US" sz="2400" baseline="-25000" dirty="0"/>
              <a:t>2</a:t>
            </a:r>
            <a:r>
              <a:rPr lang="ro-RO" altLang="en-US" sz="2400" dirty="0"/>
              <a:t> ,</a:t>
            </a:r>
            <a:r>
              <a:rPr lang="en-US" altLang="en-US" sz="2400" dirty="0"/>
              <a:t>c</a:t>
            </a:r>
            <a:r>
              <a:rPr lang="ro-RO" altLang="en-US" sz="2400" baseline="-25000" dirty="0"/>
              <a:t>4 </a:t>
            </a:r>
            <a:r>
              <a:rPr lang="ro-RO" altLang="en-US" sz="2400" dirty="0"/>
              <a:t>se calculează după următoarele formule:</a:t>
            </a:r>
          </a:p>
          <a:p>
            <a:pPr marL="457200" lvl="1" indent="0" eaLnBrk="1" hangingPunct="1">
              <a:lnSpc>
                <a:spcPct val="120000"/>
              </a:lnSpc>
              <a:buNone/>
            </a:pPr>
            <a:endParaRPr lang="en-US" altLang="en-US" sz="2400" dirty="0"/>
          </a:p>
          <a:p>
            <a:pPr marL="457200" lvl="1" indent="0" eaLnBrk="1" hangingPunct="1">
              <a:lnSpc>
                <a:spcPct val="120000"/>
              </a:lnSpc>
              <a:buNone/>
            </a:pPr>
            <a:endParaRPr lang="ro-RO" altLang="en-US" sz="2400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4000500"/>
            <a:ext cx="4267200" cy="2056852"/>
          </a:xfrm>
          <a:prstGeom prst="rect">
            <a:avLst/>
          </a:prstGeom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6548</TotalTime>
  <Words>3514</Words>
  <Application>Microsoft Office PowerPoint</Application>
  <PresentationFormat>On-screen Show (4:3)</PresentationFormat>
  <Paragraphs>247</Paragraphs>
  <Slides>24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Symbol</vt:lpstr>
      <vt:lpstr>Times New Roman</vt:lpstr>
      <vt:lpstr>Wingdings</vt:lpstr>
      <vt:lpstr>Straight Edge</vt:lpstr>
      <vt:lpstr>Equation</vt:lpstr>
      <vt:lpstr>Worksheet</vt:lpstr>
      <vt:lpstr> Bazele Tehnologiei Informaţiei Curs 5</vt:lpstr>
      <vt:lpstr>Coduri detectoare şi/sau corectoare de erori</vt:lpstr>
      <vt:lpstr>Coduri detectoare şi/sau corectoare de erori</vt:lpstr>
      <vt:lpstr>Coduri detectoare şi corectoare de erori</vt:lpstr>
      <vt:lpstr>Distanţa de cod</vt:lpstr>
      <vt:lpstr>Exemplu de calcul al distanţei de cod</vt:lpstr>
      <vt:lpstr>Exemple: codul Hamming</vt:lpstr>
      <vt:lpstr>Codul Hamming: caracteristici</vt:lpstr>
      <vt:lpstr>Codul Hamming (cont.)</vt:lpstr>
      <vt:lpstr>Codul Hamming (cont.)</vt:lpstr>
      <vt:lpstr>Codul Hamming (cont.)</vt:lpstr>
      <vt:lpstr>Coduri liniare cu control încrucişat</vt:lpstr>
      <vt:lpstr>Coduri liniare cu control încrucişat</vt:lpstr>
      <vt:lpstr>Coduri liniare cu control încrucişat</vt:lpstr>
      <vt:lpstr>Coduri polinomiale ciclice</vt:lpstr>
      <vt:lpstr>Coduri polinomiale ciclice (cont.)</vt:lpstr>
      <vt:lpstr>Coduri polinomiale ciclice (cont.)</vt:lpstr>
      <vt:lpstr>Coduri polinomiale ciclice (cont.)</vt:lpstr>
      <vt:lpstr>Coduri polinomiale ciclice (cont.)</vt:lpstr>
      <vt:lpstr>Coduri polinomiale ciclice (cont.)</vt:lpstr>
      <vt:lpstr>Coduri polinomiale ciclice (cont.)</vt:lpstr>
      <vt:lpstr>Exemplu de codificare</vt:lpstr>
      <vt:lpstr>Exemplu de codificare (cont.)</vt:lpstr>
      <vt:lpstr>Exemplu de verificare</vt:lpstr>
    </vt:vector>
  </TitlesOfParts>
  <Company>Coordinated Science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Bazele Tehnologiei Informatiei I Curs 5</dc:title>
  <dc:creator>rzv</dc:creator>
  <cp:lastModifiedBy>Administrator</cp:lastModifiedBy>
  <cp:revision>243</cp:revision>
  <cp:lastPrinted>2003-11-15T09:01:45Z</cp:lastPrinted>
  <dcterms:created xsi:type="dcterms:W3CDTF">1999-08-25T01:21:32Z</dcterms:created>
  <dcterms:modified xsi:type="dcterms:W3CDTF">2023-10-24T14:20:06Z</dcterms:modified>
</cp:coreProperties>
</file>