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</p:sldMasterIdLst>
  <p:notesMasterIdLst>
    <p:notesMasterId r:id="rId71"/>
  </p:notesMasterIdLst>
  <p:handoutMasterIdLst>
    <p:handoutMasterId r:id="rId72"/>
  </p:handoutMasterIdLst>
  <p:sldIdLst>
    <p:sldId id="275" r:id="rId2"/>
    <p:sldId id="276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30" r:id="rId16"/>
    <p:sldId id="353" r:id="rId17"/>
    <p:sldId id="354" r:id="rId18"/>
    <p:sldId id="277" r:id="rId19"/>
    <p:sldId id="333" r:id="rId20"/>
    <p:sldId id="278" r:id="rId21"/>
    <p:sldId id="279" r:id="rId22"/>
    <p:sldId id="280" r:id="rId23"/>
    <p:sldId id="371" r:id="rId24"/>
    <p:sldId id="281" r:id="rId25"/>
    <p:sldId id="282" r:id="rId26"/>
    <p:sldId id="284" r:id="rId27"/>
    <p:sldId id="285" r:id="rId28"/>
    <p:sldId id="286" r:id="rId29"/>
    <p:sldId id="287" r:id="rId30"/>
    <p:sldId id="356" r:id="rId31"/>
    <p:sldId id="357" r:id="rId32"/>
    <p:sldId id="358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7" r:id="rId41"/>
    <p:sldId id="347" r:id="rId42"/>
    <p:sldId id="290" r:id="rId43"/>
    <p:sldId id="359" r:id="rId44"/>
    <p:sldId id="368" r:id="rId45"/>
    <p:sldId id="369" r:id="rId46"/>
    <p:sldId id="370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11" r:id="rId64"/>
    <p:sldId id="312" r:id="rId65"/>
    <p:sldId id="350" r:id="rId66"/>
    <p:sldId id="351" r:id="rId67"/>
    <p:sldId id="319" r:id="rId68"/>
    <p:sldId id="321" r:id="rId69"/>
    <p:sldId id="322" r:id="rId7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FFFF"/>
    <a:srgbClr val="B9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82364" autoAdjust="0"/>
  </p:normalViewPr>
  <p:slideViewPr>
    <p:cSldViewPr>
      <p:cViewPr varScale="1">
        <p:scale>
          <a:sx n="72" d="100"/>
          <a:sy n="72" d="100"/>
        </p:scale>
        <p:origin x="176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90"/>
    </p:cViewPr>
  </p:sorterViewPr>
  <p:notesViewPr>
    <p:cSldViewPr>
      <p:cViewPr varScale="1">
        <p:scale>
          <a:sx n="101" d="100"/>
          <a:sy n="101" d="100"/>
        </p:scale>
        <p:origin x="-198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1D1D0D-A422-4AEE-BD2E-0A893DF91CE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14A0445-C87A-4541-A8AC-6C0D52469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6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A1B66B3-EE9E-4665-8BB7-67FEF2D81716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018BC5B-706C-4725-B828-61CAE50AA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971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minimization-of-boolean-functions/?ref=lbp" TargetMode="External"/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4686746-A89F-428F-9ABD-913CC6354D1A}" type="datetime5">
              <a:rPr lang="en-US" altLang="en-US">
                <a:latin typeface="Times New Roman" pitchFamily="18" charset="0"/>
              </a:rPr>
              <a:pPr/>
              <a:t>8-Nov-23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142DDA1-4866-4D52-90A1-A64773C33406}" type="datetime5">
              <a:rPr lang="en-US" altLang="en-US">
                <a:latin typeface="Times New Roman" pitchFamily="18" charset="0"/>
              </a:rPr>
              <a:pPr/>
              <a:t>8-Nov-23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8A267CE-E1C6-4C83-9439-C1AFE61BEDF8}" type="datetime5">
              <a:rPr lang="en-US" altLang="en-US">
                <a:latin typeface="Times New Roman" pitchFamily="18" charset="0"/>
              </a:rPr>
              <a:pPr/>
              <a:t>8-Nov-23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M3=</a:t>
            </a:r>
            <a:r>
              <a:rPr lang="en-US" dirty="0" err="1"/>
              <a:t>x+y</a:t>
            </a:r>
            <a:r>
              <a:rPr lang="en-US" dirty="0"/>
              <a:t>’+z’</a:t>
            </a:r>
          </a:p>
          <a:p>
            <a:r>
              <a:rPr lang="en-US" dirty="0"/>
              <a:t>6=110</a:t>
            </a:r>
          </a:p>
          <a:p>
            <a:r>
              <a:rPr lang="en-US" dirty="0"/>
              <a:t>M6=</a:t>
            </a:r>
            <a:r>
              <a:rPr lang="en-US" dirty="0" err="1"/>
              <a:t>x’+y’+z</a:t>
            </a:r>
            <a:endParaRPr lang="en-US" dirty="0"/>
          </a:p>
          <a:p>
            <a:r>
              <a:rPr lang="en-US" dirty="0"/>
              <a:t>M6=</a:t>
            </a:r>
            <a:r>
              <a:rPr lang="en-US" dirty="0" err="1"/>
              <a:t>x+y+z</a:t>
            </a:r>
            <a:r>
              <a:rPr lang="en-US" dirty="0"/>
              <a:t>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A1B66B3-EE9E-4665-8BB7-67FEF2D81716}" type="datetime5">
              <a:rPr lang="en-US" smtClean="0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8BC5B-706C-4725-B828-61CAE50AA20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28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F(</a:t>
            </a:r>
            <a:r>
              <a:rPr lang="en-US" dirty="0" err="1"/>
              <a:t>x,y,z</a:t>
            </a:r>
            <a:r>
              <a:rPr lang="en-US" dirty="0"/>
              <a:t>)=m1+m3+m7 (FCD)</a:t>
            </a:r>
          </a:p>
          <a:p>
            <a:r>
              <a:rPr lang="en-US" dirty="0"/>
              <a:t>F(</a:t>
            </a:r>
            <a:r>
              <a:rPr lang="en-US" dirty="0" err="1"/>
              <a:t>x,y,z</a:t>
            </a:r>
            <a:r>
              <a:rPr lang="en-US" dirty="0"/>
              <a:t>)=M0*M2*M4*M5*M6 (FCC)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A1B66B3-EE9E-4665-8BB7-67FEF2D81716}" type="datetime5">
              <a:rPr lang="en-US" smtClean="0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8BC5B-706C-4725-B828-61CAE50AA20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46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2=010</a:t>
            </a:r>
          </a:p>
          <a:p>
            <a:r>
              <a:rPr lang="en-US" dirty="0"/>
              <a:t>3=011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A1B66B3-EE9E-4665-8BB7-67FEF2D81716}" type="datetime5">
              <a:rPr lang="en-US" smtClean="0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8BC5B-706C-4725-B828-61CAE50AA203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10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sz="1200" u="sng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  <a:hlinkClick r:id="rId3"/>
              </a:rPr>
              <a:t>https://www.geeksforgeeks.org/minimization-of-boolean-functions/?ref=lbp</a:t>
            </a:r>
            <a:endParaRPr lang="ro-RO" sz="1200" kern="120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A1B66B3-EE9E-4665-8BB7-67FEF2D81716}" type="datetime5">
              <a:rPr lang="en-US" smtClean="0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18BC5B-706C-4725-B828-61CAE50AA203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9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04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04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CC8199E2-4FC4-44C3-9E46-1B3756397C7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6426CF5E-590C-418D-83DB-54603912A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7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6C356-7B9E-48A9-B201-1847A40E0D0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54D2BCE2-5B43-49FC-8BB1-3F5FE9A44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0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286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705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7EB0F-312B-45F1-858C-7F22EDB05CB8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B4755110-0937-4089-B47B-9998E7090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47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84800-3621-4282-9D25-5CF6E5563F57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44AA43F1-B962-43C5-98EE-E11B2D2C2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67AD1-0C85-4E23-AC42-49822AE115FD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0A4DDCDB-1208-4AEE-8C5D-8BA7C77D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DB0D-DBCD-4CA6-8DD4-EF904D9BD3B7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DB9942D3-F422-4271-9E94-885388C0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8945-03D6-4B18-84B1-890D78DC9172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7997ADF5-3232-4245-AABD-F45C1958E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6C1C-22A9-40E1-977F-E4F1A05233F5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3AE49674-AB0D-417B-99C8-9338E2F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2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14504-CD31-448E-9F27-B2BCD6C1BA33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03E01111-4780-4BAC-B9B0-D320FD539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28D6-BF30-4A01-BD8E-97F5B2995C8D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6446C15E-5F2C-4173-B89C-3DDC2BD7D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0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003C-8A13-4482-B162-4DAA312885AF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32CADF59-8C4A-41EC-9753-A18D1F980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1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1AC42-2E7C-4605-9D44-E82BAE558DDF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38F92EBE-E4EC-4FD6-8313-F70134D23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8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0EA0A513-246E-401E-B860-A2F766355D0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</a:t>
            </a:r>
            <a:fld id="{49700231-C249-4BE0-81AE-72ED50B9E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94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94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94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894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94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9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518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4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371600"/>
            <a:ext cx="7772400" cy="1676400"/>
          </a:xfrm>
        </p:spPr>
        <p:txBody>
          <a:bodyPr/>
          <a:lstStyle/>
          <a:p>
            <a:pPr algn="l" eaLnBrk="1" hangingPunct="1">
              <a:defRPr/>
            </a:pPr>
            <a:br>
              <a:rPr lang="en-US" sz="4400" dirty="0">
                <a:solidFill>
                  <a:schemeClr val="tx1"/>
                </a:solidFill>
              </a:rPr>
            </a:br>
            <a:r>
              <a:rPr lang="ro-RO" sz="4400" dirty="0">
                <a:solidFill>
                  <a:schemeClr val="tx1"/>
                </a:solidFill>
              </a:rPr>
              <a:t>Algebra</a:t>
            </a:r>
            <a:r>
              <a:rPr lang="en-US" sz="4400" dirty="0">
                <a:solidFill>
                  <a:schemeClr val="tx1"/>
                </a:solidFill>
              </a:rPr>
              <a:t> Logic</a:t>
            </a:r>
            <a:r>
              <a:rPr lang="ro-RO" sz="4400" dirty="0">
                <a:solidFill>
                  <a:schemeClr val="tx1"/>
                </a:solidFill>
              </a:rPr>
              <a:t>ă</a:t>
            </a:r>
            <a:br>
              <a:rPr lang="en-US" sz="4800">
                <a:solidFill>
                  <a:schemeClr val="accent2"/>
                </a:solidFill>
              </a:rPr>
            </a:br>
            <a:r>
              <a:rPr lang="en-US" sz="4800">
                <a:solidFill>
                  <a:schemeClr val="accent2"/>
                </a:solidFill>
              </a:rPr>
              <a:t>1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819400"/>
            <a:ext cx="7924800" cy="3733800"/>
          </a:xfrm>
        </p:spPr>
        <p:txBody>
          <a:bodyPr/>
          <a:lstStyle/>
          <a:p>
            <a:pPr>
              <a:buClr>
                <a:schemeClr val="bg2"/>
              </a:buClr>
              <a:buSzPct val="75000"/>
              <a:buFont typeface="Monotype Sorts" pitchFamily="2" charset="2"/>
              <a:buNone/>
              <a:defRPr/>
            </a:pPr>
            <a:endParaRPr lang="en-US" sz="2800" i="1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sz="36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ro-RO" sz="3600" dirty="0">
                <a:solidFill>
                  <a:schemeClr val="hlink"/>
                </a:solidFill>
              </a:rPr>
              <a:t>Circuite </a:t>
            </a:r>
            <a:r>
              <a:rPr lang="en-US" sz="3600" dirty="0">
                <a:solidFill>
                  <a:schemeClr val="hlink"/>
                </a:solidFill>
              </a:rPr>
              <a:t>Logic</a:t>
            </a:r>
            <a:r>
              <a:rPr lang="ro-RO" sz="3600" dirty="0">
                <a:solidFill>
                  <a:schemeClr val="hlink"/>
                </a:solidFill>
              </a:rPr>
              <a:t>e</a:t>
            </a:r>
            <a:r>
              <a:rPr lang="en-US" sz="3600" dirty="0">
                <a:solidFill>
                  <a:schemeClr val="hlink"/>
                </a:solidFill>
              </a:rPr>
              <a:t> </a:t>
            </a:r>
            <a:r>
              <a:rPr lang="ro-RO" sz="3600" dirty="0">
                <a:solidFill>
                  <a:schemeClr val="hlink"/>
                </a:solidFill>
              </a:rPr>
              <a:t>Combinaţionale</a:t>
            </a:r>
            <a:r>
              <a:rPr lang="en-US" sz="3600" dirty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defRPr/>
            </a:pPr>
            <a:endParaRPr lang="en-US" sz="36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sz="36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F08FD8-3C78-4314-896D-514544F7D616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AC8A76D9-A1E5-498F-98C3-4BBBBBE86DE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19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Diagrame - funcţie de t</a:t>
            </a:r>
            <a:r>
              <a:rPr lang="en-US"/>
              <a:t>im</a:t>
            </a:r>
            <a:r>
              <a:rPr lang="ro-RO"/>
              <a:t>p</a:t>
            </a:r>
            <a:endParaRPr lang="en-US"/>
          </a:p>
        </p:txBody>
      </p:sp>
      <p:grpSp>
        <p:nvGrpSpPr>
          <p:cNvPr id="12293" name="Group 74"/>
          <p:cNvGrpSpPr>
            <a:grpSpLocks/>
          </p:cNvGrpSpPr>
          <p:nvPr/>
        </p:nvGrpSpPr>
        <p:grpSpPr bwMode="auto">
          <a:xfrm>
            <a:off x="1981200" y="1447800"/>
            <a:ext cx="4402138" cy="4419600"/>
            <a:chOff x="144" y="576"/>
            <a:chExt cx="2487" cy="2496"/>
          </a:xfrm>
        </p:grpSpPr>
        <p:sp>
          <p:nvSpPr>
            <p:cNvPr id="12313" name="Line 5"/>
            <p:cNvSpPr>
              <a:spLocks noChangeShapeType="1"/>
            </p:cNvSpPr>
            <p:nvPr/>
          </p:nvSpPr>
          <p:spPr bwMode="auto">
            <a:xfrm>
              <a:off x="768" y="10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6"/>
            <p:cNvSpPr>
              <a:spLocks noChangeShapeType="1"/>
            </p:cNvSpPr>
            <p:nvPr/>
          </p:nvSpPr>
          <p:spPr bwMode="auto">
            <a:xfrm>
              <a:off x="1056" y="124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7"/>
            <p:cNvSpPr>
              <a:spLocks noChangeShapeType="1"/>
            </p:cNvSpPr>
            <p:nvPr/>
          </p:nvSpPr>
          <p:spPr bwMode="auto">
            <a:xfrm>
              <a:off x="1344" y="124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8"/>
            <p:cNvSpPr>
              <a:spLocks noChangeShapeType="1"/>
            </p:cNvSpPr>
            <p:nvPr/>
          </p:nvSpPr>
          <p:spPr bwMode="auto">
            <a:xfrm>
              <a:off x="1632" y="10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9"/>
            <p:cNvSpPr>
              <a:spLocks noChangeShapeType="1"/>
            </p:cNvSpPr>
            <p:nvPr/>
          </p:nvSpPr>
          <p:spPr bwMode="auto">
            <a:xfrm>
              <a:off x="1920" y="10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10"/>
            <p:cNvSpPr>
              <a:spLocks noChangeShapeType="1"/>
            </p:cNvSpPr>
            <p:nvPr/>
          </p:nvSpPr>
          <p:spPr bwMode="auto">
            <a:xfrm>
              <a:off x="2208" y="10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11"/>
            <p:cNvSpPr>
              <a:spLocks noChangeShapeType="1"/>
            </p:cNvSpPr>
            <p:nvPr/>
          </p:nvSpPr>
          <p:spPr bwMode="auto">
            <a:xfrm flipV="1">
              <a:off x="1632" y="105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12"/>
            <p:cNvSpPr>
              <a:spLocks noChangeShapeType="1"/>
            </p:cNvSpPr>
            <p:nvPr/>
          </p:nvSpPr>
          <p:spPr bwMode="auto">
            <a:xfrm flipV="1">
              <a:off x="1056" y="105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13"/>
            <p:cNvSpPr>
              <a:spLocks noChangeShapeType="1"/>
            </p:cNvSpPr>
            <p:nvPr/>
          </p:nvSpPr>
          <p:spPr bwMode="auto">
            <a:xfrm>
              <a:off x="1344" y="139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14"/>
            <p:cNvSpPr>
              <a:spLocks noChangeShapeType="1"/>
            </p:cNvSpPr>
            <p:nvPr/>
          </p:nvSpPr>
          <p:spPr bwMode="auto">
            <a:xfrm>
              <a:off x="1056" y="158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15"/>
            <p:cNvSpPr>
              <a:spLocks noChangeShapeType="1"/>
            </p:cNvSpPr>
            <p:nvPr/>
          </p:nvSpPr>
          <p:spPr bwMode="auto">
            <a:xfrm>
              <a:off x="768" y="158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16"/>
            <p:cNvSpPr>
              <a:spLocks noChangeShapeType="1"/>
            </p:cNvSpPr>
            <p:nvPr/>
          </p:nvSpPr>
          <p:spPr bwMode="auto">
            <a:xfrm>
              <a:off x="1632" y="139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17"/>
            <p:cNvSpPr>
              <a:spLocks noChangeShapeType="1"/>
            </p:cNvSpPr>
            <p:nvPr/>
          </p:nvSpPr>
          <p:spPr bwMode="auto">
            <a:xfrm>
              <a:off x="1920" y="158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18"/>
            <p:cNvSpPr>
              <a:spLocks noChangeShapeType="1"/>
            </p:cNvSpPr>
            <p:nvPr/>
          </p:nvSpPr>
          <p:spPr bwMode="auto">
            <a:xfrm>
              <a:off x="2208" y="158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19"/>
            <p:cNvSpPr>
              <a:spLocks noChangeShapeType="1"/>
            </p:cNvSpPr>
            <p:nvPr/>
          </p:nvSpPr>
          <p:spPr bwMode="auto">
            <a:xfrm flipV="1">
              <a:off x="134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20"/>
            <p:cNvSpPr>
              <a:spLocks noChangeShapeType="1"/>
            </p:cNvSpPr>
            <p:nvPr/>
          </p:nvSpPr>
          <p:spPr bwMode="auto">
            <a:xfrm flipV="1">
              <a:off x="1920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21"/>
            <p:cNvSpPr>
              <a:spLocks noChangeShapeType="1"/>
            </p:cNvSpPr>
            <p:nvPr/>
          </p:nvSpPr>
          <p:spPr bwMode="auto">
            <a:xfrm>
              <a:off x="768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22"/>
            <p:cNvSpPr>
              <a:spLocks noChangeShapeType="1"/>
            </p:cNvSpPr>
            <p:nvPr/>
          </p:nvSpPr>
          <p:spPr bwMode="auto">
            <a:xfrm>
              <a:off x="1056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23"/>
            <p:cNvSpPr>
              <a:spLocks noChangeShapeType="1"/>
            </p:cNvSpPr>
            <p:nvPr/>
          </p:nvSpPr>
          <p:spPr bwMode="auto">
            <a:xfrm>
              <a:off x="1344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24"/>
            <p:cNvSpPr>
              <a:spLocks noChangeShapeType="1"/>
            </p:cNvSpPr>
            <p:nvPr/>
          </p:nvSpPr>
          <p:spPr bwMode="auto">
            <a:xfrm>
              <a:off x="1632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25"/>
            <p:cNvSpPr>
              <a:spLocks noChangeShapeType="1"/>
            </p:cNvSpPr>
            <p:nvPr/>
          </p:nvSpPr>
          <p:spPr bwMode="auto">
            <a:xfrm>
              <a:off x="1920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26"/>
            <p:cNvSpPr>
              <a:spLocks noChangeShapeType="1"/>
            </p:cNvSpPr>
            <p:nvPr/>
          </p:nvSpPr>
          <p:spPr bwMode="auto">
            <a:xfrm>
              <a:off x="2208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27"/>
            <p:cNvSpPr>
              <a:spLocks noChangeShapeType="1"/>
            </p:cNvSpPr>
            <p:nvPr/>
          </p:nvSpPr>
          <p:spPr bwMode="auto">
            <a:xfrm>
              <a:off x="2496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28"/>
            <p:cNvSpPr>
              <a:spLocks noChangeShapeType="1"/>
            </p:cNvSpPr>
            <p:nvPr/>
          </p:nvSpPr>
          <p:spPr bwMode="auto">
            <a:xfrm>
              <a:off x="768" y="21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29"/>
            <p:cNvSpPr>
              <a:spLocks noChangeShapeType="1"/>
            </p:cNvSpPr>
            <p:nvPr/>
          </p:nvSpPr>
          <p:spPr bwMode="auto">
            <a:xfrm>
              <a:off x="1056" y="21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30"/>
            <p:cNvSpPr>
              <a:spLocks noChangeShapeType="1"/>
            </p:cNvSpPr>
            <p:nvPr/>
          </p:nvSpPr>
          <p:spPr bwMode="auto">
            <a:xfrm>
              <a:off x="1344" y="21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31"/>
            <p:cNvSpPr>
              <a:spLocks noChangeShapeType="1"/>
            </p:cNvSpPr>
            <p:nvPr/>
          </p:nvSpPr>
          <p:spPr bwMode="auto">
            <a:xfrm>
              <a:off x="1632" y="192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32"/>
            <p:cNvSpPr>
              <a:spLocks noChangeShapeType="1"/>
            </p:cNvSpPr>
            <p:nvPr/>
          </p:nvSpPr>
          <p:spPr bwMode="auto">
            <a:xfrm>
              <a:off x="1920" y="21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33"/>
            <p:cNvSpPr>
              <a:spLocks noChangeShapeType="1"/>
            </p:cNvSpPr>
            <p:nvPr/>
          </p:nvSpPr>
          <p:spPr bwMode="auto">
            <a:xfrm>
              <a:off x="2208" y="21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34"/>
            <p:cNvSpPr>
              <a:spLocks noChangeShapeType="1"/>
            </p:cNvSpPr>
            <p:nvPr/>
          </p:nvSpPr>
          <p:spPr bwMode="auto">
            <a:xfrm flipV="1">
              <a:off x="1920" y="19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35"/>
            <p:cNvSpPr>
              <a:spLocks noChangeShapeType="1"/>
            </p:cNvSpPr>
            <p:nvPr/>
          </p:nvSpPr>
          <p:spPr bwMode="auto">
            <a:xfrm flipV="1">
              <a:off x="1632" y="19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36"/>
            <p:cNvSpPr>
              <a:spLocks noChangeShapeType="1"/>
            </p:cNvSpPr>
            <p:nvPr/>
          </p:nvSpPr>
          <p:spPr bwMode="auto">
            <a:xfrm>
              <a:off x="768" y="23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37"/>
            <p:cNvSpPr>
              <a:spLocks noChangeShapeType="1"/>
            </p:cNvSpPr>
            <p:nvPr/>
          </p:nvSpPr>
          <p:spPr bwMode="auto">
            <a:xfrm>
              <a:off x="1056" y="249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Line 38"/>
            <p:cNvSpPr>
              <a:spLocks noChangeShapeType="1"/>
            </p:cNvSpPr>
            <p:nvPr/>
          </p:nvSpPr>
          <p:spPr bwMode="auto">
            <a:xfrm>
              <a:off x="1344" y="23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Line 39"/>
            <p:cNvSpPr>
              <a:spLocks noChangeShapeType="1"/>
            </p:cNvSpPr>
            <p:nvPr/>
          </p:nvSpPr>
          <p:spPr bwMode="auto">
            <a:xfrm>
              <a:off x="1632" y="23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Line 40"/>
            <p:cNvSpPr>
              <a:spLocks noChangeShapeType="1"/>
            </p:cNvSpPr>
            <p:nvPr/>
          </p:nvSpPr>
          <p:spPr bwMode="auto">
            <a:xfrm>
              <a:off x="1920" y="23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41"/>
            <p:cNvSpPr>
              <a:spLocks noChangeShapeType="1"/>
            </p:cNvSpPr>
            <p:nvPr/>
          </p:nvSpPr>
          <p:spPr bwMode="auto">
            <a:xfrm>
              <a:off x="2208" y="23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42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43"/>
            <p:cNvSpPr>
              <a:spLocks noChangeShapeType="1"/>
            </p:cNvSpPr>
            <p:nvPr/>
          </p:nvSpPr>
          <p:spPr bwMode="auto">
            <a:xfrm flipV="1">
              <a:off x="1056" y="230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Line 44"/>
            <p:cNvSpPr>
              <a:spLocks noChangeShapeType="1"/>
            </p:cNvSpPr>
            <p:nvPr/>
          </p:nvSpPr>
          <p:spPr bwMode="auto">
            <a:xfrm>
              <a:off x="768" y="288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Line 45"/>
            <p:cNvSpPr>
              <a:spLocks noChangeShapeType="1"/>
            </p:cNvSpPr>
            <p:nvPr/>
          </p:nvSpPr>
          <p:spPr bwMode="auto">
            <a:xfrm>
              <a:off x="1056" y="268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Line 46"/>
            <p:cNvSpPr>
              <a:spLocks noChangeShapeType="1"/>
            </p:cNvSpPr>
            <p:nvPr/>
          </p:nvSpPr>
          <p:spPr bwMode="auto">
            <a:xfrm>
              <a:off x="1344" y="268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Line 47"/>
            <p:cNvSpPr>
              <a:spLocks noChangeShapeType="1"/>
            </p:cNvSpPr>
            <p:nvPr/>
          </p:nvSpPr>
          <p:spPr bwMode="auto">
            <a:xfrm>
              <a:off x="1632" y="288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48"/>
            <p:cNvSpPr>
              <a:spLocks noChangeShapeType="1"/>
            </p:cNvSpPr>
            <p:nvPr/>
          </p:nvSpPr>
          <p:spPr bwMode="auto">
            <a:xfrm>
              <a:off x="1920" y="288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49"/>
            <p:cNvSpPr>
              <a:spLocks noChangeShapeType="1"/>
            </p:cNvSpPr>
            <p:nvPr/>
          </p:nvSpPr>
          <p:spPr bwMode="auto">
            <a:xfrm>
              <a:off x="2208" y="288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50"/>
            <p:cNvSpPr>
              <a:spLocks noChangeShapeType="1"/>
            </p:cNvSpPr>
            <p:nvPr/>
          </p:nvSpPr>
          <p:spPr bwMode="auto">
            <a:xfrm flipV="1">
              <a:off x="105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Line 51"/>
            <p:cNvSpPr>
              <a:spLocks noChangeShapeType="1"/>
            </p:cNvSpPr>
            <p:nvPr/>
          </p:nvSpPr>
          <p:spPr bwMode="auto">
            <a:xfrm flipV="1">
              <a:off x="1632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Text Box 52"/>
            <p:cNvSpPr txBox="1">
              <a:spLocks noChangeArrowheads="1"/>
            </p:cNvSpPr>
            <p:nvPr/>
          </p:nvSpPr>
          <p:spPr bwMode="auto">
            <a:xfrm>
              <a:off x="518" y="1008"/>
              <a:ext cx="20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x</a:t>
              </a:r>
            </a:p>
          </p:txBody>
        </p:sp>
        <p:sp>
          <p:nvSpPr>
            <p:cNvPr id="12361" name="Text Box 53"/>
            <p:cNvSpPr txBox="1">
              <a:spLocks noChangeArrowheads="1"/>
            </p:cNvSpPr>
            <p:nvPr/>
          </p:nvSpPr>
          <p:spPr bwMode="auto">
            <a:xfrm>
              <a:off x="528" y="1344"/>
              <a:ext cx="19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y</a:t>
              </a:r>
            </a:p>
          </p:txBody>
        </p:sp>
        <p:sp>
          <p:nvSpPr>
            <p:cNvPr id="319542" name="Text Box 54"/>
            <p:cNvSpPr txBox="1">
              <a:spLocks noChangeArrowheads="1"/>
            </p:cNvSpPr>
            <p:nvPr/>
          </p:nvSpPr>
          <p:spPr bwMode="auto">
            <a:xfrm>
              <a:off x="144" y="1872"/>
              <a:ext cx="538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/>
                <a:t>F=x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</a:t>
              </a:r>
              <a:r>
                <a:rPr lang="en-US" sz="2400"/>
                <a:t>y</a:t>
              </a:r>
            </a:p>
          </p:txBody>
        </p:sp>
        <p:sp>
          <p:nvSpPr>
            <p:cNvPr id="319543" name="Text Box 55"/>
            <p:cNvSpPr txBox="1">
              <a:spLocks noChangeArrowheads="1"/>
            </p:cNvSpPr>
            <p:nvPr/>
          </p:nvSpPr>
          <p:spPr bwMode="auto">
            <a:xfrm>
              <a:off x="144" y="2256"/>
              <a:ext cx="562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/>
                <a:t>G=x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  <a:r>
                <a:rPr lang="en-US" sz="2400"/>
                <a:t>y</a:t>
              </a:r>
            </a:p>
          </p:txBody>
        </p:sp>
        <p:sp>
          <p:nvSpPr>
            <p:cNvPr id="12364" name="Text Box 56"/>
            <p:cNvSpPr txBox="1">
              <a:spLocks noChangeArrowheads="1"/>
            </p:cNvSpPr>
            <p:nvPr/>
          </p:nvSpPr>
          <p:spPr bwMode="auto">
            <a:xfrm>
              <a:off x="288" y="2640"/>
              <a:ext cx="4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H=x</a:t>
              </a:r>
            </a:p>
          </p:txBody>
        </p:sp>
        <p:sp>
          <p:nvSpPr>
            <p:cNvPr id="12365" name="Text Box 57"/>
            <p:cNvSpPr txBox="1">
              <a:spLocks noChangeArrowheads="1"/>
            </p:cNvSpPr>
            <p:nvPr/>
          </p:nvSpPr>
          <p:spPr bwMode="auto">
            <a:xfrm>
              <a:off x="2448" y="957"/>
              <a:ext cx="16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2366" name="Text Box 58"/>
            <p:cNvSpPr txBox="1">
              <a:spLocks noChangeArrowheads="1"/>
            </p:cNvSpPr>
            <p:nvPr/>
          </p:nvSpPr>
          <p:spPr bwMode="auto">
            <a:xfrm>
              <a:off x="2448" y="1257"/>
              <a:ext cx="16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2367" name="Text Box 59"/>
            <p:cNvSpPr txBox="1">
              <a:spLocks noChangeArrowheads="1"/>
            </p:cNvSpPr>
            <p:nvPr/>
          </p:nvSpPr>
          <p:spPr bwMode="auto">
            <a:xfrm>
              <a:off x="2459" y="1824"/>
              <a:ext cx="16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2368" name="Text Box 60"/>
            <p:cNvSpPr txBox="1">
              <a:spLocks noChangeArrowheads="1"/>
            </p:cNvSpPr>
            <p:nvPr/>
          </p:nvSpPr>
          <p:spPr bwMode="auto">
            <a:xfrm>
              <a:off x="2459" y="2217"/>
              <a:ext cx="16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2369" name="Text Box 61"/>
            <p:cNvSpPr txBox="1">
              <a:spLocks noChangeArrowheads="1"/>
            </p:cNvSpPr>
            <p:nvPr/>
          </p:nvSpPr>
          <p:spPr bwMode="auto">
            <a:xfrm>
              <a:off x="2459" y="2592"/>
              <a:ext cx="16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2370" name="Text Box 62"/>
            <p:cNvSpPr txBox="1">
              <a:spLocks noChangeArrowheads="1"/>
            </p:cNvSpPr>
            <p:nvPr/>
          </p:nvSpPr>
          <p:spPr bwMode="auto">
            <a:xfrm>
              <a:off x="2448" y="2745"/>
              <a:ext cx="183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2371" name="Text Box 63"/>
            <p:cNvSpPr txBox="1">
              <a:spLocks noChangeArrowheads="1"/>
            </p:cNvSpPr>
            <p:nvPr/>
          </p:nvSpPr>
          <p:spPr bwMode="auto">
            <a:xfrm>
              <a:off x="2448" y="2361"/>
              <a:ext cx="183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2372" name="Text Box 64"/>
            <p:cNvSpPr txBox="1">
              <a:spLocks noChangeArrowheads="1"/>
            </p:cNvSpPr>
            <p:nvPr/>
          </p:nvSpPr>
          <p:spPr bwMode="auto">
            <a:xfrm>
              <a:off x="2448" y="1968"/>
              <a:ext cx="183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2373" name="Text Box 65"/>
            <p:cNvSpPr txBox="1">
              <a:spLocks noChangeArrowheads="1"/>
            </p:cNvSpPr>
            <p:nvPr/>
          </p:nvSpPr>
          <p:spPr bwMode="auto">
            <a:xfrm>
              <a:off x="2448" y="1440"/>
              <a:ext cx="183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2374" name="Text Box 66"/>
            <p:cNvSpPr txBox="1">
              <a:spLocks noChangeArrowheads="1"/>
            </p:cNvSpPr>
            <p:nvPr/>
          </p:nvSpPr>
          <p:spPr bwMode="auto">
            <a:xfrm>
              <a:off x="2448" y="1104"/>
              <a:ext cx="183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2375" name="Text Box 67"/>
            <p:cNvSpPr txBox="1">
              <a:spLocks noChangeArrowheads="1"/>
            </p:cNvSpPr>
            <p:nvPr/>
          </p:nvSpPr>
          <p:spPr bwMode="auto">
            <a:xfrm>
              <a:off x="624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0</a:t>
              </a:r>
            </a:p>
          </p:txBody>
        </p:sp>
        <p:sp>
          <p:nvSpPr>
            <p:cNvPr id="12376" name="Text Box 68"/>
            <p:cNvSpPr txBox="1">
              <a:spLocks noChangeArrowheads="1"/>
            </p:cNvSpPr>
            <p:nvPr/>
          </p:nvSpPr>
          <p:spPr bwMode="auto">
            <a:xfrm>
              <a:off x="916" y="576"/>
              <a:ext cx="23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1</a:t>
              </a:r>
            </a:p>
          </p:txBody>
        </p:sp>
        <p:sp>
          <p:nvSpPr>
            <p:cNvPr id="12377" name="Text Box 69"/>
            <p:cNvSpPr txBox="1">
              <a:spLocks noChangeArrowheads="1"/>
            </p:cNvSpPr>
            <p:nvPr/>
          </p:nvSpPr>
          <p:spPr bwMode="auto">
            <a:xfrm>
              <a:off x="1200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2</a:t>
              </a:r>
            </a:p>
          </p:txBody>
        </p:sp>
        <p:sp>
          <p:nvSpPr>
            <p:cNvPr id="12378" name="Text Box 70"/>
            <p:cNvSpPr txBox="1">
              <a:spLocks noChangeArrowheads="1"/>
            </p:cNvSpPr>
            <p:nvPr/>
          </p:nvSpPr>
          <p:spPr bwMode="auto">
            <a:xfrm>
              <a:off x="1492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3</a:t>
              </a:r>
            </a:p>
          </p:txBody>
        </p:sp>
        <p:sp>
          <p:nvSpPr>
            <p:cNvPr id="12379" name="Text Box 71"/>
            <p:cNvSpPr txBox="1">
              <a:spLocks noChangeArrowheads="1"/>
            </p:cNvSpPr>
            <p:nvPr/>
          </p:nvSpPr>
          <p:spPr bwMode="auto">
            <a:xfrm>
              <a:off x="1780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4</a:t>
              </a:r>
            </a:p>
          </p:txBody>
        </p:sp>
        <p:sp>
          <p:nvSpPr>
            <p:cNvPr id="12380" name="Text Box 72"/>
            <p:cNvSpPr txBox="1">
              <a:spLocks noChangeArrowheads="1"/>
            </p:cNvSpPr>
            <p:nvPr/>
          </p:nvSpPr>
          <p:spPr bwMode="auto">
            <a:xfrm>
              <a:off x="2068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5</a:t>
              </a:r>
            </a:p>
          </p:txBody>
        </p:sp>
        <p:sp>
          <p:nvSpPr>
            <p:cNvPr id="12381" name="Text Box 73"/>
            <p:cNvSpPr txBox="1">
              <a:spLocks noChangeArrowheads="1"/>
            </p:cNvSpPr>
            <p:nvPr/>
          </p:nvSpPr>
          <p:spPr bwMode="auto">
            <a:xfrm>
              <a:off x="2356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6</a:t>
              </a:r>
            </a:p>
          </p:txBody>
        </p:sp>
      </p:grpSp>
      <p:sp>
        <p:nvSpPr>
          <p:cNvPr id="12294" name="Freeform 75"/>
          <p:cNvSpPr>
            <a:spLocks/>
          </p:cNvSpPr>
          <p:nvPr/>
        </p:nvSpPr>
        <p:spPr bwMode="auto">
          <a:xfrm>
            <a:off x="1447800" y="2324100"/>
            <a:ext cx="1219200" cy="266700"/>
          </a:xfrm>
          <a:custGeom>
            <a:avLst/>
            <a:gdLst>
              <a:gd name="T0" fmla="*/ 0 w 768"/>
              <a:gd name="T1" fmla="*/ 266700 h 168"/>
              <a:gd name="T2" fmla="*/ 685800 w 768"/>
              <a:gd name="T3" fmla="*/ 38100 h 168"/>
              <a:gd name="T4" fmla="*/ 1219200 w 768"/>
              <a:gd name="T5" fmla="*/ 38100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152" y="108"/>
                  <a:pt x="304" y="48"/>
                  <a:pt x="432" y="24"/>
                </a:cubicBezTo>
                <a:cubicBezTo>
                  <a:pt x="560" y="0"/>
                  <a:pt x="720" y="16"/>
                  <a:pt x="768" y="24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76"/>
          <p:cNvSpPr>
            <a:spLocks/>
          </p:cNvSpPr>
          <p:nvPr/>
        </p:nvSpPr>
        <p:spPr bwMode="auto">
          <a:xfrm flipV="1">
            <a:off x="1371600" y="2895600"/>
            <a:ext cx="1295400" cy="228600"/>
          </a:xfrm>
          <a:custGeom>
            <a:avLst/>
            <a:gdLst>
              <a:gd name="T0" fmla="*/ 0 w 768"/>
              <a:gd name="T1" fmla="*/ 228600 h 168"/>
              <a:gd name="T2" fmla="*/ 728663 w 768"/>
              <a:gd name="T3" fmla="*/ 32657 h 168"/>
              <a:gd name="T4" fmla="*/ 1295400 w 768"/>
              <a:gd name="T5" fmla="*/ 32657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152" y="108"/>
                  <a:pt x="304" y="48"/>
                  <a:pt x="432" y="24"/>
                </a:cubicBezTo>
                <a:cubicBezTo>
                  <a:pt x="560" y="0"/>
                  <a:pt x="720" y="16"/>
                  <a:pt x="768" y="24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147"/>
          <p:cNvSpPr txBox="1">
            <a:spLocks noChangeArrowheads="1"/>
          </p:cNvSpPr>
          <p:nvPr/>
        </p:nvSpPr>
        <p:spPr bwMode="auto">
          <a:xfrm>
            <a:off x="0" y="2341563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ro-RO" altLang="en-US" sz="2400">
                <a:latin typeface="Garamond" pitchFamily="18" charset="0"/>
              </a:rPr>
              <a:t>Semnale de intrare</a:t>
            </a:r>
            <a:endParaRPr lang="en-US" altLang="en-US" sz="2400">
              <a:latin typeface="Garamond" pitchFamily="18" charset="0"/>
            </a:endParaRPr>
          </a:p>
        </p:txBody>
      </p:sp>
      <p:sp>
        <p:nvSpPr>
          <p:cNvPr id="12297" name="Freeform 149"/>
          <p:cNvSpPr>
            <a:spLocks/>
          </p:cNvSpPr>
          <p:nvPr/>
        </p:nvSpPr>
        <p:spPr bwMode="auto">
          <a:xfrm>
            <a:off x="1143000" y="3886200"/>
            <a:ext cx="838200" cy="457200"/>
          </a:xfrm>
          <a:custGeom>
            <a:avLst/>
            <a:gdLst>
              <a:gd name="T0" fmla="*/ 0 w 768"/>
              <a:gd name="T1" fmla="*/ 457200 h 168"/>
              <a:gd name="T2" fmla="*/ 471488 w 768"/>
              <a:gd name="T3" fmla="*/ 65314 h 168"/>
              <a:gd name="T4" fmla="*/ 838200 w 768"/>
              <a:gd name="T5" fmla="*/ 65314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152" y="108"/>
                  <a:pt x="304" y="48"/>
                  <a:pt x="432" y="24"/>
                </a:cubicBezTo>
                <a:cubicBezTo>
                  <a:pt x="560" y="0"/>
                  <a:pt x="720" y="16"/>
                  <a:pt x="768" y="24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50"/>
          <p:cNvSpPr>
            <a:spLocks/>
          </p:cNvSpPr>
          <p:nvPr/>
        </p:nvSpPr>
        <p:spPr bwMode="auto">
          <a:xfrm flipV="1">
            <a:off x="1371600" y="4800600"/>
            <a:ext cx="914400" cy="609600"/>
          </a:xfrm>
          <a:custGeom>
            <a:avLst/>
            <a:gdLst>
              <a:gd name="T0" fmla="*/ 0 w 768"/>
              <a:gd name="T1" fmla="*/ 609600 h 168"/>
              <a:gd name="T2" fmla="*/ 514350 w 768"/>
              <a:gd name="T3" fmla="*/ 87086 h 168"/>
              <a:gd name="T4" fmla="*/ 914400 w 768"/>
              <a:gd name="T5" fmla="*/ 87086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152" y="108"/>
                  <a:pt x="304" y="48"/>
                  <a:pt x="432" y="24"/>
                </a:cubicBezTo>
                <a:cubicBezTo>
                  <a:pt x="560" y="0"/>
                  <a:pt x="720" y="16"/>
                  <a:pt x="768" y="24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Freeform 152"/>
          <p:cNvSpPr>
            <a:spLocks/>
          </p:cNvSpPr>
          <p:nvPr/>
        </p:nvSpPr>
        <p:spPr bwMode="auto">
          <a:xfrm>
            <a:off x="1447800" y="4572000"/>
            <a:ext cx="533400" cy="76200"/>
          </a:xfrm>
          <a:custGeom>
            <a:avLst/>
            <a:gdLst>
              <a:gd name="T0" fmla="*/ 0 w 768"/>
              <a:gd name="T1" fmla="*/ 76200 h 168"/>
              <a:gd name="T2" fmla="*/ 300038 w 768"/>
              <a:gd name="T3" fmla="*/ 10886 h 168"/>
              <a:gd name="T4" fmla="*/ 533400 w 768"/>
              <a:gd name="T5" fmla="*/ 10886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152" y="108"/>
                  <a:pt x="304" y="48"/>
                  <a:pt x="432" y="24"/>
                </a:cubicBezTo>
                <a:cubicBezTo>
                  <a:pt x="560" y="0"/>
                  <a:pt x="720" y="16"/>
                  <a:pt x="768" y="24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Text Box 154"/>
          <p:cNvSpPr txBox="1">
            <a:spLocks noChangeArrowheads="1"/>
          </p:cNvSpPr>
          <p:nvPr/>
        </p:nvSpPr>
        <p:spPr bwMode="auto">
          <a:xfrm>
            <a:off x="6896100" y="2743200"/>
            <a:ext cx="118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latin typeface="Garamond" pitchFamily="18" charset="0"/>
              </a:rPr>
              <a:t>Tran</a:t>
            </a:r>
            <a:r>
              <a:rPr lang="ro-RO" altLang="en-US" sz="2400">
                <a:latin typeface="Garamond" pitchFamily="18" charset="0"/>
              </a:rPr>
              <a:t>ziţii</a:t>
            </a:r>
            <a:endParaRPr lang="en-US" altLang="en-US" sz="2400">
              <a:latin typeface="Garamond" pitchFamily="18" charset="0"/>
            </a:endParaRPr>
          </a:p>
        </p:txBody>
      </p:sp>
      <p:sp>
        <p:nvSpPr>
          <p:cNvPr id="12301" name="Line 155"/>
          <p:cNvSpPr>
            <a:spLocks noChangeShapeType="1"/>
          </p:cNvSpPr>
          <p:nvPr/>
        </p:nvSpPr>
        <p:spPr bwMode="auto">
          <a:xfrm flipH="1" flipV="1">
            <a:off x="3657600" y="2438400"/>
            <a:ext cx="3200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56"/>
          <p:cNvSpPr>
            <a:spLocks noChangeShapeType="1"/>
          </p:cNvSpPr>
          <p:nvPr/>
        </p:nvSpPr>
        <p:spPr bwMode="auto">
          <a:xfrm flipH="1" flipV="1">
            <a:off x="4648200" y="2438400"/>
            <a:ext cx="2133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7"/>
          <p:cNvSpPr>
            <a:spLocks noChangeShapeType="1"/>
          </p:cNvSpPr>
          <p:nvPr/>
        </p:nvSpPr>
        <p:spPr bwMode="auto">
          <a:xfrm flipH="1" flipV="1">
            <a:off x="5181600" y="2971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58"/>
          <p:cNvSpPr>
            <a:spLocks noChangeShapeType="1"/>
          </p:cNvSpPr>
          <p:nvPr/>
        </p:nvSpPr>
        <p:spPr bwMode="auto">
          <a:xfrm flipH="1" flipV="1">
            <a:off x="4191000" y="30480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59"/>
          <p:cNvSpPr>
            <a:spLocks noChangeShapeType="1"/>
          </p:cNvSpPr>
          <p:nvPr/>
        </p:nvSpPr>
        <p:spPr bwMode="auto">
          <a:xfrm flipH="1">
            <a:off x="5105400" y="3124200"/>
            <a:ext cx="17526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60"/>
          <p:cNvSpPr>
            <a:spLocks noChangeShapeType="1"/>
          </p:cNvSpPr>
          <p:nvPr/>
        </p:nvSpPr>
        <p:spPr bwMode="auto">
          <a:xfrm flipH="1">
            <a:off x="4648200" y="3124200"/>
            <a:ext cx="23622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61"/>
          <p:cNvSpPr>
            <a:spLocks noChangeShapeType="1"/>
          </p:cNvSpPr>
          <p:nvPr/>
        </p:nvSpPr>
        <p:spPr bwMode="auto">
          <a:xfrm flipH="1">
            <a:off x="3657600" y="3124200"/>
            <a:ext cx="350520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162"/>
          <p:cNvSpPr>
            <a:spLocks noChangeShapeType="1"/>
          </p:cNvSpPr>
          <p:nvPr/>
        </p:nvSpPr>
        <p:spPr bwMode="auto">
          <a:xfrm flipH="1">
            <a:off x="4114800" y="3124200"/>
            <a:ext cx="320040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163"/>
          <p:cNvSpPr>
            <a:spLocks noChangeShapeType="1"/>
          </p:cNvSpPr>
          <p:nvPr/>
        </p:nvSpPr>
        <p:spPr bwMode="auto">
          <a:xfrm flipH="1">
            <a:off x="3657600" y="3124200"/>
            <a:ext cx="38100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164"/>
          <p:cNvSpPr>
            <a:spLocks noChangeShapeType="1"/>
          </p:cNvSpPr>
          <p:nvPr/>
        </p:nvSpPr>
        <p:spPr bwMode="auto">
          <a:xfrm flipH="1">
            <a:off x="4648200" y="3124200"/>
            <a:ext cx="29718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Text Box 165"/>
          <p:cNvSpPr txBox="1">
            <a:spLocks noChangeArrowheads="1"/>
          </p:cNvSpPr>
          <p:nvPr/>
        </p:nvSpPr>
        <p:spPr bwMode="auto">
          <a:xfrm>
            <a:off x="152400" y="4206875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ro-RO" altLang="en-US" sz="2400">
                <a:latin typeface="Garamond" pitchFamily="18" charset="0"/>
              </a:rPr>
              <a:t>Semnale “poartă” de ieşire</a:t>
            </a:r>
            <a:endParaRPr lang="en-US" altLang="en-US" sz="2400">
              <a:latin typeface="Garamond" pitchFamily="18" charset="0"/>
            </a:endParaRPr>
          </a:p>
        </p:txBody>
      </p:sp>
      <p:sp>
        <p:nvSpPr>
          <p:cNvPr id="12312" name="Line 166"/>
          <p:cNvSpPr>
            <a:spLocks noChangeShapeType="1"/>
          </p:cNvSpPr>
          <p:nvPr/>
        </p:nvSpPr>
        <p:spPr bwMode="auto">
          <a:xfrm>
            <a:off x="2743200" y="5105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9F9355-62AC-4D17-BDDF-E6B7AE94F4F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C34A1B1-9256-455F-9E17-1DF4F559C3B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20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 sz="4000" dirty="0"/>
              <a:t>Circuite </a:t>
            </a:r>
            <a:r>
              <a:rPr lang="en-US" sz="4000" dirty="0" err="1"/>
              <a:t>logice</a:t>
            </a:r>
            <a:r>
              <a:rPr lang="en-US" sz="4000" dirty="0"/>
              <a:t> </a:t>
            </a:r>
            <a:r>
              <a:rPr lang="ro-RO" sz="4000" dirty="0"/>
              <a:t>c</a:t>
            </a:r>
            <a:r>
              <a:rPr lang="en-US" sz="4000" dirty="0" err="1"/>
              <a:t>ombina</a:t>
            </a:r>
            <a:r>
              <a:rPr lang="ro-RO" sz="4000" dirty="0"/>
              <a:t>ţ</a:t>
            </a:r>
            <a:r>
              <a:rPr lang="en-US" sz="4000" dirty="0" err="1"/>
              <a:t>ional</a:t>
            </a:r>
            <a:r>
              <a:rPr lang="ro-RO" sz="4000" dirty="0"/>
              <a:t>e</a:t>
            </a:r>
            <a:endParaRPr lang="en-US" sz="4000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o-RO" sz="2000" dirty="0"/>
              <a:t>Un circuit logic al cărui ieşire nu depinde decât de intrări s.n. </a:t>
            </a:r>
            <a:r>
              <a:rPr lang="ro-RO" sz="2000" b="1" u="sng" dirty="0"/>
              <a:t>circuit </a:t>
            </a:r>
            <a:r>
              <a:rPr lang="ro-RO" sz="2000" b="1" u="sng" dirty="0" err="1"/>
              <a:t>combinaţional</a:t>
            </a:r>
            <a:endParaRPr lang="ro-RO" sz="2000" b="1" u="sng" dirty="0"/>
          </a:p>
          <a:p>
            <a:pPr eaLnBrk="1" hangingPunct="1">
              <a:defRPr/>
            </a:pPr>
            <a:r>
              <a:rPr lang="ro-RO" sz="2000" dirty="0"/>
              <a:t>În cazul blocurilor (circuitelor) cu memorie, ieşirea poate depinde atât de intrări cât şi de valorile stocate în memorie – </a:t>
            </a:r>
            <a:r>
              <a:rPr lang="ro-RO" sz="2000" b="1" u="sng" dirty="0"/>
              <a:t>circuit secvenţial</a:t>
            </a:r>
          </a:p>
          <a:p>
            <a:pPr eaLnBrk="1" hangingPunct="1">
              <a:defRPr/>
            </a:pPr>
            <a:r>
              <a:rPr lang="ro-RO" sz="2000" dirty="0"/>
              <a:t>Fie</a:t>
            </a:r>
            <a:r>
              <a:rPr lang="en-US" sz="2000" dirty="0"/>
              <a:t> </a:t>
            </a:r>
            <a:r>
              <a:rPr lang="en-US" sz="2000" dirty="0" err="1"/>
              <a:t>func</a:t>
            </a:r>
            <a:r>
              <a:rPr lang="ro-RO" sz="2000" dirty="0" err="1"/>
              <a:t>ţia</a:t>
            </a:r>
            <a:r>
              <a:rPr lang="en-US" sz="2000" dirty="0"/>
              <a:t> F = x + y </a:t>
            </a:r>
            <a:r>
              <a:rPr lang="en-US" sz="2000" dirty="0">
                <a:latin typeface="Comic Sans MS"/>
                <a:cs typeface="Times New Roman" pitchFamily="18" charset="0"/>
              </a:rPr>
              <a:t>•</a:t>
            </a:r>
            <a:r>
              <a:rPr lang="en-US" sz="2000" dirty="0">
                <a:cs typeface="Times New Roman" pitchFamily="18" charset="0"/>
              </a:rPr>
              <a:t> z +  x</a:t>
            </a:r>
            <a:r>
              <a:rPr lang="en-US" sz="2000" dirty="0">
                <a:latin typeface="Comic Sans MS"/>
                <a:cs typeface="Times New Roman" pitchFamily="18" charset="0"/>
              </a:rPr>
              <a:t>•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/>
              <a:t>y</a:t>
            </a:r>
            <a:endParaRPr lang="en-US" sz="2000" dirty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o-RO" sz="2000" dirty="0"/>
              <a:t>Se poate construi un circuit </a:t>
            </a:r>
            <a:r>
              <a:rPr lang="en-US" sz="2000" dirty="0" err="1">
                <a:cs typeface="Times New Roman" pitchFamily="18" charset="0"/>
              </a:rPr>
              <a:t>combina</a:t>
            </a:r>
            <a:r>
              <a:rPr lang="ro-RO" sz="2000" dirty="0"/>
              <a:t>ţ</a:t>
            </a:r>
            <a:r>
              <a:rPr lang="en-US" sz="2000" dirty="0" err="1">
                <a:cs typeface="Times New Roman" pitchFamily="18" charset="0"/>
              </a:rPr>
              <a:t>ional</a:t>
            </a:r>
            <a:r>
              <a:rPr lang="en-US" sz="2000" dirty="0">
                <a:cs typeface="Times New Roman" pitchFamily="18" charset="0"/>
              </a:rPr>
              <a:t>  logic </a:t>
            </a:r>
            <a:r>
              <a:rPr lang="ro-RO" sz="2000" dirty="0"/>
              <a:t>pentru </a:t>
            </a:r>
            <a:r>
              <a:rPr lang="en-US" sz="2000" dirty="0"/>
              <a:t>a</a:t>
            </a:r>
            <a:r>
              <a:rPr lang="ro-RO" sz="2000" dirty="0"/>
              <a:t> implementa funcţia</a:t>
            </a:r>
            <a:r>
              <a:rPr lang="en-US" sz="2000" dirty="0">
                <a:cs typeface="Times New Roman" pitchFamily="18" charset="0"/>
              </a:rPr>
              <a:t> F</a:t>
            </a:r>
            <a:r>
              <a:rPr lang="ro-RO" sz="2000" dirty="0"/>
              <a:t> prin conectarea semnalelor de intrare pentru porţile logice corespunzătoare</a:t>
            </a:r>
            <a:r>
              <a:rPr lang="en-US" sz="2000" dirty="0">
                <a:cs typeface="Times New Roman" pitchFamily="18" charset="0"/>
              </a:rPr>
              <a:t>:</a:t>
            </a:r>
          </a:p>
          <a:p>
            <a:pPr lvl="1" eaLnBrk="1" hangingPunct="1">
              <a:defRPr/>
            </a:pPr>
            <a:r>
              <a:rPr lang="ro-RO" sz="1800" dirty="0"/>
              <a:t>Semnale de intrare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ro-RO" sz="1800" dirty="0"/>
              <a:t> </a:t>
            </a:r>
            <a:r>
              <a:rPr lang="en-US" sz="1800" dirty="0">
                <a:cs typeface="Times New Roman" pitchFamily="18" charset="0"/>
                <a:sym typeface="Wingdings" pitchFamily="2" charset="2"/>
              </a:rPr>
              <a:t> </a:t>
            </a:r>
            <a:r>
              <a:rPr lang="ro-RO" sz="1800" dirty="0">
                <a:sym typeface="Wingdings" pitchFamily="2" charset="2"/>
              </a:rPr>
              <a:t>Variabilele </a:t>
            </a:r>
            <a:r>
              <a:rPr lang="en-US" sz="1800" dirty="0" err="1">
                <a:cs typeface="Times New Roman" pitchFamily="18" charset="0"/>
                <a:sym typeface="Wingdings" pitchFamily="2" charset="2"/>
              </a:rPr>
              <a:t>func</a:t>
            </a:r>
            <a:r>
              <a:rPr lang="ro-RO" sz="1800" dirty="0" err="1">
                <a:sym typeface="Wingdings" pitchFamily="2" charset="2"/>
              </a:rPr>
              <a:t>ţiei</a:t>
            </a:r>
            <a:r>
              <a:rPr lang="en-US" sz="1800" dirty="0">
                <a:cs typeface="Times New Roman" pitchFamily="18" charset="0"/>
                <a:sym typeface="Wingdings" pitchFamily="2" charset="2"/>
              </a:rPr>
              <a:t> (x, y, z)</a:t>
            </a:r>
          </a:p>
          <a:p>
            <a:pPr lvl="1" eaLnBrk="1" hangingPunct="1">
              <a:defRPr/>
            </a:pPr>
            <a:r>
              <a:rPr lang="ro-RO" sz="1800" dirty="0">
                <a:sym typeface="Wingdings" pitchFamily="2" charset="2"/>
              </a:rPr>
              <a:t>Semnale de ieşire  </a:t>
            </a:r>
            <a:r>
              <a:rPr lang="en-US" sz="1800" dirty="0">
                <a:cs typeface="Times New Roman" pitchFamily="18" charset="0"/>
                <a:sym typeface="Wingdings" pitchFamily="2" charset="2"/>
              </a:rPr>
              <a:t> </a:t>
            </a:r>
            <a:r>
              <a:rPr lang="ro-RO" sz="1800" dirty="0">
                <a:sym typeface="Wingdings" pitchFamily="2" charset="2"/>
              </a:rPr>
              <a:t>Valoarea de ieşire x </a:t>
            </a:r>
            <a:r>
              <a:rPr lang="en-US" sz="1800" dirty="0" err="1">
                <a:cs typeface="Times New Roman" pitchFamily="18" charset="0"/>
                <a:sym typeface="Wingdings" pitchFamily="2" charset="2"/>
              </a:rPr>
              <a:t>func</a:t>
            </a:r>
            <a:r>
              <a:rPr lang="ro-RO" sz="1800" dirty="0" err="1">
                <a:sym typeface="Wingdings" pitchFamily="2" charset="2"/>
              </a:rPr>
              <a:t>ţiei</a:t>
            </a:r>
            <a:r>
              <a:rPr lang="en-US" sz="1800" dirty="0">
                <a:cs typeface="Times New Roman" pitchFamily="18" charset="0"/>
                <a:sym typeface="Wingdings" pitchFamily="2" charset="2"/>
              </a:rPr>
              <a:t> (F)</a:t>
            </a:r>
          </a:p>
          <a:p>
            <a:pPr lvl="1" eaLnBrk="1" hangingPunct="1">
              <a:defRPr/>
            </a:pPr>
            <a:r>
              <a:rPr lang="ro-RO" sz="1800" dirty="0">
                <a:sym typeface="Wingdings" pitchFamily="2" charset="2"/>
              </a:rPr>
              <a:t>Porţi l</a:t>
            </a:r>
            <a:r>
              <a:rPr lang="en-US" sz="1800" dirty="0" err="1">
                <a:cs typeface="Times New Roman" pitchFamily="18" charset="0"/>
                <a:sym typeface="Wingdings" pitchFamily="2" charset="2"/>
              </a:rPr>
              <a:t>ogice</a:t>
            </a:r>
            <a:r>
              <a:rPr lang="en-US" sz="1800" dirty="0">
                <a:cs typeface="Times New Roman" pitchFamily="18" charset="0"/>
                <a:sym typeface="Wingdings" pitchFamily="2" charset="2"/>
              </a:rPr>
              <a:t>  </a:t>
            </a:r>
            <a:r>
              <a:rPr lang="ro-RO" sz="1800" dirty="0">
                <a:sym typeface="Wingdings" pitchFamily="2" charset="2"/>
              </a:rPr>
              <a:t>Operaţiile </a:t>
            </a:r>
            <a:r>
              <a:rPr lang="en-US" sz="1800" dirty="0">
                <a:cs typeface="Times New Roman" pitchFamily="18" charset="0"/>
                <a:sym typeface="Wingdings" pitchFamily="2" charset="2"/>
              </a:rPr>
              <a:t>logic</a:t>
            </a:r>
            <a:r>
              <a:rPr lang="ro-RO" sz="1800" dirty="0">
                <a:sym typeface="Wingdings" pitchFamily="2" charset="2"/>
              </a:rPr>
              <a:t>e</a:t>
            </a:r>
            <a:endParaRPr lang="en-US" sz="1800" dirty="0">
              <a:cs typeface="Times New Roman" pitchFamily="18" charset="0"/>
              <a:sym typeface="Wingdings" pitchFamily="2" charset="2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800" dirty="0">
              <a:cs typeface="Times New Roman" pitchFamily="18" charset="0"/>
            </a:endParaRPr>
          </a:p>
        </p:txBody>
      </p:sp>
      <p:grpSp>
        <p:nvGrpSpPr>
          <p:cNvPr id="13318" name="Group 157"/>
          <p:cNvGrpSpPr>
            <a:grpSpLocks/>
          </p:cNvGrpSpPr>
          <p:nvPr/>
        </p:nvGrpSpPr>
        <p:grpSpPr bwMode="auto">
          <a:xfrm>
            <a:off x="1981200" y="4419600"/>
            <a:ext cx="5257800" cy="2438400"/>
            <a:chOff x="1008" y="2352"/>
            <a:chExt cx="3312" cy="1536"/>
          </a:xfrm>
        </p:grpSpPr>
        <p:sp>
          <p:nvSpPr>
            <p:cNvPr id="13324" name="Rectangle 46"/>
            <p:cNvSpPr>
              <a:spLocks noChangeArrowheads="1"/>
            </p:cNvSpPr>
            <p:nvPr/>
          </p:nvSpPr>
          <p:spPr bwMode="auto">
            <a:xfrm>
              <a:off x="1008" y="2352"/>
              <a:ext cx="3312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5" name="Line 47"/>
            <p:cNvSpPr>
              <a:spLocks noChangeShapeType="1"/>
            </p:cNvSpPr>
            <p:nvPr/>
          </p:nvSpPr>
          <p:spPr bwMode="auto">
            <a:xfrm>
              <a:off x="1268" y="2640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Line 48"/>
            <p:cNvSpPr>
              <a:spLocks noChangeShapeType="1"/>
            </p:cNvSpPr>
            <p:nvPr/>
          </p:nvSpPr>
          <p:spPr bwMode="auto">
            <a:xfrm>
              <a:off x="1268" y="3168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7" name="Group 52"/>
            <p:cNvGrpSpPr>
              <a:grpSpLocks/>
            </p:cNvGrpSpPr>
            <p:nvPr/>
          </p:nvGrpSpPr>
          <p:grpSpPr bwMode="auto">
            <a:xfrm>
              <a:off x="1728" y="2496"/>
              <a:ext cx="240" cy="288"/>
              <a:chOff x="4512" y="2688"/>
              <a:chExt cx="432" cy="480"/>
            </a:xfrm>
          </p:grpSpPr>
          <p:sp>
            <p:nvSpPr>
              <p:cNvPr id="13361" name="AutoShape 50"/>
              <p:cNvSpPr>
                <a:spLocks noChangeArrowheads="1"/>
              </p:cNvSpPr>
              <p:nvPr/>
            </p:nvSpPr>
            <p:spPr bwMode="auto">
              <a:xfrm rot="5400000">
                <a:off x="4450" y="2750"/>
                <a:ext cx="480" cy="355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62" name="Oval 51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3328" name="Group 53"/>
            <p:cNvGrpSpPr>
              <a:grpSpLocks/>
            </p:cNvGrpSpPr>
            <p:nvPr/>
          </p:nvGrpSpPr>
          <p:grpSpPr bwMode="auto">
            <a:xfrm>
              <a:off x="1728" y="3024"/>
              <a:ext cx="240" cy="288"/>
              <a:chOff x="4512" y="2688"/>
              <a:chExt cx="432" cy="480"/>
            </a:xfrm>
          </p:grpSpPr>
          <p:sp>
            <p:nvSpPr>
              <p:cNvPr id="13359" name="AutoShape 54"/>
              <p:cNvSpPr>
                <a:spLocks noChangeArrowheads="1"/>
              </p:cNvSpPr>
              <p:nvPr/>
            </p:nvSpPr>
            <p:spPr bwMode="auto">
              <a:xfrm rot="5400000">
                <a:off x="4450" y="2750"/>
                <a:ext cx="480" cy="355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60" name="Oval 55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329" name="AutoShape 56"/>
            <p:cNvSpPr>
              <a:spLocks noChangeArrowheads="1"/>
            </p:cNvSpPr>
            <p:nvPr/>
          </p:nvSpPr>
          <p:spPr bwMode="auto">
            <a:xfrm>
              <a:off x="2400" y="3216"/>
              <a:ext cx="384" cy="336"/>
            </a:xfrm>
            <a:prstGeom prst="flowChartDelay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0" name="Line 58"/>
            <p:cNvSpPr>
              <a:spLocks noChangeShapeType="1"/>
            </p:cNvSpPr>
            <p:nvPr/>
          </p:nvSpPr>
          <p:spPr bwMode="auto">
            <a:xfrm>
              <a:off x="1968" y="3168"/>
              <a:ext cx="24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59"/>
            <p:cNvSpPr>
              <a:spLocks noChangeShapeType="1"/>
            </p:cNvSpPr>
            <p:nvPr/>
          </p:nvSpPr>
          <p:spPr bwMode="auto">
            <a:xfrm flipV="1">
              <a:off x="2208" y="3168"/>
              <a:ext cx="0" cy="14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60"/>
            <p:cNvSpPr>
              <a:spLocks noChangeShapeType="1"/>
            </p:cNvSpPr>
            <p:nvPr/>
          </p:nvSpPr>
          <p:spPr bwMode="auto">
            <a:xfrm>
              <a:off x="1248" y="3600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33" name="Group 61"/>
            <p:cNvGrpSpPr>
              <a:grpSpLocks/>
            </p:cNvGrpSpPr>
            <p:nvPr/>
          </p:nvGrpSpPr>
          <p:grpSpPr bwMode="auto">
            <a:xfrm>
              <a:off x="1708" y="3456"/>
              <a:ext cx="240" cy="288"/>
              <a:chOff x="4512" y="2688"/>
              <a:chExt cx="432" cy="480"/>
            </a:xfrm>
          </p:grpSpPr>
          <p:sp>
            <p:nvSpPr>
              <p:cNvPr id="13357" name="AutoShape 62"/>
              <p:cNvSpPr>
                <a:spLocks noChangeArrowheads="1"/>
              </p:cNvSpPr>
              <p:nvPr/>
            </p:nvSpPr>
            <p:spPr bwMode="auto">
              <a:xfrm rot="5400000">
                <a:off x="4450" y="2750"/>
                <a:ext cx="480" cy="355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58" name="Oval 63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334" name="Line 64"/>
            <p:cNvSpPr>
              <a:spLocks noChangeShapeType="1"/>
            </p:cNvSpPr>
            <p:nvPr/>
          </p:nvSpPr>
          <p:spPr bwMode="auto">
            <a:xfrm>
              <a:off x="2208" y="331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Line 65"/>
            <p:cNvSpPr>
              <a:spLocks noChangeShapeType="1"/>
            </p:cNvSpPr>
            <p:nvPr/>
          </p:nvSpPr>
          <p:spPr bwMode="auto">
            <a:xfrm>
              <a:off x="2208" y="3456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Line 66"/>
            <p:cNvSpPr>
              <a:spLocks noChangeShapeType="1"/>
            </p:cNvSpPr>
            <p:nvPr/>
          </p:nvSpPr>
          <p:spPr bwMode="auto">
            <a:xfrm>
              <a:off x="1968" y="3600"/>
              <a:ext cx="24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Line 67"/>
            <p:cNvSpPr>
              <a:spLocks noChangeShapeType="1"/>
            </p:cNvSpPr>
            <p:nvPr/>
          </p:nvSpPr>
          <p:spPr bwMode="auto">
            <a:xfrm flipV="1">
              <a:off x="2208" y="3456"/>
              <a:ext cx="0" cy="14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AutoShape 68"/>
            <p:cNvSpPr>
              <a:spLocks noChangeArrowheads="1"/>
            </p:cNvSpPr>
            <p:nvPr/>
          </p:nvSpPr>
          <p:spPr bwMode="auto">
            <a:xfrm>
              <a:off x="2400" y="2688"/>
              <a:ext cx="384" cy="336"/>
            </a:xfrm>
            <a:prstGeom prst="flowChartDelay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9" name="Line 69"/>
            <p:cNvSpPr>
              <a:spLocks noChangeShapeType="1"/>
            </p:cNvSpPr>
            <p:nvPr/>
          </p:nvSpPr>
          <p:spPr bwMode="auto">
            <a:xfrm>
              <a:off x="1968" y="2640"/>
              <a:ext cx="24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Line 70"/>
            <p:cNvSpPr>
              <a:spLocks noChangeShapeType="1"/>
            </p:cNvSpPr>
            <p:nvPr/>
          </p:nvSpPr>
          <p:spPr bwMode="auto">
            <a:xfrm flipV="1">
              <a:off x="1536" y="2928"/>
              <a:ext cx="0" cy="672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71"/>
            <p:cNvSpPr>
              <a:spLocks noChangeShapeType="1"/>
            </p:cNvSpPr>
            <p:nvPr/>
          </p:nvSpPr>
          <p:spPr bwMode="auto">
            <a:xfrm>
              <a:off x="1536" y="2928"/>
              <a:ext cx="86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Line 72"/>
            <p:cNvSpPr>
              <a:spLocks noChangeShapeType="1"/>
            </p:cNvSpPr>
            <p:nvPr/>
          </p:nvSpPr>
          <p:spPr bwMode="auto">
            <a:xfrm flipV="1">
              <a:off x="2208" y="2640"/>
              <a:ext cx="0" cy="14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73"/>
            <p:cNvSpPr>
              <a:spLocks noChangeShapeType="1"/>
            </p:cNvSpPr>
            <p:nvPr/>
          </p:nvSpPr>
          <p:spPr bwMode="auto">
            <a:xfrm>
              <a:off x="2208" y="2784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Text Box 144"/>
            <p:cNvSpPr txBox="1">
              <a:spLocks noChangeArrowheads="1"/>
            </p:cNvSpPr>
            <p:nvPr/>
          </p:nvSpPr>
          <p:spPr bwMode="auto">
            <a:xfrm>
              <a:off x="1248" y="296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x</a:t>
              </a:r>
            </a:p>
          </p:txBody>
        </p:sp>
        <p:sp>
          <p:nvSpPr>
            <p:cNvPr id="13345" name="Text Box 145"/>
            <p:cNvSpPr txBox="1">
              <a:spLocks noChangeArrowheads="1"/>
            </p:cNvSpPr>
            <p:nvPr/>
          </p:nvSpPr>
          <p:spPr bwMode="auto">
            <a:xfrm>
              <a:off x="1248" y="3398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y</a:t>
              </a:r>
            </a:p>
          </p:txBody>
        </p:sp>
        <p:sp>
          <p:nvSpPr>
            <p:cNvPr id="13346" name="Text Box 146"/>
            <p:cNvSpPr txBox="1">
              <a:spLocks noChangeArrowheads="1"/>
            </p:cNvSpPr>
            <p:nvPr/>
          </p:nvSpPr>
          <p:spPr bwMode="auto">
            <a:xfrm>
              <a:off x="1296" y="2438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z</a:t>
              </a:r>
            </a:p>
          </p:txBody>
        </p:sp>
        <p:sp>
          <p:nvSpPr>
            <p:cNvPr id="13347" name="AutoShape 147"/>
            <p:cNvSpPr>
              <a:spLocks noChangeArrowheads="1"/>
            </p:cNvSpPr>
            <p:nvPr/>
          </p:nvSpPr>
          <p:spPr bwMode="auto">
            <a:xfrm flipH="1">
              <a:off x="3216" y="2928"/>
              <a:ext cx="412" cy="441"/>
            </a:xfrm>
            <a:prstGeom prst="moon">
              <a:avLst>
                <a:gd name="adj" fmla="val 83847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8" name="Line 148"/>
            <p:cNvSpPr>
              <a:spLocks noChangeShapeType="1"/>
            </p:cNvSpPr>
            <p:nvPr/>
          </p:nvSpPr>
          <p:spPr bwMode="auto">
            <a:xfrm>
              <a:off x="2208" y="3168"/>
              <a:ext cx="105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Line 149"/>
            <p:cNvSpPr>
              <a:spLocks noChangeShapeType="1"/>
            </p:cNvSpPr>
            <p:nvPr/>
          </p:nvSpPr>
          <p:spPr bwMode="auto">
            <a:xfrm>
              <a:off x="2784" y="3360"/>
              <a:ext cx="28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Line 150"/>
            <p:cNvSpPr>
              <a:spLocks noChangeShapeType="1"/>
            </p:cNvSpPr>
            <p:nvPr/>
          </p:nvSpPr>
          <p:spPr bwMode="auto">
            <a:xfrm>
              <a:off x="3072" y="3264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Line 151"/>
            <p:cNvSpPr>
              <a:spLocks noChangeShapeType="1"/>
            </p:cNvSpPr>
            <p:nvPr/>
          </p:nvSpPr>
          <p:spPr bwMode="auto">
            <a:xfrm>
              <a:off x="3072" y="307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Line 152"/>
            <p:cNvSpPr>
              <a:spLocks noChangeShapeType="1"/>
            </p:cNvSpPr>
            <p:nvPr/>
          </p:nvSpPr>
          <p:spPr bwMode="auto">
            <a:xfrm>
              <a:off x="2784" y="2832"/>
              <a:ext cx="28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Line 153"/>
            <p:cNvSpPr>
              <a:spLocks noChangeShapeType="1"/>
            </p:cNvSpPr>
            <p:nvPr/>
          </p:nvSpPr>
          <p:spPr bwMode="auto">
            <a:xfrm flipV="1">
              <a:off x="3072" y="2832"/>
              <a:ext cx="0" cy="24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154"/>
            <p:cNvSpPr>
              <a:spLocks noChangeShapeType="1"/>
            </p:cNvSpPr>
            <p:nvPr/>
          </p:nvSpPr>
          <p:spPr bwMode="auto">
            <a:xfrm flipV="1">
              <a:off x="3072" y="3264"/>
              <a:ext cx="0" cy="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155"/>
            <p:cNvSpPr>
              <a:spLocks noChangeShapeType="1"/>
            </p:cNvSpPr>
            <p:nvPr/>
          </p:nvSpPr>
          <p:spPr bwMode="auto">
            <a:xfrm>
              <a:off x="3648" y="3168"/>
              <a:ext cx="38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Text Box 156"/>
            <p:cNvSpPr txBox="1">
              <a:spLocks noChangeArrowheads="1"/>
            </p:cNvSpPr>
            <p:nvPr/>
          </p:nvSpPr>
          <p:spPr bwMode="auto">
            <a:xfrm>
              <a:off x="3696" y="2928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F</a:t>
              </a:r>
            </a:p>
          </p:txBody>
        </p:sp>
      </p:grpSp>
      <p:grpSp>
        <p:nvGrpSpPr>
          <p:cNvPr id="13319" name="Group 162"/>
          <p:cNvGrpSpPr>
            <a:grpSpLocks/>
          </p:cNvGrpSpPr>
          <p:nvPr/>
        </p:nvGrpSpPr>
        <p:grpSpPr bwMode="auto">
          <a:xfrm>
            <a:off x="2438400" y="2438400"/>
            <a:ext cx="1676400" cy="0"/>
            <a:chOff x="1536" y="1056"/>
            <a:chExt cx="1056" cy="0"/>
          </a:xfrm>
        </p:grpSpPr>
        <p:sp>
          <p:nvSpPr>
            <p:cNvPr id="13320" name="Line 158"/>
            <p:cNvSpPr>
              <a:spLocks noChangeShapeType="1"/>
            </p:cNvSpPr>
            <p:nvPr/>
          </p:nvSpPr>
          <p:spPr bwMode="auto">
            <a:xfrm>
              <a:off x="1536" y="10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159"/>
            <p:cNvSpPr>
              <a:spLocks noChangeShapeType="1"/>
            </p:cNvSpPr>
            <p:nvPr/>
          </p:nvSpPr>
          <p:spPr bwMode="auto">
            <a:xfrm>
              <a:off x="2016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160"/>
            <p:cNvSpPr>
              <a:spLocks noChangeShapeType="1"/>
            </p:cNvSpPr>
            <p:nvPr/>
          </p:nvSpPr>
          <p:spPr bwMode="auto">
            <a:xfrm>
              <a:off x="2448" y="10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61"/>
            <p:cNvSpPr>
              <a:spLocks noChangeShapeType="1"/>
            </p:cNvSpPr>
            <p:nvPr/>
          </p:nvSpPr>
          <p:spPr bwMode="auto">
            <a:xfrm>
              <a:off x="2304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2B5C60-AD04-42F3-B24F-1895DF094178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88EE369-A753-487C-B7F7-66BCEB6CC4F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22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4000" dirty="0"/>
              <a:t>Circuite </a:t>
            </a:r>
            <a:r>
              <a:rPr lang="en-US" sz="4000" dirty="0" err="1"/>
              <a:t>logice</a:t>
            </a:r>
            <a:r>
              <a:rPr lang="en-US" sz="4000" dirty="0"/>
              <a:t> </a:t>
            </a:r>
            <a:r>
              <a:rPr lang="ro-RO" sz="4000" dirty="0"/>
              <a:t>c</a:t>
            </a:r>
            <a:r>
              <a:rPr lang="en-US" sz="4000" dirty="0" err="1"/>
              <a:t>ombina</a:t>
            </a:r>
            <a:r>
              <a:rPr lang="ro-RO" sz="4000" dirty="0"/>
              <a:t>ţ</a:t>
            </a:r>
            <a:r>
              <a:rPr lang="en-US" sz="4000" dirty="0" err="1"/>
              <a:t>ional</a:t>
            </a:r>
            <a:r>
              <a:rPr lang="ro-RO" sz="4000" dirty="0"/>
              <a:t>e</a:t>
            </a:r>
            <a:r>
              <a:rPr lang="en-US" sz="4000" dirty="0"/>
              <a:t> (cont.)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800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 sz="2200"/>
              <a:t>Pentru </a:t>
            </a:r>
            <a:r>
              <a:rPr lang="en-US" sz="2200"/>
              <a:t>a</a:t>
            </a:r>
            <a:r>
              <a:rPr lang="ro-RO" sz="2200"/>
              <a:t> proiecta un circuit eficient trebuie să minimizăm dimensiunea acestuia (aria) şi latenţa de propagare </a:t>
            </a:r>
            <a:r>
              <a:rPr lang="en-US" sz="2200"/>
              <a:t>(tim</a:t>
            </a:r>
            <a:r>
              <a:rPr lang="ro-RO" sz="2200"/>
              <a:t>pul necesar ca semnalul sau semnalele de intrar</a:t>
            </a:r>
            <a:r>
              <a:rPr lang="en-US" sz="2200"/>
              <a:t>e</a:t>
            </a:r>
            <a:r>
              <a:rPr lang="ro-RO" sz="2200"/>
              <a:t> să producă valoarea la ieşire</a:t>
            </a:r>
            <a:r>
              <a:rPr lang="en-US" sz="220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2200"/>
              <a:t>Tabela de adevăr pentru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/>
              <a:t>F=x + y </a:t>
            </a:r>
            <a:r>
              <a:rPr lang="en-US" sz="2000">
                <a:latin typeface="Comic Sans MS"/>
                <a:cs typeface="Times New Roman" pitchFamily="18" charset="0"/>
              </a:rPr>
              <a:t>•</a:t>
            </a:r>
            <a:r>
              <a:rPr lang="en-US" sz="2000">
                <a:cs typeface="Times New Roman" pitchFamily="18" charset="0"/>
              </a:rPr>
              <a:t> z</a:t>
            </a:r>
            <a:r>
              <a:rPr lang="ro-RO" sz="2000"/>
              <a:t> </a:t>
            </a:r>
            <a:r>
              <a:rPr lang="en-US" sz="2000">
                <a:cs typeface="Times New Roman" pitchFamily="18" charset="0"/>
              </a:rPr>
              <a:t>+  x </a:t>
            </a:r>
            <a:r>
              <a:rPr lang="en-US" sz="2000">
                <a:latin typeface="Comic Sans MS"/>
                <a:cs typeface="Times New Roman" pitchFamily="18" charset="0"/>
              </a:rPr>
              <a:t>•</a:t>
            </a:r>
            <a:r>
              <a:rPr lang="en-US" sz="2000"/>
              <a:t>y</a:t>
            </a:r>
            <a:endParaRPr lang="ro-RO" sz="20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>
                <a:cs typeface="Times New Roman" pitchFamily="18" charset="0"/>
              </a:rPr>
              <a:t>G</a:t>
            </a:r>
            <a:r>
              <a:rPr lang="en-US" sz="2000"/>
              <a:t>=x + y </a:t>
            </a:r>
            <a:r>
              <a:rPr lang="en-US" sz="2000">
                <a:latin typeface="Comic Sans MS"/>
                <a:cs typeface="Times New Roman" pitchFamily="18" charset="0"/>
              </a:rPr>
              <a:t>•</a:t>
            </a:r>
            <a:r>
              <a:rPr lang="en-US" sz="2000">
                <a:cs typeface="Times New Roman" pitchFamily="18" charset="0"/>
              </a:rPr>
              <a:t> z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>
                <a:cs typeface="Times New Roman" pitchFamily="18" charset="0"/>
              </a:rPr>
              <a:t>T</a:t>
            </a:r>
            <a:r>
              <a:rPr lang="ro-RO" sz="2200"/>
              <a:t>abelele de adevăr pentru funcţiile </a:t>
            </a:r>
            <a:r>
              <a:rPr lang="en-US" sz="2200">
                <a:cs typeface="Times New Roman" pitchFamily="18" charset="0"/>
              </a:rPr>
              <a:t>F</a:t>
            </a:r>
            <a:r>
              <a:rPr lang="ro-RO" sz="2200"/>
              <a:t> şi</a:t>
            </a:r>
            <a:r>
              <a:rPr lang="en-US" sz="2200">
                <a:cs typeface="Times New Roman" pitchFamily="18" charset="0"/>
              </a:rPr>
              <a:t> G </a:t>
            </a:r>
            <a:r>
              <a:rPr lang="ro-RO" sz="2200"/>
              <a:t>sunt</a:t>
            </a:r>
            <a:r>
              <a:rPr lang="en-US" sz="2200">
                <a:cs typeface="Times New Roman" pitchFamily="18" charset="0"/>
              </a:rPr>
              <a:t> identic</a:t>
            </a:r>
            <a:r>
              <a:rPr lang="ro-RO" sz="2200"/>
              <a:t>e</a:t>
            </a:r>
            <a:r>
              <a:rPr lang="en-US" sz="2200">
                <a:cs typeface="Times New Roman" pitchFamily="18" charset="0"/>
              </a:rPr>
              <a:t> </a:t>
            </a:r>
            <a:r>
              <a:rPr lang="en-US" sz="2200">
                <a:cs typeface="Times New Roman" pitchFamily="18" charset="0"/>
                <a:sym typeface="Wingdings" pitchFamily="2" charset="2"/>
              </a:rPr>
              <a:t> </a:t>
            </a:r>
            <a:r>
              <a:rPr lang="ro-RO" sz="2200">
                <a:sym typeface="Wingdings" pitchFamily="2" charset="2"/>
              </a:rPr>
              <a:t>avem de-</a:t>
            </a:r>
            <a:r>
              <a:rPr lang="en-US" sz="2200">
                <a:cs typeface="Times New Roman" pitchFamily="18" charset="0"/>
                <a:sym typeface="Wingdings" pitchFamily="2" charset="2"/>
              </a:rPr>
              <a:t>a</a:t>
            </a:r>
            <a:r>
              <a:rPr lang="ro-RO" sz="2200">
                <a:sym typeface="Wingdings" pitchFamily="2" charset="2"/>
              </a:rPr>
              <a:t> face cu aceeaşi funcţie</a:t>
            </a:r>
            <a:endParaRPr lang="en-US" sz="2200">
              <a:cs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o-RO" sz="2200">
                <a:sym typeface="Wingdings" pitchFamily="2" charset="2"/>
              </a:rPr>
              <a:t>Vom utiliza forma </a:t>
            </a:r>
            <a:r>
              <a:rPr lang="en-US" sz="2200">
                <a:cs typeface="Times New Roman" pitchFamily="18" charset="0"/>
                <a:sym typeface="Wingdings" pitchFamily="2" charset="2"/>
              </a:rPr>
              <a:t>G </a:t>
            </a:r>
            <a:r>
              <a:rPr lang="ro-RO" sz="2200">
                <a:sym typeface="Wingdings" pitchFamily="2" charset="2"/>
              </a:rPr>
              <a:t>pentru </a:t>
            </a:r>
            <a:r>
              <a:rPr lang="en-US" sz="2200">
                <a:sym typeface="Wingdings" pitchFamily="2" charset="2"/>
              </a:rPr>
              <a:t>a</a:t>
            </a:r>
            <a:r>
              <a:rPr lang="ro-RO" sz="2200">
                <a:sym typeface="Wingdings" pitchFamily="2" charset="2"/>
              </a:rPr>
              <a:t> </a:t>
            </a:r>
            <a:r>
              <a:rPr lang="en-US" sz="2200">
                <a:cs typeface="Times New Roman" pitchFamily="18" charset="0"/>
                <a:sym typeface="Wingdings" pitchFamily="2" charset="2"/>
              </a:rPr>
              <a:t>implement</a:t>
            </a:r>
            <a:r>
              <a:rPr lang="ro-RO" sz="2200">
                <a:sym typeface="Wingdings" pitchFamily="2" charset="2"/>
              </a:rPr>
              <a:t>a</a:t>
            </a:r>
            <a:r>
              <a:rPr lang="en-US" sz="2200">
                <a:cs typeface="Times New Roman" pitchFamily="18" charset="0"/>
                <a:sym typeface="Wingdings" pitchFamily="2" charset="2"/>
              </a:rPr>
              <a:t> </a:t>
            </a:r>
            <a:r>
              <a:rPr lang="ro-RO" sz="2200">
                <a:sym typeface="Wingdings" pitchFamily="2" charset="2"/>
              </a:rPr>
              <a:t>circuitul</a:t>
            </a:r>
            <a:r>
              <a:rPr lang="en-US" sz="2200">
                <a:cs typeface="Times New Roman" pitchFamily="18" charset="0"/>
                <a:sym typeface="Wingdings" pitchFamily="2" charset="2"/>
              </a:rPr>
              <a:t> logic (</a:t>
            </a:r>
            <a:r>
              <a:rPr lang="ro-RO" sz="2200">
                <a:sym typeface="Wingdings" pitchFamily="2" charset="2"/>
              </a:rPr>
              <a:t>avem nevoie de mai puţine </a:t>
            </a:r>
            <a:r>
              <a:rPr lang="en-US" sz="2200">
                <a:cs typeface="Times New Roman" pitchFamily="18" charset="0"/>
                <a:sym typeface="Wingdings" pitchFamily="2" charset="2"/>
              </a:rPr>
              <a:t>component</a:t>
            </a:r>
            <a:r>
              <a:rPr lang="ro-RO" sz="2200">
                <a:sym typeface="Wingdings" pitchFamily="2" charset="2"/>
              </a:rPr>
              <a:t>e</a:t>
            </a:r>
            <a:r>
              <a:rPr lang="en-US" sz="2200">
                <a:cs typeface="Times New Roman" pitchFamily="18" charset="0"/>
                <a:sym typeface="Wingdings" pitchFamily="2" charset="2"/>
              </a:rPr>
              <a:t>)</a:t>
            </a:r>
            <a:endParaRPr lang="en-US" sz="2200"/>
          </a:p>
        </p:txBody>
      </p:sp>
      <p:graphicFrame>
        <p:nvGraphicFramePr>
          <p:cNvPr id="322685" name="Group 125"/>
          <p:cNvGraphicFramePr>
            <a:graphicFrameLocks noGrp="1"/>
          </p:cNvGraphicFramePr>
          <p:nvPr>
            <p:ph sz="half" idx="2"/>
          </p:nvPr>
        </p:nvGraphicFramePr>
        <p:xfrm>
          <a:off x="5638800" y="1752600"/>
          <a:ext cx="2743200" cy="3566016"/>
        </p:xfrm>
        <a:graphic>
          <a:graphicData uri="http://schemas.openxmlformats.org/drawingml/2006/table">
            <a:tbl>
              <a:tblPr/>
              <a:tblGrid>
                <a:gridCol w="5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4404" name="Group 132"/>
          <p:cNvGrpSpPr>
            <a:grpSpLocks/>
          </p:cNvGrpSpPr>
          <p:nvPr/>
        </p:nvGrpSpPr>
        <p:grpSpPr bwMode="auto">
          <a:xfrm>
            <a:off x="1447800" y="3886200"/>
            <a:ext cx="1600200" cy="0"/>
            <a:chOff x="912" y="2448"/>
            <a:chExt cx="1008" cy="0"/>
          </a:xfrm>
        </p:grpSpPr>
        <p:sp>
          <p:nvSpPr>
            <p:cNvPr id="14408" name="Line 126"/>
            <p:cNvSpPr>
              <a:spLocks noChangeShapeType="1"/>
            </p:cNvSpPr>
            <p:nvPr/>
          </p:nvSpPr>
          <p:spPr bwMode="auto">
            <a:xfrm>
              <a:off x="912" y="24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127"/>
            <p:cNvSpPr>
              <a:spLocks noChangeShapeType="1"/>
            </p:cNvSpPr>
            <p:nvPr/>
          </p:nvSpPr>
          <p:spPr bwMode="auto">
            <a:xfrm>
              <a:off x="1392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129"/>
            <p:cNvSpPr>
              <a:spLocks noChangeShapeType="1"/>
            </p:cNvSpPr>
            <p:nvPr/>
          </p:nvSpPr>
          <p:spPr bwMode="auto">
            <a:xfrm>
              <a:off x="1680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130"/>
            <p:cNvSpPr>
              <a:spLocks noChangeShapeType="1"/>
            </p:cNvSpPr>
            <p:nvPr/>
          </p:nvSpPr>
          <p:spPr bwMode="auto">
            <a:xfrm>
              <a:off x="1824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05" name="Group 134"/>
          <p:cNvGrpSpPr>
            <a:grpSpLocks/>
          </p:cNvGrpSpPr>
          <p:nvPr/>
        </p:nvGrpSpPr>
        <p:grpSpPr bwMode="auto">
          <a:xfrm flipV="1">
            <a:off x="1447800" y="4191000"/>
            <a:ext cx="990600" cy="76200"/>
            <a:chOff x="912" y="2640"/>
            <a:chExt cx="576" cy="0"/>
          </a:xfrm>
        </p:grpSpPr>
        <p:sp>
          <p:nvSpPr>
            <p:cNvPr id="14406" name="Line 131"/>
            <p:cNvSpPr>
              <a:spLocks noChangeShapeType="1"/>
            </p:cNvSpPr>
            <p:nvPr/>
          </p:nvSpPr>
          <p:spPr bwMode="auto">
            <a:xfrm>
              <a:off x="912" y="264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133"/>
            <p:cNvSpPr>
              <a:spLocks noChangeShapeType="1"/>
            </p:cNvSpPr>
            <p:nvPr/>
          </p:nvSpPr>
          <p:spPr bwMode="auto">
            <a:xfrm>
              <a:off x="1392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2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2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5288F0-58D6-412F-83C7-F86DDE4FB3C2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A409FFE4-2B0E-492F-9168-60D5DB424F3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4" name="Rectangle 125"/>
          <p:cNvSpPr>
            <a:spLocks noChangeArrowheads="1"/>
          </p:cNvSpPr>
          <p:nvPr/>
        </p:nvSpPr>
        <p:spPr bwMode="auto">
          <a:xfrm>
            <a:off x="2362200" y="4495800"/>
            <a:ext cx="43434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24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4000" dirty="0"/>
              <a:t>Circuite </a:t>
            </a:r>
            <a:r>
              <a:rPr lang="en-US" sz="4000" dirty="0" err="1"/>
              <a:t>logice</a:t>
            </a:r>
            <a:r>
              <a:rPr lang="en-US" sz="4000" dirty="0"/>
              <a:t> </a:t>
            </a:r>
            <a:r>
              <a:rPr lang="ro-RO" sz="4000" dirty="0"/>
              <a:t>c</a:t>
            </a:r>
            <a:r>
              <a:rPr lang="en-US" sz="4000" dirty="0" err="1"/>
              <a:t>ombina</a:t>
            </a:r>
            <a:r>
              <a:rPr lang="ro-RO" sz="4000" dirty="0"/>
              <a:t>ţ</a:t>
            </a:r>
            <a:r>
              <a:rPr lang="en-US" sz="4000" dirty="0" err="1"/>
              <a:t>ional</a:t>
            </a:r>
            <a:r>
              <a:rPr lang="ro-RO" sz="4000" dirty="0"/>
              <a:t>e</a:t>
            </a:r>
            <a:r>
              <a:rPr lang="en-US" sz="4000" dirty="0"/>
              <a:t> (cont.)</a:t>
            </a: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2362200" y="1676400"/>
            <a:ext cx="43434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2703513" y="2076450"/>
            <a:ext cx="6032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2703513" y="2809875"/>
            <a:ext cx="6032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69" name="Group 8"/>
          <p:cNvGrpSpPr>
            <a:grpSpLocks/>
          </p:cNvGrpSpPr>
          <p:nvPr/>
        </p:nvGrpSpPr>
        <p:grpSpPr bwMode="auto">
          <a:xfrm>
            <a:off x="3306763" y="1876425"/>
            <a:ext cx="314325" cy="400050"/>
            <a:chOff x="4512" y="2688"/>
            <a:chExt cx="432" cy="480"/>
          </a:xfrm>
        </p:grpSpPr>
        <p:sp>
          <p:nvSpPr>
            <p:cNvPr id="15429" name="AutoShape 9"/>
            <p:cNvSpPr>
              <a:spLocks noChangeArrowheads="1"/>
            </p:cNvSpPr>
            <p:nvPr/>
          </p:nvSpPr>
          <p:spPr bwMode="auto">
            <a:xfrm rot="5400000">
              <a:off x="4450" y="2750"/>
              <a:ext cx="480" cy="35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30" name="Oval 10"/>
            <p:cNvSpPr>
              <a:spLocks noChangeArrowheads="1"/>
            </p:cNvSpPr>
            <p:nvPr/>
          </p:nvSpPr>
          <p:spPr bwMode="auto">
            <a:xfrm>
              <a:off x="4848" y="2880"/>
              <a:ext cx="96" cy="96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5370" name="Group 11"/>
          <p:cNvGrpSpPr>
            <a:grpSpLocks/>
          </p:cNvGrpSpPr>
          <p:nvPr/>
        </p:nvGrpSpPr>
        <p:grpSpPr bwMode="auto">
          <a:xfrm>
            <a:off x="3306763" y="2609850"/>
            <a:ext cx="314325" cy="400050"/>
            <a:chOff x="4512" y="2688"/>
            <a:chExt cx="432" cy="480"/>
          </a:xfrm>
        </p:grpSpPr>
        <p:sp>
          <p:nvSpPr>
            <p:cNvPr id="15427" name="AutoShape 12"/>
            <p:cNvSpPr>
              <a:spLocks noChangeArrowheads="1"/>
            </p:cNvSpPr>
            <p:nvPr/>
          </p:nvSpPr>
          <p:spPr bwMode="auto">
            <a:xfrm rot="5400000">
              <a:off x="4450" y="2750"/>
              <a:ext cx="480" cy="35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28" name="Oval 13"/>
            <p:cNvSpPr>
              <a:spLocks noChangeArrowheads="1"/>
            </p:cNvSpPr>
            <p:nvPr/>
          </p:nvSpPr>
          <p:spPr bwMode="auto">
            <a:xfrm>
              <a:off x="4848" y="2880"/>
              <a:ext cx="96" cy="96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5371" name="AutoShape 14"/>
          <p:cNvSpPr>
            <a:spLocks noChangeArrowheads="1"/>
          </p:cNvSpPr>
          <p:nvPr/>
        </p:nvSpPr>
        <p:spPr bwMode="auto">
          <a:xfrm>
            <a:off x="4187825" y="2876550"/>
            <a:ext cx="503238" cy="466725"/>
          </a:xfrm>
          <a:prstGeom prst="flowChartDelay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3621088" y="2809875"/>
            <a:ext cx="3143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 flipV="1">
            <a:off x="3935413" y="2809875"/>
            <a:ext cx="0" cy="2000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7"/>
          <p:cNvSpPr>
            <a:spLocks noChangeShapeType="1"/>
          </p:cNvSpPr>
          <p:nvPr/>
        </p:nvSpPr>
        <p:spPr bwMode="auto">
          <a:xfrm>
            <a:off x="2676525" y="3409950"/>
            <a:ext cx="6032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5" name="Group 18"/>
          <p:cNvGrpSpPr>
            <a:grpSpLocks/>
          </p:cNvGrpSpPr>
          <p:nvPr/>
        </p:nvGrpSpPr>
        <p:grpSpPr bwMode="auto">
          <a:xfrm>
            <a:off x="3279775" y="3209925"/>
            <a:ext cx="315913" cy="400050"/>
            <a:chOff x="4512" y="2688"/>
            <a:chExt cx="432" cy="480"/>
          </a:xfrm>
        </p:grpSpPr>
        <p:sp>
          <p:nvSpPr>
            <p:cNvPr id="15425" name="AutoShape 19"/>
            <p:cNvSpPr>
              <a:spLocks noChangeArrowheads="1"/>
            </p:cNvSpPr>
            <p:nvPr/>
          </p:nvSpPr>
          <p:spPr bwMode="auto">
            <a:xfrm rot="5400000">
              <a:off x="4450" y="2750"/>
              <a:ext cx="480" cy="35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26" name="Oval 20"/>
            <p:cNvSpPr>
              <a:spLocks noChangeArrowheads="1"/>
            </p:cNvSpPr>
            <p:nvPr/>
          </p:nvSpPr>
          <p:spPr bwMode="auto">
            <a:xfrm>
              <a:off x="4848" y="2880"/>
              <a:ext cx="96" cy="96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5376" name="Line 21"/>
          <p:cNvSpPr>
            <a:spLocks noChangeShapeType="1"/>
          </p:cNvSpPr>
          <p:nvPr/>
        </p:nvSpPr>
        <p:spPr bwMode="auto">
          <a:xfrm>
            <a:off x="3935413" y="3009900"/>
            <a:ext cx="2524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/>
        </p:nvSpPr>
        <p:spPr bwMode="auto">
          <a:xfrm>
            <a:off x="3935413" y="3209925"/>
            <a:ext cx="2524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/>
        </p:nvSpPr>
        <p:spPr bwMode="auto">
          <a:xfrm>
            <a:off x="3621088" y="3409950"/>
            <a:ext cx="3143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/>
        </p:nvSpPr>
        <p:spPr bwMode="auto">
          <a:xfrm flipV="1">
            <a:off x="3935413" y="3209925"/>
            <a:ext cx="0" cy="2000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AutoShape 25"/>
          <p:cNvSpPr>
            <a:spLocks noChangeArrowheads="1"/>
          </p:cNvSpPr>
          <p:nvPr/>
        </p:nvSpPr>
        <p:spPr bwMode="auto">
          <a:xfrm>
            <a:off x="4187825" y="2143125"/>
            <a:ext cx="503238" cy="466725"/>
          </a:xfrm>
          <a:prstGeom prst="flowChartDelay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5381" name="Line 26"/>
          <p:cNvSpPr>
            <a:spLocks noChangeShapeType="1"/>
          </p:cNvSpPr>
          <p:nvPr/>
        </p:nvSpPr>
        <p:spPr bwMode="auto">
          <a:xfrm>
            <a:off x="3621088" y="2076450"/>
            <a:ext cx="3143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7"/>
          <p:cNvSpPr>
            <a:spLocks noChangeShapeType="1"/>
          </p:cNvSpPr>
          <p:nvPr/>
        </p:nvSpPr>
        <p:spPr bwMode="auto">
          <a:xfrm flipV="1">
            <a:off x="3054350" y="2476500"/>
            <a:ext cx="0" cy="9334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8"/>
          <p:cNvSpPr>
            <a:spLocks noChangeShapeType="1"/>
          </p:cNvSpPr>
          <p:nvPr/>
        </p:nvSpPr>
        <p:spPr bwMode="auto">
          <a:xfrm>
            <a:off x="3054350" y="2476500"/>
            <a:ext cx="11334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9"/>
          <p:cNvSpPr>
            <a:spLocks noChangeShapeType="1"/>
          </p:cNvSpPr>
          <p:nvPr/>
        </p:nvSpPr>
        <p:spPr bwMode="auto">
          <a:xfrm flipV="1">
            <a:off x="3935413" y="2076450"/>
            <a:ext cx="0" cy="2000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0"/>
          <p:cNvSpPr>
            <a:spLocks noChangeShapeType="1"/>
          </p:cNvSpPr>
          <p:nvPr/>
        </p:nvSpPr>
        <p:spPr bwMode="auto">
          <a:xfrm>
            <a:off x="3935413" y="2276475"/>
            <a:ext cx="2524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1"/>
          <p:cNvSpPr txBox="1">
            <a:spLocks noChangeArrowheads="1"/>
          </p:cNvSpPr>
          <p:nvPr/>
        </p:nvSpPr>
        <p:spPr bwMode="auto">
          <a:xfrm>
            <a:off x="2676525" y="2528888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5387" name="Text Box 32"/>
          <p:cNvSpPr txBox="1">
            <a:spLocks noChangeArrowheads="1"/>
          </p:cNvSpPr>
          <p:nvPr/>
        </p:nvSpPr>
        <p:spPr bwMode="auto">
          <a:xfrm>
            <a:off x="2676525" y="3128963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y</a:t>
            </a:r>
          </a:p>
        </p:txBody>
      </p:sp>
      <p:sp>
        <p:nvSpPr>
          <p:cNvPr id="15388" name="Text Box 33"/>
          <p:cNvSpPr txBox="1">
            <a:spLocks noChangeArrowheads="1"/>
          </p:cNvSpPr>
          <p:nvPr/>
        </p:nvSpPr>
        <p:spPr bwMode="auto">
          <a:xfrm>
            <a:off x="2740025" y="1795463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z</a:t>
            </a:r>
          </a:p>
        </p:txBody>
      </p:sp>
      <p:sp>
        <p:nvSpPr>
          <p:cNvPr id="15389" name="AutoShape 34"/>
          <p:cNvSpPr>
            <a:spLocks noChangeArrowheads="1"/>
          </p:cNvSpPr>
          <p:nvPr/>
        </p:nvSpPr>
        <p:spPr bwMode="auto">
          <a:xfrm flipH="1">
            <a:off x="5257800" y="2476500"/>
            <a:ext cx="539750" cy="612775"/>
          </a:xfrm>
          <a:prstGeom prst="moon">
            <a:avLst>
              <a:gd name="adj" fmla="val 8384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5390" name="Line 35"/>
          <p:cNvSpPr>
            <a:spLocks noChangeShapeType="1"/>
          </p:cNvSpPr>
          <p:nvPr/>
        </p:nvSpPr>
        <p:spPr bwMode="auto">
          <a:xfrm>
            <a:off x="3935413" y="2809875"/>
            <a:ext cx="13858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6"/>
          <p:cNvSpPr>
            <a:spLocks noChangeShapeType="1"/>
          </p:cNvSpPr>
          <p:nvPr/>
        </p:nvSpPr>
        <p:spPr bwMode="auto">
          <a:xfrm>
            <a:off x="4691063" y="3076575"/>
            <a:ext cx="3778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7"/>
          <p:cNvSpPr>
            <a:spLocks noChangeShapeType="1"/>
          </p:cNvSpPr>
          <p:nvPr/>
        </p:nvSpPr>
        <p:spPr bwMode="auto">
          <a:xfrm>
            <a:off x="5068888" y="2943225"/>
            <a:ext cx="2524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8"/>
          <p:cNvSpPr>
            <a:spLocks noChangeShapeType="1"/>
          </p:cNvSpPr>
          <p:nvPr/>
        </p:nvSpPr>
        <p:spPr bwMode="auto">
          <a:xfrm>
            <a:off x="5068888" y="2676525"/>
            <a:ext cx="2524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39"/>
          <p:cNvSpPr>
            <a:spLocks noChangeShapeType="1"/>
          </p:cNvSpPr>
          <p:nvPr/>
        </p:nvSpPr>
        <p:spPr bwMode="auto">
          <a:xfrm>
            <a:off x="4691063" y="2343150"/>
            <a:ext cx="3778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40"/>
          <p:cNvSpPr>
            <a:spLocks noChangeShapeType="1"/>
          </p:cNvSpPr>
          <p:nvPr/>
        </p:nvSpPr>
        <p:spPr bwMode="auto">
          <a:xfrm flipV="1">
            <a:off x="5068888" y="2343150"/>
            <a:ext cx="0" cy="3333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41"/>
          <p:cNvSpPr>
            <a:spLocks noChangeShapeType="1"/>
          </p:cNvSpPr>
          <p:nvPr/>
        </p:nvSpPr>
        <p:spPr bwMode="auto">
          <a:xfrm flipV="1">
            <a:off x="5068888" y="2943225"/>
            <a:ext cx="0" cy="1333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42"/>
          <p:cNvSpPr>
            <a:spLocks noChangeShapeType="1"/>
          </p:cNvSpPr>
          <p:nvPr/>
        </p:nvSpPr>
        <p:spPr bwMode="auto">
          <a:xfrm>
            <a:off x="5824538" y="2809875"/>
            <a:ext cx="5032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Text Box 43"/>
          <p:cNvSpPr txBox="1">
            <a:spLocks noChangeArrowheads="1"/>
          </p:cNvSpPr>
          <p:nvPr/>
        </p:nvSpPr>
        <p:spPr bwMode="auto">
          <a:xfrm>
            <a:off x="5888038" y="2476500"/>
            <a:ext cx="37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F</a:t>
            </a:r>
          </a:p>
        </p:txBody>
      </p:sp>
      <p:grpSp>
        <p:nvGrpSpPr>
          <p:cNvPr id="15399" name="Group 126"/>
          <p:cNvGrpSpPr>
            <a:grpSpLocks/>
          </p:cNvGrpSpPr>
          <p:nvPr/>
        </p:nvGrpSpPr>
        <p:grpSpPr bwMode="auto">
          <a:xfrm>
            <a:off x="2667000" y="4649788"/>
            <a:ext cx="3660775" cy="1293812"/>
            <a:chOff x="1680" y="2571"/>
            <a:chExt cx="2306" cy="815"/>
          </a:xfrm>
        </p:grpSpPr>
        <p:sp>
          <p:nvSpPr>
            <p:cNvPr id="15401" name="Line 46"/>
            <p:cNvSpPr>
              <a:spLocks noChangeShapeType="1"/>
            </p:cNvSpPr>
            <p:nvPr/>
          </p:nvSpPr>
          <p:spPr bwMode="auto">
            <a:xfrm>
              <a:off x="1703" y="2748"/>
              <a:ext cx="38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2" name="Line 47"/>
            <p:cNvSpPr>
              <a:spLocks noChangeShapeType="1"/>
            </p:cNvSpPr>
            <p:nvPr/>
          </p:nvSpPr>
          <p:spPr bwMode="auto">
            <a:xfrm>
              <a:off x="1703" y="3210"/>
              <a:ext cx="38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03" name="Group 48"/>
            <p:cNvGrpSpPr>
              <a:grpSpLocks/>
            </p:cNvGrpSpPr>
            <p:nvPr/>
          </p:nvGrpSpPr>
          <p:grpSpPr bwMode="auto">
            <a:xfrm>
              <a:off x="2083" y="2622"/>
              <a:ext cx="198" cy="252"/>
              <a:chOff x="4512" y="2688"/>
              <a:chExt cx="432" cy="480"/>
            </a:xfrm>
          </p:grpSpPr>
          <p:sp>
            <p:nvSpPr>
              <p:cNvPr id="15423" name="AutoShape 49"/>
              <p:cNvSpPr>
                <a:spLocks noChangeArrowheads="1"/>
              </p:cNvSpPr>
              <p:nvPr/>
            </p:nvSpPr>
            <p:spPr bwMode="auto">
              <a:xfrm rot="5400000">
                <a:off x="4450" y="2750"/>
                <a:ext cx="480" cy="355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24" name="Oval 50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5404" name="Group 51"/>
            <p:cNvGrpSpPr>
              <a:grpSpLocks/>
            </p:cNvGrpSpPr>
            <p:nvPr/>
          </p:nvGrpSpPr>
          <p:grpSpPr bwMode="auto">
            <a:xfrm>
              <a:off x="2083" y="3084"/>
              <a:ext cx="198" cy="252"/>
              <a:chOff x="4512" y="2688"/>
              <a:chExt cx="432" cy="480"/>
            </a:xfrm>
          </p:grpSpPr>
          <p:sp>
            <p:nvSpPr>
              <p:cNvPr id="15421" name="AutoShape 52"/>
              <p:cNvSpPr>
                <a:spLocks noChangeArrowheads="1"/>
              </p:cNvSpPr>
              <p:nvPr/>
            </p:nvSpPr>
            <p:spPr bwMode="auto">
              <a:xfrm rot="5400000">
                <a:off x="4450" y="2750"/>
                <a:ext cx="480" cy="355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22" name="Oval 53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5405" name="Line 55"/>
            <p:cNvSpPr>
              <a:spLocks noChangeShapeType="1"/>
            </p:cNvSpPr>
            <p:nvPr/>
          </p:nvSpPr>
          <p:spPr bwMode="auto">
            <a:xfrm>
              <a:off x="2281" y="3210"/>
              <a:ext cx="19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AutoShape 65"/>
            <p:cNvSpPr>
              <a:spLocks noChangeArrowheads="1"/>
            </p:cNvSpPr>
            <p:nvPr/>
          </p:nvSpPr>
          <p:spPr bwMode="auto">
            <a:xfrm>
              <a:off x="2638" y="2790"/>
              <a:ext cx="317" cy="294"/>
            </a:xfrm>
            <a:prstGeom prst="flowChartDelay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07" name="Line 66"/>
            <p:cNvSpPr>
              <a:spLocks noChangeShapeType="1"/>
            </p:cNvSpPr>
            <p:nvPr/>
          </p:nvSpPr>
          <p:spPr bwMode="auto">
            <a:xfrm>
              <a:off x="2281" y="2748"/>
              <a:ext cx="19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Line 69"/>
            <p:cNvSpPr>
              <a:spLocks noChangeShapeType="1"/>
            </p:cNvSpPr>
            <p:nvPr/>
          </p:nvSpPr>
          <p:spPr bwMode="auto">
            <a:xfrm flipV="1">
              <a:off x="2479" y="2748"/>
              <a:ext cx="0" cy="12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70"/>
            <p:cNvSpPr>
              <a:spLocks noChangeShapeType="1"/>
            </p:cNvSpPr>
            <p:nvPr/>
          </p:nvSpPr>
          <p:spPr bwMode="auto">
            <a:xfrm>
              <a:off x="2479" y="2874"/>
              <a:ext cx="15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Text Box 71"/>
            <p:cNvSpPr txBox="1">
              <a:spLocks noChangeArrowheads="1"/>
            </p:cNvSpPr>
            <p:nvPr/>
          </p:nvSpPr>
          <p:spPr bwMode="auto">
            <a:xfrm>
              <a:off x="1686" y="3033"/>
              <a:ext cx="2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x</a:t>
              </a:r>
            </a:p>
          </p:txBody>
        </p:sp>
        <p:sp>
          <p:nvSpPr>
            <p:cNvPr id="15411" name="Text Box 72"/>
            <p:cNvSpPr txBox="1">
              <a:spLocks noChangeArrowheads="1"/>
            </p:cNvSpPr>
            <p:nvPr/>
          </p:nvSpPr>
          <p:spPr bwMode="auto">
            <a:xfrm>
              <a:off x="1682" y="2822"/>
              <a:ext cx="2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y</a:t>
              </a:r>
            </a:p>
          </p:txBody>
        </p:sp>
        <p:sp>
          <p:nvSpPr>
            <p:cNvPr id="15412" name="Text Box 73"/>
            <p:cNvSpPr txBox="1">
              <a:spLocks noChangeArrowheads="1"/>
            </p:cNvSpPr>
            <p:nvPr/>
          </p:nvSpPr>
          <p:spPr bwMode="auto">
            <a:xfrm>
              <a:off x="1680" y="2571"/>
              <a:ext cx="2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z</a:t>
              </a:r>
            </a:p>
          </p:txBody>
        </p:sp>
        <p:sp>
          <p:nvSpPr>
            <p:cNvPr id="15413" name="AutoShape 74"/>
            <p:cNvSpPr>
              <a:spLocks noChangeArrowheads="1"/>
            </p:cNvSpPr>
            <p:nvPr/>
          </p:nvSpPr>
          <p:spPr bwMode="auto">
            <a:xfrm flipH="1">
              <a:off x="3312" y="3000"/>
              <a:ext cx="340" cy="386"/>
            </a:xfrm>
            <a:prstGeom prst="moon">
              <a:avLst>
                <a:gd name="adj" fmla="val 83847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14" name="Line 75"/>
            <p:cNvSpPr>
              <a:spLocks noChangeShapeType="1"/>
            </p:cNvSpPr>
            <p:nvPr/>
          </p:nvSpPr>
          <p:spPr bwMode="auto">
            <a:xfrm>
              <a:off x="1728" y="3024"/>
              <a:ext cx="91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Line 78"/>
            <p:cNvSpPr>
              <a:spLocks noChangeShapeType="1"/>
            </p:cNvSpPr>
            <p:nvPr/>
          </p:nvSpPr>
          <p:spPr bwMode="auto">
            <a:xfrm>
              <a:off x="3193" y="3126"/>
              <a:ext cx="15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Line 79"/>
            <p:cNvSpPr>
              <a:spLocks noChangeShapeType="1"/>
            </p:cNvSpPr>
            <p:nvPr/>
          </p:nvSpPr>
          <p:spPr bwMode="auto">
            <a:xfrm>
              <a:off x="2955" y="2916"/>
              <a:ext cx="23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Line 80"/>
            <p:cNvSpPr>
              <a:spLocks noChangeShapeType="1"/>
            </p:cNvSpPr>
            <p:nvPr/>
          </p:nvSpPr>
          <p:spPr bwMode="auto">
            <a:xfrm flipV="1">
              <a:off x="3193" y="2916"/>
              <a:ext cx="0" cy="21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82"/>
            <p:cNvSpPr>
              <a:spLocks noChangeShapeType="1"/>
            </p:cNvSpPr>
            <p:nvPr/>
          </p:nvSpPr>
          <p:spPr bwMode="auto">
            <a:xfrm>
              <a:off x="3669" y="3210"/>
              <a:ext cx="3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Text Box 83"/>
            <p:cNvSpPr txBox="1">
              <a:spLocks noChangeArrowheads="1"/>
            </p:cNvSpPr>
            <p:nvPr/>
          </p:nvSpPr>
          <p:spPr bwMode="auto">
            <a:xfrm>
              <a:off x="3709" y="3000"/>
              <a:ext cx="2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G</a:t>
              </a:r>
            </a:p>
          </p:txBody>
        </p:sp>
        <p:sp>
          <p:nvSpPr>
            <p:cNvPr id="15420" name="Line 84"/>
            <p:cNvSpPr>
              <a:spLocks noChangeShapeType="1"/>
            </p:cNvSpPr>
            <p:nvPr/>
          </p:nvSpPr>
          <p:spPr bwMode="auto">
            <a:xfrm>
              <a:off x="2479" y="3210"/>
              <a:ext cx="87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00" name="AutoShape 128"/>
          <p:cNvSpPr>
            <a:spLocks noChangeArrowheads="1"/>
          </p:cNvSpPr>
          <p:nvPr/>
        </p:nvSpPr>
        <p:spPr bwMode="auto">
          <a:xfrm>
            <a:off x="4267200" y="38862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95AB19-40C4-45DE-BB7F-B81BE1AC2DD7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97A25DA-CB26-4883-89B8-A3E18294909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25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Algebra</a:t>
            </a:r>
            <a:r>
              <a:rPr lang="ro-RO"/>
              <a:t> Boole (b</a:t>
            </a:r>
            <a:r>
              <a:rPr lang="en-US"/>
              <a:t>oolean</a:t>
            </a:r>
            <a:r>
              <a:rPr lang="ro-RO"/>
              <a:t>ă)</a:t>
            </a:r>
            <a:endParaRPr 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/>
              <a:t>O altă modalitate folosită pentru </a:t>
            </a:r>
            <a:r>
              <a:rPr lang="en-US"/>
              <a:t>a</a:t>
            </a:r>
            <a:r>
              <a:rPr lang="ro-RO"/>
              <a:t> specifica funcţiile logice; modalitate de </a:t>
            </a:r>
            <a:r>
              <a:rPr lang="en-US"/>
              <a:t>a</a:t>
            </a:r>
            <a:r>
              <a:rPr lang="ro-RO"/>
              <a:t> manevra (şi simplifica) funcţiile booleene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George Boole (1815-1864): “An investigation of the laws of thought”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Term</a:t>
            </a:r>
            <a:r>
              <a:rPr lang="ro-RO"/>
              <a:t>eni utilizaţi</a:t>
            </a:r>
            <a:r>
              <a:rPr lang="en-US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/>
              <a:t>Literal:</a:t>
            </a:r>
            <a:r>
              <a:rPr lang="en-US"/>
              <a:t> </a:t>
            </a:r>
            <a:r>
              <a:rPr lang="ro-RO"/>
              <a:t>O</a:t>
            </a:r>
            <a:r>
              <a:rPr lang="en-US"/>
              <a:t> variab</a:t>
            </a:r>
            <a:r>
              <a:rPr lang="ro-RO"/>
              <a:t>ilă sau </a:t>
            </a:r>
            <a:r>
              <a:rPr lang="en-US"/>
              <a:t>complement</a:t>
            </a:r>
            <a:r>
              <a:rPr lang="ro-RO"/>
              <a:t>ul acesteia</a:t>
            </a: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i="1"/>
              <a:t>Termen p</a:t>
            </a:r>
            <a:r>
              <a:rPr lang="en-US" i="1"/>
              <a:t>rodu</a:t>
            </a:r>
            <a:r>
              <a:rPr lang="ro-RO" i="1"/>
              <a:t>s</a:t>
            </a:r>
            <a:r>
              <a:rPr lang="en-US" i="1"/>
              <a:t>:</a:t>
            </a:r>
            <a:r>
              <a:rPr lang="en-US"/>
              <a:t> literal</a:t>
            </a:r>
            <a:r>
              <a:rPr lang="ro-RO"/>
              <a:t>e</a:t>
            </a:r>
            <a:r>
              <a:rPr lang="en-US"/>
              <a:t> conect</a:t>
            </a:r>
            <a:r>
              <a:rPr lang="ro-RO"/>
              <a:t>ate prin</a:t>
            </a:r>
            <a:r>
              <a:rPr lang="en-US"/>
              <a:t> </a:t>
            </a:r>
            <a:r>
              <a:rPr lang="en-US">
                <a:latin typeface="Comic Sans MS"/>
                <a:cs typeface="Times New Roman" pitchFamily="18" charset="0"/>
              </a:rPr>
              <a:t>•</a:t>
            </a:r>
            <a:endParaRPr lang="en-US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i="1"/>
              <a:t>Termen s</a:t>
            </a:r>
            <a:r>
              <a:rPr lang="en-US" i="1">
                <a:cs typeface="Times New Roman" pitchFamily="18" charset="0"/>
              </a:rPr>
              <a:t>um</a:t>
            </a:r>
            <a:r>
              <a:rPr lang="ro-RO" i="1"/>
              <a:t>ă</a:t>
            </a:r>
            <a:r>
              <a:rPr lang="en-US" i="1">
                <a:cs typeface="Times New Roman" pitchFamily="18" charset="0"/>
              </a:rPr>
              <a:t>:</a:t>
            </a:r>
            <a:r>
              <a:rPr lang="en-US">
                <a:cs typeface="Times New Roman" pitchFamily="18" charset="0"/>
              </a:rPr>
              <a:t> literal</a:t>
            </a:r>
            <a:r>
              <a:rPr lang="ro-RO"/>
              <a:t>e</a:t>
            </a:r>
            <a:r>
              <a:rPr lang="en-US">
                <a:cs typeface="Times New Roman" pitchFamily="18" charset="0"/>
              </a:rPr>
              <a:t> conect</a:t>
            </a:r>
            <a:r>
              <a:rPr lang="ro-RO"/>
              <a:t>at</a:t>
            </a:r>
            <a:r>
              <a:rPr lang="en-US">
                <a:cs typeface="Times New Roman" pitchFamily="18" charset="0"/>
              </a:rPr>
              <a:t>e </a:t>
            </a:r>
            <a:r>
              <a:rPr lang="ro-RO"/>
              <a:t>prin</a:t>
            </a:r>
            <a:r>
              <a:rPr lang="en-US">
                <a:cs typeface="Times New Roman" pitchFamily="18" charset="0"/>
              </a:rPr>
              <a:t> +</a:t>
            </a:r>
            <a:endParaRPr lang="en-US" i="1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12B4CF-EE9B-440D-B4FB-8BA3205FBDEA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A737F5D0-EC4B-49E8-AC3C-399169193D5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05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Teoremele fundamentale ale a</a:t>
            </a:r>
            <a:r>
              <a:rPr lang="en-US"/>
              <a:t>lgebr</a:t>
            </a:r>
            <a:r>
              <a:rPr lang="ro-RO"/>
              <a:t>ei booleene</a:t>
            </a:r>
            <a:endParaRPr lang="en-US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effectLst/>
              </a:rPr>
              <a:t>1. Teoremele reuniunii </a:t>
            </a:r>
            <a:r>
              <a:rPr lang="ro-RO" altLang="en-US" sz="2000">
                <a:effectLst/>
              </a:rPr>
              <a:t>ş</a:t>
            </a:r>
            <a:r>
              <a:rPr lang="en-US" altLang="en-US" sz="2000">
                <a:effectLst/>
              </a:rPr>
              <a:t>i intersec</a:t>
            </a:r>
            <a:r>
              <a:rPr lang="ro-RO" altLang="en-US" sz="2000">
                <a:effectLst/>
              </a:rPr>
              <a:t>ţ</a:t>
            </a:r>
            <a:r>
              <a:rPr lang="en-US" altLang="en-US" sz="2000">
                <a:effectLst/>
              </a:rPr>
              <a:t>iei:</a:t>
            </a:r>
          </a:p>
          <a:p>
            <a:pPr marL="785813" lvl="1" indent="-328613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>
                <a:effectLst/>
              </a:rPr>
              <a:t>Exist</a:t>
            </a:r>
            <a:r>
              <a:rPr lang="ro-RO" altLang="en-US" sz="2000">
                <a:effectLst/>
              </a:rPr>
              <a:t>ă</a:t>
            </a:r>
            <a:r>
              <a:rPr lang="en-US" altLang="en-US" sz="2000">
                <a:effectLst/>
              </a:rPr>
              <a:t> un element 0 numit </a:t>
            </a:r>
            <a:r>
              <a:rPr lang="en-US" altLang="en-US" sz="2000" b="1" i="1">
                <a:effectLst/>
              </a:rPr>
              <a:t>prim element</a:t>
            </a:r>
            <a:r>
              <a:rPr lang="en-US" altLang="en-US" sz="2000">
                <a:effectLst/>
              </a:rPr>
              <a:t> cu propriet</a:t>
            </a:r>
            <a:r>
              <a:rPr lang="ro-RO" altLang="en-US" sz="2000">
                <a:effectLst/>
              </a:rPr>
              <a:t>ăţ</a:t>
            </a:r>
            <a:r>
              <a:rPr lang="en-US" altLang="en-US" sz="2000">
                <a:effectLst/>
              </a:rPr>
              <a:t>ile:</a:t>
            </a:r>
          </a:p>
          <a:p>
            <a:pPr marL="785813" lvl="1" indent="-32861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effectLst/>
              </a:rPr>
              <a:t>x</a:t>
            </a:r>
            <a:r>
              <a:rPr lang="en-US" altLang="en-US" sz="2000">
                <a:effectLst/>
                <a:sym typeface="Symbol" pitchFamily="18" charset="2"/>
              </a:rPr>
              <a:t>0=0 </a:t>
            </a:r>
            <a:r>
              <a:rPr lang="ro-RO" altLang="en-US" sz="2000">
                <a:effectLst/>
                <a:sym typeface="Symbol" pitchFamily="18" charset="2"/>
              </a:rPr>
              <a:t>ş</a:t>
            </a:r>
            <a:r>
              <a:rPr lang="en-US" altLang="en-US" sz="2000">
                <a:effectLst/>
                <a:sym typeface="Symbol" pitchFamily="18" charset="2"/>
              </a:rPr>
              <a:t>i x0=x</a:t>
            </a:r>
          </a:p>
          <a:p>
            <a:pPr marL="785813" lvl="1" indent="-328613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>
                <a:effectLst/>
              </a:rPr>
              <a:t>Exist</a:t>
            </a:r>
            <a:r>
              <a:rPr lang="ro-RO" altLang="en-US" sz="2000">
                <a:effectLst/>
              </a:rPr>
              <a:t>ă</a:t>
            </a:r>
            <a:r>
              <a:rPr lang="en-US" altLang="en-US" sz="2000">
                <a:effectLst/>
              </a:rPr>
              <a:t> un element 1 numit </a:t>
            </a:r>
            <a:r>
              <a:rPr lang="en-US" altLang="en-US" sz="2000" b="1" i="1">
                <a:effectLst/>
              </a:rPr>
              <a:t>ultim element</a:t>
            </a:r>
            <a:r>
              <a:rPr lang="en-US" altLang="en-US" sz="2000">
                <a:effectLst/>
              </a:rPr>
              <a:t> cu propriet</a:t>
            </a:r>
            <a:r>
              <a:rPr lang="ro-RO" altLang="en-US" sz="2000">
                <a:effectLst/>
              </a:rPr>
              <a:t>ăţ</a:t>
            </a:r>
            <a:r>
              <a:rPr lang="en-US" altLang="en-US" sz="2000">
                <a:effectLst/>
              </a:rPr>
              <a:t>ile:</a:t>
            </a:r>
          </a:p>
          <a:p>
            <a:pPr marL="785813" lvl="1" indent="-32861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effectLst/>
              </a:rPr>
              <a:t>x</a:t>
            </a:r>
            <a:r>
              <a:rPr lang="en-US" altLang="en-US" sz="2000">
                <a:effectLst/>
                <a:sym typeface="Symbol" pitchFamily="18" charset="2"/>
              </a:rPr>
              <a:t>1=x </a:t>
            </a:r>
            <a:r>
              <a:rPr lang="ro-RO" altLang="en-US" sz="2000">
                <a:effectLst/>
                <a:sym typeface="Symbol" pitchFamily="18" charset="2"/>
              </a:rPr>
              <a:t>ş</a:t>
            </a:r>
            <a:r>
              <a:rPr lang="en-US" altLang="en-US" sz="2000">
                <a:effectLst/>
                <a:sym typeface="Symbol" pitchFamily="18" charset="2"/>
              </a:rPr>
              <a:t>i x1=1</a:t>
            </a:r>
          </a:p>
          <a:p>
            <a:pPr marL="785813" lvl="1" indent="-328613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effectLst/>
            </a:endParaRPr>
          </a:p>
          <a:p>
            <a:pPr marL="609600" indent="-6096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effectLst/>
              </a:rPr>
              <a:t>2. Teoremele de unicitate:</a:t>
            </a:r>
          </a:p>
          <a:p>
            <a:pPr marL="785813" lvl="1" indent="-328613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>
                <a:effectLst/>
              </a:rPr>
              <a:t>Elementul 1 este unic</a:t>
            </a:r>
          </a:p>
          <a:p>
            <a:pPr marL="785813" lvl="1" indent="-328613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>
                <a:effectLst/>
              </a:rPr>
              <a:t>Elementul 0 este unic</a:t>
            </a:r>
          </a:p>
          <a:p>
            <a:pPr marL="609600" indent="-6096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effectLst/>
            </a:endParaRPr>
          </a:p>
          <a:p>
            <a:pPr marL="609600" indent="-6096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effectLst/>
              </a:rPr>
              <a:t>3. Teoremele complement</a:t>
            </a:r>
            <a:r>
              <a:rPr lang="ro-RO" altLang="en-US" sz="2000">
                <a:effectLst/>
              </a:rPr>
              <a:t>ă</a:t>
            </a:r>
            <a:r>
              <a:rPr lang="en-US" altLang="en-US" sz="2000">
                <a:effectLst/>
              </a:rPr>
              <a:t>rii:</a:t>
            </a:r>
          </a:p>
          <a:p>
            <a:pPr marL="785813" lvl="1" indent="-328613" eaLnBrk="1" hangingPunct="1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>
                <a:effectLst/>
              </a:rPr>
              <a:t>Principiul contradic</a:t>
            </a:r>
            <a:r>
              <a:rPr lang="ro-RO" altLang="en-US" sz="2000">
                <a:effectLst/>
              </a:rPr>
              <a:t>ţ</a:t>
            </a:r>
            <a:r>
              <a:rPr lang="en-US" altLang="en-US" sz="2000">
                <a:effectLst/>
              </a:rPr>
              <a:t>iei:</a:t>
            </a:r>
          </a:p>
          <a:p>
            <a:pPr marL="785813" lvl="1" indent="-328613" eaLnBrk="1" hangingPunct="1">
              <a:lnSpc>
                <a:spcPct val="135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>
                <a:effectLst/>
              </a:rPr>
              <a:t>Principiul ter</a:t>
            </a:r>
            <a:r>
              <a:rPr lang="ro-RO" altLang="en-US" sz="2000">
                <a:effectLst/>
              </a:rPr>
              <a:t>ţ</a:t>
            </a:r>
            <a:r>
              <a:rPr lang="en-US" altLang="en-US" sz="2000">
                <a:effectLst/>
              </a:rPr>
              <a:t>ului exclus:</a:t>
            </a:r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3810000" y="4953000"/>
            <a:ext cx="1120775" cy="879475"/>
            <a:chOff x="3120" y="3478"/>
            <a:chExt cx="706" cy="554"/>
          </a:xfrm>
        </p:grpSpPr>
        <p:graphicFrame>
          <p:nvGraphicFramePr>
            <p:cNvPr id="17415" name="Object 4"/>
            <p:cNvGraphicFramePr>
              <a:graphicFrameLocks noChangeAspect="1"/>
            </p:cNvGraphicFramePr>
            <p:nvPr/>
          </p:nvGraphicFramePr>
          <p:xfrm>
            <a:off x="3120" y="3478"/>
            <a:ext cx="672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1" name="Equation" r:id="rId3" imgW="609336" imgH="241195" progId="Equation.3">
                    <p:embed/>
                  </p:oleObj>
                </mc:Choice>
                <mc:Fallback>
                  <p:oleObj name="Equation" r:id="rId3" imgW="609336" imgH="241195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478"/>
                          <a:ext cx="672" cy="266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6" name="Object 5"/>
            <p:cNvGraphicFramePr>
              <a:graphicFrameLocks noChangeAspect="1"/>
            </p:cNvGraphicFramePr>
            <p:nvPr/>
          </p:nvGraphicFramePr>
          <p:xfrm>
            <a:off x="3182" y="3766"/>
            <a:ext cx="644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2" name="Equation" r:id="rId5" imgW="583947" imgH="241195" progId="Equation.3">
                    <p:embed/>
                  </p:oleObj>
                </mc:Choice>
                <mc:Fallback>
                  <p:oleObj name="Equation" r:id="rId5" imgW="583947" imgH="241195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2" y="3766"/>
                          <a:ext cx="644" cy="266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151A53-88BF-468F-A952-F8469115DF0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F48C4AAE-24C5-49B9-95DE-5B67FE843D1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47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Teoremele fundamentale ale a</a:t>
            </a:r>
            <a:r>
              <a:rPr lang="en-US"/>
              <a:t>lgebr</a:t>
            </a:r>
            <a:r>
              <a:rPr lang="ro-RO"/>
              <a:t>ei booleene (cont.)</a:t>
            </a:r>
            <a:endParaRPr 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>
                <a:effectLst/>
              </a:rPr>
              <a:t>4. Teorema dublei nega</a:t>
            </a:r>
            <a:r>
              <a:rPr lang="ro-RO" sz="2000">
                <a:effectLst/>
              </a:rPr>
              <a:t>ţ</a:t>
            </a:r>
            <a:r>
              <a:rPr lang="en-US" sz="2000">
                <a:effectLst/>
              </a:rPr>
              <a:t>ii:</a:t>
            </a: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>
              <a:effectLst/>
            </a:endParaRPr>
          </a:p>
          <a:p>
            <a:pPr marL="609600" indent="-6096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>
                <a:effectLst/>
              </a:rPr>
              <a:t>5. Teoremele absorb</a:t>
            </a:r>
            <a:r>
              <a:rPr lang="ro-RO" sz="2000">
                <a:effectLst/>
              </a:rPr>
              <a:t>ţ</a:t>
            </a:r>
            <a:r>
              <a:rPr lang="en-US" sz="2000">
                <a:effectLst/>
              </a:rPr>
              <a:t>iei:</a:t>
            </a: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en-US" sz="2000">
                <a:effectLst/>
              </a:rPr>
              <a:t>x </a:t>
            </a:r>
            <a:r>
              <a:rPr lang="en-US" sz="2000">
                <a:effectLst/>
                <a:sym typeface="Symbol" pitchFamily="18" charset="2"/>
              </a:rPr>
              <a:t>(x  y)=x</a:t>
            </a:r>
            <a:endParaRPr lang="en-US" sz="2000">
              <a:effectLst/>
            </a:endParaRP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en-US" sz="2000">
                <a:effectLst/>
              </a:rPr>
              <a:t>x </a:t>
            </a:r>
            <a:r>
              <a:rPr lang="en-US" sz="2000">
                <a:effectLst/>
                <a:sym typeface="Symbol" pitchFamily="18" charset="2"/>
              </a:rPr>
              <a:t>(x  y)=x</a:t>
            </a:r>
            <a:endParaRPr lang="en-US" sz="2000">
              <a:effectLst/>
            </a:endParaRPr>
          </a:p>
          <a:p>
            <a:pPr marL="609600" indent="-6096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>
              <a:effectLst/>
            </a:endParaRPr>
          </a:p>
          <a:p>
            <a:pPr marL="609600" indent="-6096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>
                <a:effectLst/>
              </a:rPr>
              <a:t>6. Teoremele lui DeMorgan:</a:t>
            </a:r>
          </a:p>
          <a:p>
            <a:pPr marL="990600" lvl="1" indent="-533400" eaLnBrk="1" hangingPunct="1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en-US" sz="2000">
              <a:effectLst/>
            </a:endParaRP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>
              <a:cs typeface="Times New Roman" pitchFamily="18" charset="0"/>
            </a:endParaRPr>
          </a:p>
        </p:txBody>
      </p:sp>
      <p:graphicFrame>
        <p:nvGraphicFramePr>
          <p:cNvPr id="18438" name="Object 8"/>
          <p:cNvGraphicFramePr>
            <a:graphicFrameLocks noChangeAspect="1"/>
          </p:cNvGraphicFramePr>
          <p:nvPr/>
        </p:nvGraphicFramePr>
        <p:xfrm>
          <a:off x="3276600" y="1524000"/>
          <a:ext cx="6445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Equation" r:id="rId3" imgW="368140" imgH="266584" progId="Equation.3">
                  <p:embed/>
                </p:oleObj>
              </mc:Choice>
              <mc:Fallback>
                <p:oleObj name="Equation" r:id="rId3" imgW="368140" imgH="26658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524000"/>
                        <a:ext cx="644525" cy="4667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9" name="Group 9"/>
          <p:cNvGrpSpPr>
            <a:grpSpLocks/>
          </p:cNvGrpSpPr>
          <p:nvPr/>
        </p:nvGrpSpPr>
        <p:grpSpPr bwMode="auto">
          <a:xfrm>
            <a:off x="3429000" y="3429000"/>
            <a:ext cx="1493838" cy="990600"/>
            <a:chOff x="1459" y="2832"/>
            <a:chExt cx="941" cy="624"/>
          </a:xfrm>
        </p:grpSpPr>
        <p:graphicFrame>
          <p:nvGraphicFramePr>
            <p:cNvPr id="18440" name="Object 10"/>
            <p:cNvGraphicFramePr>
              <a:graphicFrameLocks noChangeAspect="1"/>
            </p:cNvGraphicFramePr>
            <p:nvPr/>
          </p:nvGraphicFramePr>
          <p:xfrm>
            <a:off x="1459" y="2832"/>
            <a:ext cx="938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4" name="Equation" r:id="rId5" imgW="850531" imgH="241195" progId="Equation.3">
                    <p:embed/>
                  </p:oleObj>
                </mc:Choice>
                <mc:Fallback>
                  <p:oleObj name="Equation" r:id="rId5" imgW="850531" imgH="241195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9" y="2832"/>
                          <a:ext cx="938" cy="266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1" name="Object 11"/>
            <p:cNvGraphicFramePr>
              <a:graphicFrameLocks noChangeAspect="1"/>
            </p:cNvGraphicFramePr>
            <p:nvPr/>
          </p:nvGraphicFramePr>
          <p:xfrm>
            <a:off x="1462" y="3190"/>
            <a:ext cx="938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5" name="Equation" r:id="rId7" imgW="850531" imgH="241195" progId="Equation.3">
                    <p:embed/>
                  </p:oleObj>
                </mc:Choice>
                <mc:Fallback>
                  <p:oleObj name="Equation" r:id="rId7" imgW="850531" imgH="241195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2" y="3190"/>
                          <a:ext cx="938" cy="266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D33726-511D-4B4F-B018-A091901D4D61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D1DDDB84-B7CA-4E42-A27C-B60E3426986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48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Teoremele fundamentale ale a</a:t>
            </a:r>
            <a:r>
              <a:rPr lang="en-US"/>
              <a:t>lgebr</a:t>
            </a:r>
            <a:r>
              <a:rPr lang="ro-RO"/>
              <a:t>ei booleene (cont.)</a:t>
            </a: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>
                <a:effectLst/>
              </a:rPr>
              <a:t>7. Teoremele de idempoten</a:t>
            </a:r>
            <a:r>
              <a:rPr lang="ro-RO" sz="2000">
                <a:effectLst/>
              </a:rPr>
              <a:t>ţă</a:t>
            </a:r>
            <a:r>
              <a:rPr lang="en-US" sz="2000">
                <a:effectLst/>
              </a:rPr>
              <a:t>:</a:t>
            </a: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>
                <a:effectLst/>
              </a:rPr>
              <a:t>x</a:t>
            </a:r>
            <a:r>
              <a:rPr lang="en-US" sz="2000">
                <a:effectLst/>
                <a:sym typeface="Symbol" pitchFamily="18" charset="2"/>
              </a:rPr>
              <a:t>x…x = x</a:t>
            </a: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>
                <a:effectLst/>
                <a:sym typeface="Symbol" pitchFamily="18" charset="2"/>
              </a:rPr>
              <a:t>xx…x = x</a:t>
            </a: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>
              <a:effectLst/>
            </a:endParaRPr>
          </a:p>
          <a:p>
            <a:pPr marL="609600" indent="-6096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>
                <a:effectLst/>
              </a:rPr>
              <a:t>8. Teoremele de comutativitate, asociativitate </a:t>
            </a:r>
            <a:r>
              <a:rPr lang="ro-RO" sz="2000">
                <a:effectLst/>
              </a:rPr>
              <a:t>ş</a:t>
            </a:r>
            <a:r>
              <a:rPr lang="en-US" sz="2000">
                <a:effectLst/>
              </a:rPr>
              <a:t>i distributivitate pentru cele 2 legi de compozi</a:t>
            </a:r>
            <a:r>
              <a:rPr lang="ro-RO" sz="2000">
                <a:effectLst/>
              </a:rPr>
              <a:t>ţ</a:t>
            </a:r>
            <a:r>
              <a:rPr lang="en-US" sz="2000">
                <a:effectLst/>
              </a:rPr>
              <a:t>ie:</a:t>
            </a: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ro-RO" sz="2000">
              <a:effectLst/>
            </a:endParaRP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en-US" sz="2000">
                <a:effectLst/>
              </a:rPr>
              <a:t>x</a:t>
            </a:r>
            <a:r>
              <a:rPr lang="en-US" sz="2000">
                <a:effectLst/>
                <a:sym typeface="Symbol" pitchFamily="18" charset="2"/>
              </a:rPr>
              <a:t>y = y x</a:t>
            </a:r>
            <a:endParaRPr lang="en-US" sz="2000">
              <a:effectLst/>
            </a:endParaRP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en-US" sz="2000">
                <a:effectLst/>
              </a:rPr>
              <a:t>x </a:t>
            </a:r>
            <a:r>
              <a:rPr lang="en-US" sz="2000">
                <a:effectLst/>
                <a:sym typeface="Symbol" pitchFamily="18" charset="2"/>
              </a:rPr>
              <a:t>(y z)=(x y) z</a:t>
            </a: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en-US" sz="2000">
                <a:effectLst/>
                <a:sym typeface="Symbol" pitchFamily="18" charset="2"/>
              </a:rPr>
              <a:t>x (y  z)=(x y)  (x z)</a:t>
            </a: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ro-RO" sz="2000">
              <a:effectLst/>
              <a:sym typeface="Symbol" pitchFamily="18" charset="2"/>
            </a:endParaRP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en-US" sz="2000">
                <a:effectLst/>
                <a:sym typeface="Symbol" pitchFamily="18" charset="2"/>
              </a:rPr>
              <a:t>x  y=y  x</a:t>
            </a: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en-US" sz="2000">
                <a:effectLst/>
                <a:sym typeface="Symbol" pitchFamily="18" charset="2"/>
              </a:rPr>
              <a:t>x (y z)=(x  y) z</a:t>
            </a: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en-US" sz="2000">
                <a:effectLst/>
                <a:sym typeface="Symbol" pitchFamily="18" charset="2"/>
              </a:rPr>
              <a:t>x (y  z)=(x y) (x z)</a:t>
            </a:r>
            <a:endParaRPr lang="en-US" sz="2000">
              <a:effectLst/>
            </a:endParaRPr>
          </a:p>
          <a:p>
            <a:pPr marL="990600" lvl="1" indent="-5334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>
              <a:effectLst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B72EE1B-1AD9-457A-9291-7594E6BE1B5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CA0F89AC-DEE4-4947-B460-09DDB46F5C7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Dualit</a:t>
            </a:r>
            <a:r>
              <a:rPr lang="ro-RO"/>
              <a:t>ate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o-RO" sz="2800"/>
              <a:t>D</a:t>
            </a:r>
            <a:r>
              <a:rPr lang="en-US" sz="2800"/>
              <a:t>ual</a:t>
            </a:r>
            <a:r>
              <a:rPr lang="ro-RO" sz="2800"/>
              <a:t>a unei expresii logice se obţine interschimbând între ele</a:t>
            </a:r>
            <a:r>
              <a:rPr lang="en-US" sz="2800"/>
              <a:t> </a:t>
            </a:r>
            <a:r>
              <a:rPr lang="ro-RO" sz="2800"/>
              <a:t>operaţiile </a:t>
            </a:r>
            <a:r>
              <a:rPr lang="en-US" sz="2800">
                <a:latin typeface="Comic Sans MS"/>
                <a:cs typeface="Times New Roman" pitchFamily="18" charset="0"/>
              </a:rPr>
              <a:t>•</a:t>
            </a:r>
            <a:r>
              <a:rPr lang="en-US" sz="2800"/>
              <a:t> </a:t>
            </a:r>
            <a:r>
              <a:rPr lang="ro-RO" sz="2800"/>
              <a:t>şi</a:t>
            </a:r>
            <a:r>
              <a:rPr lang="en-US" sz="2800"/>
              <a:t> +</a:t>
            </a:r>
            <a:r>
              <a:rPr lang="ro-RO" sz="2800"/>
              <a:t> şi</a:t>
            </a:r>
            <a:r>
              <a:rPr lang="en-US" sz="2800"/>
              <a:t> </a:t>
            </a:r>
            <a:r>
              <a:rPr lang="ro-RO" sz="2800"/>
              <a:t>valorile </a:t>
            </a:r>
            <a:r>
              <a:rPr lang="en-US" sz="2800"/>
              <a:t>1 </a:t>
            </a:r>
            <a:r>
              <a:rPr lang="ro-RO" sz="2800"/>
              <a:t>şi</a:t>
            </a:r>
            <a:r>
              <a:rPr lang="en-US" sz="2800"/>
              <a:t> 0 </a:t>
            </a:r>
            <a:r>
              <a:rPr lang="ro-RO" sz="2800"/>
              <a:t>î</a:t>
            </a:r>
            <a:r>
              <a:rPr lang="en-US" sz="2800"/>
              <a:t>n </a:t>
            </a:r>
            <a:r>
              <a:rPr lang="ro-RO" sz="2800"/>
              <a:t>expresia iniţială</a:t>
            </a:r>
            <a:r>
              <a:rPr lang="en-US" sz="2800"/>
              <a:t>, </a:t>
            </a:r>
            <a:r>
              <a:rPr lang="ro-RO" sz="2800"/>
              <a:t>respectând precedenţa iniţială </a:t>
            </a:r>
            <a:r>
              <a:rPr lang="en-US" sz="2800"/>
              <a:t>a</a:t>
            </a:r>
            <a:r>
              <a:rPr lang="ro-RO" sz="2800"/>
              <a:t> operaţiilor</a:t>
            </a:r>
            <a:r>
              <a:rPr lang="en-US" sz="280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o-RO" sz="2800"/>
              <a:t>Nu se interschimbă </a:t>
            </a:r>
            <a:r>
              <a:rPr lang="en-US" sz="2800"/>
              <a:t>x </a:t>
            </a:r>
            <a:r>
              <a:rPr lang="ro-RO" sz="2800"/>
              <a:t>cu</a:t>
            </a:r>
            <a:r>
              <a:rPr lang="en-US" sz="2800"/>
              <a:t> x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Ex</a:t>
            </a:r>
            <a:r>
              <a:rPr lang="ro-RO" sz="2800"/>
              <a:t>e</a:t>
            </a:r>
            <a:r>
              <a:rPr lang="en-US" sz="2800"/>
              <a:t>mpl</a:t>
            </a:r>
            <a:r>
              <a:rPr lang="ro-RO" sz="2800"/>
              <a:t>u de expresie duală</a:t>
            </a:r>
            <a:r>
              <a:rPr lang="en-US" sz="2800"/>
              <a:t>: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o-RO" sz="2400"/>
              <a:t>Găsiţi</a:t>
            </a:r>
            <a:r>
              <a:rPr lang="en-US" sz="2400"/>
              <a:t> H(x,y,z), dual</a:t>
            </a:r>
            <a:r>
              <a:rPr lang="ro-RO" sz="2400"/>
              <a:t>a</a:t>
            </a:r>
            <a:r>
              <a:rPr lang="en-US" sz="2400"/>
              <a:t> </a:t>
            </a:r>
            <a:r>
              <a:rPr lang="ro-RO" sz="2400"/>
              <a:t>funcţiei</a:t>
            </a:r>
            <a:r>
              <a:rPr lang="en-US" sz="2400"/>
              <a:t> F(x,y,z) = x</a:t>
            </a:r>
            <a:r>
              <a:rPr lang="ro-RO" sz="2400"/>
              <a:t> </a:t>
            </a:r>
            <a:r>
              <a:rPr lang="ro-RO" sz="2400">
                <a:sym typeface="Symbol" pitchFamily="18" charset="2"/>
              </a:rPr>
              <a:t> </a:t>
            </a:r>
            <a:r>
              <a:rPr lang="en-US" sz="2400"/>
              <a:t>y </a:t>
            </a:r>
            <a:r>
              <a:rPr lang="ro-RO" sz="2400">
                <a:sym typeface="Symbol" pitchFamily="18" charset="2"/>
              </a:rPr>
              <a:t></a:t>
            </a:r>
            <a:r>
              <a:rPr lang="en-US" sz="2400"/>
              <a:t> z + x </a:t>
            </a:r>
            <a:r>
              <a:rPr lang="ro-RO" sz="2400">
                <a:sym typeface="Symbol" pitchFamily="18" charset="2"/>
              </a:rPr>
              <a:t></a:t>
            </a:r>
            <a:r>
              <a:rPr lang="en-US" sz="2400"/>
              <a:t> y </a:t>
            </a:r>
            <a:r>
              <a:rPr lang="ro-RO" sz="2400">
                <a:sym typeface="Symbol" pitchFamily="18" charset="2"/>
              </a:rPr>
              <a:t></a:t>
            </a:r>
            <a:r>
              <a:rPr lang="en-US" sz="2400"/>
              <a:t> z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ro-RO" sz="240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/>
              <a:t>H  = (x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y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z) (x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y</a:t>
            </a:r>
            <a:r>
              <a:rPr lang="ro-RO" sz="2400"/>
              <a:t> </a:t>
            </a:r>
            <a:r>
              <a:rPr lang="en-US" sz="2400"/>
              <a:t>+ z)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/>
              <a:t>Dual</a:t>
            </a:r>
            <a:r>
              <a:rPr lang="ro-RO" sz="2800"/>
              <a:t>a</a:t>
            </a:r>
            <a:r>
              <a:rPr lang="en-US" sz="2800"/>
              <a:t> </a:t>
            </a:r>
            <a:r>
              <a:rPr lang="ro-RO" sz="2800"/>
              <a:t>nu are întotdeauna aceeaşi valoare de adevăr cu expresia iniţială</a:t>
            </a:r>
            <a:endParaRPr lang="en-US" sz="2800"/>
          </a:p>
          <a:p>
            <a:pPr eaLnBrk="1" hangingPunct="1">
              <a:lnSpc>
                <a:spcPct val="80000"/>
              </a:lnSpc>
              <a:defRPr/>
            </a:pPr>
            <a:r>
              <a:rPr lang="ro-RO" sz="2400"/>
              <a:t>În cazul unei </a:t>
            </a:r>
            <a:r>
              <a:rPr lang="ro-RO" sz="2400" b="1" u="sng"/>
              <a:t>egalităţi </a:t>
            </a:r>
            <a:r>
              <a:rPr lang="ro-RO" sz="2400"/>
              <a:t>booleene, duala acesteia este, de asemenea, validă.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4267200" y="2667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60198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68580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>
            <a:off x="73152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>
            <a:off x="77724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5"/>
          <p:cNvSpPr>
            <a:spLocks noChangeShapeType="1"/>
          </p:cNvSpPr>
          <p:nvPr/>
        </p:nvSpPr>
        <p:spPr bwMode="auto">
          <a:xfrm>
            <a:off x="1981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6"/>
          <p:cNvSpPr>
            <a:spLocks noChangeShapeType="1"/>
          </p:cNvSpPr>
          <p:nvPr/>
        </p:nvSpPr>
        <p:spPr bwMode="auto">
          <a:xfrm>
            <a:off x="29718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7"/>
          <p:cNvSpPr>
            <a:spLocks noChangeShapeType="1"/>
          </p:cNvSpPr>
          <p:nvPr/>
        </p:nvSpPr>
        <p:spPr bwMode="auto">
          <a:xfrm>
            <a:off x="33528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8"/>
          <p:cNvSpPr>
            <a:spLocks noChangeShapeType="1"/>
          </p:cNvSpPr>
          <p:nvPr/>
        </p:nvSpPr>
        <p:spPr bwMode="auto">
          <a:xfrm>
            <a:off x="38100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autoUpdateAnimBg="0" advAuto="1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D3CD9B-C1CB-4FDD-B06D-CF94FF3AA3FA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30F2E46F-D0A1-4394-A2DA-3F021B824C8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08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o-RO"/>
              <a:t>Proprietăţi de d</a:t>
            </a:r>
            <a:r>
              <a:rPr lang="en-US"/>
              <a:t>ualit</a:t>
            </a:r>
            <a:r>
              <a:rPr lang="ro-RO"/>
              <a:t>ate</a:t>
            </a:r>
            <a:endParaRPr lang="en-US"/>
          </a:p>
        </p:txBody>
      </p:sp>
      <p:sp>
        <p:nvSpPr>
          <p:cNvPr id="308231" name="Rectangle 7"/>
          <p:cNvSpPr>
            <a:spLocks noChangeArrowheads="1"/>
          </p:cNvSpPr>
          <p:nvPr/>
        </p:nvSpPr>
        <p:spPr bwMode="auto">
          <a:xfrm>
            <a:off x="457200" y="1570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o-RO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Conform regulilor dualităţii putem rescrie teoremele reuniunii şi intersecţiei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: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	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1.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+ 0 = X	 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2.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• 1  = X  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(dual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lui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endParaRPr lang="en-US" sz="2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	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3.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+ 1  = 1 	 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4.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• 0  = 0   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(dual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 lui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	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5.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+ X = X 	 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6.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• X  = X  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(dual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lui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5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	7.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+ X = 1 	 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8.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• X  = 0  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(dual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 lui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7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endParaRPr lang="en-US" sz="2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2057400" y="4876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>
            <a:off x="4267200" y="4876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AA78CE2-B734-4FCB-8418-F2E58C2BB37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D1B1475-BF3F-4CA3-B8F0-8626C6DFA77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/>
              <a:t>Cuprins</a:t>
            </a: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 sz="3000"/>
              <a:t>Logica b</a:t>
            </a:r>
            <a:r>
              <a:rPr lang="en-US" sz="3000"/>
              <a:t>inar</a:t>
            </a:r>
            <a:r>
              <a:rPr lang="ro-RO" sz="3000"/>
              <a:t>ă şi porţi</a:t>
            </a:r>
            <a:r>
              <a:rPr lang="en-US" sz="3000"/>
              <a:t> logic</a:t>
            </a:r>
            <a:r>
              <a:rPr lang="ro-RO" sz="3000"/>
              <a:t>e</a:t>
            </a:r>
            <a:endParaRPr lang="en-US" sz="30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/>
              <a:t>Algebra </a:t>
            </a:r>
            <a:r>
              <a:rPr lang="ro-RO" sz="3000"/>
              <a:t>b</a:t>
            </a:r>
            <a:r>
              <a:rPr lang="en-US" sz="3000"/>
              <a:t>oolean</a:t>
            </a:r>
            <a:r>
              <a:rPr lang="ro-RO" sz="3000"/>
              <a:t>ă</a:t>
            </a:r>
            <a:endParaRPr lang="en-US" sz="30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Propr</a:t>
            </a:r>
            <a:r>
              <a:rPr lang="ro-RO" sz="2400"/>
              <a:t>ietăţi</a:t>
            </a:r>
            <a:endParaRPr lang="en-US" sz="2400"/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sz="2400"/>
              <a:t>Calcule a</a:t>
            </a:r>
            <a:r>
              <a:rPr lang="en-US" sz="2400"/>
              <a:t>lgebric</a:t>
            </a:r>
            <a:r>
              <a:rPr lang="ro-RO" sz="2400"/>
              <a:t>e</a:t>
            </a:r>
            <a:r>
              <a:rPr lang="en-US" sz="240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3000"/>
              <a:t>Forme </a:t>
            </a:r>
            <a:r>
              <a:rPr lang="en-US" sz="3000"/>
              <a:t>Standard</a:t>
            </a:r>
            <a:r>
              <a:rPr lang="ro-RO" sz="3000"/>
              <a:t>, Forme</a:t>
            </a:r>
            <a:r>
              <a:rPr lang="en-US" sz="3000"/>
              <a:t> Canonic</a:t>
            </a:r>
            <a:r>
              <a:rPr lang="ro-RO" sz="3000"/>
              <a:t>e</a:t>
            </a:r>
            <a:endParaRPr lang="en-US" sz="30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Minterm</a:t>
            </a:r>
            <a:r>
              <a:rPr lang="ro-RO" sz="2400"/>
              <a:t>eni</a:t>
            </a:r>
            <a:r>
              <a:rPr lang="en-US" sz="2400"/>
              <a:t> </a:t>
            </a:r>
            <a:r>
              <a:rPr lang="ro-RO" sz="2400"/>
              <a:t>şi</a:t>
            </a:r>
            <a:r>
              <a:rPr lang="en-US" sz="2400"/>
              <a:t> Maxterm</a:t>
            </a:r>
            <a:r>
              <a:rPr lang="ro-RO" sz="2400"/>
              <a:t>eni</a:t>
            </a:r>
            <a:r>
              <a:rPr lang="en-US" sz="2400"/>
              <a:t> (</a:t>
            </a:r>
            <a:r>
              <a:rPr lang="ro-RO" sz="2400"/>
              <a:t>Forme c</a:t>
            </a:r>
            <a:r>
              <a:rPr lang="en-US" sz="2400"/>
              <a:t>anonic</a:t>
            </a:r>
            <a:r>
              <a:rPr lang="ro-RO" sz="2400"/>
              <a:t>e</a:t>
            </a:r>
            <a:r>
              <a:rPr lang="en-US" sz="240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S</a:t>
            </a:r>
            <a:r>
              <a:rPr lang="ro-RO" sz="2400"/>
              <a:t>umă de Produse şi</a:t>
            </a:r>
            <a:r>
              <a:rPr lang="en-US" sz="2400"/>
              <a:t> </a:t>
            </a:r>
            <a:r>
              <a:rPr lang="ro-RO" sz="2400"/>
              <a:t>Produs de sume</a:t>
            </a:r>
            <a:r>
              <a:rPr lang="en-US" sz="2400"/>
              <a:t> (</a:t>
            </a:r>
            <a:r>
              <a:rPr lang="ro-RO" sz="2400"/>
              <a:t>Forme s</a:t>
            </a:r>
            <a:r>
              <a:rPr lang="en-US" sz="2400"/>
              <a:t>tandard)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3000"/>
              <a:t>Diagrame </a:t>
            </a:r>
            <a:r>
              <a:rPr lang="en-US" sz="3000"/>
              <a:t>Karnaugh (K-</a:t>
            </a:r>
            <a:r>
              <a:rPr lang="ro-RO" sz="3000"/>
              <a:t>Diagrame</a:t>
            </a:r>
            <a:r>
              <a:rPr lang="en-US" sz="300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sz="2400"/>
              <a:t>Funcţii de </a:t>
            </a:r>
            <a:r>
              <a:rPr lang="en-US" sz="2400"/>
              <a:t>2, 3, 4, 5 variab</a:t>
            </a:r>
            <a:r>
              <a:rPr lang="ro-RO" sz="2400"/>
              <a:t>i</a:t>
            </a:r>
            <a:r>
              <a:rPr lang="en-US" sz="2400"/>
              <a:t>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Simplifica</a:t>
            </a:r>
            <a:r>
              <a:rPr lang="ro-RO" sz="2400"/>
              <a:t>rea funcţiilor logice folosind diagramele </a:t>
            </a:r>
            <a:r>
              <a:rPr lang="en-US" sz="2400"/>
              <a:t>K</a:t>
            </a:r>
            <a:r>
              <a:rPr lang="ro-RO" sz="2400"/>
              <a:t>arnaugh</a:t>
            </a:r>
            <a:endParaRPr 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C41B2A-C8C3-4F27-8863-9CD8F640EEE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F6A1E2CC-AA0F-4FCB-B106-EE8322F3748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 A</a:t>
            </a:r>
            <a:r>
              <a:rPr lang="ro-RO"/>
              <a:t>lte proprietăţi ale algebrei booleene</a:t>
            </a: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o-RO" sz="2800" b="1" u="sng"/>
              <a:t>Absorbţia: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/>
              <a:t>x + x</a:t>
            </a:r>
            <a:r>
              <a:rPr lang="ro-RO" sz="2800"/>
              <a:t> </a:t>
            </a:r>
            <a:r>
              <a:rPr lang="en-US" sz="2800">
                <a:latin typeface="Comic Sans MS"/>
              </a:rPr>
              <a:t>•</a:t>
            </a:r>
            <a:r>
              <a:rPr lang="ro-RO" sz="2800"/>
              <a:t> </a:t>
            </a:r>
            <a:r>
              <a:rPr lang="en-US" sz="2800"/>
              <a:t>y = x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o-RO" sz="2800"/>
              <a:t>x </a:t>
            </a:r>
            <a:r>
              <a:rPr lang="en-US" sz="2800">
                <a:latin typeface="Comic Sans MS"/>
              </a:rPr>
              <a:t>•</a:t>
            </a:r>
            <a:r>
              <a:rPr lang="ro-RO" sz="2800"/>
              <a:t> (</a:t>
            </a:r>
            <a:r>
              <a:rPr lang="en-US" sz="2800"/>
              <a:t>x</a:t>
            </a:r>
            <a:r>
              <a:rPr lang="ro-RO" sz="2800"/>
              <a:t> </a:t>
            </a:r>
            <a:r>
              <a:rPr lang="en-US" sz="2800"/>
              <a:t>+</a:t>
            </a:r>
            <a:r>
              <a:rPr lang="ro-RO" sz="2800"/>
              <a:t> </a:t>
            </a:r>
            <a:r>
              <a:rPr lang="en-US" sz="2800"/>
              <a:t>y) = x  (dual</a:t>
            </a:r>
            <a:r>
              <a:rPr lang="ro-RO" sz="2800"/>
              <a:t>a</a:t>
            </a:r>
            <a:r>
              <a:rPr lang="en-US" sz="2800"/>
              <a:t>)</a:t>
            </a:r>
          </a:p>
          <a:p>
            <a:pPr marL="990600" lvl="1" indent="-533400" eaLnBrk="1" hangingPunct="1">
              <a:defRPr/>
            </a:pPr>
            <a:r>
              <a:rPr lang="ro-RO" sz="2400" b="1"/>
              <a:t>Demonstraţie</a:t>
            </a:r>
            <a:r>
              <a:rPr lang="en-US" sz="2400" b="1"/>
              <a:t>:</a:t>
            </a:r>
            <a:br>
              <a:rPr lang="en-US" sz="2400" b="1"/>
            </a:br>
            <a:r>
              <a:rPr lang="ro-RO" sz="2400" b="1"/>
              <a:t>	</a:t>
            </a:r>
            <a:r>
              <a:rPr lang="en-US" sz="2400"/>
              <a:t>x + x</a:t>
            </a:r>
            <a:r>
              <a:rPr lang="ro-RO" sz="2400"/>
              <a:t> </a:t>
            </a:r>
            <a:r>
              <a:rPr lang="en-US" sz="2400">
                <a:latin typeface="Comic Sans MS"/>
              </a:rPr>
              <a:t>•</a:t>
            </a:r>
            <a:r>
              <a:rPr lang="ro-RO" sz="2400"/>
              <a:t> </a:t>
            </a:r>
            <a:r>
              <a:rPr lang="en-US" sz="2400"/>
              <a:t>y = x</a:t>
            </a:r>
            <a:r>
              <a:rPr lang="ro-RO" sz="2400"/>
              <a:t> </a:t>
            </a:r>
            <a:r>
              <a:rPr lang="en-US" sz="2400">
                <a:latin typeface="Comic Sans MS"/>
              </a:rPr>
              <a:t>•</a:t>
            </a:r>
            <a:r>
              <a:rPr lang="ro-RO" sz="2400"/>
              <a:t> </a:t>
            </a:r>
            <a:r>
              <a:rPr lang="en-US" sz="2400"/>
              <a:t>1 + x</a:t>
            </a:r>
            <a:r>
              <a:rPr lang="ro-RO" sz="2400"/>
              <a:t> </a:t>
            </a:r>
            <a:r>
              <a:rPr lang="en-US" sz="2400">
                <a:latin typeface="Comic Sans MS"/>
              </a:rPr>
              <a:t>•</a:t>
            </a:r>
            <a:r>
              <a:rPr lang="ro-RO" sz="2400"/>
              <a:t> </a:t>
            </a:r>
            <a:r>
              <a:rPr lang="en-US" sz="2400"/>
              <a:t>y</a:t>
            </a:r>
            <a:br>
              <a:rPr lang="en-US" sz="2400"/>
            </a:br>
            <a:r>
              <a:rPr lang="en-US" sz="2400"/>
              <a:t>		</a:t>
            </a:r>
            <a:r>
              <a:rPr lang="ro-RO" sz="2400"/>
              <a:t>   </a:t>
            </a:r>
            <a:r>
              <a:rPr lang="en-US" sz="2400"/>
              <a:t>= x</a:t>
            </a:r>
            <a:r>
              <a:rPr lang="ro-RO" sz="2400"/>
              <a:t> </a:t>
            </a:r>
            <a:r>
              <a:rPr lang="en-US" sz="2400">
                <a:latin typeface="Comic Sans MS"/>
              </a:rPr>
              <a:t>•</a:t>
            </a:r>
            <a:r>
              <a:rPr lang="ro-RO" sz="2400"/>
              <a:t> </a:t>
            </a:r>
            <a:r>
              <a:rPr lang="en-US" sz="2400"/>
              <a:t>(1+y) </a:t>
            </a:r>
            <a:br>
              <a:rPr lang="en-US" sz="2400"/>
            </a:br>
            <a:r>
              <a:rPr lang="en-US" sz="2400"/>
              <a:t>		 </a:t>
            </a:r>
            <a:r>
              <a:rPr lang="ro-RO" sz="2400"/>
              <a:t>  </a:t>
            </a:r>
            <a:r>
              <a:rPr lang="en-US" sz="2400"/>
              <a:t>= x</a:t>
            </a:r>
            <a:r>
              <a:rPr lang="ro-RO" sz="2400"/>
              <a:t> </a:t>
            </a:r>
            <a:r>
              <a:rPr lang="en-US" sz="2400">
                <a:latin typeface="Comic Sans MS"/>
              </a:rPr>
              <a:t>•</a:t>
            </a:r>
            <a:r>
              <a:rPr lang="ro-RO" sz="2400"/>
              <a:t> </a:t>
            </a:r>
            <a:r>
              <a:rPr lang="en-US" sz="2400"/>
              <a:t>1</a:t>
            </a:r>
            <a:br>
              <a:rPr lang="en-US" sz="2400"/>
            </a:br>
            <a:r>
              <a:rPr lang="en-US" sz="2400"/>
              <a:t>		 </a:t>
            </a:r>
            <a:r>
              <a:rPr lang="ro-RO" sz="2400"/>
              <a:t>  </a:t>
            </a:r>
            <a:r>
              <a:rPr lang="en-US" sz="2400"/>
              <a:t>= x</a:t>
            </a:r>
            <a:r>
              <a:rPr lang="ro-RO" sz="2400"/>
              <a:t> </a:t>
            </a:r>
          </a:p>
          <a:p>
            <a:pPr marL="1371600" lvl="2" indent="-457200" eaLnBrk="1" hangingPunct="1">
              <a:buFont typeface="Wingdings" pitchFamily="2" charset="2"/>
              <a:buNone/>
              <a:defRPr/>
            </a:pPr>
            <a:r>
              <a:rPr lang="en-US" sz="2000"/>
              <a:t>Q</a:t>
            </a:r>
            <a:r>
              <a:rPr lang="ro-RO" sz="2000"/>
              <a:t>.</a:t>
            </a:r>
            <a:r>
              <a:rPr lang="en-US" sz="2000"/>
              <a:t>E</a:t>
            </a:r>
            <a:r>
              <a:rPr lang="ro-RO" sz="2000"/>
              <a:t>.</a:t>
            </a:r>
            <a:r>
              <a:rPr lang="en-US" sz="2000"/>
              <a:t>D</a:t>
            </a:r>
            <a:r>
              <a:rPr lang="ro-RO" sz="2000"/>
              <a:t>.</a:t>
            </a:r>
            <a:r>
              <a:rPr lang="en-US" sz="2000"/>
              <a:t>  </a:t>
            </a:r>
            <a:endParaRPr lang="ro-RO" sz="2000"/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ro-RO" sz="2400"/>
              <a:t>Egalitatea </a:t>
            </a:r>
            <a:r>
              <a:rPr lang="en-US" sz="2400">
                <a:solidFill>
                  <a:schemeClr val="hlink"/>
                </a:solidFill>
              </a:rPr>
              <a:t>2</a:t>
            </a:r>
            <a:r>
              <a:rPr lang="en-US" sz="2400"/>
              <a:t> </a:t>
            </a:r>
            <a:r>
              <a:rPr lang="ro-RO" sz="2400"/>
              <a:t>este adevărată conform principiului dualităţii</a:t>
            </a:r>
            <a:endParaRPr 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1773C5-89DD-484D-B10F-08173FB1C93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94D1A38B-8226-49F2-8E84-B21B2CD90AD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 </a:t>
            </a:r>
            <a:r>
              <a:rPr lang="en-US" sz="3600"/>
              <a:t>A</a:t>
            </a:r>
            <a:r>
              <a:rPr lang="ro-RO" sz="3600"/>
              <a:t>lte proprietăţi ale algebrei booleene (cont.)</a:t>
            </a:r>
            <a:endParaRPr lang="en-US" sz="360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/>
              <a:t> </a:t>
            </a:r>
            <a:r>
              <a:rPr lang="ro-RO" sz="2800" b="1" u="sng"/>
              <a:t>Teorema c</a:t>
            </a:r>
            <a:r>
              <a:rPr lang="en-US" sz="2800" b="1" u="sng"/>
              <a:t>onsensu</a:t>
            </a:r>
            <a:r>
              <a:rPr lang="ro-RO" sz="2800" b="1" u="sng"/>
              <a:t>lui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/>
              <a:t>xy + xz + </a:t>
            </a:r>
            <a:r>
              <a:rPr lang="en-US" sz="2800">
                <a:solidFill>
                  <a:srgbClr val="00FFFF"/>
                </a:solidFill>
              </a:rPr>
              <a:t>yz</a:t>
            </a:r>
            <a:r>
              <a:rPr lang="en-US" sz="2800"/>
              <a:t> = xy + </a:t>
            </a:r>
            <a:r>
              <a:rPr lang="ro-RO" sz="2800"/>
              <a:t> </a:t>
            </a:r>
            <a:r>
              <a:rPr lang="en-US" sz="2800"/>
              <a:t>xz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/>
              <a:t>(x+y)</a:t>
            </a:r>
            <a:r>
              <a:rPr lang="en-US" sz="2800">
                <a:latin typeface="Comic Sans MS"/>
              </a:rPr>
              <a:t>•</a:t>
            </a:r>
            <a:r>
              <a:rPr lang="en-US" sz="2800"/>
              <a:t>(x+z)</a:t>
            </a:r>
            <a:r>
              <a:rPr lang="en-US" sz="2800">
                <a:latin typeface="Comic Sans MS"/>
              </a:rPr>
              <a:t>•</a:t>
            </a:r>
            <a:r>
              <a:rPr lang="en-US" sz="2800">
                <a:solidFill>
                  <a:srgbClr val="00FFFF"/>
                </a:solidFill>
              </a:rPr>
              <a:t>(y+z) </a:t>
            </a:r>
            <a:r>
              <a:rPr lang="en-US" sz="2800"/>
              <a:t>= (x+y)</a:t>
            </a:r>
            <a:r>
              <a:rPr lang="en-US" sz="2800">
                <a:latin typeface="Comic Sans MS"/>
              </a:rPr>
              <a:t>•</a:t>
            </a:r>
            <a:r>
              <a:rPr lang="en-US" sz="2800"/>
              <a:t>(x+z)  -- (dual</a:t>
            </a:r>
            <a:r>
              <a:rPr lang="ro-RO" sz="2800"/>
              <a:t>a</a:t>
            </a:r>
            <a:r>
              <a:rPr lang="en-US" sz="2800"/>
              <a:t>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o-RO" sz="2800" b="1"/>
              <a:t>Demonstraţie</a:t>
            </a:r>
            <a:r>
              <a:rPr lang="en-US" sz="2800" b="1"/>
              <a:t>:</a:t>
            </a:r>
            <a:br>
              <a:rPr lang="en-US" sz="2800" b="1"/>
            </a:br>
            <a:r>
              <a:rPr lang="en-US" sz="2800"/>
              <a:t>xy + xz + yz = xy + xz + (x+x)yz</a:t>
            </a:r>
            <a:br>
              <a:rPr lang="en-US" sz="2800"/>
            </a:br>
            <a:r>
              <a:rPr lang="en-US" sz="2800"/>
              <a:t>			= xy + xz + xyz + </a:t>
            </a:r>
            <a:r>
              <a:rPr lang="ro-RO" sz="2800"/>
              <a:t> </a:t>
            </a:r>
            <a:r>
              <a:rPr lang="en-US" sz="2800"/>
              <a:t>xyz</a:t>
            </a:r>
            <a:br>
              <a:rPr lang="en-US" sz="2800"/>
            </a:br>
            <a:r>
              <a:rPr lang="en-US" sz="2800"/>
              <a:t>			= (xy + xyz) + (xz + </a:t>
            </a:r>
            <a:r>
              <a:rPr lang="ro-RO" sz="2800"/>
              <a:t> </a:t>
            </a:r>
            <a:r>
              <a:rPr lang="en-US" sz="2800"/>
              <a:t>xzy)</a:t>
            </a:r>
            <a:br>
              <a:rPr lang="en-US" sz="2800"/>
            </a:br>
            <a:r>
              <a:rPr lang="en-US" sz="2800"/>
              <a:t>			= xy + xz</a:t>
            </a:r>
            <a:br>
              <a:rPr lang="en-US" sz="2800"/>
            </a:br>
            <a:r>
              <a:rPr lang="en-US" sz="2400"/>
              <a:t>Q</a:t>
            </a:r>
            <a:r>
              <a:rPr lang="ro-RO" sz="2400"/>
              <a:t>.</a:t>
            </a:r>
            <a:r>
              <a:rPr lang="en-US" sz="2400"/>
              <a:t>E</a:t>
            </a:r>
            <a:r>
              <a:rPr lang="ro-RO" sz="2400"/>
              <a:t>.</a:t>
            </a:r>
            <a:r>
              <a:rPr lang="en-US" sz="2400"/>
              <a:t>D</a:t>
            </a:r>
            <a:r>
              <a:rPr lang="ro-RO" sz="2400"/>
              <a:t>.</a:t>
            </a:r>
            <a:r>
              <a:rPr lang="en-US" sz="2800"/>
              <a:t> </a:t>
            </a:r>
            <a:endParaRPr lang="ro-RO" sz="280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800"/>
              <a:t>	Egalitatea </a:t>
            </a:r>
            <a:r>
              <a:rPr lang="en-US" sz="2800">
                <a:solidFill>
                  <a:schemeClr val="hlink"/>
                </a:solidFill>
              </a:rPr>
              <a:t>2</a:t>
            </a:r>
            <a:r>
              <a:rPr lang="en-US" sz="2800"/>
              <a:t> </a:t>
            </a:r>
            <a:r>
              <a:rPr lang="ro-RO" sz="2800"/>
              <a:t>este adevărată conform dualităţii.</a:t>
            </a:r>
            <a:endParaRPr lang="en-US" sz="2800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1828800" y="213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4114800" y="213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2133600" y="2667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>
            <a:off x="5029200" y="2667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>
            <a:off x="1828800" y="3505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>
            <a:off x="4038600" y="3505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>
            <a:off x="5257800" y="3505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2"/>
          <p:cNvSpPr>
            <a:spLocks noChangeShapeType="1"/>
          </p:cNvSpPr>
          <p:nvPr/>
        </p:nvSpPr>
        <p:spPr bwMode="auto">
          <a:xfrm>
            <a:off x="42672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60198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5486400" y="4267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6324600" y="4267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>
            <a:off x="4267200" y="4648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BB045E-B60C-4AB0-885C-E8B60AF85EC8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80BD7446-3EB7-4849-80E1-5D85EA61ED9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96610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</a:t>
            </a:r>
            <a:r>
              <a:rPr lang="ro-RO"/>
              <a:t>abele de adevăr</a:t>
            </a:r>
            <a:endParaRPr lang="en-US"/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641475"/>
            <a:ext cx="5486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ro-RO" sz="2800"/>
              <a:t>Conţin toate combinaţiile posibile ale valorilor variabilelor funcţiei </a:t>
            </a:r>
          </a:p>
          <a:p>
            <a:pPr eaLnBrk="1" hangingPunct="1">
              <a:defRPr/>
            </a:pPr>
            <a:r>
              <a:rPr lang="ro-RO" sz="2800"/>
              <a:t>Fie funcţiile:</a:t>
            </a:r>
          </a:p>
          <a:p>
            <a:pPr lvl="1" eaLnBrk="1" hangingPunct="1">
              <a:defRPr/>
            </a:pPr>
            <a:r>
              <a:rPr lang="en-US" sz="2400"/>
              <a:t>F</a:t>
            </a:r>
            <a:r>
              <a:rPr lang="en-US" sz="2400" baseline="-25000"/>
              <a:t>1</a:t>
            </a:r>
            <a:r>
              <a:rPr lang="en-US" sz="2400"/>
              <a:t>(x,y,z)</a:t>
            </a:r>
            <a:r>
              <a:rPr lang="ro-RO" sz="2400"/>
              <a:t> adevărată dacă </a:t>
            </a:r>
            <a:r>
              <a:rPr lang="ro-RO" sz="2400" u="sng"/>
              <a:t>cel puţin una</a:t>
            </a:r>
            <a:r>
              <a:rPr lang="ro-RO" sz="2400"/>
              <a:t> dintre intrări este adevărată</a:t>
            </a:r>
          </a:p>
          <a:p>
            <a:pPr lvl="1" eaLnBrk="1" hangingPunct="1">
              <a:defRPr/>
            </a:pPr>
            <a:r>
              <a:rPr lang="en-US" sz="2400"/>
              <a:t>F</a:t>
            </a:r>
            <a:r>
              <a:rPr lang="en-US" sz="2400" baseline="-25000"/>
              <a:t>2</a:t>
            </a:r>
            <a:r>
              <a:rPr lang="en-US" sz="2400"/>
              <a:t>(x,y,z) </a:t>
            </a:r>
            <a:r>
              <a:rPr lang="ro-RO" sz="2400"/>
              <a:t>adevărată dacă </a:t>
            </a:r>
            <a:r>
              <a:rPr lang="ro-RO" sz="2400" u="sng"/>
              <a:t>exact două</a:t>
            </a:r>
            <a:r>
              <a:rPr lang="ro-RO" sz="2400"/>
              <a:t> dintre intrări sunt adevărate</a:t>
            </a:r>
          </a:p>
          <a:p>
            <a:pPr lvl="1" eaLnBrk="1" hangingPunct="1">
              <a:defRPr/>
            </a:pPr>
            <a:r>
              <a:rPr lang="en-US" sz="2400"/>
              <a:t>F</a:t>
            </a:r>
            <a:r>
              <a:rPr lang="en-US" sz="2400" baseline="-25000"/>
              <a:t>3</a:t>
            </a:r>
            <a:r>
              <a:rPr lang="en-US" sz="2400"/>
              <a:t>(x,y,z) </a:t>
            </a:r>
            <a:r>
              <a:rPr lang="ro-RO" sz="2400"/>
              <a:t>adevărată dacă </a:t>
            </a:r>
            <a:r>
              <a:rPr lang="ro-RO" sz="2400" u="sng"/>
              <a:t>toate cele trei </a:t>
            </a:r>
            <a:r>
              <a:rPr lang="ro-RO" sz="2400"/>
              <a:t>intrări sunt adevărate</a:t>
            </a:r>
            <a:r>
              <a:rPr lang="en-US" sz="2400"/>
              <a:t>.</a:t>
            </a:r>
          </a:p>
        </p:txBody>
      </p:sp>
      <p:graphicFrame>
        <p:nvGraphicFramePr>
          <p:cNvPr id="196714" name="Group 1130"/>
          <p:cNvGraphicFramePr>
            <a:graphicFrameLocks noGrp="1"/>
          </p:cNvGraphicFramePr>
          <p:nvPr/>
        </p:nvGraphicFramePr>
        <p:xfrm>
          <a:off x="5638800" y="1524000"/>
          <a:ext cx="3149602" cy="4664079"/>
        </p:xfrm>
        <a:graphic>
          <a:graphicData uri="http://schemas.openxmlformats.org/drawingml/2006/table">
            <a:tbl>
              <a:tblPr/>
              <a:tblGrid>
                <a:gridCol w="41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46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5FA4A5-5796-4CA5-96A2-72ECD03E834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5659489-D0A9-42FB-AA8C-35801CEF426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49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Tabele</a:t>
            </a:r>
            <a:r>
              <a:rPr lang="en-US" dirty="0"/>
              <a:t> de </a:t>
            </a:r>
            <a:r>
              <a:rPr lang="en-US" dirty="0" err="1"/>
              <a:t>adev</a:t>
            </a:r>
            <a:r>
              <a:rPr lang="ro-RO" dirty="0"/>
              <a:t>ăr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41475"/>
            <a:ext cx="8686800" cy="4454525"/>
          </a:xfrm>
        </p:spPr>
        <p:txBody>
          <a:bodyPr/>
          <a:lstStyle/>
          <a:p>
            <a:pPr eaLnBrk="1" hangingPunct="1">
              <a:defRPr/>
            </a:pPr>
            <a:r>
              <a:rPr lang="ro-RO" dirty="0"/>
              <a:t>Care sunt expresiile algebrice ale celor trei funcții logice</a:t>
            </a:r>
            <a:r>
              <a:rPr lang="en-US" dirty="0"/>
              <a:t>?</a:t>
            </a:r>
            <a:r>
              <a:rPr lang="ro-RO" dirty="0"/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= x + y + z</a:t>
            </a:r>
          </a:p>
          <a:p>
            <a:pPr lvl="1" eaLnBrk="1" hangingPunct="1">
              <a:defRPr/>
            </a:pPr>
            <a:r>
              <a:rPr lang="en-US" dirty="0"/>
              <a:t>F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= x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z</a:t>
            </a:r>
          </a:p>
          <a:p>
            <a:pPr lvl="1" eaLnBrk="1" hangingPunct="1">
              <a:defRPr/>
            </a:pP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= (x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z) + (x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z) + (x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z) </a:t>
            </a:r>
            <a:r>
              <a:rPr lang="en-US" sz="2400" b="1" dirty="0">
                <a:solidFill>
                  <a:schemeClr val="hlink"/>
                </a:solidFill>
              </a:rPr>
              <a:t>(1)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               = (x 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 y + x 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 z + y 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 z)(x </a:t>
            </a:r>
            <a:r>
              <a:rPr lang="en-US" dirty="0">
                <a:latin typeface="Comic Sans MS"/>
              </a:rPr>
              <a:t>•</a:t>
            </a:r>
            <a:r>
              <a:rPr lang="en-US" sz="2800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sz="2800" dirty="0"/>
              <a:t> z) </a:t>
            </a:r>
            <a:r>
              <a:rPr lang="en-US" sz="2400" b="1" dirty="0">
                <a:solidFill>
                  <a:schemeClr val="hlink"/>
                </a:solidFill>
              </a:rPr>
              <a:t>(2)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Obs. x </a:t>
            </a:r>
            <a:r>
              <a:rPr lang="en-US" dirty="0">
                <a:latin typeface="Comic Sans MS"/>
              </a:rPr>
              <a:t>•</a:t>
            </a:r>
            <a:r>
              <a:rPr lang="en-US" sz="2800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sz="2800" dirty="0"/>
              <a:t> z = x + y + z</a:t>
            </a:r>
            <a:endParaRPr lang="ro-RO" sz="2800" dirty="0"/>
          </a:p>
        </p:txBody>
      </p:sp>
      <p:sp>
        <p:nvSpPr>
          <p:cNvPr id="25606" name="Line 90"/>
          <p:cNvSpPr>
            <a:spLocks noChangeShapeType="1"/>
          </p:cNvSpPr>
          <p:nvPr/>
        </p:nvSpPr>
        <p:spPr bwMode="auto">
          <a:xfrm>
            <a:off x="35052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91"/>
          <p:cNvSpPr>
            <a:spLocks noChangeShapeType="1"/>
          </p:cNvSpPr>
          <p:nvPr/>
        </p:nvSpPr>
        <p:spPr bwMode="auto">
          <a:xfrm>
            <a:off x="48006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92"/>
          <p:cNvSpPr>
            <a:spLocks noChangeShapeType="1"/>
          </p:cNvSpPr>
          <p:nvPr/>
        </p:nvSpPr>
        <p:spPr bwMode="auto">
          <a:xfrm>
            <a:off x="60198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3"/>
          <p:cNvSpPr>
            <a:spLocks noChangeShapeType="1"/>
          </p:cNvSpPr>
          <p:nvPr/>
        </p:nvSpPr>
        <p:spPr bwMode="auto">
          <a:xfrm>
            <a:off x="5562600" y="44196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94"/>
          <p:cNvSpPr>
            <a:spLocks noChangeShapeType="1"/>
          </p:cNvSpPr>
          <p:nvPr/>
        </p:nvSpPr>
        <p:spPr bwMode="auto">
          <a:xfrm>
            <a:off x="990600" y="50292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95"/>
          <p:cNvSpPr>
            <a:spLocks noChangeShapeType="1"/>
          </p:cNvSpPr>
          <p:nvPr/>
        </p:nvSpPr>
        <p:spPr bwMode="auto">
          <a:xfrm>
            <a:off x="2514600" y="5029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96"/>
          <p:cNvSpPr>
            <a:spLocks noChangeShapeType="1"/>
          </p:cNvSpPr>
          <p:nvPr/>
        </p:nvSpPr>
        <p:spPr bwMode="auto">
          <a:xfrm>
            <a:off x="3048000" y="5029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97"/>
          <p:cNvSpPr>
            <a:spLocks noChangeShapeType="1"/>
          </p:cNvSpPr>
          <p:nvPr/>
        </p:nvSpPr>
        <p:spPr bwMode="auto">
          <a:xfrm>
            <a:off x="3581400" y="5029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6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26AA82-8C4A-4168-BACB-8BA5E2DA676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F694023-F49C-44FD-A79C-A1E65B23DF1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</a:t>
            </a:r>
            <a:r>
              <a:rPr lang="ro-RO"/>
              <a:t>abele de adevăr</a:t>
            </a:r>
            <a:r>
              <a:rPr lang="en-US"/>
              <a:t> (cont.)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Tabel</a:t>
            </a:r>
            <a:r>
              <a:rPr lang="ro-RO" sz="2800"/>
              <a:t>ă de adevăr</a:t>
            </a:r>
            <a:r>
              <a:rPr lang="en-US" sz="2800"/>
              <a:t>: </a:t>
            </a:r>
            <a:r>
              <a:rPr lang="ro-RO" sz="2800"/>
              <a:t>reprezentare </a:t>
            </a:r>
            <a:r>
              <a:rPr lang="en-US" sz="2800" u="sng"/>
              <a:t>uni</a:t>
            </a:r>
            <a:r>
              <a:rPr lang="ro-RO" sz="2800" u="sng"/>
              <a:t>că</a:t>
            </a:r>
            <a:r>
              <a:rPr lang="en-US" sz="2800"/>
              <a:t> a</a:t>
            </a:r>
            <a:r>
              <a:rPr lang="ro-RO" sz="2800"/>
              <a:t> unei funcţii booleene</a:t>
            </a:r>
            <a:endParaRPr lang="en-US" sz="2800"/>
          </a:p>
          <a:p>
            <a:pPr eaLnBrk="1" hangingPunct="1">
              <a:defRPr/>
            </a:pPr>
            <a:r>
              <a:rPr lang="ro-RO" sz="2800"/>
              <a:t>Dacă două funcţii au tabele de adevăr identice, atunci funcţiile sunt echivalente </a:t>
            </a:r>
            <a:r>
              <a:rPr lang="en-US" sz="2800"/>
              <a:t>(</a:t>
            </a:r>
            <a:r>
              <a:rPr lang="ro-RO" sz="2800"/>
              <a:t>şi reciproc</a:t>
            </a:r>
            <a:r>
              <a:rPr lang="en-US" sz="2800"/>
              <a:t>).</a:t>
            </a:r>
          </a:p>
          <a:p>
            <a:pPr eaLnBrk="1" hangingPunct="1">
              <a:defRPr/>
            </a:pPr>
            <a:r>
              <a:rPr lang="en-US" sz="2800"/>
              <a:t>T</a:t>
            </a:r>
            <a:r>
              <a:rPr lang="ro-RO" sz="2800"/>
              <a:t>abelele de adevăr pot fi utilizate pentru </a:t>
            </a:r>
            <a:r>
              <a:rPr lang="en-US" sz="2800"/>
              <a:t>a</a:t>
            </a:r>
            <a:r>
              <a:rPr lang="ro-RO" sz="2800"/>
              <a:t> demonstra diverse egalităţi</a:t>
            </a:r>
            <a:r>
              <a:rPr lang="en-US" sz="2800"/>
              <a:t>. </a:t>
            </a:r>
          </a:p>
          <a:p>
            <a:pPr eaLnBrk="1" hangingPunct="1">
              <a:defRPr/>
            </a:pPr>
            <a:r>
              <a:rPr lang="ro-RO" sz="2800"/>
              <a:t>Tabelele de adevăr cresc </a:t>
            </a:r>
            <a:r>
              <a:rPr lang="en-US" sz="2800" u="sng"/>
              <a:t>exponen</a:t>
            </a:r>
            <a:r>
              <a:rPr lang="ro-RO" sz="2800" u="sng"/>
              <a:t>ţi</a:t>
            </a:r>
            <a:r>
              <a:rPr lang="en-US" sz="2800" u="sng"/>
              <a:t>al</a:t>
            </a:r>
            <a:r>
              <a:rPr lang="ro-RO" sz="2800"/>
              <a:t> (cu  numărul variabilelor</a:t>
            </a:r>
            <a:r>
              <a:rPr lang="ro-RO" sz="2800" u="sng"/>
              <a:t>)</a:t>
            </a:r>
            <a:r>
              <a:rPr lang="en-US" sz="2800"/>
              <a:t> </a:t>
            </a:r>
            <a:r>
              <a:rPr lang="ro-RO" sz="2800"/>
              <a:t>în mărime şi nu sunt foarte uşor de înţeles</a:t>
            </a:r>
            <a:r>
              <a:rPr lang="en-US" sz="2800"/>
              <a:t>. </a:t>
            </a:r>
            <a:r>
              <a:rPr lang="ro-RO" sz="2800"/>
              <a:t>De aceea este utilizată algebra booleeană.</a:t>
            </a:r>
            <a:endParaRPr 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954D2A-13A0-469B-81DD-5E4ED2501D62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9CD1D22D-8802-4CAC-9EC4-D34E3DC0F2DC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Expresiile logice nu sunt unice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5808663" cy="4525962"/>
          </a:xfrm>
        </p:spPr>
        <p:txBody>
          <a:bodyPr/>
          <a:lstStyle/>
          <a:p>
            <a:pPr eaLnBrk="1" hangingPunct="1">
              <a:defRPr/>
            </a:pPr>
            <a:r>
              <a:rPr lang="ro-RO" sz="2800"/>
              <a:t>Spre deosebire de tabelele de adevăr</a:t>
            </a:r>
            <a:r>
              <a:rPr lang="en-US" sz="2800"/>
              <a:t>, expres</a:t>
            </a:r>
            <a:r>
              <a:rPr lang="ro-RO" sz="2800"/>
              <a:t>iile ce reprezintă o funcţie booleană </a:t>
            </a:r>
            <a:r>
              <a:rPr lang="ro-RO" sz="2800" u="sng"/>
              <a:t>nu sunt unice</a:t>
            </a:r>
            <a:r>
              <a:rPr lang="en-US" sz="2800"/>
              <a:t>.</a:t>
            </a:r>
          </a:p>
          <a:p>
            <a:pPr eaLnBrk="1" hangingPunct="1">
              <a:defRPr/>
            </a:pPr>
            <a:r>
              <a:rPr lang="en-US" sz="2800"/>
              <a:t>Ex</a:t>
            </a:r>
            <a:r>
              <a:rPr lang="ro-RO" sz="2800"/>
              <a:t>emplu</a:t>
            </a:r>
            <a:r>
              <a:rPr lang="en-US" sz="2800"/>
              <a:t>:</a:t>
            </a:r>
          </a:p>
          <a:p>
            <a:pPr lvl="1" eaLnBrk="1" hangingPunct="1">
              <a:defRPr/>
            </a:pPr>
            <a:r>
              <a:rPr lang="en-US" sz="2400"/>
              <a:t>F(x,y,z) = x</a:t>
            </a:r>
            <a:r>
              <a:rPr lang="ro-RO" sz="2400"/>
              <a:t> </a:t>
            </a:r>
            <a:r>
              <a:rPr lang="en-US" sz="2400">
                <a:latin typeface="Comic Sans MS"/>
                <a:cs typeface="Times New Roman" pitchFamily="18" charset="0"/>
              </a:rPr>
              <a:t>•</a:t>
            </a:r>
            <a:r>
              <a:rPr lang="ro-RO" sz="2400"/>
              <a:t> </a:t>
            </a:r>
            <a:r>
              <a:rPr lang="en-US" sz="2400"/>
              <a:t>y</a:t>
            </a:r>
            <a:r>
              <a:rPr lang="ro-RO" sz="2400"/>
              <a:t> </a:t>
            </a:r>
            <a:r>
              <a:rPr lang="en-US" sz="2400">
                <a:latin typeface="Comic Sans MS"/>
                <a:cs typeface="Times New Roman" pitchFamily="18" charset="0"/>
              </a:rPr>
              <a:t>•</a:t>
            </a:r>
            <a:r>
              <a:rPr lang="ro-RO" sz="2400"/>
              <a:t> </a:t>
            </a:r>
            <a:r>
              <a:rPr lang="en-US" sz="2400"/>
              <a:t>z</a:t>
            </a:r>
            <a:r>
              <a:rPr lang="ro-RO" sz="2400"/>
              <a:t> </a:t>
            </a:r>
            <a:r>
              <a:rPr lang="en-US" sz="2400"/>
              <a:t> + x</a:t>
            </a:r>
            <a:r>
              <a:rPr lang="ro-RO" sz="2400"/>
              <a:t> </a:t>
            </a:r>
            <a:r>
              <a:rPr lang="en-US" sz="2400">
                <a:latin typeface="Comic Sans MS"/>
                <a:cs typeface="Times New Roman" pitchFamily="18" charset="0"/>
              </a:rPr>
              <a:t>•</a:t>
            </a:r>
            <a:r>
              <a:rPr lang="en-US" sz="2400"/>
              <a:t>y</a:t>
            </a:r>
            <a:r>
              <a:rPr lang="en-US" sz="2400">
                <a:latin typeface="Comic Sans MS"/>
                <a:cs typeface="Times New Roman" pitchFamily="18" charset="0"/>
              </a:rPr>
              <a:t>•</a:t>
            </a:r>
            <a:r>
              <a:rPr lang="en-US" sz="2400"/>
              <a:t>z</a:t>
            </a:r>
            <a:r>
              <a:rPr lang="ro-RO" sz="2400"/>
              <a:t> </a:t>
            </a:r>
            <a:r>
              <a:rPr lang="en-US" sz="2400"/>
              <a:t> + x</a:t>
            </a:r>
            <a:r>
              <a:rPr lang="en-US" sz="2400">
                <a:latin typeface="Comic Sans MS"/>
                <a:cs typeface="Times New Roman" pitchFamily="18" charset="0"/>
              </a:rPr>
              <a:t>•</a:t>
            </a:r>
            <a:r>
              <a:rPr lang="en-US" sz="2400"/>
              <a:t>y</a:t>
            </a:r>
            <a:r>
              <a:rPr lang="en-US" sz="2400">
                <a:latin typeface="Comic Sans MS"/>
                <a:cs typeface="Times New Roman" pitchFamily="18" charset="0"/>
              </a:rPr>
              <a:t>•</a:t>
            </a:r>
            <a:r>
              <a:rPr lang="en-US" sz="2400"/>
              <a:t>z</a:t>
            </a:r>
            <a:r>
              <a:rPr lang="ro-RO" sz="2400"/>
              <a:t> </a:t>
            </a:r>
            <a:endParaRPr lang="en-US" sz="2400"/>
          </a:p>
          <a:p>
            <a:pPr lvl="1" eaLnBrk="1" hangingPunct="1">
              <a:defRPr/>
            </a:pPr>
            <a:r>
              <a:rPr lang="en-US" sz="2400"/>
              <a:t>G(x,y,z) = x</a:t>
            </a:r>
            <a:r>
              <a:rPr lang="ro-RO" sz="2400"/>
              <a:t> </a:t>
            </a:r>
            <a:r>
              <a:rPr lang="en-US" sz="2400">
                <a:latin typeface="Comic Sans MS"/>
                <a:cs typeface="Times New Roman" pitchFamily="18" charset="0"/>
              </a:rPr>
              <a:t>•</a:t>
            </a:r>
            <a:r>
              <a:rPr lang="ro-RO" sz="2400"/>
              <a:t> </a:t>
            </a:r>
            <a:r>
              <a:rPr lang="en-US" sz="2400">
                <a:cs typeface="Times New Roman" pitchFamily="18" charset="0"/>
              </a:rPr>
              <a:t>y</a:t>
            </a:r>
            <a:r>
              <a:rPr lang="ro-RO" sz="2400"/>
              <a:t> </a:t>
            </a:r>
            <a:r>
              <a:rPr lang="en-US" sz="2400">
                <a:latin typeface="Comic Sans MS"/>
                <a:cs typeface="Times New Roman" pitchFamily="18" charset="0"/>
              </a:rPr>
              <a:t>•</a:t>
            </a:r>
            <a:r>
              <a:rPr lang="ro-RO" sz="2400"/>
              <a:t> </a:t>
            </a:r>
            <a:r>
              <a:rPr lang="en-US" sz="2400"/>
              <a:t>z + y</a:t>
            </a:r>
            <a:r>
              <a:rPr lang="ro-RO" sz="2400"/>
              <a:t> </a:t>
            </a:r>
            <a:r>
              <a:rPr lang="en-US" sz="2400">
                <a:latin typeface="Comic Sans MS"/>
                <a:cs typeface="Times New Roman" pitchFamily="18" charset="0"/>
              </a:rPr>
              <a:t>•</a:t>
            </a:r>
            <a:r>
              <a:rPr lang="ro-RO" sz="2400"/>
              <a:t> </a:t>
            </a:r>
            <a:r>
              <a:rPr lang="en-US" sz="2400"/>
              <a:t>z</a:t>
            </a:r>
          </a:p>
          <a:p>
            <a:pPr eaLnBrk="1" hangingPunct="1">
              <a:defRPr/>
            </a:pPr>
            <a:r>
              <a:rPr lang="en-US" sz="2800"/>
              <a:t>T</a:t>
            </a:r>
            <a:r>
              <a:rPr lang="ro-RO" sz="2800"/>
              <a:t>abelele de adevăr pentru F() şi G() sunt identice.</a:t>
            </a:r>
            <a:endParaRPr lang="en-US" sz="2800"/>
          </a:p>
          <a:p>
            <a:pPr eaLnBrk="1" hangingPunct="1">
              <a:defRPr/>
            </a:pPr>
            <a:r>
              <a:rPr lang="ro-RO" sz="2800"/>
              <a:t>În concluzie</a:t>
            </a:r>
            <a:r>
              <a:rPr lang="en-US" sz="2800"/>
              <a:t>, F() </a:t>
            </a:r>
            <a:r>
              <a:rPr lang="en-US" sz="2800">
                <a:sym typeface="Symbol" pitchFamily="18" charset="2"/>
              </a:rPr>
              <a:t></a:t>
            </a:r>
            <a:r>
              <a:rPr lang="en-US" sz="2800"/>
              <a:t> G()</a:t>
            </a:r>
          </a:p>
        </p:txBody>
      </p:sp>
      <p:graphicFrame>
        <p:nvGraphicFramePr>
          <p:cNvPr id="198742" name="Group 86"/>
          <p:cNvGraphicFramePr>
            <a:graphicFrameLocks noGrp="1"/>
          </p:cNvGraphicFramePr>
          <p:nvPr/>
        </p:nvGraphicFramePr>
        <p:xfrm>
          <a:off x="6553200" y="1646238"/>
          <a:ext cx="2235203" cy="4664079"/>
        </p:xfrm>
        <a:graphic>
          <a:graphicData uri="http://schemas.openxmlformats.org/drawingml/2006/table">
            <a:tbl>
              <a:tblPr/>
              <a:tblGrid>
                <a:gridCol w="380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7726" name="Group 102"/>
          <p:cNvGrpSpPr>
            <a:grpSpLocks/>
          </p:cNvGrpSpPr>
          <p:nvPr/>
        </p:nvGrpSpPr>
        <p:grpSpPr bwMode="auto">
          <a:xfrm>
            <a:off x="2438400" y="3810000"/>
            <a:ext cx="3276600" cy="381000"/>
            <a:chOff x="1536" y="2256"/>
            <a:chExt cx="2064" cy="240"/>
          </a:xfrm>
        </p:grpSpPr>
        <p:sp>
          <p:nvSpPr>
            <p:cNvPr id="27727" name="Line 87"/>
            <p:cNvSpPr>
              <a:spLocks noChangeShapeType="1"/>
            </p:cNvSpPr>
            <p:nvPr/>
          </p:nvSpPr>
          <p:spPr bwMode="auto">
            <a:xfrm>
              <a:off x="1536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88"/>
            <p:cNvSpPr>
              <a:spLocks noChangeShapeType="1"/>
            </p:cNvSpPr>
            <p:nvPr/>
          </p:nvSpPr>
          <p:spPr bwMode="auto">
            <a:xfrm>
              <a:off x="1824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9"/>
            <p:cNvSpPr>
              <a:spLocks noChangeShapeType="1"/>
            </p:cNvSpPr>
            <p:nvPr/>
          </p:nvSpPr>
          <p:spPr bwMode="auto">
            <a:xfrm>
              <a:off x="2064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Line 90"/>
            <p:cNvSpPr>
              <a:spLocks noChangeShapeType="1"/>
            </p:cNvSpPr>
            <p:nvPr/>
          </p:nvSpPr>
          <p:spPr bwMode="auto">
            <a:xfrm>
              <a:off x="2400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92"/>
            <p:cNvSpPr>
              <a:spLocks noChangeShapeType="1"/>
            </p:cNvSpPr>
            <p:nvPr/>
          </p:nvSpPr>
          <p:spPr bwMode="auto">
            <a:xfrm>
              <a:off x="2784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95"/>
            <p:cNvSpPr>
              <a:spLocks noChangeShapeType="1"/>
            </p:cNvSpPr>
            <p:nvPr/>
          </p:nvSpPr>
          <p:spPr bwMode="auto">
            <a:xfrm>
              <a:off x="3456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96"/>
            <p:cNvSpPr>
              <a:spLocks noChangeShapeType="1"/>
            </p:cNvSpPr>
            <p:nvPr/>
          </p:nvSpPr>
          <p:spPr bwMode="auto">
            <a:xfrm>
              <a:off x="1584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Line 97"/>
            <p:cNvSpPr>
              <a:spLocks noChangeShapeType="1"/>
            </p:cNvSpPr>
            <p:nvPr/>
          </p:nvSpPr>
          <p:spPr bwMode="auto">
            <a:xfrm>
              <a:off x="1872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Line 98"/>
            <p:cNvSpPr>
              <a:spLocks noChangeShapeType="1"/>
            </p:cNvSpPr>
            <p:nvPr/>
          </p:nvSpPr>
          <p:spPr bwMode="auto">
            <a:xfrm>
              <a:off x="2112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01"/>
            <p:cNvSpPr>
              <a:spLocks noChangeShapeType="1"/>
            </p:cNvSpPr>
            <p:nvPr/>
          </p:nvSpPr>
          <p:spPr bwMode="auto">
            <a:xfrm>
              <a:off x="2688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3FF2D5-44E7-4D42-9A68-831ADEC66C9F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DC363B83-E5D4-4E09-9460-70F3CE0FAFE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00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Calcul algebric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Algebra </a:t>
            </a:r>
            <a:r>
              <a:rPr lang="en-US" sz="2800" dirty="0" err="1"/>
              <a:t>booleean</a:t>
            </a:r>
            <a:r>
              <a:rPr lang="ro-RO" sz="2800" dirty="0"/>
              <a:t>ă </a:t>
            </a:r>
            <a:r>
              <a:rPr lang="en-US" sz="2800" dirty="0"/>
              <a:t> </a:t>
            </a:r>
            <a:r>
              <a:rPr lang="ro-RO" sz="2800" dirty="0"/>
              <a:t>reprezintă un instrument util pentru simplificarea circuitelor digitale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2800" dirty="0"/>
              <a:t>Mai simplu </a:t>
            </a:r>
            <a:r>
              <a:rPr lang="ro-RO" sz="2800" dirty="0">
                <a:sym typeface="Symbol" pitchFamily="18" charset="2"/>
              </a:rPr>
              <a:t> mai ieftin, mai mic, mai rapid.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Ex</a:t>
            </a:r>
            <a:r>
              <a:rPr lang="ro-RO" sz="2800" dirty="0"/>
              <a:t>e</a:t>
            </a:r>
            <a:r>
              <a:rPr lang="en-US" sz="2800" dirty="0" err="1"/>
              <a:t>mpl</a:t>
            </a:r>
            <a:r>
              <a:rPr lang="ro-RO" sz="2800" dirty="0"/>
              <a:t>u</a:t>
            </a:r>
            <a:r>
              <a:rPr lang="en-US" sz="2800" dirty="0"/>
              <a:t>: </a:t>
            </a:r>
            <a:r>
              <a:rPr lang="ro-RO" sz="2800" dirty="0"/>
              <a:t>să se simplifice funcţia logică</a:t>
            </a:r>
            <a:r>
              <a:rPr lang="en-US" sz="2800" dirty="0"/>
              <a:t>:</a:t>
            </a:r>
            <a:r>
              <a:rPr lang="ro-RO" sz="2800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800" dirty="0"/>
              <a:t>	</a:t>
            </a:r>
            <a:r>
              <a:rPr lang="en-US" sz="2800" dirty="0"/>
              <a:t>F = xyz + xyz + </a:t>
            </a:r>
            <a:r>
              <a:rPr lang="en-US" sz="2800" dirty="0" err="1"/>
              <a:t>xz</a:t>
            </a:r>
            <a:r>
              <a:rPr lang="en-US" sz="2800" dirty="0"/>
              <a:t>.</a:t>
            </a:r>
            <a:br>
              <a:rPr lang="en-US" sz="2800" dirty="0"/>
            </a:br>
            <a:endParaRPr lang="ro-RO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800" dirty="0"/>
              <a:t>	</a:t>
            </a:r>
            <a:r>
              <a:rPr lang="ro-RO" sz="2400" u="sng" dirty="0"/>
              <a:t>Calcul direct: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800" dirty="0"/>
              <a:t>	</a:t>
            </a:r>
            <a:r>
              <a:rPr lang="en-US" sz="2800" dirty="0"/>
              <a:t>F	= </a:t>
            </a:r>
            <a:r>
              <a:rPr lang="en-US" sz="2800" dirty="0">
                <a:solidFill>
                  <a:schemeClr val="accent1"/>
                </a:solidFill>
              </a:rPr>
              <a:t>xyz + xyz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br>
              <a:rPr lang="en-US" sz="2800" dirty="0"/>
            </a:br>
            <a:r>
              <a:rPr lang="en-US" sz="2800" dirty="0"/>
              <a:t>	= </a:t>
            </a:r>
            <a:r>
              <a:rPr lang="en-US" sz="2800" dirty="0" err="1">
                <a:solidFill>
                  <a:schemeClr val="accent1"/>
                </a:solidFill>
              </a:rPr>
              <a:t>xy</a:t>
            </a:r>
            <a:r>
              <a:rPr lang="en-US" sz="2800" dirty="0">
                <a:solidFill>
                  <a:schemeClr val="accent1"/>
                </a:solidFill>
              </a:rPr>
              <a:t>(</a:t>
            </a:r>
            <a:r>
              <a:rPr lang="en-US" sz="2800" dirty="0" err="1">
                <a:solidFill>
                  <a:schemeClr val="accent1"/>
                </a:solidFill>
              </a:rPr>
              <a:t>z+z</a:t>
            </a:r>
            <a:r>
              <a:rPr lang="en-US" sz="2800" dirty="0">
                <a:solidFill>
                  <a:schemeClr val="accent1"/>
                </a:solidFill>
              </a:rPr>
              <a:t>)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br>
              <a:rPr lang="en-US" sz="2800" dirty="0"/>
            </a:br>
            <a:r>
              <a:rPr lang="en-US" sz="2800" dirty="0"/>
              <a:t>	= </a:t>
            </a:r>
            <a:r>
              <a:rPr lang="en-US" sz="2800" dirty="0">
                <a:solidFill>
                  <a:srgbClr val="0099CC"/>
                </a:solidFill>
              </a:rPr>
              <a:t>xy•1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br>
              <a:rPr lang="en-US" sz="2800" dirty="0"/>
            </a:br>
            <a:r>
              <a:rPr lang="en-US" sz="2800" dirty="0"/>
              <a:t>	= </a:t>
            </a:r>
            <a:r>
              <a:rPr lang="en-US" sz="2800" dirty="0" err="1">
                <a:solidFill>
                  <a:schemeClr val="accent1"/>
                </a:solidFill>
              </a:rPr>
              <a:t>xy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endParaRPr lang="en-US" sz="2800" dirty="0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14478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22860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26670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17526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/>
          <p:cNvSpPr>
            <a:spLocks noChangeShapeType="1"/>
          </p:cNvSpPr>
          <p:nvPr/>
        </p:nvSpPr>
        <p:spPr bwMode="auto">
          <a:xfrm>
            <a:off x="25908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>
            <a:off x="29718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/>
          <p:cNvSpPr>
            <a:spLocks noChangeShapeType="1"/>
          </p:cNvSpPr>
          <p:nvPr/>
        </p:nvSpPr>
        <p:spPr bwMode="auto">
          <a:xfrm>
            <a:off x="17526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>
            <a:off x="25908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/>
          <p:cNvSpPr>
            <a:spLocks noChangeShapeType="1"/>
          </p:cNvSpPr>
          <p:nvPr/>
        </p:nvSpPr>
        <p:spPr bwMode="auto">
          <a:xfrm>
            <a:off x="17526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>
            <a:off x="1752600" y="601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5AEE25-0D9E-4D2C-B6D8-8259E8F804E7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2A7B7EA-72CC-4601-A51F-F78578DE620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Calcul algebric</a:t>
            </a:r>
            <a:r>
              <a:rPr lang="ro-RO"/>
              <a:t> </a:t>
            </a:r>
            <a:r>
              <a:rPr lang="en-US"/>
              <a:t>(cont.)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Ex</a:t>
            </a:r>
            <a:r>
              <a:rPr lang="ro-RO"/>
              <a:t>e</a:t>
            </a:r>
            <a:r>
              <a:rPr lang="en-US"/>
              <a:t>mpl</a:t>
            </a:r>
            <a:r>
              <a:rPr lang="ro-RO"/>
              <a:t>u.</a:t>
            </a:r>
            <a:r>
              <a:rPr lang="en-US"/>
              <a:t> </a:t>
            </a:r>
            <a:r>
              <a:rPr lang="ro-RO"/>
              <a:t>Demonstraţi că:</a:t>
            </a:r>
            <a:br>
              <a:rPr lang="en-US"/>
            </a:br>
            <a:r>
              <a:rPr lang="en-US"/>
              <a:t>	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 + 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 + 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 = x</a:t>
            </a:r>
            <a:r>
              <a:rPr lang="ro-RO"/>
              <a:t> </a:t>
            </a:r>
            <a:r>
              <a:rPr lang="en-US"/>
              <a:t>z + y</a:t>
            </a:r>
            <a:r>
              <a:rPr lang="ro-RO"/>
              <a:t> </a:t>
            </a:r>
            <a:r>
              <a:rPr lang="en-US"/>
              <a:t>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b="1"/>
              <a:t>Demonstraţie</a:t>
            </a:r>
            <a:r>
              <a:rPr lang="en-US" b="1"/>
              <a:t>:</a:t>
            </a:r>
            <a:br>
              <a:rPr lang="en-US" b="1"/>
            </a:br>
            <a:r>
              <a:rPr lang="en-US"/>
              <a:t>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/>
              <a:t>+ </a:t>
            </a:r>
            <a:r>
              <a:rPr lang="en-US">
                <a:solidFill>
                  <a:srgbClr val="0099CC"/>
                </a:solidFill>
              </a:rPr>
              <a:t>x</a:t>
            </a:r>
            <a:r>
              <a:rPr lang="ro-RO">
                <a:solidFill>
                  <a:srgbClr val="0099CC"/>
                </a:solidFill>
              </a:rPr>
              <a:t> </a:t>
            </a:r>
            <a:r>
              <a:rPr lang="en-US">
                <a:solidFill>
                  <a:srgbClr val="0099CC"/>
                </a:solidFill>
              </a:rPr>
              <a:t>y</a:t>
            </a:r>
            <a:r>
              <a:rPr lang="ro-RO">
                <a:solidFill>
                  <a:srgbClr val="0099CC"/>
                </a:solidFill>
              </a:rPr>
              <a:t> </a:t>
            </a:r>
            <a:r>
              <a:rPr lang="en-US">
                <a:solidFill>
                  <a:srgbClr val="0099CC"/>
                </a:solidFill>
              </a:rPr>
              <a:t>z</a:t>
            </a:r>
            <a:r>
              <a:rPr lang="ro-RO">
                <a:solidFill>
                  <a:srgbClr val="0099CC"/>
                </a:solidFill>
              </a:rPr>
              <a:t> </a:t>
            </a:r>
            <a:r>
              <a:rPr lang="en-US"/>
              <a:t>+ 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</a:t>
            </a:r>
            <a:br>
              <a:rPr lang="en-US"/>
            </a:br>
            <a:r>
              <a:rPr lang="en-US"/>
              <a:t>		= 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/>
              <a:t> + </a:t>
            </a:r>
            <a:r>
              <a:rPr lang="en-US">
                <a:solidFill>
                  <a:schemeClr val="accent1"/>
                </a:solidFill>
              </a:rPr>
              <a:t>x</a:t>
            </a:r>
            <a:r>
              <a:rPr lang="ro-RO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y</a:t>
            </a:r>
            <a:r>
              <a:rPr lang="ro-RO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z + x</a:t>
            </a:r>
            <a:r>
              <a:rPr lang="ro-RO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y</a:t>
            </a:r>
            <a:r>
              <a:rPr lang="ro-RO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z</a:t>
            </a:r>
            <a:r>
              <a:rPr lang="en-US"/>
              <a:t> + 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</a:t>
            </a:r>
            <a:br>
              <a:rPr lang="en-US"/>
            </a:br>
            <a:r>
              <a:rPr lang="en-US"/>
              <a:t>		= x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/>
              <a:t>(y</a:t>
            </a:r>
            <a:r>
              <a:rPr lang="ro-RO"/>
              <a:t> </a:t>
            </a:r>
            <a:r>
              <a:rPr lang="en-US"/>
              <a:t>+</a:t>
            </a:r>
            <a:r>
              <a:rPr lang="ro-RO"/>
              <a:t> </a:t>
            </a:r>
            <a:r>
              <a:rPr lang="en-US"/>
              <a:t>y) + y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/>
              <a:t>(x</a:t>
            </a:r>
            <a:r>
              <a:rPr lang="ro-RO"/>
              <a:t> </a:t>
            </a:r>
            <a:r>
              <a:rPr lang="en-US"/>
              <a:t>+</a:t>
            </a:r>
            <a:r>
              <a:rPr lang="ro-RO"/>
              <a:t> </a:t>
            </a:r>
            <a:r>
              <a:rPr lang="en-US"/>
              <a:t>x)</a:t>
            </a:r>
            <a:br>
              <a:rPr lang="en-US"/>
            </a:br>
            <a:r>
              <a:rPr lang="en-US"/>
              <a:t>		= x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>
                <a:latin typeface="Comic Sans MS"/>
              </a:rPr>
              <a:t>•</a:t>
            </a:r>
            <a:r>
              <a:rPr lang="en-US"/>
              <a:t>1 + y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>
                <a:latin typeface="Comic Sans MS"/>
              </a:rPr>
              <a:t>•</a:t>
            </a:r>
            <a:r>
              <a:rPr lang="en-US"/>
              <a:t>1</a:t>
            </a:r>
            <a:br>
              <a:rPr lang="en-US"/>
            </a:br>
            <a:r>
              <a:rPr lang="en-US"/>
              <a:t>		= x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/>
              <a:t> + y</a:t>
            </a:r>
            <a:r>
              <a:rPr lang="ro-RO"/>
              <a:t> </a:t>
            </a:r>
            <a:r>
              <a:rPr lang="en-US"/>
              <a:t>z</a:t>
            </a:r>
            <a:br>
              <a:rPr lang="en-US"/>
            </a:br>
            <a:r>
              <a:rPr lang="en-US"/>
              <a:t>Q</a:t>
            </a:r>
            <a:r>
              <a:rPr lang="ro-RO"/>
              <a:t>.</a:t>
            </a:r>
            <a:r>
              <a:rPr lang="en-US"/>
              <a:t>E</a:t>
            </a:r>
            <a:r>
              <a:rPr lang="ro-RO"/>
              <a:t>.</a:t>
            </a:r>
            <a:r>
              <a:rPr lang="en-US"/>
              <a:t>D.</a:t>
            </a:r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2590800" y="3429000"/>
            <a:ext cx="23622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5181600" y="3429000"/>
            <a:ext cx="23622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13716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16764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19812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26670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32004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>
            <a:off x="44196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>
            <a:off x="50292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>
            <a:off x="53340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>
            <a:off x="62484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>
            <a:off x="8382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7"/>
          <p:cNvSpPr>
            <a:spLocks noChangeShapeType="1"/>
          </p:cNvSpPr>
          <p:nvPr/>
        </p:nvSpPr>
        <p:spPr bwMode="auto">
          <a:xfrm>
            <a:off x="11430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8"/>
          <p:cNvSpPr>
            <a:spLocks noChangeShapeType="1"/>
          </p:cNvSpPr>
          <p:nvPr/>
        </p:nvSpPr>
        <p:spPr bwMode="auto">
          <a:xfrm>
            <a:off x="14478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19"/>
          <p:cNvSpPr>
            <a:spLocks noChangeShapeType="1"/>
          </p:cNvSpPr>
          <p:nvPr/>
        </p:nvSpPr>
        <p:spPr bwMode="auto">
          <a:xfrm>
            <a:off x="20574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0"/>
          <p:cNvSpPr>
            <a:spLocks noChangeShapeType="1"/>
          </p:cNvSpPr>
          <p:nvPr/>
        </p:nvSpPr>
        <p:spPr bwMode="auto">
          <a:xfrm>
            <a:off x="25908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1"/>
          <p:cNvSpPr>
            <a:spLocks noChangeShapeType="1"/>
          </p:cNvSpPr>
          <p:nvPr/>
        </p:nvSpPr>
        <p:spPr bwMode="auto">
          <a:xfrm>
            <a:off x="38100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2"/>
          <p:cNvSpPr>
            <a:spLocks noChangeShapeType="1"/>
          </p:cNvSpPr>
          <p:nvPr/>
        </p:nvSpPr>
        <p:spPr bwMode="auto">
          <a:xfrm>
            <a:off x="2743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3"/>
          <p:cNvSpPr>
            <a:spLocks noChangeShapeType="1"/>
          </p:cNvSpPr>
          <p:nvPr/>
        </p:nvSpPr>
        <p:spPr bwMode="auto">
          <a:xfrm>
            <a:off x="30480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4"/>
          <p:cNvSpPr>
            <a:spLocks noChangeShapeType="1"/>
          </p:cNvSpPr>
          <p:nvPr/>
        </p:nvSpPr>
        <p:spPr bwMode="auto">
          <a:xfrm>
            <a:off x="33528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5"/>
          <p:cNvSpPr>
            <a:spLocks noChangeShapeType="1"/>
          </p:cNvSpPr>
          <p:nvPr/>
        </p:nvSpPr>
        <p:spPr bwMode="auto">
          <a:xfrm>
            <a:off x="40386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6"/>
          <p:cNvSpPr>
            <a:spLocks noChangeShapeType="1"/>
          </p:cNvSpPr>
          <p:nvPr/>
        </p:nvSpPr>
        <p:spPr bwMode="auto">
          <a:xfrm>
            <a:off x="45720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7"/>
          <p:cNvSpPr>
            <a:spLocks noChangeShapeType="1"/>
          </p:cNvSpPr>
          <p:nvPr/>
        </p:nvSpPr>
        <p:spPr bwMode="auto">
          <a:xfrm>
            <a:off x="52578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8"/>
          <p:cNvSpPr>
            <a:spLocks noChangeShapeType="1"/>
          </p:cNvSpPr>
          <p:nvPr/>
        </p:nvSpPr>
        <p:spPr bwMode="auto">
          <a:xfrm>
            <a:off x="5791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29"/>
          <p:cNvSpPr>
            <a:spLocks noChangeShapeType="1"/>
          </p:cNvSpPr>
          <p:nvPr/>
        </p:nvSpPr>
        <p:spPr bwMode="auto">
          <a:xfrm>
            <a:off x="70104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0"/>
          <p:cNvSpPr>
            <a:spLocks noChangeShapeType="1"/>
          </p:cNvSpPr>
          <p:nvPr/>
        </p:nvSpPr>
        <p:spPr bwMode="auto">
          <a:xfrm>
            <a:off x="27432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1"/>
          <p:cNvSpPr>
            <a:spLocks noChangeShapeType="1"/>
          </p:cNvSpPr>
          <p:nvPr/>
        </p:nvSpPr>
        <p:spPr bwMode="auto">
          <a:xfrm>
            <a:off x="30480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2"/>
          <p:cNvSpPr>
            <a:spLocks noChangeShapeType="1"/>
          </p:cNvSpPr>
          <p:nvPr/>
        </p:nvSpPr>
        <p:spPr bwMode="auto">
          <a:xfrm>
            <a:off x="34290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3"/>
          <p:cNvSpPr>
            <a:spLocks noChangeShapeType="1"/>
          </p:cNvSpPr>
          <p:nvPr/>
        </p:nvSpPr>
        <p:spPr bwMode="auto">
          <a:xfrm>
            <a:off x="51054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4"/>
          <p:cNvSpPr>
            <a:spLocks noChangeShapeType="1"/>
          </p:cNvSpPr>
          <p:nvPr/>
        </p:nvSpPr>
        <p:spPr bwMode="auto">
          <a:xfrm>
            <a:off x="54864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5"/>
          <p:cNvSpPr>
            <a:spLocks noChangeShapeType="1"/>
          </p:cNvSpPr>
          <p:nvPr/>
        </p:nvSpPr>
        <p:spPr bwMode="auto">
          <a:xfrm>
            <a:off x="43434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6"/>
          <p:cNvSpPr>
            <a:spLocks noChangeShapeType="1"/>
          </p:cNvSpPr>
          <p:nvPr/>
        </p:nvSpPr>
        <p:spPr bwMode="auto">
          <a:xfrm>
            <a:off x="27432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7"/>
          <p:cNvSpPr>
            <a:spLocks noChangeShapeType="1"/>
          </p:cNvSpPr>
          <p:nvPr/>
        </p:nvSpPr>
        <p:spPr bwMode="auto">
          <a:xfrm>
            <a:off x="30480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Line 38"/>
          <p:cNvSpPr>
            <a:spLocks noChangeShapeType="1"/>
          </p:cNvSpPr>
          <p:nvPr/>
        </p:nvSpPr>
        <p:spPr bwMode="auto">
          <a:xfrm>
            <a:off x="27432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Line 39"/>
          <p:cNvSpPr>
            <a:spLocks noChangeShapeType="1"/>
          </p:cNvSpPr>
          <p:nvPr/>
        </p:nvSpPr>
        <p:spPr bwMode="auto">
          <a:xfrm>
            <a:off x="30480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7" name="Line 40"/>
          <p:cNvSpPr>
            <a:spLocks noChangeShapeType="1"/>
          </p:cNvSpPr>
          <p:nvPr/>
        </p:nvSpPr>
        <p:spPr bwMode="auto">
          <a:xfrm>
            <a:off x="40386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C95133-9748-4164-8205-574744AAEFF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F494BF38-BBBE-406E-A307-B49822980E6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o-RO"/>
              <a:t>Funcţii c</a:t>
            </a:r>
            <a:r>
              <a:rPr lang="en-US"/>
              <a:t>omplement</a:t>
            </a:r>
            <a:r>
              <a:rPr lang="ro-RO"/>
              <a:t>are</a:t>
            </a: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/>
              <a:t>Complementara unei funcţii se obţine din funcţia iniţială interschimbând între ele operaţiile </a:t>
            </a:r>
            <a:r>
              <a:rPr lang="en-US">
                <a:latin typeface="Comic Sans MS"/>
                <a:cs typeface="Times New Roman" pitchFamily="18" charset="0"/>
              </a:rPr>
              <a:t>•</a:t>
            </a:r>
            <a:r>
              <a:rPr lang="en-US"/>
              <a:t> </a:t>
            </a:r>
            <a:r>
              <a:rPr lang="ro-RO"/>
              <a:t>şi</a:t>
            </a:r>
            <a:r>
              <a:rPr lang="en-US"/>
              <a:t> +, </a:t>
            </a:r>
            <a:r>
              <a:rPr lang="ro-RO"/>
              <a:t>valorile </a:t>
            </a:r>
            <a:r>
              <a:rPr lang="en-US"/>
              <a:t>1 </a:t>
            </a:r>
            <a:r>
              <a:rPr lang="ro-RO"/>
              <a:t>şi</a:t>
            </a:r>
            <a:r>
              <a:rPr lang="en-US"/>
              <a:t> 0</a:t>
            </a:r>
            <a:r>
              <a:rPr lang="ro-RO"/>
              <a:t> şi complementând fiecare variabilă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/>
              <a:t>În tabela de adevăr se face interschimbarea valorilor </a:t>
            </a:r>
            <a:r>
              <a:rPr lang="en-US"/>
              <a:t>1 </a:t>
            </a:r>
            <a:r>
              <a:rPr lang="ro-RO"/>
              <a:t>şi</a:t>
            </a:r>
            <a:r>
              <a:rPr lang="en-US"/>
              <a:t> 0 </a:t>
            </a:r>
            <a:r>
              <a:rPr lang="ro-RO"/>
              <a:t>î</a:t>
            </a:r>
            <a:r>
              <a:rPr lang="en-US"/>
              <a:t>n </a:t>
            </a:r>
            <a:r>
              <a:rPr lang="ro-RO"/>
              <a:t>coloana ce reprezintă valoarea funcţiei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/>
              <a:t>Complementara unei funcţii nu este acelaşi lucru cu duala funcţiei</a:t>
            </a:r>
            <a:r>
              <a:rPr lang="en-US"/>
              <a:t> </a:t>
            </a:r>
            <a:r>
              <a:rPr lang="ro-RO"/>
              <a:t>!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6DB390F-33D5-4443-B1FF-0AD8FE81D86C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E26818E-16E5-4F0D-A008-F918982296B1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o-RO"/>
              <a:t>Exemplu de c</a:t>
            </a:r>
            <a:r>
              <a:rPr lang="en-US"/>
              <a:t>omplementa</a:t>
            </a:r>
            <a:r>
              <a:rPr lang="ro-RO"/>
              <a:t>re</a:t>
            </a:r>
            <a:endParaRPr lang="en-US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3820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o-RO"/>
              <a:t>Să se găsească</a:t>
            </a:r>
            <a:r>
              <a:rPr lang="en-US"/>
              <a:t> </a:t>
            </a:r>
            <a:r>
              <a:rPr lang="ro-RO"/>
              <a:t>H</a:t>
            </a:r>
            <a:r>
              <a:rPr lang="en-US"/>
              <a:t>(x,y,z), complement</a:t>
            </a:r>
            <a:r>
              <a:rPr lang="ro-RO"/>
              <a:t>ara funcţiei</a:t>
            </a:r>
            <a:r>
              <a:rPr lang="en-US"/>
              <a:t> </a:t>
            </a:r>
            <a:br>
              <a:rPr lang="en-US"/>
            </a:br>
            <a:r>
              <a:rPr lang="ro-RO"/>
              <a:t>F</a:t>
            </a:r>
            <a:r>
              <a:rPr lang="en-US"/>
              <a:t>(x,y,z) = 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 + 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</a:t>
            </a:r>
          </a:p>
          <a:p>
            <a:pPr eaLnBrk="1" hangingPunct="1">
              <a:defRPr/>
            </a:pPr>
            <a:endParaRPr lang="en-US" sz="1000"/>
          </a:p>
          <a:p>
            <a:pPr eaLnBrk="1" hangingPunct="1">
              <a:defRPr/>
            </a:pPr>
            <a:r>
              <a:rPr lang="ro-RO"/>
              <a:t>H</a:t>
            </a:r>
            <a:r>
              <a:rPr lang="en-US"/>
              <a:t> = F = (</a:t>
            </a:r>
            <a:r>
              <a:rPr lang="ro-RO"/>
              <a:t> </a:t>
            </a:r>
            <a:r>
              <a:rPr lang="en-US"/>
              <a:t>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 + 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/>
              <a:t>)</a:t>
            </a:r>
            <a:br>
              <a:rPr lang="en-US"/>
            </a:br>
            <a:r>
              <a:rPr lang="en-US"/>
              <a:t>	     = (</a:t>
            </a:r>
            <a:r>
              <a:rPr lang="ro-RO"/>
              <a:t> </a:t>
            </a:r>
            <a:r>
              <a:rPr lang="en-US"/>
              <a:t>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/>
              <a:t>) </a:t>
            </a:r>
            <a:r>
              <a:rPr lang="en-US">
                <a:latin typeface="Comic Sans MS"/>
              </a:rPr>
              <a:t>•</a:t>
            </a:r>
            <a:r>
              <a:rPr lang="en-US"/>
              <a:t> (</a:t>
            </a:r>
            <a:r>
              <a:rPr lang="ro-RO"/>
              <a:t> </a:t>
            </a:r>
            <a:r>
              <a:rPr lang="en-US"/>
              <a:t>x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/>
              <a:t>)		</a:t>
            </a:r>
            <a:r>
              <a:rPr lang="en-US" sz="2800" i="1">
                <a:solidFill>
                  <a:schemeClr val="hlink"/>
                </a:solidFill>
              </a:rPr>
              <a:t>DeMorgan</a:t>
            </a:r>
            <a:br>
              <a:rPr lang="en-US"/>
            </a:br>
            <a:r>
              <a:rPr lang="en-US"/>
              <a:t>    	     = (</a:t>
            </a:r>
            <a:r>
              <a:rPr lang="ro-RO"/>
              <a:t> </a:t>
            </a:r>
            <a:r>
              <a:rPr lang="en-US"/>
              <a:t>x+y+z</a:t>
            </a:r>
            <a:r>
              <a:rPr lang="ro-RO"/>
              <a:t> </a:t>
            </a:r>
            <a:r>
              <a:rPr lang="en-US"/>
              <a:t>) </a:t>
            </a:r>
            <a:r>
              <a:rPr lang="en-US">
                <a:latin typeface="Comic Sans MS"/>
              </a:rPr>
              <a:t>•</a:t>
            </a:r>
            <a:r>
              <a:rPr lang="en-US"/>
              <a:t> (</a:t>
            </a:r>
            <a:r>
              <a:rPr lang="ro-RO"/>
              <a:t> </a:t>
            </a:r>
            <a:r>
              <a:rPr lang="en-US"/>
              <a:t>x+y+z</a:t>
            </a:r>
            <a:r>
              <a:rPr lang="ro-RO"/>
              <a:t> </a:t>
            </a:r>
            <a:r>
              <a:rPr lang="en-US"/>
              <a:t>)  </a:t>
            </a:r>
            <a:r>
              <a:rPr lang="ro-RO"/>
              <a:t>   </a:t>
            </a:r>
            <a:r>
              <a:rPr lang="en-US" sz="2800" i="1">
                <a:solidFill>
                  <a:schemeClr val="hlink"/>
                </a:solidFill>
              </a:rPr>
              <a:t>DeMorgan </a:t>
            </a:r>
            <a:endParaRPr lang="en-US" sz="2800"/>
          </a:p>
          <a:p>
            <a:pPr eaLnBrk="1" hangingPunct="1">
              <a:defRPr/>
            </a:pPr>
            <a:endParaRPr lang="en-US" sz="10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o-RO" sz="2800" u="sng"/>
              <a:t>Observaţie</a:t>
            </a:r>
            <a:r>
              <a:rPr lang="en-US" sz="2800" u="sng"/>
              <a:t>:</a:t>
            </a:r>
            <a:r>
              <a:rPr lang="en-US" sz="2800"/>
              <a:t> </a:t>
            </a:r>
            <a:r>
              <a:rPr lang="ro-RO" sz="2800"/>
              <a:t>Complementara unei funcţii poate fi obţinută din funcţia duală în care se complementează toate literalele</a:t>
            </a:r>
            <a:endParaRPr lang="en-US" sz="2800" i="1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2819400" y="236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3124200" y="236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3733800" y="236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1600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28194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31242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3733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>
            <a:off x="2514600" y="3048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>
            <a:off x="28194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>
            <a:off x="31242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/>
        </p:nvSpPr>
        <p:spPr bwMode="auto">
          <a:xfrm>
            <a:off x="40386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>
            <a:off x="24384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>
            <a:off x="39624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/>
        </p:nvSpPr>
        <p:spPr bwMode="auto">
          <a:xfrm>
            <a:off x="25146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/>
        </p:nvSpPr>
        <p:spPr bwMode="auto">
          <a:xfrm>
            <a:off x="48768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/>
        </p:nvSpPr>
        <p:spPr bwMode="auto">
          <a:xfrm>
            <a:off x="53340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2EBBFB-6D1D-4A75-9170-E27C0BB1252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55FA1890-29EA-485F-8313-A02C869899B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11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/>
              <a:t>Logica b</a:t>
            </a:r>
            <a:r>
              <a:rPr lang="en-US"/>
              <a:t>inar</a:t>
            </a:r>
            <a:r>
              <a:rPr lang="ro-RO"/>
              <a:t>ă</a:t>
            </a:r>
            <a:endParaRPr lang="en-US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 sz="2400" b="1" dirty="0"/>
              <a:t>U</a:t>
            </a:r>
            <a:r>
              <a:rPr lang="en-US" sz="2400" b="1" dirty="0"/>
              <a:t>LSI (</a:t>
            </a:r>
            <a:r>
              <a:rPr lang="ro-RO" sz="2400" b="1" dirty="0"/>
              <a:t>Ultra</a:t>
            </a:r>
            <a:r>
              <a:rPr lang="en-US" sz="2400" b="1" dirty="0"/>
              <a:t> Large Scale Integration)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/>
              <a:t>Mi</a:t>
            </a:r>
            <a:r>
              <a:rPr lang="ro-RO" sz="2000"/>
              <a:t>liarde</a:t>
            </a:r>
            <a:r>
              <a:rPr lang="en-US" sz="2000"/>
              <a:t> </a:t>
            </a:r>
            <a:r>
              <a:rPr lang="en-US" sz="2000" dirty="0"/>
              <a:t>de </a:t>
            </a:r>
            <a:r>
              <a:rPr lang="en-US" sz="2000" dirty="0" err="1"/>
              <a:t>por</a:t>
            </a:r>
            <a:r>
              <a:rPr lang="ro-RO" sz="2000" dirty="0"/>
              <a:t>ţ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logice</a:t>
            </a:r>
            <a:r>
              <a:rPr lang="en-US" sz="2000" dirty="0"/>
              <a:t> </a:t>
            </a:r>
            <a:r>
              <a:rPr lang="en-US" sz="2000" dirty="0" err="1"/>
              <a:t>pe</a:t>
            </a:r>
            <a:r>
              <a:rPr lang="en-US" sz="2000" dirty="0"/>
              <a:t> un </a:t>
            </a:r>
            <a:r>
              <a:rPr lang="en-US" sz="2000" dirty="0" err="1"/>
              <a:t>singur</a:t>
            </a:r>
            <a:r>
              <a:rPr lang="en-US" sz="2000" dirty="0"/>
              <a:t> </a:t>
            </a:r>
            <a:r>
              <a:rPr lang="en-US" sz="2000" dirty="0" err="1"/>
              <a:t>cip</a:t>
            </a:r>
            <a:r>
              <a:rPr lang="en-US" sz="2000" dirty="0"/>
              <a:t> de </a:t>
            </a:r>
            <a:r>
              <a:rPr lang="en-US" sz="2000" dirty="0" err="1"/>
              <a:t>siliciu</a:t>
            </a: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ro-RO" sz="2400" dirty="0"/>
              <a:t>Componentele electronice din interiorul unui calculator – componente D I G I T </a:t>
            </a:r>
            <a:r>
              <a:rPr lang="en-US" sz="2400" dirty="0"/>
              <a:t>A</a:t>
            </a:r>
            <a:r>
              <a:rPr lang="ro-RO" sz="2400" dirty="0"/>
              <a:t> L 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2400" dirty="0"/>
              <a:t>Electronica digitală operează cu 2 niveluri de voltaj: mai înalt sau mai scăzut (</a:t>
            </a:r>
            <a:r>
              <a:rPr lang="en-US" sz="2400" dirty="0"/>
              <a:t>+5V, -5V</a:t>
            </a:r>
            <a:r>
              <a:rPr lang="ro-RO" sz="2400" dirty="0"/>
              <a:t>)</a:t>
            </a:r>
            <a:r>
              <a:rPr lang="en-US" sz="2400" dirty="0"/>
              <a:t>, (0V, -5V), (+5V, 0V) </a:t>
            </a:r>
            <a:r>
              <a:rPr lang="ro-RO" sz="2400" dirty="0">
                <a:sym typeface="Symbol" pitchFamily="18" charset="2"/>
              </a:rPr>
              <a:t> logica binară </a:t>
            </a:r>
            <a:r>
              <a:rPr lang="ro-RO" sz="2400" dirty="0"/>
              <a:t>lucrează cu variabile </a:t>
            </a:r>
            <a:r>
              <a:rPr lang="en-US" sz="2400" dirty="0" err="1"/>
              <a:t>binar</a:t>
            </a:r>
            <a:r>
              <a:rPr lang="ro-RO" sz="2400" dirty="0"/>
              <a:t>e</a:t>
            </a:r>
            <a:r>
              <a:rPr lang="en-US" sz="2400" dirty="0"/>
              <a:t> </a:t>
            </a:r>
            <a:r>
              <a:rPr lang="ro-RO" sz="2400" dirty="0"/>
              <a:t>ce pot lua doar </a:t>
            </a:r>
            <a:r>
              <a:rPr lang="en-US" sz="2400" dirty="0"/>
              <a:t>2 </a:t>
            </a:r>
            <a:r>
              <a:rPr lang="ro-RO" sz="2400" dirty="0"/>
              <a:t>valori </a:t>
            </a:r>
            <a:r>
              <a:rPr lang="en-US" sz="2400" dirty="0" err="1"/>
              <a:t>dist</a:t>
            </a:r>
            <a:r>
              <a:rPr lang="ro-RO" sz="2400" dirty="0"/>
              <a:t>inct</a:t>
            </a:r>
            <a:r>
              <a:rPr lang="en-US" sz="2400" dirty="0"/>
              <a:t>e (</a:t>
            </a:r>
            <a:r>
              <a:rPr lang="en-US" sz="2400" b="1" dirty="0"/>
              <a:t>0</a:t>
            </a:r>
            <a:r>
              <a:rPr lang="en-US" sz="2400" dirty="0"/>
              <a:t> </a:t>
            </a:r>
            <a:r>
              <a:rPr lang="ro-RO" sz="2400" dirty="0"/>
              <a:t>şi</a:t>
            </a:r>
            <a:r>
              <a:rPr lang="en-US" sz="2400" dirty="0"/>
              <a:t> </a:t>
            </a:r>
            <a:r>
              <a:rPr lang="en-US" sz="2400" b="1" dirty="0"/>
              <a:t>1</a:t>
            </a:r>
            <a:r>
              <a:rPr lang="en-US" sz="2400" dirty="0"/>
              <a:t> – </a:t>
            </a:r>
            <a:r>
              <a:rPr lang="en-US" sz="2400" b="1" dirty="0" err="1"/>
              <a:t>fals</a:t>
            </a:r>
            <a:r>
              <a:rPr lang="en-US" sz="2400" dirty="0"/>
              <a:t> </a:t>
            </a:r>
            <a:r>
              <a:rPr lang="ro-RO" sz="2400" dirty="0"/>
              <a:t>şi </a:t>
            </a:r>
            <a:r>
              <a:rPr lang="ro-RO" sz="2400" b="1" dirty="0"/>
              <a:t>adevărat</a:t>
            </a:r>
            <a:r>
              <a:rPr lang="en-US" sz="2400" dirty="0"/>
              <a:t>) </a:t>
            </a:r>
            <a:r>
              <a:rPr lang="ro-RO" sz="2400" dirty="0"/>
              <a:t>şi cu operaţii </a:t>
            </a:r>
            <a:r>
              <a:rPr lang="en-US" sz="2400" dirty="0"/>
              <a:t>logic</a:t>
            </a:r>
            <a:r>
              <a:rPr lang="ro-RO" sz="2400" dirty="0"/>
              <a:t>e</a:t>
            </a:r>
            <a:r>
              <a:rPr lang="en-US" sz="24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2400" dirty="0"/>
              <a:t>Există trei operaţii </a:t>
            </a:r>
            <a:r>
              <a:rPr lang="en-US" sz="2400" dirty="0"/>
              <a:t>logic</a:t>
            </a:r>
            <a:r>
              <a:rPr lang="ro-RO" sz="2400" dirty="0"/>
              <a:t>e</a:t>
            </a:r>
            <a:r>
              <a:rPr lang="en-US" sz="2400" dirty="0"/>
              <a:t> </a:t>
            </a:r>
            <a:r>
              <a:rPr lang="ro-RO" sz="2400" dirty="0"/>
              <a:t>de bază</a:t>
            </a:r>
            <a:r>
              <a:rPr lang="en-US" sz="2400" dirty="0"/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sz="2400" b="1" dirty="0"/>
              <a:t>ŞI (</a:t>
            </a:r>
            <a:r>
              <a:rPr lang="en-US" sz="2400" b="1" dirty="0"/>
              <a:t>AND</a:t>
            </a:r>
            <a:r>
              <a:rPr lang="ro-RO" sz="2400" b="1" dirty="0"/>
              <a:t>)</a:t>
            </a:r>
            <a:r>
              <a:rPr lang="en-US" sz="2400" b="1" dirty="0"/>
              <a:t>, </a:t>
            </a:r>
            <a:r>
              <a:rPr lang="ro-RO" sz="2400" b="1" dirty="0"/>
              <a:t>SAU (</a:t>
            </a:r>
            <a:r>
              <a:rPr lang="en-US" sz="2400" b="1" dirty="0"/>
              <a:t>OR</a:t>
            </a:r>
            <a:r>
              <a:rPr lang="ro-RO" sz="2400" b="1" dirty="0"/>
              <a:t>)</a:t>
            </a:r>
            <a:r>
              <a:rPr lang="en-US" sz="2400" b="1" dirty="0"/>
              <a:t>, </a:t>
            </a:r>
            <a:r>
              <a:rPr lang="ro-RO" sz="2400" b="1" dirty="0"/>
              <a:t>NU (</a:t>
            </a:r>
            <a:r>
              <a:rPr lang="en-US" sz="2400" b="1" dirty="0"/>
              <a:t>NOT</a:t>
            </a:r>
            <a:r>
              <a:rPr lang="ro-RO" sz="2400" b="1" dirty="0"/>
              <a:t>)</a:t>
            </a:r>
            <a:endParaRPr lang="en-US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ro-RO" sz="2400" dirty="0"/>
              <a:t>Variabilele </a:t>
            </a:r>
            <a:r>
              <a:rPr lang="en-US" sz="2400" dirty="0"/>
              <a:t>logic</a:t>
            </a:r>
            <a:r>
              <a:rPr lang="ro-RO" sz="2400" dirty="0"/>
              <a:t>e sunt reprezentate de regulă prin litere</a:t>
            </a:r>
            <a:r>
              <a:rPr lang="en-US" sz="2400" dirty="0"/>
              <a:t>: </a:t>
            </a:r>
            <a:r>
              <a:rPr lang="en-US" sz="2400" dirty="0" err="1"/>
              <a:t>a,b,c</a:t>
            </a:r>
            <a:r>
              <a:rPr lang="en-US" sz="2400" dirty="0"/>
              <a:t>,…,X,Y,Z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52D72B-4A90-466C-9045-293C7992E9A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B30223F5-DBE6-4715-83D1-CE10D8A9BD5A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50232" name="Rectangle 24"/>
          <p:cNvSpPr>
            <a:spLocks noChangeArrowheads="1"/>
          </p:cNvSpPr>
          <p:nvPr/>
        </p:nvSpPr>
        <p:spPr bwMode="auto">
          <a:xfrm>
            <a:off x="457200" y="2286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Existen</a:t>
            </a:r>
            <a:r>
              <a:rPr lang="ro-RO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ţ</a:t>
            </a: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 </a:t>
            </a:r>
            <a:r>
              <a:rPr lang="ro-RO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ş</a:t>
            </a: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 unicitatea func</a:t>
            </a:r>
            <a:r>
              <a:rPr lang="ro-RO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ţ</a:t>
            </a: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iilor booleene</a:t>
            </a:r>
          </a:p>
        </p:txBody>
      </p:sp>
      <p:graphicFrame>
        <p:nvGraphicFramePr>
          <p:cNvPr id="32773" name="Object 25"/>
          <p:cNvGraphicFramePr>
            <a:graphicFrameLocks noChangeAspect="1"/>
          </p:cNvGraphicFramePr>
          <p:nvPr/>
        </p:nvGraphicFramePr>
        <p:xfrm>
          <a:off x="1295400" y="1419225"/>
          <a:ext cx="5837238" cy="401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1" name="Equation" r:id="rId3" imgW="1549400" imgH="1066800" progId="Equation.3">
                  <p:embed/>
                </p:oleObj>
              </mc:Choice>
              <mc:Fallback>
                <p:oleObj name="Equation" r:id="rId3" imgW="1549400" imgH="10668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19225"/>
                        <a:ext cx="5837238" cy="4017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757256-7E93-4AD3-929D-5A3A75518AB6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670A591E-5A3C-420B-9F1B-085F900CA09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9121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Defini</a:t>
            </a:r>
            <a:r>
              <a:rPr lang="ro-RO" sz="3600"/>
              <a:t>ţ</a:t>
            </a:r>
            <a:r>
              <a:rPr lang="en-US" sz="3600"/>
              <a:t>ii</a:t>
            </a:r>
            <a:r>
              <a:rPr lang="ro-RO" sz="3600"/>
              <a:t> – </a:t>
            </a:r>
            <a:r>
              <a:rPr lang="ro-RO" sz="3600" i="1"/>
              <a:t>forma</a:t>
            </a:r>
            <a:r>
              <a:rPr lang="ro-RO" sz="3600"/>
              <a:t> </a:t>
            </a:r>
            <a:r>
              <a:rPr lang="ro-RO" sz="3600" i="1"/>
              <a:t>normală</a:t>
            </a:r>
            <a:endParaRPr lang="en-US" sz="3600" i="1"/>
          </a:p>
        </p:txBody>
      </p:sp>
      <p:sp>
        <p:nvSpPr>
          <p:cNvPr id="3512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09625" y="1828800"/>
            <a:ext cx="7958138" cy="4267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S.n. </a:t>
            </a:r>
            <a:r>
              <a:rPr lang="en-US" b="1" i="1"/>
              <a:t>produs elementar/sum</a:t>
            </a:r>
            <a:r>
              <a:rPr lang="ro-RO" b="1" i="1"/>
              <a:t>ă</a:t>
            </a:r>
            <a:r>
              <a:rPr lang="en-US" b="1" i="1"/>
              <a:t> elementar</a:t>
            </a:r>
            <a:r>
              <a:rPr lang="ro-RO" b="1" i="1"/>
              <a:t>ă</a:t>
            </a:r>
            <a:r>
              <a:rPr lang="en-US" b="1" i="1"/>
              <a:t> </a:t>
            </a:r>
            <a:r>
              <a:rPr lang="en-US"/>
              <a:t> un </a:t>
            </a:r>
            <a:r>
              <a:rPr lang="en-US" b="1" i="1"/>
              <a:t>produs/sum</a:t>
            </a:r>
            <a:r>
              <a:rPr lang="ro-RO" b="1" i="1"/>
              <a:t>ă</a:t>
            </a:r>
            <a:r>
              <a:rPr lang="en-US"/>
              <a:t> de variabile </a:t>
            </a:r>
            <a:r>
              <a:rPr lang="ro-RO" b="1" i="1"/>
              <a:t>ş</a:t>
            </a:r>
            <a:r>
              <a:rPr lang="en-US" b="1" i="1"/>
              <a:t>i/sau</a:t>
            </a:r>
            <a:r>
              <a:rPr lang="en-US"/>
              <a:t> nega</a:t>
            </a:r>
            <a:r>
              <a:rPr lang="ro-RO"/>
              <a:t>ţ</a:t>
            </a:r>
            <a:r>
              <a:rPr lang="en-US"/>
              <a:t>iile lor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i="1"/>
              <a:t> </a:t>
            </a:r>
            <a:endParaRPr lang="ro-RO" b="1" i="1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S.n. </a:t>
            </a:r>
            <a:r>
              <a:rPr lang="en-US" b="1" i="1"/>
              <a:t>forma normal</a:t>
            </a:r>
            <a:r>
              <a:rPr lang="ro-RO" b="1" i="1"/>
              <a:t>ă</a:t>
            </a:r>
            <a:r>
              <a:rPr lang="en-US" b="1" i="1"/>
              <a:t> </a:t>
            </a:r>
            <a:r>
              <a:rPr lang="en-US" b="1" i="1" u="sng"/>
              <a:t>disjunctiv</a:t>
            </a:r>
            <a:r>
              <a:rPr lang="ro-RO" b="1" i="1" u="sng"/>
              <a:t>ă</a:t>
            </a:r>
            <a:r>
              <a:rPr lang="en-US" b="1" i="1"/>
              <a:t> (FND)</a:t>
            </a:r>
            <a:r>
              <a:rPr lang="en-US"/>
              <a:t> a unei rela</a:t>
            </a:r>
            <a:r>
              <a:rPr lang="ro-RO"/>
              <a:t>ţ</a:t>
            </a:r>
            <a:r>
              <a:rPr lang="en-US"/>
              <a:t>ii logice func</a:t>
            </a:r>
            <a:r>
              <a:rPr lang="ro-RO"/>
              <a:t>ţ</a:t>
            </a:r>
            <a:r>
              <a:rPr lang="en-US"/>
              <a:t>ionale, o rela</a:t>
            </a:r>
            <a:r>
              <a:rPr lang="ro-RO"/>
              <a:t>ţ</a:t>
            </a:r>
            <a:r>
              <a:rPr lang="en-US"/>
              <a:t>ie echivalent</a:t>
            </a:r>
            <a:r>
              <a:rPr lang="ro-RO"/>
              <a:t>ă</a:t>
            </a:r>
            <a:r>
              <a:rPr lang="en-US"/>
              <a:t>  (are aceea</a:t>
            </a:r>
            <a:r>
              <a:rPr lang="ro-RO"/>
              <a:t>ş</a:t>
            </a:r>
            <a:r>
              <a:rPr lang="en-US"/>
              <a:t>i valoare de adev</a:t>
            </a:r>
            <a:r>
              <a:rPr lang="ro-RO"/>
              <a:t>ă</a:t>
            </a:r>
            <a:r>
              <a:rPr lang="en-US"/>
              <a:t>r) care este o</a:t>
            </a:r>
            <a:r>
              <a:rPr lang="en-US" b="1" i="1"/>
              <a:t> sum</a:t>
            </a:r>
            <a:r>
              <a:rPr lang="ro-RO" b="1" i="1"/>
              <a:t>ă</a:t>
            </a:r>
            <a:r>
              <a:rPr lang="en-US" b="1" i="1"/>
              <a:t> de </a:t>
            </a:r>
            <a:r>
              <a:rPr lang="en-US" b="1" i="1" u="sng"/>
              <a:t>produse</a:t>
            </a:r>
            <a:r>
              <a:rPr lang="en-US" b="1" i="1"/>
              <a:t> </a:t>
            </a:r>
            <a:r>
              <a:rPr lang="en-US"/>
              <a:t>elementare construite cu acelea</a:t>
            </a:r>
            <a:r>
              <a:rPr lang="ro-RO"/>
              <a:t>ş</a:t>
            </a:r>
            <a:r>
              <a:rPr lang="en-US"/>
              <a:t>i variabile ca </a:t>
            </a:r>
            <a:r>
              <a:rPr lang="ro-RO"/>
              <a:t>ş</a:t>
            </a:r>
            <a:r>
              <a:rPr lang="en-US"/>
              <a:t>i rela</a:t>
            </a:r>
            <a:r>
              <a:rPr lang="ro-RO"/>
              <a:t>ţ</a:t>
            </a:r>
            <a:r>
              <a:rPr lang="en-US"/>
              <a:t>ia dat</a:t>
            </a:r>
            <a:r>
              <a:rPr lang="ro-RO"/>
              <a:t>ă</a:t>
            </a:r>
            <a:r>
              <a:rPr lang="en-US"/>
              <a:t> ini</a:t>
            </a:r>
            <a:r>
              <a:rPr lang="ro-RO"/>
              <a:t>ţ</a:t>
            </a:r>
            <a:r>
              <a:rPr lang="en-US"/>
              <a:t>ial, fiecare produs con</a:t>
            </a:r>
            <a:r>
              <a:rPr lang="ro-RO"/>
              <a:t>ţ</a:t>
            </a:r>
            <a:r>
              <a:rPr lang="en-US"/>
              <a:t>in</a:t>
            </a:r>
            <a:r>
              <a:rPr lang="ro-RO"/>
              <a:t>â</a:t>
            </a:r>
            <a:r>
              <a:rPr lang="en-US"/>
              <a:t>nd toate variabilele posibile (ele sau complementarele lor)</a:t>
            </a:r>
            <a:r>
              <a:rPr lang="ro-RO"/>
              <a:t>.</a:t>
            </a:r>
            <a:endParaRPr lang="en-US" b="1" i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FD5E33-B433-4EE5-A3D8-C35668AAB607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F591F67-B551-46F6-A1EF-5EB6B281898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9121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Defini</a:t>
            </a:r>
            <a:r>
              <a:rPr lang="ro-RO" sz="3600"/>
              <a:t>ţ</a:t>
            </a:r>
            <a:r>
              <a:rPr lang="en-US" sz="3600"/>
              <a:t>ii </a:t>
            </a:r>
            <a:r>
              <a:rPr lang="ro-RO" sz="3600"/>
              <a:t>- </a:t>
            </a:r>
            <a:r>
              <a:rPr lang="ro-RO" sz="3600" i="1"/>
              <a:t>forma</a:t>
            </a:r>
            <a:r>
              <a:rPr lang="ro-RO" sz="3600"/>
              <a:t> </a:t>
            </a:r>
            <a:r>
              <a:rPr lang="ro-RO" sz="3600" i="1"/>
              <a:t>normală</a:t>
            </a:r>
            <a:endParaRPr lang="en-US" sz="3600" i="1"/>
          </a:p>
        </p:txBody>
      </p:sp>
      <p:sp>
        <p:nvSpPr>
          <p:cNvPr id="3522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US" b="1" i="1"/>
              <a:t> </a:t>
            </a:r>
            <a:r>
              <a:rPr lang="en-US"/>
              <a:t>S.n. </a:t>
            </a:r>
            <a:r>
              <a:rPr lang="en-US" b="1" i="1"/>
              <a:t>form</a:t>
            </a:r>
            <a:r>
              <a:rPr lang="ro-RO" b="1" i="1"/>
              <a:t>ă</a:t>
            </a:r>
            <a:r>
              <a:rPr lang="en-US" b="1" i="1"/>
              <a:t> normal</a:t>
            </a:r>
            <a:r>
              <a:rPr lang="ro-RO" b="1" i="1"/>
              <a:t>ă</a:t>
            </a:r>
            <a:r>
              <a:rPr lang="en-US" b="1" i="1"/>
              <a:t> </a:t>
            </a:r>
            <a:r>
              <a:rPr lang="en-US" b="1" i="1" u="sng"/>
              <a:t>conjunctiv</a:t>
            </a:r>
            <a:r>
              <a:rPr lang="ro-RO" b="1" i="1" u="sng"/>
              <a:t>ă</a:t>
            </a:r>
            <a:r>
              <a:rPr lang="en-US" b="1" i="1"/>
              <a:t> (FNC)</a:t>
            </a:r>
            <a:r>
              <a:rPr lang="en-US"/>
              <a:t> a unei rela</a:t>
            </a:r>
            <a:r>
              <a:rPr lang="ro-RO"/>
              <a:t>ţ</a:t>
            </a:r>
            <a:r>
              <a:rPr lang="en-US"/>
              <a:t>ii logice func</a:t>
            </a:r>
            <a:r>
              <a:rPr lang="ro-RO"/>
              <a:t>ţ</a:t>
            </a:r>
            <a:r>
              <a:rPr lang="en-US"/>
              <a:t>ionale, o rela</a:t>
            </a:r>
            <a:r>
              <a:rPr lang="ro-RO"/>
              <a:t>ţ</a:t>
            </a:r>
            <a:r>
              <a:rPr lang="en-US"/>
              <a:t>ie echivalent</a:t>
            </a:r>
            <a:r>
              <a:rPr lang="ro-RO"/>
              <a:t>ă</a:t>
            </a:r>
            <a:r>
              <a:rPr lang="en-US"/>
              <a:t>  (are aceea</a:t>
            </a:r>
            <a:r>
              <a:rPr lang="ro-RO"/>
              <a:t>ş</a:t>
            </a:r>
            <a:r>
              <a:rPr lang="en-US"/>
              <a:t>i valoare de adev</a:t>
            </a:r>
            <a:r>
              <a:rPr lang="ro-RO"/>
              <a:t>ă</a:t>
            </a:r>
            <a:r>
              <a:rPr lang="en-US"/>
              <a:t>r) care este un</a:t>
            </a:r>
            <a:r>
              <a:rPr lang="en-US" b="1" i="1"/>
              <a:t> produs de </a:t>
            </a:r>
            <a:r>
              <a:rPr lang="en-US" b="1" i="1" u="sng"/>
              <a:t>sume</a:t>
            </a:r>
            <a:r>
              <a:rPr lang="en-US" b="1" i="1"/>
              <a:t> </a:t>
            </a:r>
            <a:r>
              <a:rPr lang="en-US"/>
              <a:t>elementare construite cu acelea</a:t>
            </a:r>
            <a:r>
              <a:rPr lang="ro-RO"/>
              <a:t>ş</a:t>
            </a:r>
            <a:r>
              <a:rPr lang="en-US"/>
              <a:t>i variabile ca </a:t>
            </a:r>
            <a:r>
              <a:rPr lang="ro-RO"/>
              <a:t>ş</a:t>
            </a:r>
            <a:r>
              <a:rPr lang="en-US"/>
              <a:t>i rela</a:t>
            </a:r>
            <a:r>
              <a:rPr lang="ro-RO"/>
              <a:t>ţ</a:t>
            </a:r>
            <a:r>
              <a:rPr lang="en-US"/>
              <a:t>ia dat</a:t>
            </a:r>
            <a:r>
              <a:rPr lang="ro-RO"/>
              <a:t>ă</a:t>
            </a:r>
            <a:r>
              <a:rPr lang="en-US"/>
              <a:t> ini</a:t>
            </a:r>
            <a:r>
              <a:rPr lang="ro-RO"/>
              <a:t>ţ</a:t>
            </a:r>
            <a:r>
              <a:rPr lang="en-US"/>
              <a:t>ial, fiecare sum</a:t>
            </a:r>
            <a:r>
              <a:rPr lang="ro-RO"/>
              <a:t>ă</a:t>
            </a:r>
            <a:r>
              <a:rPr lang="en-US"/>
              <a:t> con</a:t>
            </a:r>
            <a:r>
              <a:rPr lang="ro-RO"/>
              <a:t>ţ</a:t>
            </a:r>
            <a:r>
              <a:rPr lang="en-US"/>
              <a:t>in</a:t>
            </a:r>
            <a:r>
              <a:rPr lang="ro-RO"/>
              <a:t>â</a:t>
            </a:r>
            <a:r>
              <a:rPr lang="en-US"/>
              <a:t>nd toate variabilele posibile (ele sau complementarele lor)</a:t>
            </a:r>
            <a:r>
              <a:rPr lang="ro-RO"/>
              <a:t>.</a:t>
            </a:r>
            <a:endParaRPr lang="en-US" b="1" i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FDB3D0-A1D2-481E-96A5-5CA75CC05F7F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59BE0FA1-D7BC-4A20-91B6-46469A5E4776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1625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FND pentru o func</a:t>
            </a:r>
            <a:r>
              <a:rPr lang="ro-RO" sz="3200"/>
              <a:t>ţ</a:t>
            </a:r>
            <a:r>
              <a:rPr lang="en-US" sz="3200"/>
              <a:t>ie cu o singur</a:t>
            </a:r>
            <a:r>
              <a:rPr lang="ro-RO" sz="3200"/>
              <a:t>ă</a:t>
            </a:r>
            <a:r>
              <a:rPr lang="en-US" sz="3200"/>
              <a:t> variabil</a:t>
            </a:r>
            <a:r>
              <a:rPr lang="ro-RO" sz="3200"/>
              <a:t>ă</a:t>
            </a:r>
            <a:endParaRPr lang="en-US" sz="3200"/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1365250" y="2189163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Garamond" pitchFamily="18" charset="0"/>
              </a:rPr>
              <a:t>Fie</a:t>
            </a:r>
          </a:p>
        </p:txBody>
      </p:sp>
      <p:graphicFrame>
        <p:nvGraphicFramePr>
          <p:cNvPr id="35846" name="Object 8"/>
          <p:cNvGraphicFramePr>
            <a:graphicFrameLocks noChangeAspect="1"/>
          </p:cNvGraphicFramePr>
          <p:nvPr/>
        </p:nvGraphicFramePr>
        <p:xfrm>
          <a:off x="2066925" y="2209800"/>
          <a:ext cx="152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Equation" r:id="rId3" imgW="761669" imgH="215806" progId="Equation.3">
                  <p:embed/>
                </p:oleObj>
              </mc:Choice>
              <mc:Fallback>
                <p:oleObj name="Equation" r:id="rId3" imgW="761669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2209800"/>
                        <a:ext cx="1524000" cy="431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Text Box 9"/>
          <p:cNvSpPr txBox="1">
            <a:spLocks noChangeArrowheads="1"/>
          </p:cNvSpPr>
          <p:nvPr/>
        </p:nvSpPr>
        <p:spPr bwMode="auto">
          <a:xfrm>
            <a:off x="3651250" y="2189163"/>
            <a:ext cx="5276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Garamond" pitchFamily="18" charset="0"/>
              </a:rPr>
              <a:t>o func</a:t>
            </a:r>
            <a:r>
              <a:rPr lang="ro-RO" altLang="en-US" sz="2400">
                <a:latin typeface="Garamond" pitchFamily="18" charset="0"/>
              </a:rPr>
              <a:t>ţ</a:t>
            </a:r>
            <a:r>
              <a:rPr lang="en-US" altLang="en-US" sz="2400">
                <a:latin typeface="Garamond" pitchFamily="18" charset="0"/>
              </a:rPr>
              <a:t>ie boolean</a:t>
            </a:r>
            <a:r>
              <a:rPr lang="ro-RO" altLang="en-US" sz="2400">
                <a:latin typeface="Garamond" pitchFamily="18" charset="0"/>
              </a:rPr>
              <a:t>ă</a:t>
            </a:r>
            <a:r>
              <a:rPr lang="en-US" altLang="en-US" sz="2400">
                <a:latin typeface="Garamond" pitchFamily="18" charset="0"/>
              </a:rPr>
              <a:t> de o singur</a:t>
            </a:r>
            <a:r>
              <a:rPr lang="ro-RO" altLang="en-US" sz="2400">
                <a:latin typeface="Garamond" pitchFamily="18" charset="0"/>
              </a:rPr>
              <a:t>ă</a:t>
            </a:r>
            <a:r>
              <a:rPr lang="en-US" altLang="en-US" sz="2400">
                <a:latin typeface="Garamond" pitchFamily="18" charset="0"/>
              </a:rPr>
              <a:t> variabil</a:t>
            </a:r>
            <a:r>
              <a:rPr lang="ro-RO" altLang="en-US" sz="2400">
                <a:latin typeface="Garamond" pitchFamily="18" charset="0"/>
              </a:rPr>
              <a:t>ă</a:t>
            </a:r>
            <a:r>
              <a:rPr lang="en-US" altLang="en-US" sz="2400">
                <a:latin typeface="Garamond" pitchFamily="18" charset="0"/>
              </a:rPr>
              <a:t> </a:t>
            </a:r>
            <a:r>
              <a:rPr lang="ro-RO" altLang="en-US" sz="2400">
                <a:latin typeface="Garamond" pitchFamily="18" charset="0"/>
              </a:rPr>
              <a:t>ş</a:t>
            </a:r>
            <a:r>
              <a:rPr lang="en-US" altLang="en-US" sz="2400">
                <a:latin typeface="Garamond" pitchFamily="18" charset="0"/>
              </a:rPr>
              <a:t>i </a:t>
            </a:r>
          </a:p>
          <a:p>
            <a:pPr eaLnBrk="1" hangingPunct="1"/>
            <a:r>
              <a:rPr lang="en-US" altLang="en-US" sz="2400">
                <a:latin typeface="Garamond" pitchFamily="18" charset="0"/>
              </a:rPr>
              <a:t>a,b dou</a:t>
            </a:r>
            <a:r>
              <a:rPr lang="ro-RO" altLang="en-US" sz="2400">
                <a:latin typeface="Garamond" pitchFamily="18" charset="0"/>
              </a:rPr>
              <a:t>ă</a:t>
            </a:r>
            <a:r>
              <a:rPr lang="en-US" altLang="en-US" sz="2400">
                <a:latin typeface="Garamond" pitchFamily="18" charset="0"/>
              </a:rPr>
              <a:t> constante booleene</a:t>
            </a:r>
          </a:p>
        </p:txBody>
      </p:sp>
      <p:graphicFrame>
        <p:nvGraphicFramePr>
          <p:cNvPr id="35848" name="Object 10"/>
          <p:cNvGraphicFramePr>
            <a:graphicFrameLocks noChangeAspect="1"/>
          </p:cNvGraphicFramePr>
          <p:nvPr/>
        </p:nvGraphicFramePr>
        <p:xfrm>
          <a:off x="1533525" y="2971800"/>
          <a:ext cx="61468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Equation" r:id="rId5" imgW="3073400" imgH="1752600" progId="Equation.3">
                  <p:embed/>
                </p:oleObj>
              </mc:Choice>
              <mc:Fallback>
                <p:oleObj name="Equation" r:id="rId5" imgW="3073400" imgH="1752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971800"/>
                        <a:ext cx="6146800" cy="3505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AF3A2A-1828-4EC9-ACCF-1EA53448A797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970AED1E-AA3F-4688-B010-6AEA8C507911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55336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FNC pentru o func</a:t>
            </a:r>
            <a:r>
              <a:rPr lang="ro-RO" sz="3200"/>
              <a:t>ţ</a:t>
            </a:r>
            <a:r>
              <a:rPr lang="en-US" sz="3200"/>
              <a:t>ie cu o singur</a:t>
            </a:r>
            <a:r>
              <a:rPr lang="ro-RO" sz="3200"/>
              <a:t>ă</a:t>
            </a:r>
            <a:r>
              <a:rPr lang="en-US" sz="3200"/>
              <a:t> variabil</a:t>
            </a:r>
            <a:r>
              <a:rPr lang="ro-RO" sz="3200"/>
              <a:t>ă</a:t>
            </a:r>
            <a:endParaRPr lang="en-US" sz="3200"/>
          </a:p>
        </p:txBody>
      </p:sp>
      <p:graphicFrame>
        <p:nvGraphicFramePr>
          <p:cNvPr id="36869" name="Object 9"/>
          <p:cNvGraphicFramePr>
            <a:graphicFrameLocks noChangeAspect="1"/>
          </p:cNvGraphicFramePr>
          <p:nvPr/>
        </p:nvGraphicFramePr>
        <p:xfrm>
          <a:off x="1206500" y="2133600"/>
          <a:ext cx="7480300" cy="295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3" imgW="3213100" imgH="1270000" progId="Equation.3">
                  <p:embed/>
                </p:oleObj>
              </mc:Choice>
              <mc:Fallback>
                <p:oleObj name="Equation" r:id="rId3" imgW="3213100" imgH="1270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2133600"/>
                        <a:ext cx="7480300" cy="29559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FD4296C-12B3-45D4-A0A8-ABBD10A9F2F3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2F68BB5-7763-402F-9D70-7E074819C0E1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Demonstrarea existen</a:t>
            </a:r>
            <a:r>
              <a:rPr lang="ro-RO" sz="3200"/>
              <a:t>ţ</a:t>
            </a:r>
            <a:r>
              <a:rPr lang="en-US" sz="3200"/>
              <a:t>ei (FND)</a:t>
            </a:r>
          </a:p>
        </p:txBody>
      </p:sp>
      <p:graphicFrame>
        <p:nvGraphicFramePr>
          <p:cNvPr id="37893" name="Object 6"/>
          <p:cNvGraphicFramePr>
            <a:graphicFrameLocks noChangeAspect="1"/>
          </p:cNvGraphicFramePr>
          <p:nvPr/>
        </p:nvGraphicFramePr>
        <p:xfrm>
          <a:off x="1295400" y="2382838"/>
          <a:ext cx="7239000" cy="209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Equation" r:id="rId3" imgW="3517900" imgH="1016000" progId="Equation.3">
                  <p:embed/>
                </p:oleObj>
              </mc:Choice>
              <mc:Fallback>
                <p:oleObj name="Equation" r:id="rId3" imgW="3517900" imgH="1016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82838"/>
                        <a:ext cx="7239000" cy="20907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7A9C2A-6F10-4553-8111-6830AAFAC5E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82F3B6B0-36BB-43B5-B99A-6FF6918BAA42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Demonstrarea existen</a:t>
            </a:r>
            <a:r>
              <a:rPr lang="ro-RO" sz="3200"/>
              <a:t>ţ</a:t>
            </a:r>
            <a:r>
              <a:rPr lang="en-US" sz="3200"/>
              <a:t>ei (FNC)</a:t>
            </a:r>
          </a:p>
        </p:txBody>
      </p:sp>
      <p:graphicFrame>
        <p:nvGraphicFramePr>
          <p:cNvPr id="38917" name="Object 6"/>
          <p:cNvGraphicFramePr>
            <a:graphicFrameLocks noChangeAspect="1"/>
          </p:cNvGraphicFramePr>
          <p:nvPr/>
        </p:nvGraphicFramePr>
        <p:xfrm>
          <a:off x="612775" y="2514600"/>
          <a:ext cx="8301038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Equation" r:id="rId3" imgW="4305300" imgH="1016000" progId="Equation.3">
                  <p:embed/>
                </p:oleObj>
              </mc:Choice>
              <mc:Fallback>
                <p:oleObj name="Equation" r:id="rId3" imgW="4305300" imgH="1016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514600"/>
                        <a:ext cx="8301038" cy="19589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970F647-BB33-4B7E-9BA3-71710AD098A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D4E4793B-1B84-48F2-9382-997D42CA914D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58405" name="Rectangle 5"/>
          <p:cNvSpPr>
            <a:spLocks noGrp="1" noChangeArrowheads="1"/>
          </p:cNvSpPr>
          <p:nvPr>
            <p:ph type="title"/>
          </p:nvPr>
        </p:nvSpPr>
        <p:spPr>
          <a:xfrm>
            <a:off x="1308100" y="609600"/>
            <a:ext cx="73787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FND pentru o func</a:t>
            </a:r>
            <a:r>
              <a:rPr lang="ro-RO" sz="3200"/>
              <a:t>ţ</a:t>
            </a:r>
            <a:r>
              <a:rPr lang="en-US" sz="3200"/>
              <a:t>ie </a:t>
            </a:r>
            <a:r>
              <a:rPr lang="ro-RO" sz="3200"/>
              <a:t>de</a:t>
            </a:r>
            <a:r>
              <a:rPr lang="en-US" sz="3200"/>
              <a:t> dou</a:t>
            </a:r>
            <a:r>
              <a:rPr lang="ro-RO" sz="3200"/>
              <a:t>ă</a:t>
            </a:r>
            <a:r>
              <a:rPr lang="en-US" sz="3200"/>
              <a:t> variabil</a:t>
            </a:r>
            <a:r>
              <a:rPr lang="ro-RO" sz="3200"/>
              <a:t>e</a:t>
            </a:r>
            <a:endParaRPr lang="en-US" sz="3200"/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1219200" y="2189163"/>
            <a:ext cx="55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Garamond" pitchFamily="18" charset="0"/>
              </a:rPr>
              <a:t>Fie</a:t>
            </a:r>
          </a:p>
        </p:txBody>
      </p:sp>
      <p:graphicFrame>
        <p:nvGraphicFramePr>
          <p:cNvPr id="39942" name="Object 7"/>
          <p:cNvGraphicFramePr>
            <a:graphicFrameLocks noChangeAspect="1"/>
          </p:cNvGraphicFramePr>
          <p:nvPr/>
        </p:nvGraphicFramePr>
        <p:xfrm>
          <a:off x="1803400" y="2209800"/>
          <a:ext cx="205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9" name="Equation" r:id="rId3" imgW="1028254" imgH="215806" progId="Equation.3">
                  <p:embed/>
                </p:oleObj>
              </mc:Choice>
              <mc:Fallback>
                <p:oleObj name="Equation" r:id="rId3" imgW="1028254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2209800"/>
                        <a:ext cx="2057400" cy="431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3822700" y="2174875"/>
            <a:ext cx="4791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Garamond" pitchFamily="18" charset="0"/>
              </a:rPr>
              <a:t>o func</a:t>
            </a:r>
            <a:r>
              <a:rPr lang="ro-RO" altLang="en-US" sz="2400">
                <a:latin typeface="Garamond" pitchFamily="18" charset="0"/>
              </a:rPr>
              <a:t>ţ</a:t>
            </a:r>
            <a:r>
              <a:rPr lang="en-US" altLang="en-US" sz="2400">
                <a:latin typeface="Garamond" pitchFamily="18" charset="0"/>
              </a:rPr>
              <a:t>ie boolean</a:t>
            </a:r>
            <a:r>
              <a:rPr lang="ro-RO" altLang="en-US" sz="2400">
                <a:latin typeface="Garamond" pitchFamily="18" charset="0"/>
              </a:rPr>
              <a:t>ă</a:t>
            </a:r>
            <a:r>
              <a:rPr lang="en-US" altLang="en-US" sz="2400">
                <a:latin typeface="Garamond" pitchFamily="18" charset="0"/>
              </a:rPr>
              <a:t> de dou</a:t>
            </a:r>
            <a:r>
              <a:rPr lang="ro-RO" altLang="en-US" sz="2400">
                <a:latin typeface="Garamond" pitchFamily="18" charset="0"/>
              </a:rPr>
              <a:t>ă</a:t>
            </a:r>
            <a:r>
              <a:rPr lang="en-US" altLang="en-US" sz="2400">
                <a:latin typeface="Garamond" pitchFamily="18" charset="0"/>
              </a:rPr>
              <a:t> variabile </a:t>
            </a:r>
            <a:r>
              <a:rPr lang="ro-RO" altLang="en-US" sz="2400">
                <a:latin typeface="Garamond" pitchFamily="18" charset="0"/>
              </a:rPr>
              <a:t>ş</a:t>
            </a:r>
            <a:r>
              <a:rPr lang="en-US" altLang="en-US" sz="2400">
                <a:latin typeface="Garamond" pitchFamily="18" charset="0"/>
              </a:rPr>
              <a:t>i a,b,c,d constante booleene</a:t>
            </a:r>
          </a:p>
        </p:txBody>
      </p:sp>
      <p:graphicFrame>
        <p:nvGraphicFramePr>
          <p:cNvPr id="39944" name="Object 9"/>
          <p:cNvGraphicFramePr>
            <a:graphicFrameLocks noChangeAspect="1"/>
          </p:cNvGraphicFramePr>
          <p:nvPr/>
        </p:nvGraphicFramePr>
        <p:xfrm>
          <a:off x="636588" y="2914650"/>
          <a:ext cx="8507412" cy="33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Equation" r:id="rId5" imgW="5156200" imgH="1917700" progId="Equation.3">
                  <p:embed/>
                </p:oleObj>
              </mc:Choice>
              <mc:Fallback>
                <p:oleObj name="Equation" r:id="rId5" imgW="5156200" imgH="1917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2914650"/>
                        <a:ext cx="8507412" cy="33067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34BD00-662B-48F3-8D0B-BC80C930887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F40FFCC8-E5B7-4DDE-AF98-6940137E8755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59432" name="Rectangle 8"/>
          <p:cNvSpPr>
            <a:spLocks noGrp="1" noChangeArrowheads="1"/>
          </p:cNvSpPr>
          <p:nvPr>
            <p:ph type="title"/>
          </p:nvPr>
        </p:nvSpPr>
        <p:spPr>
          <a:xfrm>
            <a:off x="1308100" y="609600"/>
            <a:ext cx="73787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FNC pentru o func</a:t>
            </a:r>
            <a:r>
              <a:rPr lang="ro-RO" sz="3200"/>
              <a:t>ţ</a:t>
            </a:r>
            <a:r>
              <a:rPr lang="en-US" sz="3200"/>
              <a:t>ie </a:t>
            </a:r>
            <a:r>
              <a:rPr lang="ro-RO" sz="3200"/>
              <a:t>de</a:t>
            </a:r>
            <a:r>
              <a:rPr lang="en-US" sz="3200"/>
              <a:t> dou</a:t>
            </a:r>
            <a:r>
              <a:rPr lang="ro-RO" sz="3200"/>
              <a:t>ă</a:t>
            </a:r>
            <a:r>
              <a:rPr lang="en-US" sz="3200"/>
              <a:t> variabile</a:t>
            </a:r>
          </a:p>
        </p:txBody>
      </p:sp>
      <p:graphicFrame>
        <p:nvGraphicFramePr>
          <p:cNvPr id="40965" name="Object 9"/>
          <p:cNvGraphicFramePr>
            <a:graphicFrameLocks noChangeAspect="1"/>
          </p:cNvGraphicFramePr>
          <p:nvPr/>
        </p:nvGraphicFramePr>
        <p:xfrm>
          <a:off x="609600" y="2341563"/>
          <a:ext cx="8507413" cy="28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Equation" r:id="rId3" imgW="5156200" imgH="1676400" progId="Equation.3">
                  <p:embed/>
                </p:oleObj>
              </mc:Choice>
              <mc:Fallback>
                <p:oleObj name="Equation" r:id="rId3" imgW="5156200" imgH="167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41563"/>
                        <a:ext cx="8507413" cy="289083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4884F3-E2B4-4345-91E7-03630030520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B8D37FF-41BB-47D2-9783-85C9A53D89E0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60453" name="Rectangle 5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Demonstrarea existen</a:t>
            </a:r>
            <a:r>
              <a:rPr lang="ro-RO" sz="3200"/>
              <a:t>ţ</a:t>
            </a:r>
            <a:r>
              <a:rPr lang="en-US" sz="3200"/>
              <a:t>ei </a:t>
            </a:r>
            <a:r>
              <a:rPr lang="ro-RO" sz="3200"/>
              <a:t>î</a:t>
            </a:r>
            <a:r>
              <a:rPr lang="en-US" sz="3200"/>
              <a:t>n cazul </a:t>
            </a:r>
            <a:r>
              <a:rPr lang="ro-RO" sz="3200"/>
              <a:t>FND</a:t>
            </a:r>
            <a:endParaRPr lang="en-US" sz="3200"/>
          </a:p>
        </p:txBody>
      </p:sp>
      <p:graphicFrame>
        <p:nvGraphicFramePr>
          <p:cNvPr id="41989" name="Object 6"/>
          <p:cNvGraphicFramePr>
            <a:graphicFrameLocks noChangeAspect="1"/>
          </p:cNvGraphicFramePr>
          <p:nvPr/>
        </p:nvGraphicFramePr>
        <p:xfrm>
          <a:off x="685800" y="2133600"/>
          <a:ext cx="8458200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Equation" r:id="rId3" imgW="5461000" imgH="1524000" progId="Equation.3">
                  <p:embed/>
                </p:oleObj>
              </mc:Choice>
              <mc:Fallback>
                <p:oleObj name="Equation" r:id="rId3" imgW="5461000" imgH="1524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8458200" cy="24669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9DAB88-C1B8-47BC-9C13-3616E55B8E48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9DD3D01-063D-48E4-AEDE-E76F7B90AB8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2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Func</a:t>
            </a:r>
            <a:r>
              <a:rPr lang="ro-RO"/>
              <a:t>ţii l</a:t>
            </a:r>
            <a:r>
              <a:rPr lang="en-US"/>
              <a:t>ogic</a:t>
            </a:r>
            <a:r>
              <a:rPr lang="ro-RO"/>
              <a:t>e</a:t>
            </a:r>
            <a:endParaRPr lang="en-US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F(var</a:t>
            </a:r>
            <a:r>
              <a:rPr lang="ro-RO" sz="2800"/>
              <a:t>iabile</a:t>
            </a:r>
            <a:r>
              <a:rPr lang="en-US" sz="2800"/>
              <a:t>) = </a:t>
            </a:r>
            <a:r>
              <a:rPr lang="en-US" sz="2800" i="1"/>
              <a:t>expres</a:t>
            </a:r>
            <a:r>
              <a:rPr lang="ro-RO" sz="2800" i="1"/>
              <a:t>ie</a:t>
            </a:r>
            <a:endParaRPr lang="en-US" sz="2800" i="1"/>
          </a:p>
          <a:p>
            <a:pPr eaLnBrk="1" hangingPunct="1">
              <a:defRPr/>
            </a:pPr>
            <a:endParaRPr lang="en-US" sz="2800" i="1"/>
          </a:p>
          <a:p>
            <a:pPr eaLnBrk="1" hangingPunct="1">
              <a:defRPr/>
            </a:pPr>
            <a:endParaRPr lang="en-US" sz="2800" i="1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Ex</a:t>
            </a:r>
            <a:r>
              <a:rPr lang="ro-RO" sz="2800"/>
              <a:t>e</a:t>
            </a:r>
            <a:r>
              <a:rPr lang="en-US" sz="2800"/>
              <a:t>mpl</a:t>
            </a:r>
            <a:r>
              <a:rPr lang="ro-RO" sz="2800"/>
              <a:t>e</a:t>
            </a:r>
            <a:r>
              <a:rPr lang="en-US" sz="2800"/>
              <a:t>: </a:t>
            </a:r>
            <a:endParaRPr lang="ro-RO" sz="2800"/>
          </a:p>
          <a:p>
            <a:pPr lvl="1" eaLnBrk="1" hangingPunct="1">
              <a:defRPr/>
            </a:pPr>
            <a:r>
              <a:rPr lang="en-US" sz="2400"/>
              <a:t>F(a,b) = </a:t>
            </a:r>
            <a:endParaRPr lang="en-US" sz="2400"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ro-RO" sz="2400"/>
              <a:t>H</a:t>
            </a:r>
            <a:r>
              <a:rPr lang="en-US" sz="2400">
                <a:cs typeface="Times New Roman" pitchFamily="18" charset="0"/>
              </a:rPr>
              <a:t>(x,y,z) =</a:t>
            </a:r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>
            <a:off x="1371600" y="22098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1588" y="3082925"/>
            <a:ext cx="3656012" cy="154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Mulţime de variabile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o-RO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binar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2" name="Line 6"/>
          <p:cNvSpPr>
            <a:spLocks noChangeShapeType="1"/>
          </p:cNvSpPr>
          <p:nvPr/>
        </p:nvSpPr>
        <p:spPr bwMode="auto">
          <a:xfrm>
            <a:off x="3733800" y="22098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7"/>
          <p:cNvSpPr>
            <a:spLocks noChangeShapeType="1"/>
          </p:cNvSpPr>
          <p:nvPr/>
        </p:nvSpPr>
        <p:spPr bwMode="auto">
          <a:xfrm>
            <a:off x="3733800" y="3124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28" name="Text Box 8"/>
          <p:cNvSpPr txBox="1">
            <a:spLocks noChangeArrowheads="1"/>
          </p:cNvSpPr>
          <p:nvPr/>
        </p:nvSpPr>
        <p:spPr bwMode="auto">
          <a:xfrm>
            <a:off x="4267200" y="2362200"/>
            <a:ext cx="4700588" cy="263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Operator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( +,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•, ‘ )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Variab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ile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Constant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( 0, 1 )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Grup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ări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în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par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anteze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6155" name="Object 9"/>
          <p:cNvGraphicFramePr>
            <a:graphicFrameLocks noChangeAspect="1"/>
          </p:cNvGraphicFramePr>
          <p:nvPr/>
        </p:nvGraphicFramePr>
        <p:xfrm>
          <a:off x="2438400" y="5105400"/>
          <a:ext cx="11747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3" imgW="520474" imgH="215806" progId="Equation.3">
                  <p:embed/>
                </p:oleObj>
              </mc:Choice>
              <mc:Fallback>
                <p:oleObj name="Equation" r:id="rId3" imgW="520474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05400"/>
                        <a:ext cx="1174750" cy="4873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0"/>
          <p:cNvGraphicFramePr>
            <a:graphicFrameLocks noChangeAspect="1"/>
          </p:cNvGraphicFramePr>
          <p:nvPr/>
        </p:nvGraphicFramePr>
        <p:xfrm>
          <a:off x="2590800" y="5638800"/>
          <a:ext cx="13096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5" imgW="634725" imgH="241195" progId="Equation.3">
                  <p:embed/>
                </p:oleObj>
              </mc:Choice>
              <mc:Fallback>
                <p:oleObj name="Equation" r:id="rId5" imgW="634725" imgH="2411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638800"/>
                        <a:ext cx="1309688" cy="498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FCE328-BB3C-4D6F-973E-CA130C18C8AC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A2B810D2-1575-4814-9EF2-6744EE5DBBD7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61477" name="Rectangle 5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Demonstrarea existen</a:t>
            </a:r>
            <a:r>
              <a:rPr lang="ro-RO" sz="3200"/>
              <a:t>ţ</a:t>
            </a:r>
            <a:r>
              <a:rPr lang="en-US" sz="3200"/>
              <a:t>ei </a:t>
            </a:r>
            <a:r>
              <a:rPr lang="ro-RO" sz="3200"/>
              <a:t>î</a:t>
            </a:r>
            <a:r>
              <a:rPr lang="en-US" sz="3200"/>
              <a:t>n cazul </a:t>
            </a:r>
            <a:r>
              <a:rPr lang="ro-RO" sz="3200"/>
              <a:t>FNC</a:t>
            </a:r>
            <a:endParaRPr lang="en-US" sz="3200"/>
          </a:p>
        </p:txBody>
      </p:sp>
      <p:graphicFrame>
        <p:nvGraphicFramePr>
          <p:cNvPr id="43013" name="Object 6"/>
          <p:cNvGraphicFramePr>
            <a:graphicFrameLocks noChangeAspect="1"/>
          </p:cNvGraphicFramePr>
          <p:nvPr/>
        </p:nvGraphicFramePr>
        <p:xfrm>
          <a:off x="304800" y="2308225"/>
          <a:ext cx="8839200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Equation" r:id="rId3" imgW="5791200" imgH="1524000" progId="Equation.3">
                  <p:embed/>
                </p:oleObj>
              </mc:Choice>
              <mc:Fallback>
                <p:oleObj name="Equation" r:id="rId3" imgW="5791200" imgH="1524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308225"/>
                        <a:ext cx="8839200" cy="24304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A35105-EE49-498B-AB67-284054B7D30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37D4CE1A-E4F4-41A8-A265-413247A0BA31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326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Defini</a:t>
            </a:r>
            <a:r>
              <a:rPr lang="ro-RO" sz="3600"/>
              <a:t>ţii – mintermen, maxtermen</a:t>
            </a:r>
            <a:endParaRPr lang="en-US" sz="3600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1"/>
              <a:t>Literal:</a:t>
            </a:r>
            <a:r>
              <a:rPr lang="en-US" sz="2800"/>
              <a:t> </a:t>
            </a:r>
            <a:r>
              <a:rPr lang="ro-RO" sz="2800"/>
              <a:t>O variabilă sau complementul acesteia</a:t>
            </a:r>
            <a:endParaRPr lang="en-US" sz="2800"/>
          </a:p>
          <a:p>
            <a:pPr eaLnBrk="1" hangingPunct="1">
              <a:defRPr/>
            </a:pPr>
            <a:r>
              <a:rPr lang="ro-RO" sz="2800" i="1"/>
              <a:t>Termen p</a:t>
            </a:r>
            <a:r>
              <a:rPr lang="en-US" sz="2800" i="1"/>
              <a:t>rodu</a:t>
            </a:r>
            <a:r>
              <a:rPr lang="ro-RO" sz="2800" i="1"/>
              <a:t>s</a:t>
            </a:r>
            <a:r>
              <a:rPr lang="en-US" sz="2800" i="1"/>
              <a:t>:</a:t>
            </a:r>
            <a:r>
              <a:rPr lang="en-US" sz="2800"/>
              <a:t> literal</a:t>
            </a:r>
            <a:r>
              <a:rPr lang="ro-RO" sz="2800"/>
              <a:t>e</a:t>
            </a:r>
            <a:r>
              <a:rPr lang="en-US" sz="2800"/>
              <a:t> </a:t>
            </a:r>
            <a:r>
              <a:rPr lang="ro-RO" sz="2800"/>
              <a:t>legate prin operaţia</a:t>
            </a:r>
            <a:r>
              <a:rPr lang="en-US" sz="2800"/>
              <a:t> </a:t>
            </a:r>
            <a:r>
              <a:rPr lang="en-US" sz="2800">
                <a:latin typeface="Comic Sans MS"/>
                <a:cs typeface="Times New Roman" pitchFamily="18" charset="0"/>
              </a:rPr>
              <a:t>•</a:t>
            </a:r>
            <a:endParaRPr lang="en-US" sz="280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o-RO" sz="2800" i="1"/>
              <a:t>Termen s</a:t>
            </a:r>
            <a:r>
              <a:rPr lang="en-US" sz="2800" i="1">
                <a:cs typeface="Times New Roman" pitchFamily="18" charset="0"/>
              </a:rPr>
              <a:t>um</a:t>
            </a:r>
            <a:r>
              <a:rPr lang="ro-RO" sz="2800" i="1"/>
              <a:t>ă</a:t>
            </a:r>
            <a:r>
              <a:rPr lang="en-US" sz="2800" i="1">
                <a:cs typeface="Times New Roman" pitchFamily="18" charset="0"/>
              </a:rPr>
              <a:t>:</a:t>
            </a:r>
            <a:r>
              <a:rPr lang="en-US" sz="2800">
                <a:cs typeface="Times New Roman" pitchFamily="18" charset="0"/>
              </a:rPr>
              <a:t> literal</a:t>
            </a:r>
            <a:r>
              <a:rPr lang="ro-RO" sz="2800"/>
              <a:t>e legate prin operaţia</a:t>
            </a:r>
            <a:r>
              <a:rPr lang="en-US" sz="2800">
                <a:cs typeface="Times New Roman" pitchFamily="18" charset="0"/>
              </a:rPr>
              <a:t> +</a:t>
            </a:r>
          </a:p>
          <a:p>
            <a:pPr eaLnBrk="1" hangingPunct="1">
              <a:defRPr/>
            </a:pPr>
            <a:r>
              <a:rPr lang="en-US" sz="2800" i="1">
                <a:cs typeface="Times New Roman" pitchFamily="18" charset="0"/>
              </a:rPr>
              <a:t>Minterm</a:t>
            </a:r>
            <a:r>
              <a:rPr lang="ro-RO" sz="2800" i="1"/>
              <a:t>en</a:t>
            </a:r>
            <a:r>
              <a:rPr lang="en-US" sz="2800" i="1">
                <a:cs typeface="Times New Roman" pitchFamily="18" charset="0"/>
              </a:rPr>
              <a:t>: </a:t>
            </a:r>
            <a:r>
              <a:rPr lang="ro-RO" sz="2800"/>
              <a:t>un termen produs în care toate variabilele apar exact o singură dată, complementate sau nu.</a:t>
            </a:r>
            <a:endParaRPr lang="en-US" sz="280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800" i="1">
                <a:cs typeface="Times New Roman" pitchFamily="18" charset="0"/>
              </a:rPr>
              <a:t>Maxterm</a:t>
            </a:r>
            <a:r>
              <a:rPr lang="ro-RO" sz="2800" i="1"/>
              <a:t>en</a:t>
            </a:r>
            <a:r>
              <a:rPr lang="en-US" sz="2800" i="1">
                <a:cs typeface="Times New Roman" pitchFamily="18" charset="0"/>
              </a:rPr>
              <a:t>: </a:t>
            </a:r>
            <a:r>
              <a:rPr lang="ro-RO" sz="2800"/>
              <a:t>un termen sumă în care toate variabilele apar o singură dată, complementate sau nu</a:t>
            </a:r>
            <a:endParaRPr lang="en-US" sz="2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F09723-880B-42EE-A037-B4BF61B291F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77439F9-F0CE-49D9-AB24-2819FDEC8358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Minterm</a:t>
            </a:r>
            <a:r>
              <a:rPr lang="ro-RO"/>
              <a:t>eni</a:t>
            </a: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3820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 dirty="0"/>
              <a:t>Un mintermen r</a:t>
            </a:r>
            <a:r>
              <a:rPr lang="en-US" dirty="0" err="1"/>
              <a:t>epre</a:t>
            </a:r>
            <a:r>
              <a:rPr lang="ro-RO" dirty="0"/>
              <a:t>zintă</a:t>
            </a:r>
            <a:r>
              <a:rPr lang="en-US" dirty="0"/>
              <a:t> </a:t>
            </a:r>
            <a:r>
              <a:rPr lang="ro-RO" dirty="0"/>
              <a:t>o combinaţie unică în tabela de adevăr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dirty="0"/>
              <a:t>Notaţi cu </a:t>
            </a:r>
            <a:r>
              <a:rPr lang="en-US" i="1" dirty="0" err="1"/>
              <a:t>m</a:t>
            </a:r>
            <a:r>
              <a:rPr lang="en-US" i="1" baseline="-25000" dirty="0" err="1"/>
              <a:t>j</a:t>
            </a:r>
            <a:r>
              <a:rPr lang="en-US" dirty="0"/>
              <a:t>, </a:t>
            </a:r>
            <a:r>
              <a:rPr lang="ro-RO" dirty="0"/>
              <a:t>unde </a:t>
            </a:r>
            <a:r>
              <a:rPr lang="en-US" dirty="0"/>
              <a:t> </a:t>
            </a:r>
            <a:r>
              <a:rPr lang="en-US" i="1" dirty="0"/>
              <a:t>j </a:t>
            </a:r>
            <a:r>
              <a:rPr lang="ro-RO" dirty="0"/>
              <a:t>este echivalentul zecimal al combinaţiei binare </a:t>
            </a:r>
            <a:r>
              <a:rPr lang="en-US" dirty="0"/>
              <a:t>a</a:t>
            </a:r>
            <a:r>
              <a:rPr lang="ro-RO" dirty="0"/>
              <a:t> mintermenului </a:t>
            </a:r>
            <a:r>
              <a:rPr lang="en-US" i="1" dirty="0"/>
              <a:t>(</a:t>
            </a:r>
            <a:r>
              <a:rPr lang="en-US" i="1" dirty="0" err="1"/>
              <a:t>b</a:t>
            </a:r>
            <a:r>
              <a:rPr lang="en-US" i="1" baseline="-25000" dirty="0" err="1"/>
              <a:t>j</a:t>
            </a:r>
            <a:r>
              <a:rPr lang="en-US" dirty="0"/>
              <a:t>)</a:t>
            </a:r>
            <a:r>
              <a:rPr lang="en-US" i="1" dirty="0"/>
              <a:t>.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dirty="0"/>
              <a:t>O variabilă în</a:t>
            </a:r>
            <a:r>
              <a:rPr lang="en-US" dirty="0"/>
              <a:t> </a:t>
            </a:r>
            <a:r>
              <a:rPr lang="en-US" i="1" dirty="0" err="1"/>
              <a:t>m</a:t>
            </a:r>
            <a:r>
              <a:rPr lang="en-US" i="1" baseline="-25000" dirty="0" err="1"/>
              <a:t>j</a:t>
            </a:r>
            <a:r>
              <a:rPr lang="en-US" dirty="0"/>
              <a:t> </a:t>
            </a:r>
            <a:r>
              <a:rPr lang="ro-RO" dirty="0"/>
              <a:t>e</a:t>
            </a:r>
            <a:r>
              <a:rPr lang="en-US" dirty="0"/>
              <a:t>s</a:t>
            </a:r>
            <a:r>
              <a:rPr lang="ro-RO" dirty="0"/>
              <a:t>te</a:t>
            </a:r>
            <a:r>
              <a:rPr lang="en-US" dirty="0"/>
              <a:t> complement</a:t>
            </a:r>
            <a:r>
              <a:rPr lang="ro-RO" dirty="0"/>
              <a:t>ată dacă valoarea î</a:t>
            </a:r>
            <a:r>
              <a:rPr lang="en-US" dirty="0"/>
              <a:t>n </a:t>
            </a:r>
            <a:r>
              <a:rPr lang="en-US" i="1" dirty="0" err="1"/>
              <a:t>b</a:t>
            </a:r>
            <a:r>
              <a:rPr lang="en-US" i="1" baseline="-25000" dirty="0" err="1"/>
              <a:t>j</a:t>
            </a:r>
            <a:r>
              <a:rPr lang="en-US" dirty="0"/>
              <a:t> </a:t>
            </a:r>
            <a:r>
              <a:rPr lang="ro-RO" dirty="0"/>
              <a:t>e</a:t>
            </a:r>
            <a:r>
              <a:rPr lang="en-US" dirty="0"/>
              <a:t>s</a:t>
            </a:r>
            <a:r>
              <a:rPr lang="ro-RO" dirty="0"/>
              <a:t>te</a:t>
            </a:r>
            <a:r>
              <a:rPr lang="en-US" dirty="0"/>
              <a:t> 0, </a:t>
            </a:r>
            <a:r>
              <a:rPr lang="ro-RO" dirty="0"/>
              <a:t>altfel este</a:t>
            </a:r>
            <a:r>
              <a:rPr lang="en-US" dirty="0"/>
              <a:t> </a:t>
            </a:r>
            <a:r>
              <a:rPr lang="ro-RO" dirty="0"/>
              <a:t>ne</a:t>
            </a:r>
            <a:r>
              <a:rPr lang="en-US" dirty="0"/>
              <a:t>complement</a:t>
            </a:r>
            <a:r>
              <a:rPr lang="ro-RO" dirty="0"/>
              <a:t>ată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u="sng" dirty="0"/>
              <a:t>Ex</a:t>
            </a:r>
            <a:r>
              <a:rPr lang="ro-RO" u="sng" dirty="0"/>
              <a:t>e</a:t>
            </a:r>
            <a:r>
              <a:rPr lang="en-US" u="sng" dirty="0" err="1"/>
              <a:t>mpl</a:t>
            </a:r>
            <a:r>
              <a:rPr lang="ro-RO" u="sng" dirty="0"/>
              <a:t>u</a:t>
            </a:r>
            <a:r>
              <a:rPr lang="en-US" u="sng" dirty="0"/>
              <a:t>:</a:t>
            </a:r>
            <a:r>
              <a:rPr lang="en-US" dirty="0"/>
              <a:t> </a:t>
            </a:r>
            <a:r>
              <a:rPr lang="ro-RO" dirty="0"/>
              <a:t>Fie o funcţie de </a:t>
            </a:r>
            <a:r>
              <a:rPr lang="en-US" dirty="0"/>
              <a:t>3 </a:t>
            </a:r>
            <a:r>
              <a:rPr lang="en-US" dirty="0" err="1"/>
              <a:t>variab</a:t>
            </a:r>
            <a:r>
              <a:rPr lang="ro-RO" dirty="0"/>
              <a:t>ile</a:t>
            </a:r>
            <a:r>
              <a:rPr lang="en-US" dirty="0"/>
              <a:t> (</a:t>
            </a:r>
            <a:r>
              <a:rPr lang="ro-RO" dirty="0"/>
              <a:t>x</a:t>
            </a:r>
            <a:r>
              <a:rPr lang="en-US" dirty="0"/>
              <a:t>,</a:t>
            </a:r>
            <a:r>
              <a:rPr lang="ro-RO" dirty="0"/>
              <a:t>y</a:t>
            </a:r>
            <a:r>
              <a:rPr lang="en-US" dirty="0"/>
              <a:t>,</a:t>
            </a:r>
            <a:r>
              <a:rPr lang="ro-RO" dirty="0"/>
              <a:t>z</a:t>
            </a:r>
            <a:r>
              <a:rPr lang="en-US" dirty="0"/>
              <a:t>)</a:t>
            </a:r>
            <a:r>
              <a:rPr lang="ro-RO" dirty="0"/>
              <a:t> şi</a:t>
            </a:r>
            <a:r>
              <a:rPr lang="en-US" dirty="0"/>
              <a:t> </a:t>
            </a:r>
            <a:r>
              <a:rPr lang="en-US" i="1" dirty="0"/>
              <a:t>j</a:t>
            </a:r>
            <a:r>
              <a:rPr lang="en-US" dirty="0"/>
              <a:t>=3.  </a:t>
            </a:r>
            <a:r>
              <a:rPr lang="ro-RO" dirty="0"/>
              <a:t>Atunci</a:t>
            </a:r>
            <a:r>
              <a:rPr lang="en-US" dirty="0"/>
              <a:t> </a:t>
            </a:r>
            <a:r>
              <a:rPr lang="en-US" i="1" dirty="0"/>
              <a:t>j = 011</a:t>
            </a:r>
            <a:r>
              <a:rPr lang="en-US" dirty="0"/>
              <a:t> </a:t>
            </a:r>
            <a:r>
              <a:rPr lang="ro-RO" dirty="0"/>
              <a:t>iar mintermenul corespunzător este </a:t>
            </a:r>
            <a:r>
              <a:rPr lang="en-US" i="1" dirty="0" err="1"/>
              <a:t>m</a:t>
            </a:r>
            <a:r>
              <a:rPr lang="en-US" i="1" baseline="-25000" dirty="0" err="1"/>
              <a:t>j</a:t>
            </a:r>
            <a:r>
              <a:rPr lang="en-US" dirty="0"/>
              <a:t> = </a:t>
            </a:r>
            <a:r>
              <a:rPr lang="ro-RO" dirty="0"/>
              <a:t>x y z</a:t>
            </a:r>
            <a:endParaRPr lang="en-US" dirty="0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46482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21C2F2-0AC1-4FD0-BBD7-A408704EC31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F5F69AF0-9EC3-483D-879E-381EC16BADC8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53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</a:t>
            </a:r>
            <a:r>
              <a:rPr lang="ro-RO"/>
              <a:t>ax</a:t>
            </a:r>
            <a:r>
              <a:rPr lang="en-US"/>
              <a:t>term</a:t>
            </a:r>
            <a:r>
              <a:rPr lang="ro-RO"/>
              <a:t>eni</a:t>
            </a:r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3820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/>
              <a:t>Un maxtermen r</a:t>
            </a:r>
            <a:r>
              <a:rPr lang="en-US"/>
              <a:t>epre</a:t>
            </a:r>
            <a:r>
              <a:rPr lang="ro-RO"/>
              <a:t>zintă</a:t>
            </a:r>
            <a:r>
              <a:rPr lang="en-US"/>
              <a:t> </a:t>
            </a:r>
            <a:r>
              <a:rPr lang="ro-RO"/>
              <a:t>o combinaţie</a:t>
            </a:r>
            <a:r>
              <a:rPr lang="en-US"/>
              <a:t> unic</a:t>
            </a:r>
            <a:r>
              <a:rPr lang="ro-RO"/>
              <a:t>ă în tabela de adevăr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/>
              <a:t>Notaţi cu </a:t>
            </a:r>
            <a:r>
              <a:rPr lang="ro-RO" i="1"/>
              <a:t>M</a:t>
            </a:r>
            <a:r>
              <a:rPr lang="en-US" i="1" baseline="-25000"/>
              <a:t>j</a:t>
            </a:r>
            <a:r>
              <a:rPr lang="en-US"/>
              <a:t>, </a:t>
            </a:r>
            <a:r>
              <a:rPr lang="ro-RO"/>
              <a:t>unde </a:t>
            </a:r>
            <a:r>
              <a:rPr lang="en-US"/>
              <a:t> </a:t>
            </a:r>
            <a:r>
              <a:rPr lang="en-US" i="1"/>
              <a:t>j </a:t>
            </a:r>
            <a:r>
              <a:rPr lang="ro-RO"/>
              <a:t>este echivalentul zecimal al combinaţiei binare x mintermenului </a:t>
            </a:r>
            <a:r>
              <a:rPr lang="en-US" i="1"/>
              <a:t>(b</a:t>
            </a:r>
            <a:r>
              <a:rPr lang="en-US" i="1" baseline="-25000"/>
              <a:t>j</a:t>
            </a:r>
            <a:r>
              <a:rPr lang="en-US"/>
              <a:t>)</a:t>
            </a:r>
            <a:r>
              <a:rPr lang="en-US" i="1"/>
              <a:t>.</a:t>
            </a:r>
            <a:r>
              <a:rPr lang="en-US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/>
              <a:t>O variabilă în</a:t>
            </a:r>
            <a:r>
              <a:rPr lang="en-US"/>
              <a:t> </a:t>
            </a:r>
            <a:r>
              <a:rPr lang="ro-RO" i="1"/>
              <a:t>M</a:t>
            </a:r>
            <a:r>
              <a:rPr lang="en-US" i="1" baseline="-25000"/>
              <a:t>j</a:t>
            </a:r>
            <a:r>
              <a:rPr lang="en-US"/>
              <a:t> </a:t>
            </a:r>
            <a:r>
              <a:rPr lang="ro-RO"/>
              <a:t>e</a:t>
            </a:r>
            <a:r>
              <a:rPr lang="en-US"/>
              <a:t>s</a:t>
            </a:r>
            <a:r>
              <a:rPr lang="ro-RO"/>
              <a:t>te</a:t>
            </a:r>
            <a:r>
              <a:rPr lang="en-US"/>
              <a:t> complement</a:t>
            </a:r>
            <a:r>
              <a:rPr lang="ro-RO"/>
              <a:t>ată dacă valoarea î</a:t>
            </a:r>
            <a:r>
              <a:rPr lang="en-US"/>
              <a:t>n </a:t>
            </a:r>
            <a:r>
              <a:rPr lang="en-US" i="1"/>
              <a:t>b</a:t>
            </a:r>
            <a:r>
              <a:rPr lang="en-US" i="1" baseline="-25000"/>
              <a:t>j</a:t>
            </a:r>
            <a:r>
              <a:rPr lang="en-US"/>
              <a:t> </a:t>
            </a:r>
            <a:r>
              <a:rPr lang="ro-RO"/>
              <a:t>e</a:t>
            </a:r>
            <a:r>
              <a:rPr lang="en-US"/>
              <a:t>s</a:t>
            </a:r>
            <a:r>
              <a:rPr lang="ro-RO"/>
              <a:t>te</a:t>
            </a:r>
            <a:r>
              <a:rPr lang="en-US"/>
              <a:t> </a:t>
            </a:r>
            <a:r>
              <a:rPr lang="ro-RO"/>
              <a:t>1</a:t>
            </a:r>
            <a:r>
              <a:rPr lang="en-US"/>
              <a:t>, </a:t>
            </a:r>
            <a:r>
              <a:rPr lang="ro-RO"/>
              <a:t>altfel este</a:t>
            </a:r>
            <a:r>
              <a:rPr lang="en-US"/>
              <a:t> </a:t>
            </a:r>
            <a:r>
              <a:rPr lang="ro-RO"/>
              <a:t>ne</a:t>
            </a:r>
            <a:r>
              <a:rPr lang="en-US"/>
              <a:t>complement</a:t>
            </a:r>
            <a:r>
              <a:rPr lang="ro-RO"/>
              <a:t>ată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u="sng"/>
              <a:t>Ex</a:t>
            </a:r>
            <a:r>
              <a:rPr lang="ro-RO" u="sng"/>
              <a:t>e</a:t>
            </a:r>
            <a:r>
              <a:rPr lang="en-US" u="sng"/>
              <a:t>mpl</a:t>
            </a:r>
            <a:r>
              <a:rPr lang="ro-RO" u="sng"/>
              <a:t>u</a:t>
            </a:r>
            <a:r>
              <a:rPr lang="en-US" u="sng"/>
              <a:t>:</a:t>
            </a:r>
            <a:r>
              <a:rPr lang="en-US"/>
              <a:t> </a:t>
            </a:r>
            <a:r>
              <a:rPr lang="ro-RO"/>
              <a:t>Fie o funcţie de </a:t>
            </a:r>
            <a:r>
              <a:rPr lang="en-US"/>
              <a:t>3 variab</a:t>
            </a:r>
            <a:r>
              <a:rPr lang="ro-RO"/>
              <a:t>ile</a:t>
            </a:r>
            <a:r>
              <a:rPr lang="en-US"/>
              <a:t> (</a:t>
            </a:r>
            <a:r>
              <a:rPr lang="ro-RO"/>
              <a:t>x</a:t>
            </a:r>
            <a:r>
              <a:rPr lang="en-US"/>
              <a:t>,</a:t>
            </a:r>
            <a:r>
              <a:rPr lang="ro-RO"/>
              <a:t>y</a:t>
            </a:r>
            <a:r>
              <a:rPr lang="en-US"/>
              <a:t>,</a:t>
            </a:r>
            <a:r>
              <a:rPr lang="ro-RO"/>
              <a:t>z</a:t>
            </a:r>
            <a:r>
              <a:rPr lang="en-US"/>
              <a:t>)</a:t>
            </a:r>
            <a:r>
              <a:rPr lang="ro-RO"/>
              <a:t> şi</a:t>
            </a:r>
            <a:r>
              <a:rPr lang="en-US"/>
              <a:t> </a:t>
            </a:r>
            <a:r>
              <a:rPr lang="en-US" i="1"/>
              <a:t>j</a:t>
            </a:r>
            <a:r>
              <a:rPr lang="en-US"/>
              <a:t>=3.  </a:t>
            </a:r>
            <a:r>
              <a:rPr lang="ro-RO"/>
              <a:t>Atunci</a:t>
            </a:r>
            <a:r>
              <a:rPr lang="en-US"/>
              <a:t> b</a:t>
            </a:r>
            <a:r>
              <a:rPr lang="en-US" i="1" baseline="-25000"/>
              <a:t>j</a:t>
            </a:r>
            <a:r>
              <a:rPr lang="en-US" i="1"/>
              <a:t> </a:t>
            </a:r>
            <a:r>
              <a:rPr lang="en-US"/>
              <a:t>= 011 </a:t>
            </a:r>
            <a:r>
              <a:rPr lang="ro-RO"/>
              <a:t>iar maxtermenul corespunzător este </a:t>
            </a:r>
            <a:r>
              <a:rPr lang="ro-RO" i="1"/>
              <a:t>M</a:t>
            </a:r>
            <a:r>
              <a:rPr lang="en-US" i="1" baseline="-25000"/>
              <a:t>j</a:t>
            </a:r>
            <a:r>
              <a:rPr lang="en-US"/>
              <a:t> = </a:t>
            </a:r>
            <a:r>
              <a:rPr lang="ro-RO"/>
              <a:t>x </a:t>
            </a:r>
            <a:r>
              <a:rPr lang="en-US"/>
              <a:t>+ </a:t>
            </a:r>
            <a:r>
              <a:rPr lang="ro-RO"/>
              <a:t>y</a:t>
            </a:r>
            <a:r>
              <a:rPr lang="en-US"/>
              <a:t> +</a:t>
            </a:r>
            <a:r>
              <a:rPr lang="ro-RO"/>
              <a:t> z</a:t>
            </a:r>
            <a:endParaRPr lang="en-US"/>
          </a:p>
        </p:txBody>
      </p:sp>
      <p:sp>
        <p:nvSpPr>
          <p:cNvPr id="46086" name="Line 4"/>
          <p:cNvSpPr>
            <a:spLocks noChangeShapeType="1"/>
          </p:cNvSpPr>
          <p:nvPr/>
        </p:nvSpPr>
        <p:spPr bwMode="auto">
          <a:xfrm>
            <a:off x="60198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54102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4409D91-588E-4381-822F-54CC525E511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6EBEAA9-A819-42A6-971C-2AA3A70DC62D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Forme</a:t>
            </a:r>
            <a:r>
              <a:rPr lang="ro-RO" sz="3200"/>
              <a:t>le canonice </a:t>
            </a:r>
            <a:r>
              <a:rPr lang="en-US" sz="3200"/>
              <a:t>de reprezentare ale func</a:t>
            </a:r>
            <a:r>
              <a:rPr lang="ro-RO" sz="3200"/>
              <a:t>ţ</a:t>
            </a:r>
            <a:r>
              <a:rPr lang="en-US" sz="3200"/>
              <a:t>iilor booleene</a:t>
            </a: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1"/>
            <a:ext cx="82343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200" dirty="0"/>
              <a:t>Forme</a:t>
            </a:r>
            <a:r>
              <a:rPr lang="en-US" sz="2200" dirty="0"/>
              <a:t> </a:t>
            </a:r>
            <a:r>
              <a:rPr lang="ro-RO" sz="2200" b="1" i="1" dirty="0"/>
              <a:t>canonice</a:t>
            </a:r>
            <a:r>
              <a:rPr lang="en-US" sz="2200" dirty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Forma </a:t>
            </a:r>
            <a:r>
              <a:rPr lang="ro-RO" sz="2200" b="1" i="1" dirty="0"/>
              <a:t>minterm</a:t>
            </a:r>
            <a:r>
              <a:rPr lang="en-US" sz="2200" dirty="0"/>
              <a:t> (FCD – forma canonic</a:t>
            </a:r>
            <a:r>
              <a:rPr lang="ro-RO" sz="2200" dirty="0"/>
              <a:t>ă</a:t>
            </a:r>
            <a:r>
              <a:rPr lang="en-US" sz="2200" dirty="0"/>
              <a:t> </a:t>
            </a:r>
            <a:r>
              <a:rPr lang="ro-RO" sz="2200" dirty="0"/>
              <a:t>disjunctivă</a:t>
            </a:r>
            <a:r>
              <a:rPr lang="en-US" sz="2200" dirty="0"/>
              <a:t>) – SUM</a:t>
            </a:r>
            <a:r>
              <a:rPr lang="ro-RO" sz="2200" dirty="0"/>
              <a:t>Ă</a:t>
            </a:r>
            <a:r>
              <a:rPr lang="en-US" sz="2200" dirty="0"/>
              <a:t> de </a:t>
            </a:r>
            <a:r>
              <a:rPr lang="ro-RO" sz="2200" dirty="0"/>
              <a:t>produse</a:t>
            </a:r>
            <a:r>
              <a:rPr lang="en-US" sz="2200" dirty="0"/>
              <a:t> – </a:t>
            </a:r>
            <a:r>
              <a:rPr lang="ro-RO" sz="2200" dirty="0"/>
              <a:t>variabilele</a:t>
            </a:r>
            <a:r>
              <a:rPr lang="en-US" sz="2200" dirty="0"/>
              <a:t> </a:t>
            </a:r>
            <a:r>
              <a:rPr lang="ro-RO" sz="2200" dirty="0"/>
              <a:t>sau</a:t>
            </a:r>
            <a:r>
              <a:rPr lang="en-US" sz="2200" dirty="0"/>
              <a:t> </a:t>
            </a:r>
            <a:r>
              <a:rPr lang="ro-RO" sz="2200" dirty="0"/>
              <a:t>complementele</a:t>
            </a:r>
            <a:r>
              <a:rPr lang="en-US" sz="2200" dirty="0"/>
              <a:t> </a:t>
            </a:r>
            <a:r>
              <a:rPr lang="ro-RO" sz="2200" dirty="0"/>
              <a:t>lor</a:t>
            </a:r>
            <a:r>
              <a:rPr lang="en-US" sz="2200" dirty="0"/>
              <a:t> </a:t>
            </a:r>
            <a:r>
              <a:rPr lang="ro-RO" sz="2200" dirty="0"/>
              <a:t>î</a:t>
            </a:r>
            <a:r>
              <a:rPr lang="en-US" sz="2200" dirty="0"/>
              <a:t>n </a:t>
            </a:r>
            <a:r>
              <a:rPr lang="ro-RO" sz="2200" dirty="0"/>
              <a:t>cadrul unui mintermen sunt</a:t>
            </a:r>
            <a:r>
              <a:rPr lang="en-US" sz="2200" dirty="0"/>
              <a:t> legate </a:t>
            </a:r>
            <a:r>
              <a:rPr lang="ro-RO" sz="2200" dirty="0"/>
              <a:t>prin</a:t>
            </a:r>
            <a:r>
              <a:rPr lang="en-US" sz="2200" dirty="0"/>
              <a:t> opera</a:t>
            </a:r>
            <a:r>
              <a:rPr lang="ro-RO" sz="2200" dirty="0"/>
              <a:t>ţia booleană</a:t>
            </a:r>
            <a:r>
              <a:rPr lang="en-US" sz="2200" dirty="0"/>
              <a:t> </a:t>
            </a:r>
            <a:r>
              <a:rPr lang="ro-RO" sz="2200" dirty="0"/>
              <a:t>Ş</a:t>
            </a:r>
            <a:r>
              <a:rPr lang="en-US" sz="2200" dirty="0"/>
              <a:t>I, </a:t>
            </a:r>
            <a:r>
              <a:rPr lang="ro-RO" sz="2200" dirty="0"/>
              <a:t>iar mintermenii sunt legaţi prin</a:t>
            </a:r>
            <a:r>
              <a:rPr lang="en-US" sz="2200" dirty="0"/>
              <a:t> opera</a:t>
            </a:r>
            <a:r>
              <a:rPr lang="ro-RO" sz="2200" dirty="0"/>
              <a:t>ţia booleană</a:t>
            </a:r>
            <a:r>
              <a:rPr lang="en-US" sz="2200" dirty="0"/>
              <a:t> SAU.</a:t>
            </a:r>
            <a:r>
              <a:rPr lang="ro-RO" sz="2200" dirty="0"/>
              <a:t> În sumă apar mintermenii pentru care funcţia booleană are valoarea </a:t>
            </a:r>
            <a:r>
              <a:rPr lang="en-US" sz="2200" dirty="0"/>
              <a:t>1</a:t>
            </a:r>
            <a:r>
              <a:rPr lang="ro-RO" sz="2200" dirty="0"/>
              <a:t>.</a:t>
            </a:r>
            <a:r>
              <a:rPr lang="en-US" sz="22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Forma </a:t>
            </a:r>
            <a:r>
              <a:rPr lang="ro-RO" sz="2200" b="1" i="1" dirty="0"/>
              <a:t>maxterm</a:t>
            </a:r>
            <a:r>
              <a:rPr lang="en-US" sz="2200" dirty="0"/>
              <a:t> (FCC – forma canonic</a:t>
            </a:r>
            <a:r>
              <a:rPr lang="ro-RO" sz="2200" dirty="0"/>
              <a:t>ă</a:t>
            </a:r>
            <a:r>
              <a:rPr lang="en-US" sz="2200" dirty="0"/>
              <a:t> </a:t>
            </a:r>
            <a:r>
              <a:rPr lang="ro-RO" sz="2200" dirty="0"/>
              <a:t>conjunctivă</a:t>
            </a:r>
            <a:r>
              <a:rPr lang="en-US" sz="2200" dirty="0"/>
              <a:t>) – PRODUS de </a:t>
            </a:r>
            <a:r>
              <a:rPr lang="ro-RO" sz="2200" dirty="0"/>
              <a:t>sume</a:t>
            </a:r>
            <a:r>
              <a:rPr lang="en-US" sz="2200" dirty="0"/>
              <a:t> – </a:t>
            </a:r>
            <a:r>
              <a:rPr lang="ro-RO" sz="2200" dirty="0"/>
              <a:t>variabilele sau complementele lor</a:t>
            </a:r>
            <a:r>
              <a:rPr lang="en-US" sz="2200" dirty="0"/>
              <a:t> </a:t>
            </a:r>
            <a:r>
              <a:rPr lang="ro-RO" sz="2200" dirty="0"/>
              <a:t>î</a:t>
            </a:r>
            <a:r>
              <a:rPr lang="en-US" sz="2200" dirty="0"/>
              <a:t>n </a:t>
            </a:r>
            <a:r>
              <a:rPr lang="ro-RO" sz="2200" dirty="0"/>
              <a:t>cadrul unui maxtermen sunt</a:t>
            </a:r>
            <a:r>
              <a:rPr lang="en-US" sz="2200" dirty="0"/>
              <a:t> legate </a:t>
            </a:r>
            <a:r>
              <a:rPr lang="ro-RO" sz="2200" dirty="0"/>
              <a:t>prin</a:t>
            </a:r>
            <a:r>
              <a:rPr lang="en-US" sz="2200" dirty="0"/>
              <a:t> opera</a:t>
            </a:r>
            <a:r>
              <a:rPr lang="ro-RO" sz="2200" dirty="0"/>
              <a:t>ţia booleană</a:t>
            </a:r>
            <a:r>
              <a:rPr lang="en-US" sz="2200" dirty="0"/>
              <a:t> SAU, </a:t>
            </a:r>
            <a:r>
              <a:rPr lang="ro-RO" sz="2200" dirty="0"/>
              <a:t>iar maxtermenii sunt legaţi prin </a:t>
            </a:r>
            <a:r>
              <a:rPr lang="en-US" sz="2200" dirty="0"/>
              <a:t>opera</a:t>
            </a:r>
            <a:r>
              <a:rPr lang="ro-RO" sz="2200" dirty="0"/>
              <a:t>ţia booleană</a:t>
            </a:r>
            <a:r>
              <a:rPr lang="en-US" sz="2200" dirty="0"/>
              <a:t> </a:t>
            </a:r>
            <a:r>
              <a:rPr lang="ro-RO" sz="2200" dirty="0"/>
              <a:t>Ş</a:t>
            </a:r>
            <a:r>
              <a:rPr lang="en-US" sz="2200" dirty="0"/>
              <a:t>I.</a:t>
            </a:r>
            <a:r>
              <a:rPr lang="ro-RO" sz="2200" dirty="0"/>
              <a:t> În produs apar maxtermenii pentru care funcţia booleană are valoarea 0.</a:t>
            </a:r>
            <a:r>
              <a:rPr lang="en-US" sz="22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2200" dirty="0"/>
              <a:t>Formele canonice sunt </a:t>
            </a:r>
            <a:r>
              <a:rPr lang="ro-RO" sz="2200" b="1" u="sng" dirty="0"/>
              <a:t>unice</a:t>
            </a:r>
            <a:r>
              <a:rPr lang="ro-RO" sz="2200" dirty="0"/>
              <a:t>.</a:t>
            </a:r>
            <a:endParaRPr lang="en-US" sz="2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4E0C0D-D193-4AB4-B1EE-CC2D73516DE1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5FE3CFE-F258-4F51-AD43-4C31EB46F3A3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363526" name="Rectangle 6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Mintermeni/maxtermeni pentru o func</a:t>
            </a:r>
            <a:r>
              <a:rPr lang="ro-RO" sz="3200"/>
              <a:t>ţ</a:t>
            </a:r>
            <a:r>
              <a:rPr lang="en-US" sz="3200"/>
              <a:t>ie de 2 variabile booleene</a:t>
            </a:r>
          </a:p>
        </p:txBody>
      </p:sp>
      <p:graphicFrame>
        <p:nvGraphicFramePr>
          <p:cNvPr id="363569" name="Group 49"/>
          <p:cNvGraphicFramePr>
            <a:graphicFrameLocks noGrp="1"/>
          </p:cNvGraphicFramePr>
          <p:nvPr/>
        </p:nvGraphicFramePr>
        <p:xfrm>
          <a:off x="1828800" y="2209800"/>
          <a:ext cx="6172200" cy="414972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8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Func</a:t>
                      </a: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ţ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ie de 2 variabile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Mintermeni m</a:t>
                      </a:r>
                      <a:r>
                        <a:rPr kumimoji="0" lang="en-US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Maxtermeni</a:t>
                      </a: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</a:t>
                      </a:r>
                      <a:r>
                        <a:rPr kumimoji="0" lang="en-US" sz="2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8167" name="Object 41"/>
          <p:cNvGraphicFramePr>
            <a:graphicFrameLocks noChangeAspect="1"/>
          </p:cNvGraphicFramePr>
          <p:nvPr/>
        </p:nvGraphicFramePr>
        <p:xfrm>
          <a:off x="5334000" y="3716338"/>
          <a:ext cx="8382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1" name="Equation" r:id="rId3" imgW="533169" imgH="253890" progId="Equation.3">
                  <p:embed/>
                </p:oleObj>
              </mc:Choice>
              <mc:Fallback>
                <p:oleObj name="Equation" r:id="rId3" imgW="533169" imgH="25389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716338"/>
                        <a:ext cx="8382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8" name="Object 42"/>
          <p:cNvGraphicFramePr>
            <a:graphicFrameLocks noChangeAspect="1"/>
          </p:cNvGraphicFramePr>
          <p:nvPr/>
        </p:nvGraphicFramePr>
        <p:xfrm>
          <a:off x="5353050" y="4429125"/>
          <a:ext cx="7985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2" name="Equation" r:id="rId5" imgW="508000" imgH="241300" progId="Equation.3">
                  <p:embed/>
                </p:oleObj>
              </mc:Choice>
              <mc:Fallback>
                <p:oleObj name="Equation" r:id="rId5" imgW="508000" imgH="2413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4429125"/>
                        <a:ext cx="7985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9" name="Object 43"/>
          <p:cNvGraphicFramePr>
            <a:graphicFrameLocks noChangeAspect="1"/>
          </p:cNvGraphicFramePr>
          <p:nvPr/>
        </p:nvGraphicFramePr>
        <p:xfrm>
          <a:off x="5354638" y="5108575"/>
          <a:ext cx="8382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3" name="Equation" r:id="rId7" imgW="533169" imgH="241195" progId="Equation.3">
                  <p:embed/>
                </p:oleObj>
              </mc:Choice>
              <mc:Fallback>
                <p:oleObj name="Equation" r:id="rId7" imgW="533169" imgH="241195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5108575"/>
                        <a:ext cx="8382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0" name="Object 44"/>
          <p:cNvGraphicFramePr>
            <a:graphicFrameLocks noChangeAspect="1"/>
          </p:cNvGraphicFramePr>
          <p:nvPr/>
        </p:nvGraphicFramePr>
        <p:xfrm>
          <a:off x="5373688" y="5803900"/>
          <a:ext cx="79851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4" name="Equation" r:id="rId9" imgW="508000" imgH="228600" progId="Equation.3">
                  <p:embed/>
                </p:oleObj>
              </mc:Choice>
              <mc:Fallback>
                <p:oleObj name="Equation" r:id="rId9" imgW="508000" imgH="2286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5803900"/>
                        <a:ext cx="798512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1" name="Object 45"/>
          <p:cNvGraphicFramePr>
            <a:graphicFrameLocks noChangeAspect="1"/>
          </p:cNvGraphicFramePr>
          <p:nvPr/>
        </p:nvGraphicFramePr>
        <p:xfrm>
          <a:off x="6565900" y="3743325"/>
          <a:ext cx="1157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5" name="Equation" r:id="rId11" imgW="736600" imgH="228600" progId="Equation.3">
                  <p:embed/>
                </p:oleObj>
              </mc:Choice>
              <mc:Fallback>
                <p:oleObj name="Equation" r:id="rId11" imgW="736600" imgH="2286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3743325"/>
                        <a:ext cx="1157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2" name="Object 46"/>
          <p:cNvGraphicFramePr>
            <a:graphicFrameLocks noChangeAspect="1"/>
          </p:cNvGraphicFramePr>
          <p:nvPr/>
        </p:nvGraphicFramePr>
        <p:xfrm>
          <a:off x="6562725" y="4486275"/>
          <a:ext cx="11366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6" name="Equation" r:id="rId13" imgW="723586" imgH="241195" progId="Equation.3">
                  <p:embed/>
                </p:oleObj>
              </mc:Choice>
              <mc:Fallback>
                <p:oleObj name="Equation" r:id="rId13" imgW="723586" imgH="241195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725" y="4486275"/>
                        <a:ext cx="11366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3" name="Object 47"/>
          <p:cNvGraphicFramePr>
            <a:graphicFrameLocks noChangeAspect="1"/>
          </p:cNvGraphicFramePr>
          <p:nvPr/>
        </p:nvGraphicFramePr>
        <p:xfrm>
          <a:off x="6543675" y="5106988"/>
          <a:ext cx="11572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7" name="Equation" r:id="rId15" imgW="736600" imgH="241300" progId="Equation.3">
                  <p:embed/>
                </p:oleObj>
              </mc:Choice>
              <mc:Fallback>
                <p:oleObj name="Equation" r:id="rId15" imgW="736600" imgH="2413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5106988"/>
                        <a:ext cx="11572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4" name="Object 48"/>
          <p:cNvGraphicFramePr>
            <a:graphicFrameLocks noChangeAspect="1"/>
          </p:cNvGraphicFramePr>
          <p:nvPr/>
        </p:nvGraphicFramePr>
        <p:xfrm>
          <a:off x="6553200" y="5783263"/>
          <a:ext cx="11572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8" name="Equation" r:id="rId17" imgW="736280" imgH="253890" progId="Equation.3">
                  <p:embed/>
                </p:oleObj>
              </mc:Choice>
              <mc:Fallback>
                <p:oleObj name="Equation" r:id="rId17" imgW="736280" imgH="25389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783263"/>
                        <a:ext cx="11572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6D1A7D-77A7-44D4-8136-CECD05A92C9A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936F384-3416-4690-8383-E9C46184002F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364590" name="Rectangle 46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Mintermeni/maxtermeni pentru o func</a:t>
            </a:r>
            <a:r>
              <a:rPr lang="ro-RO" sz="3200"/>
              <a:t>ţ</a:t>
            </a:r>
            <a:r>
              <a:rPr lang="en-US" sz="3200"/>
              <a:t>ie de 3 variabile booleene</a:t>
            </a:r>
          </a:p>
        </p:txBody>
      </p:sp>
      <p:graphicFrame>
        <p:nvGraphicFramePr>
          <p:cNvPr id="364658" name="Group 114"/>
          <p:cNvGraphicFramePr>
            <a:graphicFrameLocks noGrp="1"/>
          </p:cNvGraphicFramePr>
          <p:nvPr/>
        </p:nvGraphicFramePr>
        <p:xfrm>
          <a:off x="1828800" y="1978025"/>
          <a:ext cx="6553200" cy="4729166"/>
        </p:xfrm>
        <a:graphic>
          <a:graphicData uri="http://schemas.openxmlformats.org/drawingml/2006/table">
            <a:tbl>
              <a:tblPr/>
              <a:tblGrid>
                <a:gridCol w="90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1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Func</a:t>
                      </a:r>
                      <a:r>
                        <a:rPr kumimoji="0" lang="ro-R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ţ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ie de 3 variabile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8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Mintermeni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Maxtermeni </a:t>
                      </a:r>
                      <a:r>
                        <a:rPr kumimoji="0" lang="ro-RO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9221" name="Group 111"/>
          <p:cNvGrpSpPr>
            <a:grpSpLocks/>
          </p:cNvGrpSpPr>
          <p:nvPr/>
        </p:nvGrpSpPr>
        <p:grpSpPr bwMode="auto">
          <a:xfrm>
            <a:off x="5105400" y="3530600"/>
            <a:ext cx="3184525" cy="3175000"/>
            <a:chOff x="3216" y="2224"/>
            <a:chExt cx="2006" cy="2000"/>
          </a:xfrm>
        </p:grpSpPr>
        <p:graphicFrame>
          <p:nvGraphicFramePr>
            <p:cNvPr id="49222" name="Object 112"/>
            <p:cNvGraphicFramePr>
              <a:graphicFrameLocks noChangeAspect="1"/>
            </p:cNvGraphicFramePr>
            <p:nvPr/>
          </p:nvGraphicFramePr>
          <p:xfrm>
            <a:off x="3216" y="2224"/>
            <a:ext cx="603" cy="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58" name="Equation" r:id="rId3" imgW="609600" imgH="2032000" progId="Equation.3">
                    <p:embed/>
                  </p:oleObj>
                </mc:Choice>
                <mc:Fallback>
                  <p:oleObj name="Equation" r:id="rId3" imgW="609600" imgH="2032000" progId="Equation.3">
                    <p:embed/>
                    <p:pic>
                      <p:nvPicPr>
                        <p:cNvPr id="0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224"/>
                          <a:ext cx="603" cy="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223" name="Object 113"/>
            <p:cNvGraphicFramePr>
              <a:graphicFrameLocks noChangeAspect="1"/>
            </p:cNvGraphicFramePr>
            <p:nvPr/>
          </p:nvGraphicFramePr>
          <p:xfrm>
            <a:off x="4255" y="2224"/>
            <a:ext cx="967" cy="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59" name="Equation" r:id="rId5" imgW="977900" imgH="2032000" progId="Equation.3">
                    <p:embed/>
                  </p:oleObj>
                </mc:Choice>
                <mc:Fallback>
                  <p:oleObj name="Equation" r:id="rId5" imgW="977900" imgH="2032000" progId="Equation.3">
                    <p:embed/>
                    <p:pic>
                      <p:nvPicPr>
                        <p:cNvPr id="0" name="Object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5" y="2224"/>
                          <a:ext cx="967" cy="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CCFEE14-57E4-4361-9688-43068D0CEA6A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8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8425794C-98F5-4BA7-9603-B8AA76C16813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211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</a:t>
            </a:r>
            <a:r>
              <a:rPr lang="ro-RO"/>
              <a:t>e</a:t>
            </a:r>
            <a:r>
              <a:rPr lang="en-US"/>
              <a:t>mpl</a:t>
            </a:r>
            <a:r>
              <a:rPr lang="ro-RO"/>
              <a:t>u</a:t>
            </a:r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400800" cy="4498975"/>
          </a:xfrm>
        </p:spPr>
        <p:txBody>
          <a:bodyPr/>
          <a:lstStyle/>
          <a:p>
            <a:pPr eaLnBrk="1" hangingPunct="1">
              <a:defRPr/>
            </a:pPr>
            <a:r>
              <a:rPr lang="ro-RO" sz="3000"/>
              <a:t>Fie tabela de adevăr următoare:</a:t>
            </a:r>
          </a:p>
          <a:p>
            <a:pPr eaLnBrk="1" hangingPunct="1">
              <a:defRPr/>
            </a:pPr>
            <a:r>
              <a:rPr lang="ro-RO" sz="3000"/>
              <a:t>FCD pentru </a:t>
            </a:r>
            <a:r>
              <a:rPr lang="en-US" sz="3000"/>
              <a:t>f</a:t>
            </a:r>
            <a:r>
              <a:rPr lang="en-US" sz="3000" baseline="-25000"/>
              <a:t>1</a:t>
            </a:r>
            <a:r>
              <a:rPr lang="en-US" sz="3000"/>
              <a:t> </a:t>
            </a:r>
            <a:r>
              <a:rPr lang="ro-RO" sz="3000"/>
              <a:t>e</a:t>
            </a:r>
            <a:r>
              <a:rPr lang="en-US" sz="3000"/>
              <a:t>s</a:t>
            </a:r>
            <a:r>
              <a:rPr lang="ro-RO" sz="3000"/>
              <a:t>te:</a:t>
            </a:r>
            <a:br>
              <a:rPr lang="en-US" sz="3000"/>
            </a:br>
            <a:r>
              <a:rPr lang="en-US" sz="3000"/>
              <a:t>f</a:t>
            </a:r>
            <a:r>
              <a:rPr lang="en-US" sz="3000" baseline="-25000"/>
              <a:t>1</a:t>
            </a:r>
            <a:r>
              <a:rPr lang="en-US" sz="3000"/>
              <a:t>(</a:t>
            </a:r>
            <a:r>
              <a:rPr lang="ro-RO" sz="3000"/>
              <a:t>x</a:t>
            </a:r>
            <a:r>
              <a:rPr lang="en-US" sz="3000"/>
              <a:t>,</a:t>
            </a:r>
            <a:r>
              <a:rPr lang="ro-RO" sz="3000"/>
              <a:t>y</a:t>
            </a:r>
            <a:r>
              <a:rPr lang="en-US" sz="3000"/>
              <a:t>,</a:t>
            </a:r>
            <a:r>
              <a:rPr lang="ro-RO" sz="3000"/>
              <a:t>z</a:t>
            </a:r>
            <a:r>
              <a:rPr lang="en-US" sz="3000"/>
              <a:t>)= m</a:t>
            </a:r>
            <a:r>
              <a:rPr lang="en-US" sz="3000" baseline="-25000"/>
              <a:t>1</a:t>
            </a:r>
            <a:r>
              <a:rPr lang="en-US" sz="3000"/>
              <a:t> + m</a:t>
            </a:r>
            <a:r>
              <a:rPr lang="en-US" sz="3000" baseline="-25000"/>
              <a:t>2</a:t>
            </a:r>
            <a:r>
              <a:rPr lang="en-US" sz="3000"/>
              <a:t> + m</a:t>
            </a:r>
            <a:r>
              <a:rPr lang="en-US" sz="3000" baseline="-25000"/>
              <a:t>4</a:t>
            </a:r>
            <a:r>
              <a:rPr lang="en-US" sz="3000"/>
              <a:t> + m</a:t>
            </a:r>
            <a:r>
              <a:rPr lang="en-US" sz="3000" baseline="-25000"/>
              <a:t>6</a:t>
            </a:r>
            <a:r>
              <a:rPr lang="en-US" sz="3000"/>
              <a:t> </a:t>
            </a:r>
            <a:br>
              <a:rPr lang="en-US" sz="3000"/>
            </a:br>
            <a:r>
              <a:rPr lang="en-US" sz="3000"/>
              <a:t>	      = </a:t>
            </a:r>
            <a:r>
              <a:rPr lang="ro-RO" sz="3000"/>
              <a:t>x y z</a:t>
            </a:r>
            <a:r>
              <a:rPr lang="en-US" sz="3000"/>
              <a:t> + </a:t>
            </a:r>
            <a:r>
              <a:rPr lang="ro-RO" sz="3000"/>
              <a:t>x y z </a:t>
            </a:r>
            <a:r>
              <a:rPr lang="en-US" sz="3000"/>
              <a:t>+ </a:t>
            </a:r>
            <a:r>
              <a:rPr lang="ro-RO" sz="3000"/>
              <a:t>x y z </a:t>
            </a:r>
            <a:r>
              <a:rPr lang="en-US" sz="3000"/>
              <a:t> + </a:t>
            </a:r>
            <a:r>
              <a:rPr lang="ro-RO" sz="3000"/>
              <a:t>x y z</a:t>
            </a:r>
            <a:endParaRPr lang="en-US" sz="3000"/>
          </a:p>
          <a:p>
            <a:pPr eaLnBrk="1" hangingPunct="1">
              <a:defRPr/>
            </a:pPr>
            <a:r>
              <a:rPr lang="ro-RO" sz="3000"/>
              <a:t>FCC pentru</a:t>
            </a:r>
            <a:r>
              <a:rPr lang="en-US" sz="3000"/>
              <a:t> f</a:t>
            </a:r>
            <a:r>
              <a:rPr lang="en-US" sz="3000" baseline="-25000"/>
              <a:t>1 </a:t>
            </a:r>
            <a:r>
              <a:rPr lang="ro-RO" sz="3000"/>
              <a:t>este:</a:t>
            </a:r>
            <a:br>
              <a:rPr lang="en-US" sz="3000"/>
            </a:br>
            <a:r>
              <a:rPr lang="en-US" sz="3000"/>
              <a:t>f</a:t>
            </a:r>
            <a:r>
              <a:rPr lang="en-US" sz="3000" baseline="-25000"/>
              <a:t>1</a:t>
            </a:r>
            <a:r>
              <a:rPr lang="en-US" sz="3000"/>
              <a:t>(</a:t>
            </a:r>
            <a:r>
              <a:rPr lang="ro-RO" sz="3000"/>
              <a:t>x</a:t>
            </a:r>
            <a:r>
              <a:rPr lang="en-US" sz="3000"/>
              <a:t>,</a:t>
            </a:r>
            <a:r>
              <a:rPr lang="ro-RO" sz="3000"/>
              <a:t>y</a:t>
            </a:r>
            <a:r>
              <a:rPr lang="en-US" sz="3000"/>
              <a:t>,</a:t>
            </a:r>
            <a:r>
              <a:rPr lang="ro-RO" sz="3000"/>
              <a:t>z</a:t>
            </a:r>
            <a:r>
              <a:rPr lang="en-US" sz="3000"/>
              <a:t>) = M</a:t>
            </a:r>
            <a:r>
              <a:rPr lang="en-US" sz="3000" baseline="-25000"/>
              <a:t>0</a:t>
            </a:r>
            <a:r>
              <a:rPr lang="en-US" sz="3000"/>
              <a:t> </a:t>
            </a:r>
            <a:r>
              <a:rPr lang="en-US" sz="3000">
                <a:latin typeface="Comic Sans MS"/>
                <a:cs typeface="Times New Roman" pitchFamily="18" charset="0"/>
              </a:rPr>
              <a:t>•</a:t>
            </a:r>
            <a:r>
              <a:rPr lang="en-US" sz="3000"/>
              <a:t> M</a:t>
            </a:r>
            <a:r>
              <a:rPr lang="en-US" sz="3000" baseline="-25000"/>
              <a:t>3</a:t>
            </a:r>
            <a:r>
              <a:rPr lang="en-US" sz="3000"/>
              <a:t> </a:t>
            </a:r>
            <a:r>
              <a:rPr lang="en-US" sz="3000">
                <a:latin typeface="Comic Sans MS"/>
                <a:cs typeface="Times New Roman" pitchFamily="18" charset="0"/>
              </a:rPr>
              <a:t>•</a:t>
            </a:r>
            <a:r>
              <a:rPr lang="en-US" sz="3000">
                <a:cs typeface="Times New Roman" pitchFamily="18" charset="0"/>
              </a:rPr>
              <a:t> </a:t>
            </a:r>
            <a:r>
              <a:rPr lang="en-US" sz="3000"/>
              <a:t>M</a:t>
            </a:r>
            <a:r>
              <a:rPr lang="en-US" sz="3000" baseline="-25000"/>
              <a:t>5</a:t>
            </a:r>
            <a:r>
              <a:rPr lang="en-US" sz="3000"/>
              <a:t> </a:t>
            </a:r>
            <a:r>
              <a:rPr lang="en-US" sz="3000">
                <a:latin typeface="Comic Sans MS"/>
                <a:cs typeface="Times New Roman" pitchFamily="18" charset="0"/>
              </a:rPr>
              <a:t>•</a:t>
            </a:r>
            <a:r>
              <a:rPr lang="en-US" sz="3000">
                <a:cs typeface="Times New Roman" pitchFamily="18" charset="0"/>
              </a:rPr>
              <a:t> </a:t>
            </a:r>
            <a:r>
              <a:rPr lang="en-US" sz="3000"/>
              <a:t>M</a:t>
            </a:r>
            <a:r>
              <a:rPr lang="en-US" sz="3000" baseline="-25000"/>
              <a:t>7</a:t>
            </a:r>
            <a:r>
              <a:rPr lang="en-US" sz="3000"/>
              <a:t>  </a:t>
            </a:r>
            <a:br>
              <a:rPr lang="en-US" sz="3000"/>
            </a:br>
            <a:r>
              <a:rPr lang="en-US" sz="3000"/>
              <a:t>             = (</a:t>
            </a:r>
            <a:r>
              <a:rPr lang="ro-RO" sz="3000"/>
              <a:t>x</a:t>
            </a:r>
            <a:r>
              <a:rPr lang="en-US" sz="3000"/>
              <a:t>+</a:t>
            </a:r>
            <a:r>
              <a:rPr lang="ro-RO" sz="3000"/>
              <a:t>y</a:t>
            </a:r>
            <a:r>
              <a:rPr lang="en-US" sz="3000"/>
              <a:t>+</a:t>
            </a:r>
            <a:r>
              <a:rPr lang="ro-RO" sz="3000"/>
              <a:t>z</a:t>
            </a:r>
            <a:r>
              <a:rPr lang="en-US" sz="3000"/>
              <a:t>)</a:t>
            </a:r>
            <a:r>
              <a:rPr lang="en-US" sz="3000">
                <a:latin typeface="Comic Sans MS"/>
                <a:cs typeface="Times New Roman" pitchFamily="18" charset="0"/>
              </a:rPr>
              <a:t>•</a:t>
            </a:r>
            <a:r>
              <a:rPr lang="en-US" sz="3000"/>
              <a:t>(</a:t>
            </a:r>
            <a:r>
              <a:rPr lang="ro-RO" sz="3000"/>
              <a:t>x</a:t>
            </a:r>
            <a:r>
              <a:rPr lang="en-US" sz="3000"/>
              <a:t>+</a:t>
            </a:r>
            <a:r>
              <a:rPr lang="ro-RO" sz="3000"/>
              <a:t>y </a:t>
            </a:r>
            <a:r>
              <a:rPr lang="en-US" sz="3000"/>
              <a:t>+</a:t>
            </a:r>
            <a:r>
              <a:rPr lang="ro-RO" sz="3000"/>
              <a:t> z </a:t>
            </a:r>
            <a:r>
              <a:rPr lang="en-US" sz="3000"/>
              <a:t>)</a:t>
            </a:r>
            <a:r>
              <a:rPr lang="en-US" sz="3000">
                <a:latin typeface="Comic Sans MS"/>
                <a:cs typeface="Times New Roman" pitchFamily="18" charset="0"/>
              </a:rPr>
              <a:t>•</a:t>
            </a:r>
            <a:r>
              <a:rPr lang="en-US" sz="3000">
                <a:cs typeface="Times New Roman" pitchFamily="18" charset="0"/>
              </a:rPr>
              <a:t> 			 </a:t>
            </a:r>
            <a:r>
              <a:rPr lang="en-US" sz="3000"/>
              <a:t>(</a:t>
            </a:r>
            <a:r>
              <a:rPr lang="ro-RO" sz="3000"/>
              <a:t>x </a:t>
            </a:r>
            <a:r>
              <a:rPr lang="en-US" sz="3000"/>
              <a:t>+</a:t>
            </a:r>
            <a:r>
              <a:rPr lang="ro-RO" sz="3000"/>
              <a:t>y</a:t>
            </a:r>
            <a:r>
              <a:rPr lang="en-US" sz="3000"/>
              <a:t>+</a:t>
            </a:r>
            <a:r>
              <a:rPr lang="ro-RO" sz="3000"/>
              <a:t>z </a:t>
            </a:r>
            <a:r>
              <a:rPr lang="en-US" sz="3000"/>
              <a:t>)</a:t>
            </a:r>
            <a:r>
              <a:rPr lang="en-US" sz="3000">
                <a:latin typeface="Comic Sans MS"/>
                <a:cs typeface="Times New Roman" pitchFamily="18" charset="0"/>
              </a:rPr>
              <a:t>•</a:t>
            </a:r>
            <a:r>
              <a:rPr lang="en-US" sz="3000"/>
              <a:t>(</a:t>
            </a:r>
            <a:r>
              <a:rPr lang="ro-RO" sz="3000"/>
              <a:t> x </a:t>
            </a:r>
            <a:r>
              <a:rPr lang="en-US" sz="3000"/>
              <a:t>+</a:t>
            </a:r>
            <a:r>
              <a:rPr lang="ro-RO" sz="3000"/>
              <a:t> y </a:t>
            </a:r>
            <a:r>
              <a:rPr lang="en-US" sz="3000"/>
              <a:t>+</a:t>
            </a:r>
            <a:r>
              <a:rPr lang="ro-RO" sz="3000"/>
              <a:t> z </a:t>
            </a:r>
            <a:r>
              <a:rPr lang="en-US" sz="3000"/>
              <a:t>).</a:t>
            </a:r>
          </a:p>
          <a:p>
            <a:pPr eaLnBrk="1" hangingPunct="1">
              <a:defRPr/>
            </a:pPr>
            <a:r>
              <a:rPr lang="en-US" sz="3000">
                <a:solidFill>
                  <a:srgbClr val="00FFFF"/>
                </a:solidFill>
              </a:rPr>
              <a:t>Observ</a:t>
            </a:r>
            <a:r>
              <a:rPr lang="ro-RO" sz="3000">
                <a:solidFill>
                  <a:srgbClr val="00FFFF"/>
                </a:solidFill>
              </a:rPr>
              <a:t>aţie</a:t>
            </a:r>
            <a:r>
              <a:rPr lang="en-US" sz="3000">
                <a:solidFill>
                  <a:srgbClr val="00FFFF"/>
                </a:solidFill>
              </a:rPr>
              <a:t>: m</a:t>
            </a:r>
            <a:r>
              <a:rPr lang="en-US" sz="3000" baseline="-25000">
                <a:solidFill>
                  <a:srgbClr val="00FFFF"/>
                </a:solidFill>
              </a:rPr>
              <a:t>j</a:t>
            </a:r>
            <a:r>
              <a:rPr lang="en-US" sz="3000">
                <a:solidFill>
                  <a:srgbClr val="00FFFF"/>
                </a:solidFill>
              </a:rPr>
              <a:t> = M</a:t>
            </a:r>
            <a:r>
              <a:rPr lang="en-US" sz="3000" baseline="-25000">
                <a:solidFill>
                  <a:srgbClr val="00FFFF"/>
                </a:solidFill>
              </a:rPr>
              <a:t>j</a:t>
            </a:r>
            <a:endParaRPr lang="en-US" sz="3000">
              <a:solidFill>
                <a:srgbClr val="00FFFF"/>
              </a:solidFill>
            </a:endParaRPr>
          </a:p>
        </p:txBody>
      </p:sp>
      <p:graphicFrame>
        <p:nvGraphicFramePr>
          <p:cNvPr id="212037" name="Group 69"/>
          <p:cNvGraphicFramePr>
            <a:graphicFrameLocks noGrp="1"/>
          </p:cNvGraphicFramePr>
          <p:nvPr/>
        </p:nvGraphicFramePr>
        <p:xfrm>
          <a:off x="6477000" y="1752600"/>
          <a:ext cx="2214567" cy="4664079"/>
        </p:xfrm>
        <a:graphic>
          <a:graphicData uri="http://schemas.openxmlformats.org/drawingml/2006/table">
            <a:tbl>
              <a:tblPr/>
              <a:tblGrid>
                <a:gridCol w="509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6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50244" name="Group 77"/>
          <p:cNvGrpSpPr>
            <a:grpSpLocks/>
          </p:cNvGrpSpPr>
          <p:nvPr/>
        </p:nvGrpSpPr>
        <p:grpSpPr bwMode="auto">
          <a:xfrm>
            <a:off x="2133600" y="3200400"/>
            <a:ext cx="4267200" cy="0"/>
            <a:chOff x="1344" y="1920"/>
            <a:chExt cx="2688" cy="0"/>
          </a:xfrm>
        </p:grpSpPr>
        <p:sp>
          <p:nvSpPr>
            <p:cNvPr id="50253" name="Line 70"/>
            <p:cNvSpPr>
              <a:spLocks noChangeShapeType="1"/>
            </p:cNvSpPr>
            <p:nvPr/>
          </p:nvSpPr>
          <p:spPr bwMode="auto">
            <a:xfrm>
              <a:off x="1344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4" name="Line 71"/>
            <p:cNvSpPr>
              <a:spLocks noChangeShapeType="1"/>
            </p:cNvSpPr>
            <p:nvPr/>
          </p:nvSpPr>
          <p:spPr bwMode="auto">
            <a:xfrm>
              <a:off x="1536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5" name="Line 72"/>
            <p:cNvSpPr>
              <a:spLocks noChangeShapeType="1"/>
            </p:cNvSpPr>
            <p:nvPr/>
          </p:nvSpPr>
          <p:spPr bwMode="auto">
            <a:xfrm>
              <a:off x="2064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6" name="Line 73"/>
            <p:cNvSpPr>
              <a:spLocks noChangeShapeType="1"/>
            </p:cNvSpPr>
            <p:nvPr/>
          </p:nvSpPr>
          <p:spPr bwMode="auto">
            <a:xfrm>
              <a:off x="2400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7" name="Line 74"/>
            <p:cNvSpPr>
              <a:spLocks noChangeShapeType="1"/>
            </p:cNvSpPr>
            <p:nvPr/>
          </p:nvSpPr>
          <p:spPr bwMode="auto">
            <a:xfrm>
              <a:off x="2928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8" name="Line 75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9" name="Line 76"/>
            <p:cNvSpPr>
              <a:spLocks noChangeShapeType="1"/>
            </p:cNvSpPr>
            <p:nvPr/>
          </p:nvSpPr>
          <p:spPr bwMode="auto">
            <a:xfrm>
              <a:off x="3888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245" name="Line 78"/>
          <p:cNvSpPr>
            <a:spLocks noChangeShapeType="1"/>
          </p:cNvSpPr>
          <p:nvPr/>
        </p:nvSpPr>
        <p:spPr bwMode="auto">
          <a:xfrm>
            <a:off x="47244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6" name="Line 79"/>
          <p:cNvSpPr>
            <a:spLocks noChangeShapeType="1"/>
          </p:cNvSpPr>
          <p:nvPr/>
        </p:nvSpPr>
        <p:spPr bwMode="auto">
          <a:xfrm>
            <a:off x="41148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7" name="Line 80"/>
          <p:cNvSpPr>
            <a:spLocks noChangeShapeType="1"/>
          </p:cNvSpPr>
          <p:nvPr/>
        </p:nvSpPr>
        <p:spPr bwMode="auto">
          <a:xfrm>
            <a:off x="22860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8" name="Line 81"/>
          <p:cNvSpPr>
            <a:spLocks noChangeShapeType="1"/>
          </p:cNvSpPr>
          <p:nvPr/>
        </p:nvSpPr>
        <p:spPr bwMode="auto">
          <a:xfrm>
            <a:off x="32766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9" name="Line 82"/>
          <p:cNvSpPr>
            <a:spLocks noChangeShapeType="1"/>
          </p:cNvSpPr>
          <p:nvPr/>
        </p:nvSpPr>
        <p:spPr bwMode="auto">
          <a:xfrm>
            <a:off x="39624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50" name="Line 83"/>
          <p:cNvSpPr>
            <a:spLocks noChangeShapeType="1"/>
          </p:cNvSpPr>
          <p:nvPr/>
        </p:nvSpPr>
        <p:spPr bwMode="auto">
          <a:xfrm>
            <a:off x="45720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51" name="Line 84"/>
          <p:cNvSpPr>
            <a:spLocks noChangeShapeType="1"/>
          </p:cNvSpPr>
          <p:nvPr/>
        </p:nvSpPr>
        <p:spPr bwMode="auto">
          <a:xfrm>
            <a:off x="51816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52" name="Line 85"/>
          <p:cNvSpPr>
            <a:spLocks noChangeShapeType="1"/>
          </p:cNvSpPr>
          <p:nvPr/>
        </p:nvSpPr>
        <p:spPr bwMode="auto">
          <a:xfrm>
            <a:off x="3276600" y="5638800"/>
            <a:ext cx="3048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810DFD5-020F-43C5-A782-BEF533B588E3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0CB321F-C897-4E3A-9FC7-E2F7A36D67AE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212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Prescurtări</a:t>
            </a:r>
            <a:r>
              <a:rPr lang="en-US"/>
              <a:t>: </a:t>
            </a:r>
            <a:r>
              <a:rPr lang="en-US">
                <a:cs typeface="Times New Roman" pitchFamily="18" charset="0"/>
              </a:rPr>
              <a:t>∑</a:t>
            </a:r>
            <a:r>
              <a:rPr lang="en-US"/>
              <a:t> </a:t>
            </a:r>
            <a:r>
              <a:rPr lang="ro-RO"/>
              <a:t>şi</a:t>
            </a:r>
            <a:r>
              <a:rPr lang="en-US"/>
              <a:t> </a:t>
            </a:r>
            <a:r>
              <a:rPr lang="en-US">
                <a:cs typeface="Times New Roman" pitchFamily="18" charset="0"/>
              </a:rPr>
              <a:t>∏</a:t>
            </a:r>
            <a:endParaRPr lang="en-US" b="0">
              <a:cs typeface="Times New Roman" pitchFamily="18" charset="0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f</a:t>
            </a:r>
            <a:r>
              <a:rPr lang="en-US" sz="2800" baseline="-25000"/>
              <a:t>1</a:t>
            </a:r>
            <a:r>
              <a:rPr lang="en-US" sz="2800"/>
              <a:t>(</a:t>
            </a:r>
            <a:r>
              <a:rPr lang="ro-RO" sz="2800"/>
              <a:t>x</a:t>
            </a:r>
            <a:r>
              <a:rPr lang="en-US" sz="2800"/>
              <a:t>,</a:t>
            </a:r>
            <a:r>
              <a:rPr lang="ro-RO" sz="2800"/>
              <a:t>y</a:t>
            </a:r>
            <a:r>
              <a:rPr lang="en-US" sz="2800"/>
              <a:t>,</a:t>
            </a:r>
            <a:r>
              <a:rPr lang="ro-RO" sz="2800"/>
              <a:t>z</a:t>
            </a:r>
            <a:r>
              <a:rPr lang="en-US" sz="2800"/>
              <a:t>) = </a:t>
            </a:r>
            <a:r>
              <a:rPr lang="en-US" sz="2800">
                <a:cs typeface="Times New Roman" pitchFamily="18" charset="0"/>
              </a:rPr>
              <a:t>∑</a:t>
            </a:r>
            <a:r>
              <a:rPr lang="en-US" sz="2800" b="1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</a:rPr>
              <a:t>m</a:t>
            </a:r>
            <a:r>
              <a:rPr lang="en-US" sz="2800"/>
              <a:t>(1,2,4,6), </a:t>
            </a:r>
            <a:r>
              <a:rPr lang="ro-RO" sz="2800"/>
              <a:t>unde</a:t>
            </a:r>
            <a:r>
              <a:rPr lang="en-US" sz="2400"/>
              <a:t> </a:t>
            </a:r>
            <a:r>
              <a:rPr lang="en-US" sz="2800">
                <a:cs typeface="Times New Roman" pitchFamily="18" charset="0"/>
              </a:rPr>
              <a:t>∑</a:t>
            </a:r>
            <a:r>
              <a:rPr lang="en-US" sz="2800"/>
              <a:t> indic</a:t>
            </a:r>
            <a:r>
              <a:rPr lang="ro-RO" sz="2800"/>
              <a:t>ă faptul că este vorba despre o sumă-de-produse</a:t>
            </a:r>
            <a:r>
              <a:rPr lang="en-US" sz="2800"/>
              <a:t>, </a:t>
            </a:r>
            <a:r>
              <a:rPr lang="ro-RO" sz="2800"/>
              <a:t>iar</a:t>
            </a:r>
            <a:r>
              <a:rPr lang="en-US" sz="2800"/>
              <a:t> m(1,2,4,6) indic</a:t>
            </a:r>
            <a:r>
              <a:rPr lang="ro-RO" sz="2800"/>
              <a:t>ă faptul că mintermenii din sumă sunt</a:t>
            </a:r>
            <a:r>
              <a:rPr lang="en-US" sz="2800"/>
              <a:t> m</a:t>
            </a:r>
            <a:r>
              <a:rPr lang="en-US" sz="2800" baseline="-25000"/>
              <a:t>1</a:t>
            </a:r>
            <a:r>
              <a:rPr lang="en-US" sz="2800"/>
              <a:t>, m</a:t>
            </a:r>
            <a:r>
              <a:rPr lang="en-US" sz="2800" baseline="-25000"/>
              <a:t>2</a:t>
            </a:r>
            <a:r>
              <a:rPr lang="en-US" sz="2800"/>
              <a:t>, m</a:t>
            </a:r>
            <a:r>
              <a:rPr lang="en-US" sz="2800" baseline="-25000"/>
              <a:t>4</a:t>
            </a:r>
            <a:r>
              <a:rPr lang="ro-RO" sz="2800" baseline="-25000"/>
              <a:t> </a:t>
            </a:r>
            <a:r>
              <a:rPr lang="ro-RO" sz="2800"/>
              <a:t>şi </a:t>
            </a:r>
            <a:r>
              <a:rPr lang="en-US" sz="2800"/>
              <a:t>m</a:t>
            </a:r>
            <a:r>
              <a:rPr lang="en-US" sz="2800" baseline="-25000"/>
              <a:t>6</a:t>
            </a:r>
            <a:r>
              <a:rPr lang="en-US" sz="2800"/>
              <a:t>.</a:t>
            </a:r>
          </a:p>
          <a:p>
            <a:pPr eaLnBrk="1" hangingPunct="1">
              <a:defRPr/>
            </a:pPr>
            <a:r>
              <a:rPr lang="en-US" sz="2800"/>
              <a:t>f</a:t>
            </a:r>
            <a:r>
              <a:rPr lang="en-US" sz="2800" baseline="-25000"/>
              <a:t>1</a:t>
            </a:r>
            <a:r>
              <a:rPr lang="en-US" sz="2800"/>
              <a:t>(</a:t>
            </a:r>
            <a:r>
              <a:rPr lang="ro-RO" sz="2800"/>
              <a:t>x</a:t>
            </a:r>
            <a:r>
              <a:rPr lang="en-US" sz="2800"/>
              <a:t>,</a:t>
            </a:r>
            <a:r>
              <a:rPr lang="ro-RO" sz="2800"/>
              <a:t>y</a:t>
            </a:r>
            <a:r>
              <a:rPr lang="en-US" sz="2800"/>
              <a:t>,</a:t>
            </a:r>
            <a:r>
              <a:rPr lang="ro-RO" sz="2800"/>
              <a:t>z</a:t>
            </a:r>
            <a:r>
              <a:rPr lang="en-US" sz="2800"/>
              <a:t>) = </a:t>
            </a:r>
            <a:r>
              <a:rPr lang="en-US" sz="2800">
                <a:cs typeface="Times New Roman" pitchFamily="18" charset="0"/>
              </a:rPr>
              <a:t>∏</a:t>
            </a:r>
            <a:r>
              <a:rPr lang="en-US" sz="2800" b="1"/>
              <a:t> </a:t>
            </a:r>
            <a:r>
              <a:rPr lang="en-US" sz="2800"/>
              <a:t>M(0,3,5,7), </a:t>
            </a:r>
            <a:r>
              <a:rPr lang="ro-RO" sz="2800"/>
              <a:t>und</a:t>
            </a:r>
            <a:r>
              <a:rPr lang="en-US" sz="2800"/>
              <a:t>e </a:t>
            </a:r>
            <a:r>
              <a:rPr lang="en-US" sz="2800">
                <a:cs typeface="Times New Roman" pitchFamily="18" charset="0"/>
              </a:rPr>
              <a:t>∏</a:t>
            </a:r>
            <a:r>
              <a:rPr lang="en-US" sz="2800"/>
              <a:t> indic</a:t>
            </a:r>
            <a:r>
              <a:rPr lang="ro-RO" sz="2800"/>
              <a:t>ă faptul că este vorba despre un produs-de</a:t>
            </a:r>
            <a:r>
              <a:rPr lang="en-US" sz="2800"/>
              <a:t>-sum</a:t>
            </a:r>
            <a:r>
              <a:rPr lang="ro-RO" sz="2800"/>
              <a:t>e</a:t>
            </a:r>
            <a:r>
              <a:rPr lang="en-US" sz="2800"/>
              <a:t>, </a:t>
            </a:r>
            <a:r>
              <a:rPr lang="ro-RO" sz="2800"/>
              <a:t>iar</a:t>
            </a:r>
            <a:r>
              <a:rPr lang="en-US" sz="2800"/>
              <a:t> M(0,3,5,7) indic</a:t>
            </a:r>
            <a:r>
              <a:rPr lang="ro-RO" sz="2800"/>
              <a:t>ă faptul că </a:t>
            </a:r>
            <a:r>
              <a:rPr lang="en-US" sz="2800"/>
              <a:t>maxterm</a:t>
            </a:r>
            <a:r>
              <a:rPr lang="ro-RO" sz="2800"/>
              <a:t>enii din produs sunt</a:t>
            </a:r>
            <a:r>
              <a:rPr lang="en-US" sz="2800"/>
              <a:t> M</a:t>
            </a:r>
            <a:r>
              <a:rPr lang="en-US" sz="2800" baseline="-25000"/>
              <a:t>0</a:t>
            </a:r>
            <a:r>
              <a:rPr lang="en-US" sz="2800"/>
              <a:t>, M</a:t>
            </a:r>
            <a:r>
              <a:rPr lang="en-US" sz="2800" baseline="-25000"/>
              <a:t>3</a:t>
            </a:r>
            <a:r>
              <a:rPr lang="en-US" sz="2800"/>
              <a:t>, M</a:t>
            </a:r>
            <a:r>
              <a:rPr lang="en-US" sz="2800" baseline="-25000"/>
              <a:t>5</a:t>
            </a:r>
            <a:r>
              <a:rPr lang="en-US" sz="2800"/>
              <a:t> </a:t>
            </a:r>
            <a:r>
              <a:rPr lang="ro-RO" sz="2800"/>
              <a:t>şi </a:t>
            </a:r>
            <a:r>
              <a:rPr lang="en-US" sz="2800"/>
              <a:t>M</a:t>
            </a:r>
            <a:r>
              <a:rPr lang="en-US" sz="2800" baseline="-25000"/>
              <a:t>7</a:t>
            </a:r>
            <a:r>
              <a:rPr lang="en-US" sz="2800"/>
              <a:t>.</a:t>
            </a:r>
          </a:p>
          <a:p>
            <a:pPr eaLnBrk="1" hangingPunct="1">
              <a:defRPr/>
            </a:pPr>
            <a:r>
              <a:rPr lang="ro-RO" sz="2800"/>
              <a:t>Deoarece</a:t>
            </a:r>
            <a:r>
              <a:rPr lang="en-US" sz="2800"/>
              <a:t> </a:t>
            </a:r>
            <a:r>
              <a:rPr lang="en-US" sz="3000"/>
              <a:t>m</a:t>
            </a:r>
            <a:r>
              <a:rPr lang="en-US" sz="3000" baseline="-25000"/>
              <a:t>j</a:t>
            </a:r>
            <a:r>
              <a:rPr lang="en-US" sz="3000"/>
              <a:t> = M</a:t>
            </a:r>
            <a:r>
              <a:rPr lang="en-US" sz="3000" baseline="-25000"/>
              <a:t>j</a:t>
            </a:r>
            <a:r>
              <a:rPr lang="en-US" sz="3000"/>
              <a:t>  </a:t>
            </a:r>
            <a:r>
              <a:rPr lang="ro-RO" sz="3000"/>
              <a:t>pentru orice </a:t>
            </a:r>
            <a:r>
              <a:rPr lang="en-US" sz="3000" i="1"/>
              <a:t>j</a:t>
            </a:r>
            <a:r>
              <a:rPr lang="en-US" sz="3000"/>
              <a:t>,</a:t>
            </a:r>
            <a:br>
              <a:rPr lang="en-US" sz="3000"/>
            </a:br>
            <a:r>
              <a:rPr lang="en-US" sz="3000"/>
              <a:t> </a:t>
            </a:r>
            <a:r>
              <a:rPr lang="en-US" sz="2800">
                <a:cs typeface="Times New Roman" pitchFamily="18" charset="0"/>
              </a:rPr>
              <a:t>∑</a:t>
            </a:r>
            <a:r>
              <a:rPr lang="en-US" sz="2800" b="1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</a:rPr>
              <a:t>m</a:t>
            </a:r>
            <a:r>
              <a:rPr lang="en-US" sz="2800"/>
              <a:t>(1,2,4,6) = </a:t>
            </a:r>
            <a:r>
              <a:rPr lang="en-US" sz="2800">
                <a:cs typeface="Times New Roman" pitchFamily="18" charset="0"/>
              </a:rPr>
              <a:t>∏</a:t>
            </a:r>
            <a:r>
              <a:rPr lang="en-US" sz="2800" b="1"/>
              <a:t> </a:t>
            </a:r>
            <a:r>
              <a:rPr lang="en-US" sz="2800"/>
              <a:t>M(0,3,5,7) = f</a:t>
            </a:r>
            <a:r>
              <a:rPr lang="en-US" sz="2800" baseline="-25000"/>
              <a:t>1</a:t>
            </a:r>
            <a:r>
              <a:rPr lang="en-US" sz="2800"/>
              <a:t>(</a:t>
            </a:r>
            <a:r>
              <a:rPr lang="ro-RO" sz="2800"/>
              <a:t>x</a:t>
            </a:r>
            <a:r>
              <a:rPr lang="en-US" sz="2800"/>
              <a:t>,</a:t>
            </a:r>
            <a:r>
              <a:rPr lang="ro-RO" sz="2800"/>
              <a:t>y</a:t>
            </a:r>
            <a:r>
              <a:rPr lang="en-US" sz="2800"/>
              <a:t>,</a:t>
            </a:r>
            <a:r>
              <a:rPr lang="ro-RO" sz="2800"/>
              <a:t>z</a:t>
            </a:r>
            <a:r>
              <a:rPr lang="en-US" sz="2800"/>
              <a:t>) </a:t>
            </a:r>
            <a:endParaRPr lang="en-US" sz="3000"/>
          </a:p>
          <a:p>
            <a:pPr eaLnBrk="1" hangingPunct="1">
              <a:defRPr/>
            </a:pPr>
            <a:endParaRPr lang="en-US" sz="3000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>
            <a:off x="32766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112D9A-8422-49E5-944E-AABE65F3320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F97FFA1-896A-4378-9F44-38B0D8D49FE7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214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Conversi</a:t>
            </a:r>
            <a:r>
              <a:rPr lang="ro-RO" sz="3600"/>
              <a:t>a</a:t>
            </a:r>
            <a:r>
              <a:rPr lang="en-US" sz="3600"/>
              <a:t> </a:t>
            </a:r>
            <a:r>
              <a:rPr lang="ro-RO" sz="3600"/>
              <a:t>între formele c</a:t>
            </a:r>
            <a:r>
              <a:rPr lang="en-US" sz="3600"/>
              <a:t>anonic</a:t>
            </a:r>
            <a:r>
              <a:rPr lang="ro-RO" sz="3600"/>
              <a:t>e</a:t>
            </a:r>
            <a:endParaRPr lang="en-US" sz="360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2400"/>
              <a:t>Se înlocuieşte</a:t>
            </a:r>
            <a:r>
              <a:rPr lang="en-US" sz="2400"/>
              <a:t> </a:t>
            </a:r>
            <a:r>
              <a:rPr lang="en-US">
                <a:cs typeface="Times New Roman" pitchFamily="18" charset="0"/>
              </a:rPr>
              <a:t>∑</a:t>
            </a:r>
            <a:r>
              <a:rPr lang="en-US" sz="2400"/>
              <a:t> </a:t>
            </a:r>
            <a:r>
              <a:rPr lang="ro-RO" sz="2400"/>
              <a:t>cu</a:t>
            </a:r>
            <a:r>
              <a:rPr lang="en-US" sz="2400"/>
              <a:t> </a:t>
            </a:r>
            <a:r>
              <a:rPr lang="en-US">
                <a:cs typeface="Times New Roman" pitchFamily="18" charset="0"/>
              </a:rPr>
              <a:t>∏</a:t>
            </a:r>
            <a:r>
              <a:rPr lang="en-US" sz="2400"/>
              <a:t> (</a:t>
            </a:r>
            <a:r>
              <a:rPr lang="ro-RO" sz="2400"/>
              <a:t>sau invers</a:t>
            </a:r>
            <a:r>
              <a:rPr lang="en-US" sz="2400"/>
              <a:t>) </a:t>
            </a:r>
            <a:r>
              <a:rPr lang="ro-RO" sz="2400"/>
              <a:t>şi se înlocuiesc acei termeni de rang </a:t>
            </a:r>
            <a:r>
              <a:rPr lang="en-US" sz="2400" i="1"/>
              <a:t>j</a:t>
            </a:r>
            <a:r>
              <a:rPr lang="en-US" sz="2400"/>
              <a:t> </a:t>
            </a:r>
            <a:r>
              <a:rPr lang="ro-RO" sz="2400"/>
              <a:t>ce au apărut în forma iniţială cu aceia care nu au apărut</a:t>
            </a:r>
            <a:r>
              <a:rPr lang="en-US" sz="2400"/>
              <a:t>.</a:t>
            </a:r>
          </a:p>
          <a:p>
            <a:pPr eaLnBrk="1" hangingPunct="1">
              <a:defRPr/>
            </a:pPr>
            <a:r>
              <a:rPr lang="en-US" sz="2400"/>
              <a:t>Ex</a:t>
            </a:r>
            <a:r>
              <a:rPr lang="ro-RO" sz="2400"/>
              <a:t>e</a:t>
            </a:r>
            <a:r>
              <a:rPr lang="en-US" sz="2400"/>
              <a:t>mpl</a:t>
            </a:r>
            <a:r>
              <a:rPr lang="ro-RO" sz="2400"/>
              <a:t>u</a:t>
            </a:r>
            <a:r>
              <a:rPr lang="en-US" sz="2400"/>
              <a:t>:</a:t>
            </a:r>
            <a:br>
              <a:rPr lang="en-US" sz="2400"/>
            </a:br>
            <a:r>
              <a:rPr lang="en-US" sz="2400"/>
              <a:t>f</a:t>
            </a:r>
            <a:r>
              <a:rPr lang="en-US" sz="2400" baseline="-25000"/>
              <a:t>1</a:t>
            </a:r>
            <a:r>
              <a:rPr lang="en-US" sz="2400"/>
              <a:t>(x,y,z)	= x</a:t>
            </a:r>
            <a:r>
              <a:rPr lang="ro-RO" sz="2400"/>
              <a:t> y z</a:t>
            </a:r>
            <a:r>
              <a:rPr lang="en-US" sz="2400"/>
              <a:t> + x</a:t>
            </a:r>
            <a:r>
              <a:rPr lang="ro-RO" sz="2400"/>
              <a:t> y z</a:t>
            </a:r>
            <a:r>
              <a:rPr lang="en-US" sz="2400"/>
              <a:t> + </a:t>
            </a:r>
            <a:r>
              <a:rPr lang="ro-RO" sz="2400"/>
              <a:t>x y z</a:t>
            </a:r>
            <a:r>
              <a:rPr lang="en-US" sz="2400"/>
              <a:t> + </a:t>
            </a:r>
            <a:r>
              <a:rPr lang="ro-RO" sz="2400"/>
              <a:t>x y z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		= m</a:t>
            </a:r>
            <a:r>
              <a:rPr lang="en-US" sz="2400" baseline="-25000"/>
              <a:t>1</a:t>
            </a:r>
            <a:r>
              <a:rPr lang="en-US" sz="2400"/>
              <a:t> + m</a:t>
            </a:r>
            <a:r>
              <a:rPr lang="en-US" sz="2400" baseline="-25000"/>
              <a:t>2</a:t>
            </a:r>
            <a:r>
              <a:rPr lang="en-US" sz="2400"/>
              <a:t> + m</a:t>
            </a:r>
            <a:r>
              <a:rPr lang="en-US" sz="2400" baseline="-25000"/>
              <a:t>4</a:t>
            </a:r>
            <a:r>
              <a:rPr lang="en-US" sz="2400"/>
              <a:t> + m</a:t>
            </a:r>
            <a:r>
              <a:rPr lang="en-US" sz="2400" baseline="-25000"/>
              <a:t>6</a:t>
            </a:r>
            <a:br>
              <a:rPr lang="en-US" sz="2400" baseline="-25000"/>
            </a:br>
            <a:r>
              <a:rPr lang="en-US" sz="2400" baseline="-25000"/>
              <a:t>		</a:t>
            </a:r>
            <a:r>
              <a:rPr lang="en-US" sz="2400"/>
              <a:t>= </a:t>
            </a:r>
            <a:r>
              <a:rPr lang="en-US">
                <a:cs typeface="Times New Roman" pitchFamily="18" charset="0"/>
              </a:rPr>
              <a:t>∑</a:t>
            </a:r>
            <a:r>
              <a:rPr lang="en-US" sz="2400"/>
              <a:t>(</a:t>
            </a:r>
            <a:r>
              <a:rPr lang="en-US" sz="2400">
                <a:solidFill>
                  <a:schemeClr val="accent2"/>
                </a:solidFill>
              </a:rPr>
              <a:t>1,2,4,6</a:t>
            </a:r>
            <a:r>
              <a:rPr lang="en-US" sz="2400"/>
              <a:t>)</a:t>
            </a:r>
            <a:br>
              <a:rPr lang="en-US" sz="2400"/>
            </a:br>
            <a:r>
              <a:rPr lang="en-US" sz="2400"/>
              <a:t>		= </a:t>
            </a:r>
            <a:r>
              <a:rPr lang="en-US">
                <a:cs typeface="Times New Roman" pitchFamily="18" charset="0"/>
              </a:rPr>
              <a:t>∏</a:t>
            </a:r>
            <a:r>
              <a:rPr lang="en-US" sz="2400"/>
              <a:t>(</a:t>
            </a:r>
            <a:r>
              <a:rPr lang="en-US" sz="2400">
                <a:solidFill>
                  <a:schemeClr val="accent2"/>
                </a:solidFill>
              </a:rPr>
              <a:t>0,3,5,7</a:t>
            </a:r>
            <a:r>
              <a:rPr lang="en-US" sz="2400"/>
              <a:t>)</a:t>
            </a:r>
            <a:br>
              <a:rPr lang="en-US" sz="2400"/>
            </a:br>
            <a:r>
              <a:rPr lang="en-US" sz="2400"/>
              <a:t>	          = (x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y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z)</a:t>
            </a:r>
            <a:r>
              <a:rPr lang="en-US" sz="2400">
                <a:latin typeface="Comic Sans MS"/>
              </a:rPr>
              <a:t>•</a:t>
            </a:r>
            <a:r>
              <a:rPr lang="en-US" sz="2400"/>
              <a:t>(x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y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z</a:t>
            </a:r>
            <a:r>
              <a:rPr lang="ro-RO" sz="2400"/>
              <a:t> </a:t>
            </a:r>
            <a:r>
              <a:rPr lang="en-US" sz="2400"/>
              <a:t>)</a:t>
            </a:r>
            <a:r>
              <a:rPr lang="en-US" sz="2400">
                <a:latin typeface="Comic Sans MS"/>
              </a:rPr>
              <a:t>•</a:t>
            </a:r>
            <a:r>
              <a:rPr lang="en-US" sz="2400"/>
              <a:t>(</a:t>
            </a:r>
            <a:r>
              <a:rPr lang="ro-RO" sz="2400"/>
              <a:t> </a:t>
            </a:r>
            <a:r>
              <a:rPr lang="en-US" sz="2400"/>
              <a:t>x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y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z</a:t>
            </a:r>
            <a:r>
              <a:rPr lang="ro-RO" sz="2400"/>
              <a:t> </a:t>
            </a:r>
            <a:r>
              <a:rPr lang="en-US" sz="2400"/>
              <a:t>)</a:t>
            </a:r>
            <a:r>
              <a:rPr lang="en-US" sz="2400">
                <a:latin typeface="Comic Sans MS"/>
              </a:rPr>
              <a:t>•</a:t>
            </a:r>
            <a:r>
              <a:rPr lang="en-US" sz="2400"/>
              <a:t>(</a:t>
            </a:r>
            <a:r>
              <a:rPr lang="ro-RO" sz="2400"/>
              <a:t> </a:t>
            </a:r>
            <a:r>
              <a:rPr lang="en-US" sz="2400"/>
              <a:t>x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y</a:t>
            </a:r>
            <a:r>
              <a:rPr lang="ro-RO" sz="2400"/>
              <a:t> </a:t>
            </a:r>
            <a:r>
              <a:rPr lang="en-US" sz="2400"/>
              <a:t>+</a:t>
            </a:r>
            <a:r>
              <a:rPr lang="ro-RO" sz="2400"/>
              <a:t> </a:t>
            </a:r>
            <a:r>
              <a:rPr lang="en-US" sz="2400"/>
              <a:t>z</a:t>
            </a:r>
            <a:r>
              <a:rPr lang="ro-RO" sz="2400"/>
              <a:t> </a:t>
            </a:r>
            <a:r>
              <a:rPr lang="en-US" sz="2400"/>
              <a:t>)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28194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>
            <a:off x="3505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>
            <a:off x="38862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>
            <a:off x="45720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>
            <a:off x="48768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10"/>
          <p:cNvSpPr>
            <a:spLocks noChangeShapeType="1"/>
          </p:cNvSpPr>
          <p:nvPr/>
        </p:nvSpPr>
        <p:spPr bwMode="auto">
          <a:xfrm>
            <a:off x="57150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>
            <a:off x="2590800" y="3048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45720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44196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49530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54864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64770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70866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75438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80010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5AE4333-6E29-4FF1-A0B1-C0EA0A590901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75A385A0-7154-4545-85BF-FB48F7965BA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13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Operatori logici de bază</a:t>
            </a:r>
            <a:endParaRPr lang="en-US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AND (</a:t>
            </a:r>
            <a:r>
              <a:rPr lang="ro-RO"/>
              <a:t> </a:t>
            </a:r>
            <a:r>
              <a:rPr lang="en-US">
                <a:sym typeface="Symbol" pitchFamily="18" charset="2"/>
              </a:rPr>
              <a:t></a:t>
            </a:r>
            <a:r>
              <a:rPr lang="ro-RO">
                <a:sym typeface="Symbol" pitchFamily="18" charset="2"/>
              </a:rPr>
              <a:t> </a:t>
            </a:r>
            <a:r>
              <a:rPr lang="ro-RO"/>
              <a:t>sau</a:t>
            </a:r>
            <a:r>
              <a:rPr lang="en-US"/>
              <a:t>  </a:t>
            </a:r>
            <a:r>
              <a:rPr lang="en-US">
                <a:latin typeface="Comic Sans MS"/>
                <a:cs typeface="Times New Roman" pitchFamily="18" charset="0"/>
              </a:rPr>
              <a:t>•</a:t>
            </a:r>
            <a:r>
              <a:rPr lang="ro-RO"/>
              <a:t> </a:t>
            </a:r>
            <a:r>
              <a:rPr lang="en-US">
                <a:cs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OR (</a:t>
            </a:r>
            <a:r>
              <a:rPr lang="ro-RO"/>
              <a:t> </a:t>
            </a:r>
            <a:r>
              <a:rPr lang="en-US">
                <a:sym typeface="Symbol" pitchFamily="18" charset="2"/>
              </a:rPr>
              <a:t></a:t>
            </a:r>
            <a:r>
              <a:rPr lang="en-US">
                <a:cs typeface="Times New Roman" pitchFamily="18" charset="0"/>
              </a:rPr>
              <a:t> </a:t>
            </a:r>
            <a:r>
              <a:rPr lang="ro-RO"/>
              <a:t>sau</a:t>
            </a:r>
            <a:r>
              <a:rPr lang="en-US"/>
              <a:t>  </a:t>
            </a:r>
            <a:r>
              <a:rPr lang="en-US">
                <a:cs typeface="Times New Roman" pitchFamily="18" charset="0"/>
              </a:rPr>
              <a:t>+</a:t>
            </a:r>
            <a:r>
              <a:rPr lang="ro-RO"/>
              <a:t> </a:t>
            </a:r>
            <a:r>
              <a:rPr lang="en-US">
                <a:cs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NOT (   )</a:t>
            </a:r>
          </a:p>
          <a:p>
            <a:pPr eaLnBrk="1" hangingPunct="1">
              <a:defRPr/>
            </a:pPr>
            <a:endParaRPr lang="en-US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F(x,y) = x</a:t>
            </a:r>
            <a:r>
              <a:rPr lang="en-US">
                <a:latin typeface="Comic Sans MS"/>
                <a:cs typeface="Times New Roman" pitchFamily="18" charset="0"/>
              </a:rPr>
              <a:t>•</a:t>
            </a:r>
            <a:r>
              <a:rPr lang="en-US">
                <a:cs typeface="Times New Roman" pitchFamily="18" charset="0"/>
              </a:rPr>
              <a:t>y,   </a:t>
            </a:r>
            <a:r>
              <a:rPr lang="ro-RO"/>
              <a:t>	</a:t>
            </a:r>
            <a:r>
              <a:rPr lang="en-US">
                <a:cs typeface="Times New Roman" pitchFamily="18" charset="0"/>
                <a:sym typeface="Symbol" pitchFamily="18" charset="2"/>
              </a:rPr>
              <a:t></a:t>
            </a:r>
            <a:r>
              <a:rPr lang="en-US">
                <a:cs typeface="Times New Roman" pitchFamily="18" charset="0"/>
              </a:rPr>
              <a:t> F </a:t>
            </a:r>
            <a:r>
              <a:rPr lang="ro-RO"/>
              <a:t>e</a:t>
            </a:r>
            <a:r>
              <a:rPr lang="en-US">
                <a:cs typeface="Times New Roman" pitchFamily="18" charset="0"/>
              </a:rPr>
              <a:t>s</a:t>
            </a:r>
            <a:r>
              <a:rPr lang="ro-RO"/>
              <a:t>te</a:t>
            </a:r>
            <a:r>
              <a:rPr lang="en-US">
                <a:cs typeface="Times New Roman" pitchFamily="18" charset="0"/>
              </a:rPr>
              <a:t> 1 </a:t>
            </a:r>
            <a:r>
              <a:rPr lang="ro-RO" u="sng"/>
              <a:t>ddacă</a:t>
            </a:r>
            <a:r>
              <a:rPr lang="en-US">
                <a:cs typeface="Times New Roman" pitchFamily="18" charset="0"/>
              </a:rPr>
              <a:t> x=y=1</a:t>
            </a:r>
          </a:p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G(x,y) = x+y, </a:t>
            </a:r>
            <a:r>
              <a:rPr lang="ro-RO"/>
              <a:t>	</a:t>
            </a:r>
            <a:r>
              <a:rPr lang="en-US">
                <a:cs typeface="Times New Roman" pitchFamily="18" charset="0"/>
                <a:sym typeface="Symbol" pitchFamily="18" charset="2"/>
              </a:rPr>
              <a:t></a:t>
            </a:r>
            <a:r>
              <a:rPr lang="en-US">
                <a:cs typeface="Times New Roman" pitchFamily="18" charset="0"/>
              </a:rPr>
              <a:t> G </a:t>
            </a:r>
            <a:r>
              <a:rPr lang="ro-RO"/>
              <a:t>e</a:t>
            </a:r>
            <a:r>
              <a:rPr lang="en-US">
                <a:cs typeface="Times New Roman" pitchFamily="18" charset="0"/>
              </a:rPr>
              <a:t>s</a:t>
            </a:r>
            <a:r>
              <a:rPr lang="ro-RO"/>
              <a:t>te</a:t>
            </a:r>
            <a:r>
              <a:rPr lang="en-US">
                <a:cs typeface="Times New Roman" pitchFamily="18" charset="0"/>
              </a:rPr>
              <a:t> 1 </a:t>
            </a:r>
            <a:r>
              <a:rPr lang="ro-RO" u="sng"/>
              <a:t>dacă</a:t>
            </a:r>
            <a:r>
              <a:rPr lang="en-US">
                <a:cs typeface="Times New Roman" pitchFamily="18" charset="0"/>
              </a:rPr>
              <a:t> </a:t>
            </a:r>
            <a:r>
              <a:rPr lang="ro-RO"/>
              <a:t>fie</a:t>
            </a:r>
            <a:r>
              <a:rPr lang="en-US">
                <a:cs typeface="Times New Roman" pitchFamily="18" charset="0"/>
              </a:rPr>
              <a:t> x=1</a:t>
            </a:r>
            <a:r>
              <a:rPr lang="ro-RO"/>
              <a:t>,</a:t>
            </a:r>
            <a:r>
              <a:rPr lang="en-US">
                <a:cs typeface="Times New Roman" pitchFamily="18" charset="0"/>
              </a:rPr>
              <a:t> </a:t>
            </a:r>
            <a:r>
              <a:rPr lang="ro-RO"/>
              <a:t>fie</a:t>
            </a:r>
            <a:r>
              <a:rPr lang="en-US">
                <a:cs typeface="Times New Roman" pitchFamily="18" charset="0"/>
              </a:rPr>
              <a:t> y=1</a:t>
            </a:r>
          </a:p>
          <a:p>
            <a:pPr eaLnBrk="1" hangingPunct="1">
              <a:defRPr/>
            </a:pPr>
            <a:r>
              <a:rPr lang="en-US">
                <a:cs typeface="Times New Roman" pitchFamily="18" charset="0"/>
              </a:rPr>
              <a:t>H(x) = x ,</a:t>
            </a:r>
            <a:r>
              <a:rPr lang="ro-RO"/>
              <a:t> 	</a:t>
            </a:r>
            <a:r>
              <a:rPr lang="en-US">
                <a:cs typeface="Times New Roman" pitchFamily="18" charset="0"/>
                <a:sym typeface="Symbol" pitchFamily="18" charset="2"/>
              </a:rPr>
              <a:t></a:t>
            </a:r>
            <a:r>
              <a:rPr lang="en-US">
                <a:cs typeface="Times New Roman" pitchFamily="18" charset="0"/>
              </a:rPr>
              <a:t> H </a:t>
            </a:r>
            <a:r>
              <a:rPr lang="ro-RO"/>
              <a:t>e</a:t>
            </a:r>
            <a:r>
              <a:rPr lang="en-US">
                <a:cs typeface="Times New Roman" pitchFamily="18" charset="0"/>
              </a:rPr>
              <a:t>s</a:t>
            </a:r>
            <a:r>
              <a:rPr lang="ro-RO"/>
              <a:t>te</a:t>
            </a:r>
            <a:r>
              <a:rPr lang="en-US">
                <a:cs typeface="Times New Roman" pitchFamily="18" charset="0"/>
              </a:rPr>
              <a:t> 1 </a:t>
            </a:r>
            <a:r>
              <a:rPr lang="ro-RO" u="sng"/>
              <a:t>dacă</a:t>
            </a:r>
            <a:r>
              <a:rPr lang="en-US">
                <a:cs typeface="Times New Roman" pitchFamily="18" charset="0"/>
              </a:rPr>
              <a:t> x=0</a:t>
            </a:r>
          </a:p>
          <a:p>
            <a:pPr eaLnBrk="1" hangingPunct="1">
              <a:defRPr/>
            </a:pPr>
            <a:endParaRPr lang="en-US"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ar-SA" sz="3200">
              <a:cs typeface="Times New Roman" pitchFamily="18" charset="0"/>
            </a:endParaRPr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 flipH="1" flipV="1">
            <a:off x="2286000" y="27432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11"/>
          <p:cNvSpPr>
            <a:spLocks/>
          </p:cNvSpPr>
          <p:nvPr/>
        </p:nvSpPr>
        <p:spPr bwMode="auto">
          <a:xfrm>
            <a:off x="3606800" y="1676400"/>
            <a:ext cx="1422400" cy="609600"/>
          </a:xfrm>
          <a:custGeom>
            <a:avLst/>
            <a:gdLst>
              <a:gd name="T0" fmla="*/ 304800 w 896"/>
              <a:gd name="T1" fmla="*/ 0 h 384"/>
              <a:gd name="T2" fmla="*/ 1371600 w 896"/>
              <a:gd name="T3" fmla="*/ 381000 h 384"/>
              <a:gd name="T4" fmla="*/ 0 w 896"/>
              <a:gd name="T5" fmla="*/ 60960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96" h="384">
                <a:moveTo>
                  <a:pt x="192" y="0"/>
                </a:moveTo>
                <a:cubicBezTo>
                  <a:pt x="544" y="88"/>
                  <a:pt x="896" y="176"/>
                  <a:pt x="864" y="240"/>
                </a:cubicBezTo>
                <a:cubicBezTo>
                  <a:pt x="832" y="304"/>
                  <a:pt x="416" y="344"/>
                  <a:pt x="0" y="384"/>
                </a:cubicBezTo>
              </a:path>
            </a:pathLst>
          </a:custGeom>
          <a:noFill/>
          <a:ln w="3175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4968875" y="1752600"/>
            <a:ext cx="2498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ro-RO" altLang="en-US" sz="2400">
                <a:solidFill>
                  <a:schemeClr val="hlink"/>
                </a:solidFill>
              </a:rPr>
              <a:t>Operatori b</a:t>
            </a:r>
            <a:r>
              <a:rPr lang="en-US" altLang="en-US" sz="2400">
                <a:solidFill>
                  <a:schemeClr val="hlink"/>
                </a:solidFill>
              </a:rPr>
              <a:t>inar</a:t>
            </a:r>
            <a:r>
              <a:rPr lang="ro-RO" altLang="en-US" sz="2400">
                <a:solidFill>
                  <a:schemeClr val="hlink"/>
                </a:solidFill>
              </a:rPr>
              <a:t>i</a:t>
            </a:r>
            <a:endParaRPr lang="en-US" altLang="en-US" sz="2400">
              <a:solidFill>
                <a:schemeClr val="hlink"/>
              </a:solidFill>
            </a:endParaRP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4419600" y="2514600"/>
            <a:ext cx="221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ro-RO" altLang="en-US" sz="2400">
                <a:solidFill>
                  <a:schemeClr val="hlink"/>
                </a:solidFill>
              </a:rPr>
              <a:t>Operator u</a:t>
            </a:r>
            <a:r>
              <a:rPr lang="en-US" altLang="en-US" sz="2400">
                <a:solidFill>
                  <a:schemeClr val="hlink"/>
                </a:solidFill>
              </a:rPr>
              <a:t>nar</a:t>
            </a: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 flipH="1">
            <a:off x="3429000" y="2743200"/>
            <a:ext cx="1066800" cy="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6"/>
          <p:cNvSpPr>
            <a:spLocks noChangeShapeType="1"/>
          </p:cNvSpPr>
          <p:nvPr/>
        </p:nvSpPr>
        <p:spPr bwMode="auto">
          <a:xfrm>
            <a:off x="228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F9CEC9E-137E-4528-869F-4AFF55202B25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784B1E1-F372-4028-9CDF-E8F7D0B06327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215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Forme s</a:t>
            </a:r>
            <a:r>
              <a:rPr lang="en-US" sz="3200"/>
              <a:t>tandard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/>
              <a:t>Formele s</a:t>
            </a:r>
            <a:r>
              <a:rPr lang="en-US"/>
              <a:t>tandard </a:t>
            </a:r>
            <a:r>
              <a:rPr lang="ro-RO"/>
              <a:t>sunt asemănătoare cu formele canonice, cu excepţia faptului că nu toate variabilele trebuie să apară în termenii produs (respectiv sumă)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Ex</a:t>
            </a:r>
            <a:r>
              <a:rPr lang="ro-RO"/>
              <a:t>e</a:t>
            </a:r>
            <a:r>
              <a:rPr lang="en-US"/>
              <a:t>mple:</a:t>
            </a:r>
            <a:br>
              <a:rPr lang="en-US"/>
            </a:br>
            <a:endParaRPr lang="ro-RO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(x,y,z) = x</a:t>
            </a:r>
            <a:r>
              <a:rPr lang="ro-RO"/>
              <a:t> y z</a:t>
            </a:r>
            <a:r>
              <a:rPr lang="en-US"/>
              <a:t> + </a:t>
            </a:r>
            <a:r>
              <a:rPr lang="ro-RO"/>
              <a:t>y z</a:t>
            </a:r>
            <a:r>
              <a:rPr lang="en-US"/>
              <a:t> + </a:t>
            </a:r>
            <a:r>
              <a:rPr lang="ro-RO"/>
              <a:t>x z</a:t>
            </a:r>
            <a:br>
              <a:rPr lang="en-US"/>
            </a:br>
            <a:r>
              <a:rPr lang="ro-RO"/>
              <a:t>reprezintă o formă </a:t>
            </a:r>
            <a:r>
              <a:rPr lang="en-US" i="1"/>
              <a:t>standard</a:t>
            </a:r>
            <a:r>
              <a:rPr lang="en-US"/>
              <a:t> sum</a:t>
            </a:r>
            <a:r>
              <a:rPr lang="ro-RO"/>
              <a:t>ă</a:t>
            </a:r>
            <a:r>
              <a:rPr lang="en-US"/>
              <a:t>-</a:t>
            </a:r>
            <a:r>
              <a:rPr lang="ro-RO"/>
              <a:t>de</a:t>
            </a:r>
            <a:r>
              <a:rPr lang="en-US"/>
              <a:t>-produs</a:t>
            </a:r>
            <a:r>
              <a:rPr lang="ro-RO"/>
              <a:t>e</a:t>
            </a:r>
            <a:endParaRPr lang="en-US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(x,y,z) = (x</a:t>
            </a:r>
            <a:r>
              <a:rPr lang="ro-RO"/>
              <a:t> </a:t>
            </a:r>
            <a:r>
              <a:rPr lang="en-US"/>
              <a:t>+</a:t>
            </a:r>
            <a:r>
              <a:rPr lang="ro-RO"/>
              <a:t> </a:t>
            </a:r>
            <a:r>
              <a:rPr lang="en-US"/>
              <a:t>y</a:t>
            </a:r>
            <a:r>
              <a:rPr lang="ro-RO"/>
              <a:t> </a:t>
            </a:r>
            <a:r>
              <a:rPr lang="en-US"/>
              <a:t>+</a:t>
            </a:r>
            <a:r>
              <a:rPr lang="ro-RO"/>
              <a:t> </a:t>
            </a:r>
            <a:r>
              <a:rPr lang="en-US"/>
              <a:t>z)</a:t>
            </a:r>
            <a:r>
              <a:rPr lang="en-US">
                <a:latin typeface="Comic Sans MS"/>
              </a:rPr>
              <a:t>•</a:t>
            </a:r>
            <a:r>
              <a:rPr lang="en-US"/>
              <a:t>(y</a:t>
            </a:r>
            <a:r>
              <a:rPr lang="ro-RO"/>
              <a:t> </a:t>
            </a:r>
            <a:r>
              <a:rPr lang="en-US"/>
              <a:t>+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/>
              <a:t>)</a:t>
            </a:r>
            <a:r>
              <a:rPr lang="en-US">
                <a:latin typeface="Comic Sans MS"/>
              </a:rPr>
              <a:t>•</a:t>
            </a:r>
            <a:r>
              <a:rPr lang="en-US"/>
              <a:t>(</a:t>
            </a:r>
            <a:r>
              <a:rPr lang="ro-RO"/>
              <a:t> </a:t>
            </a:r>
            <a:r>
              <a:rPr lang="en-US"/>
              <a:t>x</a:t>
            </a:r>
            <a:r>
              <a:rPr lang="ro-RO"/>
              <a:t> </a:t>
            </a:r>
            <a:r>
              <a:rPr lang="en-US"/>
              <a:t>+</a:t>
            </a:r>
            <a:r>
              <a:rPr lang="ro-RO"/>
              <a:t> </a:t>
            </a:r>
            <a:r>
              <a:rPr lang="en-US"/>
              <a:t>z</a:t>
            </a:r>
            <a:r>
              <a:rPr lang="ro-RO"/>
              <a:t> </a:t>
            </a:r>
            <a:r>
              <a:rPr lang="en-US"/>
              <a:t>)</a:t>
            </a:r>
            <a:br>
              <a:rPr lang="en-US"/>
            </a:br>
            <a:r>
              <a:rPr lang="ro-RO"/>
              <a:t>reprezintă</a:t>
            </a:r>
            <a:r>
              <a:rPr lang="en-US"/>
              <a:t> </a:t>
            </a:r>
            <a:r>
              <a:rPr lang="ro-RO"/>
              <a:t>o formă</a:t>
            </a:r>
            <a:r>
              <a:rPr lang="en-US"/>
              <a:t> </a:t>
            </a:r>
            <a:r>
              <a:rPr lang="en-US" i="1"/>
              <a:t>standard</a:t>
            </a:r>
            <a:r>
              <a:rPr lang="en-US"/>
              <a:t> produ</a:t>
            </a:r>
            <a:r>
              <a:rPr lang="ro-RO"/>
              <a:t>s</a:t>
            </a:r>
            <a:r>
              <a:rPr lang="en-US"/>
              <a:t>-</a:t>
            </a:r>
            <a:r>
              <a:rPr lang="ro-RO"/>
              <a:t>de</a:t>
            </a:r>
            <a:r>
              <a:rPr lang="en-US"/>
              <a:t>-sum</a:t>
            </a:r>
            <a:r>
              <a:rPr lang="ro-RO"/>
              <a:t>e</a:t>
            </a:r>
            <a:endParaRPr lang="en-US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26670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39624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>
            <a:off x="48006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8"/>
          <p:cNvSpPr>
            <a:spLocks noChangeShapeType="1"/>
          </p:cNvSpPr>
          <p:nvPr/>
        </p:nvSpPr>
        <p:spPr bwMode="auto">
          <a:xfrm>
            <a:off x="44196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50292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>
            <a:off x="57150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>
            <a:off x="62484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81689F-3F03-4E0D-BE7B-09EAB6635F5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8FE6B4E5-AAB1-4232-9DE0-033908D670B3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Conversi</a:t>
            </a:r>
            <a:r>
              <a:rPr lang="ro-RO" sz="3200"/>
              <a:t>a unei sume-de-produse de la</a:t>
            </a:r>
            <a:r>
              <a:rPr lang="en-US" sz="3200"/>
              <a:t> </a:t>
            </a:r>
            <a:r>
              <a:rPr lang="ro-RO" sz="3200"/>
              <a:t>forma s</a:t>
            </a:r>
            <a:r>
              <a:rPr lang="en-US" sz="3200"/>
              <a:t>tandard </a:t>
            </a:r>
            <a:r>
              <a:rPr lang="ro-RO" sz="3200"/>
              <a:t>la forma</a:t>
            </a:r>
            <a:r>
              <a:rPr lang="en-US" sz="3200"/>
              <a:t> canonic</a:t>
            </a:r>
            <a:r>
              <a:rPr lang="ro-RO" sz="3200"/>
              <a:t>ă</a:t>
            </a:r>
            <a:endParaRPr lang="en-US" sz="320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1475"/>
            <a:ext cx="8458200" cy="4454525"/>
          </a:xfrm>
        </p:spPr>
        <p:txBody>
          <a:bodyPr/>
          <a:lstStyle/>
          <a:p>
            <a:pPr eaLnBrk="1" hangingPunct="1">
              <a:defRPr/>
            </a:pPr>
            <a:r>
              <a:rPr lang="ro-RO"/>
              <a:t>Termenii </a:t>
            </a:r>
            <a:r>
              <a:rPr lang="ro-RO" i="1"/>
              <a:t>ne-canonici </a:t>
            </a:r>
            <a:r>
              <a:rPr lang="ro-RO"/>
              <a:t>se transformă prin inserarea valorii</a:t>
            </a:r>
            <a:r>
              <a:rPr lang="en-US"/>
              <a:t> 1 </a:t>
            </a:r>
            <a:r>
              <a:rPr lang="ro-RO"/>
              <a:t>pentru fiecare variabilă</a:t>
            </a:r>
            <a:r>
              <a:rPr lang="en-US"/>
              <a:t> </a:t>
            </a:r>
            <a:r>
              <a:rPr lang="en-US" i="1"/>
              <a:t>x</a:t>
            </a:r>
            <a:r>
              <a:rPr lang="ro-RO"/>
              <a:t> ce lipseşte</a:t>
            </a:r>
            <a:r>
              <a:rPr lang="en-US"/>
              <a:t>:</a:t>
            </a:r>
            <a:br>
              <a:rPr lang="en-US"/>
            </a:br>
            <a:r>
              <a:rPr lang="en-US"/>
              <a:t> (</a:t>
            </a:r>
            <a:r>
              <a:rPr lang="ro-RO"/>
              <a:t> </a:t>
            </a:r>
            <a:r>
              <a:rPr lang="en-US"/>
              <a:t>x + x</a:t>
            </a:r>
            <a:r>
              <a:rPr lang="ro-RO"/>
              <a:t> </a:t>
            </a:r>
            <a:r>
              <a:rPr lang="en-US"/>
              <a:t>) = 1</a:t>
            </a:r>
          </a:p>
          <a:p>
            <a:pPr eaLnBrk="1" hangingPunct="1">
              <a:defRPr/>
            </a:pPr>
            <a:r>
              <a:rPr lang="ro-RO"/>
              <a:t>Se înlătură mintermenii</a:t>
            </a:r>
            <a:r>
              <a:rPr lang="en-US"/>
              <a:t> duplica</a:t>
            </a:r>
            <a:r>
              <a:rPr lang="ro-RO"/>
              <a:t>ţi</a:t>
            </a:r>
            <a:endParaRPr lang="en-US"/>
          </a:p>
          <a:p>
            <a:pPr eaLnBrk="1" hangingPunct="1">
              <a:defRPr/>
            </a:pPr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(x,y,z) = x</a:t>
            </a:r>
            <a:r>
              <a:rPr lang="ro-RO"/>
              <a:t> y z</a:t>
            </a:r>
            <a:r>
              <a:rPr lang="en-US"/>
              <a:t> + </a:t>
            </a:r>
            <a:r>
              <a:rPr lang="ro-RO"/>
              <a:t>y z</a:t>
            </a:r>
            <a:r>
              <a:rPr lang="en-US"/>
              <a:t> + </a:t>
            </a:r>
            <a:r>
              <a:rPr lang="ro-RO"/>
              <a:t>x z</a:t>
            </a:r>
            <a:br>
              <a:rPr lang="en-US"/>
            </a:br>
            <a:r>
              <a:rPr lang="en-US"/>
              <a:t>		 = x</a:t>
            </a:r>
            <a:r>
              <a:rPr lang="ro-RO"/>
              <a:t> y z</a:t>
            </a:r>
            <a:r>
              <a:rPr lang="en-US"/>
              <a:t> + </a:t>
            </a:r>
            <a:r>
              <a:rPr lang="en-US">
                <a:solidFill>
                  <a:schemeClr val="accent1"/>
                </a:solidFill>
              </a:rPr>
              <a:t>(</a:t>
            </a:r>
            <a:r>
              <a:rPr lang="ro-RO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x</a:t>
            </a:r>
            <a:r>
              <a:rPr lang="ro-RO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+</a:t>
            </a:r>
            <a:r>
              <a:rPr lang="ro-RO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x</a:t>
            </a:r>
            <a:r>
              <a:rPr lang="ro-RO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accent1"/>
                </a:solidFill>
              </a:rPr>
              <a:t>)</a:t>
            </a:r>
            <a:r>
              <a:rPr lang="ro-RO">
                <a:solidFill>
                  <a:schemeClr val="accent1"/>
                </a:solidFill>
              </a:rPr>
              <a:t> </a:t>
            </a:r>
            <a:r>
              <a:rPr lang="ro-RO"/>
              <a:t>y z</a:t>
            </a:r>
            <a:r>
              <a:rPr lang="en-US"/>
              <a:t> + x</a:t>
            </a:r>
            <a:r>
              <a:rPr lang="en-US">
                <a:solidFill>
                  <a:schemeClr val="accent1"/>
                </a:solidFill>
              </a:rPr>
              <a:t>(y+y)</a:t>
            </a:r>
            <a:r>
              <a:rPr lang="en-US"/>
              <a:t>z</a:t>
            </a:r>
            <a:br>
              <a:rPr lang="en-US"/>
            </a:br>
            <a:r>
              <a:rPr lang="en-US"/>
              <a:t>		 = x</a:t>
            </a:r>
            <a:r>
              <a:rPr lang="ro-RO"/>
              <a:t> y z</a:t>
            </a:r>
            <a:r>
              <a:rPr lang="en-US"/>
              <a:t> + </a:t>
            </a:r>
            <a:r>
              <a:rPr lang="ro-RO">
                <a:solidFill>
                  <a:schemeClr val="accent1"/>
                </a:solidFill>
              </a:rPr>
              <a:t>x y z</a:t>
            </a:r>
            <a:r>
              <a:rPr lang="en-US"/>
              <a:t> + x</a:t>
            </a:r>
            <a:r>
              <a:rPr lang="ro-RO"/>
              <a:t> y z</a:t>
            </a:r>
            <a:r>
              <a:rPr lang="en-US"/>
              <a:t> + </a:t>
            </a:r>
            <a:r>
              <a:rPr lang="ro-RO">
                <a:solidFill>
                  <a:schemeClr val="accent1"/>
                </a:solidFill>
              </a:rPr>
              <a:t>x y z</a:t>
            </a:r>
            <a:r>
              <a:rPr lang="en-US"/>
              <a:t> + </a:t>
            </a:r>
            <a:r>
              <a:rPr lang="ro-RO"/>
              <a:t>x y z</a:t>
            </a:r>
            <a:br>
              <a:rPr lang="en-US"/>
            </a:br>
            <a:r>
              <a:rPr lang="en-US"/>
              <a:t>		 = x</a:t>
            </a:r>
            <a:r>
              <a:rPr lang="ro-RO"/>
              <a:t> y z</a:t>
            </a:r>
            <a:r>
              <a:rPr lang="en-US"/>
              <a:t> + </a:t>
            </a:r>
            <a:r>
              <a:rPr lang="ro-RO"/>
              <a:t>x y z</a:t>
            </a:r>
            <a:r>
              <a:rPr lang="en-US"/>
              <a:t> + x</a:t>
            </a:r>
            <a:r>
              <a:rPr lang="ro-RO"/>
              <a:t> y z</a:t>
            </a:r>
            <a:r>
              <a:rPr lang="en-US"/>
              <a:t> + </a:t>
            </a:r>
            <a:r>
              <a:rPr lang="ro-RO"/>
              <a:t>x y z</a:t>
            </a:r>
            <a:endParaRPr lang="en-US"/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>
            <a:off x="17526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27432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7"/>
          <p:cNvSpPr>
            <a:spLocks noChangeShapeType="1"/>
          </p:cNvSpPr>
          <p:nvPr/>
        </p:nvSpPr>
        <p:spPr bwMode="auto">
          <a:xfrm>
            <a:off x="39624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Line 8"/>
          <p:cNvSpPr>
            <a:spLocks noChangeShapeType="1"/>
          </p:cNvSpPr>
          <p:nvPr/>
        </p:nvSpPr>
        <p:spPr bwMode="auto">
          <a:xfrm>
            <a:off x="4876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>
            <a:off x="24384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0"/>
          <p:cNvSpPr>
            <a:spLocks noChangeShapeType="1"/>
          </p:cNvSpPr>
          <p:nvPr/>
        </p:nvSpPr>
        <p:spPr bwMode="auto">
          <a:xfrm>
            <a:off x="30480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>
            <a:off x="27432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2"/>
          <p:cNvSpPr>
            <a:spLocks noChangeShapeType="1"/>
          </p:cNvSpPr>
          <p:nvPr/>
        </p:nvSpPr>
        <p:spPr bwMode="auto">
          <a:xfrm>
            <a:off x="4800600" y="4495800"/>
            <a:ext cx="2286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3"/>
          <p:cNvSpPr>
            <a:spLocks noChangeShapeType="1"/>
          </p:cNvSpPr>
          <p:nvPr/>
        </p:nvSpPr>
        <p:spPr bwMode="auto">
          <a:xfrm>
            <a:off x="56388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4"/>
          <p:cNvSpPr>
            <a:spLocks noChangeShapeType="1"/>
          </p:cNvSpPr>
          <p:nvPr/>
        </p:nvSpPr>
        <p:spPr bwMode="auto">
          <a:xfrm>
            <a:off x="7010400" y="4495800"/>
            <a:ext cx="2286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5"/>
          <p:cNvSpPr>
            <a:spLocks noChangeShapeType="1"/>
          </p:cNvSpPr>
          <p:nvPr/>
        </p:nvSpPr>
        <p:spPr bwMode="auto">
          <a:xfrm>
            <a:off x="73152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16"/>
          <p:cNvSpPr>
            <a:spLocks noChangeShapeType="1"/>
          </p:cNvSpPr>
          <p:nvPr/>
        </p:nvSpPr>
        <p:spPr bwMode="auto">
          <a:xfrm>
            <a:off x="30480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17"/>
          <p:cNvSpPr>
            <a:spLocks noChangeShapeType="1"/>
          </p:cNvSpPr>
          <p:nvPr/>
        </p:nvSpPr>
        <p:spPr bwMode="auto">
          <a:xfrm>
            <a:off x="27432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18"/>
          <p:cNvSpPr>
            <a:spLocks noChangeShapeType="1"/>
          </p:cNvSpPr>
          <p:nvPr/>
        </p:nvSpPr>
        <p:spPr bwMode="auto">
          <a:xfrm>
            <a:off x="4495800" y="4953000"/>
            <a:ext cx="2286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19"/>
          <p:cNvSpPr>
            <a:spLocks noChangeShapeType="1"/>
          </p:cNvSpPr>
          <p:nvPr/>
        </p:nvSpPr>
        <p:spPr bwMode="auto">
          <a:xfrm>
            <a:off x="57150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20"/>
          <p:cNvSpPr>
            <a:spLocks noChangeShapeType="1"/>
          </p:cNvSpPr>
          <p:nvPr/>
        </p:nvSpPr>
        <p:spPr bwMode="auto">
          <a:xfrm>
            <a:off x="51816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21"/>
          <p:cNvSpPr>
            <a:spLocks noChangeShapeType="1"/>
          </p:cNvSpPr>
          <p:nvPr/>
        </p:nvSpPr>
        <p:spPr bwMode="auto">
          <a:xfrm>
            <a:off x="6934200" y="4953000"/>
            <a:ext cx="2286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22"/>
          <p:cNvSpPr>
            <a:spLocks noChangeShapeType="1"/>
          </p:cNvSpPr>
          <p:nvPr/>
        </p:nvSpPr>
        <p:spPr bwMode="auto">
          <a:xfrm>
            <a:off x="78486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23"/>
          <p:cNvSpPr>
            <a:spLocks noChangeShapeType="1"/>
          </p:cNvSpPr>
          <p:nvPr/>
        </p:nvSpPr>
        <p:spPr bwMode="auto">
          <a:xfrm>
            <a:off x="81534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24"/>
          <p:cNvSpPr>
            <a:spLocks noChangeShapeType="1"/>
          </p:cNvSpPr>
          <p:nvPr/>
        </p:nvSpPr>
        <p:spPr bwMode="auto">
          <a:xfrm>
            <a:off x="30480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25"/>
          <p:cNvSpPr>
            <a:spLocks noChangeShapeType="1"/>
          </p:cNvSpPr>
          <p:nvPr/>
        </p:nvSpPr>
        <p:spPr bwMode="auto">
          <a:xfrm>
            <a:off x="27432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26"/>
          <p:cNvSpPr>
            <a:spLocks noChangeShapeType="1"/>
          </p:cNvSpPr>
          <p:nvPr/>
        </p:nvSpPr>
        <p:spPr bwMode="auto">
          <a:xfrm>
            <a:off x="4495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27"/>
          <p:cNvSpPr>
            <a:spLocks noChangeShapeType="1"/>
          </p:cNvSpPr>
          <p:nvPr/>
        </p:nvSpPr>
        <p:spPr bwMode="auto">
          <a:xfrm>
            <a:off x="57150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1" name="Line 28"/>
          <p:cNvSpPr>
            <a:spLocks noChangeShapeType="1"/>
          </p:cNvSpPr>
          <p:nvPr/>
        </p:nvSpPr>
        <p:spPr bwMode="auto">
          <a:xfrm>
            <a:off x="51816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Line 29"/>
          <p:cNvSpPr>
            <a:spLocks noChangeShapeType="1"/>
          </p:cNvSpPr>
          <p:nvPr/>
        </p:nvSpPr>
        <p:spPr bwMode="auto">
          <a:xfrm>
            <a:off x="66294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3" name="Line 30"/>
          <p:cNvSpPr>
            <a:spLocks noChangeShapeType="1"/>
          </p:cNvSpPr>
          <p:nvPr/>
        </p:nvSpPr>
        <p:spPr bwMode="auto">
          <a:xfrm>
            <a:off x="69342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F47E7B-16F8-4797-BD94-507E385EBC1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D33008F5-6758-4FB7-9FD1-B249A7543B42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Conversi</a:t>
            </a:r>
            <a:r>
              <a:rPr lang="ro-RO" sz="3200"/>
              <a:t>a unui produs-de-sume de la</a:t>
            </a:r>
            <a:r>
              <a:rPr lang="en-US" sz="3200"/>
              <a:t> </a:t>
            </a:r>
            <a:r>
              <a:rPr lang="ro-RO" sz="3200"/>
              <a:t>forma s</a:t>
            </a:r>
            <a:r>
              <a:rPr lang="en-US" sz="3200"/>
              <a:t>tandard </a:t>
            </a:r>
            <a:r>
              <a:rPr lang="ro-RO" sz="3200"/>
              <a:t>la forma</a:t>
            </a:r>
            <a:r>
              <a:rPr lang="en-US" sz="3200"/>
              <a:t> canonic</a:t>
            </a:r>
            <a:r>
              <a:rPr lang="ro-RO" sz="3200"/>
              <a:t>ă</a:t>
            </a:r>
            <a:endParaRPr lang="en-US" sz="320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41475"/>
            <a:ext cx="8534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ro-RO" sz="2800"/>
              <a:t>Termenii ne-canonici se transformă prin inserarea valorii </a:t>
            </a:r>
            <a:r>
              <a:rPr lang="en-US" sz="2800"/>
              <a:t>0 </a:t>
            </a:r>
            <a:r>
              <a:rPr lang="ro-RO" sz="2800"/>
              <a:t>pentru variabilele ce lipsesc </a:t>
            </a:r>
            <a:r>
              <a:rPr lang="en-US" sz="2800"/>
              <a:t>(</a:t>
            </a:r>
            <a:r>
              <a:rPr lang="ro-RO" sz="2800"/>
              <a:t>de exemplu</a:t>
            </a:r>
            <a:r>
              <a:rPr lang="en-US" sz="2800"/>
              <a:t>, xx = 0) </a:t>
            </a:r>
            <a:r>
              <a:rPr lang="ro-RO" sz="2800"/>
              <a:t>şi se foloseşte proprietatea de distributivitate</a:t>
            </a:r>
            <a:endParaRPr lang="en-US" sz="2800"/>
          </a:p>
          <a:p>
            <a:pPr eaLnBrk="1" hangingPunct="1">
              <a:defRPr/>
            </a:pPr>
            <a:r>
              <a:rPr lang="ro-RO" sz="2800"/>
              <a:t>Se înlătură maxtermenii </a:t>
            </a:r>
            <a:r>
              <a:rPr lang="en-US" sz="2800"/>
              <a:t>duplica</a:t>
            </a:r>
            <a:r>
              <a:rPr lang="ro-RO" sz="2800"/>
              <a:t>ţi</a:t>
            </a:r>
            <a:endParaRPr lang="en-US" sz="2800"/>
          </a:p>
          <a:p>
            <a:pPr eaLnBrk="1" hangingPunct="1">
              <a:defRPr/>
            </a:pPr>
            <a:r>
              <a:rPr lang="en-US" sz="2800"/>
              <a:t>f</a:t>
            </a:r>
            <a:r>
              <a:rPr lang="en-US" sz="2800" baseline="-25000"/>
              <a:t>1</a:t>
            </a:r>
            <a:r>
              <a:rPr lang="en-US" sz="2800"/>
              <a:t>(x,y,z)   = (x+y+z)</a:t>
            </a:r>
            <a:r>
              <a:rPr lang="en-US" sz="2800">
                <a:latin typeface="Comic Sans MS"/>
              </a:rPr>
              <a:t>•</a:t>
            </a:r>
            <a:r>
              <a:rPr lang="en-US" sz="2800"/>
              <a:t>(y</a:t>
            </a:r>
            <a:r>
              <a:rPr lang="ro-RO" sz="2800"/>
              <a:t> </a:t>
            </a:r>
            <a:r>
              <a:rPr lang="en-US" sz="2800"/>
              <a:t>+</a:t>
            </a:r>
            <a:r>
              <a:rPr lang="ro-RO" sz="2800"/>
              <a:t> </a:t>
            </a:r>
            <a:r>
              <a:rPr lang="en-US" sz="2800"/>
              <a:t>z</a:t>
            </a:r>
            <a:r>
              <a:rPr lang="ro-RO" sz="2800"/>
              <a:t> </a:t>
            </a:r>
            <a:r>
              <a:rPr lang="en-US" sz="2800"/>
              <a:t>)</a:t>
            </a:r>
            <a:r>
              <a:rPr lang="en-US" sz="2800">
                <a:latin typeface="Comic Sans MS"/>
              </a:rPr>
              <a:t>•</a:t>
            </a:r>
            <a:r>
              <a:rPr lang="en-US" sz="2800"/>
              <a:t>(x</a:t>
            </a:r>
            <a:r>
              <a:rPr lang="ro-RO" sz="2800"/>
              <a:t> </a:t>
            </a:r>
            <a:r>
              <a:rPr lang="en-US" sz="2800"/>
              <a:t>+</a:t>
            </a:r>
            <a:r>
              <a:rPr lang="ro-RO" sz="2800"/>
              <a:t> </a:t>
            </a:r>
            <a:r>
              <a:rPr lang="en-US" sz="2800"/>
              <a:t>z</a:t>
            </a:r>
            <a:r>
              <a:rPr lang="ro-RO" sz="2800"/>
              <a:t> </a:t>
            </a:r>
            <a:r>
              <a:rPr lang="en-US" sz="2800"/>
              <a:t>)</a:t>
            </a:r>
            <a:br>
              <a:rPr lang="en-US" sz="2800"/>
            </a:br>
            <a:r>
              <a:rPr lang="ro-RO" sz="2800"/>
              <a:t>	        	</a:t>
            </a:r>
            <a:r>
              <a:rPr lang="en-US" sz="2800"/>
              <a:t>= (x+y+z)</a:t>
            </a:r>
            <a:r>
              <a:rPr lang="en-US" sz="2800">
                <a:latin typeface="Comic Sans MS"/>
              </a:rPr>
              <a:t>•</a:t>
            </a:r>
            <a:r>
              <a:rPr lang="en-US" sz="2800"/>
              <a:t>(</a:t>
            </a:r>
            <a:r>
              <a:rPr lang="ro-RO" sz="2800"/>
              <a:t>xx</a:t>
            </a:r>
            <a:r>
              <a:rPr lang="en-US" sz="2800"/>
              <a:t>+y+z)</a:t>
            </a:r>
            <a:r>
              <a:rPr lang="en-US" sz="2800">
                <a:latin typeface="Comic Sans MS"/>
              </a:rPr>
              <a:t>•</a:t>
            </a:r>
            <a:r>
              <a:rPr lang="en-US" sz="2800"/>
              <a:t>(</a:t>
            </a:r>
            <a:r>
              <a:rPr lang="ro-RO" sz="2800"/>
              <a:t>x</a:t>
            </a:r>
            <a:r>
              <a:rPr lang="en-US" sz="2800"/>
              <a:t>+</a:t>
            </a:r>
            <a:r>
              <a:rPr lang="ro-RO" sz="2800"/>
              <a:t>yy</a:t>
            </a:r>
            <a:r>
              <a:rPr lang="en-US" sz="2800"/>
              <a:t>+z</a:t>
            </a:r>
            <a:r>
              <a:rPr lang="ro-RO" sz="2800"/>
              <a:t> </a:t>
            </a:r>
            <a:r>
              <a:rPr lang="en-US" sz="2800"/>
              <a:t>)</a:t>
            </a:r>
            <a:br>
              <a:rPr lang="en-US" sz="2800"/>
            </a:br>
            <a:r>
              <a:rPr lang="en-US" sz="2800"/>
              <a:t>	 </a:t>
            </a:r>
            <a:r>
              <a:rPr lang="ro-RO" sz="2800"/>
              <a:t>	</a:t>
            </a:r>
            <a:r>
              <a:rPr lang="en-US" sz="2800"/>
              <a:t>= (x+y+z)</a:t>
            </a:r>
            <a:r>
              <a:rPr lang="en-US" sz="2800">
                <a:latin typeface="Comic Sans MS"/>
              </a:rPr>
              <a:t>•</a:t>
            </a:r>
            <a:r>
              <a:rPr lang="en-US" sz="2800"/>
              <a:t>(x+y</a:t>
            </a:r>
            <a:r>
              <a:rPr lang="ro-RO" sz="2800"/>
              <a:t> </a:t>
            </a:r>
            <a:r>
              <a:rPr lang="en-US" sz="2800"/>
              <a:t>+z</a:t>
            </a:r>
            <a:r>
              <a:rPr lang="ro-RO" sz="2800"/>
              <a:t> </a:t>
            </a:r>
            <a:r>
              <a:rPr lang="en-US" sz="2800"/>
              <a:t>)</a:t>
            </a:r>
            <a:r>
              <a:rPr lang="en-US" sz="2800">
                <a:latin typeface="Comic Sans MS"/>
              </a:rPr>
              <a:t>•</a:t>
            </a:r>
            <a:r>
              <a:rPr lang="en-US" sz="2800">
                <a:solidFill>
                  <a:schemeClr val="accent1"/>
                </a:solidFill>
              </a:rPr>
              <a:t>(x</a:t>
            </a:r>
            <a:r>
              <a:rPr lang="ro-RO" sz="2800">
                <a:solidFill>
                  <a:schemeClr val="accent1"/>
                </a:solidFill>
              </a:rPr>
              <a:t> </a:t>
            </a:r>
            <a:r>
              <a:rPr lang="en-US" sz="2800">
                <a:solidFill>
                  <a:schemeClr val="accent1"/>
                </a:solidFill>
              </a:rPr>
              <a:t>+y</a:t>
            </a:r>
            <a:r>
              <a:rPr lang="ro-RO" sz="2800">
                <a:solidFill>
                  <a:schemeClr val="accent1"/>
                </a:solidFill>
              </a:rPr>
              <a:t> </a:t>
            </a:r>
            <a:r>
              <a:rPr lang="en-US" sz="2800">
                <a:solidFill>
                  <a:schemeClr val="accent1"/>
                </a:solidFill>
              </a:rPr>
              <a:t>+z</a:t>
            </a:r>
            <a:r>
              <a:rPr lang="ro-RO" sz="2800">
                <a:solidFill>
                  <a:schemeClr val="accent1"/>
                </a:solidFill>
              </a:rPr>
              <a:t> </a:t>
            </a:r>
            <a:r>
              <a:rPr lang="en-US" sz="2800">
                <a:solidFill>
                  <a:schemeClr val="accent1"/>
                </a:solidFill>
              </a:rPr>
              <a:t>)</a:t>
            </a:r>
            <a:r>
              <a:rPr lang="en-US" sz="2800">
                <a:latin typeface="Comic Sans MS"/>
              </a:rPr>
              <a:t>•</a:t>
            </a:r>
            <a:br>
              <a:rPr lang="en-US" sz="2800"/>
            </a:br>
            <a:r>
              <a:rPr lang="en-US" sz="2800"/>
              <a:t>		    (x</a:t>
            </a:r>
            <a:r>
              <a:rPr lang="ro-RO" sz="2800"/>
              <a:t> </a:t>
            </a:r>
            <a:r>
              <a:rPr lang="en-US" sz="2800"/>
              <a:t>+y+z)</a:t>
            </a:r>
            <a:r>
              <a:rPr lang="en-US" sz="2800">
                <a:latin typeface="Comic Sans MS"/>
              </a:rPr>
              <a:t>•</a:t>
            </a:r>
            <a:r>
              <a:rPr lang="en-US" sz="2800">
                <a:solidFill>
                  <a:schemeClr val="accent1"/>
                </a:solidFill>
              </a:rPr>
              <a:t>(x</a:t>
            </a:r>
            <a:r>
              <a:rPr lang="ro-RO" sz="2800">
                <a:solidFill>
                  <a:schemeClr val="accent1"/>
                </a:solidFill>
              </a:rPr>
              <a:t> </a:t>
            </a:r>
            <a:r>
              <a:rPr lang="en-US" sz="2800">
                <a:solidFill>
                  <a:schemeClr val="accent1"/>
                </a:solidFill>
              </a:rPr>
              <a:t>+y</a:t>
            </a:r>
            <a:r>
              <a:rPr lang="ro-RO" sz="2800">
                <a:solidFill>
                  <a:schemeClr val="accent1"/>
                </a:solidFill>
              </a:rPr>
              <a:t> </a:t>
            </a:r>
            <a:r>
              <a:rPr lang="en-US" sz="2800">
                <a:solidFill>
                  <a:schemeClr val="accent1"/>
                </a:solidFill>
              </a:rPr>
              <a:t>+z</a:t>
            </a:r>
            <a:r>
              <a:rPr lang="ro-RO" sz="2800">
                <a:solidFill>
                  <a:schemeClr val="accent1"/>
                </a:solidFill>
              </a:rPr>
              <a:t> </a:t>
            </a:r>
            <a:r>
              <a:rPr lang="en-US" sz="2800">
                <a:solidFill>
                  <a:schemeClr val="accent1"/>
                </a:solidFill>
              </a:rPr>
              <a:t>)</a:t>
            </a:r>
            <a:br>
              <a:rPr lang="en-US" sz="2800"/>
            </a:br>
            <a:r>
              <a:rPr lang="en-US" sz="2800"/>
              <a:t>		 = (x+y+z)</a:t>
            </a:r>
            <a:r>
              <a:rPr lang="en-US" sz="2800">
                <a:latin typeface="Comic Sans MS"/>
              </a:rPr>
              <a:t>•</a:t>
            </a:r>
            <a:r>
              <a:rPr lang="en-US" sz="2800"/>
              <a:t>(x+y</a:t>
            </a:r>
            <a:r>
              <a:rPr lang="ro-RO" sz="2800"/>
              <a:t> </a:t>
            </a:r>
            <a:r>
              <a:rPr lang="en-US" sz="2800"/>
              <a:t>+z</a:t>
            </a:r>
            <a:r>
              <a:rPr lang="ro-RO" sz="2800"/>
              <a:t> </a:t>
            </a:r>
            <a:r>
              <a:rPr lang="en-US" sz="2800"/>
              <a:t>)</a:t>
            </a:r>
            <a:r>
              <a:rPr lang="en-US" sz="2800">
                <a:latin typeface="Comic Sans MS"/>
              </a:rPr>
              <a:t>•</a:t>
            </a:r>
            <a:r>
              <a:rPr lang="en-US" sz="2800"/>
              <a:t>(x</a:t>
            </a:r>
            <a:r>
              <a:rPr lang="ro-RO" sz="2800"/>
              <a:t> </a:t>
            </a:r>
            <a:r>
              <a:rPr lang="en-US" sz="2800"/>
              <a:t>+y</a:t>
            </a:r>
            <a:r>
              <a:rPr lang="ro-RO" sz="2800"/>
              <a:t> </a:t>
            </a:r>
            <a:r>
              <a:rPr lang="en-US" sz="2800"/>
              <a:t>+z</a:t>
            </a:r>
            <a:r>
              <a:rPr lang="ro-RO" sz="2800"/>
              <a:t> </a:t>
            </a:r>
            <a:r>
              <a:rPr lang="en-US" sz="2800"/>
              <a:t>)</a:t>
            </a:r>
            <a:r>
              <a:rPr lang="en-US" sz="2800">
                <a:latin typeface="Comic Sans MS"/>
              </a:rPr>
              <a:t>•</a:t>
            </a:r>
            <a:r>
              <a:rPr lang="en-US" sz="2800"/>
              <a:t>(x</a:t>
            </a:r>
            <a:r>
              <a:rPr lang="ro-RO" sz="2800"/>
              <a:t> </a:t>
            </a:r>
            <a:r>
              <a:rPr lang="en-US" sz="2800"/>
              <a:t>+y+z</a:t>
            </a:r>
            <a:r>
              <a:rPr lang="ro-RO" sz="2800"/>
              <a:t> </a:t>
            </a:r>
            <a:r>
              <a:rPr lang="en-US" sz="2800"/>
              <a:t>)</a:t>
            </a:r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6781800" y="220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6"/>
          <p:cNvSpPr>
            <a:spLocks noChangeShapeType="1"/>
          </p:cNvSpPr>
          <p:nvPr/>
        </p:nvSpPr>
        <p:spPr bwMode="auto">
          <a:xfrm>
            <a:off x="37338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Line 7"/>
          <p:cNvSpPr>
            <a:spLocks noChangeShapeType="1"/>
          </p:cNvSpPr>
          <p:nvPr/>
        </p:nvSpPr>
        <p:spPr bwMode="auto">
          <a:xfrm>
            <a:off x="42672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8768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Line 9"/>
          <p:cNvSpPr>
            <a:spLocks noChangeShapeType="1"/>
          </p:cNvSpPr>
          <p:nvPr/>
        </p:nvSpPr>
        <p:spPr bwMode="auto">
          <a:xfrm>
            <a:off x="54102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10"/>
          <p:cNvSpPr>
            <a:spLocks noChangeShapeType="1"/>
          </p:cNvSpPr>
          <p:nvPr/>
        </p:nvSpPr>
        <p:spPr bwMode="auto">
          <a:xfrm>
            <a:off x="40386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>
            <a:off x="44196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2"/>
          <p:cNvSpPr>
            <a:spLocks noChangeShapeType="1"/>
          </p:cNvSpPr>
          <p:nvPr/>
        </p:nvSpPr>
        <p:spPr bwMode="auto">
          <a:xfrm>
            <a:off x="48006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3"/>
          <p:cNvSpPr>
            <a:spLocks noChangeShapeType="1"/>
          </p:cNvSpPr>
          <p:nvPr/>
        </p:nvSpPr>
        <p:spPr bwMode="auto">
          <a:xfrm>
            <a:off x="53340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4"/>
          <p:cNvSpPr>
            <a:spLocks noChangeShapeType="1"/>
          </p:cNvSpPr>
          <p:nvPr/>
        </p:nvSpPr>
        <p:spPr bwMode="auto">
          <a:xfrm>
            <a:off x="64008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5"/>
          <p:cNvSpPr>
            <a:spLocks noChangeShapeType="1"/>
          </p:cNvSpPr>
          <p:nvPr/>
        </p:nvSpPr>
        <p:spPr bwMode="auto">
          <a:xfrm>
            <a:off x="58674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6"/>
          <p:cNvSpPr>
            <a:spLocks noChangeShapeType="1"/>
          </p:cNvSpPr>
          <p:nvPr/>
        </p:nvSpPr>
        <p:spPr bwMode="auto">
          <a:xfrm>
            <a:off x="42672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7"/>
          <p:cNvSpPr>
            <a:spLocks noChangeShapeType="1"/>
          </p:cNvSpPr>
          <p:nvPr/>
        </p:nvSpPr>
        <p:spPr bwMode="auto">
          <a:xfrm>
            <a:off x="47244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18"/>
          <p:cNvSpPr>
            <a:spLocks noChangeShapeType="1"/>
          </p:cNvSpPr>
          <p:nvPr/>
        </p:nvSpPr>
        <p:spPr bwMode="auto">
          <a:xfrm>
            <a:off x="5334000" y="44958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19"/>
          <p:cNvSpPr>
            <a:spLocks noChangeShapeType="1"/>
          </p:cNvSpPr>
          <p:nvPr/>
        </p:nvSpPr>
        <p:spPr bwMode="auto">
          <a:xfrm>
            <a:off x="5791200" y="44958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0"/>
          <p:cNvSpPr>
            <a:spLocks noChangeShapeType="1"/>
          </p:cNvSpPr>
          <p:nvPr/>
        </p:nvSpPr>
        <p:spPr bwMode="auto">
          <a:xfrm>
            <a:off x="6248400" y="44958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1"/>
          <p:cNvSpPr>
            <a:spLocks noChangeShapeType="1"/>
          </p:cNvSpPr>
          <p:nvPr/>
        </p:nvSpPr>
        <p:spPr bwMode="auto">
          <a:xfrm>
            <a:off x="25908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2"/>
          <p:cNvSpPr>
            <a:spLocks noChangeShapeType="1"/>
          </p:cNvSpPr>
          <p:nvPr/>
        </p:nvSpPr>
        <p:spPr bwMode="auto">
          <a:xfrm>
            <a:off x="35052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3"/>
          <p:cNvSpPr>
            <a:spLocks noChangeShapeType="1"/>
          </p:cNvSpPr>
          <p:nvPr/>
        </p:nvSpPr>
        <p:spPr bwMode="auto">
          <a:xfrm>
            <a:off x="3962400" y="49530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4"/>
          <p:cNvSpPr>
            <a:spLocks noChangeShapeType="1"/>
          </p:cNvSpPr>
          <p:nvPr/>
        </p:nvSpPr>
        <p:spPr bwMode="auto">
          <a:xfrm>
            <a:off x="4495800" y="49530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5"/>
          <p:cNvSpPr>
            <a:spLocks noChangeShapeType="1"/>
          </p:cNvSpPr>
          <p:nvPr/>
        </p:nvSpPr>
        <p:spPr bwMode="auto">
          <a:xfrm>
            <a:off x="4953000" y="49530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6"/>
          <p:cNvSpPr>
            <a:spLocks noChangeShapeType="1"/>
          </p:cNvSpPr>
          <p:nvPr/>
        </p:nvSpPr>
        <p:spPr bwMode="auto">
          <a:xfrm>
            <a:off x="43434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7"/>
          <p:cNvSpPr>
            <a:spLocks noChangeShapeType="1"/>
          </p:cNvSpPr>
          <p:nvPr/>
        </p:nvSpPr>
        <p:spPr bwMode="auto">
          <a:xfrm>
            <a:off x="48006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28"/>
          <p:cNvSpPr>
            <a:spLocks noChangeShapeType="1"/>
          </p:cNvSpPr>
          <p:nvPr/>
        </p:nvSpPr>
        <p:spPr bwMode="auto">
          <a:xfrm>
            <a:off x="54102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29"/>
          <p:cNvSpPr>
            <a:spLocks noChangeShapeType="1"/>
          </p:cNvSpPr>
          <p:nvPr/>
        </p:nvSpPr>
        <p:spPr bwMode="auto">
          <a:xfrm>
            <a:off x="58674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Line 30"/>
          <p:cNvSpPr>
            <a:spLocks noChangeShapeType="1"/>
          </p:cNvSpPr>
          <p:nvPr/>
        </p:nvSpPr>
        <p:spPr bwMode="auto">
          <a:xfrm>
            <a:off x="63246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1"/>
          <p:cNvSpPr>
            <a:spLocks noChangeShapeType="1"/>
          </p:cNvSpPr>
          <p:nvPr/>
        </p:nvSpPr>
        <p:spPr bwMode="auto">
          <a:xfrm>
            <a:off x="69342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2"/>
          <p:cNvSpPr>
            <a:spLocks noChangeShapeType="1"/>
          </p:cNvSpPr>
          <p:nvPr/>
        </p:nvSpPr>
        <p:spPr bwMode="auto">
          <a:xfrm>
            <a:off x="78486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9481DBD-9A23-4C08-BCCC-E1B876105E8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AAFBBED-A9B7-4CA3-B5E7-BB59632CB817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Diagrame </a:t>
            </a:r>
            <a:r>
              <a:rPr lang="en-US"/>
              <a:t>Karnaugh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Diagramele Karnaugh sunt repre</a:t>
            </a:r>
            <a:r>
              <a:rPr lang="ro-RO"/>
              <a:t>zentări grafice ale funcţiilor </a:t>
            </a:r>
            <a:r>
              <a:rPr lang="en-US"/>
              <a:t>boole</a:t>
            </a:r>
            <a:r>
              <a:rPr lang="ro-RO"/>
              <a:t>e</a:t>
            </a:r>
            <a:r>
              <a:rPr lang="en-US"/>
              <a:t>n</a:t>
            </a:r>
            <a:r>
              <a:rPr lang="ro-RO"/>
              <a:t>e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/>
              <a:t>O celulă din diagramă corespunde unei linii din tabela de adevăr</a:t>
            </a:r>
            <a:r>
              <a:rPr lang="en-US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/>
              <a:t>De asemenea</a:t>
            </a:r>
            <a:r>
              <a:rPr lang="en-US"/>
              <a:t>,</a:t>
            </a:r>
            <a:r>
              <a:rPr lang="ro-RO"/>
              <a:t> o celulă din diagramă corespunde unui mintermen sau maxtermen al expresiei booleene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ro-RO"/>
              <a:t>Zone ce conţin mai multe celule adiacente corespund termenilor standard</a:t>
            </a:r>
            <a:r>
              <a:rPr lang="en-US" i="1"/>
              <a:t>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AD45A8-80AB-4BFD-90E7-0DA304211B3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B87D329-37E4-46FB-8816-B5E760C4E803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219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Diagrama Karnaugh pentru două v</a:t>
            </a:r>
            <a:r>
              <a:rPr lang="en-US" sz="3200"/>
              <a:t>ariab</a:t>
            </a:r>
            <a:r>
              <a:rPr lang="ro-RO" sz="3200"/>
              <a:t>i</a:t>
            </a:r>
            <a:r>
              <a:rPr lang="en-US" sz="3200"/>
              <a:t>le</a:t>
            </a:r>
          </a:p>
        </p:txBody>
      </p:sp>
      <p:sp>
        <p:nvSpPr>
          <p:cNvPr id="57349" name="Line 12"/>
          <p:cNvSpPr>
            <a:spLocks noChangeShapeType="1"/>
          </p:cNvSpPr>
          <p:nvPr/>
        </p:nvSpPr>
        <p:spPr bwMode="auto">
          <a:xfrm>
            <a:off x="5029200" y="1938338"/>
            <a:ext cx="914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0" name="Line 13"/>
          <p:cNvSpPr>
            <a:spLocks noChangeShapeType="1"/>
          </p:cNvSpPr>
          <p:nvPr/>
        </p:nvSpPr>
        <p:spPr bwMode="auto">
          <a:xfrm>
            <a:off x="5029200" y="5029200"/>
            <a:ext cx="914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1" name="Line 14"/>
          <p:cNvSpPr>
            <a:spLocks noChangeShapeType="1"/>
          </p:cNvSpPr>
          <p:nvPr/>
        </p:nvSpPr>
        <p:spPr bwMode="auto">
          <a:xfrm>
            <a:off x="5029200" y="1938338"/>
            <a:ext cx="0" cy="1030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2" name="Line 15"/>
          <p:cNvSpPr>
            <a:spLocks noChangeShapeType="1"/>
          </p:cNvSpPr>
          <p:nvPr/>
        </p:nvSpPr>
        <p:spPr bwMode="auto">
          <a:xfrm>
            <a:off x="8382000" y="1938338"/>
            <a:ext cx="0" cy="1030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3" name="Line 16"/>
          <p:cNvSpPr>
            <a:spLocks noChangeShapeType="1"/>
          </p:cNvSpPr>
          <p:nvPr/>
        </p:nvSpPr>
        <p:spPr bwMode="auto">
          <a:xfrm>
            <a:off x="5943600" y="1938338"/>
            <a:ext cx="14319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4" name="Line 18"/>
          <p:cNvSpPr>
            <a:spLocks noChangeShapeType="1"/>
          </p:cNvSpPr>
          <p:nvPr/>
        </p:nvSpPr>
        <p:spPr bwMode="auto">
          <a:xfrm>
            <a:off x="5029200" y="2968625"/>
            <a:ext cx="0" cy="1030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5" name="Line 19"/>
          <p:cNvSpPr>
            <a:spLocks noChangeShapeType="1"/>
          </p:cNvSpPr>
          <p:nvPr/>
        </p:nvSpPr>
        <p:spPr bwMode="auto">
          <a:xfrm>
            <a:off x="7375525" y="1938338"/>
            <a:ext cx="10064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6" name="Line 24"/>
          <p:cNvSpPr>
            <a:spLocks noChangeShapeType="1"/>
          </p:cNvSpPr>
          <p:nvPr/>
        </p:nvSpPr>
        <p:spPr bwMode="auto">
          <a:xfrm>
            <a:off x="5029200" y="3998913"/>
            <a:ext cx="0" cy="1030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3062288" y="2627313"/>
            <a:ext cx="823912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890713" y="2627313"/>
            <a:ext cx="1171575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1143000" y="2608263"/>
            <a:ext cx="747713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3062288" y="1825625"/>
            <a:ext cx="823912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43" name="Rectangle 7"/>
          <p:cNvSpPr>
            <a:spLocks noChangeArrowheads="1"/>
          </p:cNvSpPr>
          <p:nvPr/>
        </p:nvSpPr>
        <p:spPr bwMode="auto">
          <a:xfrm>
            <a:off x="1890713" y="1825625"/>
            <a:ext cx="1171575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44" name="Rectangle 8"/>
          <p:cNvSpPr>
            <a:spLocks noChangeArrowheads="1"/>
          </p:cNvSpPr>
          <p:nvPr/>
        </p:nvSpPr>
        <p:spPr bwMode="auto">
          <a:xfrm>
            <a:off x="1143000" y="1806575"/>
            <a:ext cx="747713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3062288" y="1128713"/>
            <a:ext cx="823912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46" name="Rectangle 10"/>
          <p:cNvSpPr>
            <a:spLocks noChangeArrowheads="1"/>
          </p:cNvSpPr>
          <p:nvPr/>
        </p:nvSpPr>
        <p:spPr bwMode="auto">
          <a:xfrm>
            <a:off x="1890713" y="1128713"/>
            <a:ext cx="1171575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47" name="Rectangle 11"/>
          <p:cNvSpPr>
            <a:spLocks noChangeArrowheads="1"/>
          </p:cNvSpPr>
          <p:nvPr/>
        </p:nvSpPr>
        <p:spPr bwMode="auto">
          <a:xfrm>
            <a:off x="1330325" y="1066800"/>
            <a:ext cx="747713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57366" name="Line 17"/>
          <p:cNvSpPr>
            <a:spLocks noChangeShapeType="1"/>
          </p:cNvSpPr>
          <p:nvPr/>
        </p:nvSpPr>
        <p:spPr bwMode="auto">
          <a:xfrm>
            <a:off x="1447800" y="1404938"/>
            <a:ext cx="442913" cy="420687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7" name="Line 20"/>
          <p:cNvSpPr>
            <a:spLocks noChangeShapeType="1"/>
          </p:cNvSpPr>
          <p:nvPr/>
        </p:nvSpPr>
        <p:spPr bwMode="auto">
          <a:xfrm>
            <a:off x="3062288" y="1825625"/>
            <a:ext cx="0" cy="160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8" name="Line 21"/>
          <p:cNvSpPr>
            <a:spLocks noChangeShapeType="1"/>
          </p:cNvSpPr>
          <p:nvPr/>
        </p:nvSpPr>
        <p:spPr bwMode="auto">
          <a:xfrm>
            <a:off x="3886200" y="1825625"/>
            <a:ext cx="0" cy="16033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9" name="Line 22"/>
          <p:cNvSpPr>
            <a:spLocks noChangeShapeType="1"/>
          </p:cNvSpPr>
          <p:nvPr/>
        </p:nvSpPr>
        <p:spPr bwMode="auto">
          <a:xfrm>
            <a:off x="1890713" y="1825625"/>
            <a:ext cx="0" cy="160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0" name="Line 23"/>
          <p:cNvSpPr>
            <a:spLocks noChangeShapeType="1"/>
          </p:cNvSpPr>
          <p:nvPr/>
        </p:nvSpPr>
        <p:spPr bwMode="auto">
          <a:xfrm>
            <a:off x="1890713" y="1825625"/>
            <a:ext cx="199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1" name="Line 25"/>
          <p:cNvSpPr>
            <a:spLocks noChangeShapeType="1"/>
          </p:cNvSpPr>
          <p:nvPr/>
        </p:nvSpPr>
        <p:spPr bwMode="auto">
          <a:xfrm>
            <a:off x="1890713" y="2627313"/>
            <a:ext cx="199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2" name="Line 26"/>
          <p:cNvSpPr>
            <a:spLocks noChangeShapeType="1"/>
          </p:cNvSpPr>
          <p:nvPr/>
        </p:nvSpPr>
        <p:spPr bwMode="auto">
          <a:xfrm>
            <a:off x="1890713" y="3429000"/>
            <a:ext cx="19954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3" name="Text Box 27"/>
          <p:cNvSpPr txBox="1">
            <a:spLocks noChangeArrowheads="1"/>
          </p:cNvSpPr>
          <p:nvPr/>
        </p:nvSpPr>
        <p:spPr bwMode="auto">
          <a:xfrm>
            <a:off x="1581150" y="1243013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Garamond" pitchFamily="18" charset="0"/>
              </a:rPr>
              <a:t>x</a:t>
            </a:r>
            <a:r>
              <a:rPr lang="en-US" altLang="en-US" sz="2000" baseline="-25000">
                <a:latin typeface="Garamond" pitchFamily="18" charset="0"/>
              </a:rPr>
              <a:t>2</a:t>
            </a:r>
          </a:p>
        </p:txBody>
      </p:sp>
      <p:sp>
        <p:nvSpPr>
          <p:cNvPr id="57374" name="Text Box 28"/>
          <p:cNvSpPr txBox="1">
            <a:spLocks noChangeArrowheads="1"/>
          </p:cNvSpPr>
          <p:nvPr/>
        </p:nvSpPr>
        <p:spPr bwMode="auto">
          <a:xfrm>
            <a:off x="1954213" y="190182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99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7375" name="Text Box 29"/>
          <p:cNvSpPr txBox="1">
            <a:spLocks noChangeArrowheads="1"/>
          </p:cNvSpPr>
          <p:nvPr/>
        </p:nvSpPr>
        <p:spPr bwMode="auto">
          <a:xfrm>
            <a:off x="3074988" y="190182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99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7376" name="Text Box 30"/>
          <p:cNvSpPr txBox="1">
            <a:spLocks noChangeArrowheads="1"/>
          </p:cNvSpPr>
          <p:nvPr/>
        </p:nvSpPr>
        <p:spPr bwMode="auto">
          <a:xfrm>
            <a:off x="1954213" y="264636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7377" name="Text Box 31"/>
          <p:cNvSpPr txBox="1">
            <a:spLocks noChangeArrowheads="1"/>
          </p:cNvSpPr>
          <p:nvPr/>
        </p:nvSpPr>
        <p:spPr bwMode="auto">
          <a:xfrm>
            <a:off x="3074988" y="267176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accent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7378" name="Text Box 32"/>
          <p:cNvSpPr txBox="1">
            <a:spLocks noChangeArrowheads="1"/>
          </p:cNvSpPr>
          <p:nvPr/>
        </p:nvSpPr>
        <p:spPr bwMode="auto">
          <a:xfrm>
            <a:off x="762000" y="3505200"/>
            <a:ext cx="7620000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o-RO" altLang="en-US" sz="2800">
                <a:latin typeface="Garamond" pitchFamily="18" charset="0"/>
              </a:rPr>
              <a:t>Obs.</a:t>
            </a:r>
            <a:r>
              <a:rPr lang="en-US" altLang="en-US" sz="2800">
                <a:latin typeface="Garamond" pitchFamily="18" charset="0"/>
              </a:rPr>
              <a:t> </a:t>
            </a:r>
            <a:r>
              <a:rPr lang="ro-RO" altLang="en-US" sz="2800">
                <a:latin typeface="Garamond" pitchFamily="18" charset="0"/>
              </a:rPr>
              <a:t>Ordinea variabilelor este importantă - pentru</a:t>
            </a:r>
            <a:r>
              <a:rPr lang="en-US" altLang="en-US" sz="2800">
                <a:latin typeface="Garamond" pitchFamily="18" charset="0"/>
              </a:rPr>
              <a:t> f(x</a:t>
            </a:r>
            <a:r>
              <a:rPr lang="en-US" altLang="en-US" sz="2800" baseline="-25000">
                <a:latin typeface="Garamond" pitchFamily="18" charset="0"/>
              </a:rPr>
              <a:t>1</a:t>
            </a:r>
            <a:r>
              <a:rPr lang="en-US" altLang="en-US" sz="2800">
                <a:latin typeface="Garamond" pitchFamily="18" charset="0"/>
              </a:rPr>
              <a:t>,x</a:t>
            </a:r>
            <a:r>
              <a:rPr lang="en-US" altLang="en-US" sz="2800" baseline="-25000">
                <a:latin typeface="Garamond" pitchFamily="18" charset="0"/>
              </a:rPr>
              <a:t>2</a:t>
            </a:r>
            <a:r>
              <a:rPr lang="en-US" altLang="en-US" sz="2800">
                <a:latin typeface="Garamond" pitchFamily="18" charset="0"/>
              </a:rPr>
              <a:t>), x</a:t>
            </a:r>
            <a:r>
              <a:rPr lang="en-US" altLang="en-US" sz="2800" baseline="-25000">
                <a:latin typeface="Garamond" pitchFamily="18" charset="0"/>
              </a:rPr>
              <a:t>1</a:t>
            </a:r>
            <a:r>
              <a:rPr lang="en-US" altLang="en-US" sz="2800">
                <a:latin typeface="Garamond" pitchFamily="18" charset="0"/>
              </a:rPr>
              <a:t> </a:t>
            </a:r>
            <a:r>
              <a:rPr lang="ro-RO" altLang="en-US" sz="2800">
                <a:latin typeface="Garamond" pitchFamily="18" charset="0"/>
              </a:rPr>
              <a:t>e</a:t>
            </a:r>
            <a:r>
              <a:rPr lang="en-US" altLang="en-US" sz="2800">
                <a:latin typeface="Garamond" pitchFamily="18" charset="0"/>
              </a:rPr>
              <a:t>s</a:t>
            </a:r>
            <a:r>
              <a:rPr lang="ro-RO" altLang="en-US" sz="2800">
                <a:latin typeface="Garamond" pitchFamily="18" charset="0"/>
              </a:rPr>
              <a:t>te linia</a:t>
            </a:r>
            <a:r>
              <a:rPr lang="en-US" altLang="en-US" sz="2800">
                <a:latin typeface="Garamond" pitchFamily="18" charset="0"/>
              </a:rPr>
              <a:t>, x</a:t>
            </a:r>
            <a:r>
              <a:rPr lang="en-US" altLang="en-US" sz="2800" baseline="-25000">
                <a:latin typeface="Garamond" pitchFamily="18" charset="0"/>
              </a:rPr>
              <a:t>2</a:t>
            </a:r>
            <a:r>
              <a:rPr lang="en-US" altLang="en-US" sz="2800">
                <a:latin typeface="Garamond" pitchFamily="18" charset="0"/>
              </a:rPr>
              <a:t> </a:t>
            </a:r>
            <a:r>
              <a:rPr lang="ro-RO" altLang="en-US" sz="2800">
                <a:latin typeface="Garamond" pitchFamily="18" charset="0"/>
              </a:rPr>
              <a:t>este</a:t>
            </a:r>
            <a:r>
              <a:rPr lang="en-US" altLang="en-US" sz="2800">
                <a:latin typeface="Garamond" pitchFamily="18" charset="0"/>
              </a:rPr>
              <a:t> col</a:t>
            </a:r>
            <a:r>
              <a:rPr lang="ro-RO" altLang="en-US" sz="2800">
                <a:latin typeface="Garamond" pitchFamily="18" charset="0"/>
              </a:rPr>
              <a:t>oana.</a:t>
            </a:r>
            <a:endParaRPr lang="en-US" altLang="en-US" sz="2800">
              <a:latin typeface="Garamond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Garamond" pitchFamily="18" charset="0"/>
              </a:rPr>
              <a:t>Cel</a:t>
            </a:r>
            <a:r>
              <a:rPr lang="ro-RO" altLang="en-US" sz="2800">
                <a:latin typeface="Garamond" pitchFamily="18" charset="0"/>
              </a:rPr>
              <a:t>u</a:t>
            </a:r>
            <a:r>
              <a:rPr lang="en-US" altLang="en-US" sz="2800">
                <a:latin typeface="Garamond" pitchFamily="18" charset="0"/>
              </a:rPr>
              <a:t>l</a:t>
            </a:r>
            <a:r>
              <a:rPr lang="ro-RO" altLang="en-US" sz="2800">
                <a:latin typeface="Garamond" pitchFamily="18" charset="0"/>
              </a:rPr>
              <a:t>a</a:t>
            </a:r>
            <a:r>
              <a:rPr lang="en-US" altLang="en-US" sz="2800">
                <a:latin typeface="Garamond" pitchFamily="18" charset="0"/>
              </a:rPr>
              <a:t> </a:t>
            </a:r>
            <a:r>
              <a:rPr lang="en-US" altLang="en-US" sz="2800">
                <a:solidFill>
                  <a:schemeClr val="accent1"/>
                </a:solidFill>
                <a:latin typeface="Garamond" pitchFamily="18" charset="0"/>
              </a:rPr>
              <a:t>0</a:t>
            </a:r>
            <a:r>
              <a:rPr lang="en-US" altLang="en-US" sz="2800">
                <a:latin typeface="Garamond" pitchFamily="18" charset="0"/>
              </a:rPr>
              <a:t> repre</a:t>
            </a:r>
            <a:r>
              <a:rPr lang="ro-RO" altLang="en-US" sz="2800">
                <a:latin typeface="Garamond" pitchFamily="18" charset="0"/>
              </a:rPr>
              <a:t>zintă</a:t>
            </a:r>
            <a:r>
              <a:rPr lang="en-US" altLang="en-US" sz="2800">
                <a:latin typeface="Garamond" pitchFamily="18" charset="0"/>
              </a:rPr>
              <a:t> x</a:t>
            </a:r>
            <a:r>
              <a:rPr lang="en-US" altLang="en-US" sz="2800" baseline="-25000">
                <a:latin typeface="Garamond" pitchFamily="18" charset="0"/>
              </a:rPr>
              <a:t>1</a:t>
            </a:r>
            <a:r>
              <a:rPr lang="ro-RO" altLang="en-US" sz="2800">
                <a:latin typeface="Garamond" pitchFamily="18" charset="0"/>
              </a:rPr>
              <a:t> </a:t>
            </a:r>
            <a:r>
              <a:rPr lang="en-US" altLang="en-US" sz="2800">
                <a:latin typeface="Garamond" pitchFamily="18" charset="0"/>
              </a:rPr>
              <a:t>x</a:t>
            </a:r>
            <a:r>
              <a:rPr lang="en-US" altLang="en-US" sz="2800" baseline="-25000">
                <a:latin typeface="Garamond" pitchFamily="18" charset="0"/>
              </a:rPr>
              <a:t>2</a:t>
            </a:r>
            <a:r>
              <a:rPr lang="ro-RO" altLang="en-US" sz="2800">
                <a:latin typeface="Garamond" pitchFamily="18" charset="0"/>
              </a:rPr>
              <a:t> </a:t>
            </a:r>
            <a:r>
              <a:rPr lang="en-US" altLang="en-US" sz="2800">
                <a:latin typeface="Garamond" pitchFamily="18" charset="0"/>
              </a:rPr>
              <a:t>; Cel</a:t>
            </a:r>
            <a:r>
              <a:rPr lang="ro-RO" altLang="en-US" sz="2800">
                <a:latin typeface="Garamond" pitchFamily="18" charset="0"/>
              </a:rPr>
              <a:t>u</a:t>
            </a:r>
            <a:r>
              <a:rPr lang="en-US" altLang="en-US" sz="2800">
                <a:latin typeface="Garamond" pitchFamily="18" charset="0"/>
              </a:rPr>
              <a:t>l</a:t>
            </a:r>
            <a:r>
              <a:rPr lang="ro-RO" altLang="en-US" sz="2800">
                <a:latin typeface="Garamond" pitchFamily="18" charset="0"/>
              </a:rPr>
              <a:t>a</a:t>
            </a:r>
            <a:r>
              <a:rPr lang="en-US" altLang="en-US" sz="2800">
                <a:latin typeface="Garamond" pitchFamily="18" charset="0"/>
              </a:rPr>
              <a:t> </a:t>
            </a:r>
            <a:r>
              <a:rPr lang="en-US" altLang="en-US" sz="2800">
                <a:solidFill>
                  <a:schemeClr val="accent1"/>
                </a:solidFill>
                <a:latin typeface="Garamond" pitchFamily="18" charset="0"/>
              </a:rPr>
              <a:t>1</a:t>
            </a:r>
            <a:r>
              <a:rPr lang="en-US" altLang="en-US" sz="2800">
                <a:latin typeface="Garamond" pitchFamily="18" charset="0"/>
              </a:rPr>
              <a:t> repre</a:t>
            </a:r>
            <a:r>
              <a:rPr lang="ro-RO" altLang="en-US" sz="2800">
                <a:latin typeface="Garamond" pitchFamily="18" charset="0"/>
              </a:rPr>
              <a:t>zintă</a:t>
            </a:r>
            <a:r>
              <a:rPr lang="en-US" altLang="en-US" sz="2800">
                <a:latin typeface="Garamond" pitchFamily="18" charset="0"/>
              </a:rPr>
              <a:t> x</a:t>
            </a:r>
            <a:r>
              <a:rPr lang="en-US" altLang="en-US" sz="2800" baseline="-25000">
                <a:latin typeface="Garamond" pitchFamily="18" charset="0"/>
              </a:rPr>
              <a:t>1</a:t>
            </a:r>
            <a:r>
              <a:rPr lang="ro-RO" altLang="en-US" sz="2800">
                <a:latin typeface="Garamond" pitchFamily="18" charset="0"/>
              </a:rPr>
              <a:t> </a:t>
            </a:r>
            <a:r>
              <a:rPr lang="en-US" altLang="en-US" sz="2800">
                <a:latin typeface="Garamond" pitchFamily="18" charset="0"/>
              </a:rPr>
              <a:t>x</a:t>
            </a:r>
            <a:r>
              <a:rPr lang="en-US" altLang="en-US" sz="2800" baseline="-25000">
                <a:latin typeface="Garamond" pitchFamily="18" charset="0"/>
              </a:rPr>
              <a:t>2</a:t>
            </a:r>
            <a:r>
              <a:rPr lang="en-US" altLang="en-US" sz="2800">
                <a:latin typeface="Garamond" pitchFamily="18" charset="0"/>
              </a:rPr>
              <a:t>; etc. </a:t>
            </a:r>
            <a:r>
              <a:rPr lang="ro-RO" altLang="en-US" sz="2800">
                <a:latin typeface="Garamond" pitchFamily="18" charset="0"/>
              </a:rPr>
              <a:t>Dacă avem un </a:t>
            </a:r>
            <a:r>
              <a:rPr lang="en-US" altLang="en-US" sz="2800" b="1" i="1">
                <a:latin typeface="Garamond" pitchFamily="18" charset="0"/>
              </a:rPr>
              <a:t>minterm</a:t>
            </a:r>
            <a:r>
              <a:rPr lang="ro-RO" altLang="en-US" sz="2800" b="1" i="1">
                <a:latin typeface="Garamond" pitchFamily="18" charset="0"/>
              </a:rPr>
              <a:t>en </a:t>
            </a:r>
            <a:r>
              <a:rPr lang="ro-RO" altLang="en-US" sz="2800">
                <a:latin typeface="Garamond" pitchFamily="18" charset="0"/>
              </a:rPr>
              <a:t>în expresia funcţiei, atunci avem o valoare de </a:t>
            </a:r>
            <a:r>
              <a:rPr lang="en-US" altLang="en-US" sz="2800" b="1">
                <a:latin typeface="Garamond" pitchFamily="18" charset="0"/>
              </a:rPr>
              <a:t>1</a:t>
            </a:r>
            <a:r>
              <a:rPr lang="en-US" altLang="en-US" sz="2800">
                <a:latin typeface="Garamond" pitchFamily="18" charset="0"/>
              </a:rPr>
              <a:t> </a:t>
            </a:r>
            <a:r>
              <a:rPr lang="ro-RO" altLang="en-US" sz="2800">
                <a:latin typeface="Garamond" pitchFamily="18" charset="0"/>
              </a:rPr>
              <a:t>în celula respectivă din tabel</a:t>
            </a:r>
            <a:r>
              <a:rPr lang="en-US" altLang="en-US" sz="2800">
                <a:latin typeface="Garamond" pitchFamily="18" charset="0"/>
              </a:rPr>
              <a:t>.</a:t>
            </a:r>
          </a:p>
        </p:txBody>
      </p:sp>
      <p:sp>
        <p:nvSpPr>
          <p:cNvPr id="219173" name="Rectangle 37"/>
          <p:cNvSpPr>
            <a:spLocks noChangeArrowheads="1"/>
          </p:cNvSpPr>
          <p:nvPr/>
        </p:nvSpPr>
        <p:spPr bwMode="auto">
          <a:xfrm>
            <a:off x="6948488" y="2670175"/>
            <a:ext cx="823912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</a:t>
            </a:r>
          </a:p>
        </p:txBody>
      </p:sp>
      <p:sp>
        <p:nvSpPr>
          <p:cNvPr id="219174" name="Rectangle 38"/>
          <p:cNvSpPr>
            <a:spLocks noChangeArrowheads="1"/>
          </p:cNvSpPr>
          <p:nvPr/>
        </p:nvSpPr>
        <p:spPr bwMode="auto">
          <a:xfrm>
            <a:off x="5776913" y="2670175"/>
            <a:ext cx="1171575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75" name="Rectangle 39"/>
          <p:cNvSpPr>
            <a:spLocks noChangeArrowheads="1"/>
          </p:cNvSpPr>
          <p:nvPr/>
        </p:nvSpPr>
        <p:spPr bwMode="auto">
          <a:xfrm>
            <a:off x="5029200" y="2670175"/>
            <a:ext cx="747713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76" name="Rectangle 40"/>
          <p:cNvSpPr>
            <a:spLocks noChangeArrowheads="1"/>
          </p:cNvSpPr>
          <p:nvPr/>
        </p:nvSpPr>
        <p:spPr bwMode="auto">
          <a:xfrm>
            <a:off x="6948488" y="1868488"/>
            <a:ext cx="823912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</a:t>
            </a:r>
          </a:p>
        </p:txBody>
      </p:sp>
      <p:sp>
        <p:nvSpPr>
          <p:cNvPr id="219177" name="Rectangle 41"/>
          <p:cNvSpPr>
            <a:spLocks noChangeArrowheads="1"/>
          </p:cNvSpPr>
          <p:nvPr/>
        </p:nvSpPr>
        <p:spPr bwMode="auto">
          <a:xfrm>
            <a:off x="5776913" y="1868488"/>
            <a:ext cx="1171575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78" name="Rectangle 42"/>
          <p:cNvSpPr>
            <a:spLocks noChangeArrowheads="1"/>
          </p:cNvSpPr>
          <p:nvPr/>
        </p:nvSpPr>
        <p:spPr bwMode="auto">
          <a:xfrm>
            <a:off x="5029200" y="1868488"/>
            <a:ext cx="747713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79" name="Rectangle 43"/>
          <p:cNvSpPr>
            <a:spLocks noChangeArrowheads="1"/>
          </p:cNvSpPr>
          <p:nvPr/>
        </p:nvSpPr>
        <p:spPr bwMode="auto">
          <a:xfrm>
            <a:off x="6948488" y="1066800"/>
            <a:ext cx="823912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80" name="Rectangle 44"/>
          <p:cNvSpPr>
            <a:spLocks noChangeArrowheads="1"/>
          </p:cNvSpPr>
          <p:nvPr/>
        </p:nvSpPr>
        <p:spPr bwMode="auto">
          <a:xfrm>
            <a:off x="5776913" y="1066800"/>
            <a:ext cx="1171575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81" name="Rectangle 45"/>
          <p:cNvSpPr>
            <a:spLocks noChangeArrowheads="1"/>
          </p:cNvSpPr>
          <p:nvPr/>
        </p:nvSpPr>
        <p:spPr bwMode="auto">
          <a:xfrm>
            <a:off x="5216525" y="1128713"/>
            <a:ext cx="747713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</a:t>
            </a:r>
          </a:p>
        </p:txBody>
      </p:sp>
      <p:sp>
        <p:nvSpPr>
          <p:cNvPr id="57388" name="Line 46"/>
          <p:cNvSpPr>
            <a:spLocks noChangeShapeType="1"/>
          </p:cNvSpPr>
          <p:nvPr/>
        </p:nvSpPr>
        <p:spPr bwMode="auto">
          <a:xfrm>
            <a:off x="5334000" y="1447800"/>
            <a:ext cx="442913" cy="420688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89" name="Line 47"/>
          <p:cNvSpPr>
            <a:spLocks noChangeShapeType="1"/>
          </p:cNvSpPr>
          <p:nvPr/>
        </p:nvSpPr>
        <p:spPr bwMode="auto">
          <a:xfrm>
            <a:off x="6948488" y="1868488"/>
            <a:ext cx="0" cy="160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0" name="Line 48"/>
          <p:cNvSpPr>
            <a:spLocks noChangeShapeType="1"/>
          </p:cNvSpPr>
          <p:nvPr/>
        </p:nvSpPr>
        <p:spPr bwMode="auto">
          <a:xfrm>
            <a:off x="7772400" y="1868488"/>
            <a:ext cx="0" cy="16033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1" name="Line 49"/>
          <p:cNvSpPr>
            <a:spLocks noChangeShapeType="1"/>
          </p:cNvSpPr>
          <p:nvPr/>
        </p:nvSpPr>
        <p:spPr bwMode="auto">
          <a:xfrm>
            <a:off x="5776913" y="1868488"/>
            <a:ext cx="0" cy="160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2" name="Line 50"/>
          <p:cNvSpPr>
            <a:spLocks noChangeShapeType="1"/>
          </p:cNvSpPr>
          <p:nvPr/>
        </p:nvSpPr>
        <p:spPr bwMode="auto">
          <a:xfrm>
            <a:off x="5776913" y="1868488"/>
            <a:ext cx="199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3" name="Line 51"/>
          <p:cNvSpPr>
            <a:spLocks noChangeShapeType="1"/>
          </p:cNvSpPr>
          <p:nvPr/>
        </p:nvSpPr>
        <p:spPr bwMode="auto">
          <a:xfrm>
            <a:off x="5776913" y="2670175"/>
            <a:ext cx="199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4" name="Line 52"/>
          <p:cNvSpPr>
            <a:spLocks noChangeShapeType="1"/>
          </p:cNvSpPr>
          <p:nvPr/>
        </p:nvSpPr>
        <p:spPr bwMode="auto">
          <a:xfrm>
            <a:off x="5776913" y="3471863"/>
            <a:ext cx="19954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5" name="Text Box 53"/>
          <p:cNvSpPr txBox="1">
            <a:spLocks noChangeArrowheads="1"/>
          </p:cNvSpPr>
          <p:nvPr/>
        </p:nvSpPr>
        <p:spPr bwMode="auto">
          <a:xfrm>
            <a:off x="5467350" y="1285875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Garamond" pitchFamily="18" charset="0"/>
              </a:rPr>
              <a:t>x</a:t>
            </a:r>
            <a:r>
              <a:rPr lang="en-US" altLang="en-US" sz="2000" baseline="-25000">
                <a:latin typeface="Garamond" pitchFamily="18" charset="0"/>
              </a:rPr>
              <a:t>1</a:t>
            </a:r>
          </a:p>
        </p:txBody>
      </p:sp>
      <p:sp>
        <p:nvSpPr>
          <p:cNvPr id="57396" name="Text Box 54"/>
          <p:cNvSpPr txBox="1">
            <a:spLocks noChangeArrowheads="1"/>
          </p:cNvSpPr>
          <p:nvPr/>
        </p:nvSpPr>
        <p:spPr bwMode="auto">
          <a:xfrm>
            <a:off x="5840413" y="19446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99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7397" name="Text Box 55"/>
          <p:cNvSpPr txBox="1">
            <a:spLocks noChangeArrowheads="1"/>
          </p:cNvSpPr>
          <p:nvPr/>
        </p:nvSpPr>
        <p:spPr bwMode="auto">
          <a:xfrm>
            <a:off x="6961188" y="19446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99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7398" name="Text Box 56"/>
          <p:cNvSpPr txBox="1">
            <a:spLocks noChangeArrowheads="1"/>
          </p:cNvSpPr>
          <p:nvPr/>
        </p:nvSpPr>
        <p:spPr bwMode="auto">
          <a:xfrm>
            <a:off x="5840413" y="268922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7399" name="Text Box 57"/>
          <p:cNvSpPr txBox="1">
            <a:spLocks noChangeArrowheads="1"/>
          </p:cNvSpPr>
          <p:nvPr/>
        </p:nvSpPr>
        <p:spPr bwMode="auto">
          <a:xfrm>
            <a:off x="6961188" y="271462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accent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7400" name="Text Box 58"/>
          <p:cNvSpPr txBox="1">
            <a:spLocks noChangeArrowheads="1"/>
          </p:cNvSpPr>
          <p:nvPr/>
        </p:nvSpPr>
        <p:spPr bwMode="auto">
          <a:xfrm>
            <a:off x="4251325" y="2166938"/>
            <a:ext cx="1036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ro-RO" altLang="en-US" sz="3600">
                <a:latin typeface="Garamond" pitchFamily="18" charset="0"/>
              </a:rPr>
              <a:t>SAU</a:t>
            </a:r>
            <a:endParaRPr lang="en-US" altLang="en-US" sz="3600">
              <a:latin typeface="Garamond" pitchFamily="18" charset="0"/>
            </a:endParaRPr>
          </a:p>
        </p:txBody>
      </p:sp>
      <p:sp>
        <p:nvSpPr>
          <p:cNvPr id="57401" name="Line 59"/>
          <p:cNvSpPr>
            <a:spLocks noChangeShapeType="1"/>
          </p:cNvSpPr>
          <p:nvPr/>
        </p:nvSpPr>
        <p:spPr bwMode="auto">
          <a:xfrm>
            <a:off x="35052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2" name="Line 60"/>
          <p:cNvSpPr>
            <a:spLocks noChangeShapeType="1"/>
          </p:cNvSpPr>
          <p:nvPr/>
        </p:nvSpPr>
        <p:spPr bwMode="auto">
          <a:xfrm>
            <a:off x="38862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3" name="Line 61"/>
          <p:cNvSpPr>
            <a:spLocks noChangeShapeType="1"/>
          </p:cNvSpPr>
          <p:nvPr/>
        </p:nvSpPr>
        <p:spPr bwMode="auto">
          <a:xfrm>
            <a:off x="70866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9D9333-891A-462A-9821-91DC0DD5519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07A7A62-F9C3-46C2-ABE0-F117C86F86C3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Diagrama Karnaugh pentru două v</a:t>
            </a:r>
            <a:r>
              <a:rPr lang="en-US" sz="3200"/>
              <a:t>ariab</a:t>
            </a:r>
            <a:r>
              <a:rPr lang="ro-RO" sz="3200"/>
              <a:t>i</a:t>
            </a:r>
            <a:r>
              <a:rPr lang="en-US" sz="3200"/>
              <a:t>le</a:t>
            </a:r>
            <a:r>
              <a:rPr lang="ro-RO" sz="3200"/>
              <a:t> (cont.)</a:t>
            </a:r>
            <a:endParaRPr lang="en-US" sz="320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Oricare două celule adiacente din tabel diferă printr-o singură variabilă, ce apare complementată într-o celulă şi necomplementată în cealaltă</a:t>
            </a:r>
            <a:r>
              <a:rPr lang="en-US"/>
              <a:t>. </a:t>
            </a:r>
          </a:p>
          <a:p>
            <a:pPr eaLnBrk="1" hangingPunct="1">
              <a:defRPr/>
            </a:pPr>
            <a:r>
              <a:rPr lang="en-US"/>
              <a:t>Ex</a:t>
            </a:r>
            <a:r>
              <a:rPr lang="ro-RO"/>
              <a:t>e</a:t>
            </a:r>
            <a:r>
              <a:rPr lang="en-US"/>
              <a:t>mpl</a:t>
            </a:r>
            <a:r>
              <a:rPr lang="ro-RO"/>
              <a:t>u</a:t>
            </a:r>
            <a:r>
              <a:rPr lang="en-US"/>
              <a:t>:</a:t>
            </a:r>
            <a:br>
              <a:rPr lang="en-US"/>
            </a:br>
            <a:r>
              <a:rPr lang="en-US"/>
              <a:t>m</a:t>
            </a:r>
            <a:r>
              <a:rPr lang="en-US" baseline="-25000"/>
              <a:t>0 </a:t>
            </a:r>
            <a:r>
              <a:rPr lang="en-US"/>
              <a:t>(=x</a:t>
            </a:r>
            <a:r>
              <a:rPr lang="en-US" baseline="-25000"/>
              <a:t>1</a:t>
            </a:r>
            <a:r>
              <a:rPr lang="ro-RO"/>
              <a:t> </a:t>
            </a:r>
            <a:r>
              <a:rPr lang="en-US"/>
              <a:t>x</a:t>
            </a:r>
            <a:r>
              <a:rPr lang="en-US" baseline="-25000"/>
              <a:t>2</a:t>
            </a:r>
            <a:r>
              <a:rPr lang="ro-RO"/>
              <a:t> </a:t>
            </a:r>
            <a:r>
              <a:rPr lang="en-US"/>
              <a:t>) </a:t>
            </a:r>
            <a:r>
              <a:rPr lang="ro-RO"/>
              <a:t>e</a:t>
            </a:r>
            <a:r>
              <a:rPr lang="en-US"/>
              <a:t>s</a:t>
            </a:r>
            <a:r>
              <a:rPr lang="ro-RO"/>
              <a:t>te adiacentă</a:t>
            </a:r>
            <a:r>
              <a:rPr lang="en-US"/>
              <a:t> </a:t>
            </a:r>
            <a:r>
              <a:rPr lang="ro-RO"/>
              <a:t>cu</a:t>
            </a:r>
            <a:r>
              <a:rPr lang="en-US"/>
              <a:t> m</a:t>
            </a:r>
            <a:r>
              <a:rPr lang="en-US" baseline="-25000"/>
              <a:t>1 </a:t>
            </a:r>
            <a:r>
              <a:rPr lang="en-US"/>
              <a:t>(=x</a:t>
            </a:r>
            <a:r>
              <a:rPr lang="en-US" baseline="-25000"/>
              <a:t>1</a:t>
            </a:r>
            <a:r>
              <a:rPr lang="ro-RO"/>
              <a:t> </a:t>
            </a:r>
            <a:r>
              <a:rPr lang="en-US"/>
              <a:t>x</a:t>
            </a:r>
            <a:r>
              <a:rPr lang="en-US" baseline="-25000"/>
              <a:t>2</a:t>
            </a:r>
            <a:r>
              <a:rPr lang="en-US"/>
              <a:t>) </a:t>
            </a:r>
            <a:r>
              <a:rPr lang="ro-RO"/>
              <a:t>şi cu</a:t>
            </a:r>
            <a:r>
              <a:rPr lang="en-US"/>
              <a:t> m</a:t>
            </a:r>
            <a:r>
              <a:rPr lang="en-US" baseline="-25000"/>
              <a:t>2 </a:t>
            </a:r>
            <a:r>
              <a:rPr lang="en-US"/>
              <a:t>(=x</a:t>
            </a:r>
            <a:r>
              <a:rPr lang="en-US" baseline="-25000"/>
              <a:t>1</a:t>
            </a:r>
            <a:r>
              <a:rPr lang="en-US"/>
              <a:t>x</a:t>
            </a:r>
            <a:r>
              <a:rPr lang="en-US" baseline="-25000"/>
              <a:t>2</a:t>
            </a:r>
            <a:r>
              <a:rPr lang="ro-RO"/>
              <a:t> </a:t>
            </a:r>
            <a:r>
              <a:rPr lang="en-US"/>
              <a:t>) </a:t>
            </a:r>
            <a:r>
              <a:rPr lang="ro-RO"/>
              <a:t>dar nu şi cu </a:t>
            </a:r>
            <a:r>
              <a:rPr lang="en-US"/>
              <a:t>m</a:t>
            </a:r>
            <a:r>
              <a:rPr lang="en-US" baseline="-25000"/>
              <a:t>3 </a:t>
            </a:r>
            <a:r>
              <a:rPr lang="en-US"/>
              <a:t>(=x</a:t>
            </a:r>
            <a:r>
              <a:rPr lang="en-US" baseline="-25000"/>
              <a:t>1</a:t>
            </a:r>
            <a:r>
              <a:rPr lang="en-US"/>
              <a:t>x</a:t>
            </a:r>
            <a:r>
              <a:rPr lang="en-US" baseline="-25000"/>
              <a:t>2</a:t>
            </a:r>
            <a:r>
              <a:rPr lang="en-US"/>
              <a:t>) </a:t>
            </a:r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17526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21336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>
            <a:off x="6400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0574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38BA098-44BD-4902-B27B-BAC2B02080FC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FCE18AD-4EDE-4B1F-8004-6DA084E65CA7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Diagrame Karnaugh - exemple</a:t>
            </a:r>
            <a:endParaRPr lang="en-US" sz="320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4028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f(x</a:t>
            </a:r>
            <a:r>
              <a:rPr lang="en-US" sz="2400" baseline="-25000"/>
              <a:t>1</a:t>
            </a:r>
            <a:r>
              <a:rPr lang="en-US" sz="2400"/>
              <a:t>,x</a:t>
            </a:r>
            <a:r>
              <a:rPr lang="en-US" sz="2400" baseline="-25000"/>
              <a:t>2</a:t>
            </a:r>
            <a:r>
              <a:rPr lang="en-US" sz="2400"/>
              <a:t>) = x</a:t>
            </a:r>
            <a:r>
              <a:rPr lang="en-US" sz="2400" baseline="-25000"/>
              <a:t>1</a:t>
            </a:r>
            <a:r>
              <a:rPr lang="ro-RO" sz="2400"/>
              <a:t> </a:t>
            </a:r>
            <a:r>
              <a:rPr lang="en-US" sz="2400"/>
              <a:t>x</a:t>
            </a:r>
            <a:r>
              <a:rPr lang="en-US" sz="2400" baseline="-25000"/>
              <a:t>2</a:t>
            </a:r>
            <a:r>
              <a:rPr lang="ro-RO" sz="2400"/>
              <a:t> </a:t>
            </a:r>
            <a:r>
              <a:rPr lang="en-US" sz="2400"/>
              <a:t>+ x</a:t>
            </a:r>
            <a:r>
              <a:rPr lang="en-US" sz="2400" baseline="-25000"/>
              <a:t>1</a:t>
            </a:r>
            <a:r>
              <a:rPr lang="ro-RO" sz="2400"/>
              <a:t> </a:t>
            </a:r>
            <a:r>
              <a:rPr lang="en-US" sz="2400"/>
              <a:t>x</a:t>
            </a:r>
            <a:r>
              <a:rPr lang="en-US" sz="2400" baseline="-25000"/>
              <a:t>2</a:t>
            </a:r>
            <a:r>
              <a:rPr lang="en-US" sz="2400"/>
              <a:t> + x</a:t>
            </a:r>
            <a:r>
              <a:rPr lang="en-US" sz="2400" baseline="-25000"/>
              <a:t>1</a:t>
            </a:r>
            <a:r>
              <a:rPr lang="en-US" sz="2400"/>
              <a:t>x</a:t>
            </a:r>
            <a:r>
              <a:rPr lang="en-US" sz="2400" baseline="-25000"/>
              <a:t>2</a:t>
            </a:r>
            <a:r>
              <a:rPr lang="en-US" sz="2400"/>
              <a:t> </a:t>
            </a:r>
            <a:br>
              <a:rPr lang="en-US" sz="2400"/>
            </a:br>
            <a:r>
              <a:rPr lang="en-US" sz="2400"/>
              <a:t>	      = m</a:t>
            </a:r>
            <a:r>
              <a:rPr lang="en-US" sz="2400" baseline="-25000"/>
              <a:t>0</a:t>
            </a:r>
            <a:r>
              <a:rPr lang="en-US" sz="2400"/>
              <a:t> + m</a:t>
            </a:r>
            <a:r>
              <a:rPr lang="en-US" sz="2400" baseline="-25000"/>
              <a:t>1</a:t>
            </a:r>
            <a:r>
              <a:rPr lang="en-US" sz="2400"/>
              <a:t> + m</a:t>
            </a:r>
            <a:r>
              <a:rPr lang="en-US" sz="2400" baseline="-25000"/>
              <a:t>2</a:t>
            </a:r>
            <a:br>
              <a:rPr lang="en-US" sz="2400"/>
            </a:br>
            <a:r>
              <a:rPr lang="en-US" sz="2400"/>
              <a:t>  	      = x</a:t>
            </a:r>
            <a:r>
              <a:rPr lang="en-US" sz="2400" baseline="-25000"/>
              <a:t>1</a:t>
            </a:r>
            <a:r>
              <a:rPr lang="ro-RO" sz="2400"/>
              <a:t> </a:t>
            </a:r>
            <a:r>
              <a:rPr lang="en-US" sz="2400"/>
              <a:t> + x</a:t>
            </a:r>
            <a:r>
              <a:rPr lang="en-US" sz="2400" baseline="-25000"/>
              <a:t>2</a:t>
            </a:r>
            <a:r>
              <a:rPr lang="ro-RO" sz="2400"/>
              <a:t> </a:t>
            </a: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ro-RO" sz="2400"/>
              <a:t>În diagrama Karnaugh valorile de </a:t>
            </a:r>
            <a:r>
              <a:rPr lang="en-US" sz="2400" b="1"/>
              <a:t>1</a:t>
            </a:r>
            <a:r>
              <a:rPr lang="ro-RO" sz="2400"/>
              <a:t> reprezintă </a:t>
            </a:r>
            <a:r>
              <a:rPr lang="en-US" sz="2400"/>
              <a:t>minterm</a:t>
            </a:r>
            <a:r>
              <a:rPr lang="ro-RO" sz="2400"/>
              <a:t>enii </a:t>
            </a:r>
            <a:r>
              <a:rPr lang="en-US" sz="2400"/>
              <a:t>m</a:t>
            </a:r>
            <a:r>
              <a:rPr lang="en-US" sz="2400" baseline="-25000"/>
              <a:t>0</a:t>
            </a:r>
            <a:r>
              <a:rPr lang="en-US" sz="2400"/>
              <a:t>, m</a:t>
            </a:r>
            <a:r>
              <a:rPr lang="en-US" sz="2400" baseline="-25000"/>
              <a:t>1</a:t>
            </a:r>
            <a:r>
              <a:rPr lang="en-US" sz="2400"/>
              <a:t>, m</a:t>
            </a:r>
            <a:r>
              <a:rPr lang="en-US" sz="2400" baseline="-25000"/>
              <a:t>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Grup</a:t>
            </a:r>
            <a:r>
              <a:rPr lang="ro-RO" sz="2400"/>
              <a:t>area celulelor cu valoarea 1 permite simplificarea</a:t>
            </a: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ro-RO" sz="2400"/>
              <a:t>Ce funcţii</a:t>
            </a:r>
            <a:r>
              <a:rPr lang="en-US" sz="2400"/>
              <a:t> (</a:t>
            </a:r>
            <a:r>
              <a:rPr lang="ro-RO" sz="2400"/>
              <a:t>mai </a:t>
            </a:r>
            <a:r>
              <a:rPr lang="en-US" sz="2400"/>
              <a:t>simple) </a:t>
            </a:r>
            <a:r>
              <a:rPr lang="ro-RO" sz="2400"/>
              <a:t>sunt reprezentate de fiecare grupare</a:t>
            </a:r>
            <a:r>
              <a:rPr lang="en-US" sz="2400"/>
              <a:t>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o-RO" sz="2400"/>
              <a:t>x</a:t>
            </a:r>
            <a:r>
              <a:rPr lang="en-US" sz="2400" baseline="-25000"/>
              <a:t>1</a:t>
            </a:r>
            <a:r>
              <a:rPr lang="ro-RO" sz="2400"/>
              <a:t> </a:t>
            </a:r>
            <a:r>
              <a:rPr lang="en-US" sz="2400"/>
              <a:t> = m</a:t>
            </a:r>
            <a:r>
              <a:rPr lang="en-US" sz="2400" baseline="-25000"/>
              <a:t>0</a:t>
            </a:r>
            <a:r>
              <a:rPr lang="en-US" sz="2400"/>
              <a:t> + m</a:t>
            </a:r>
            <a:r>
              <a:rPr lang="en-US" sz="2400" baseline="-25000"/>
              <a:t>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o-RO" sz="2400"/>
              <a:t>x</a:t>
            </a:r>
            <a:r>
              <a:rPr lang="en-US" sz="2400" baseline="-25000"/>
              <a:t>2</a:t>
            </a:r>
            <a:r>
              <a:rPr lang="ro-RO" sz="2400"/>
              <a:t> </a:t>
            </a:r>
            <a:r>
              <a:rPr lang="en-US" sz="2400"/>
              <a:t> = m</a:t>
            </a:r>
            <a:r>
              <a:rPr lang="en-US" sz="2400" baseline="-25000"/>
              <a:t>0</a:t>
            </a:r>
            <a:r>
              <a:rPr lang="en-US" sz="2400"/>
              <a:t> + m</a:t>
            </a:r>
            <a:r>
              <a:rPr lang="en-US" sz="2400" baseline="-25000"/>
              <a:t>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o-RO" sz="2400"/>
              <a:t>Obs.</a:t>
            </a:r>
            <a:r>
              <a:rPr lang="en-US" sz="2400"/>
              <a:t> m</a:t>
            </a:r>
            <a:r>
              <a:rPr lang="en-US" sz="2400" baseline="-25000"/>
              <a:t>0</a:t>
            </a:r>
            <a:r>
              <a:rPr lang="en-US" sz="2400"/>
              <a:t> </a:t>
            </a:r>
            <a:r>
              <a:rPr lang="ro-RO" sz="2400"/>
              <a:t>este cuprins în ambele grupări</a:t>
            </a:r>
            <a:endParaRPr lang="en-US" sz="2400"/>
          </a:p>
        </p:txBody>
      </p:sp>
      <p:graphicFrame>
        <p:nvGraphicFramePr>
          <p:cNvPr id="221262" name="Group 78"/>
          <p:cNvGraphicFramePr>
            <a:graphicFrameLocks noGrp="1"/>
          </p:cNvGraphicFramePr>
          <p:nvPr/>
        </p:nvGraphicFramePr>
        <p:xfrm>
          <a:off x="5410200" y="2286000"/>
          <a:ext cx="2743200" cy="3273503"/>
        </p:xfrm>
        <a:graphic>
          <a:graphicData uri="http://schemas.openxmlformats.org/drawingml/2006/table">
            <a:tbl>
              <a:tblPr/>
              <a:tblGrid>
                <a:gridCol w="73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75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33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3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3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33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3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3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9415" name="Text Box 25"/>
          <p:cNvSpPr txBox="1">
            <a:spLocks noChangeArrowheads="1"/>
          </p:cNvSpPr>
          <p:nvPr/>
        </p:nvSpPr>
        <p:spPr bwMode="auto">
          <a:xfrm>
            <a:off x="5638800" y="2328863"/>
            <a:ext cx="46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800">
                <a:latin typeface="Garamond" pitchFamily="18" charset="0"/>
              </a:rPr>
              <a:t>x</a:t>
            </a:r>
            <a:r>
              <a:rPr lang="en-US" altLang="en-US" sz="2800" baseline="-25000">
                <a:latin typeface="Garamond" pitchFamily="18" charset="0"/>
              </a:rPr>
              <a:t>2</a:t>
            </a:r>
          </a:p>
        </p:txBody>
      </p:sp>
      <p:sp>
        <p:nvSpPr>
          <p:cNvPr id="59416" name="Text Box 26"/>
          <p:cNvSpPr txBox="1">
            <a:spLocks noChangeArrowheads="1"/>
          </p:cNvSpPr>
          <p:nvPr/>
        </p:nvSpPr>
        <p:spPr bwMode="auto">
          <a:xfrm>
            <a:off x="6096000" y="3336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9417" name="Text Box 27"/>
          <p:cNvSpPr txBox="1">
            <a:spLocks noChangeArrowheads="1"/>
          </p:cNvSpPr>
          <p:nvPr/>
        </p:nvSpPr>
        <p:spPr bwMode="auto">
          <a:xfrm>
            <a:off x="7086600" y="3336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418" name="Text Box 28"/>
          <p:cNvSpPr txBox="1">
            <a:spLocks noChangeArrowheads="1"/>
          </p:cNvSpPr>
          <p:nvPr/>
        </p:nvSpPr>
        <p:spPr bwMode="auto">
          <a:xfrm>
            <a:off x="6089650" y="4419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9419" name="Text Box 29"/>
          <p:cNvSpPr txBox="1">
            <a:spLocks noChangeArrowheads="1"/>
          </p:cNvSpPr>
          <p:nvPr/>
        </p:nvSpPr>
        <p:spPr bwMode="auto">
          <a:xfrm>
            <a:off x="7086600" y="4419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9420" name="Rectangle 30"/>
          <p:cNvSpPr>
            <a:spLocks noChangeArrowheads="1"/>
          </p:cNvSpPr>
          <p:nvPr/>
        </p:nvSpPr>
        <p:spPr bwMode="auto">
          <a:xfrm>
            <a:off x="6553200" y="3810000"/>
            <a:ext cx="533400" cy="16764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9421" name="Rectangle 31"/>
          <p:cNvSpPr>
            <a:spLocks noChangeArrowheads="1"/>
          </p:cNvSpPr>
          <p:nvPr/>
        </p:nvSpPr>
        <p:spPr bwMode="auto">
          <a:xfrm>
            <a:off x="6400800" y="3962400"/>
            <a:ext cx="1676400" cy="457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9422" name="Line 79"/>
          <p:cNvSpPr>
            <a:spLocks noChangeShapeType="1"/>
          </p:cNvSpPr>
          <p:nvPr/>
        </p:nvSpPr>
        <p:spPr bwMode="auto">
          <a:xfrm>
            <a:off x="6400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80"/>
          <p:cNvSpPr>
            <a:spLocks noChangeShapeType="1"/>
          </p:cNvSpPr>
          <p:nvPr/>
        </p:nvSpPr>
        <p:spPr bwMode="auto">
          <a:xfrm>
            <a:off x="19812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Line 81"/>
          <p:cNvSpPr>
            <a:spLocks noChangeShapeType="1"/>
          </p:cNvSpPr>
          <p:nvPr/>
        </p:nvSpPr>
        <p:spPr bwMode="auto">
          <a:xfrm>
            <a:off x="22860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5" name="Line 82"/>
          <p:cNvSpPr>
            <a:spLocks noChangeShapeType="1"/>
          </p:cNvSpPr>
          <p:nvPr/>
        </p:nvSpPr>
        <p:spPr bwMode="auto">
          <a:xfrm>
            <a:off x="28956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6" name="Line 83"/>
          <p:cNvSpPr>
            <a:spLocks noChangeShapeType="1"/>
          </p:cNvSpPr>
          <p:nvPr/>
        </p:nvSpPr>
        <p:spPr bwMode="auto">
          <a:xfrm>
            <a:off x="40386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7" name="Line 84"/>
          <p:cNvSpPr>
            <a:spLocks noChangeShapeType="1"/>
          </p:cNvSpPr>
          <p:nvPr/>
        </p:nvSpPr>
        <p:spPr bwMode="auto">
          <a:xfrm>
            <a:off x="21336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8" name="Line 85"/>
          <p:cNvSpPr>
            <a:spLocks noChangeShapeType="1"/>
          </p:cNvSpPr>
          <p:nvPr/>
        </p:nvSpPr>
        <p:spPr bwMode="auto">
          <a:xfrm>
            <a:off x="28194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9" name="Line 86"/>
          <p:cNvSpPr>
            <a:spLocks noChangeShapeType="1"/>
          </p:cNvSpPr>
          <p:nvPr/>
        </p:nvSpPr>
        <p:spPr bwMode="auto">
          <a:xfrm>
            <a:off x="12192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0" name="Line 87"/>
          <p:cNvSpPr>
            <a:spLocks noChangeShapeType="1"/>
          </p:cNvSpPr>
          <p:nvPr/>
        </p:nvSpPr>
        <p:spPr bwMode="auto">
          <a:xfrm>
            <a:off x="12192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E36854-CD80-43C5-8D9B-9D8A03F3AA3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62EF7B01-B7E8-4B9A-B9AD-BDC097FF8FA1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Minimiza</a:t>
            </a:r>
            <a:r>
              <a:rPr lang="ro-RO" sz="3200"/>
              <a:t>rea FND folosind diagrame </a:t>
            </a:r>
            <a:r>
              <a:rPr lang="en-US" sz="3200"/>
              <a:t>K</a:t>
            </a:r>
            <a:r>
              <a:rPr lang="ro-RO" sz="3200"/>
              <a:t>arnaugh</a:t>
            </a:r>
            <a:endParaRPr lang="en-US" sz="320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 sz="2800"/>
              <a:t>Se completează cu </a:t>
            </a:r>
            <a:r>
              <a:rPr lang="en-US" sz="2800"/>
              <a:t>1</a:t>
            </a:r>
            <a:r>
              <a:rPr lang="ro-RO" sz="2800"/>
              <a:t> în diagrama Karnaugh pentru fiecare termen produs din funcţie.</a:t>
            </a: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ro-RO" sz="2800"/>
              <a:t>Se g</a:t>
            </a:r>
            <a:r>
              <a:rPr lang="en-US" sz="2800"/>
              <a:t>rup</a:t>
            </a:r>
            <a:r>
              <a:rPr lang="ro-RO" sz="2800"/>
              <a:t>ează</a:t>
            </a:r>
            <a:r>
              <a:rPr lang="en-US" sz="2800"/>
              <a:t> </a:t>
            </a:r>
            <a:r>
              <a:rPr lang="ro-RO" sz="2800" i="1"/>
              <a:t>celulele adiacente </a:t>
            </a:r>
            <a:r>
              <a:rPr lang="ro-RO" sz="2800"/>
              <a:t>ce conţin valoarea </a:t>
            </a:r>
            <a:r>
              <a:rPr lang="en-US" sz="2800"/>
              <a:t>1</a:t>
            </a:r>
            <a:r>
              <a:rPr lang="ro-RO" sz="2800"/>
              <a:t> pentru a obţine un produs cu mai puţine variabile</a:t>
            </a:r>
            <a:r>
              <a:rPr lang="en-US" sz="2800"/>
              <a:t>. </a:t>
            </a:r>
            <a:r>
              <a:rPr lang="ro-RO" sz="2800"/>
              <a:t>Grupările astfel obţinute trebuie să conţină un număr de celule ce reprezintă o putere a lui </a:t>
            </a:r>
            <a:r>
              <a:rPr lang="en-US" sz="2800"/>
              <a:t>2 (2, 4, 8, </a:t>
            </a:r>
            <a:r>
              <a:rPr lang="en-US" sz="2800">
                <a:latin typeface="Comic Sans MS"/>
              </a:rPr>
              <a:t>…</a:t>
            </a:r>
            <a:r>
              <a:rPr lang="ro-RO" sz="2800"/>
              <a:t>etc.</a:t>
            </a:r>
            <a:r>
              <a:rPr lang="en-US" sz="2800"/>
              <a:t>)</a:t>
            </a:r>
            <a:r>
              <a:rPr lang="ro-RO" sz="2800"/>
              <a:t>.</a:t>
            </a: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ro-RO" sz="2800"/>
              <a:t>Se grupează şi termenii adiacenţi de pe margini pentru diagramele Karnaugh de 3 sau mai multe variabile</a:t>
            </a:r>
            <a:r>
              <a:rPr lang="en-US" sz="2800"/>
              <a:t>.</a:t>
            </a:r>
            <a:r>
              <a:rPr lang="ro-RO" sz="2800"/>
              <a:t> Cele patru colţuri ale tabelului se pot grupa împreună.</a:t>
            </a:r>
            <a:endParaRPr lang="en-US" sz="2800"/>
          </a:p>
          <a:p>
            <a:pPr eaLnBrk="1" hangingPunct="1">
              <a:lnSpc>
                <a:spcPct val="90000"/>
              </a:lnSpc>
              <a:defRPr/>
            </a:pPr>
            <a:r>
              <a:rPr lang="ro-RO" sz="2800"/>
              <a:t>Grupările </a:t>
            </a:r>
            <a:r>
              <a:rPr lang="ro-RO" sz="2800" i="1"/>
              <a:t>nu sunt neapărat unice.</a:t>
            </a:r>
            <a:endParaRPr lang="en-US" sz="2800" i="1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7D5C03-A384-474B-A89C-15BFD8CEDAC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89A9AAA-2B9D-44CA-85DF-541F4149A4A0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Diagrama Karnaugh pentru trei variabile</a:t>
            </a:r>
            <a:endParaRPr lang="en-US" sz="3200"/>
          </a:p>
        </p:txBody>
      </p:sp>
      <p:grpSp>
        <p:nvGrpSpPr>
          <p:cNvPr id="61445" name="Group 3"/>
          <p:cNvGrpSpPr>
            <a:grpSpLocks/>
          </p:cNvGrpSpPr>
          <p:nvPr/>
        </p:nvGrpSpPr>
        <p:grpSpPr bwMode="auto">
          <a:xfrm>
            <a:off x="609600" y="1371600"/>
            <a:ext cx="4800600" cy="2681288"/>
            <a:chOff x="1296" y="1248"/>
            <a:chExt cx="3312" cy="1977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3936" y="2577"/>
              <a:ext cx="672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6</a:t>
              </a:r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3264" y="2577"/>
              <a:ext cx="671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7</a:t>
              </a:r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2543" y="2577"/>
              <a:ext cx="721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5</a:t>
              </a:r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1824" y="2577"/>
              <a:ext cx="720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4</a:t>
              </a:r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1296" y="2577"/>
              <a:ext cx="528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23241" name="Rectangle 9"/>
            <p:cNvSpPr>
              <a:spLocks noChangeArrowheads="1"/>
            </p:cNvSpPr>
            <p:nvPr/>
          </p:nvSpPr>
          <p:spPr bwMode="auto">
            <a:xfrm>
              <a:off x="3936" y="1896"/>
              <a:ext cx="672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2</a:t>
              </a:r>
            </a:p>
          </p:txBody>
        </p:sp>
        <p:sp>
          <p:nvSpPr>
            <p:cNvPr id="223242" name="Rectangle 10"/>
            <p:cNvSpPr>
              <a:spLocks noChangeArrowheads="1"/>
            </p:cNvSpPr>
            <p:nvPr/>
          </p:nvSpPr>
          <p:spPr bwMode="auto">
            <a:xfrm>
              <a:off x="3264" y="1896"/>
              <a:ext cx="671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3</a:t>
              </a:r>
            </a:p>
          </p:txBody>
        </p:sp>
        <p:sp>
          <p:nvSpPr>
            <p:cNvPr id="223243" name="Rectangle 11"/>
            <p:cNvSpPr>
              <a:spLocks noChangeArrowheads="1"/>
            </p:cNvSpPr>
            <p:nvPr/>
          </p:nvSpPr>
          <p:spPr bwMode="auto">
            <a:xfrm>
              <a:off x="2543" y="1896"/>
              <a:ext cx="721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23244" name="Rectangle 12"/>
            <p:cNvSpPr>
              <a:spLocks noChangeArrowheads="1"/>
            </p:cNvSpPr>
            <p:nvPr/>
          </p:nvSpPr>
          <p:spPr bwMode="auto">
            <a:xfrm>
              <a:off x="1824" y="1896"/>
              <a:ext cx="720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23245" name="Rectangle 13"/>
            <p:cNvSpPr>
              <a:spLocks noChangeArrowheads="1"/>
            </p:cNvSpPr>
            <p:nvPr/>
          </p:nvSpPr>
          <p:spPr bwMode="auto">
            <a:xfrm>
              <a:off x="1296" y="1896"/>
              <a:ext cx="528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3936" y="1248"/>
              <a:ext cx="672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10</a:t>
              </a:r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3264" y="1248"/>
              <a:ext cx="671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11</a:t>
              </a:r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2543" y="1248"/>
              <a:ext cx="721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01</a:t>
              </a:r>
            </a:p>
          </p:txBody>
        </p:sp>
        <p:sp>
          <p:nvSpPr>
            <p:cNvPr id="223249" name="Rectangle 17"/>
            <p:cNvSpPr>
              <a:spLocks noChangeArrowheads="1"/>
            </p:cNvSpPr>
            <p:nvPr/>
          </p:nvSpPr>
          <p:spPr bwMode="auto">
            <a:xfrm>
              <a:off x="1824" y="1248"/>
              <a:ext cx="720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00</a:t>
              </a:r>
            </a:p>
          </p:txBody>
        </p:sp>
        <p:sp>
          <p:nvSpPr>
            <p:cNvPr id="223250" name="Rectangle 18"/>
            <p:cNvSpPr>
              <a:spLocks noChangeArrowheads="1"/>
            </p:cNvSpPr>
            <p:nvPr/>
          </p:nvSpPr>
          <p:spPr bwMode="auto">
            <a:xfrm>
              <a:off x="1296" y="1248"/>
              <a:ext cx="528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yz</a:t>
              </a:r>
            </a:p>
          </p:txBody>
        </p:sp>
        <p:sp>
          <p:nvSpPr>
            <p:cNvPr id="61464" name="Line 19"/>
            <p:cNvSpPr>
              <a:spLocks noChangeShapeType="1"/>
            </p:cNvSpPr>
            <p:nvPr/>
          </p:nvSpPr>
          <p:spPr bwMode="auto">
            <a:xfrm>
              <a:off x="1296" y="1248"/>
              <a:ext cx="52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5" name="Line 20"/>
            <p:cNvSpPr>
              <a:spLocks noChangeShapeType="1"/>
            </p:cNvSpPr>
            <p:nvPr/>
          </p:nvSpPr>
          <p:spPr bwMode="auto">
            <a:xfrm>
              <a:off x="1296" y="3225"/>
              <a:ext cx="52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6" name="Line 21"/>
            <p:cNvSpPr>
              <a:spLocks noChangeShapeType="1"/>
            </p:cNvSpPr>
            <p:nvPr/>
          </p:nvSpPr>
          <p:spPr bwMode="auto">
            <a:xfrm>
              <a:off x="1296" y="1248"/>
              <a:ext cx="0" cy="64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7" name="Line 22"/>
            <p:cNvSpPr>
              <a:spLocks noChangeShapeType="1"/>
            </p:cNvSpPr>
            <p:nvPr/>
          </p:nvSpPr>
          <p:spPr bwMode="auto">
            <a:xfrm>
              <a:off x="4608" y="1248"/>
              <a:ext cx="0" cy="64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8" name="Line 23"/>
            <p:cNvSpPr>
              <a:spLocks noChangeShapeType="1"/>
            </p:cNvSpPr>
            <p:nvPr/>
          </p:nvSpPr>
          <p:spPr bwMode="auto">
            <a:xfrm>
              <a:off x="1824" y="1248"/>
              <a:ext cx="72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9" name="Line 24"/>
            <p:cNvSpPr>
              <a:spLocks noChangeShapeType="1"/>
            </p:cNvSpPr>
            <p:nvPr/>
          </p:nvSpPr>
          <p:spPr bwMode="auto">
            <a:xfrm>
              <a:off x="1296" y="1248"/>
              <a:ext cx="528" cy="64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0" name="Line 25"/>
            <p:cNvSpPr>
              <a:spLocks noChangeShapeType="1"/>
            </p:cNvSpPr>
            <p:nvPr/>
          </p:nvSpPr>
          <p:spPr bwMode="auto">
            <a:xfrm>
              <a:off x="1296" y="1897"/>
              <a:ext cx="0" cy="67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1" name="Line 26"/>
            <p:cNvSpPr>
              <a:spLocks noChangeShapeType="1"/>
            </p:cNvSpPr>
            <p:nvPr/>
          </p:nvSpPr>
          <p:spPr bwMode="auto">
            <a:xfrm>
              <a:off x="2544" y="1248"/>
              <a:ext cx="72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2" name="Line 27"/>
            <p:cNvSpPr>
              <a:spLocks noChangeShapeType="1"/>
            </p:cNvSpPr>
            <p:nvPr/>
          </p:nvSpPr>
          <p:spPr bwMode="auto">
            <a:xfrm>
              <a:off x="1824" y="1897"/>
              <a:ext cx="0" cy="1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3" name="Line 28"/>
            <p:cNvSpPr>
              <a:spLocks noChangeShapeType="1"/>
            </p:cNvSpPr>
            <p:nvPr/>
          </p:nvSpPr>
          <p:spPr bwMode="auto">
            <a:xfrm>
              <a:off x="2544" y="1897"/>
              <a:ext cx="0" cy="1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4" name="Line 29"/>
            <p:cNvSpPr>
              <a:spLocks noChangeShapeType="1"/>
            </p:cNvSpPr>
            <p:nvPr/>
          </p:nvSpPr>
          <p:spPr bwMode="auto">
            <a:xfrm>
              <a:off x="3264" y="1248"/>
              <a:ext cx="67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5" name="Line 30"/>
            <p:cNvSpPr>
              <a:spLocks noChangeShapeType="1"/>
            </p:cNvSpPr>
            <p:nvPr/>
          </p:nvSpPr>
          <p:spPr bwMode="auto">
            <a:xfrm>
              <a:off x="3264" y="1897"/>
              <a:ext cx="0" cy="1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6" name="Line 31"/>
            <p:cNvSpPr>
              <a:spLocks noChangeShapeType="1"/>
            </p:cNvSpPr>
            <p:nvPr/>
          </p:nvSpPr>
          <p:spPr bwMode="auto">
            <a:xfrm>
              <a:off x="3936" y="1248"/>
              <a:ext cx="67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7" name="Line 32"/>
            <p:cNvSpPr>
              <a:spLocks noChangeShapeType="1"/>
            </p:cNvSpPr>
            <p:nvPr/>
          </p:nvSpPr>
          <p:spPr bwMode="auto">
            <a:xfrm>
              <a:off x="3936" y="1897"/>
              <a:ext cx="0" cy="1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8" name="Line 33"/>
            <p:cNvSpPr>
              <a:spLocks noChangeShapeType="1"/>
            </p:cNvSpPr>
            <p:nvPr/>
          </p:nvSpPr>
          <p:spPr bwMode="auto">
            <a:xfrm>
              <a:off x="4608" y="1897"/>
              <a:ext cx="0" cy="13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9" name="Line 34"/>
            <p:cNvSpPr>
              <a:spLocks noChangeShapeType="1"/>
            </p:cNvSpPr>
            <p:nvPr/>
          </p:nvSpPr>
          <p:spPr bwMode="auto">
            <a:xfrm>
              <a:off x="1824" y="1897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80" name="Line 35"/>
            <p:cNvSpPr>
              <a:spLocks noChangeShapeType="1"/>
            </p:cNvSpPr>
            <p:nvPr/>
          </p:nvSpPr>
          <p:spPr bwMode="auto">
            <a:xfrm>
              <a:off x="1296" y="2576"/>
              <a:ext cx="0" cy="64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81" name="Line 36"/>
            <p:cNvSpPr>
              <a:spLocks noChangeShapeType="1"/>
            </p:cNvSpPr>
            <p:nvPr/>
          </p:nvSpPr>
          <p:spPr bwMode="auto">
            <a:xfrm>
              <a:off x="1824" y="2576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82" name="Line 37"/>
            <p:cNvSpPr>
              <a:spLocks noChangeShapeType="1"/>
            </p:cNvSpPr>
            <p:nvPr/>
          </p:nvSpPr>
          <p:spPr bwMode="auto">
            <a:xfrm>
              <a:off x="1824" y="3225"/>
              <a:ext cx="27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83" name="Text Box 38"/>
            <p:cNvSpPr txBox="1">
              <a:spLocks noChangeArrowheads="1"/>
            </p:cNvSpPr>
            <p:nvPr/>
          </p:nvSpPr>
          <p:spPr bwMode="auto">
            <a:xfrm>
              <a:off x="1344" y="1599"/>
              <a:ext cx="224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Garamond" pitchFamily="18" charset="0"/>
                  <a:ea typeface="Shruti" pitchFamily="2"/>
                  <a:cs typeface="Shruti" pitchFamily="2"/>
                </a:rPr>
                <a:t>x</a:t>
              </a:r>
            </a:p>
          </p:txBody>
        </p:sp>
        <p:sp>
          <p:nvSpPr>
            <p:cNvPr id="61484" name="Text Box 39"/>
            <p:cNvSpPr txBox="1">
              <a:spLocks noChangeArrowheads="1"/>
            </p:cNvSpPr>
            <p:nvPr/>
          </p:nvSpPr>
          <p:spPr bwMode="auto">
            <a:xfrm>
              <a:off x="1824" y="1937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1485" name="Text Box 40"/>
            <p:cNvSpPr txBox="1">
              <a:spLocks noChangeArrowheads="1"/>
            </p:cNvSpPr>
            <p:nvPr/>
          </p:nvSpPr>
          <p:spPr bwMode="auto">
            <a:xfrm>
              <a:off x="2543" y="1937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486" name="Text Box 41"/>
            <p:cNvSpPr txBox="1">
              <a:spLocks noChangeArrowheads="1"/>
            </p:cNvSpPr>
            <p:nvPr/>
          </p:nvSpPr>
          <p:spPr bwMode="auto">
            <a:xfrm>
              <a:off x="3264" y="1937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1487" name="Text Box 42"/>
            <p:cNvSpPr txBox="1">
              <a:spLocks noChangeArrowheads="1"/>
            </p:cNvSpPr>
            <p:nvPr/>
          </p:nvSpPr>
          <p:spPr bwMode="auto">
            <a:xfrm>
              <a:off x="3936" y="1937"/>
              <a:ext cx="205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1488" name="Text Box 43"/>
            <p:cNvSpPr txBox="1">
              <a:spLocks noChangeArrowheads="1"/>
            </p:cNvSpPr>
            <p:nvPr/>
          </p:nvSpPr>
          <p:spPr bwMode="auto">
            <a:xfrm>
              <a:off x="1824" y="2609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1489" name="Text Box 44"/>
            <p:cNvSpPr txBox="1">
              <a:spLocks noChangeArrowheads="1"/>
            </p:cNvSpPr>
            <p:nvPr/>
          </p:nvSpPr>
          <p:spPr bwMode="auto">
            <a:xfrm>
              <a:off x="2543" y="2609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490" name="Text Box 45"/>
            <p:cNvSpPr txBox="1">
              <a:spLocks noChangeArrowheads="1"/>
            </p:cNvSpPr>
            <p:nvPr/>
          </p:nvSpPr>
          <p:spPr bwMode="auto">
            <a:xfrm>
              <a:off x="3264" y="2609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61491" name="Text Box 46"/>
            <p:cNvSpPr txBox="1">
              <a:spLocks noChangeArrowheads="1"/>
            </p:cNvSpPr>
            <p:nvPr/>
          </p:nvSpPr>
          <p:spPr bwMode="auto">
            <a:xfrm>
              <a:off x="3936" y="2609"/>
              <a:ext cx="205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61446" name="Text Box 47"/>
          <p:cNvSpPr txBox="1">
            <a:spLocks noChangeArrowheads="1"/>
          </p:cNvSpPr>
          <p:nvPr/>
        </p:nvSpPr>
        <p:spPr bwMode="auto">
          <a:xfrm>
            <a:off x="381000" y="4267200"/>
            <a:ext cx="8915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o-RO" altLang="en-US" sz="2800" b="1">
                <a:latin typeface="Garamond" pitchFamily="18" charset="0"/>
              </a:rPr>
              <a:t>Obs.</a:t>
            </a:r>
            <a:r>
              <a:rPr lang="en-US" altLang="en-US" sz="2800">
                <a:latin typeface="Garamond" pitchFamily="18" charset="0"/>
              </a:rPr>
              <a:t>: </a:t>
            </a:r>
            <a:r>
              <a:rPr lang="ro-RO" altLang="en-US" sz="2800">
                <a:latin typeface="Garamond" pitchFamily="18" charset="0"/>
              </a:rPr>
              <a:t>ordinea variabilelor contează - pentru </a:t>
            </a:r>
            <a:r>
              <a:rPr lang="en-US" altLang="en-US" sz="2800">
                <a:latin typeface="Garamond" pitchFamily="18" charset="0"/>
              </a:rPr>
              <a:t>(x,y,z)</a:t>
            </a:r>
            <a:r>
              <a:rPr lang="ro-RO" altLang="en-US" sz="2800">
                <a:latin typeface="Garamond" pitchFamily="18" charset="0"/>
              </a:rPr>
              <a:t>,</a:t>
            </a:r>
            <a:r>
              <a:rPr lang="en-US" altLang="en-US" sz="2800">
                <a:latin typeface="Garamond" pitchFamily="18" charset="0"/>
              </a:rPr>
              <a:t> yz </a:t>
            </a:r>
            <a:r>
              <a:rPr lang="ro-RO" altLang="en-US" sz="2800">
                <a:latin typeface="Garamond" pitchFamily="18" charset="0"/>
              </a:rPr>
              <a:t>este coloana, </a:t>
            </a:r>
            <a:r>
              <a:rPr lang="en-US" altLang="en-US" sz="2800">
                <a:latin typeface="Garamond" pitchFamily="18" charset="0"/>
              </a:rPr>
              <a:t>x </a:t>
            </a:r>
            <a:r>
              <a:rPr lang="ro-RO" altLang="en-US" sz="2800">
                <a:latin typeface="Garamond" pitchFamily="18" charset="0"/>
              </a:rPr>
              <a:t>este linia</a:t>
            </a:r>
            <a:r>
              <a:rPr lang="en-US" altLang="en-US" sz="2800">
                <a:latin typeface="Garamond" pitchFamily="18" charset="0"/>
              </a:rPr>
              <a:t>.</a:t>
            </a:r>
          </a:p>
          <a:p>
            <a:pPr eaLnBrk="1" hangingPunct="1"/>
            <a:r>
              <a:rPr lang="ro-RO" altLang="en-US" sz="2800" b="1">
                <a:latin typeface="Garamond" pitchFamily="18" charset="0"/>
              </a:rPr>
              <a:t>Obs.</a:t>
            </a:r>
            <a:r>
              <a:rPr lang="ro-RO" altLang="en-US" sz="2800">
                <a:latin typeface="Garamond" pitchFamily="18" charset="0"/>
              </a:rPr>
              <a:t>: fiecare celulă este </a:t>
            </a:r>
            <a:r>
              <a:rPr lang="en-US" altLang="en-US" sz="2800">
                <a:latin typeface="Garamond" pitchFamily="18" charset="0"/>
              </a:rPr>
              <a:t>ad</a:t>
            </a:r>
            <a:r>
              <a:rPr lang="ro-RO" altLang="en-US" sz="2800">
                <a:latin typeface="Garamond" pitchFamily="18" charset="0"/>
              </a:rPr>
              <a:t>i</a:t>
            </a:r>
            <a:r>
              <a:rPr lang="en-US" altLang="en-US" sz="2800">
                <a:latin typeface="Garamond" pitchFamily="18" charset="0"/>
              </a:rPr>
              <a:t>acent</a:t>
            </a:r>
            <a:r>
              <a:rPr lang="ro-RO" altLang="en-US" sz="2800">
                <a:latin typeface="Garamond" pitchFamily="18" charset="0"/>
              </a:rPr>
              <a:t>ă cu trei alte celule (stânga, dreapta, sus, jos sau cu cea de pe marginea corespunzătoare din partea cealaltă)</a:t>
            </a:r>
            <a:endParaRPr lang="en-US" altLang="en-US" sz="2800">
              <a:latin typeface="Garamond" pitchFamily="18" charset="0"/>
            </a:endParaRPr>
          </a:p>
        </p:txBody>
      </p:sp>
      <p:pic>
        <p:nvPicPr>
          <p:cNvPr id="61447" name="Picture 5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78" t="-4465" r="7529" b="22769"/>
          <a:stretch>
            <a:fillRect/>
          </a:stretch>
        </p:blipFill>
        <p:spPr>
          <a:xfrm>
            <a:off x="6480175" y="1225550"/>
            <a:ext cx="1949450" cy="3043238"/>
          </a:xfrm>
          <a:solidFill>
            <a:srgbClr val="FF9900"/>
          </a:solidFill>
        </p:spPr>
      </p:pic>
      <p:sp>
        <p:nvSpPr>
          <p:cNvPr id="61448" name="AutoShape 52"/>
          <p:cNvSpPr>
            <a:spLocks noChangeArrowheads="1"/>
          </p:cNvSpPr>
          <p:nvPr/>
        </p:nvSpPr>
        <p:spPr bwMode="auto">
          <a:xfrm>
            <a:off x="5562600" y="2971800"/>
            <a:ext cx="762000" cy="381000"/>
          </a:xfrm>
          <a:custGeom>
            <a:avLst/>
            <a:gdLst>
              <a:gd name="T0" fmla="*/ 571500 w 21600"/>
              <a:gd name="T1" fmla="*/ 0 h 21600"/>
              <a:gd name="T2" fmla="*/ 0 w 21600"/>
              <a:gd name="T3" fmla="*/ 190500 h 21600"/>
              <a:gd name="T4" fmla="*/ 571500 w 21600"/>
              <a:gd name="T5" fmla="*/ 381000 h 21600"/>
              <a:gd name="T6" fmla="*/ 7620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CFC6F6-A0D1-46E2-948F-34AE4486F51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F78400B-D63E-416F-8B7D-AA954D71E83F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 sz="3200"/>
              <a:t>Diagrama Karnaugh pentru trei variabile (cont.)</a:t>
            </a:r>
            <a:endParaRPr lang="en-US" sz="3200"/>
          </a:p>
        </p:txBody>
      </p:sp>
      <p:graphicFrame>
        <p:nvGraphicFramePr>
          <p:cNvPr id="224259" name="Group 3"/>
          <p:cNvGraphicFramePr>
            <a:graphicFrameLocks noGrp="1"/>
          </p:cNvGraphicFramePr>
          <p:nvPr/>
        </p:nvGraphicFramePr>
        <p:xfrm>
          <a:off x="5715000" y="1782763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486" name="Rectangle 21"/>
          <p:cNvSpPr>
            <a:spLocks noChangeArrowheads="1"/>
          </p:cNvSpPr>
          <p:nvPr/>
        </p:nvSpPr>
        <p:spPr bwMode="auto">
          <a:xfrm>
            <a:off x="5791200" y="18589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87" name="Rectangle 22"/>
          <p:cNvSpPr>
            <a:spLocks noChangeArrowheads="1"/>
          </p:cNvSpPr>
          <p:nvPr/>
        </p:nvSpPr>
        <p:spPr bwMode="auto">
          <a:xfrm>
            <a:off x="6477000" y="18589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88" name="Rectangle 23"/>
          <p:cNvSpPr>
            <a:spLocks noChangeArrowheads="1"/>
          </p:cNvSpPr>
          <p:nvPr/>
        </p:nvSpPr>
        <p:spPr bwMode="auto">
          <a:xfrm>
            <a:off x="7086600" y="18589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89" name="Rectangle 24"/>
          <p:cNvSpPr>
            <a:spLocks noChangeArrowheads="1"/>
          </p:cNvSpPr>
          <p:nvPr/>
        </p:nvSpPr>
        <p:spPr bwMode="auto">
          <a:xfrm>
            <a:off x="7696200" y="18589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90" name="Rectangle 25"/>
          <p:cNvSpPr>
            <a:spLocks noChangeArrowheads="1"/>
          </p:cNvSpPr>
          <p:nvPr/>
        </p:nvSpPr>
        <p:spPr bwMode="auto">
          <a:xfrm>
            <a:off x="7086600" y="23923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91" name="Rectangle 26"/>
          <p:cNvSpPr>
            <a:spLocks noChangeArrowheads="1"/>
          </p:cNvSpPr>
          <p:nvPr/>
        </p:nvSpPr>
        <p:spPr bwMode="auto">
          <a:xfrm>
            <a:off x="6477000" y="23923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92" name="Rectangle 27"/>
          <p:cNvSpPr>
            <a:spLocks noChangeArrowheads="1"/>
          </p:cNvSpPr>
          <p:nvPr/>
        </p:nvSpPr>
        <p:spPr bwMode="auto">
          <a:xfrm>
            <a:off x="7696200" y="23923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93" name="Rectangle 28"/>
          <p:cNvSpPr>
            <a:spLocks noChangeArrowheads="1"/>
          </p:cNvSpPr>
          <p:nvPr/>
        </p:nvSpPr>
        <p:spPr bwMode="auto">
          <a:xfrm>
            <a:off x="5791200" y="23923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24285" name="Group 29"/>
          <p:cNvGraphicFramePr>
            <a:graphicFrameLocks noGrp="1"/>
          </p:cNvGraphicFramePr>
          <p:nvPr/>
        </p:nvGraphicFramePr>
        <p:xfrm>
          <a:off x="5715000" y="3001963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511" name="Rectangle 47"/>
          <p:cNvSpPr>
            <a:spLocks noChangeArrowheads="1"/>
          </p:cNvSpPr>
          <p:nvPr/>
        </p:nvSpPr>
        <p:spPr bwMode="auto">
          <a:xfrm>
            <a:off x="5791200" y="3078163"/>
            <a:ext cx="11430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512" name="Rectangle 48"/>
          <p:cNvSpPr>
            <a:spLocks noChangeArrowheads="1"/>
          </p:cNvSpPr>
          <p:nvPr/>
        </p:nvSpPr>
        <p:spPr bwMode="auto">
          <a:xfrm>
            <a:off x="7086600" y="3078163"/>
            <a:ext cx="457200" cy="914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513" name="Rectangle 49"/>
          <p:cNvSpPr>
            <a:spLocks noChangeArrowheads="1"/>
          </p:cNvSpPr>
          <p:nvPr/>
        </p:nvSpPr>
        <p:spPr bwMode="auto">
          <a:xfrm>
            <a:off x="7696200" y="30781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514" name="Rectangle 50"/>
          <p:cNvSpPr>
            <a:spLocks noChangeArrowheads="1"/>
          </p:cNvSpPr>
          <p:nvPr/>
        </p:nvSpPr>
        <p:spPr bwMode="auto">
          <a:xfrm>
            <a:off x="6477000" y="36115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62515" name="Group 51"/>
          <p:cNvGrpSpPr>
            <a:grpSpLocks/>
          </p:cNvGrpSpPr>
          <p:nvPr/>
        </p:nvGrpSpPr>
        <p:grpSpPr bwMode="auto">
          <a:xfrm>
            <a:off x="5410200" y="3611563"/>
            <a:ext cx="838200" cy="381000"/>
            <a:chOff x="3216" y="2832"/>
            <a:chExt cx="528" cy="240"/>
          </a:xfrm>
        </p:grpSpPr>
        <p:sp>
          <p:nvSpPr>
            <p:cNvPr id="62554" name="Line 52"/>
            <p:cNvSpPr>
              <a:spLocks noChangeShapeType="1"/>
            </p:cNvSpPr>
            <p:nvPr/>
          </p:nvSpPr>
          <p:spPr bwMode="auto">
            <a:xfrm>
              <a:off x="3216" y="307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55" name="Line 53"/>
            <p:cNvSpPr>
              <a:spLocks noChangeShapeType="1"/>
            </p:cNvSpPr>
            <p:nvPr/>
          </p:nvSpPr>
          <p:spPr bwMode="auto">
            <a:xfrm>
              <a:off x="3216" y="283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56" name="Line 54"/>
            <p:cNvSpPr>
              <a:spLocks noChangeShapeType="1"/>
            </p:cNvSpPr>
            <p:nvPr/>
          </p:nvSpPr>
          <p:spPr bwMode="auto">
            <a:xfrm>
              <a:off x="3744" y="283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2516" name="Group 55"/>
          <p:cNvGrpSpPr>
            <a:grpSpLocks/>
          </p:cNvGrpSpPr>
          <p:nvPr/>
        </p:nvGrpSpPr>
        <p:grpSpPr bwMode="auto">
          <a:xfrm flipH="1">
            <a:off x="7696200" y="3611563"/>
            <a:ext cx="838200" cy="381000"/>
            <a:chOff x="3216" y="2832"/>
            <a:chExt cx="528" cy="240"/>
          </a:xfrm>
        </p:grpSpPr>
        <p:sp>
          <p:nvSpPr>
            <p:cNvPr id="62551" name="Line 56"/>
            <p:cNvSpPr>
              <a:spLocks noChangeShapeType="1"/>
            </p:cNvSpPr>
            <p:nvPr/>
          </p:nvSpPr>
          <p:spPr bwMode="auto">
            <a:xfrm>
              <a:off x="3216" y="307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52" name="Line 57"/>
            <p:cNvSpPr>
              <a:spLocks noChangeShapeType="1"/>
            </p:cNvSpPr>
            <p:nvPr/>
          </p:nvSpPr>
          <p:spPr bwMode="auto">
            <a:xfrm>
              <a:off x="3216" y="283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53" name="Line 58"/>
            <p:cNvSpPr>
              <a:spLocks noChangeShapeType="1"/>
            </p:cNvSpPr>
            <p:nvPr/>
          </p:nvSpPr>
          <p:spPr bwMode="auto">
            <a:xfrm>
              <a:off x="3744" y="283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24315" name="Group 59"/>
          <p:cNvGraphicFramePr>
            <a:graphicFrameLocks noGrp="1"/>
          </p:cNvGraphicFramePr>
          <p:nvPr/>
        </p:nvGraphicFramePr>
        <p:xfrm>
          <a:off x="5715000" y="4449763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534" name="Rectangle 77"/>
          <p:cNvSpPr>
            <a:spLocks noChangeArrowheads="1"/>
          </p:cNvSpPr>
          <p:nvPr/>
        </p:nvSpPr>
        <p:spPr bwMode="auto">
          <a:xfrm>
            <a:off x="5791200" y="4525963"/>
            <a:ext cx="2362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535" name="Rectangle 78"/>
          <p:cNvSpPr>
            <a:spLocks noChangeArrowheads="1"/>
          </p:cNvSpPr>
          <p:nvPr/>
        </p:nvSpPr>
        <p:spPr bwMode="auto">
          <a:xfrm>
            <a:off x="5867400" y="4602163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62536" name="Group 79"/>
          <p:cNvGrpSpPr>
            <a:grpSpLocks/>
          </p:cNvGrpSpPr>
          <p:nvPr/>
        </p:nvGrpSpPr>
        <p:grpSpPr bwMode="auto">
          <a:xfrm>
            <a:off x="5410200" y="4373563"/>
            <a:ext cx="838200" cy="1066800"/>
            <a:chOff x="3216" y="2832"/>
            <a:chExt cx="528" cy="240"/>
          </a:xfrm>
        </p:grpSpPr>
        <p:sp>
          <p:nvSpPr>
            <p:cNvPr id="62548" name="Line 80"/>
            <p:cNvSpPr>
              <a:spLocks noChangeShapeType="1"/>
            </p:cNvSpPr>
            <p:nvPr/>
          </p:nvSpPr>
          <p:spPr bwMode="auto">
            <a:xfrm>
              <a:off x="3216" y="307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9" name="Line 81"/>
            <p:cNvSpPr>
              <a:spLocks noChangeShapeType="1"/>
            </p:cNvSpPr>
            <p:nvPr/>
          </p:nvSpPr>
          <p:spPr bwMode="auto">
            <a:xfrm>
              <a:off x="3216" y="283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50" name="Line 82"/>
            <p:cNvSpPr>
              <a:spLocks noChangeShapeType="1"/>
            </p:cNvSpPr>
            <p:nvPr/>
          </p:nvSpPr>
          <p:spPr bwMode="auto">
            <a:xfrm>
              <a:off x="3744" y="283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2537" name="Group 83"/>
          <p:cNvGrpSpPr>
            <a:grpSpLocks/>
          </p:cNvGrpSpPr>
          <p:nvPr/>
        </p:nvGrpSpPr>
        <p:grpSpPr bwMode="auto">
          <a:xfrm flipH="1">
            <a:off x="7696200" y="4373563"/>
            <a:ext cx="838200" cy="1066800"/>
            <a:chOff x="3216" y="2832"/>
            <a:chExt cx="528" cy="240"/>
          </a:xfrm>
        </p:grpSpPr>
        <p:sp>
          <p:nvSpPr>
            <p:cNvPr id="62545" name="Line 84"/>
            <p:cNvSpPr>
              <a:spLocks noChangeShapeType="1"/>
            </p:cNvSpPr>
            <p:nvPr/>
          </p:nvSpPr>
          <p:spPr bwMode="auto">
            <a:xfrm>
              <a:off x="3216" y="307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6" name="Line 85"/>
            <p:cNvSpPr>
              <a:spLocks noChangeShapeType="1"/>
            </p:cNvSpPr>
            <p:nvPr/>
          </p:nvSpPr>
          <p:spPr bwMode="auto">
            <a:xfrm>
              <a:off x="3216" y="283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7" name="Line 86"/>
            <p:cNvSpPr>
              <a:spLocks noChangeShapeType="1"/>
            </p:cNvSpPr>
            <p:nvPr/>
          </p:nvSpPr>
          <p:spPr bwMode="auto">
            <a:xfrm>
              <a:off x="3744" y="283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4343" name="Text Box 87"/>
          <p:cNvSpPr txBox="1">
            <a:spLocks noChangeArrowheads="1"/>
          </p:cNvSpPr>
          <p:nvPr/>
        </p:nvSpPr>
        <p:spPr bwMode="auto">
          <a:xfrm>
            <a:off x="381000" y="1571625"/>
            <a:ext cx="4953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În dreapta sunt prezentate tipurile de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structur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 ce sunt fie mintermeni, fie se obţin prin regula de minimizare a grupării în grupuri de câte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2, 4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sau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8 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celule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</a:p>
          <a:p>
            <a:pPr eaLnBrk="1" hangingPunct="1">
              <a:defRPr/>
            </a:pPr>
            <a:endParaRPr lang="en-US" sz="2400">
              <a:latin typeface="Garamond" pitchFamily="18" charset="0"/>
            </a:endParaRPr>
          </a:p>
        </p:txBody>
      </p:sp>
      <p:sp>
        <p:nvSpPr>
          <p:cNvPr id="62539" name="Line 88"/>
          <p:cNvSpPr>
            <a:spLocks noChangeShapeType="1"/>
          </p:cNvSpPr>
          <p:nvPr/>
        </p:nvSpPr>
        <p:spPr bwMode="auto">
          <a:xfrm flipH="1">
            <a:off x="6705600" y="1249363"/>
            <a:ext cx="533400" cy="68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40" name="Text Box 89"/>
          <p:cNvSpPr txBox="1">
            <a:spLocks noChangeArrowheads="1"/>
          </p:cNvSpPr>
          <p:nvPr/>
        </p:nvSpPr>
        <p:spPr bwMode="auto">
          <a:xfrm>
            <a:off x="7162800" y="958850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Garamond" pitchFamily="18" charset="0"/>
              </a:rPr>
              <a:t>minterm</a:t>
            </a:r>
            <a:r>
              <a:rPr lang="ro-RO" altLang="en-US" sz="2400">
                <a:latin typeface="Garamond" pitchFamily="18" charset="0"/>
              </a:rPr>
              <a:t>en</a:t>
            </a:r>
            <a:endParaRPr lang="en-US" altLang="en-US" sz="2400">
              <a:latin typeface="Garamond" pitchFamily="18" charset="0"/>
            </a:endParaRPr>
          </a:p>
        </p:txBody>
      </p:sp>
      <p:sp>
        <p:nvSpPr>
          <p:cNvPr id="62541" name="Line 90"/>
          <p:cNvSpPr>
            <a:spLocks noChangeShapeType="1"/>
          </p:cNvSpPr>
          <p:nvPr/>
        </p:nvSpPr>
        <p:spPr bwMode="auto">
          <a:xfrm flipV="1">
            <a:off x="4724400" y="3763963"/>
            <a:ext cx="1143000" cy="1066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42" name="Text Box 91"/>
          <p:cNvSpPr txBox="1">
            <a:spLocks noChangeArrowheads="1"/>
          </p:cNvSpPr>
          <p:nvPr/>
        </p:nvSpPr>
        <p:spPr bwMode="auto">
          <a:xfrm>
            <a:off x="2819400" y="4810125"/>
            <a:ext cx="228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Garamond" pitchFamily="18" charset="0"/>
              </a:rPr>
              <a:t>gr</a:t>
            </a:r>
            <a:r>
              <a:rPr lang="ro-RO" altLang="en-US" sz="2400">
                <a:latin typeface="Garamond" pitchFamily="18" charset="0"/>
              </a:rPr>
              <a:t>up</a:t>
            </a:r>
            <a:r>
              <a:rPr lang="en-US" altLang="en-US" sz="2400">
                <a:latin typeface="Garamond" pitchFamily="18" charset="0"/>
              </a:rPr>
              <a:t> </a:t>
            </a:r>
            <a:r>
              <a:rPr lang="ro-RO" altLang="en-US" sz="2400">
                <a:latin typeface="Garamond" pitchFamily="18" charset="0"/>
              </a:rPr>
              <a:t>de</a:t>
            </a:r>
            <a:r>
              <a:rPr lang="en-US" altLang="en-US" sz="2400">
                <a:latin typeface="Garamond" pitchFamily="18" charset="0"/>
              </a:rPr>
              <a:t> 2 term</a:t>
            </a:r>
            <a:r>
              <a:rPr lang="ro-RO" altLang="en-US" sz="2400">
                <a:latin typeface="Garamond" pitchFamily="18" charset="0"/>
              </a:rPr>
              <a:t>eni</a:t>
            </a:r>
            <a:endParaRPr lang="en-US" altLang="en-US" sz="2400">
              <a:latin typeface="Garamond" pitchFamily="18" charset="0"/>
            </a:endParaRPr>
          </a:p>
        </p:txBody>
      </p:sp>
      <p:sp>
        <p:nvSpPr>
          <p:cNvPr id="62543" name="Line 92"/>
          <p:cNvSpPr>
            <a:spLocks noChangeShapeType="1"/>
          </p:cNvSpPr>
          <p:nvPr/>
        </p:nvSpPr>
        <p:spPr bwMode="auto">
          <a:xfrm flipV="1">
            <a:off x="5715000" y="5211763"/>
            <a:ext cx="990600" cy="838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44" name="Text Box 93"/>
          <p:cNvSpPr txBox="1">
            <a:spLocks noChangeArrowheads="1"/>
          </p:cNvSpPr>
          <p:nvPr/>
        </p:nvSpPr>
        <p:spPr bwMode="auto">
          <a:xfrm>
            <a:off x="3581400" y="5835650"/>
            <a:ext cx="228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>
                <a:latin typeface="Garamond" pitchFamily="18" charset="0"/>
              </a:rPr>
              <a:t>gr</a:t>
            </a:r>
            <a:r>
              <a:rPr lang="ro-RO" altLang="en-US" sz="2400">
                <a:latin typeface="Garamond" pitchFamily="18" charset="0"/>
              </a:rPr>
              <a:t>up</a:t>
            </a:r>
            <a:r>
              <a:rPr lang="en-US" altLang="en-US" sz="2400">
                <a:latin typeface="Garamond" pitchFamily="18" charset="0"/>
              </a:rPr>
              <a:t> </a:t>
            </a:r>
            <a:r>
              <a:rPr lang="ro-RO" altLang="en-US" sz="2400">
                <a:latin typeface="Garamond" pitchFamily="18" charset="0"/>
              </a:rPr>
              <a:t>de</a:t>
            </a:r>
            <a:r>
              <a:rPr lang="en-US" altLang="en-US" sz="2400">
                <a:latin typeface="Garamond" pitchFamily="18" charset="0"/>
              </a:rPr>
              <a:t> </a:t>
            </a:r>
            <a:r>
              <a:rPr lang="ro-RO" altLang="en-US" sz="2400">
                <a:latin typeface="Garamond" pitchFamily="18" charset="0"/>
              </a:rPr>
              <a:t>4</a:t>
            </a:r>
            <a:r>
              <a:rPr lang="en-US" altLang="en-US" sz="2400">
                <a:latin typeface="Garamond" pitchFamily="18" charset="0"/>
              </a:rPr>
              <a:t> term</a:t>
            </a:r>
            <a:r>
              <a:rPr lang="ro-RO" altLang="en-US" sz="2400">
                <a:latin typeface="Garamond" pitchFamily="18" charset="0"/>
              </a:rPr>
              <a:t>eni</a:t>
            </a:r>
            <a:endParaRPr lang="en-US" altLang="en-US" sz="24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ACE1DC2-4F47-41F0-8B5E-9543468AE8B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FA119A4-8682-499B-A361-E7DFEB17A15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14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Operatori logici de bază </a:t>
            </a:r>
            <a:r>
              <a:rPr lang="en-US"/>
              <a:t>(cont.)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Operaţia ŞI </a:t>
            </a:r>
            <a:r>
              <a:rPr lang="en-US"/>
              <a:t>logic</a:t>
            </a:r>
            <a:r>
              <a:rPr lang="ro-RO"/>
              <a:t> (AND) este echivalentă cu înmulţirea binară</a:t>
            </a:r>
            <a:r>
              <a:rPr lang="en-US"/>
              <a:t>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/>
              <a:t>			0 </a:t>
            </a:r>
            <a:r>
              <a:rPr lang="en-US">
                <a:latin typeface="Comic Sans MS"/>
                <a:cs typeface="Times New Roman" pitchFamily="18" charset="0"/>
              </a:rPr>
              <a:t>•</a:t>
            </a:r>
            <a:r>
              <a:rPr lang="en-US">
                <a:cs typeface="Times New Roman" pitchFamily="18" charset="0"/>
              </a:rPr>
              <a:t> 0 = 0,	0 </a:t>
            </a:r>
            <a:r>
              <a:rPr lang="en-US">
                <a:latin typeface="Comic Sans MS"/>
                <a:cs typeface="Times New Roman" pitchFamily="18" charset="0"/>
              </a:rPr>
              <a:t>•</a:t>
            </a:r>
            <a:r>
              <a:rPr lang="en-US">
                <a:cs typeface="Times New Roman" pitchFamily="18" charset="0"/>
              </a:rPr>
              <a:t> 1 = 0,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cs typeface="Times New Roman" pitchFamily="18" charset="0"/>
              </a:rPr>
              <a:t>			1 </a:t>
            </a:r>
            <a:r>
              <a:rPr lang="en-US">
                <a:latin typeface="Comic Sans MS"/>
                <a:cs typeface="Times New Roman" pitchFamily="18" charset="0"/>
              </a:rPr>
              <a:t>•</a:t>
            </a:r>
            <a:r>
              <a:rPr lang="en-US">
                <a:cs typeface="Times New Roman" pitchFamily="18" charset="0"/>
              </a:rPr>
              <a:t> 0 = 0,	1 </a:t>
            </a:r>
            <a:r>
              <a:rPr lang="en-US">
                <a:latin typeface="Comic Sans MS"/>
                <a:cs typeface="Times New Roman" pitchFamily="18" charset="0"/>
              </a:rPr>
              <a:t>•</a:t>
            </a:r>
            <a:r>
              <a:rPr lang="en-US">
                <a:cs typeface="Times New Roman" pitchFamily="18" charset="0"/>
              </a:rPr>
              <a:t> 1  = 1</a:t>
            </a:r>
          </a:p>
          <a:p>
            <a:pPr eaLnBrk="1" hangingPunct="1">
              <a:defRPr/>
            </a:pPr>
            <a:r>
              <a:rPr lang="ro-RO"/>
              <a:t>Operaţia SAU logic (OR) este echivalentă cu adunarea binară, cu excepţia unei operaţii</a:t>
            </a:r>
            <a:r>
              <a:rPr lang="en-US">
                <a:cs typeface="Times New Roman" pitchFamily="18" charset="0"/>
              </a:rPr>
              <a:t>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/>
              <a:t>			0 +</a:t>
            </a:r>
            <a:r>
              <a:rPr lang="en-US">
                <a:cs typeface="Times New Roman" pitchFamily="18" charset="0"/>
              </a:rPr>
              <a:t> 0 = 0,	0 + 1 = 1,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>
                <a:cs typeface="Times New Roman" pitchFamily="18" charset="0"/>
              </a:rPr>
              <a:t>			 1 + 0 = 1,	</a:t>
            </a:r>
            <a:r>
              <a:rPr lang="en-US">
                <a:solidFill>
                  <a:srgbClr val="00FFFF"/>
                </a:solidFill>
                <a:cs typeface="Times New Roman" pitchFamily="18" charset="0"/>
              </a:rPr>
              <a:t>1 + 1 = 1</a:t>
            </a:r>
            <a:r>
              <a:rPr lang="en-US">
                <a:cs typeface="Times New Roman" pitchFamily="18" charset="0"/>
              </a:rPr>
              <a:t> (≠ 10</a:t>
            </a:r>
            <a:r>
              <a:rPr lang="en-US" baseline="-25000">
                <a:cs typeface="Times New Roman" pitchFamily="18" charset="0"/>
              </a:rPr>
              <a:t>2</a:t>
            </a:r>
            <a:r>
              <a:rPr lang="en-US">
                <a:cs typeface="Times New Roman" pitchFamily="18" charset="0"/>
              </a:rPr>
              <a:t>)</a:t>
            </a:r>
            <a:endParaRPr lang="en-US">
              <a:cs typeface="Times New Roman" pitchFamily="18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5EE799-FA30-4451-9478-47082F06B3F6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514C4E9D-BB1D-47B4-BC49-8B5AEC4EF423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225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Regulile de s</a:t>
            </a:r>
            <a:r>
              <a:rPr lang="en-US" sz="3200"/>
              <a:t>implifica</a:t>
            </a:r>
            <a:r>
              <a:rPr lang="ro-RO" sz="3200"/>
              <a:t>re</a:t>
            </a:r>
            <a:endParaRPr lang="en-US" sz="320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Se completează </a:t>
            </a:r>
            <a:r>
              <a:rPr lang="en-US"/>
              <a:t>minterm</a:t>
            </a:r>
            <a:r>
              <a:rPr lang="ro-RO"/>
              <a:t>enii funcţiei booleene în diagramă apoi se grupează termenii 1</a:t>
            </a:r>
            <a:endParaRPr lang="en-US"/>
          </a:p>
          <a:p>
            <a:pPr eaLnBrk="1" hangingPunct="1">
              <a:defRPr/>
            </a:pPr>
            <a:r>
              <a:rPr lang="en-US"/>
              <a:t>Ex</a:t>
            </a:r>
            <a:r>
              <a:rPr lang="ro-RO"/>
              <a:t>emplu</a:t>
            </a:r>
            <a:r>
              <a:rPr lang="en-US"/>
              <a:t>: </a:t>
            </a:r>
            <a:r>
              <a:rPr lang="ro-RO"/>
              <a:t>   </a:t>
            </a:r>
            <a:r>
              <a:rPr lang="en-US"/>
              <a:t>f(x,y,z) =</a:t>
            </a:r>
            <a:r>
              <a:rPr lang="ro-RO"/>
              <a:t>  </a:t>
            </a:r>
            <a:r>
              <a:rPr lang="en-US"/>
              <a:t> </a:t>
            </a:r>
            <a:r>
              <a:rPr lang="ro-RO"/>
              <a:t>xz</a:t>
            </a:r>
            <a:r>
              <a:rPr lang="en-US"/>
              <a:t> + </a:t>
            </a:r>
            <a:r>
              <a:rPr lang="ro-RO"/>
              <a:t>xyz</a:t>
            </a:r>
            <a:r>
              <a:rPr lang="en-US"/>
              <a:t> + </a:t>
            </a:r>
            <a:r>
              <a:rPr lang="ro-RO"/>
              <a:t>yz</a:t>
            </a:r>
            <a:endParaRPr lang="en-US"/>
          </a:p>
          <a:p>
            <a:pPr eaLnBrk="1" hangingPunct="1">
              <a:defRPr/>
            </a:pPr>
            <a:r>
              <a:rPr lang="en-US"/>
              <a:t>Re</a:t>
            </a:r>
            <a:r>
              <a:rPr lang="ro-RO"/>
              <a:t>z</a:t>
            </a:r>
            <a:r>
              <a:rPr lang="en-US"/>
              <a:t>ult</a:t>
            </a:r>
            <a:r>
              <a:rPr lang="ro-RO"/>
              <a:t>at</a:t>
            </a:r>
            <a:r>
              <a:rPr lang="en-US"/>
              <a:t>:</a:t>
            </a:r>
            <a:r>
              <a:rPr lang="ro-RO"/>
              <a:t>  </a:t>
            </a:r>
            <a:r>
              <a:rPr lang="en-US"/>
              <a:t> f(x,y,z)=</a:t>
            </a:r>
            <a:r>
              <a:rPr lang="ro-RO"/>
              <a:t> x z </a:t>
            </a:r>
            <a:r>
              <a:rPr lang="en-US"/>
              <a:t>+ y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6248400" y="4114800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3511" name="Text Box 22"/>
          <p:cNvSpPr txBox="1">
            <a:spLocks noChangeArrowheads="1"/>
          </p:cNvSpPr>
          <p:nvPr/>
        </p:nvSpPr>
        <p:spPr bwMode="auto">
          <a:xfrm>
            <a:off x="5776913" y="3738563"/>
            <a:ext cx="363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/>
              <a:t>x</a:t>
            </a:r>
          </a:p>
        </p:txBody>
      </p:sp>
      <p:sp>
        <p:nvSpPr>
          <p:cNvPr id="63512" name="Text Box 23"/>
          <p:cNvSpPr txBox="1">
            <a:spLocks noChangeArrowheads="1"/>
          </p:cNvSpPr>
          <p:nvPr/>
        </p:nvSpPr>
        <p:spPr bwMode="auto">
          <a:xfrm>
            <a:off x="5943600" y="3586163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o-RO" altLang="en-US" sz="2400"/>
              <a:t>yz</a:t>
            </a:r>
            <a:endParaRPr lang="en-US" altLang="en-US" sz="2400"/>
          </a:p>
        </p:txBody>
      </p:sp>
      <p:sp>
        <p:nvSpPr>
          <p:cNvPr id="63513" name="Line 24"/>
          <p:cNvSpPr>
            <a:spLocks noChangeShapeType="1"/>
          </p:cNvSpPr>
          <p:nvPr/>
        </p:nvSpPr>
        <p:spPr bwMode="auto">
          <a:xfrm flipH="1" flipV="1">
            <a:off x="5867400" y="37338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4" name="Rectangle 25"/>
          <p:cNvSpPr>
            <a:spLocks noChangeArrowheads="1"/>
          </p:cNvSpPr>
          <p:nvPr/>
        </p:nvSpPr>
        <p:spPr bwMode="auto">
          <a:xfrm>
            <a:off x="6934200" y="4191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3515" name="Rectangle 26"/>
          <p:cNvSpPr>
            <a:spLocks noChangeArrowheads="1"/>
          </p:cNvSpPr>
          <p:nvPr/>
        </p:nvSpPr>
        <p:spPr bwMode="auto">
          <a:xfrm>
            <a:off x="7620000" y="4724400"/>
            <a:ext cx="3048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3516" name="Rectangle 27"/>
          <p:cNvSpPr>
            <a:spLocks noChangeArrowheads="1"/>
          </p:cNvSpPr>
          <p:nvPr/>
        </p:nvSpPr>
        <p:spPr bwMode="auto">
          <a:xfrm>
            <a:off x="8153400" y="4191000"/>
            <a:ext cx="381000" cy="914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3517" name="Line 28"/>
          <p:cNvSpPr>
            <a:spLocks noChangeShapeType="1"/>
          </p:cNvSpPr>
          <p:nvPr/>
        </p:nvSpPr>
        <p:spPr bwMode="auto">
          <a:xfrm>
            <a:off x="6781800" y="3124200"/>
            <a:ext cx="144780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8" name="Line 29"/>
          <p:cNvSpPr>
            <a:spLocks noChangeShapeType="1"/>
          </p:cNvSpPr>
          <p:nvPr/>
        </p:nvSpPr>
        <p:spPr bwMode="auto">
          <a:xfrm>
            <a:off x="5867400" y="3124200"/>
            <a:ext cx="1752600" cy="1600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9" name="Freeform 30"/>
          <p:cNvSpPr>
            <a:spLocks/>
          </p:cNvSpPr>
          <p:nvPr/>
        </p:nvSpPr>
        <p:spPr bwMode="auto">
          <a:xfrm>
            <a:off x="4876800" y="3124200"/>
            <a:ext cx="2133600" cy="1219200"/>
          </a:xfrm>
          <a:custGeom>
            <a:avLst/>
            <a:gdLst>
              <a:gd name="T0" fmla="*/ 0 w 1344"/>
              <a:gd name="T1" fmla="*/ 0 h 768"/>
              <a:gd name="T2" fmla="*/ 1265238 w 1344"/>
              <a:gd name="T3" fmla="*/ 434975 h 768"/>
              <a:gd name="T4" fmla="*/ 2133600 w 1344"/>
              <a:gd name="T5" fmla="*/ 1219200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44" h="768">
                <a:moveTo>
                  <a:pt x="0" y="0"/>
                </a:moveTo>
                <a:lnTo>
                  <a:pt x="797" y="274"/>
                </a:lnTo>
                <a:lnTo>
                  <a:pt x="1344" y="768"/>
                </a:ln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311" name="Group 31"/>
          <p:cNvGraphicFramePr>
            <a:graphicFrameLocks noGrp="1"/>
          </p:cNvGraphicFramePr>
          <p:nvPr/>
        </p:nvGraphicFramePr>
        <p:xfrm>
          <a:off x="2057400" y="4876800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3537" name="Rectangle 49"/>
          <p:cNvSpPr>
            <a:spLocks noChangeArrowheads="1"/>
          </p:cNvSpPr>
          <p:nvPr/>
        </p:nvSpPr>
        <p:spPr bwMode="auto">
          <a:xfrm>
            <a:off x="2743200" y="4953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3538" name="Rectangle 50"/>
          <p:cNvSpPr>
            <a:spLocks noChangeArrowheads="1"/>
          </p:cNvSpPr>
          <p:nvPr/>
        </p:nvSpPr>
        <p:spPr bwMode="auto">
          <a:xfrm>
            <a:off x="3429000" y="4800600"/>
            <a:ext cx="9906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3539" name="Line 51"/>
          <p:cNvSpPr>
            <a:spLocks noChangeShapeType="1"/>
          </p:cNvSpPr>
          <p:nvPr/>
        </p:nvSpPr>
        <p:spPr bwMode="auto">
          <a:xfrm flipH="1">
            <a:off x="3124200" y="3733800"/>
            <a:ext cx="1066800" cy="1371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40" name="Line 52"/>
          <p:cNvSpPr>
            <a:spLocks noChangeShapeType="1"/>
          </p:cNvSpPr>
          <p:nvPr/>
        </p:nvSpPr>
        <p:spPr bwMode="auto">
          <a:xfrm flipH="1">
            <a:off x="4267200" y="3810000"/>
            <a:ext cx="533400" cy="1219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41" name="Line 54"/>
          <p:cNvSpPr>
            <a:spLocks noChangeShapeType="1"/>
          </p:cNvSpPr>
          <p:nvPr/>
        </p:nvSpPr>
        <p:spPr bwMode="auto">
          <a:xfrm>
            <a:off x="45720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2" name="Line 55"/>
          <p:cNvSpPr>
            <a:spLocks noChangeShapeType="1"/>
          </p:cNvSpPr>
          <p:nvPr/>
        </p:nvSpPr>
        <p:spPr bwMode="auto">
          <a:xfrm>
            <a:off x="6553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3" name="Line 56"/>
          <p:cNvSpPr>
            <a:spLocks noChangeShapeType="1"/>
          </p:cNvSpPr>
          <p:nvPr/>
        </p:nvSpPr>
        <p:spPr bwMode="auto">
          <a:xfrm>
            <a:off x="40386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2FAD9F-CF94-473A-B16D-129D48ACE736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6CB61B87-E90C-4EB3-94FE-F86D07DE82BE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Exemple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510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</a:t>
            </a:r>
            <a:r>
              <a:rPr lang="en-US" baseline="-25000"/>
              <a:t>1</a:t>
            </a:r>
            <a:r>
              <a:rPr lang="en-US"/>
              <a:t>(x, y, z)  = </a:t>
            </a:r>
            <a:r>
              <a:rPr lang="en-US">
                <a:cs typeface="Times New Roman" pitchFamily="18" charset="0"/>
              </a:rPr>
              <a:t>∑</a:t>
            </a:r>
            <a:r>
              <a:rPr lang="en-US"/>
              <a:t> m(2,3,5,7)</a:t>
            </a:r>
            <a:br>
              <a:rPr lang="en-US"/>
            </a:br>
            <a:br>
              <a:rPr lang="en-US"/>
            </a:br>
            <a:br>
              <a:rPr lang="en-US"/>
            </a:br>
            <a:endParaRPr lang="en-US"/>
          </a:p>
          <a:p>
            <a:pPr eaLnBrk="1" hangingPunct="1">
              <a:defRPr/>
            </a:pPr>
            <a:r>
              <a:rPr lang="en-US"/>
              <a:t>f</a:t>
            </a:r>
            <a:r>
              <a:rPr lang="en-US" baseline="-25000"/>
              <a:t>2</a:t>
            </a:r>
            <a:r>
              <a:rPr lang="en-US"/>
              <a:t>(x, y, z)  =  </a:t>
            </a:r>
            <a:r>
              <a:rPr lang="en-US">
                <a:cs typeface="Times New Roman" pitchFamily="18" charset="0"/>
              </a:rPr>
              <a:t>∑</a:t>
            </a:r>
            <a:r>
              <a:rPr lang="en-US"/>
              <a:t> m (0,1,2,3,6)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685800" y="2754313"/>
            <a:ext cx="368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f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(x, y, z) = x y + xz</a:t>
            </a:r>
            <a:endParaRPr lang="en-US" sz="2400">
              <a:latin typeface="Garamond" pitchFamily="18" charset="0"/>
            </a:endParaRP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685800" y="4765675"/>
            <a:ext cx="3395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f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(x, y, z) = x +y z </a:t>
            </a:r>
            <a:endParaRPr lang="en-US" sz="2400">
              <a:latin typeface="Garamond" pitchFamily="18" charset="0"/>
            </a:endParaRPr>
          </a:p>
        </p:txBody>
      </p:sp>
      <p:graphicFrame>
        <p:nvGraphicFramePr>
          <p:cNvPr id="226375" name="Group 71"/>
          <p:cNvGraphicFramePr>
            <a:graphicFrameLocks noGrp="1"/>
          </p:cNvGraphicFramePr>
          <p:nvPr/>
        </p:nvGraphicFramePr>
        <p:xfrm>
          <a:off x="5257800" y="1219200"/>
          <a:ext cx="3678238" cy="1852828"/>
        </p:xfrm>
        <a:graphic>
          <a:graphicData uri="http://schemas.openxmlformats.org/drawingml/2006/table">
            <a:tbl>
              <a:tblPr/>
              <a:tblGrid>
                <a:gridCol w="75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6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6" marB="4570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00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01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11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6" marB="4570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6" marB="4570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6345" name="Group 41"/>
          <p:cNvGraphicFramePr>
            <a:graphicFrameLocks noGrp="1"/>
          </p:cNvGraphicFramePr>
          <p:nvPr/>
        </p:nvGraphicFramePr>
        <p:xfrm>
          <a:off x="6248400" y="4495800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562" name="Rectangle 72"/>
          <p:cNvSpPr>
            <a:spLocks noChangeArrowheads="1"/>
          </p:cNvSpPr>
          <p:nvPr/>
        </p:nvSpPr>
        <p:spPr bwMode="auto">
          <a:xfrm>
            <a:off x="7543800" y="2057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4563" name="Rectangle 73"/>
          <p:cNvSpPr>
            <a:spLocks noChangeArrowheads="1"/>
          </p:cNvSpPr>
          <p:nvPr/>
        </p:nvSpPr>
        <p:spPr bwMode="auto">
          <a:xfrm>
            <a:off x="6781800" y="2590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4564" name="Rectangle 74"/>
          <p:cNvSpPr>
            <a:spLocks noChangeArrowheads="1"/>
          </p:cNvSpPr>
          <p:nvPr/>
        </p:nvSpPr>
        <p:spPr bwMode="auto">
          <a:xfrm>
            <a:off x="6324600" y="4572000"/>
            <a:ext cx="22098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4565" name="Rectangle 75"/>
          <p:cNvSpPr>
            <a:spLocks noChangeArrowheads="1"/>
          </p:cNvSpPr>
          <p:nvPr/>
        </p:nvSpPr>
        <p:spPr bwMode="auto">
          <a:xfrm>
            <a:off x="8229600" y="4572000"/>
            <a:ext cx="381000" cy="9144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4566" name="Line 76"/>
          <p:cNvSpPr>
            <a:spLocks noChangeShapeType="1"/>
          </p:cNvSpPr>
          <p:nvPr/>
        </p:nvSpPr>
        <p:spPr bwMode="auto">
          <a:xfrm>
            <a:off x="29718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7" name="Line 77"/>
          <p:cNvSpPr>
            <a:spLocks noChangeShapeType="1"/>
          </p:cNvSpPr>
          <p:nvPr/>
        </p:nvSpPr>
        <p:spPr bwMode="auto">
          <a:xfrm>
            <a:off x="28194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8" name="Line 78"/>
          <p:cNvSpPr>
            <a:spLocks noChangeShapeType="1"/>
          </p:cNvSpPr>
          <p:nvPr/>
        </p:nvSpPr>
        <p:spPr bwMode="auto">
          <a:xfrm>
            <a:off x="36576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 autoUpdateAnimBg="0"/>
      <p:bldP spid="226309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3F64554-54E5-4216-B8D8-29BD6852321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C5B7F1F-0774-4D1C-8CAD-18DB6EBB9301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Diagrame cu patru variabile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4648200"/>
            <a:ext cx="7772400" cy="1706563"/>
          </a:xfrm>
        </p:spPr>
        <p:txBody>
          <a:bodyPr/>
          <a:lstStyle/>
          <a:p>
            <a:pPr eaLnBrk="1" hangingPunct="1">
              <a:defRPr/>
            </a:pPr>
            <a:r>
              <a:rPr lang="ro-RO" sz="2800" dirty="0"/>
              <a:t>Celulele</a:t>
            </a:r>
            <a:r>
              <a:rPr lang="en-US" sz="2800" dirty="0"/>
              <a:t> de </a:t>
            </a:r>
            <a:r>
              <a:rPr lang="ro-RO" sz="2800" dirty="0"/>
              <a:t>sus sunt adiacente</a:t>
            </a:r>
            <a:r>
              <a:rPr lang="en-US" sz="2800" dirty="0"/>
              <a:t> cu </a:t>
            </a:r>
            <a:r>
              <a:rPr lang="ro-RO" sz="2800" dirty="0"/>
              <a:t>cele</a:t>
            </a:r>
            <a:r>
              <a:rPr lang="en-US" sz="2800" dirty="0"/>
              <a:t> de </a:t>
            </a:r>
            <a:r>
              <a:rPr lang="ro-RO" sz="2800" dirty="0"/>
              <a:t>jos</a:t>
            </a:r>
          </a:p>
          <a:p>
            <a:pPr eaLnBrk="1" hangingPunct="1">
              <a:defRPr/>
            </a:pPr>
            <a:r>
              <a:rPr lang="ro-RO" sz="2800" dirty="0"/>
              <a:t>Celulele din dreapta sunt adiacente cu cele din stânga</a:t>
            </a:r>
            <a:endParaRPr lang="en-US" sz="2800" dirty="0"/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3840163" y="3773488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10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3032125" y="3773488"/>
            <a:ext cx="80803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11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225675" y="3773488"/>
            <a:ext cx="806450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9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1417638" y="3773488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8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868363" y="3849688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10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3840163" y="3203575"/>
            <a:ext cx="808037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14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3032125" y="3203575"/>
            <a:ext cx="8080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15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2225675" y="3203575"/>
            <a:ext cx="80645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13</a:t>
            </a: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1417638" y="3203575"/>
            <a:ext cx="808037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12</a:t>
            </a:r>
          </a:p>
        </p:txBody>
      </p:sp>
      <p:sp>
        <p:nvSpPr>
          <p:cNvPr id="227342" name="Rectangle 14"/>
          <p:cNvSpPr>
            <a:spLocks noChangeArrowheads="1"/>
          </p:cNvSpPr>
          <p:nvPr/>
        </p:nvSpPr>
        <p:spPr bwMode="auto">
          <a:xfrm>
            <a:off x="868363" y="3279775"/>
            <a:ext cx="808037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11</a:t>
            </a:r>
          </a:p>
        </p:txBody>
      </p:sp>
      <p:sp>
        <p:nvSpPr>
          <p:cNvPr id="227343" name="Rectangle 15"/>
          <p:cNvSpPr>
            <a:spLocks noChangeArrowheads="1"/>
          </p:cNvSpPr>
          <p:nvPr/>
        </p:nvSpPr>
        <p:spPr bwMode="auto">
          <a:xfrm>
            <a:off x="3840163" y="2633663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6</a:t>
            </a:r>
          </a:p>
        </p:txBody>
      </p:sp>
      <p:sp>
        <p:nvSpPr>
          <p:cNvPr id="227344" name="Rectangle 16"/>
          <p:cNvSpPr>
            <a:spLocks noChangeArrowheads="1"/>
          </p:cNvSpPr>
          <p:nvPr/>
        </p:nvSpPr>
        <p:spPr bwMode="auto">
          <a:xfrm>
            <a:off x="3032125" y="2633663"/>
            <a:ext cx="80803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7</a:t>
            </a:r>
          </a:p>
        </p:txBody>
      </p:sp>
      <p:sp>
        <p:nvSpPr>
          <p:cNvPr id="227345" name="Rectangle 17"/>
          <p:cNvSpPr>
            <a:spLocks noChangeArrowheads="1"/>
          </p:cNvSpPr>
          <p:nvPr/>
        </p:nvSpPr>
        <p:spPr bwMode="auto">
          <a:xfrm>
            <a:off x="2225675" y="2633663"/>
            <a:ext cx="806450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5</a:t>
            </a:r>
          </a:p>
        </p:txBody>
      </p:sp>
      <p:sp>
        <p:nvSpPr>
          <p:cNvPr id="227346" name="Rectangle 18"/>
          <p:cNvSpPr>
            <a:spLocks noChangeArrowheads="1"/>
          </p:cNvSpPr>
          <p:nvPr/>
        </p:nvSpPr>
        <p:spPr bwMode="auto">
          <a:xfrm>
            <a:off x="1417638" y="2633663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4</a:t>
            </a:r>
          </a:p>
        </p:txBody>
      </p:sp>
      <p:sp>
        <p:nvSpPr>
          <p:cNvPr id="227347" name="Rectangle 19"/>
          <p:cNvSpPr>
            <a:spLocks noChangeArrowheads="1"/>
          </p:cNvSpPr>
          <p:nvPr/>
        </p:nvSpPr>
        <p:spPr bwMode="auto">
          <a:xfrm>
            <a:off x="868363" y="2709863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01</a:t>
            </a:r>
          </a:p>
        </p:txBody>
      </p:sp>
      <p:sp>
        <p:nvSpPr>
          <p:cNvPr id="227348" name="Rectangle 20"/>
          <p:cNvSpPr>
            <a:spLocks noChangeArrowheads="1"/>
          </p:cNvSpPr>
          <p:nvPr/>
        </p:nvSpPr>
        <p:spPr bwMode="auto">
          <a:xfrm>
            <a:off x="3840163" y="2065338"/>
            <a:ext cx="8080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</a:t>
            </a:r>
          </a:p>
        </p:txBody>
      </p:sp>
      <p:sp>
        <p:nvSpPr>
          <p:cNvPr id="227349" name="Rectangle 21"/>
          <p:cNvSpPr>
            <a:spLocks noChangeArrowheads="1"/>
          </p:cNvSpPr>
          <p:nvPr/>
        </p:nvSpPr>
        <p:spPr bwMode="auto">
          <a:xfrm>
            <a:off x="3032125" y="2065338"/>
            <a:ext cx="8080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2225675" y="2065338"/>
            <a:ext cx="80645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27351" name="Rectangle 23"/>
          <p:cNvSpPr>
            <a:spLocks noChangeArrowheads="1"/>
          </p:cNvSpPr>
          <p:nvPr/>
        </p:nvSpPr>
        <p:spPr bwMode="auto">
          <a:xfrm>
            <a:off x="1417638" y="2065338"/>
            <a:ext cx="8080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27352" name="Rectangle 24"/>
          <p:cNvSpPr>
            <a:spLocks noChangeArrowheads="1"/>
          </p:cNvSpPr>
          <p:nvPr/>
        </p:nvSpPr>
        <p:spPr bwMode="auto">
          <a:xfrm>
            <a:off x="868363" y="2141538"/>
            <a:ext cx="8080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00</a:t>
            </a:r>
          </a:p>
        </p:txBody>
      </p:sp>
      <p:sp>
        <p:nvSpPr>
          <p:cNvPr id="227353" name="Rectangle 25"/>
          <p:cNvSpPr>
            <a:spLocks noChangeArrowheads="1"/>
          </p:cNvSpPr>
          <p:nvPr/>
        </p:nvSpPr>
        <p:spPr bwMode="auto">
          <a:xfrm>
            <a:off x="3870325" y="1211263"/>
            <a:ext cx="808038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10</a:t>
            </a:r>
          </a:p>
        </p:txBody>
      </p:sp>
      <p:sp>
        <p:nvSpPr>
          <p:cNvPr id="227354" name="Rectangle 26"/>
          <p:cNvSpPr>
            <a:spLocks noChangeArrowheads="1"/>
          </p:cNvSpPr>
          <p:nvPr/>
        </p:nvSpPr>
        <p:spPr bwMode="auto">
          <a:xfrm>
            <a:off x="3062288" y="1211263"/>
            <a:ext cx="808037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11</a:t>
            </a:r>
          </a:p>
        </p:txBody>
      </p:sp>
      <p:sp>
        <p:nvSpPr>
          <p:cNvPr id="227355" name="Rectangle 27"/>
          <p:cNvSpPr>
            <a:spLocks noChangeArrowheads="1"/>
          </p:cNvSpPr>
          <p:nvPr/>
        </p:nvSpPr>
        <p:spPr bwMode="auto">
          <a:xfrm>
            <a:off x="2255838" y="1211263"/>
            <a:ext cx="806450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01</a:t>
            </a:r>
          </a:p>
        </p:txBody>
      </p:sp>
      <p:sp>
        <p:nvSpPr>
          <p:cNvPr id="227356" name="Rectangle 28"/>
          <p:cNvSpPr>
            <a:spLocks noChangeArrowheads="1"/>
          </p:cNvSpPr>
          <p:nvPr/>
        </p:nvSpPr>
        <p:spPr bwMode="auto">
          <a:xfrm>
            <a:off x="1447800" y="1211263"/>
            <a:ext cx="808038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00</a:t>
            </a:r>
          </a:p>
        </p:txBody>
      </p:sp>
      <p:sp>
        <p:nvSpPr>
          <p:cNvPr id="227357" name="Rectangle 29"/>
          <p:cNvSpPr>
            <a:spLocks noChangeArrowheads="1"/>
          </p:cNvSpPr>
          <p:nvPr/>
        </p:nvSpPr>
        <p:spPr bwMode="auto">
          <a:xfrm>
            <a:off x="609600" y="1219200"/>
            <a:ext cx="808038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WX</a:t>
            </a:r>
          </a:p>
        </p:txBody>
      </p:sp>
      <p:sp>
        <p:nvSpPr>
          <p:cNvPr id="65567" name="Line 30"/>
          <p:cNvSpPr>
            <a:spLocks noChangeShapeType="1"/>
          </p:cNvSpPr>
          <p:nvPr/>
        </p:nvSpPr>
        <p:spPr bwMode="auto">
          <a:xfrm>
            <a:off x="609600" y="1066800"/>
            <a:ext cx="8080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8" name="Line 31"/>
          <p:cNvSpPr>
            <a:spLocks noChangeShapeType="1"/>
          </p:cNvSpPr>
          <p:nvPr/>
        </p:nvSpPr>
        <p:spPr bwMode="auto">
          <a:xfrm>
            <a:off x="609600" y="4343400"/>
            <a:ext cx="8080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9" name="Line 32"/>
          <p:cNvSpPr>
            <a:spLocks noChangeShapeType="1"/>
          </p:cNvSpPr>
          <p:nvPr/>
        </p:nvSpPr>
        <p:spPr bwMode="auto">
          <a:xfrm>
            <a:off x="609600" y="1066800"/>
            <a:ext cx="0" cy="9985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0" name="Line 33"/>
          <p:cNvSpPr>
            <a:spLocks noChangeShapeType="1"/>
          </p:cNvSpPr>
          <p:nvPr/>
        </p:nvSpPr>
        <p:spPr bwMode="auto">
          <a:xfrm>
            <a:off x="4648200" y="1066800"/>
            <a:ext cx="0" cy="9985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1" name="Line 34"/>
          <p:cNvSpPr>
            <a:spLocks noChangeShapeType="1"/>
          </p:cNvSpPr>
          <p:nvPr/>
        </p:nvSpPr>
        <p:spPr bwMode="auto">
          <a:xfrm>
            <a:off x="1417638" y="1066800"/>
            <a:ext cx="8080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2" name="Line 35"/>
          <p:cNvSpPr>
            <a:spLocks noChangeShapeType="1"/>
          </p:cNvSpPr>
          <p:nvPr/>
        </p:nvSpPr>
        <p:spPr bwMode="auto">
          <a:xfrm>
            <a:off x="609600" y="1066800"/>
            <a:ext cx="808038" cy="998538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3" name="Line 36"/>
          <p:cNvSpPr>
            <a:spLocks noChangeShapeType="1"/>
          </p:cNvSpPr>
          <p:nvPr/>
        </p:nvSpPr>
        <p:spPr bwMode="auto">
          <a:xfrm>
            <a:off x="609600" y="2065338"/>
            <a:ext cx="0" cy="5683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4" name="Line 37"/>
          <p:cNvSpPr>
            <a:spLocks noChangeShapeType="1"/>
          </p:cNvSpPr>
          <p:nvPr/>
        </p:nvSpPr>
        <p:spPr bwMode="auto">
          <a:xfrm>
            <a:off x="3840163" y="1066800"/>
            <a:ext cx="8080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5" name="Line 38"/>
          <p:cNvSpPr>
            <a:spLocks noChangeShapeType="1"/>
          </p:cNvSpPr>
          <p:nvPr/>
        </p:nvSpPr>
        <p:spPr bwMode="auto">
          <a:xfrm>
            <a:off x="3840163" y="2065338"/>
            <a:ext cx="0" cy="227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6" name="Line 39"/>
          <p:cNvSpPr>
            <a:spLocks noChangeShapeType="1"/>
          </p:cNvSpPr>
          <p:nvPr/>
        </p:nvSpPr>
        <p:spPr bwMode="auto">
          <a:xfrm>
            <a:off x="4648200" y="2057400"/>
            <a:ext cx="0" cy="22780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7" name="Line 40"/>
          <p:cNvSpPr>
            <a:spLocks noChangeShapeType="1"/>
          </p:cNvSpPr>
          <p:nvPr/>
        </p:nvSpPr>
        <p:spPr bwMode="auto">
          <a:xfrm>
            <a:off x="3032125" y="1066800"/>
            <a:ext cx="8080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8" name="Line 41"/>
          <p:cNvSpPr>
            <a:spLocks noChangeShapeType="1"/>
          </p:cNvSpPr>
          <p:nvPr/>
        </p:nvSpPr>
        <p:spPr bwMode="auto">
          <a:xfrm>
            <a:off x="3032125" y="2065338"/>
            <a:ext cx="0" cy="227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9" name="Line 42"/>
          <p:cNvSpPr>
            <a:spLocks noChangeShapeType="1"/>
          </p:cNvSpPr>
          <p:nvPr/>
        </p:nvSpPr>
        <p:spPr bwMode="auto">
          <a:xfrm>
            <a:off x="2225675" y="1066800"/>
            <a:ext cx="8064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0" name="Line 43"/>
          <p:cNvSpPr>
            <a:spLocks noChangeShapeType="1"/>
          </p:cNvSpPr>
          <p:nvPr/>
        </p:nvSpPr>
        <p:spPr bwMode="auto">
          <a:xfrm>
            <a:off x="2225675" y="2065338"/>
            <a:ext cx="0" cy="227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1" name="Line 44"/>
          <p:cNvSpPr>
            <a:spLocks noChangeShapeType="1"/>
          </p:cNvSpPr>
          <p:nvPr/>
        </p:nvSpPr>
        <p:spPr bwMode="auto">
          <a:xfrm>
            <a:off x="1447800" y="2057400"/>
            <a:ext cx="0" cy="227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2" name="Line 45"/>
          <p:cNvSpPr>
            <a:spLocks noChangeShapeType="1"/>
          </p:cNvSpPr>
          <p:nvPr/>
        </p:nvSpPr>
        <p:spPr bwMode="auto">
          <a:xfrm>
            <a:off x="1447800" y="2057400"/>
            <a:ext cx="3230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3" name="Line 46"/>
          <p:cNvSpPr>
            <a:spLocks noChangeShapeType="1"/>
          </p:cNvSpPr>
          <p:nvPr/>
        </p:nvSpPr>
        <p:spPr bwMode="auto">
          <a:xfrm>
            <a:off x="609600" y="2633663"/>
            <a:ext cx="0" cy="5699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4" name="Line 47"/>
          <p:cNvSpPr>
            <a:spLocks noChangeShapeType="1"/>
          </p:cNvSpPr>
          <p:nvPr/>
        </p:nvSpPr>
        <p:spPr bwMode="auto">
          <a:xfrm>
            <a:off x="1417638" y="2633663"/>
            <a:ext cx="3230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5" name="Line 48"/>
          <p:cNvSpPr>
            <a:spLocks noChangeShapeType="1"/>
          </p:cNvSpPr>
          <p:nvPr/>
        </p:nvSpPr>
        <p:spPr bwMode="auto">
          <a:xfrm>
            <a:off x="609600" y="3203575"/>
            <a:ext cx="0" cy="5699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6" name="Line 49"/>
          <p:cNvSpPr>
            <a:spLocks noChangeShapeType="1"/>
          </p:cNvSpPr>
          <p:nvPr/>
        </p:nvSpPr>
        <p:spPr bwMode="auto">
          <a:xfrm>
            <a:off x="1417638" y="3203575"/>
            <a:ext cx="3230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7" name="Line 50"/>
          <p:cNvSpPr>
            <a:spLocks noChangeShapeType="1"/>
          </p:cNvSpPr>
          <p:nvPr/>
        </p:nvSpPr>
        <p:spPr bwMode="auto">
          <a:xfrm>
            <a:off x="609600" y="3773488"/>
            <a:ext cx="0" cy="5699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8" name="Line 51"/>
          <p:cNvSpPr>
            <a:spLocks noChangeShapeType="1"/>
          </p:cNvSpPr>
          <p:nvPr/>
        </p:nvSpPr>
        <p:spPr bwMode="auto">
          <a:xfrm>
            <a:off x="1417638" y="3773488"/>
            <a:ext cx="3230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9" name="Line 52"/>
          <p:cNvSpPr>
            <a:spLocks noChangeShapeType="1"/>
          </p:cNvSpPr>
          <p:nvPr/>
        </p:nvSpPr>
        <p:spPr bwMode="auto">
          <a:xfrm>
            <a:off x="1417638" y="4343400"/>
            <a:ext cx="32305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0" name="Text Box 53"/>
          <p:cNvSpPr txBox="1">
            <a:spLocks noChangeArrowheads="1"/>
          </p:cNvSpPr>
          <p:nvPr/>
        </p:nvSpPr>
        <p:spPr bwMode="auto">
          <a:xfrm>
            <a:off x="838200" y="1146175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>
                <a:latin typeface="Garamond" pitchFamily="18" charset="0"/>
              </a:rPr>
              <a:t>YZ</a:t>
            </a:r>
            <a:endParaRPr lang="en-US" altLang="en-US" baseline="-25000">
              <a:latin typeface="Garamond" pitchFamily="18" charset="0"/>
            </a:endParaRPr>
          </a:p>
        </p:txBody>
      </p:sp>
      <p:pic>
        <p:nvPicPr>
          <p:cNvPr id="65591" name="Picture 6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3" t="6956" r="3423" b="23952"/>
          <a:stretch>
            <a:fillRect/>
          </a:stretch>
        </p:blipFill>
        <p:spPr>
          <a:xfrm>
            <a:off x="5638800" y="2057400"/>
            <a:ext cx="2971800" cy="2232025"/>
          </a:xfrm>
          <a:noFill/>
        </p:spPr>
      </p:pic>
      <p:sp>
        <p:nvSpPr>
          <p:cNvPr id="65592" name="AutoShape 67"/>
          <p:cNvSpPr>
            <a:spLocks noChangeArrowheads="1"/>
          </p:cNvSpPr>
          <p:nvPr/>
        </p:nvSpPr>
        <p:spPr bwMode="auto">
          <a:xfrm>
            <a:off x="4800600" y="2971800"/>
            <a:ext cx="762000" cy="381000"/>
          </a:xfrm>
          <a:custGeom>
            <a:avLst/>
            <a:gdLst>
              <a:gd name="T0" fmla="*/ 571500 w 21600"/>
              <a:gd name="T1" fmla="*/ 0 h 21600"/>
              <a:gd name="T2" fmla="*/ 0 w 21600"/>
              <a:gd name="T3" fmla="*/ 190500 h 21600"/>
              <a:gd name="T4" fmla="*/ 571500 w 21600"/>
              <a:gd name="T5" fmla="*/ 381000 h 21600"/>
              <a:gd name="T6" fmla="*/ 7620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B3AB1B-7EA3-41C9-BB03-F0C4FE08FAAC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C793930-95CD-4FD3-849B-9D8E82A85ABB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228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300"/>
              <a:t>Simplificarea diagramelor cu patru </a:t>
            </a:r>
            <a:r>
              <a:rPr lang="en-US" sz="3300"/>
              <a:t>variab</a:t>
            </a:r>
            <a:r>
              <a:rPr lang="ro-RO" sz="3300"/>
              <a:t>i</a:t>
            </a:r>
            <a:r>
              <a:rPr lang="en-US" sz="3300"/>
              <a:t>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o-RO" sz="2800"/>
              <a:t>O celulă reprezintă un mintermen de 4 literale</a:t>
            </a:r>
            <a:r>
              <a:rPr lang="en-US" sz="2800"/>
              <a:t>.</a:t>
            </a:r>
          </a:p>
          <a:p>
            <a:pPr eaLnBrk="1" hangingPunct="1">
              <a:defRPr/>
            </a:pPr>
            <a:r>
              <a:rPr lang="ro-RO" sz="2800"/>
              <a:t>Un dreptunghi format din două pătrate adiacente </a:t>
            </a:r>
            <a:r>
              <a:rPr lang="en-US" sz="2800"/>
              <a:t>repre</a:t>
            </a:r>
            <a:r>
              <a:rPr lang="ro-RO" sz="2800"/>
              <a:t>zintă un termen produs de </a:t>
            </a:r>
            <a:r>
              <a:rPr lang="en-US" sz="2800"/>
              <a:t>3 literal</a:t>
            </a:r>
            <a:r>
              <a:rPr lang="ro-RO" sz="2800"/>
              <a:t>e</a:t>
            </a:r>
            <a:r>
              <a:rPr lang="en-US" sz="2800"/>
              <a:t>.</a:t>
            </a:r>
          </a:p>
          <a:p>
            <a:pPr eaLnBrk="1" hangingPunct="1">
              <a:defRPr/>
            </a:pPr>
            <a:r>
              <a:rPr lang="ro-RO" sz="2800"/>
              <a:t>Un  dreptunghi format din </a:t>
            </a:r>
            <a:r>
              <a:rPr lang="en-US" sz="2800"/>
              <a:t>4 </a:t>
            </a:r>
            <a:r>
              <a:rPr lang="ro-RO" sz="2800"/>
              <a:t>celule re</a:t>
            </a:r>
            <a:r>
              <a:rPr lang="en-US" sz="2800"/>
              <a:t>pre</a:t>
            </a:r>
            <a:r>
              <a:rPr lang="ro-RO" sz="2800"/>
              <a:t>zintă un termen produs de</a:t>
            </a:r>
            <a:r>
              <a:rPr lang="en-US" sz="2800"/>
              <a:t> 2 literal</a:t>
            </a:r>
            <a:r>
              <a:rPr lang="ro-RO" sz="2800"/>
              <a:t>e</a:t>
            </a:r>
            <a:r>
              <a:rPr lang="en-US" sz="2800"/>
              <a:t>.</a:t>
            </a:r>
          </a:p>
          <a:p>
            <a:pPr eaLnBrk="1" hangingPunct="1">
              <a:defRPr/>
            </a:pPr>
            <a:r>
              <a:rPr lang="ro-RO" sz="2800"/>
              <a:t>Un dreptunghi format din </a:t>
            </a:r>
            <a:r>
              <a:rPr lang="en-US" sz="2800"/>
              <a:t>8 </a:t>
            </a:r>
            <a:r>
              <a:rPr lang="ro-RO" sz="2800"/>
              <a:t>celule reprezintă un termen produs dintr-un literal</a:t>
            </a:r>
            <a:r>
              <a:rPr lang="en-US" sz="2800"/>
              <a:t>.</a:t>
            </a:r>
          </a:p>
          <a:p>
            <a:pPr eaLnBrk="1" hangingPunct="1">
              <a:defRPr/>
            </a:pPr>
            <a:r>
              <a:rPr lang="ro-RO" sz="2800"/>
              <a:t>Un dreptungi format din toate cele 1</a:t>
            </a:r>
            <a:r>
              <a:rPr lang="en-US" sz="2800"/>
              <a:t>6</a:t>
            </a:r>
            <a:r>
              <a:rPr lang="ro-RO" sz="2800"/>
              <a:t> celule reprezintă o funcţie logică egală cu </a:t>
            </a:r>
            <a:r>
              <a:rPr lang="en-US" sz="2800"/>
              <a:t>1.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FDAA3D-5F24-4FD2-AF2B-55F6ACBEE0D1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DC421B4-4B12-43A6-A894-0BA0B365071B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</a:t>
            </a:r>
            <a:r>
              <a:rPr lang="ro-RO"/>
              <a:t>emplu</a:t>
            </a: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04188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Simpli</a:t>
            </a:r>
            <a:r>
              <a:rPr lang="ro-RO" sz="2800"/>
              <a:t>caţi funcţia booleană </a:t>
            </a:r>
          </a:p>
          <a:p>
            <a:pPr lvl="1" eaLnBrk="1" hangingPunct="1">
              <a:defRPr/>
            </a:pPr>
            <a:r>
              <a:rPr lang="ro-RO" sz="2400"/>
              <a:t>f</a:t>
            </a:r>
            <a:r>
              <a:rPr lang="en-US" sz="2400"/>
              <a:t> (</a:t>
            </a:r>
            <a:r>
              <a:rPr lang="ro-RO" sz="2400"/>
              <a:t>a</a:t>
            </a:r>
            <a:r>
              <a:rPr lang="en-US" sz="2400"/>
              <a:t>,</a:t>
            </a:r>
            <a:r>
              <a:rPr lang="ro-RO" sz="2400"/>
              <a:t>b</a:t>
            </a:r>
            <a:r>
              <a:rPr lang="en-US" sz="2400"/>
              <a:t>,</a:t>
            </a:r>
            <a:r>
              <a:rPr lang="ro-RO" sz="2400"/>
              <a:t>c</a:t>
            </a:r>
            <a:r>
              <a:rPr lang="en-US" sz="2400"/>
              <a:t>,</a:t>
            </a:r>
            <a:r>
              <a:rPr lang="ro-RO" sz="2400"/>
              <a:t>d</a:t>
            </a:r>
            <a:r>
              <a:rPr lang="en-US" sz="2400"/>
              <a:t>) = </a:t>
            </a:r>
            <a:r>
              <a:rPr lang="en-US" sz="2400">
                <a:cs typeface="Times New Roman" pitchFamily="18" charset="0"/>
              </a:rPr>
              <a:t>∑</a:t>
            </a:r>
            <a:r>
              <a:rPr lang="en-US" sz="2400"/>
              <a:t>m(0,1,2,4,5,7,8,9,10,12,13).</a:t>
            </a:r>
          </a:p>
          <a:p>
            <a:pPr eaLnBrk="1" hangingPunct="1">
              <a:defRPr/>
            </a:pPr>
            <a:r>
              <a:rPr lang="ro-RO" sz="2800"/>
              <a:t>Se completează cu 1 diagrama Karnaugh a funcţiei</a:t>
            </a:r>
            <a:r>
              <a:rPr lang="en-US" sz="2800"/>
              <a:t> </a:t>
            </a:r>
            <a:r>
              <a:rPr lang="ro-RO" sz="2800"/>
              <a:t>f</a:t>
            </a:r>
            <a:r>
              <a:rPr lang="en-US" sz="2800"/>
              <a:t>( ) </a:t>
            </a:r>
            <a:r>
              <a:rPr lang="ro-RO" sz="2800"/>
              <a:t>şi apoi se grupează valorile de 1</a:t>
            </a:r>
            <a:r>
              <a:rPr lang="en-US" sz="2800"/>
              <a:t>.</a:t>
            </a:r>
          </a:p>
        </p:txBody>
      </p:sp>
      <p:sp>
        <p:nvSpPr>
          <p:cNvPr id="67590" name="Line 30"/>
          <p:cNvSpPr>
            <a:spLocks noChangeShapeType="1"/>
          </p:cNvSpPr>
          <p:nvPr/>
        </p:nvSpPr>
        <p:spPr bwMode="auto">
          <a:xfrm>
            <a:off x="1676400" y="54737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1" name="Line 31"/>
          <p:cNvSpPr>
            <a:spLocks noChangeShapeType="1"/>
          </p:cNvSpPr>
          <p:nvPr/>
        </p:nvSpPr>
        <p:spPr bwMode="auto">
          <a:xfrm>
            <a:off x="3867150" y="3505200"/>
            <a:ext cx="0" cy="628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2" name="Line 32"/>
          <p:cNvSpPr>
            <a:spLocks noChangeShapeType="1"/>
          </p:cNvSpPr>
          <p:nvPr/>
        </p:nvSpPr>
        <p:spPr bwMode="auto">
          <a:xfrm>
            <a:off x="1676400" y="35052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3" name="Line 33"/>
          <p:cNvSpPr>
            <a:spLocks noChangeShapeType="1"/>
          </p:cNvSpPr>
          <p:nvPr/>
        </p:nvSpPr>
        <p:spPr bwMode="auto">
          <a:xfrm>
            <a:off x="1676400" y="3505200"/>
            <a:ext cx="0" cy="628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4" name="Line 34"/>
          <p:cNvSpPr>
            <a:spLocks noChangeShapeType="1"/>
          </p:cNvSpPr>
          <p:nvPr/>
        </p:nvSpPr>
        <p:spPr bwMode="auto">
          <a:xfrm>
            <a:off x="2114550" y="35052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5" name="Line 36"/>
          <p:cNvSpPr>
            <a:spLocks noChangeShapeType="1"/>
          </p:cNvSpPr>
          <p:nvPr/>
        </p:nvSpPr>
        <p:spPr bwMode="auto">
          <a:xfrm>
            <a:off x="1676400" y="4133850"/>
            <a:ext cx="0" cy="3349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6" name="Line 39"/>
          <p:cNvSpPr>
            <a:spLocks noChangeShapeType="1"/>
          </p:cNvSpPr>
          <p:nvPr/>
        </p:nvSpPr>
        <p:spPr bwMode="auto">
          <a:xfrm>
            <a:off x="2552700" y="35052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7" name="Line 40"/>
          <p:cNvSpPr>
            <a:spLocks noChangeShapeType="1"/>
          </p:cNvSpPr>
          <p:nvPr/>
        </p:nvSpPr>
        <p:spPr bwMode="auto">
          <a:xfrm>
            <a:off x="2990850" y="35052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8" name="Line 42"/>
          <p:cNvSpPr>
            <a:spLocks noChangeShapeType="1"/>
          </p:cNvSpPr>
          <p:nvPr/>
        </p:nvSpPr>
        <p:spPr bwMode="auto">
          <a:xfrm>
            <a:off x="3429000" y="35052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9" name="Line 46"/>
          <p:cNvSpPr>
            <a:spLocks noChangeShapeType="1"/>
          </p:cNvSpPr>
          <p:nvPr/>
        </p:nvSpPr>
        <p:spPr bwMode="auto">
          <a:xfrm>
            <a:off x="1676400" y="4468813"/>
            <a:ext cx="0" cy="3349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600" name="Line 48"/>
          <p:cNvSpPr>
            <a:spLocks noChangeShapeType="1"/>
          </p:cNvSpPr>
          <p:nvPr/>
        </p:nvSpPr>
        <p:spPr bwMode="auto">
          <a:xfrm>
            <a:off x="1676400" y="4803775"/>
            <a:ext cx="0" cy="3349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601" name="Line 50"/>
          <p:cNvSpPr>
            <a:spLocks noChangeShapeType="1"/>
          </p:cNvSpPr>
          <p:nvPr/>
        </p:nvSpPr>
        <p:spPr bwMode="auto">
          <a:xfrm>
            <a:off x="1676400" y="5138738"/>
            <a:ext cx="0" cy="3349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7602" name="Group 104"/>
          <p:cNvGrpSpPr>
            <a:grpSpLocks/>
          </p:cNvGrpSpPr>
          <p:nvPr/>
        </p:nvGrpSpPr>
        <p:grpSpPr bwMode="auto">
          <a:xfrm>
            <a:off x="1143000" y="2895600"/>
            <a:ext cx="2895600" cy="2667000"/>
            <a:chOff x="1056" y="2208"/>
            <a:chExt cx="1380" cy="1240"/>
          </a:xfrm>
        </p:grpSpPr>
        <p:sp>
          <p:nvSpPr>
            <p:cNvPr id="229381" name="Rectangle 5"/>
            <p:cNvSpPr>
              <a:spLocks noChangeArrowheads="1"/>
            </p:cNvSpPr>
            <p:nvPr/>
          </p:nvSpPr>
          <p:spPr bwMode="auto">
            <a:xfrm>
              <a:off x="2160" y="2208"/>
              <a:ext cx="276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2" name="Rectangle 6"/>
            <p:cNvSpPr>
              <a:spLocks noChangeArrowheads="1"/>
            </p:cNvSpPr>
            <p:nvPr/>
          </p:nvSpPr>
          <p:spPr bwMode="auto">
            <a:xfrm>
              <a:off x="1884" y="2208"/>
              <a:ext cx="276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3" name="Rectangle 7"/>
            <p:cNvSpPr>
              <a:spLocks noChangeArrowheads="1"/>
            </p:cNvSpPr>
            <p:nvPr/>
          </p:nvSpPr>
          <p:spPr bwMode="auto">
            <a:xfrm>
              <a:off x="1608" y="2208"/>
              <a:ext cx="275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4" name="Rectangle 8"/>
            <p:cNvSpPr>
              <a:spLocks noChangeArrowheads="1"/>
            </p:cNvSpPr>
            <p:nvPr/>
          </p:nvSpPr>
          <p:spPr bwMode="auto">
            <a:xfrm>
              <a:off x="1260" y="2304"/>
              <a:ext cx="275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cd</a:t>
              </a:r>
            </a:p>
          </p:txBody>
        </p:sp>
        <p:sp>
          <p:nvSpPr>
            <p:cNvPr id="229385" name="Rectangle 9"/>
            <p:cNvSpPr>
              <a:spLocks noChangeArrowheads="1"/>
            </p:cNvSpPr>
            <p:nvPr/>
          </p:nvSpPr>
          <p:spPr bwMode="auto">
            <a:xfrm>
              <a:off x="1056" y="2292"/>
              <a:ext cx="276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ab</a:t>
              </a:r>
            </a:p>
          </p:txBody>
        </p:sp>
        <p:sp>
          <p:nvSpPr>
            <p:cNvPr id="229386" name="Rectangle 10"/>
            <p:cNvSpPr>
              <a:spLocks noChangeArrowheads="1"/>
            </p:cNvSpPr>
            <p:nvPr/>
          </p:nvSpPr>
          <p:spPr bwMode="auto">
            <a:xfrm>
              <a:off x="1056" y="323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7" name="Rectangle 11"/>
            <p:cNvSpPr>
              <a:spLocks noChangeArrowheads="1"/>
            </p:cNvSpPr>
            <p:nvPr/>
          </p:nvSpPr>
          <p:spPr bwMode="auto">
            <a:xfrm>
              <a:off x="1056" y="302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8" name="Rectangle 12"/>
            <p:cNvSpPr>
              <a:spLocks noChangeArrowheads="1"/>
            </p:cNvSpPr>
            <p:nvPr/>
          </p:nvSpPr>
          <p:spPr bwMode="auto">
            <a:xfrm>
              <a:off x="1056" y="281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9" name="Rectangle 13"/>
            <p:cNvSpPr>
              <a:spLocks noChangeArrowheads="1"/>
            </p:cNvSpPr>
            <p:nvPr/>
          </p:nvSpPr>
          <p:spPr bwMode="auto">
            <a:xfrm>
              <a:off x="1056" y="2604"/>
              <a:ext cx="27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0" name="Rectangle 14"/>
            <p:cNvSpPr>
              <a:spLocks noChangeArrowheads="1"/>
            </p:cNvSpPr>
            <p:nvPr/>
          </p:nvSpPr>
          <p:spPr bwMode="auto">
            <a:xfrm>
              <a:off x="2160" y="323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1" name="Rectangle 15"/>
            <p:cNvSpPr>
              <a:spLocks noChangeArrowheads="1"/>
            </p:cNvSpPr>
            <p:nvPr/>
          </p:nvSpPr>
          <p:spPr bwMode="auto">
            <a:xfrm>
              <a:off x="1884" y="323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2" name="Rectangle 16"/>
            <p:cNvSpPr>
              <a:spLocks noChangeArrowheads="1"/>
            </p:cNvSpPr>
            <p:nvPr/>
          </p:nvSpPr>
          <p:spPr bwMode="auto">
            <a:xfrm>
              <a:off x="1608" y="3237"/>
              <a:ext cx="27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3" name="Rectangle 17"/>
            <p:cNvSpPr>
              <a:spLocks noChangeArrowheads="1"/>
            </p:cNvSpPr>
            <p:nvPr/>
          </p:nvSpPr>
          <p:spPr bwMode="auto">
            <a:xfrm>
              <a:off x="1332" y="323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4" name="Rectangle 18"/>
            <p:cNvSpPr>
              <a:spLocks noChangeArrowheads="1"/>
            </p:cNvSpPr>
            <p:nvPr/>
          </p:nvSpPr>
          <p:spPr bwMode="auto">
            <a:xfrm>
              <a:off x="2160" y="302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5" name="Rectangle 19"/>
            <p:cNvSpPr>
              <a:spLocks noChangeArrowheads="1"/>
            </p:cNvSpPr>
            <p:nvPr/>
          </p:nvSpPr>
          <p:spPr bwMode="auto">
            <a:xfrm>
              <a:off x="1884" y="302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6" name="Rectangle 20"/>
            <p:cNvSpPr>
              <a:spLocks noChangeArrowheads="1"/>
            </p:cNvSpPr>
            <p:nvPr/>
          </p:nvSpPr>
          <p:spPr bwMode="auto">
            <a:xfrm>
              <a:off x="1608" y="3026"/>
              <a:ext cx="27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7" name="Rectangle 21"/>
            <p:cNvSpPr>
              <a:spLocks noChangeArrowheads="1"/>
            </p:cNvSpPr>
            <p:nvPr/>
          </p:nvSpPr>
          <p:spPr bwMode="auto">
            <a:xfrm>
              <a:off x="1332" y="302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8" name="Rectangle 22"/>
            <p:cNvSpPr>
              <a:spLocks noChangeArrowheads="1"/>
            </p:cNvSpPr>
            <p:nvPr/>
          </p:nvSpPr>
          <p:spPr bwMode="auto">
            <a:xfrm>
              <a:off x="2160" y="281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9" name="Rectangle 23"/>
            <p:cNvSpPr>
              <a:spLocks noChangeArrowheads="1"/>
            </p:cNvSpPr>
            <p:nvPr/>
          </p:nvSpPr>
          <p:spPr bwMode="auto">
            <a:xfrm>
              <a:off x="1884" y="281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0" name="Rectangle 24"/>
            <p:cNvSpPr>
              <a:spLocks noChangeArrowheads="1"/>
            </p:cNvSpPr>
            <p:nvPr/>
          </p:nvSpPr>
          <p:spPr bwMode="auto">
            <a:xfrm>
              <a:off x="1608" y="2815"/>
              <a:ext cx="27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1" name="Rectangle 25"/>
            <p:cNvSpPr>
              <a:spLocks noChangeArrowheads="1"/>
            </p:cNvSpPr>
            <p:nvPr/>
          </p:nvSpPr>
          <p:spPr bwMode="auto">
            <a:xfrm>
              <a:off x="1332" y="281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2" name="Rectangle 26"/>
            <p:cNvSpPr>
              <a:spLocks noChangeArrowheads="1"/>
            </p:cNvSpPr>
            <p:nvPr/>
          </p:nvSpPr>
          <p:spPr bwMode="auto">
            <a:xfrm>
              <a:off x="2160" y="2604"/>
              <a:ext cx="27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3" name="Rectangle 27"/>
            <p:cNvSpPr>
              <a:spLocks noChangeArrowheads="1"/>
            </p:cNvSpPr>
            <p:nvPr/>
          </p:nvSpPr>
          <p:spPr bwMode="auto">
            <a:xfrm>
              <a:off x="1884" y="2604"/>
              <a:ext cx="27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4" name="Rectangle 28"/>
            <p:cNvSpPr>
              <a:spLocks noChangeArrowheads="1"/>
            </p:cNvSpPr>
            <p:nvPr/>
          </p:nvSpPr>
          <p:spPr bwMode="auto">
            <a:xfrm>
              <a:off x="1608" y="2604"/>
              <a:ext cx="27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5" name="Rectangle 29"/>
            <p:cNvSpPr>
              <a:spLocks noChangeArrowheads="1"/>
            </p:cNvSpPr>
            <p:nvPr/>
          </p:nvSpPr>
          <p:spPr bwMode="auto">
            <a:xfrm>
              <a:off x="1332" y="2604"/>
              <a:ext cx="27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67670" name="Line 35"/>
            <p:cNvSpPr>
              <a:spLocks noChangeShapeType="1"/>
            </p:cNvSpPr>
            <p:nvPr/>
          </p:nvSpPr>
          <p:spPr bwMode="auto">
            <a:xfrm>
              <a:off x="1248" y="2448"/>
              <a:ext cx="84" cy="156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1" name="Line 37"/>
            <p:cNvSpPr>
              <a:spLocks noChangeShapeType="1"/>
            </p:cNvSpPr>
            <p:nvPr/>
          </p:nvSpPr>
          <p:spPr bwMode="auto">
            <a:xfrm>
              <a:off x="1332" y="260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2" name="Line 38"/>
            <p:cNvSpPr>
              <a:spLocks noChangeShapeType="1"/>
            </p:cNvSpPr>
            <p:nvPr/>
          </p:nvSpPr>
          <p:spPr bwMode="auto">
            <a:xfrm>
              <a:off x="1332" y="2604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3" name="Line 41"/>
            <p:cNvSpPr>
              <a:spLocks noChangeShapeType="1"/>
            </p:cNvSpPr>
            <p:nvPr/>
          </p:nvSpPr>
          <p:spPr bwMode="auto">
            <a:xfrm>
              <a:off x="1608" y="260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4" name="Line 43"/>
            <p:cNvSpPr>
              <a:spLocks noChangeShapeType="1"/>
            </p:cNvSpPr>
            <p:nvPr/>
          </p:nvSpPr>
          <p:spPr bwMode="auto">
            <a:xfrm>
              <a:off x="1884" y="260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5" name="Line 44"/>
            <p:cNvSpPr>
              <a:spLocks noChangeShapeType="1"/>
            </p:cNvSpPr>
            <p:nvPr/>
          </p:nvSpPr>
          <p:spPr bwMode="auto">
            <a:xfrm>
              <a:off x="2160" y="260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6" name="Line 45"/>
            <p:cNvSpPr>
              <a:spLocks noChangeShapeType="1"/>
            </p:cNvSpPr>
            <p:nvPr/>
          </p:nvSpPr>
          <p:spPr bwMode="auto">
            <a:xfrm>
              <a:off x="2436" y="2604"/>
              <a:ext cx="0" cy="84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7" name="Line 47"/>
            <p:cNvSpPr>
              <a:spLocks noChangeShapeType="1"/>
            </p:cNvSpPr>
            <p:nvPr/>
          </p:nvSpPr>
          <p:spPr bwMode="auto">
            <a:xfrm>
              <a:off x="1332" y="2815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8" name="Line 49"/>
            <p:cNvSpPr>
              <a:spLocks noChangeShapeType="1"/>
            </p:cNvSpPr>
            <p:nvPr/>
          </p:nvSpPr>
          <p:spPr bwMode="auto">
            <a:xfrm>
              <a:off x="1332" y="3026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9" name="Line 51"/>
            <p:cNvSpPr>
              <a:spLocks noChangeShapeType="1"/>
            </p:cNvSpPr>
            <p:nvPr/>
          </p:nvSpPr>
          <p:spPr bwMode="auto">
            <a:xfrm>
              <a:off x="1332" y="3237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0" name="Line 52"/>
            <p:cNvSpPr>
              <a:spLocks noChangeShapeType="1"/>
            </p:cNvSpPr>
            <p:nvPr/>
          </p:nvSpPr>
          <p:spPr bwMode="auto">
            <a:xfrm>
              <a:off x="1332" y="3448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9429" name="Text Box 53"/>
          <p:cNvSpPr txBox="1">
            <a:spLocks noChangeArrowheads="1"/>
          </p:cNvSpPr>
          <p:nvPr/>
        </p:nvSpPr>
        <p:spPr bwMode="auto">
          <a:xfrm>
            <a:off x="2362200" y="5791200"/>
            <a:ext cx="5151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f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,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,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,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 = 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+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b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+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a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</a:t>
            </a:r>
            <a:endParaRPr lang="en-US" sz="2000">
              <a:latin typeface="Garamond" pitchFamily="18" charset="0"/>
            </a:endParaRPr>
          </a:p>
        </p:txBody>
      </p:sp>
      <p:grpSp>
        <p:nvGrpSpPr>
          <p:cNvPr id="67604" name="Group 105"/>
          <p:cNvGrpSpPr>
            <a:grpSpLocks/>
          </p:cNvGrpSpPr>
          <p:nvPr/>
        </p:nvGrpSpPr>
        <p:grpSpPr bwMode="auto">
          <a:xfrm>
            <a:off x="4572000" y="3200400"/>
            <a:ext cx="2438400" cy="2667000"/>
            <a:chOff x="3312" y="2064"/>
            <a:chExt cx="1296" cy="1248"/>
          </a:xfrm>
        </p:grpSpPr>
        <p:sp>
          <p:nvSpPr>
            <p:cNvPr id="229431" name="Rectangle 55"/>
            <p:cNvSpPr>
              <a:spLocks noChangeArrowheads="1"/>
            </p:cNvSpPr>
            <p:nvPr/>
          </p:nvSpPr>
          <p:spPr bwMode="auto">
            <a:xfrm>
              <a:off x="4284" y="295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2" name="Rectangle 56"/>
            <p:cNvSpPr>
              <a:spLocks noChangeArrowheads="1"/>
            </p:cNvSpPr>
            <p:nvPr/>
          </p:nvSpPr>
          <p:spPr bwMode="auto">
            <a:xfrm>
              <a:off x="4008" y="295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3" name="Rectangle 57"/>
            <p:cNvSpPr>
              <a:spLocks noChangeArrowheads="1"/>
            </p:cNvSpPr>
            <p:nvPr/>
          </p:nvSpPr>
          <p:spPr bwMode="auto">
            <a:xfrm>
              <a:off x="3732" y="295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4" name="Rectangle 58"/>
            <p:cNvSpPr>
              <a:spLocks noChangeArrowheads="1"/>
            </p:cNvSpPr>
            <p:nvPr/>
          </p:nvSpPr>
          <p:spPr bwMode="auto">
            <a:xfrm>
              <a:off x="3456" y="295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5" name="Rectangle 59"/>
            <p:cNvSpPr>
              <a:spLocks noChangeArrowheads="1"/>
            </p:cNvSpPr>
            <p:nvPr/>
          </p:nvSpPr>
          <p:spPr bwMode="auto">
            <a:xfrm>
              <a:off x="4284" y="274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6" name="Rectangle 60"/>
            <p:cNvSpPr>
              <a:spLocks noChangeArrowheads="1"/>
            </p:cNvSpPr>
            <p:nvPr/>
          </p:nvSpPr>
          <p:spPr bwMode="auto">
            <a:xfrm>
              <a:off x="4008" y="274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7" name="Rectangle 61"/>
            <p:cNvSpPr>
              <a:spLocks noChangeArrowheads="1"/>
            </p:cNvSpPr>
            <p:nvPr/>
          </p:nvSpPr>
          <p:spPr bwMode="auto">
            <a:xfrm>
              <a:off x="3732" y="274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8" name="Rectangle 62"/>
            <p:cNvSpPr>
              <a:spLocks noChangeArrowheads="1"/>
            </p:cNvSpPr>
            <p:nvPr/>
          </p:nvSpPr>
          <p:spPr bwMode="auto">
            <a:xfrm>
              <a:off x="3456" y="274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9" name="Rectangle 63"/>
            <p:cNvSpPr>
              <a:spLocks noChangeArrowheads="1"/>
            </p:cNvSpPr>
            <p:nvPr/>
          </p:nvSpPr>
          <p:spPr bwMode="auto">
            <a:xfrm>
              <a:off x="4284" y="253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0" name="Rectangle 64"/>
            <p:cNvSpPr>
              <a:spLocks noChangeArrowheads="1"/>
            </p:cNvSpPr>
            <p:nvPr/>
          </p:nvSpPr>
          <p:spPr bwMode="auto">
            <a:xfrm>
              <a:off x="4008" y="253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1" name="Rectangle 65"/>
            <p:cNvSpPr>
              <a:spLocks noChangeArrowheads="1"/>
            </p:cNvSpPr>
            <p:nvPr/>
          </p:nvSpPr>
          <p:spPr bwMode="auto">
            <a:xfrm>
              <a:off x="3732" y="253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2" name="Rectangle 66"/>
            <p:cNvSpPr>
              <a:spLocks noChangeArrowheads="1"/>
            </p:cNvSpPr>
            <p:nvPr/>
          </p:nvSpPr>
          <p:spPr bwMode="auto">
            <a:xfrm>
              <a:off x="3456" y="253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3" name="Rectangle 67"/>
            <p:cNvSpPr>
              <a:spLocks noChangeArrowheads="1"/>
            </p:cNvSpPr>
            <p:nvPr/>
          </p:nvSpPr>
          <p:spPr bwMode="auto">
            <a:xfrm>
              <a:off x="4284" y="2324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4" name="Rectangle 68"/>
            <p:cNvSpPr>
              <a:spLocks noChangeArrowheads="1"/>
            </p:cNvSpPr>
            <p:nvPr/>
          </p:nvSpPr>
          <p:spPr bwMode="auto">
            <a:xfrm>
              <a:off x="4008" y="2324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5" name="Rectangle 69"/>
            <p:cNvSpPr>
              <a:spLocks noChangeArrowheads="1"/>
            </p:cNvSpPr>
            <p:nvPr/>
          </p:nvSpPr>
          <p:spPr bwMode="auto">
            <a:xfrm>
              <a:off x="3732" y="2324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6" name="Rectangle 70"/>
            <p:cNvSpPr>
              <a:spLocks noChangeArrowheads="1"/>
            </p:cNvSpPr>
            <p:nvPr/>
          </p:nvSpPr>
          <p:spPr bwMode="auto">
            <a:xfrm>
              <a:off x="3456" y="2324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67625" name="Line 71"/>
            <p:cNvSpPr>
              <a:spLocks noChangeShapeType="1"/>
            </p:cNvSpPr>
            <p:nvPr/>
          </p:nvSpPr>
          <p:spPr bwMode="auto">
            <a:xfrm>
              <a:off x="3456" y="2324"/>
              <a:ext cx="110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26" name="Line 72"/>
            <p:cNvSpPr>
              <a:spLocks noChangeShapeType="1"/>
            </p:cNvSpPr>
            <p:nvPr/>
          </p:nvSpPr>
          <p:spPr bwMode="auto">
            <a:xfrm>
              <a:off x="3456" y="2324"/>
              <a:ext cx="0" cy="8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27" name="Line 73"/>
            <p:cNvSpPr>
              <a:spLocks noChangeShapeType="1"/>
            </p:cNvSpPr>
            <p:nvPr/>
          </p:nvSpPr>
          <p:spPr bwMode="auto">
            <a:xfrm>
              <a:off x="3732" y="232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28" name="Line 74"/>
            <p:cNvSpPr>
              <a:spLocks noChangeShapeType="1"/>
            </p:cNvSpPr>
            <p:nvPr/>
          </p:nvSpPr>
          <p:spPr bwMode="auto">
            <a:xfrm>
              <a:off x="4008" y="232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29" name="Line 75"/>
            <p:cNvSpPr>
              <a:spLocks noChangeShapeType="1"/>
            </p:cNvSpPr>
            <p:nvPr/>
          </p:nvSpPr>
          <p:spPr bwMode="auto">
            <a:xfrm>
              <a:off x="4284" y="232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0" name="Line 76"/>
            <p:cNvSpPr>
              <a:spLocks noChangeShapeType="1"/>
            </p:cNvSpPr>
            <p:nvPr/>
          </p:nvSpPr>
          <p:spPr bwMode="auto">
            <a:xfrm>
              <a:off x="4560" y="2324"/>
              <a:ext cx="0" cy="8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1" name="Line 77"/>
            <p:cNvSpPr>
              <a:spLocks noChangeShapeType="1"/>
            </p:cNvSpPr>
            <p:nvPr/>
          </p:nvSpPr>
          <p:spPr bwMode="auto">
            <a:xfrm>
              <a:off x="3456" y="2535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2" name="Line 78"/>
            <p:cNvSpPr>
              <a:spLocks noChangeShapeType="1"/>
            </p:cNvSpPr>
            <p:nvPr/>
          </p:nvSpPr>
          <p:spPr bwMode="auto">
            <a:xfrm>
              <a:off x="3456" y="2746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3" name="Line 79"/>
            <p:cNvSpPr>
              <a:spLocks noChangeShapeType="1"/>
            </p:cNvSpPr>
            <p:nvPr/>
          </p:nvSpPr>
          <p:spPr bwMode="auto">
            <a:xfrm>
              <a:off x="3456" y="2957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4" name="Line 80"/>
            <p:cNvSpPr>
              <a:spLocks noChangeShapeType="1"/>
            </p:cNvSpPr>
            <p:nvPr/>
          </p:nvSpPr>
          <p:spPr bwMode="auto">
            <a:xfrm>
              <a:off x="3456" y="3168"/>
              <a:ext cx="110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5" name="Rectangle 81"/>
            <p:cNvSpPr>
              <a:spLocks noChangeArrowheads="1"/>
            </p:cNvSpPr>
            <p:nvPr/>
          </p:nvSpPr>
          <p:spPr bwMode="auto">
            <a:xfrm>
              <a:off x="3408" y="2256"/>
              <a:ext cx="576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endParaRPr lang="en-US" altLang="en-US" sz="2400"/>
            </a:p>
          </p:txBody>
        </p:sp>
        <p:sp>
          <p:nvSpPr>
            <p:cNvPr id="67636" name="Line 82"/>
            <p:cNvSpPr>
              <a:spLocks noChangeShapeType="1"/>
            </p:cNvSpPr>
            <p:nvPr/>
          </p:nvSpPr>
          <p:spPr bwMode="auto">
            <a:xfrm>
              <a:off x="3312" y="292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7" name="Line 83"/>
            <p:cNvSpPr>
              <a:spLocks noChangeShapeType="1"/>
            </p:cNvSpPr>
            <p:nvPr/>
          </p:nvSpPr>
          <p:spPr bwMode="auto">
            <a:xfrm>
              <a:off x="3648" y="2928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8" name="Line 84"/>
            <p:cNvSpPr>
              <a:spLocks noChangeShapeType="1"/>
            </p:cNvSpPr>
            <p:nvPr/>
          </p:nvSpPr>
          <p:spPr bwMode="auto">
            <a:xfrm>
              <a:off x="3312" y="2496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9" name="Line 85"/>
            <p:cNvSpPr>
              <a:spLocks noChangeShapeType="1"/>
            </p:cNvSpPr>
            <p:nvPr/>
          </p:nvSpPr>
          <p:spPr bwMode="auto">
            <a:xfrm flipV="1">
              <a:off x="3648" y="2064"/>
              <a:ext cx="0" cy="43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0" name="Line 86"/>
            <p:cNvSpPr>
              <a:spLocks noChangeShapeType="1"/>
            </p:cNvSpPr>
            <p:nvPr/>
          </p:nvSpPr>
          <p:spPr bwMode="auto">
            <a:xfrm flipH="1">
              <a:off x="4320" y="2928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1" name="Line 87"/>
            <p:cNvSpPr>
              <a:spLocks noChangeShapeType="1"/>
            </p:cNvSpPr>
            <p:nvPr/>
          </p:nvSpPr>
          <p:spPr bwMode="auto">
            <a:xfrm>
              <a:off x="4320" y="2928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2" name="Line 88"/>
            <p:cNvSpPr>
              <a:spLocks noChangeShapeType="1"/>
            </p:cNvSpPr>
            <p:nvPr/>
          </p:nvSpPr>
          <p:spPr bwMode="auto">
            <a:xfrm flipH="1">
              <a:off x="4320" y="2496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3" name="Line 89"/>
            <p:cNvSpPr>
              <a:spLocks noChangeShapeType="1"/>
            </p:cNvSpPr>
            <p:nvPr/>
          </p:nvSpPr>
          <p:spPr bwMode="auto">
            <a:xfrm flipV="1">
              <a:off x="4320" y="220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4" name="Rectangle 90"/>
            <p:cNvSpPr>
              <a:spLocks noChangeArrowheads="1"/>
            </p:cNvSpPr>
            <p:nvPr/>
          </p:nvSpPr>
          <p:spPr bwMode="auto">
            <a:xfrm>
              <a:off x="3792" y="2544"/>
              <a:ext cx="384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67605" name="Line 106"/>
          <p:cNvSpPr>
            <a:spLocks noChangeShapeType="1"/>
          </p:cNvSpPr>
          <p:nvPr/>
        </p:nvSpPr>
        <p:spPr bwMode="auto">
          <a:xfrm>
            <a:off x="41148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6" name="Line 107"/>
          <p:cNvSpPr>
            <a:spLocks noChangeShapeType="1"/>
          </p:cNvSpPr>
          <p:nvPr/>
        </p:nvSpPr>
        <p:spPr bwMode="auto">
          <a:xfrm>
            <a:off x="49530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7" name="Line 108"/>
          <p:cNvSpPr>
            <a:spLocks noChangeShapeType="1"/>
          </p:cNvSpPr>
          <p:nvPr/>
        </p:nvSpPr>
        <p:spPr bwMode="auto">
          <a:xfrm>
            <a:off x="46482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8" name="Line 110"/>
          <p:cNvSpPr>
            <a:spLocks noChangeShapeType="1"/>
          </p:cNvSpPr>
          <p:nvPr/>
        </p:nvSpPr>
        <p:spPr bwMode="auto">
          <a:xfrm>
            <a:off x="54864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29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130644-6309-4D33-96D1-C4F214C898A7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988DA399-F160-4998-996E-752A526CD9F8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337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300"/>
              <a:t> Simplifica</a:t>
            </a:r>
            <a:r>
              <a:rPr lang="ro-RO" sz="3300"/>
              <a:t>rea produselor de sume</a:t>
            </a:r>
            <a:endParaRPr lang="en-US" sz="330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 dirty="0"/>
              <a:t>Simplificarea produsului</a:t>
            </a:r>
            <a:r>
              <a:rPr lang="en-US" dirty="0"/>
              <a:t>-</a:t>
            </a:r>
            <a:r>
              <a:rPr lang="ro-RO" dirty="0"/>
              <a:t>de-sume se utilizează asupra</a:t>
            </a:r>
            <a:r>
              <a:rPr lang="en-US" dirty="0"/>
              <a:t> </a:t>
            </a:r>
            <a:r>
              <a:rPr lang="en-US" b="1" i="1" dirty="0"/>
              <a:t>zero</a:t>
            </a:r>
            <a:r>
              <a:rPr lang="ro-RO" b="1" i="1" dirty="0"/>
              <a:t>urilor</a:t>
            </a:r>
            <a:r>
              <a:rPr lang="en-US" dirty="0"/>
              <a:t>  </a:t>
            </a:r>
            <a:r>
              <a:rPr lang="ro-RO" dirty="0"/>
              <a:t>funcţiei din diagrama Karnaugh pentru a obţine f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dirty="0"/>
              <a:t>Complementara lui</a:t>
            </a:r>
            <a:r>
              <a:rPr lang="en-US" dirty="0"/>
              <a:t> </a:t>
            </a:r>
            <a:r>
              <a:rPr lang="ro-RO" dirty="0"/>
              <a:t>f</a:t>
            </a:r>
            <a:r>
              <a:rPr lang="en-US" dirty="0"/>
              <a:t>, </a:t>
            </a:r>
            <a:r>
              <a:rPr lang="ro-RO" dirty="0"/>
              <a:t>este</a:t>
            </a:r>
            <a:r>
              <a:rPr lang="en-US" dirty="0"/>
              <a:t> (</a:t>
            </a:r>
            <a:r>
              <a:rPr lang="ro-RO" dirty="0"/>
              <a:t>f</a:t>
            </a:r>
            <a:r>
              <a:rPr lang="en-US" dirty="0"/>
              <a:t>) = </a:t>
            </a:r>
            <a:r>
              <a:rPr lang="ro-RO" dirty="0"/>
              <a:t>f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dirty="0"/>
              <a:t>Complementara unei funcţii booleene se poate obţine din duală, complementând fiecare literal</a:t>
            </a:r>
            <a:r>
              <a:rPr lang="en-US" dirty="0"/>
              <a:t>.</a:t>
            </a:r>
            <a:endParaRPr lang="ro-RO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dirty="0"/>
              <a:t>sau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dirty="0"/>
              <a:t>Folosind teorema lui DeMorgan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68614" name="Line 4"/>
          <p:cNvSpPr>
            <a:spLocks noChangeShapeType="1"/>
          </p:cNvSpPr>
          <p:nvPr/>
        </p:nvSpPr>
        <p:spPr bwMode="auto">
          <a:xfrm>
            <a:off x="50292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Line 5"/>
          <p:cNvSpPr>
            <a:spLocks noChangeShapeType="1"/>
          </p:cNvSpPr>
          <p:nvPr/>
        </p:nvSpPr>
        <p:spPr bwMode="auto">
          <a:xfrm>
            <a:off x="40386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Line 6"/>
          <p:cNvSpPr>
            <a:spLocks noChangeShapeType="1"/>
          </p:cNvSpPr>
          <p:nvPr/>
        </p:nvSpPr>
        <p:spPr bwMode="auto">
          <a:xfrm>
            <a:off x="51054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7" name="Line 7"/>
          <p:cNvSpPr>
            <a:spLocks noChangeShapeType="1"/>
          </p:cNvSpPr>
          <p:nvPr/>
        </p:nvSpPr>
        <p:spPr bwMode="auto">
          <a:xfrm>
            <a:off x="51054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91EC25-300F-451F-88F2-346EDF1A3C6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B2730B6-006C-46A4-98CB-71606AC1F46E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338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/>
              <a:t>P</a:t>
            </a:r>
            <a:r>
              <a:rPr lang="ro-RO" sz="3300"/>
              <a:t>rodus-de-sume</a:t>
            </a:r>
            <a:endParaRPr lang="en-US" sz="3300"/>
          </a:p>
        </p:txBody>
      </p:sp>
      <p:grpSp>
        <p:nvGrpSpPr>
          <p:cNvPr id="69637" name="Group 4"/>
          <p:cNvGrpSpPr>
            <a:grpSpLocks/>
          </p:cNvGrpSpPr>
          <p:nvPr/>
        </p:nvGrpSpPr>
        <p:grpSpPr bwMode="auto">
          <a:xfrm>
            <a:off x="2743200" y="990600"/>
            <a:ext cx="3048000" cy="2586038"/>
            <a:chOff x="3648" y="1203"/>
            <a:chExt cx="1920" cy="1629"/>
          </a:xfrm>
        </p:grpSpPr>
        <p:sp>
          <p:nvSpPr>
            <p:cNvPr id="338949" name="Rectangle 5"/>
            <p:cNvSpPr>
              <a:spLocks noChangeArrowheads="1"/>
            </p:cNvSpPr>
            <p:nvPr/>
          </p:nvSpPr>
          <p:spPr bwMode="auto">
            <a:xfrm>
              <a:off x="5172" y="2520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0" name="Rectangle 6"/>
            <p:cNvSpPr>
              <a:spLocks noChangeArrowheads="1"/>
            </p:cNvSpPr>
            <p:nvPr/>
          </p:nvSpPr>
          <p:spPr bwMode="auto">
            <a:xfrm>
              <a:off x="4776" y="2520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1" name="Rectangle 7"/>
            <p:cNvSpPr>
              <a:spLocks noChangeArrowheads="1"/>
            </p:cNvSpPr>
            <p:nvPr/>
          </p:nvSpPr>
          <p:spPr bwMode="auto">
            <a:xfrm>
              <a:off x="4380" y="2520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2" name="Rectangle 8"/>
            <p:cNvSpPr>
              <a:spLocks noChangeArrowheads="1"/>
            </p:cNvSpPr>
            <p:nvPr/>
          </p:nvSpPr>
          <p:spPr bwMode="auto">
            <a:xfrm>
              <a:off x="3984" y="2520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3" name="Rectangle 9"/>
            <p:cNvSpPr>
              <a:spLocks noChangeArrowheads="1"/>
            </p:cNvSpPr>
            <p:nvPr/>
          </p:nvSpPr>
          <p:spPr bwMode="auto">
            <a:xfrm>
              <a:off x="5172" y="2208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54" name="Rectangle 10"/>
            <p:cNvSpPr>
              <a:spLocks noChangeArrowheads="1"/>
            </p:cNvSpPr>
            <p:nvPr/>
          </p:nvSpPr>
          <p:spPr bwMode="auto">
            <a:xfrm>
              <a:off x="4776" y="2208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55" name="Rectangle 11"/>
            <p:cNvSpPr>
              <a:spLocks noChangeArrowheads="1"/>
            </p:cNvSpPr>
            <p:nvPr/>
          </p:nvSpPr>
          <p:spPr bwMode="auto">
            <a:xfrm>
              <a:off x="4380" y="2208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6" name="Rectangle 12"/>
            <p:cNvSpPr>
              <a:spLocks noChangeArrowheads="1"/>
            </p:cNvSpPr>
            <p:nvPr/>
          </p:nvSpPr>
          <p:spPr bwMode="auto">
            <a:xfrm>
              <a:off x="3984" y="2208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7" name="Rectangle 13"/>
            <p:cNvSpPr>
              <a:spLocks noChangeArrowheads="1"/>
            </p:cNvSpPr>
            <p:nvPr/>
          </p:nvSpPr>
          <p:spPr bwMode="auto">
            <a:xfrm>
              <a:off x="5172" y="1896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8" name="Rectangle 14"/>
            <p:cNvSpPr>
              <a:spLocks noChangeArrowheads="1"/>
            </p:cNvSpPr>
            <p:nvPr/>
          </p:nvSpPr>
          <p:spPr bwMode="auto">
            <a:xfrm>
              <a:off x="4776" y="1896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59" name="Rectangle 15"/>
            <p:cNvSpPr>
              <a:spLocks noChangeArrowheads="1"/>
            </p:cNvSpPr>
            <p:nvPr/>
          </p:nvSpPr>
          <p:spPr bwMode="auto">
            <a:xfrm>
              <a:off x="4380" y="1896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60" name="Rectangle 16"/>
            <p:cNvSpPr>
              <a:spLocks noChangeArrowheads="1"/>
            </p:cNvSpPr>
            <p:nvPr/>
          </p:nvSpPr>
          <p:spPr bwMode="auto">
            <a:xfrm>
              <a:off x="3984" y="1896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61" name="Rectangle 17"/>
            <p:cNvSpPr>
              <a:spLocks noChangeArrowheads="1"/>
            </p:cNvSpPr>
            <p:nvPr/>
          </p:nvSpPr>
          <p:spPr bwMode="auto">
            <a:xfrm>
              <a:off x="5172" y="1584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62" name="Rectangle 18"/>
            <p:cNvSpPr>
              <a:spLocks noChangeArrowheads="1"/>
            </p:cNvSpPr>
            <p:nvPr/>
          </p:nvSpPr>
          <p:spPr bwMode="auto">
            <a:xfrm>
              <a:off x="4776" y="1584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63" name="Rectangle 19"/>
            <p:cNvSpPr>
              <a:spLocks noChangeArrowheads="1"/>
            </p:cNvSpPr>
            <p:nvPr/>
          </p:nvSpPr>
          <p:spPr bwMode="auto">
            <a:xfrm>
              <a:off x="4380" y="1584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64" name="Rectangle 20"/>
            <p:cNvSpPr>
              <a:spLocks noChangeArrowheads="1"/>
            </p:cNvSpPr>
            <p:nvPr/>
          </p:nvSpPr>
          <p:spPr bwMode="auto">
            <a:xfrm>
              <a:off x="3984" y="1584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69676" name="Line 21"/>
            <p:cNvSpPr>
              <a:spLocks noChangeShapeType="1"/>
            </p:cNvSpPr>
            <p:nvPr/>
          </p:nvSpPr>
          <p:spPr bwMode="auto">
            <a:xfrm>
              <a:off x="3984" y="189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77" name="Line 22"/>
            <p:cNvSpPr>
              <a:spLocks noChangeShapeType="1"/>
            </p:cNvSpPr>
            <p:nvPr/>
          </p:nvSpPr>
          <p:spPr bwMode="auto">
            <a:xfrm>
              <a:off x="3984" y="220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78" name="Line 23"/>
            <p:cNvSpPr>
              <a:spLocks noChangeShapeType="1"/>
            </p:cNvSpPr>
            <p:nvPr/>
          </p:nvSpPr>
          <p:spPr bwMode="auto">
            <a:xfrm>
              <a:off x="3984" y="2520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79" name="Line 24"/>
            <p:cNvSpPr>
              <a:spLocks noChangeShapeType="1"/>
            </p:cNvSpPr>
            <p:nvPr/>
          </p:nvSpPr>
          <p:spPr bwMode="auto">
            <a:xfrm>
              <a:off x="3984" y="2832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0" name="Line 25"/>
            <p:cNvSpPr>
              <a:spLocks noChangeShapeType="1"/>
            </p:cNvSpPr>
            <p:nvPr/>
          </p:nvSpPr>
          <p:spPr bwMode="auto">
            <a:xfrm>
              <a:off x="4380" y="1584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1" name="Line 26"/>
            <p:cNvSpPr>
              <a:spLocks noChangeShapeType="1"/>
            </p:cNvSpPr>
            <p:nvPr/>
          </p:nvSpPr>
          <p:spPr bwMode="auto">
            <a:xfrm>
              <a:off x="4776" y="1584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2" name="Line 27"/>
            <p:cNvSpPr>
              <a:spLocks noChangeShapeType="1"/>
            </p:cNvSpPr>
            <p:nvPr/>
          </p:nvSpPr>
          <p:spPr bwMode="auto">
            <a:xfrm>
              <a:off x="5172" y="1584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3" name="Line 28"/>
            <p:cNvSpPr>
              <a:spLocks noChangeShapeType="1"/>
            </p:cNvSpPr>
            <p:nvPr/>
          </p:nvSpPr>
          <p:spPr bwMode="auto">
            <a:xfrm>
              <a:off x="5568" y="1584"/>
              <a:ext cx="0" cy="12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4" name="Line 29"/>
            <p:cNvSpPr>
              <a:spLocks noChangeShapeType="1"/>
            </p:cNvSpPr>
            <p:nvPr/>
          </p:nvSpPr>
          <p:spPr bwMode="auto">
            <a:xfrm>
              <a:off x="3984" y="1584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5" name="Line 30"/>
            <p:cNvSpPr>
              <a:spLocks noChangeShapeType="1"/>
            </p:cNvSpPr>
            <p:nvPr/>
          </p:nvSpPr>
          <p:spPr bwMode="auto">
            <a:xfrm>
              <a:off x="3984" y="1584"/>
              <a:ext cx="0" cy="12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6" name="Text Box 31"/>
            <p:cNvSpPr txBox="1">
              <a:spLocks noChangeArrowheads="1"/>
            </p:cNvSpPr>
            <p:nvPr/>
          </p:nvSpPr>
          <p:spPr bwMode="auto">
            <a:xfrm>
              <a:off x="3648" y="1347"/>
              <a:ext cx="3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 sz="2400"/>
                <a:t>ab</a:t>
              </a:r>
            </a:p>
          </p:txBody>
        </p:sp>
        <p:sp>
          <p:nvSpPr>
            <p:cNvPr id="69687" name="Text Box 32"/>
            <p:cNvSpPr txBox="1">
              <a:spLocks noChangeArrowheads="1"/>
            </p:cNvSpPr>
            <p:nvPr/>
          </p:nvSpPr>
          <p:spPr bwMode="auto">
            <a:xfrm>
              <a:off x="3840" y="1203"/>
              <a:ext cx="3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 sz="2400"/>
                <a:t>cd</a:t>
              </a:r>
            </a:p>
          </p:txBody>
        </p:sp>
        <p:sp>
          <p:nvSpPr>
            <p:cNvPr id="69688" name="Line 33"/>
            <p:cNvSpPr>
              <a:spLocks noChangeShapeType="1"/>
            </p:cNvSpPr>
            <p:nvPr/>
          </p:nvSpPr>
          <p:spPr bwMode="auto">
            <a:xfrm flipH="1" flipV="1">
              <a:off x="3840" y="1344"/>
              <a:ext cx="144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38981" name="Group 37"/>
          <p:cNvGrpSpPr>
            <a:grpSpLocks/>
          </p:cNvGrpSpPr>
          <p:nvPr/>
        </p:nvGrpSpPr>
        <p:grpSpPr bwMode="auto">
          <a:xfrm>
            <a:off x="3124200" y="2133600"/>
            <a:ext cx="2743200" cy="1524000"/>
            <a:chOff x="3744" y="1824"/>
            <a:chExt cx="1728" cy="960"/>
          </a:xfrm>
        </p:grpSpPr>
        <p:sp>
          <p:nvSpPr>
            <p:cNvPr id="69657" name="Rectangle 38"/>
            <p:cNvSpPr>
              <a:spLocks noChangeArrowheads="1"/>
            </p:cNvSpPr>
            <p:nvPr/>
          </p:nvSpPr>
          <p:spPr bwMode="auto">
            <a:xfrm>
              <a:off x="3888" y="2112"/>
              <a:ext cx="672" cy="528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9658" name="Rectangle 39"/>
            <p:cNvSpPr>
              <a:spLocks noChangeArrowheads="1"/>
            </p:cNvSpPr>
            <p:nvPr/>
          </p:nvSpPr>
          <p:spPr bwMode="auto">
            <a:xfrm>
              <a:off x="3744" y="2448"/>
              <a:ext cx="1728" cy="336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9659" name="Rectangle 40"/>
            <p:cNvSpPr>
              <a:spLocks noChangeArrowheads="1"/>
            </p:cNvSpPr>
            <p:nvPr/>
          </p:nvSpPr>
          <p:spPr bwMode="auto">
            <a:xfrm>
              <a:off x="5088" y="1824"/>
              <a:ext cx="288" cy="240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38985" name="Text Box 41"/>
          <p:cNvSpPr txBox="1">
            <a:spLocks noChangeArrowheads="1"/>
          </p:cNvSpPr>
          <p:nvPr/>
        </p:nvSpPr>
        <p:spPr bwMode="auto">
          <a:xfrm>
            <a:off x="457200" y="3911600"/>
            <a:ext cx="4624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buFontTx/>
              <a:buChar char="•"/>
            </a:pPr>
            <a:r>
              <a:rPr lang="ro-RO" altLang="en-US" sz="2800">
                <a:latin typeface="Garamond" pitchFamily="18" charset="0"/>
              </a:rPr>
              <a:t>f</a:t>
            </a:r>
            <a:r>
              <a:rPr lang="en-US" altLang="en-US" sz="2800">
                <a:latin typeface="Garamond" pitchFamily="18" charset="0"/>
              </a:rPr>
              <a:t>(</a:t>
            </a:r>
            <a:r>
              <a:rPr lang="ro-RO" altLang="en-US" sz="2800">
                <a:latin typeface="Garamond" pitchFamily="18" charset="0"/>
              </a:rPr>
              <a:t>a</a:t>
            </a:r>
            <a:r>
              <a:rPr lang="en-US" altLang="en-US" sz="2800">
                <a:latin typeface="Garamond" pitchFamily="18" charset="0"/>
              </a:rPr>
              <a:t>,</a:t>
            </a:r>
            <a:r>
              <a:rPr lang="ro-RO" altLang="en-US" sz="2800">
                <a:latin typeface="Garamond" pitchFamily="18" charset="0"/>
              </a:rPr>
              <a:t>b</a:t>
            </a:r>
            <a:r>
              <a:rPr lang="en-US" altLang="en-US" sz="2800">
                <a:latin typeface="Garamond" pitchFamily="18" charset="0"/>
              </a:rPr>
              <a:t>,</a:t>
            </a:r>
            <a:r>
              <a:rPr lang="ro-RO" altLang="en-US" sz="2800">
                <a:latin typeface="Garamond" pitchFamily="18" charset="0"/>
              </a:rPr>
              <a:t>c</a:t>
            </a:r>
            <a:r>
              <a:rPr lang="en-US" altLang="en-US" sz="2800">
                <a:latin typeface="Garamond" pitchFamily="18" charset="0"/>
              </a:rPr>
              <a:t>,d) = ab + ac + </a:t>
            </a:r>
            <a:r>
              <a:rPr lang="ro-RO" altLang="en-US" sz="2800">
                <a:latin typeface="Garamond" pitchFamily="18" charset="0"/>
              </a:rPr>
              <a:t>a </a:t>
            </a:r>
            <a:r>
              <a:rPr lang="en-US" altLang="en-US" sz="2800">
                <a:latin typeface="Garamond" pitchFamily="18" charset="0"/>
              </a:rPr>
              <a:t>b</a:t>
            </a:r>
            <a:r>
              <a:rPr lang="ro-RO" altLang="en-US" sz="2800">
                <a:latin typeface="Garamond" pitchFamily="18" charset="0"/>
              </a:rPr>
              <a:t> </a:t>
            </a:r>
            <a:r>
              <a:rPr lang="en-US" altLang="en-US" sz="2800">
                <a:latin typeface="Garamond" pitchFamily="18" charset="0"/>
              </a:rPr>
              <a:t>c</a:t>
            </a:r>
            <a:r>
              <a:rPr lang="ro-RO" altLang="en-US" sz="2800">
                <a:latin typeface="Garamond" pitchFamily="18" charset="0"/>
              </a:rPr>
              <a:t> </a:t>
            </a:r>
            <a:r>
              <a:rPr lang="en-US" altLang="en-US" sz="2800">
                <a:latin typeface="Garamond" pitchFamily="18" charset="0"/>
              </a:rPr>
              <a:t>d</a:t>
            </a:r>
          </a:p>
        </p:txBody>
      </p:sp>
      <p:sp>
        <p:nvSpPr>
          <p:cNvPr id="338986" name="Text Box 42"/>
          <p:cNvSpPr txBox="1">
            <a:spLocks noChangeArrowheads="1"/>
          </p:cNvSpPr>
          <p:nvPr/>
        </p:nvSpPr>
        <p:spPr bwMode="auto">
          <a:xfrm>
            <a:off x="457200" y="4445000"/>
            <a:ext cx="6210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buFontTx/>
              <a:buChar char="•"/>
            </a:pPr>
            <a:r>
              <a:rPr lang="ro-RO" altLang="en-US" sz="2800">
                <a:latin typeface="Garamond" pitchFamily="18" charset="0"/>
              </a:rPr>
              <a:t>Duala lui f este:</a:t>
            </a:r>
            <a:r>
              <a:rPr lang="en-US" altLang="en-US" sz="2800">
                <a:latin typeface="Garamond" pitchFamily="18" charset="0"/>
              </a:rPr>
              <a:t> (</a:t>
            </a:r>
            <a:r>
              <a:rPr lang="ro-RO" altLang="en-US" sz="2800">
                <a:latin typeface="Garamond" pitchFamily="18" charset="0"/>
              </a:rPr>
              <a:t>a</a:t>
            </a:r>
            <a:r>
              <a:rPr lang="en-US" altLang="en-US" sz="2800">
                <a:latin typeface="Garamond" pitchFamily="18" charset="0"/>
              </a:rPr>
              <a:t>+</a:t>
            </a:r>
            <a:r>
              <a:rPr lang="ro-RO" altLang="en-US" sz="2800">
                <a:latin typeface="Garamond" pitchFamily="18" charset="0"/>
              </a:rPr>
              <a:t>b</a:t>
            </a:r>
            <a:r>
              <a:rPr lang="en-US" altLang="en-US" sz="2800">
                <a:latin typeface="Garamond" pitchFamily="18" charset="0"/>
              </a:rPr>
              <a:t>)(</a:t>
            </a:r>
            <a:r>
              <a:rPr lang="ro-RO" altLang="en-US" sz="2800">
                <a:latin typeface="Garamond" pitchFamily="18" charset="0"/>
              </a:rPr>
              <a:t>a</a:t>
            </a:r>
            <a:r>
              <a:rPr lang="en-US" altLang="en-US" sz="2800">
                <a:latin typeface="Garamond" pitchFamily="18" charset="0"/>
              </a:rPr>
              <a:t>+</a:t>
            </a:r>
            <a:r>
              <a:rPr lang="ro-RO" altLang="en-US" sz="2800">
                <a:latin typeface="Garamond" pitchFamily="18" charset="0"/>
              </a:rPr>
              <a:t>c </a:t>
            </a:r>
            <a:r>
              <a:rPr lang="en-US" altLang="en-US" sz="2800">
                <a:latin typeface="Garamond" pitchFamily="18" charset="0"/>
              </a:rPr>
              <a:t>)(</a:t>
            </a:r>
            <a:r>
              <a:rPr lang="ro-RO" altLang="en-US" sz="2800">
                <a:latin typeface="Garamond" pitchFamily="18" charset="0"/>
              </a:rPr>
              <a:t>a </a:t>
            </a:r>
            <a:r>
              <a:rPr lang="en-US" altLang="en-US" sz="2800">
                <a:latin typeface="Garamond" pitchFamily="18" charset="0"/>
              </a:rPr>
              <a:t>+</a:t>
            </a:r>
            <a:r>
              <a:rPr lang="ro-RO" altLang="en-US" sz="2800">
                <a:latin typeface="Garamond" pitchFamily="18" charset="0"/>
              </a:rPr>
              <a:t>b</a:t>
            </a:r>
            <a:r>
              <a:rPr lang="en-US" altLang="en-US" sz="2800">
                <a:latin typeface="Garamond" pitchFamily="18" charset="0"/>
              </a:rPr>
              <a:t>+</a:t>
            </a:r>
            <a:r>
              <a:rPr lang="ro-RO" altLang="en-US" sz="2800">
                <a:latin typeface="Garamond" pitchFamily="18" charset="0"/>
              </a:rPr>
              <a:t>c</a:t>
            </a:r>
            <a:r>
              <a:rPr lang="en-US" altLang="en-US" sz="2800">
                <a:latin typeface="Garamond" pitchFamily="18" charset="0"/>
              </a:rPr>
              <a:t>+d</a:t>
            </a:r>
            <a:r>
              <a:rPr lang="ro-RO" altLang="en-US" sz="2800">
                <a:latin typeface="Garamond" pitchFamily="18" charset="0"/>
              </a:rPr>
              <a:t> </a:t>
            </a:r>
            <a:r>
              <a:rPr lang="en-US" altLang="en-US" sz="2800">
                <a:latin typeface="Garamond" pitchFamily="18" charset="0"/>
              </a:rPr>
              <a:t>)</a:t>
            </a:r>
          </a:p>
        </p:txBody>
      </p:sp>
      <p:sp>
        <p:nvSpPr>
          <p:cNvPr id="338989" name="Text Box 45"/>
          <p:cNvSpPr txBox="1">
            <a:spLocks noChangeArrowheads="1"/>
          </p:cNvSpPr>
          <p:nvPr/>
        </p:nvSpPr>
        <p:spPr bwMode="auto">
          <a:xfrm>
            <a:off x="457200" y="4978400"/>
            <a:ext cx="75961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latin typeface="Garamond" pitchFamily="18" charset="0"/>
              </a:rPr>
              <a:t>Complement</a:t>
            </a:r>
            <a:r>
              <a:rPr lang="ro-RO" altLang="en-US" sz="2800">
                <a:latin typeface="Garamond" pitchFamily="18" charset="0"/>
              </a:rPr>
              <a:t>area tuturor </a:t>
            </a:r>
            <a:r>
              <a:rPr lang="en-US" altLang="en-US" sz="2800">
                <a:latin typeface="Garamond" pitchFamily="18" charset="0"/>
              </a:rPr>
              <a:t>literal</a:t>
            </a:r>
            <a:r>
              <a:rPr lang="ro-RO" altLang="en-US" sz="2800">
                <a:latin typeface="Garamond" pitchFamily="18" charset="0"/>
              </a:rPr>
              <a:t>elor în duala lui </a:t>
            </a:r>
            <a:r>
              <a:rPr lang="en-US" altLang="en-US" sz="2800">
                <a:latin typeface="Garamond" pitchFamily="18" charset="0"/>
              </a:rPr>
              <a:t>(</a:t>
            </a:r>
            <a:r>
              <a:rPr lang="ro-RO" altLang="en-US" sz="2800">
                <a:latin typeface="Garamond" pitchFamily="18" charset="0"/>
              </a:rPr>
              <a:t>f </a:t>
            </a:r>
            <a:r>
              <a:rPr lang="en-US" altLang="en-US" sz="2800">
                <a:latin typeface="Garamond" pitchFamily="18" charset="0"/>
              </a:rPr>
              <a:t>)</a:t>
            </a:r>
            <a:r>
              <a:rPr lang="ro-RO" altLang="en-US" sz="2800">
                <a:latin typeface="Garamond" pitchFamily="18" charset="0"/>
              </a:rPr>
              <a:t>:</a:t>
            </a:r>
            <a:br>
              <a:rPr lang="en-US" altLang="en-US" sz="2800">
                <a:latin typeface="Garamond" pitchFamily="18" charset="0"/>
              </a:rPr>
            </a:br>
            <a:r>
              <a:rPr lang="ro-RO" altLang="en-US" sz="2800">
                <a:latin typeface="Garamond" pitchFamily="18" charset="0"/>
              </a:rPr>
              <a:t>f</a:t>
            </a:r>
            <a:r>
              <a:rPr lang="en-US" altLang="en-US" sz="2800">
                <a:latin typeface="Garamond" pitchFamily="18" charset="0"/>
              </a:rPr>
              <a:t> = (</a:t>
            </a:r>
            <a:r>
              <a:rPr lang="ro-RO" altLang="en-US" sz="2800">
                <a:latin typeface="Garamond" pitchFamily="18" charset="0"/>
              </a:rPr>
              <a:t>a </a:t>
            </a:r>
            <a:r>
              <a:rPr lang="en-US" altLang="en-US" sz="2800">
                <a:latin typeface="Garamond" pitchFamily="18" charset="0"/>
              </a:rPr>
              <a:t>+</a:t>
            </a:r>
            <a:r>
              <a:rPr lang="ro-RO" altLang="en-US" sz="2800">
                <a:latin typeface="Garamond" pitchFamily="18" charset="0"/>
              </a:rPr>
              <a:t>b</a:t>
            </a:r>
            <a:r>
              <a:rPr lang="en-US" altLang="en-US" sz="2800">
                <a:latin typeface="Garamond" pitchFamily="18" charset="0"/>
              </a:rPr>
              <a:t>)(</a:t>
            </a:r>
            <a:r>
              <a:rPr lang="ro-RO" altLang="en-US" sz="2800">
                <a:latin typeface="Garamond" pitchFamily="18" charset="0"/>
              </a:rPr>
              <a:t>a </a:t>
            </a:r>
            <a:r>
              <a:rPr lang="en-US" altLang="en-US" sz="2800">
                <a:latin typeface="Garamond" pitchFamily="18" charset="0"/>
              </a:rPr>
              <a:t>+</a:t>
            </a:r>
            <a:r>
              <a:rPr lang="ro-RO" altLang="en-US" sz="2800">
                <a:latin typeface="Garamond" pitchFamily="18" charset="0"/>
              </a:rPr>
              <a:t>c</a:t>
            </a:r>
            <a:r>
              <a:rPr lang="en-US" altLang="en-US" sz="2800">
                <a:latin typeface="Garamond" pitchFamily="18" charset="0"/>
              </a:rPr>
              <a:t>)(</a:t>
            </a:r>
            <a:r>
              <a:rPr lang="ro-RO" altLang="en-US" sz="2800">
                <a:latin typeface="Garamond" pitchFamily="18" charset="0"/>
              </a:rPr>
              <a:t>a</a:t>
            </a:r>
            <a:r>
              <a:rPr lang="en-US" altLang="en-US" sz="2800">
                <a:latin typeface="Garamond" pitchFamily="18" charset="0"/>
              </a:rPr>
              <a:t>+</a:t>
            </a:r>
            <a:r>
              <a:rPr lang="ro-RO" altLang="en-US" sz="2800">
                <a:latin typeface="Garamond" pitchFamily="18" charset="0"/>
              </a:rPr>
              <a:t>b</a:t>
            </a:r>
            <a:r>
              <a:rPr lang="en-US" altLang="en-US" sz="2800">
                <a:latin typeface="Garamond" pitchFamily="18" charset="0"/>
              </a:rPr>
              <a:t>+</a:t>
            </a:r>
            <a:r>
              <a:rPr lang="ro-RO" altLang="en-US" sz="2800">
                <a:latin typeface="Garamond" pitchFamily="18" charset="0"/>
              </a:rPr>
              <a:t>c</a:t>
            </a:r>
            <a:r>
              <a:rPr lang="en-US" altLang="en-US" sz="2800">
                <a:latin typeface="Garamond" pitchFamily="18" charset="0"/>
              </a:rPr>
              <a:t>+d) </a:t>
            </a:r>
            <a:br>
              <a:rPr lang="en-US" altLang="en-US" sz="2800">
                <a:latin typeface="Garamond" pitchFamily="18" charset="0"/>
              </a:rPr>
            </a:br>
            <a:endParaRPr lang="en-US" altLang="en-US" sz="2800">
              <a:latin typeface="Garamond" pitchFamily="18" charset="0"/>
            </a:endParaRPr>
          </a:p>
        </p:txBody>
      </p:sp>
      <p:sp>
        <p:nvSpPr>
          <p:cNvPr id="69642" name="Line 46"/>
          <p:cNvSpPr>
            <a:spLocks noChangeShapeType="1"/>
          </p:cNvSpPr>
          <p:nvPr/>
        </p:nvSpPr>
        <p:spPr bwMode="auto">
          <a:xfrm>
            <a:off x="28194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3" name="Line 47"/>
          <p:cNvSpPr>
            <a:spLocks noChangeShapeType="1"/>
          </p:cNvSpPr>
          <p:nvPr/>
        </p:nvSpPr>
        <p:spPr bwMode="auto">
          <a:xfrm>
            <a:off x="35052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Line 48"/>
          <p:cNvSpPr>
            <a:spLocks noChangeShapeType="1"/>
          </p:cNvSpPr>
          <p:nvPr/>
        </p:nvSpPr>
        <p:spPr bwMode="auto">
          <a:xfrm>
            <a:off x="41148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Line 49"/>
          <p:cNvSpPr>
            <a:spLocks noChangeShapeType="1"/>
          </p:cNvSpPr>
          <p:nvPr/>
        </p:nvSpPr>
        <p:spPr bwMode="auto">
          <a:xfrm>
            <a:off x="48768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50"/>
          <p:cNvSpPr>
            <a:spLocks noChangeShapeType="1"/>
          </p:cNvSpPr>
          <p:nvPr/>
        </p:nvSpPr>
        <p:spPr bwMode="auto">
          <a:xfrm>
            <a:off x="37338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Line 51"/>
          <p:cNvSpPr>
            <a:spLocks noChangeShapeType="1"/>
          </p:cNvSpPr>
          <p:nvPr/>
        </p:nvSpPr>
        <p:spPr bwMode="auto">
          <a:xfrm>
            <a:off x="4572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Line 52"/>
          <p:cNvSpPr>
            <a:spLocks noChangeShapeType="1"/>
          </p:cNvSpPr>
          <p:nvPr/>
        </p:nvSpPr>
        <p:spPr bwMode="auto">
          <a:xfrm>
            <a:off x="4953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Line 53"/>
          <p:cNvSpPr>
            <a:spLocks noChangeShapeType="1"/>
          </p:cNvSpPr>
          <p:nvPr/>
        </p:nvSpPr>
        <p:spPr bwMode="auto">
          <a:xfrm>
            <a:off x="6248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54"/>
          <p:cNvSpPr>
            <a:spLocks noChangeShapeType="1"/>
          </p:cNvSpPr>
          <p:nvPr/>
        </p:nvSpPr>
        <p:spPr bwMode="auto">
          <a:xfrm>
            <a:off x="7543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55"/>
          <p:cNvSpPr>
            <a:spLocks noChangeShapeType="1"/>
          </p:cNvSpPr>
          <p:nvPr/>
        </p:nvSpPr>
        <p:spPr bwMode="auto">
          <a:xfrm>
            <a:off x="9144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Line 56"/>
          <p:cNvSpPr>
            <a:spLocks noChangeShapeType="1"/>
          </p:cNvSpPr>
          <p:nvPr/>
        </p:nvSpPr>
        <p:spPr bwMode="auto">
          <a:xfrm>
            <a:off x="16002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Line 57"/>
          <p:cNvSpPr>
            <a:spLocks noChangeShapeType="1"/>
          </p:cNvSpPr>
          <p:nvPr/>
        </p:nvSpPr>
        <p:spPr bwMode="auto">
          <a:xfrm>
            <a:off x="25146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Line 58"/>
          <p:cNvSpPr>
            <a:spLocks noChangeShapeType="1"/>
          </p:cNvSpPr>
          <p:nvPr/>
        </p:nvSpPr>
        <p:spPr bwMode="auto">
          <a:xfrm>
            <a:off x="36576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59"/>
          <p:cNvSpPr>
            <a:spLocks noChangeShapeType="1"/>
          </p:cNvSpPr>
          <p:nvPr/>
        </p:nvSpPr>
        <p:spPr bwMode="auto">
          <a:xfrm>
            <a:off x="41148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60"/>
          <p:cNvSpPr>
            <a:spLocks noChangeShapeType="1"/>
          </p:cNvSpPr>
          <p:nvPr/>
        </p:nvSpPr>
        <p:spPr bwMode="auto">
          <a:xfrm>
            <a:off x="22860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85" grpId="0"/>
      <p:bldP spid="338986" grpId="0"/>
      <p:bldP spid="338989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1DE4A1-0C39-4E9C-8B1A-DEB023034FF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ABD661CF-88DD-4055-9366-AE49B1FD1F7A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300"/>
              <a:t>Termeni redundanţi</a:t>
            </a:r>
            <a:endParaRPr lang="en-US" sz="330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7638"/>
            <a:ext cx="8915400" cy="4525962"/>
          </a:xfrm>
        </p:spPr>
        <p:txBody>
          <a:bodyPr/>
          <a:lstStyle/>
          <a:p>
            <a:pPr eaLnBrk="1" hangingPunct="1">
              <a:defRPr/>
            </a:pPr>
            <a:r>
              <a:rPr lang="ro-RO" sz="2800" dirty="0"/>
              <a:t>Pot exista combinaţii de valori de intrare care</a:t>
            </a:r>
            <a:endParaRPr lang="en-US" sz="2800" dirty="0"/>
          </a:p>
          <a:p>
            <a:pPr lvl="1" eaLnBrk="1" hangingPunct="1">
              <a:defRPr/>
            </a:pPr>
            <a:r>
              <a:rPr lang="ro-RO" sz="2400" dirty="0"/>
              <a:t>Nu se vor întâmpla niciodată</a:t>
            </a:r>
            <a:endParaRPr lang="en-US" sz="2400" dirty="0"/>
          </a:p>
          <a:p>
            <a:pPr lvl="1" eaLnBrk="1" hangingPunct="1">
              <a:defRPr/>
            </a:pPr>
            <a:r>
              <a:rPr lang="ro-RO" sz="2400" dirty="0"/>
              <a:t>Dacă se întâmplă, ieşirea nu contează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ro-RO" sz="2800" dirty="0"/>
              <a:t>Valorile funcţiei pentru astfel de combinaţii se numesc valori “ce nu contează” (termeni redundanţi)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Se </a:t>
            </a:r>
            <a:r>
              <a:rPr lang="ro-RO" sz="2800" dirty="0"/>
              <a:t>notează cu R</a:t>
            </a:r>
            <a:r>
              <a:rPr lang="en-US" sz="2800" dirty="0"/>
              <a:t> (</a:t>
            </a:r>
            <a:r>
              <a:rPr lang="ro-RO" sz="2800" dirty="0"/>
              <a:t>sau</a:t>
            </a:r>
            <a:r>
              <a:rPr lang="en-US" sz="2800" dirty="0"/>
              <a:t> x)</a:t>
            </a:r>
            <a:r>
              <a:rPr lang="ro-RO" sz="2800" dirty="0"/>
              <a:t>. Fiecăruia dintre termeni i se poate atribui valoarea </a:t>
            </a:r>
            <a:r>
              <a:rPr lang="en-US" sz="2800" dirty="0"/>
              <a:t>0 </a:t>
            </a:r>
            <a:r>
              <a:rPr lang="ro-RO" sz="2800" dirty="0"/>
              <a:t>sau</a:t>
            </a:r>
            <a:r>
              <a:rPr lang="en-US" sz="2800" dirty="0"/>
              <a:t> 1 </a:t>
            </a:r>
            <a:r>
              <a:rPr lang="ro-RO" sz="2800" dirty="0"/>
              <a:t>într-o implementare</a:t>
            </a:r>
            <a:endParaRPr lang="en-US" sz="2800" dirty="0"/>
          </a:p>
          <a:p>
            <a:pPr eaLnBrk="1" hangingPunct="1">
              <a:defRPr/>
            </a:pPr>
            <a:r>
              <a:rPr lang="ro-RO" sz="2800" dirty="0"/>
              <a:t>Termenii redundanţi se pot utiliza pentru simplificarea funcţiilor</a:t>
            </a:r>
            <a:endParaRPr lang="en-US" sz="2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2319F4-EAFC-49FF-B9FE-55FB072D13AD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C3B2CFA3-E643-42B6-A79C-2719C104BB42}" type="slidenum">
              <a:rPr lang="en-US"/>
              <a:pPr>
                <a:defRPr/>
              </a:pPr>
              <a:t>68</a:t>
            </a:fld>
            <a:endParaRPr lang="en-US"/>
          </a:p>
        </p:txBody>
      </p:sp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300"/>
              <a:t>	Ex</a:t>
            </a:r>
            <a:r>
              <a:rPr lang="ro-RO" sz="3300"/>
              <a:t>emplu</a:t>
            </a:r>
            <a:endParaRPr lang="en-US" sz="330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867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Simplif</a:t>
            </a:r>
            <a:r>
              <a:rPr lang="ro-RO"/>
              <a:t>icarea</a:t>
            </a:r>
            <a:r>
              <a:rPr lang="en-US"/>
              <a:t> func</a:t>
            </a:r>
            <a:r>
              <a:rPr lang="ro-RO"/>
              <a:t>ţiei</a:t>
            </a:r>
            <a:r>
              <a:rPr lang="en-US"/>
              <a:t> f(</a:t>
            </a:r>
            <a:r>
              <a:rPr lang="ro-RO"/>
              <a:t>a</a:t>
            </a:r>
            <a:r>
              <a:rPr lang="en-US"/>
              <a:t>,</a:t>
            </a:r>
            <a:r>
              <a:rPr lang="ro-RO"/>
              <a:t>b</a:t>
            </a:r>
            <a:r>
              <a:rPr lang="en-US"/>
              <a:t>,</a:t>
            </a:r>
            <a:r>
              <a:rPr lang="ro-RO"/>
              <a:t>c</a:t>
            </a:r>
            <a:r>
              <a:rPr lang="en-US"/>
              <a:t>,d) </a:t>
            </a:r>
            <a:br>
              <a:rPr lang="en-US"/>
            </a:br>
            <a:r>
              <a:rPr lang="ro-RO"/>
              <a:t>a cărei diagramă este:</a:t>
            </a:r>
            <a:endParaRPr lang="en-US"/>
          </a:p>
          <a:p>
            <a:pPr eaLnBrk="1" hangingPunct="1">
              <a:defRPr/>
            </a:pPr>
            <a:r>
              <a:rPr lang="en-US"/>
              <a:t>f = </a:t>
            </a:r>
            <a:r>
              <a:rPr lang="ro-RO"/>
              <a:t>a</a:t>
            </a:r>
            <a:r>
              <a:rPr lang="en-US">
                <a:latin typeface="Comic Sans MS"/>
              </a:rPr>
              <a:t>’</a:t>
            </a:r>
            <a:r>
              <a:rPr lang="en-US"/>
              <a:t>c</a:t>
            </a:r>
            <a:r>
              <a:rPr lang="en-US">
                <a:latin typeface="Comic Sans MS"/>
              </a:rPr>
              <a:t>’</a:t>
            </a:r>
            <a:r>
              <a:rPr lang="en-US"/>
              <a:t>d+ab</a:t>
            </a:r>
            <a:r>
              <a:rPr lang="en-US">
                <a:latin typeface="Comic Sans MS"/>
              </a:rPr>
              <a:t>’</a:t>
            </a:r>
            <a:r>
              <a:rPr lang="en-US"/>
              <a:t>+cd</a:t>
            </a:r>
            <a:r>
              <a:rPr lang="en-US">
                <a:latin typeface="Comic Sans MS"/>
              </a:rPr>
              <a:t>’</a:t>
            </a:r>
            <a:r>
              <a:rPr lang="en-US"/>
              <a:t>+a</a:t>
            </a:r>
            <a:r>
              <a:rPr lang="en-US">
                <a:latin typeface="Comic Sans MS"/>
              </a:rPr>
              <a:t>’</a:t>
            </a:r>
            <a:r>
              <a:rPr lang="en-US"/>
              <a:t>bc</a:t>
            </a:r>
            <a:r>
              <a:rPr lang="en-US">
                <a:latin typeface="Comic Sans MS"/>
              </a:rPr>
              <a:t>’</a:t>
            </a:r>
            <a:r>
              <a:rPr lang="en-US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	</a:t>
            </a:r>
            <a:r>
              <a:rPr lang="ro-RO"/>
              <a:t>sau</a:t>
            </a:r>
            <a:endParaRPr lang="en-US"/>
          </a:p>
          <a:p>
            <a:pPr eaLnBrk="1" hangingPunct="1">
              <a:defRPr/>
            </a:pPr>
            <a:r>
              <a:rPr lang="en-US"/>
              <a:t>f = </a:t>
            </a:r>
            <a:r>
              <a:rPr lang="ro-RO"/>
              <a:t>a</a:t>
            </a:r>
            <a:r>
              <a:rPr lang="en-US">
                <a:latin typeface="Comic Sans MS"/>
              </a:rPr>
              <a:t>’</a:t>
            </a:r>
            <a:r>
              <a:rPr lang="en-US"/>
              <a:t>c</a:t>
            </a:r>
            <a:r>
              <a:rPr lang="en-US">
                <a:latin typeface="Comic Sans MS"/>
              </a:rPr>
              <a:t>’</a:t>
            </a:r>
            <a:r>
              <a:rPr lang="en-US"/>
              <a:t>d+ab</a:t>
            </a:r>
            <a:r>
              <a:rPr lang="en-US">
                <a:latin typeface="Comic Sans MS"/>
              </a:rPr>
              <a:t>’</a:t>
            </a:r>
            <a:r>
              <a:rPr lang="en-US"/>
              <a:t>+cd</a:t>
            </a:r>
            <a:r>
              <a:rPr lang="en-US">
                <a:latin typeface="Comic Sans MS"/>
              </a:rPr>
              <a:t>’</a:t>
            </a:r>
            <a:r>
              <a:rPr lang="en-US"/>
              <a:t>+a</a:t>
            </a:r>
            <a:r>
              <a:rPr lang="en-US">
                <a:latin typeface="Comic Sans MS"/>
              </a:rPr>
              <a:t>’</a:t>
            </a:r>
            <a:r>
              <a:rPr lang="en-US"/>
              <a:t>bd</a:t>
            </a:r>
            <a:r>
              <a:rPr lang="en-US">
                <a:latin typeface="Comic Sans MS"/>
              </a:rPr>
              <a:t>’</a:t>
            </a:r>
            <a:endParaRPr lang="en-US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o-RO"/>
              <a:t>A 3-a soluţie</a:t>
            </a:r>
            <a:r>
              <a:rPr lang="en-US"/>
              <a:t>?</a:t>
            </a:r>
          </a:p>
        </p:txBody>
      </p:sp>
      <p:grpSp>
        <p:nvGrpSpPr>
          <p:cNvPr id="71686" name="Group 4"/>
          <p:cNvGrpSpPr>
            <a:grpSpLocks/>
          </p:cNvGrpSpPr>
          <p:nvPr/>
        </p:nvGrpSpPr>
        <p:grpSpPr bwMode="auto">
          <a:xfrm>
            <a:off x="6629400" y="2819400"/>
            <a:ext cx="1600200" cy="1581150"/>
            <a:chOff x="4464" y="1104"/>
            <a:chExt cx="1008" cy="996"/>
          </a:xfrm>
        </p:grpSpPr>
        <p:sp>
          <p:nvSpPr>
            <p:cNvPr id="238597" name="Rectangle 5"/>
            <p:cNvSpPr>
              <a:spLocks noChangeArrowheads="1"/>
            </p:cNvSpPr>
            <p:nvPr/>
          </p:nvSpPr>
          <p:spPr bwMode="auto">
            <a:xfrm>
              <a:off x="5220" y="1851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598" name="Rectangle 6"/>
            <p:cNvSpPr>
              <a:spLocks noChangeArrowheads="1"/>
            </p:cNvSpPr>
            <p:nvPr/>
          </p:nvSpPr>
          <p:spPr bwMode="auto">
            <a:xfrm>
              <a:off x="4968" y="1851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599" name="Rectangle 7"/>
            <p:cNvSpPr>
              <a:spLocks noChangeArrowheads="1"/>
            </p:cNvSpPr>
            <p:nvPr/>
          </p:nvSpPr>
          <p:spPr bwMode="auto">
            <a:xfrm>
              <a:off x="4716" y="1851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00" name="Rectangle 8"/>
            <p:cNvSpPr>
              <a:spLocks noChangeArrowheads="1"/>
            </p:cNvSpPr>
            <p:nvPr/>
          </p:nvSpPr>
          <p:spPr bwMode="auto">
            <a:xfrm>
              <a:off x="4464" y="1851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01" name="Rectangle 9"/>
            <p:cNvSpPr>
              <a:spLocks noChangeArrowheads="1"/>
            </p:cNvSpPr>
            <p:nvPr/>
          </p:nvSpPr>
          <p:spPr bwMode="auto">
            <a:xfrm>
              <a:off x="5220" y="1602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02" name="Rectangle 10"/>
            <p:cNvSpPr>
              <a:spLocks noChangeArrowheads="1"/>
            </p:cNvSpPr>
            <p:nvPr/>
          </p:nvSpPr>
          <p:spPr bwMode="auto">
            <a:xfrm>
              <a:off x="4968" y="1602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03" name="Rectangle 11"/>
            <p:cNvSpPr>
              <a:spLocks noChangeArrowheads="1"/>
            </p:cNvSpPr>
            <p:nvPr/>
          </p:nvSpPr>
          <p:spPr bwMode="auto">
            <a:xfrm>
              <a:off x="4716" y="1602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04" name="Rectangle 12"/>
            <p:cNvSpPr>
              <a:spLocks noChangeArrowheads="1"/>
            </p:cNvSpPr>
            <p:nvPr/>
          </p:nvSpPr>
          <p:spPr bwMode="auto">
            <a:xfrm>
              <a:off x="4464" y="1602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05" name="Rectangle 13"/>
            <p:cNvSpPr>
              <a:spLocks noChangeArrowheads="1"/>
            </p:cNvSpPr>
            <p:nvPr/>
          </p:nvSpPr>
          <p:spPr bwMode="auto">
            <a:xfrm>
              <a:off x="5220" y="135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06" name="Rectangle 14"/>
            <p:cNvSpPr>
              <a:spLocks noChangeArrowheads="1"/>
            </p:cNvSpPr>
            <p:nvPr/>
          </p:nvSpPr>
          <p:spPr bwMode="auto">
            <a:xfrm>
              <a:off x="4968" y="135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07" name="Rectangle 15"/>
            <p:cNvSpPr>
              <a:spLocks noChangeArrowheads="1"/>
            </p:cNvSpPr>
            <p:nvPr/>
          </p:nvSpPr>
          <p:spPr bwMode="auto">
            <a:xfrm>
              <a:off x="4716" y="135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08" name="Rectangle 16"/>
            <p:cNvSpPr>
              <a:spLocks noChangeArrowheads="1"/>
            </p:cNvSpPr>
            <p:nvPr/>
          </p:nvSpPr>
          <p:spPr bwMode="auto">
            <a:xfrm>
              <a:off x="4464" y="135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09" name="Rectangle 17"/>
            <p:cNvSpPr>
              <a:spLocks noChangeArrowheads="1"/>
            </p:cNvSpPr>
            <p:nvPr/>
          </p:nvSpPr>
          <p:spPr bwMode="auto">
            <a:xfrm>
              <a:off x="5220" y="110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10" name="Rectangle 18"/>
            <p:cNvSpPr>
              <a:spLocks noChangeArrowheads="1"/>
            </p:cNvSpPr>
            <p:nvPr/>
          </p:nvSpPr>
          <p:spPr bwMode="auto">
            <a:xfrm>
              <a:off x="4968" y="110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11" name="Rectangle 19"/>
            <p:cNvSpPr>
              <a:spLocks noChangeArrowheads="1"/>
            </p:cNvSpPr>
            <p:nvPr/>
          </p:nvSpPr>
          <p:spPr bwMode="auto">
            <a:xfrm>
              <a:off x="4716" y="110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12" name="Rectangle 20"/>
            <p:cNvSpPr>
              <a:spLocks noChangeArrowheads="1"/>
            </p:cNvSpPr>
            <p:nvPr/>
          </p:nvSpPr>
          <p:spPr bwMode="auto">
            <a:xfrm>
              <a:off x="4464" y="110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71777" name="Line 21"/>
            <p:cNvSpPr>
              <a:spLocks noChangeShapeType="1"/>
            </p:cNvSpPr>
            <p:nvPr/>
          </p:nvSpPr>
          <p:spPr bwMode="auto">
            <a:xfrm>
              <a:off x="4464" y="1353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78" name="Line 22"/>
            <p:cNvSpPr>
              <a:spLocks noChangeShapeType="1"/>
            </p:cNvSpPr>
            <p:nvPr/>
          </p:nvSpPr>
          <p:spPr bwMode="auto">
            <a:xfrm>
              <a:off x="4464" y="1602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79" name="Line 23"/>
            <p:cNvSpPr>
              <a:spLocks noChangeShapeType="1"/>
            </p:cNvSpPr>
            <p:nvPr/>
          </p:nvSpPr>
          <p:spPr bwMode="auto">
            <a:xfrm>
              <a:off x="4464" y="1851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0" name="Line 24"/>
            <p:cNvSpPr>
              <a:spLocks noChangeShapeType="1"/>
            </p:cNvSpPr>
            <p:nvPr/>
          </p:nvSpPr>
          <p:spPr bwMode="auto">
            <a:xfrm>
              <a:off x="4464" y="2100"/>
              <a:ext cx="10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1" name="Line 25"/>
            <p:cNvSpPr>
              <a:spLocks noChangeShapeType="1"/>
            </p:cNvSpPr>
            <p:nvPr/>
          </p:nvSpPr>
          <p:spPr bwMode="auto">
            <a:xfrm>
              <a:off x="4716" y="1104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2" name="Line 26"/>
            <p:cNvSpPr>
              <a:spLocks noChangeShapeType="1"/>
            </p:cNvSpPr>
            <p:nvPr/>
          </p:nvSpPr>
          <p:spPr bwMode="auto">
            <a:xfrm>
              <a:off x="4968" y="1104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3" name="Line 27"/>
            <p:cNvSpPr>
              <a:spLocks noChangeShapeType="1"/>
            </p:cNvSpPr>
            <p:nvPr/>
          </p:nvSpPr>
          <p:spPr bwMode="auto">
            <a:xfrm>
              <a:off x="5220" y="1104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4" name="Line 28"/>
            <p:cNvSpPr>
              <a:spLocks noChangeShapeType="1"/>
            </p:cNvSpPr>
            <p:nvPr/>
          </p:nvSpPr>
          <p:spPr bwMode="auto">
            <a:xfrm>
              <a:off x="5472" y="1104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5" name="Line 29"/>
            <p:cNvSpPr>
              <a:spLocks noChangeShapeType="1"/>
            </p:cNvSpPr>
            <p:nvPr/>
          </p:nvSpPr>
          <p:spPr bwMode="auto">
            <a:xfrm>
              <a:off x="4464" y="1104"/>
              <a:ext cx="10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6" name="Line 30"/>
            <p:cNvSpPr>
              <a:spLocks noChangeShapeType="1"/>
            </p:cNvSpPr>
            <p:nvPr/>
          </p:nvSpPr>
          <p:spPr bwMode="auto">
            <a:xfrm>
              <a:off x="4464" y="1104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7" name="Rectangle 31"/>
            <p:cNvSpPr>
              <a:spLocks noChangeArrowheads="1"/>
            </p:cNvSpPr>
            <p:nvPr/>
          </p:nvSpPr>
          <p:spPr bwMode="auto">
            <a:xfrm>
              <a:off x="5280" y="1152"/>
              <a:ext cx="144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88" name="Rectangle 32"/>
            <p:cNvSpPr>
              <a:spLocks noChangeArrowheads="1"/>
            </p:cNvSpPr>
            <p:nvPr/>
          </p:nvSpPr>
          <p:spPr bwMode="auto">
            <a:xfrm>
              <a:off x="4512" y="1872"/>
              <a:ext cx="91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89" name="Rectangle 33"/>
            <p:cNvSpPr>
              <a:spLocks noChangeArrowheads="1"/>
            </p:cNvSpPr>
            <p:nvPr/>
          </p:nvSpPr>
          <p:spPr bwMode="auto">
            <a:xfrm>
              <a:off x="4752" y="1152"/>
              <a:ext cx="192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90" name="Rectangle 34"/>
            <p:cNvSpPr>
              <a:spLocks noChangeArrowheads="1"/>
            </p:cNvSpPr>
            <p:nvPr/>
          </p:nvSpPr>
          <p:spPr bwMode="auto">
            <a:xfrm>
              <a:off x="4512" y="1392"/>
              <a:ext cx="384" cy="192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687" name="Group 146"/>
          <p:cNvGrpSpPr>
            <a:grpSpLocks/>
          </p:cNvGrpSpPr>
          <p:nvPr/>
        </p:nvGrpSpPr>
        <p:grpSpPr bwMode="auto">
          <a:xfrm>
            <a:off x="6477000" y="4724400"/>
            <a:ext cx="1905000" cy="1581150"/>
            <a:chOff x="4368" y="2976"/>
            <a:chExt cx="1200" cy="996"/>
          </a:xfrm>
        </p:grpSpPr>
        <p:sp>
          <p:nvSpPr>
            <p:cNvPr id="238628" name="Rectangle 36"/>
            <p:cNvSpPr>
              <a:spLocks noChangeArrowheads="1"/>
            </p:cNvSpPr>
            <p:nvPr/>
          </p:nvSpPr>
          <p:spPr bwMode="auto">
            <a:xfrm>
              <a:off x="5220" y="372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29" name="Rectangle 37"/>
            <p:cNvSpPr>
              <a:spLocks noChangeArrowheads="1"/>
            </p:cNvSpPr>
            <p:nvPr/>
          </p:nvSpPr>
          <p:spPr bwMode="auto">
            <a:xfrm>
              <a:off x="4968" y="372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30" name="Rectangle 38"/>
            <p:cNvSpPr>
              <a:spLocks noChangeArrowheads="1"/>
            </p:cNvSpPr>
            <p:nvPr/>
          </p:nvSpPr>
          <p:spPr bwMode="auto">
            <a:xfrm>
              <a:off x="4716" y="372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31" name="Rectangle 39"/>
            <p:cNvSpPr>
              <a:spLocks noChangeArrowheads="1"/>
            </p:cNvSpPr>
            <p:nvPr/>
          </p:nvSpPr>
          <p:spPr bwMode="auto">
            <a:xfrm>
              <a:off x="4464" y="372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32" name="Rectangle 40"/>
            <p:cNvSpPr>
              <a:spLocks noChangeArrowheads="1"/>
            </p:cNvSpPr>
            <p:nvPr/>
          </p:nvSpPr>
          <p:spPr bwMode="auto">
            <a:xfrm>
              <a:off x="5220" y="347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33" name="Rectangle 41"/>
            <p:cNvSpPr>
              <a:spLocks noChangeArrowheads="1"/>
            </p:cNvSpPr>
            <p:nvPr/>
          </p:nvSpPr>
          <p:spPr bwMode="auto">
            <a:xfrm>
              <a:off x="4968" y="347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34" name="Rectangle 42"/>
            <p:cNvSpPr>
              <a:spLocks noChangeArrowheads="1"/>
            </p:cNvSpPr>
            <p:nvPr/>
          </p:nvSpPr>
          <p:spPr bwMode="auto">
            <a:xfrm>
              <a:off x="4716" y="347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35" name="Rectangle 43"/>
            <p:cNvSpPr>
              <a:spLocks noChangeArrowheads="1"/>
            </p:cNvSpPr>
            <p:nvPr/>
          </p:nvSpPr>
          <p:spPr bwMode="auto">
            <a:xfrm>
              <a:off x="4464" y="347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36" name="Rectangle 44"/>
            <p:cNvSpPr>
              <a:spLocks noChangeArrowheads="1"/>
            </p:cNvSpPr>
            <p:nvPr/>
          </p:nvSpPr>
          <p:spPr bwMode="auto">
            <a:xfrm>
              <a:off x="5220" y="3225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37" name="Rectangle 45"/>
            <p:cNvSpPr>
              <a:spLocks noChangeArrowheads="1"/>
            </p:cNvSpPr>
            <p:nvPr/>
          </p:nvSpPr>
          <p:spPr bwMode="auto">
            <a:xfrm>
              <a:off x="4968" y="3225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38" name="Rectangle 46"/>
            <p:cNvSpPr>
              <a:spLocks noChangeArrowheads="1"/>
            </p:cNvSpPr>
            <p:nvPr/>
          </p:nvSpPr>
          <p:spPr bwMode="auto">
            <a:xfrm>
              <a:off x="4716" y="3225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39" name="Rectangle 47"/>
            <p:cNvSpPr>
              <a:spLocks noChangeArrowheads="1"/>
            </p:cNvSpPr>
            <p:nvPr/>
          </p:nvSpPr>
          <p:spPr bwMode="auto">
            <a:xfrm>
              <a:off x="4464" y="3225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40" name="Rectangle 48"/>
            <p:cNvSpPr>
              <a:spLocks noChangeArrowheads="1"/>
            </p:cNvSpPr>
            <p:nvPr/>
          </p:nvSpPr>
          <p:spPr bwMode="auto">
            <a:xfrm>
              <a:off x="5220" y="2976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41" name="Rectangle 49"/>
            <p:cNvSpPr>
              <a:spLocks noChangeArrowheads="1"/>
            </p:cNvSpPr>
            <p:nvPr/>
          </p:nvSpPr>
          <p:spPr bwMode="auto">
            <a:xfrm>
              <a:off x="4968" y="2976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42" name="Rectangle 50"/>
            <p:cNvSpPr>
              <a:spLocks noChangeArrowheads="1"/>
            </p:cNvSpPr>
            <p:nvPr/>
          </p:nvSpPr>
          <p:spPr bwMode="auto">
            <a:xfrm>
              <a:off x="4716" y="2976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43" name="Rectangle 51"/>
            <p:cNvSpPr>
              <a:spLocks noChangeArrowheads="1"/>
            </p:cNvSpPr>
            <p:nvPr/>
          </p:nvSpPr>
          <p:spPr bwMode="auto">
            <a:xfrm>
              <a:off x="4464" y="2976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71742" name="Line 52"/>
            <p:cNvSpPr>
              <a:spLocks noChangeShapeType="1"/>
            </p:cNvSpPr>
            <p:nvPr/>
          </p:nvSpPr>
          <p:spPr bwMode="auto">
            <a:xfrm>
              <a:off x="4464" y="322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3" name="Line 53"/>
            <p:cNvSpPr>
              <a:spLocks noChangeShapeType="1"/>
            </p:cNvSpPr>
            <p:nvPr/>
          </p:nvSpPr>
          <p:spPr bwMode="auto">
            <a:xfrm>
              <a:off x="4464" y="3474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4" name="Line 54"/>
            <p:cNvSpPr>
              <a:spLocks noChangeShapeType="1"/>
            </p:cNvSpPr>
            <p:nvPr/>
          </p:nvSpPr>
          <p:spPr bwMode="auto">
            <a:xfrm>
              <a:off x="4464" y="3723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5" name="Line 55"/>
            <p:cNvSpPr>
              <a:spLocks noChangeShapeType="1"/>
            </p:cNvSpPr>
            <p:nvPr/>
          </p:nvSpPr>
          <p:spPr bwMode="auto">
            <a:xfrm>
              <a:off x="4464" y="3972"/>
              <a:ext cx="10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6" name="Line 56"/>
            <p:cNvSpPr>
              <a:spLocks noChangeShapeType="1"/>
            </p:cNvSpPr>
            <p:nvPr/>
          </p:nvSpPr>
          <p:spPr bwMode="auto">
            <a:xfrm>
              <a:off x="4716" y="297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7" name="Line 57"/>
            <p:cNvSpPr>
              <a:spLocks noChangeShapeType="1"/>
            </p:cNvSpPr>
            <p:nvPr/>
          </p:nvSpPr>
          <p:spPr bwMode="auto">
            <a:xfrm>
              <a:off x="4968" y="297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8" name="Line 58"/>
            <p:cNvSpPr>
              <a:spLocks noChangeShapeType="1"/>
            </p:cNvSpPr>
            <p:nvPr/>
          </p:nvSpPr>
          <p:spPr bwMode="auto">
            <a:xfrm>
              <a:off x="5220" y="297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9" name="Line 59"/>
            <p:cNvSpPr>
              <a:spLocks noChangeShapeType="1"/>
            </p:cNvSpPr>
            <p:nvPr/>
          </p:nvSpPr>
          <p:spPr bwMode="auto">
            <a:xfrm>
              <a:off x="5472" y="2976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50" name="Line 60"/>
            <p:cNvSpPr>
              <a:spLocks noChangeShapeType="1"/>
            </p:cNvSpPr>
            <p:nvPr/>
          </p:nvSpPr>
          <p:spPr bwMode="auto">
            <a:xfrm>
              <a:off x="4464" y="2976"/>
              <a:ext cx="10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51" name="Line 61"/>
            <p:cNvSpPr>
              <a:spLocks noChangeShapeType="1"/>
            </p:cNvSpPr>
            <p:nvPr/>
          </p:nvSpPr>
          <p:spPr bwMode="auto">
            <a:xfrm>
              <a:off x="4464" y="2976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52" name="Rectangle 62"/>
            <p:cNvSpPr>
              <a:spLocks noChangeArrowheads="1"/>
            </p:cNvSpPr>
            <p:nvPr/>
          </p:nvSpPr>
          <p:spPr bwMode="auto">
            <a:xfrm>
              <a:off x="5280" y="3024"/>
              <a:ext cx="144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53" name="Rectangle 63"/>
            <p:cNvSpPr>
              <a:spLocks noChangeArrowheads="1"/>
            </p:cNvSpPr>
            <p:nvPr/>
          </p:nvSpPr>
          <p:spPr bwMode="auto">
            <a:xfrm>
              <a:off x="4512" y="3744"/>
              <a:ext cx="91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54" name="Rectangle 64"/>
            <p:cNvSpPr>
              <a:spLocks noChangeArrowheads="1"/>
            </p:cNvSpPr>
            <p:nvPr/>
          </p:nvSpPr>
          <p:spPr bwMode="auto">
            <a:xfrm>
              <a:off x="4752" y="3024"/>
              <a:ext cx="192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55" name="Line 65"/>
            <p:cNvSpPr>
              <a:spLocks noChangeShapeType="1"/>
            </p:cNvSpPr>
            <p:nvPr/>
          </p:nvSpPr>
          <p:spPr bwMode="auto">
            <a:xfrm>
              <a:off x="4368" y="3264"/>
              <a:ext cx="28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6" name="Line 66"/>
            <p:cNvSpPr>
              <a:spLocks noChangeShapeType="1"/>
            </p:cNvSpPr>
            <p:nvPr/>
          </p:nvSpPr>
          <p:spPr bwMode="auto">
            <a:xfrm>
              <a:off x="4368" y="3408"/>
              <a:ext cx="28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7" name="Line 67"/>
            <p:cNvSpPr>
              <a:spLocks noChangeShapeType="1"/>
            </p:cNvSpPr>
            <p:nvPr/>
          </p:nvSpPr>
          <p:spPr bwMode="auto">
            <a:xfrm>
              <a:off x="4656" y="3264"/>
              <a:ext cx="0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8" name="Line 68"/>
            <p:cNvSpPr>
              <a:spLocks noChangeShapeType="1"/>
            </p:cNvSpPr>
            <p:nvPr/>
          </p:nvSpPr>
          <p:spPr bwMode="auto">
            <a:xfrm flipH="1">
              <a:off x="5232" y="3264"/>
              <a:ext cx="336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9" name="Line 69"/>
            <p:cNvSpPr>
              <a:spLocks noChangeShapeType="1"/>
            </p:cNvSpPr>
            <p:nvPr/>
          </p:nvSpPr>
          <p:spPr bwMode="auto">
            <a:xfrm flipH="1">
              <a:off x="5232" y="3408"/>
              <a:ext cx="336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0" name="Line 70"/>
            <p:cNvSpPr>
              <a:spLocks noChangeShapeType="1"/>
            </p:cNvSpPr>
            <p:nvPr/>
          </p:nvSpPr>
          <p:spPr bwMode="auto">
            <a:xfrm flipH="1">
              <a:off x="5280" y="3264"/>
              <a:ext cx="0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38663" name="Group 71"/>
          <p:cNvGraphicFramePr>
            <a:graphicFrameLocks noGrp="1"/>
          </p:cNvGraphicFramePr>
          <p:nvPr/>
        </p:nvGraphicFramePr>
        <p:xfrm>
          <a:off x="6629400" y="857250"/>
          <a:ext cx="1600200" cy="1584816"/>
        </p:xfrm>
        <a:graphic>
          <a:graphicData uri="http://schemas.openxmlformats.org/drawingml/2006/table">
            <a:tbl>
              <a:tblPr/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715" name="Text Box 99"/>
          <p:cNvSpPr txBox="1">
            <a:spLocks noChangeArrowheads="1"/>
          </p:cNvSpPr>
          <p:nvPr/>
        </p:nvSpPr>
        <p:spPr bwMode="auto">
          <a:xfrm>
            <a:off x="5943600" y="457200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/>
              <a:t>ab</a:t>
            </a:r>
          </a:p>
        </p:txBody>
      </p:sp>
      <p:sp>
        <p:nvSpPr>
          <p:cNvPr id="71716" name="Text Box 100"/>
          <p:cNvSpPr txBox="1">
            <a:spLocks noChangeArrowheads="1"/>
          </p:cNvSpPr>
          <p:nvPr/>
        </p:nvSpPr>
        <p:spPr bwMode="auto">
          <a:xfrm>
            <a:off x="6248400" y="228600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/>
              <a:t>cd</a:t>
            </a:r>
          </a:p>
        </p:txBody>
      </p:sp>
      <p:sp>
        <p:nvSpPr>
          <p:cNvPr id="71717" name="Line 101"/>
          <p:cNvSpPr>
            <a:spLocks noChangeShapeType="1"/>
          </p:cNvSpPr>
          <p:nvPr/>
        </p:nvSpPr>
        <p:spPr bwMode="auto">
          <a:xfrm flipH="1" flipV="1">
            <a:off x="6172200" y="381000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18" name="Text Box 102"/>
          <p:cNvSpPr txBox="1">
            <a:spLocks noChangeArrowheads="1"/>
          </p:cNvSpPr>
          <p:nvPr/>
        </p:nvSpPr>
        <p:spPr bwMode="auto">
          <a:xfrm>
            <a:off x="6184900" y="88582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00</a:t>
            </a:r>
          </a:p>
        </p:txBody>
      </p:sp>
      <p:sp>
        <p:nvSpPr>
          <p:cNvPr id="71719" name="Text Box 103"/>
          <p:cNvSpPr txBox="1">
            <a:spLocks noChangeArrowheads="1"/>
          </p:cNvSpPr>
          <p:nvPr/>
        </p:nvSpPr>
        <p:spPr bwMode="auto">
          <a:xfrm>
            <a:off x="6172200" y="1279525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01</a:t>
            </a:r>
          </a:p>
        </p:txBody>
      </p:sp>
      <p:sp>
        <p:nvSpPr>
          <p:cNvPr id="71720" name="Text Box 104"/>
          <p:cNvSpPr txBox="1">
            <a:spLocks noChangeArrowheads="1"/>
          </p:cNvSpPr>
          <p:nvPr/>
        </p:nvSpPr>
        <p:spPr bwMode="auto">
          <a:xfrm>
            <a:off x="6172200" y="16764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11 </a:t>
            </a:r>
          </a:p>
        </p:txBody>
      </p:sp>
      <p:sp>
        <p:nvSpPr>
          <p:cNvPr id="71721" name="Text Box 105"/>
          <p:cNvSpPr txBox="1">
            <a:spLocks noChangeArrowheads="1"/>
          </p:cNvSpPr>
          <p:nvPr/>
        </p:nvSpPr>
        <p:spPr bwMode="auto">
          <a:xfrm>
            <a:off x="6172200" y="2041525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10</a:t>
            </a:r>
          </a:p>
        </p:txBody>
      </p:sp>
      <p:sp>
        <p:nvSpPr>
          <p:cNvPr id="71722" name="Text Box 106"/>
          <p:cNvSpPr txBox="1">
            <a:spLocks noChangeArrowheads="1"/>
          </p:cNvSpPr>
          <p:nvPr/>
        </p:nvSpPr>
        <p:spPr bwMode="auto">
          <a:xfrm>
            <a:off x="6553200" y="5334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00</a:t>
            </a:r>
          </a:p>
        </p:txBody>
      </p:sp>
      <p:sp>
        <p:nvSpPr>
          <p:cNvPr id="71723" name="Text Box 107"/>
          <p:cNvSpPr txBox="1">
            <a:spLocks noChangeArrowheads="1"/>
          </p:cNvSpPr>
          <p:nvPr/>
        </p:nvSpPr>
        <p:spPr bwMode="auto">
          <a:xfrm>
            <a:off x="6934200" y="517525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01</a:t>
            </a:r>
          </a:p>
        </p:txBody>
      </p:sp>
      <p:sp>
        <p:nvSpPr>
          <p:cNvPr id="71724" name="Text Box 108"/>
          <p:cNvSpPr txBox="1">
            <a:spLocks noChangeArrowheads="1"/>
          </p:cNvSpPr>
          <p:nvPr/>
        </p:nvSpPr>
        <p:spPr bwMode="auto">
          <a:xfrm>
            <a:off x="7315200" y="517525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11 </a:t>
            </a:r>
          </a:p>
        </p:txBody>
      </p:sp>
      <p:sp>
        <p:nvSpPr>
          <p:cNvPr id="71725" name="Text Box 109"/>
          <p:cNvSpPr txBox="1">
            <a:spLocks noChangeArrowheads="1"/>
          </p:cNvSpPr>
          <p:nvPr/>
        </p:nvSpPr>
        <p:spPr bwMode="auto">
          <a:xfrm>
            <a:off x="7696200" y="5334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10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6962EB-5BC7-4BCB-B015-7C5A42267ECF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0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99C7DFD-0AF2-41AB-8A70-4E928160FC5A}" type="slidenum">
              <a:rPr lang="en-US"/>
              <a:pPr>
                <a:defRPr/>
              </a:pPr>
              <a:t>69</a:t>
            </a:fld>
            <a:endParaRPr lang="en-US"/>
          </a:p>
        </p:txBody>
      </p:sp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300"/>
              <a:t>	Ex</a:t>
            </a:r>
            <a:r>
              <a:rPr lang="ro-RO" sz="3300"/>
              <a:t>e</a:t>
            </a:r>
            <a:r>
              <a:rPr lang="en-US" sz="3300"/>
              <a:t>mpl</a:t>
            </a:r>
            <a:r>
              <a:rPr lang="ro-RO" sz="3300"/>
              <a:t>u</a:t>
            </a:r>
            <a:endParaRPr lang="en-US" sz="330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8550" y="1600200"/>
            <a:ext cx="492125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Simplif</a:t>
            </a:r>
            <a:r>
              <a:rPr lang="ro-RO"/>
              <a:t>icaţi funcţia</a:t>
            </a:r>
            <a:r>
              <a:rPr lang="en-US"/>
              <a:t> g(</a:t>
            </a:r>
            <a:r>
              <a:rPr lang="ro-RO"/>
              <a:t>a</a:t>
            </a:r>
            <a:r>
              <a:rPr lang="en-US"/>
              <a:t>,</a:t>
            </a:r>
            <a:r>
              <a:rPr lang="ro-RO"/>
              <a:t>b</a:t>
            </a:r>
            <a:r>
              <a:rPr lang="en-US"/>
              <a:t>,</a:t>
            </a:r>
            <a:r>
              <a:rPr lang="ro-RO"/>
              <a:t>c</a:t>
            </a:r>
            <a:r>
              <a:rPr lang="en-US"/>
              <a:t>,d)</a:t>
            </a:r>
          </a:p>
          <a:p>
            <a:pPr eaLnBrk="1" hangingPunct="1">
              <a:defRPr/>
            </a:pPr>
            <a:r>
              <a:rPr lang="en-US"/>
              <a:t>g = </a:t>
            </a:r>
            <a:r>
              <a:rPr lang="ro-RO"/>
              <a:t>a</a:t>
            </a:r>
            <a:r>
              <a:rPr lang="en-US">
                <a:latin typeface="Comic Sans MS"/>
              </a:rPr>
              <a:t>’</a:t>
            </a:r>
            <a:r>
              <a:rPr lang="en-US"/>
              <a:t>c</a:t>
            </a:r>
            <a:r>
              <a:rPr lang="en-US">
                <a:latin typeface="Comic Sans MS"/>
              </a:rPr>
              <a:t>’</a:t>
            </a:r>
            <a:r>
              <a:rPr lang="en-US"/>
              <a:t>+ ab</a:t>
            </a:r>
            <a:br>
              <a:rPr lang="en-US"/>
            </a:br>
            <a:r>
              <a:rPr lang="ro-RO"/>
              <a:t>sau</a:t>
            </a:r>
            <a:endParaRPr lang="en-US"/>
          </a:p>
          <a:p>
            <a:pPr eaLnBrk="1" hangingPunct="1">
              <a:defRPr/>
            </a:pPr>
            <a:r>
              <a:rPr lang="en-US"/>
              <a:t>g = </a:t>
            </a:r>
            <a:r>
              <a:rPr lang="ro-RO"/>
              <a:t>a</a:t>
            </a:r>
            <a:r>
              <a:rPr lang="en-US">
                <a:latin typeface="Comic Sans MS"/>
              </a:rPr>
              <a:t>’</a:t>
            </a:r>
            <a:r>
              <a:rPr lang="en-US"/>
              <a:t>c</a:t>
            </a:r>
            <a:r>
              <a:rPr lang="en-US">
                <a:latin typeface="Comic Sans MS"/>
              </a:rPr>
              <a:t>’</a:t>
            </a:r>
            <a:r>
              <a:rPr lang="en-US"/>
              <a:t>+</a:t>
            </a:r>
            <a:r>
              <a:rPr lang="ro-RO"/>
              <a:t>b</a:t>
            </a:r>
            <a:r>
              <a:rPr lang="en-US">
                <a:latin typeface="Comic Sans MS"/>
              </a:rPr>
              <a:t>’</a:t>
            </a:r>
            <a:r>
              <a:rPr lang="en-US"/>
              <a:t>d</a:t>
            </a:r>
          </a:p>
        </p:txBody>
      </p:sp>
      <p:graphicFrame>
        <p:nvGraphicFramePr>
          <p:cNvPr id="239620" name="Group 4"/>
          <p:cNvGraphicFramePr>
            <a:graphicFrameLocks noGrp="1"/>
          </p:cNvGraphicFramePr>
          <p:nvPr/>
        </p:nvGraphicFramePr>
        <p:xfrm>
          <a:off x="6464300" y="933450"/>
          <a:ext cx="1600200" cy="1584816"/>
        </p:xfrm>
        <a:graphic>
          <a:graphicData uri="http://schemas.openxmlformats.org/drawingml/2006/table">
            <a:tbl>
              <a:tblPr/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9647" name="Group 31"/>
          <p:cNvGraphicFramePr>
            <a:graphicFrameLocks noGrp="1"/>
          </p:cNvGraphicFramePr>
          <p:nvPr/>
        </p:nvGraphicFramePr>
        <p:xfrm>
          <a:off x="6464300" y="4648200"/>
          <a:ext cx="1600200" cy="1584816"/>
        </p:xfrm>
        <a:graphic>
          <a:graphicData uri="http://schemas.openxmlformats.org/drawingml/2006/table">
            <a:tbl>
              <a:tblPr/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9674" name="Group 58"/>
          <p:cNvGraphicFramePr>
            <a:graphicFrameLocks noGrp="1"/>
          </p:cNvGraphicFramePr>
          <p:nvPr/>
        </p:nvGraphicFramePr>
        <p:xfrm>
          <a:off x="6464300" y="2819400"/>
          <a:ext cx="1600200" cy="1584816"/>
        </p:xfrm>
        <a:graphic>
          <a:graphicData uri="http://schemas.openxmlformats.org/drawingml/2006/table">
            <a:tbl>
              <a:tblPr/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791" name="Rectangle 85"/>
          <p:cNvSpPr>
            <a:spLocks noChangeArrowheads="1"/>
          </p:cNvSpPr>
          <p:nvPr/>
        </p:nvSpPr>
        <p:spPr bwMode="auto">
          <a:xfrm>
            <a:off x="6540500" y="2895600"/>
            <a:ext cx="609600" cy="685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2792" name="Rectangle 86"/>
          <p:cNvSpPr>
            <a:spLocks noChangeArrowheads="1"/>
          </p:cNvSpPr>
          <p:nvPr/>
        </p:nvSpPr>
        <p:spPr bwMode="auto">
          <a:xfrm>
            <a:off x="6540500" y="36576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2793" name="Rectangle 87"/>
          <p:cNvSpPr>
            <a:spLocks noChangeArrowheads="1"/>
          </p:cNvSpPr>
          <p:nvPr/>
        </p:nvSpPr>
        <p:spPr bwMode="auto">
          <a:xfrm>
            <a:off x="6540500" y="47244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2794" name="Group 88"/>
          <p:cNvGrpSpPr>
            <a:grpSpLocks/>
          </p:cNvGrpSpPr>
          <p:nvPr/>
        </p:nvGrpSpPr>
        <p:grpSpPr bwMode="auto">
          <a:xfrm>
            <a:off x="6388100" y="5105400"/>
            <a:ext cx="381000" cy="685800"/>
            <a:chOff x="3168" y="3120"/>
            <a:chExt cx="576" cy="384"/>
          </a:xfrm>
        </p:grpSpPr>
        <p:sp>
          <p:nvSpPr>
            <p:cNvPr id="72802" name="Line 89"/>
            <p:cNvSpPr>
              <a:spLocks noChangeShapeType="1"/>
            </p:cNvSpPr>
            <p:nvPr/>
          </p:nvSpPr>
          <p:spPr bwMode="auto">
            <a:xfrm>
              <a:off x="3168" y="3120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3" name="Line 90"/>
            <p:cNvSpPr>
              <a:spLocks noChangeShapeType="1"/>
            </p:cNvSpPr>
            <p:nvPr/>
          </p:nvSpPr>
          <p:spPr bwMode="auto">
            <a:xfrm>
              <a:off x="3744" y="312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4" name="Line 91"/>
            <p:cNvSpPr>
              <a:spLocks noChangeShapeType="1"/>
            </p:cNvSpPr>
            <p:nvPr/>
          </p:nvSpPr>
          <p:spPr bwMode="auto">
            <a:xfrm>
              <a:off x="3168" y="350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95" name="Group 92"/>
          <p:cNvGrpSpPr>
            <a:grpSpLocks/>
          </p:cNvGrpSpPr>
          <p:nvPr/>
        </p:nvGrpSpPr>
        <p:grpSpPr bwMode="auto">
          <a:xfrm flipH="1">
            <a:off x="7759700" y="5105400"/>
            <a:ext cx="457200" cy="685800"/>
            <a:chOff x="3168" y="3120"/>
            <a:chExt cx="576" cy="384"/>
          </a:xfrm>
        </p:grpSpPr>
        <p:sp>
          <p:nvSpPr>
            <p:cNvPr id="72799" name="Line 93"/>
            <p:cNvSpPr>
              <a:spLocks noChangeShapeType="1"/>
            </p:cNvSpPr>
            <p:nvPr/>
          </p:nvSpPr>
          <p:spPr bwMode="auto">
            <a:xfrm>
              <a:off x="3168" y="3120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0" name="Line 94"/>
            <p:cNvSpPr>
              <a:spLocks noChangeShapeType="1"/>
            </p:cNvSpPr>
            <p:nvPr/>
          </p:nvSpPr>
          <p:spPr bwMode="auto">
            <a:xfrm>
              <a:off x="3744" y="312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1" name="Line 95"/>
            <p:cNvSpPr>
              <a:spLocks noChangeShapeType="1"/>
            </p:cNvSpPr>
            <p:nvPr/>
          </p:nvSpPr>
          <p:spPr bwMode="auto">
            <a:xfrm>
              <a:off x="3168" y="350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96" name="Text Box 97"/>
          <p:cNvSpPr txBox="1">
            <a:spLocks noChangeArrowheads="1"/>
          </p:cNvSpPr>
          <p:nvPr/>
        </p:nvSpPr>
        <p:spPr bwMode="auto">
          <a:xfrm>
            <a:off x="5943600" y="609600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/>
              <a:t>ab</a:t>
            </a:r>
          </a:p>
        </p:txBody>
      </p:sp>
      <p:sp>
        <p:nvSpPr>
          <p:cNvPr id="72797" name="Text Box 98"/>
          <p:cNvSpPr txBox="1">
            <a:spLocks noChangeArrowheads="1"/>
          </p:cNvSpPr>
          <p:nvPr/>
        </p:nvSpPr>
        <p:spPr bwMode="auto">
          <a:xfrm>
            <a:off x="6248400" y="381000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/>
              <a:t>cd</a:t>
            </a:r>
          </a:p>
        </p:txBody>
      </p:sp>
      <p:sp>
        <p:nvSpPr>
          <p:cNvPr id="72798" name="Line 99"/>
          <p:cNvSpPr>
            <a:spLocks noChangeShapeType="1"/>
          </p:cNvSpPr>
          <p:nvPr/>
        </p:nvSpPr>
        <p:spPr bwMode="auto">
          <a:xfrm flipH="1" flipV="1">
            <a:off x="6248400" y="604838"/>
            <a:ext cx="2286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DCE01D-9317-4042-A294-C7E6F4AC6B8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0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FECB9FBD-F0C7-4028-879C-7BDEF5F3217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15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Tab</a:t>
            </a:r>
            <a:r>
              <a:rPr lang="ro-RO"/>
              <a:t>e</a:t>
            </a:r>
            <a:r>
              <a:rPr lang="en-US"/>
              <a:t>le</a:t>
            </a:r>
            <a:r>
              <a:rPr lang="ro-RO"/>
              <a:t> de adevăr</a:t>
            </a:r>
            <a:br>
              <a:rPr lang="ro-RO"/>
            </a:br>
            <a:r>
              <a:rPr lang="ro-RO"/>
              <a:t>pentru operatorii </a:t>
            </a:r>
            <a:r>
              <a:rPr lang="en-US"/>
              <a:t>logic</a:t>
            </a:r>
            <a:r>
              <a:rPr lang="ro-RO"/>
              <a:t>i</a:t>
            </a:r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763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/>
              <a:t>	</a:t>
            </a:r>
            <a:endParaRPr lang="ro-RO" sz="2000" b="1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/>
              <a:t>T</a:t>
            </a:r>
            <a:r>
              <a:rPr lang="ro-RO" sz="2400" b="1"/>
              <a:t>abelă de adevăr</a:t>
            </a:r>
            <a:r>
              <a:rPr lang="en-US" sz="2400"/>
              <a:t>: </a:t>
            </a:r>
            <a:r>
              <a:rPr lang="ro-RO" sz="2400"/>
              <a:t>formă </a:t>
            </a:r>
            <a:r>
              <a:rPr lang="en-US" sz="2400"/>
              <a:t>tabular</a:t>
            </a:r>
            <a:r>
              <a:rPr lang="ro-RO" sz="2400"/>
              <a:t>ă</a:t>
            </a:r>
            <a:r>
              <a:rPr lang="en-US" sz="2400"/>
              <a:t> </a:t>
            </a:r>
            <a:r>
              <a:rPr lang="ro-RO" sz="2400"/>
              <a:t>ce reprezintă în </a:t>
            </a:r>
            <a:r>
              <a:rPr lang="ro-RO" sz="2400" u="sng"/>
              <a:t>mod unic</a:t>
            </a:r>
            <a:r>
              <a:rPr lang="ro-RO" sz="2400"/>
              <a:t> relaţia dintre variabilele de intrare şi valoarea funcţiei</a:t>
            </a:r>
            <a:endParaRPr lang="en-US" sz="2400"/>
          </a:p>
        </p:txBody>
      </p:sp>
      <p:graphicFrame>
        <p:nvGraphicFramePr>
          <p:cNvPr id="315579" name="Group 187"/>
          <p:cNvGraphicFramePr>
            <a:graphicFrameLocks noGrp="1"/>
          </p:cNvGraphicFramePr>
          <p:nvPr>
            <p:ph sz="half" idx="2"/>
          </p:nvPr>
        </p:nvGraphicFramePr>
        <p:xfrm>
          <a:off x="762000" y="3276600"/>
          <a:ext cx="2209800" cy="25908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F=x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cs typeface="Times New Roman" pitchFamily="18" charset="0"/>
                        </a:rPr>
                        <a:t>•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44" name="Text Box 45"/>
          <p:cNvSpPr txBox="1">
            <a:spLocks noChangeArrowheads="1"/>
          </p:cNvSpPr>
          <p:nvPr/>
        </p:nvSpPr>
        <p:spPr bwMode="auto">
          <a:xfrm>
            <a:off x="838200" y="2828925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latin typeface="Garamond" pitchFamily="18" charset="0"/>
              </a:rPr>
              <a:t>2-Int</a:t>
            </a:r>
            <a:r>
              <a:rPr lang="ro-RO" altLang="en-US" sz="2400">
                <a:latin typeface="Garamond" pitchFamily="18" charset="0"/>
              </a:rPr>
              <a:t>rări</a:t>
            </a:r>
            <a:r>
              <a:rPr lang="en-US" altLang="en-US" sz="2400">
                <a:latin typeface="Garamond" pitchFamily="18" charset="0"/>
              </a:rPr>
              <a:t> </a:t>
            </a:r>
            <a:r>
              <a:rPr lang="ro-RO" altLang="en-US" sz="2400">
                <a:latin typeface="Garamond" pitchFamily="18" charset="0"/>
              </a:rPr>
              <a:t>AND</a:t>
            </a:r>
            <a:endParaRPr lang="en-US" altLang="en-US" sz="2400">
              <a:latin typeface="Garamond" pitchFamily="18" charset="0"/>
            </a:endParaRPr>
          </a:p>
        </p:txBody>
      </p:sp>
      <p:graphicFrame>
        <p:nvGraphicFramePr>
          <p:cNvPr id="315583" name="Group 191"/>
          <p:cNvGraphicFramePr>
            <a:graphicFrameLocks noGrp="1"/>
          </p:cNvGraphicFramePr>
          <p:nvPr/>
        </p:nvGraphicFramePr>
        <p:xfrm>
          <a:off x="3810000" y="3276600"/>
          <a:ext cx="2514600" cy="2590800"/>
        </p:xfrm>
        <a:graphic>
          <a:graphicData uri="http://schemas.openxmlformats.org/drawingml/2006/table">
            <a:tbl>
              <a:tblPr/>
              <a:tblGrid>
                <a:gridCol w="56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F=x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67" name="Text Box 141"/>
          <p:cNvSpPr txBox="1">
            <a:spLocks noChangeArrowheads="1"/>
          </p:cNvSpPr>
          <p:nvPr/>
        </p:nvSpPr>
        <p:spPr bwMode="auto">
          <a:xfrm>
            <a:off x="3962400" y="282892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latin typeface="Garamond" pitchFamily="18" charset="0"/>
              </a:rPr>
              <a:t>2-In</a:t>
            </a:r>
            <a:r>
              <a:rPr lang="ro-RO" altLang="en-US" sz="2400">
                <a:latin typeface="Garamond" pitchFamily="18" charset="0"/>
              </a:rPr>
              <a:t>trări</a:t>
            </a:r>
            <a:r>
              <a:rPr lang="en-US" altLang="en-US" sz="2400">
                <a:latin typeface="Garamond" pitchFamily="18" charset="0"/>
              </a:rPr>
              <a:t> OR</a:t>
            </a:r>
          </a:p>
        </p:txBody>
      </p:sp>
      <p:graphicFrame>
        <p:nvGraphicFramePr>
          <p:cNvPr id="315586" name="Group 194"/>
          <p:cNvGraphicFramePr>
            <a:graphicFrameLocks noGrp="1"/>
          </p:cNvGraphicFramePr>
          <p:nvPr/>
        </p:nvGraphicFramePr>
        <p:xfrm>
          <a:off x="6858000" y="4267200"/>
          <a:ext cx="1447800" cy="1554426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F=x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78" name="Text Box 180"/>
          <p:cNvSpPr txBox="1">
            <a:spLocks noChangeArrowheads="1"/>
          </p:cNvSpPr>
          <p:nvPr/>
        </p:nvSpPr>
        <p:spPr bwMode="auto">
          <a:xfrm>
            <a:off x="7086600" y="381952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latin typeface="Garamond" pitchFamily="18" charset="0"/>
              </a:rPr>
              <a:t>NOT</a:t>
            </a:r>
          </a:p>
        </p:txBody>
      </p:sp>
      <p:sp>
        <p:nvSpPr>
          <p:cNvPr id="9279" name="Line 192"/>
          <p:cNvSpPr>
            <a:spLocks noChangeShapeType="1"/>
          </p:cNvSpPr>
          <p:nvPr/>
        </p:nvSpPr>
        <p:spPr bwMode="auto">
          <a:xfrm>
            <a:off x="79248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9EA6D3-E82B-453F-8295-8BB2A8A3C08A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B5543652-BFC7-43C5-A792-2729E066503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17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Tab</a:t>
            </a:r>
            <a:r>
              <a:rPr lang="ro-RO"/>
              <a:t>e</a:t>
            </a:r>
            <a:r>
              <a:rPr lang="en-US"/>
              <a:t>le</a:t>
            </a:r>
            <a:r>
              <a:rPr lang="ro-RO"/>
              <a:t> de adevăr</a:t>
            </a:r>
            <a:r>
              <a:rPr lang="en-US"/>
              <a:t> (cont.)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ro-RO"/>
              <a:t>Î</a:t>
            </a:r>
            <a:r>
              <a:rPr lang="en-US"/>
              <a:t>: </a:t>
            </a:r>
            <a:r>
              <a:rPr lang="ro-RO"/>
              <a:t>Fie o funcţie booleană</a:t>
            </a:r>
            <a:r>
              <a:rPr lang="en-US"/>
              <a:t> F() </a:t>
            </a:r>
            <a:r>
              <a:rPr lang="ro-RO"/>
              <a:t>de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 variab</a:t>
            </a:r>
            <a:r>
              <a:rPr lang="ro-RO"/>
              <a:t>ile</a:t>
            </a:r>
            <a:r>
              <a:rPr lang="en-US"/>
              <a:t>.  </a:t>
            </a:r>
            <a:r>
              <a:rPr lang="ro-RO"/>
              <a:t>Câte linii există în tabela de adevăr </a:t>
            </a:r>
            <a:r>
              <a:rPr lang="en-US"/>
              <a:t>a</a:t>
            </a:r>
            <a:r>
              <a:rPr lang="ro-RO"/>
              <a:t> funcţiei </a:t>
            </a:r>
            <a:r>
              <a:rPr lang="en-US"/>
              <a:t>F() ?</a:t>
            </a:r>
          </a:p>
          <a:p>
            <a:pPr eaLnBrk="1" hangingPunct="1">
              <a:defRPr/>
            </a:pPr>
            <a:endParaRPr lang="en-US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2325" y="3546475"/>
            <a:ext cx="7483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17446" name="Rectangle 6"/>
          <p:cNvSpPr>
            <a:spLocks noChangeArrowheads="1"/>
          </p:cNvSpPr>
          <p:nvPr/>
        </p:nvSpPr>
        <p:spPr bwMode="auto">
          <a:xfrm>
            <a:off x="457200" y="3581400"/>
            <a:ext cx="8229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o-RO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: </a:t>
            </a:r>
            <a:r>
              <a:rPr lang="en-US" sz="3200">
                <a:latin typeface="Garamond" pitchFamily="18" charset="0"/>
              </a:rPr>
              <a:t>2</a:t>
            </a:r>
            <a:r>
              <a:rPr lang="en-US" sz="3200" baseline="50000">
                <a:latin typeface="Garamond" pitchFamily="18" charset="0"/>
              </a:rPr>
              <a:t>n</a:t>
            </a:r>
            <a:r>
              <a:rPr lang="en-US" sz="3200">
                <a:latin typeface="Garamond" pitchFamily="18" charset="0"/>
              </a:rPr>
              <a:t> </a:t>
            </a:r>
            <a:r>
              <a:rPr lang="ro-RO" sz="3200">
                <a:latin typeface="Garamond" pitchFamily="18" charset="0"/>
              </a:rPr>
              <a:t>linii</a:t>
            </a:r>
            <a:r>
              <a:rPr lang="en-US" sz="3200">
                <a:latin typeface="Garamond" pitchFamily="18" charset="0"/>
              </a:rPr>
              <a:t>, </a:t>
            </a:r>
            <a:r>
              <a:rPr lang="ro-RO" sz="3200">
                <a:latin typeface="Garamond" pitchFamily="18" charset="0"/>
              </a:rPr>
              <a:t>deoarece există </a:t>
            </a:r>
            <a:r>
              <a:rPr lang="en-US" sz="3200">
                <a:latin typeface="Garamond" pitchFamily="18" charset="0"/>
              </a:rPr>
              <a:t>2</a:t>
            </a:r>
            <a:r>
              <a:rPr lang="en-US" sz="3200" baseline="50000">
                <a:latin typeface="Garamond" pitchFamily="18" charset="0"/>
              </a:rPr>
              <a:t>n</a:t>
            </a:r>
            <a:r>
              <a:rPr lang="en-US" sz="3200">
                <a:latin typeface="Garamond" pitchFamily="18" charset="0"/>
              </a:rPr>
              <a:t> </a:t>
            </a:r>
            <a:r>
              <a:rPr lang="ro-RO" sz="3200">
                <a:latin typeface="Garamond" pitchFamily="18" charset="0"/>
              </a:rPr>
              <a:t>combinaţii binare </a:t>
            </a:r>
            <a:r>
              <a:rPr lang="en-US" sz="3200">
                <a:latin typeface="Garamond" pitchFamily="18" charset="0"/>
              </a:rPr>
              <a:t>posib</a:t>
            </a:r>
            <a:r>
              <a:rPr lang="ro-RO" sz="3200">
                <a:latin typeface="Garamond" pitchFamily="18" charset="0"/>
              </a:rPr>
              <a:t>i</a:t>
            </a:r>
            <a:r>
              <a:rPr lang="en-US" sz="3200">
                <a:latin typeface="Garamond" pitchFamily="18" charset="0"/>
              </a:rPr>
              <a:t>le </a:t>
            </a:r>
            <a:r>
              <a:rPr lang="ro-RO" sz="3200">
                <a:latin typeface="Garamond" pitchFamily="18" charset="0"/>
              </a:rPr>
              <a:t>pentru </a:t>
            </a:r>
            <a:r>
              <a:rPr lang="en-US" sz="3200" i="1">
                <a:latin typeface="Garamond" pitchFamily="18" charset="0"/>
              </a:rPr>
              <a:t>n</a:t>
            </a:r>
            <a:r>
              <a:rPr lang="en-US" sz="3200">
                <a:latin typeface="Garamond" pitchFamily="18" charset="0"/>
              </a:rPr>
              <a:t> variab</a:t>
            </a:r>
            <a:r>
              <a:rPr lang="ro-RO" sz="3200">
                <a:latin typeface="Garamond" pitchFamily="18" charset="0"/>
              </a:rPr>
              <a:t>i</a:t>
            </a:r>
            <a:r>
              <a:rPr lang="en-US" sz="3200">
                <a:latin typeface="Garamond" pitchFamily="18" charset="0"/>
              </a:rPr>
              <a:t>le</a:t>
            </a:r>
            <a:endParaRPr lang="en-US" sz="3200" i="1"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 autoUpdateAnimBg="0"/>
      <p:bldP spid="3174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D8E2A44-F204-4B41-B307-579ADF4B02D3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7045690E-6F15-47FE-9BF3-3401F2AFE47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18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Porţi l</a:t>
            </a:r>
            <a:r>
              <a:rPr lang="en-US"/>
              <a:t>ogice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2800"/>
              <a:t>Porţile l</a:t>
            </a:r>
            <a:r>
              <a:rPr lang="en-US" sz="2800"/>
              <a:t>ogice</a:t>
            </a:r>
            <a:r>
              <a:rPr lang="ro-RO" sz="2800"/>
              <a:t> sunt reprezentări grafice ale componentelor circuitelor</a:t>
            </a:r>
            <a:r>
              <a:rPr lang="en-US" sz="2800"/>
              <a:t> electronic</a:t>
            </a:r>
            <a:r>
              <a:rPr lang="ro-RO" sz="2800"/>
              <a:t>e ce operează cu unul sau mai multe semnale de intrare pentru </a:t>
            </a:r>
            <a:r>
              <a:rPr lang="en-US" sz="2800"/>
              <a:t>a</a:t>
            </a:r>
            <a:r>
              <a:rPr lang="ro-RO" sz="2800"/>
              <a:t> produce un semnal de ieşire</a:t>
            </a:r>
            <a:endParaRPr lang="en-US" sz="2800"/>
          </a:p>
        </p:txBody>
      </p:sp>
      <p:grpSp>
        <p:nvGrpSpPr>
          <p:cNvPr id="318507" name="Group 43"/>
          <p:cNvGrpSpPr>
            <a:grpSpLocks/>
          </p:cNvGrpSpPr>
          <p:nvPr/>
        </p:nvGrpSpPr>
        <p:grpSpPr bwMode="auto">
          <a:xfrm>
            <a:off x="381000" y="3438525"/>
            <a:ext cx="2667000" cy="2276475"/>
            <a:chOff x="240" y="2166"/>
            <a:chExt cx="1680" cy="1434"/>
          </a:xfrm>
        </p:grpSpPr>
        <p:sp>
          <p:nvSpPr>
            <p:cNvPr id="11302" name="Rectangle 36"/>
            <p:cNvSpPr>
              <a:spLocks noChangeArrowheads="1"/>
            </p:cNvSpPr>
            <p:nvPr/>
          </p:nvSpPr>
          <p:spPr bwMode="auto">
            <a:xfrm>
              <a:off x="240" y="2448"/>
              <a:ext cx="1680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03" name="Text Box 4"/>
            <p:cNvSpPr txBox="1">
              <a:spLocks noChangeArrowheads="1"/>
            </p:cNvSpPr>
            <p:nvPr/>
          </p:nvSpPr>
          <p:spPr bwMode="auto">
            <a:xfrm>
              <a:off x="432" y="2166"/>
              <a:ext cx="1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Garamond" pitchFamily="18" charset="0"/>
                </a:rPr>
                <a:t>2-In</a:t>
              </a:r>
              <a:r>
                <a:rPr lang="ro-RO" altLang="en-US" sz="2400">
                  <a:latin typeface="Garamond" pitchFamily="18" charset="0"/>
                </a:rPr>
                <a:t>trări</a:t>
              </a:r>
              <a:r>
                <a:rPr lang="en-US" altLang="en-US" sz="2400">
                  <a:latin typeface="Garamond" pitchFamily="18" charset="0"/>
                </a:rPr>
                <a:t> AND</a:t>
              </a:r>
            </a:p>
          </p:txBody>
        </p:sp>
      </p:grpSp>
      <p:grpSp>
        <p:nvGrpSpPr>
          <p:cNvPr id="318508" name="Group 44"/>
          <p:cNvGrpSpPr>
            <a:grpSpLocks/>
          </p:cNvGrpSpPr>
          <p:nvPr/>
        </p:nvGrpSpPr>
        <p:grpSpPr bwMode="auto">
          <a:xfrm>
            <a:off x="3276600" y="3438525"/>
            <a:ext cx="2667000" cy="2276475"/>
            <a:chOff x="2064" y="2166"/>
            <a:chExt cx="1680" cy="1434"/>
          </a:xfrm>
        </p:grpSpPr>
        <p:sp>
          <p:nvSpPr>
            <p:cNvPr id="11300" name="Rectangle 37"/>
            <p:cNvSpPr>
              <a:spLocks noChangeArrowheads="1"/>
            </p:cNvSpPr>
            <p:nvPr/>
          </p:nvSpPr>
          <p:spPr bwMode="auto">
            <a:xfrm>
              <a:off x="2064" y="2448"/>
              <a:ext cx="1680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01" name="Text Box 5"/>
            <p:cNvSpPr txBox="1">
              <a:spLocks noChangeArrowheads="1"/>
            </p:cNvSpPr>
            <p:nvPr/>
          </p:nvSpPr>
          <p:spPr bwMode="auto">
            <a:xfrm>
              <a:off x="2256" y="2166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Garamond" pitchFamily="18" charset="0"/>
                </a:rPr>
                <a:t> 2-In</a:t>
              </a:r>
              <a:r>
                <a:rPr lang="ro-RO" altLang="en-US" sz="2400">
                  <a:latin typeface="Garamond" pitchFamily="18" charset="0"/>
                </a:rPr>
                <a:t>trări</a:t>
              </a:r>
              <a:r>
                <a:rPr lang="en-US" altLang="en-US" sz="2400">
                  <a:latin typeface="Garamond" pitchFamily="18" charset="0"/>
                </a:rPr>
                <a:t> OR</a:t>
              </a:r>
            </a:p>
          </p:txBody>
        </p:sp>
      </p:grpSp>
      <p:grpSp>
        <p:nvGrpSpPr>
          <p:cNvPr id="318509" name="Group 45"/>
          <p:cNvGrpSpPr>
            <a:grpSpLocks/>
          </p:cNvGrpSpPr>
          <p:nvPr/>
        </p:nvGrpSpPr>
        <p:grpSpPr bwMode="auto">
          <a:xfrm>
            <a:off x="6172200" y="3438525"/>
            <a:ext cx="2667000" cy="2276475"/>
            <a:chOff x="3888" y="2166"/>
            <a:chExt cx="1680" cy="1434"/>
          </a:xfrm>
        </p:grpSpPr>
        <p:sp>
          <p:nvSpPr>
            <p:cNvPr id="11298" name="Rectangle 38"/>
            <p:cNvSpPr>
              <a:spLocks noChangeArrowheads="1"/>
            </p:cNvSpPr>
            <p:nvPr/>
          </p:nvSpPr>
          <p:spPr bwMode="auto">
            <a:xfrm>
              <a:off x="3888" y="2448"/>
              <a:ext cx="1680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99" name="Text Box 6"/>
            <p:cNvSpPr txBox="1">
              <a:spLocks noChangeArrowheads="1"/>
            </p:cNvSpPr>
            <p:nvPr/>
          </p:nvSpPr>
          <p:spPr bwMode="auto">
            <a:xfrm>
              <a:off x="3987" y="2166"/>
              <a:ext cx="13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Garamond" pitchFamily="18" charset="0"/>
                </a:rPr>
                <a:t>NOT (Invert</a:t>
              </a:r>
              <a:r>
                <a:rPr lang="ro-RO" altLang="en-US" sz="2400">
                  <a:latin typeface="Garamond" pitchFamily="18" charset="0"/>
                </a:rPr>
                <a:t>o</a:t>
              </a:r>
              <a:r>
                <a:rPr lang="en-US" altLang="en-US" sz="2400">
                  <a:latin typeface="Garamond" pitchFamily="18" charset="0"/>
                </a:rPr>
                <a:t>r)</a:t>
              </a:r>
            </a:p>
          </p:txBody>
        </p:sp>
      </p:grpSp>
      <p:grpSp>
        <p:nvGrpSpPr>
          <p:cNvPr id="11273" name="Group 41"/>
          <p:cNvGrpSpPr>
            <a:grpSpLocks/>
          </p:cNvGrpSpPr>
          <p:nvPr/>
        </p:nvGrpSpPr>
        <p:grpSpPr bwMode="auto">
          <a:xfrm>
            <a:off x="533400" y="4267200"/>
            <a:ext cx="2362200" cy="806450"/>
            <a:chOff x="336" y="2688"/>
            <a:chExt cx="1488" cy="508"/>
          </a:xfrm>
        </p:grpSpPr>
        <p:sp>
          <p:nvSpPr>
            <p:cNvPr id="11294" name="AutoShape 7"/>
            <p:cNvSpPr>
              <a:spLocks noChangeArrowheads="1"/>
            </p:cNvSpPr>
            <p:nvPr/>
          </p:nvSpPr>
          <p:spPr bwMode="auto">
            <a:xfrm>
              <a:off x="796" y="2688"/>
              <a:ext cx="562" cy="508"/>
            </a:xfrm>
            <a:prstGeom prst="flowChartDelay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95" name="Line 8"/>
            <p:cNvSpPr>
              <a:spLocks noChangeShapeType="1"/>
            </p:cNvSpPr>
            <p:nvPr/>
          </p:nvSpPr>
          <p:spPr bwMode="auto">
            <a:xfrm>
              <a:off x="336" y="2800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Line 9"/>
            <p:cNvSpPr>
              <a:spLocks noChangeShapeType="1"/>
            </p:cNvSpPr>
            <p:nvPr/>
          </p:nvSpPr>
          <p:spPr bwMode="auto">
            <a:xfrm>
              <a:off x="336" y="3024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Line 10"/>
            <p:cNvSpPr>
              <a:spLocks noChangeShapeType="1"/>
            </p:cNvSpPr>
            <p:nvPr/>
          </p:nvSpPr>
          <p:spPr bwMode="auto">
            <a:xfrm>
              <a:off x="1364" y="2950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4" name="AutoShape 12"/>
          <p:cNvSpPr>
            <a:spLocks noChangeArrowheads="1"/>
          </p:cNvSpPr>
          <p:nvPr/>
        </p:nvSpPr>
        <p:spPr bwMode="auto">
          <a:xfrm flipH="1">
            <a:off x="4108450" y="4267200"/>
            <a:ext cx="882650" cy="852488"/>
          </a:xfrm>
          <a:prstGeom prst="moon">
            <a:avLst>
              <a:gd name="adj" fmla="val 8384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3429000" y="4495800"/>
            <a:ext cx="8001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3429000" y="4876800"/>
            <a:ext cx="8001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>
            <a:off x="4991100" y="4648200"/>
            <a:ext cx="8001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utoShape 18"/>
          <p:cNvSpPr>
            <a:spLocks noChangeArrowheads="1"/>
          </p:cNvSpPr>
          <p:nvPr/>
        </p:nvSpPr>
        <p:spPr bwMode="auto">
          <a:xfrm rot="5400000">
            <a:off x="7063582" y="4366418"/>
            <a:ext cx="762000" cy="563563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279" name="Oval 19"/>
          <p:cNvSpPr>
            <a:spLocks noChangeArrowheads="1"/>
          </p:cNvSpPr>
          <p:nvPr/>
        </p:nvSpPr>
        <p:spPr bwMode="auto">
          <a:xfrm>
            <a:off x="7696200" y="4572000"/>
            <a:ext cx="152400" cy="152400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280" name="Line 23"/>
          <p:cNvSpPr>
            <a:spLocks noChangeShapeType="1"/>
          </p:cNvSpPr>
          <p:nvPr/>
        </p:nvSpPr>
        <p:spPr bwMode="auto">
          <a:xfrm>
            <a:off x="6432550" y="4648200"/>
            <a:ext cx="7302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24"/>
          <p:cNvSpPr>
            <a:spLocks noChangeShapeType="1"/>
          </p:cNvSpPr>
          <p:nvPr/>
        </p:nvSpPr>
        <p:spPr bwMode="auto">
          <a:xfrm>
            <a:off x="7848600" y="4648200"/>
            <a:ext cx="7302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25"/>
          <p:cNvSpPr txBox="1">
            <a:spLocks noChangeArrowheads="1"/>
          </p:cNvSpPr>
          <p:nvPr/>
        </p:nvSpPr>
        <p:spPr bwMode="auto">
          <a:xfrm>
            <a:off x="457200" y="4038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1283" name="Text Box 26"/>
          <p:cNvSpPr txBox="1">
            <a:spLocks noChangeArrowheads="1"/>
          </p:cNvSpPr>
          <p:nvPr/>
        </p:nvSpPr>
        <p:spPr bwMode="auto">
          <a:xfrm>
            <a:off x="3352800" y="411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1284" name="Text Box 27"/>
          <p:cNvSpPr txBox="1">
            <a:spLocks noChangeArrowheads="1"/>
          </p:cNvSpPr>
          <p:nvPr/>
        </p:nvSpPr>
        <p:spPr bwMode="auto">
          <a:xfrm>
            <a:off x="6400800" y="4267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1285" name="Text Box 28"/>
          <p:cNvSpPr txBox="1">
            <a:spLocks noChangeArrowheads="1"/>
          </p:cNvSpPr>
          <p:nvPr/>
        </p:nvSpPr>
        <p:spPr bwMode="auto">
          <a:xfrm>
            <a:off x="457200" y="4419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y</a:t>
            </a:r>
          </a:p>
        </p:txBody>
      </p:sp>
      <p:sp>
        <p:nvSpPr>
          <p:cNvPr id="11286" name="Text Box 29"/>
          <p:cNvSpPr txBox="1">
            <a:spLocks noChangeArrowheads="1"/>
          </p:cNvSpPr>
          <p:nvPr/>
        </p:nvSpPr>
        <p:spPr bwMode="auto">
          <a:xfrm>
            <a:off x="3352800" y="4495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y</a:t>
            </a:r>
          </a:p>
        </p:txBody>
      </p:sp>
      <p:sp>
        <p:nvSpPr>
          <p:cNvPr id="11287" name="Text Box 30"/>
          <p:cNvSpPr txBox="1"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F</a:t>
            </a:r>
          </a:p>
        </p:txBody>
      </p:sp>
      <p:sp>
        <p:nvSpPr>
          <p:cNvPr id="11288" name="Text Box 31"/>
          <p:cNvSpPr txBox="1">
            <a:spLocks noChangeArrowheads="1"/>
          </p:cNvSpPr>
          <p:nvPr/>
        </p:nvSpPr>
        <p:spPr bwMode="auto">
          <a:xfrm>
            <a:off x="5181600" y="4267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11289" name="Text Box 32"/>
          <p:cNvSpPr txBox="1">
            <a:spLocks noChangeArrowheads="1"/>
          </p:cNvSpPr>
          <p:nvPr/>
        </p:nvSpPr>
        <p:spPr bwMode="auto">
          <a:xfrm>
            <a:off x="8001000" y="4267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H</a:t>
            </a:r>
          </a:p>
        </p:txBody>
      </p:sp>
      <p:sp>
        <p:nvSpPr>
          <p:cNvPr id="318497" name="Text Box 33"/>
          <p:cNvSpPr txBox="1">
            <a:spLocks noChangeArrowheads="1"/>
          </p:cNvSpPr>
          <p:nvPr/>
        </p:nvSpPr>
        <p:spPr bwMode="auto">
          <a:xfrm>
            <a:off x="990600" y="5181600"/>
            <a:ext cx="1327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x</a:t>
            </a: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•</a:t>
            </a: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318498" name="Text Box 34"/>
          <p:cNvSpPr txBox="1">
            <a:spLocks noChangeArrowheads="1"/>
          </p:cNvSpPr>
          <p:nvPr/>
        </p:nvSpPr>
        <p:spPr bwMode="auto">
          <a:xfrm>
            <a:off x="3765550" y="5195888"/>
            <a:ext cx="1385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 = x+y</a:t>
            </a:r>
          </a:p>
        </p:txBody>
      </p:sp>
      <p:sp>
        <p:nvSpPr>
          <p:cNvPr id="318499" name="Text Box 35"/>
          <p:cNvSpPr txBox="1">
            <a:spLocks noChangeArrowheads="1"/>
          </p:cNvSpPr>
          <p:nvPr/>
        </p:nvSpPr>
        <p:spPr bwMode="auto">
          <a:xfrm>
            <a:off x="6907213" y="5043488"/>
            <a:ext cx="106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 = x</a:t>
            </a:r>
          </a:p>
        </p:txBody>
      </p:sp>
      <p:sp>
        <p:nvSpPr>
          <p:cNvPr id="11293" name="Line 42"/>
          <p:cNvSpPr>
            <a:spLocks noChangeShapeType="1"/>
          </p:cNvSpPr>
          <p:nvPr/>
        </p:nvSpPr>
        <p:spPr bwMode="auto">
          <a:xfrm>
            <a:off x="7696200" y="5105400"/>
            <a:ext cx="304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8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8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8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8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8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8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autoUpdateAnimBg="0"/>
      <p:bldP spid="318467" grpId="0" build="p" autoUpdateAnimBg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10569</TotalTime>
  <Words>5938</Words>
  <Application>Microsoft Office PowerPoint</Application>
  <PresentationFormat>On-screen Show (4:3)</PresentationFormat>
  <Paragraphs>1143</Paragraphs>
  <Slides>69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9" baseType="lpstr">
      <vt:lpstr>Arial</vt:lpstr>
      <vt:lpstr>Comic Sans MS</vt:lpstr>
      <vt:lpstr>Garamond</vt:lpstr>
      <vt:lpstr>Monotype Sorts</vt:lpstr>
      <vt:lpstr>Shruti</vt:lpstr>
      <vt:lpstr>Symbol</vt:lpstr>
      <vt:lpstr>Times New Roman</vt:lpstr>
      <vt:lpstr>Wingdings</vt:lpstr>
      <vt:lpstr>Stream</vt:lpstr>
      <vt:lpstr>Equation</vt:lpstr>
      <vt:lpstr> Algebra Logică 1 </vt:lpstr>
      <vt:lpstr>Cuprins</vt:lpstr>
      <vt:lpstr>Logica binară</vt:lpstr>
      <vt:lpstr>Funcţii logice</vt:lpstr>
      <vt:lpstr>Operatori logici de bază</vt:lpstr>
      <vt:lpstr>Operatori logici de bază (cont.)</vt:lpstr>
      <vt:lpstr>Tabele de adevăr pentru operatorii logici</vt:lpstr>
      <vt:lpstr>Tabele de adevăr (cont.)</vt:lpstr>
      <vt:lpstr>Porţi logice</vt:lpstr>
      <vt:lpstr>Diagrame - funcţie de timp</vt:lpstr>
      <vt:lpstr>Circuite logice combinaţionale</vt:lpstr>
      <vt:lpstr>Circuite logice combinaţionale (cont.)</vt:lpstr>
      <vt:lpstr>Circuite logice combinaţionale (cont.)</vt:lpstr>
      <vt:lpstr>Algebra Boole (booleană)</vt:lpstr>
      <vt:lpstr>Teoremele fundamentale ale algebrei booleene</vt:lpstr>
      <vt:lpstr>Teoremele fundamentale ale algebrei booleene (cont.)</vt:lpstr>
      <vt:lpstr>Teoremele fundamentale ale algebrei booleene (cont.)</vt:lpstr>
      <vt:lpstr>Dualitate</vt:lpstr>
      <vt:lpstr>Proprietăţi de dualitate</vt:lpstr>
      <vt:lpstr> Alte proprietăţi ale algebrei booleene</vt:lpstr>
      <vt:lpstr> Alte proprietăţi ale algebrei booleene (cont.)</vt:lpstr>
      <vt:lpstr>Tabele de adevăr</vt:lpstr>
      <vt:lpstr>Tabele de adevăr</vt:lpstr>
      <vt:lpstr>Tabele de adevăr (cont.)</vt:lpstr>
      <vt:lpstr>Expresiile logice nu sunt unice</vt:lpstr>
      <vt:lpstr>Calcul algebric</vt:lpstr>
      <vt:lpstr>Calcul algebric (cont.)</vt:lpstr>
      <vt:lpstr>Funcţii complementare</vt:lpstr>
      <vt:lpstr>Exemplu de complementare</vt:lpstr>
      <vt:lpstr>PowerPoint Presentation</vt:lpstr>
      <vt:lpstr>Definiţii – forma normală</vt:lpstr>
      <vt:lpstr>Definiţii - forma normală</vt:lpstr>
      <vt:lpstr>FND pentru o funcţie cu o singură variabilă</vt:lpstr>
      <vt:lpstr>FNC pentru o funcţie cu o singură variabilă</vt:lpstr>
      <vt:lpstr>Demonstrarea existenţei (FND)</vt:lpstr>
      <vt:lpstr>Demonstrarea existenţei (FNC)</vt:lpstr>
      <vt:lpstr>FND pentru o funcţie de două variabile</vt:lpstr>
      <vt:lpstr>FNC pentru o funcţie de două variabile</vt:lpstr>
      <vt:lpstr>Demonstrarea existenţei în cazul FND</vt:lpstr>
      <vt:lpstr>Demonstrarea existenţei în cazul FNC</vt:lpstr>
      <vt:lpstr>Definiţii – mintermen, maxtermen</vt:lpstr>
      <vt:lpstr>Mintermeni</vt:lpstr>
      <vt:lpstr>Maxtermeni</vt:lpstr>
      <vt:lpstr>Formele canonice de reprezentare ale funcţiilor booleene</vt:lpstr>
      <vt:lpstr>Mintermeni/maxtermeni pentru o funcţie de 2 variabile booleene</vt:lpstr>
      <vt:lpstr>Mintermeni/maxtermeni pentru o funcţie de 3 variabile booleene</vt:lpstr>
      <vt:lpstr>Exemplu</vt:lpstr>
      <vt:lpstr>Prescurtări: ∑ şi ∏</vt:lpstr>
      <vt:lpstr>Conversia între formele canonice</vt:lpstr>
      <vt:lpstr>Forme standard</vt:lpstr>
      <vt:lpstr>Conversia unei sume-de-produse de la forma standard la forma canonică</vt:lpstr>
      <vt:lpstr>Conversia unui produs-de-sume de la forma standard la forma canonică</vt:lpstr>
      <vt:lpstr>Diagrame Karnaugh</vt:lpstr>
      <vt:lpstr>Diagrama Karnaugh pentru două variabile</vt:lpstr>
      <vt:lpstr>Diagrama Karnaugh pentru două variabile (cont.)</vt:lpstr>
      <vt:lpstr>Diagrame Karnaugh - exemple</vt:lpstr>
      <vt:lpstr>Minimizarea FND folosind diagrame Karnaugh</vt:lpstr>
      <vt:lpstr>Diagrama Karnaugh pentru trei variabile</vt:lpstr>
      <vt:lpstr>Diagrama Karnaugh pentru trei variabile (cont.)</vt:lpstr>
      <vt:lpstr>Regulile de simplificare</vt:lpstr>
      <vt:lpstr>Exemple</vt:lpstr>
      <vt:lpstr>Diagrame cu patru variabile</vt:lpstr>
      <vt:lpstr>Simplificarea diagramelor cu patru variabile</vt:lpstr>
      <vt:lpstr>Exemplu</vt:lpstr>
      <vt:lpstr> Simplificarea produselor de sume</vt:lpstr>
      <vt:lpstr>Produs-de-sume</vt:lpstr>
      <vt:lpstr>Termeni redundanţi</vt:lpstr>
      <vt:lpstr> Exemplu</vt:lpstr>
      <vt:lpstr> Exemplu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Bazele Tehnologiei Informatiei | Curs 7</dc:title>
  <dc:creator>maria</dc:creator>
  <cp:lastModifiedBy>Administrator</cp:lastModifiedBy>
  <cp:revision>222</cp:revision>
  <cp:lastPrinted>2003-12-15T07:42:00Z</cp:lastPrinted>
  <dcterms:created xsi:type="dcterms:W3CDTF">2002-09-02T17:21:45Z</dcterms:created>
  <dcterms:modified xsi:type="dcterms:W3CDTF">2023-11-08T07:48:45Z</dcterms:modified>
</cp:coreProperties>
</file>