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</p:sldMasterIdLst>
  <p:notesMasterIdLst>
    <p:notesMasterId r:id="rId39"/>
  </p:notesMasterIdLst>
  <p:handoutMasterIdLst>
    <p:handoutMasterId r:id="rId40"/>
  </p:handoutMasterIdLst>
  <p:sldIdLst>
    <p:sldId id="275" r:id="rId2"/>
    <p:sldId id="276" r:id="rId3"/>
    <p:sldId id="277" r:id="rId4"/>
    <p:sldId id="290" r:id="rId5"/>
    <p:sldId id="292" r:id="rId6"/>
    <p:sldId id="293" r:id="rId7"/>
    <p:sldId id="294" r:id="rId8"/>
    <p:sldId id="296" r:id="rId9"/>
    <p:sldId id="295" r:id="rId10"/>
    <p:sldId id="297" r:id="rId11"/>
    <p:sldId id="282" r:id="rId12"/>
    <p:sldId id="283" r:id="rId13"/>
    <p:sldId id="284" r:id="rId14"/>
    <p:sldId id="287" r:id="rId15"/>
    <p:sldId id="288" r:id="rId16"/>
    <p:sldId id="320" r:id="rId17"/>
    <p:sldId id="298" r:id="rId18"/>
    <p:sldId id="303" r:id="rId19"/>
    <p:sldId id="301" r:id="rId20"/>
    <p:sldId id="299" r:id="rId21"/>
    <p:sldId id="300" r:id="rId22"/>
    <p:sldId id="304" r:id="rId23"/>
    <p:sldId id="305" r:id="rId24"/>
    <p:sldId id="306" r:id="rId25"/>
    <p:sldId id="310" r:id="rId26"/>
    <p:sldId id="307" r:id="rId27"/>
    <p:sldId id="308" r:id="rId28"/>
    <p:sldId id="311" r:id="rId29"/>
    <p:sldId id="312" r:id="rId30"/>
    <p:sldId id="313" r:id="rId31"/>
    <p:sldId id="309" r:id="rId32"/>
    <p:sldId id="314" r:id="rId33"/>
    <p:sldId id="315" r:id="rId34"/>
    <p:sldId id="316" r:id="rId35"/>
    <p:sldId id="317" r:id="rId36"/>
    <p:sldId id="318" r:id="rId37"/>
    <p:sldId id="319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FFFF"/>
    <a:srgbClr val="B9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30" autoAdjust="0"/>
    <p:restoredTop sz="95337" autoAdjust="0"/>
  </p:normalViewPr>
  <p:slideViewPr>
    <p:cSldViewPr>
      <p:cViewPr varScale="1">
        <p:scale>
          <a:sx n="88" d="100"/>
          <a:sy n="88" d="100"/>
        </p:scale>
        <p:origin x="159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198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SCO I: Algebra Logică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023EDB7-E095-428B-801E-1B0A54210A33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2A660C0-2640-4524-BB4C-60C36F734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5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SCO I: Algebra Logică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2F34105-09BB-43FC-AA75-68B0C9531A7E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AC688E6-1167-49DD-8A29-B66D9873B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5356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SCO I: Algebra Logică 2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02348301-2A2F-4396-AED4-B8DC040F02C3}" type="datetime5">
              <a:rPr lang="en-US" altLang="en-US">
                <a:latin typeface="Times New Roman" pitchFamily="18" charset="0"/>
              </a:rPr>
              <a:pPr/>
              <a:t>15-Nov-23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1AD8BD9-54CF-4ADF-882E-ED73DC4F6196}" type="slidenum">
              <a:rPr lang="en-US" altLang="en-US">
                <a:latin typeface="Times New Roman" pitchFamily="18" charset="0"/>
              </a:rPr>
              <a:pPr/>
              <a:t>1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096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6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SCO I: Algebra Logică 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753D7F0-F99A-4534-8A32-A5407EEE8F83}" type="datetime5">
              <a:rPr lang="en-US" altLang="en-US">
                <a:latin typeface="Times New Roman" pitchFamily="18" charset="0"/>
              </a:rPr>
              <a:pPr/>
              <a:t>15-Nov-23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5452DCF-E0C7-40E7-9F9A-D48C2BBD002E}" type="slidenum">
              <a:rPr lang="en-US" altLang="en-US">
                <a:latin typeface="Times New Roman" pitchFamily="18" charset="0"/>
              </a:rPr>
              <a:pPr/>
              <a:t>2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100010101 0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SCO I: Algebra Logică 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2F34105-09BB-43FC-AA75-68B0C9531A7E}" type="datetime5">
              <a:rPr lang="en-US" smtClean="0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688E6-1167-49DD-8A29-B66D9873BBE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9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04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04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C2B8DBE1-AFA2-46F3-A95F-09569F34D9C2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691D48-AFE7-41C2-88F9-35156150F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1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F404-446F-4067-909B-95037F306CA3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261C02BF-584F-4666-9221-F822070E4155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2860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74638"/>
            <a:ext cx="6705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6C9DE-ED90-45C9-8722-E32DB61A171E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3F9B86A7-02E1-4EF5-8DB0-554E4C239B04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87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2C88D-CBE5-4A3F-B641-F7942C64100B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998CAE17-5A95-4711-B9EF-C5D6291F9BFD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14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F7C41-E847-4902-8AE6-A35E7DF84F40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5DC1A40F-B1A9-47D9-BDB9-FE05EA400A42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65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1DD9F-D8FF-481E-A1CB-E777A635C210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CBFBA6E9-83C7-497E-B9A1-D0E7B31A3148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5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5DE36-1932-498E-8A41-B7C34E2AE5FA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7DDF3E0C-4768-4CF0-9233-1A2806184698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BB807-FD0D-4C86-87C2-E3A96DB08252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EB538C83-08F4-48F7-82EC-DD8C6A831881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3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25B27-4854-4482-9FEA-B16D3825A9F4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2B3806FB-69E5-4850-9906-230F00A0127C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1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AC289-FDB5-42E6-AF2D-7524BB2196FB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5503F81C-4ED2-4C53-9F7C-D3D0F9544E52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2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F93F7-0118-48AD-BFCD-93A76C1F136F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6BDC5C0E-527E-4343-B2E8-CC850BDBBBDA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DAA1-1BF8-449B-9D6B-1EFBC20D8320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A7807A9F-C520-4DC3-81D5-2E872CC1D342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3924A-B3BE-4C3C-8938-BC12756FB703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8698BE14-82BC-46E2-866F-35C29CC920F5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0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F9524-2B87-4627-BB9A-0551117138C8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003236DD-FBEC-45B6-9A06-45D624EC052F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6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10CB6-267C-4E65-A4AD-D3544C2DF888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  <a:fld id="{5301CE9C-D392-45D0-A69C-28B883634408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8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106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fld id="{9C4525CA-4A7A-4835-A53A-C4317E1424A0}" type="datetime5">
              <a:rPr lang="en-US"/>
              <a:pPr>
                <a:defRPr/>
              </a:pPr>
              <a:t>15-Nov-23</a:t>
            </a:fld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15200" y="6248400"/>
            <a:ext cx="137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418E963A-6FF1-4127-9901-C6200CFD5F21}" type="slidenum">
              <a:rPr lang="en-US">
                <a:latin typeface="Comic Sans MS" pitchFamily="66" charset="0"/>
              </a:rPr>
              <a:pPr>
                <a:defRPr/>
              </a:pPr>
              <a:t>‹#›</a:t>
            </a:fld>
            <a:endParaRPr lang="en-US">
              <a:latin typeface="Comic Sans MS" pitchFamily="66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894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94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94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4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894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94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9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248400"/>
            <a:ext cx="518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94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7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371600"/>
            <a:ext cx="7772400" cy="1676400"/>
          </a:xfrm>
        </p:spPr>
        <p:txBody>
          <a:bodyPr/>
          <a:lstStyle/>
          <a:p>
            <a:pPr algn="l" eaLnBrk="1" hangingPunct="1">
              <a:defRPr/>
            </a:pPr>
            <a:br>
              <a:rPr lang="en-US" sz="4400"/>
            </a:br>
            <a:r>
              <a:rPr lang="en-US" sz="4400">
                <a:solidFill>
                  <a:schemeClr val="tx1"/>
                </a:solidFill>
              </a:rPr>
              <a:t>Algebra Logic</a:t>
            </a:r>
            <a:r>
              <a:rPr lang="ro-RO" sz="4400">
                <a:solidFill>
                  <a:schemeClr val="tx1"/>
                </a:solidFill>
              </a:rPr>
              <a:t>ă</a:t>
            </a:r>
            <a:r>
              <a:rPr lang="en-US" sz="4400">
                <a:solidFill>
                  <a:schemeClr val="tx1"/>
                </a:solidFill>
              </a:rPr>
              <a:t> </a:t>
            </a:r>
            <a:br>
              <a:rPr lang="en-US" sz="4400">
                <a:solidFill>
                  <a:schemeClr val="tx1"/>
                </a:solidFill>
              </a:rPr>
            </a:br>
            <a:r>
              <a:rPr lang="en-US" sz="44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52400" y="3352800"/>
            <a:ext cx="8305800" cy="3429000"/>
          </a:xfrm>
        </p:spPr>
        <p:txBody>
          <a:bodyPr/>
          <a:lstStyle/>
          <a:p>
            <a:pPr>
              <a:buClr>
                <a:schemeClr val="bg2"/>
              </a:buClr>
              <a:buSzPct val="75000"/>
              <a:buFont typeface="Monotype Sorts" pitchFamily="2" charset="2"/>
              <a:buNone/>
              <a:defRPr/>
            </a:pPr>
            <a:endParaRPr lang="en-US" sz="2800" i="1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ro-RO" sz="3600" dirty="0">
                <a:solidFill>
                  <a:schemeClr val="hlink"/>
                </a:solidFill>
              </a:rPr>
              <a:t>Circuite </a:t>
            </a:r>
            <a:r>
              <a:rPr lang="en-US" sz="3600" dirty="0" err="1">
                <a:solidFill>
                  <a:schemeClr val="hlink"/>
                </a:solidFill>
              </a:rPr>
              <a:t>Combina</a:t>
            </a:r>
            <a:r>
              <a:rPr lang="ro-RO" sz="3600" dirty="0">
                <a:solidFill>
                  <a:schemeClr val="hlink"/>
                </a:solidFill>
              </a:rPr>
              <a:t>ţ</a:t>
            </a:r>
            <a:r>
              <a:rPr lang="en-US" sz="3600" dirty="0" err="1">
                <a:solidFill>
                  <a:schemeClr val="hlink"/>
                </a:solidFill>
              </a:rPr>
              <a:t>ional</a:t>
            </a:r>
            <a:r>
              <a:rPr lang="ro-RO" sz="3600" dirty="0">
                <a:solidFill>
                  <a:schemeClr val="hlink"/>
                </a:solidFill>
              </a:rPr>
              <a:t>e</a:t>
            </a:r>
            <a:r>
              <a:rPr lang="en-US" sz="3600" dirty="0">
                <a:solidFill>
                  <a:schemeClr val="hlink"/>
                </a:solidFill>
              </a:rPr>
              <a:t> Logic</a:t>
            </a:r>
            <a:r>
              <a:rPr lang="ro-RO" sz="3600" dirty="0">
                <a:solidFill>
                  <a:schemeClr val="hlink"/>
                </a:solidFill>
              </a:rPr>
              <a:t>e</a:t>
            </a:r>
            <a:endParaRPr lang="en-US" sz="3600" dirty="0">
              <a:solidFill>
                <a:schemeClr val="hlink"/>
              </a:solidFill>
            </a:endParaRPr>
          </a:p>
          <a:p>
            <a:pPr eaLnBrk="1" hangingPunct="1">
              <a:defRPr/>
            </a:pPr>
            <a:endParaRPr lang="en-US" sz="3600" dirty="0">
              <a:solidFill>
                <a:schemeClr val="hlink"/>
              </a:solidFill>
            </a:endParaRPr>
          </a:p>
          <a:p>
            <a:pPr eaLnBrk="1" hangingPunct="1">
              <a:defRPr/>
            </a:pPr>
            <a:endParaRPr lang="en-US" sz="36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4E4D595-7359-4FA2-89A0-2924E92C0689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60F05E1E-D6D6-454D-AF76-D5D49777821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75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Emularea </a:t>
            </a:r>
            <a:r>
              <a:rPr lang="en-US" sz="3200"/>
              <a:t>AND-OR (S</a:t>
            </a:r>
            <a:r>
              <a:rPr lang="ro-RO" sz="3200"/>
              <a:t>umă-de-produse)</a:t>
            </a:r>
            <a:br>
              <a:rPr lang="ro-RO" sz="3200"/>
            </a:br>
            <a:r>
              <a:rPr lang="ro-RO" sz="3200"/>
              <a:t>folosind porţi</a:t>
            </a:r>
            <a:r>
              <a:rPr lang="en-US" sz="3200"/>
              <a:t> NAND</a:t>
            </a:r>
            <a:r>
              <a:rPr lang="ro-RO" sz="3200"/>
              <a:t> </a:t>
            </a:r>
            <a:r>
              <a:rPr lang="en-US" sz="3200"/>
              <a:t>(cont.)</a:t>
            </a:r>
          </a:p>
        </p:txBody>
      </p:sp>
      <p:pic>
        <p:nvPicPr>
          <p:cNvPr id="12293" name="Picture 3" descr="two-lev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73"/>
          <a:stretch>
            <a:fillRect/>
          </a:stretch>
        </p:blipFill>
        <p:spPr>
          <a:xfrm>
            <a:off x="304800" y="1676400"/>
            <a:ext cx="8382000" cy="192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381000" y="3657600"/>
            <a:ext cx="77724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Verif</a:t>
            </a:r>
            <a:r>
              <a:rPr lang="ro-RO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icare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: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AutoNum type="alphaLcParenBoth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G = WXY + YZ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AutoNum type="alphaLcParenBoth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G = ( (WXY)’ • (YZ)’ )’ </a:t>
            </a:r>
            <a:b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= (WXY)’’ + (YZ)’’ = WXY + YZ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076526FC-5FF0-494E-A285-9AE6A982C875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410DBCFA-6F83-4678-BBCB-C68707AF552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491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o-RO" sz="3200"/>
              <a:t>FND folosind porţi</a:t>
            </a:r>
            <a:r>
              <a:rPr lang="en-US" sz="3200"/>
              <a:t> NAND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181600"/>
            <a:ext cx="8229600" cy="7747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arenBoth"/>
              <a:defRPr/>
            </a:pPr>
            <a:r>
              <a:rPr lang="ro-RO" sz="2000"/>
              <a:t>Forma iniţială FND</a:t>
            </a:r>
            <a:endParaRPr lang="en-US" sz="200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arenBoth"/>
              <a:defRPr/>
            </a:pPr>
            <a:r>
              <a:rPr lang="en-US" sz="2000"/>
              <a:t>Dubl</a:t>
            </a:r>
            <a:r>
              <a:rPr lang="ro-RO" sz="2000"/>
              <a:t>a negaţie şi gruparea</a:t>
            </a:r>
            <a:endParaRPr lang="en-US" sz="200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arenBoth"/>
              <a:defRPr/>
            </a:pPr>
            <a:r>
              <a:rPr lang="ro-RO" sz="2000"/>
              <a:t>Înlocuirea cu porţi</a:t>
            </a:r>
            <a:r>
              <a:rPr lang="en-US" sz="2000"/>
              <a:t> NAND</a:t>
            </a:r>
          </a:p>
        </p:txBody>
      </p:sp>
      <p:pic>
        <p:nvPicPr>
          <p:cNvPr id="13318" name="Picture 4" descr="sumofprodu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7418388" cy="373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5562600" y="5334000"/>
            <a:ext cx="1905000" cy="48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AND-NOT</a:t>
            </a:r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6858000" y="5867400"/>
            <a:ext cx="2057400" cy="48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NOT-OR</a:t>
            </a:r>
          </a:p>
        </p:txBody>
      </p:sp>
      <p:sp>
        <p:nvSpPr>
          <p:cNvPr id="13321" name="Freeform 7"/>
          <p:cNvSpPr>
            <a:spLocks/>
          </p:cNvSpPr>
          <p:nvPr/>
        </p:nvSpPr>
        <p:spPr bwMode="auto">
          <a:xfrm>
            <a:off x="2286000" y="2895600"/>
            <a:ext cx="3554413" cy="2476500"/>
          </a:xfrm>
          <a:custGeom>
            <a:avLst/>
            <a:gdLst>
              <a:gd name="T0" fmla="*/ 3554413 w 2239"/>
              <a:gd name="T1" fmla="*/ 2476500 h 1560"/>
              <a:gd name="T2" fmla="*/ 3051175 w 2239"/>
              <a:gd name="T3" fmla="*/ 876300 h 1560"/>
              <a:gd name="T4" fmla="*/ 0 w 2239"/>
              <a:gd name="T5" fmla="*/ 0 h 15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9" h="1560">
                <a:moveTo>
                  <a:pt x="2239" y="1560"/>
                </a:moveTo>
                <a:lnTo>
                  <a:pt x="1922" y="552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00FFFF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Freeform 8"/>
          <p:cNvSpPr>
            <a:spLocks/>
          </p:cNvSpPr>
          <p:nvPr/>
        </p:nvSpPr>
        <p:spPr bwMode="auto">
          <a:xfrm>
            <a:off x="4332288" y="2503488"/>
            <a:ext cx="3641725" cy="3402012"/>
          </a:xfrm>
          <a:custGeom>
            <a:avLst/>
            <a:gdLst>
              <a:gd name="T0" fmla="*/ 3641725 w 2294"/>
              <a:gd name="T1" fmla="*/ 3402012 h 2143"/>
              <a:gd name="T2" fmla="*/ 3138488 w 2294"/>
              <a:gd name="T3" fmla="*/ 1801812 h 2143"/>
              <a:gd name="T4" fmla="*/ 0 w 2294"/>
              <a:gd name="T5" fmla="*/ 0 h 21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94" h="2143">
                <a:moveTo>
                  <a:pt x="2294" y="2143"/>
                </a:moveTo>
                <a:lnTo>
                  <a:pt x="1977" y="1135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00FFFF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BB8ECC4-CD41-43F6-B3AF-90A2775A0F41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64BF3D3F-A35E-44FE-84A7-BD4177598ED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50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Implementarea porţii </a:t>
            </a:r>
            <a:r>
              <a:rPr lang="en-US" sz="3200">
                <a:cs typeface="Simplified Arabic" pitchFamily="2" charset="-78"/>
              </a:rPr>
              <a:t>NAND - Ex</a:t>
            </a:r>
            <a:r>
              <a:rPr lang="ro-RO" sz="3200"/>
              <a:t>emplu</a:t>
            </a:r>
            <a:endParaRPr lang="en-US" sz="320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5259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>
                <a:cs typeface="Simplified Arabic" pitchFamily="2" charset="-78"/>
              </a:rPr>
              <a:t>F (X,Y,Z) = </a:t>
            </a:r>
            <a:r>
              <a:rPr lang="en-US" b="1">
                <a:cs typeface="Simplified Arabic" pitchFamily="2" charset="-78"/>
                <a:sym typeface="Symbol" pitchFamily="18" charset="2"/>
              </a:rPr>
              <a:t></a:t>
            </a:r>
            <a:r>
              <a:rPr lang="en-US">
                <a:cs typeface="Simplified Arabic" pitchFamily="2" charset="-78"/>
              </a:rPr>
              <a:t>m(0,6)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o-RO"/>
              <a:t>Forma normală disjunctivă a funcţiei este</a:t>
            </a:r>
            <a:r>
              <a:rPr lang="en-US">
                <a:cs typeface="Simplified Arabic" pitchFamily="2" charset="-78"/>
              </a:rPr>
              <a:t>: </a:t>
            </a:r>
            <a:br>
              <a:rPr lang="en-US">
                <a:cs typeface="Simplified Arabic" pitchFamily="2" charset="-78"/>
              </a:rPr>
            </a:br>
            <a:r>
              <a:rPr lang="en-US">
                <a:cs typeface="Simplified Arabic" pitchFamily="2" charset="-78"/>
              </a:rPr>
              <a:t>F = X</a:t>
            </a:r>
            <a:r>
              <a:rPr lang="en-US">
                <a:latin typeface="Comic Sans MS"/>
                <a:cs typeface="Simplified Arabic" pitchFamily="2" charset="-78"/>
              </a:rPr>
              <a:t>’</a:t>
            </a:r>
            <a:r>
              <a:rPr lang="en-US">
                <a:cs typeface="Simplified Arabic" pitchFamily="2" charset="-78"/>
              </a:rPr>
              <a:t>Y</a:t>
            </a:r>
            <a:r>
              <a:rPr lang="en-US">
                <a:latin typeface="Comic Sans MS"/>
                <a:cs typeface="Simplified Arabic" pitchFamily="2" charset="-78"/>
              </a:rPr>
              <a:t>’</a:t>
            </a:r>
            <a:r>
              <a:rPr lang="en-US">
                <a:cs typeface="Simplified Arabic" pitchFamily="2" charset="-78"/>
              </a:rPr>
              <a:t>Z</a:t>
            </a:r>
            <a:r>
              <a:rPr lang="en-US">
                <a:latin typeface="Comic Sans MS"/>
                <a:cs typeface="Simplified Arabic" pitchFamily="2" charset="-78"/>
              </a:rPr>
              <a:t>’</a:t>
            </a:r>
            <a:r>
              <a:rPr lang="en-US">
                <a:cs typeface="Simplified Arabic" pitchFamily="2" charset="-78"/>
              </a:rPr>
              <a:t> + XYZ</a:t>
            </a:r>
            <a:r>
              <a:rPr lang="en-US">
                <a:latin typeface="Comic Sans MS"/>
                <a:cs typeface="Simplified Arabic" pitchFamily="2" charset="-78"/>
              </a:rPr>
              <a:t>’</a:t>
            </a:r>
            <a:endParaRPr lang="en-US">
              <a:cs typeface="Simplified Arabic" pitchFamily="2" charset="-78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o-RO"/>
              <a:t>Se obţine implementarea </a:t>
            </a:r>
            <a:r>
              <a:rPr lang="en-US">
                <a:cs typeface="Simplified Arabic" pitchFamily="2" charset="-78"/>
              </a:rPr>
              <a:t>AND-OR </a:t>
            </a:r>
            <a:r>
              <a:rPr lang="ro-RO"/>
              <a:t>pentru</a:t>
            </a:r>
            <a:r>
              <a:rPr lang="en-US">
                <a:cs typeface="Simplified Arabic" pitchFamily="2" charset="-78"/>
              </a:rPr>
              <a:t> F.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o-RO"/>
              <a:t>Se</a:t>
            </a:r>
            <a:r>
              <a:rPr lang="en-US">
                <a:cs typeface="Simplified Arabic" pitchFamily="2" charset="-78"/>
              </a:rPr>
              <a:t> transform</a:t>
            </a:r>
            <a:r>
              <a:rPr lang="ro-RO"/>
              <a:t>ă</a:t>
            </a:r>
            <a:r>
              <a:rPr lang="en-US">
                <a:cs typeface="Simplified Arabic" pitchFamily="2" charset="-78"/>
              </a:rPr>
              <a:t> </a:t>
            </a:r>
            <a:r>
              <a:rPr lang="ro-RO"/>
              <a:t>porţile </a:t>
            </a:r>
            <a:r>
              <a:rPr lang="en-US">
                <a:cs typeface="Simplified Arabic" pitchFamily="2" charset="-78"/>
              </a:rPr>
              <a:t>AND-OR </a:t>
            </a:r>
            <a:r>
              <a:rPr lang="ro-RO"/>
              <a:t>în</a:t>
            </a:r>
            <a:r>
              <a:rPr lang="en-US">
                <a:cs typeface="Simplified Arabic" pitchFamily="2" charset="-78"/>
              </a:rPr>
              <a:t> </a:t>
            </a:r>
            <a:r>
              <a:rPr lang="ro-RO"/>
              <a:t>porţi </a:t>
            </a:r>
            <a:r>
              <a:rPr lang="en-US">
                <a:cs typeface="Simplified Arabic" pitchFamily="2" charset="-78"/>
              </a:rPr>
              <a:t>NAND-NAND.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101E555-F841-44C2-A6E0-91975BB665AB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3E65B2DB-0A4A-4271-AB37-73307E8E372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51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/>
              <a:t>Exe</a:t>
            </a:r>
            <a:r>
              <a:rPr lang="ro-RO" sz="3200"/>
              <a:t>mplu</a:t>
            </a:r>
            <a:r>
              <a:rPr lang="en-US" sz="3200"/>
              <a:t> (cont.)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81600"/>
            <a:ext cx="8229600" cy="10842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o-RO"/>
              <a:t>Implementarea pe două nivele cu porţi</a:t>
            </a:r>
            <a:r>
              <a:rPr lang="en-US"/>
              <a:t> NAND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>
                <a:cs typeface="Simplified Arabic" pitchFamily="2" charset="-78"/>
              </a:rPr>
              <a:t>F = X</a:t>
            </a:r>
            <a:r>
              <a:rPr lang="en-US">
                <a:latin typeface="Comic Sans MS"/>
                <a:cs typeface="Simplified Arabic" pitchFamily="2" charset="-78"/>
              </a:rPr>
              <a:t>’</a:t>
            </a:r>
            <a:r>
              <a:rPr lang="en-US">
                <a:cs typeface="Simplified Arabic" pitchFamily="2" charset="-78"/>
              </a:rPr>
              <a:t>Y</a:t>
            </a:r>
            <a:r>
              <a:rPr lang="en-US">
                <a:latin typeface="Comic Sans MS"/>
                <a:cs typeface="Simplified Arabic" pitchFamily="2" charset="-78"/>
              </a:rPr>
              <a:t>’</a:t>
            </a:r>
            <a:r>
              <a:rPr lang="en-US">
                <a:cs typeface="Simplified Arabic" pitchFamily="2" charset="-78"/>
              </a:rPr>
              <a:t>Z</a:t>
            </a:r>
            <a:r>
              <a:rPr lang="en-US">
                <a:latin typeface="Comic Sans MS"/>
                <a:cs typeface="Simplified Arabic" pitchFamily="2" charset="-78"/>
              </a:rPr>
              <a:t>’</a:t>
            </a:r>
            <a:r>
              <a:rPr lang="en-US">
                <a:cs typeface="Simplified Arabic" pitchFamily="2" charset="-78"/>
              </a:rPr>
              <a:t> + XYZ</a:t>
            </a:r>
            <a:r>
              <a:rPr lang="en-US">
                <a:latin typeface="Comic Sans MS"/>
                <a:cs typeface="Simplified Arabic" pitchFamily="2" charset="-78"/>
              </a:rPr>
              <a:t>’</a:t>
            </a:r>
            <a:endParaRPr lang="en-US">
              <a:cs typeface="Simplified Arabic" pitchFamily="2" charset="-78"/>
            </a:endParaRPr>
          </a:p>
        </p:txBody>
      </p:sp>
      <p:pic>
        <p:nvPicPr>
          <p:cNvPr id="15366" name="Picture 4" descr="nandex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305800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096435B-02DF-4003-A485-EFBCF40D6C13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B9519711-B21A-40B1-BAF4-2D99AC6EE57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54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Circuite</a:t>
            </a:r>
            <a:r>
              <a:rPr lang="en-US" sz="3200"/>
              <a:t> NAND </a:t>
            </a:r>
            <a:r>
              <a:rPr lang="ro-RO" sz="3200"/>
              <a:t>pe mai multe nivele</a:t>
            </a:r>
            <a:endParaRPr lang="en-US" sz="3200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4525963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ro-RO" sz="2800" dirty="0"/>
              <a:t>Paşii transformării unui circuit </a:t>
            </a:r>
            <a:r>
              <a:rPr lang="en-US" sz="2800" dirty="0"/>
              <a:t>multi</a:t>
            </a:r>
            <a:r>
              <a:rPr lang="ro-RO" sz="2800" dirty="0"/>
              <a:t>-nive</a:t>
            </a:r>
            <a:r>
              <a:rPr lang="en-US" sz="2800" dirty="0"/>
              <a:t>l: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o-RO" sz="2800" dirty="0"/>
              <a:t>Se transformă toate porţile</a:t>
            </a:r>
            <a:r>
              <a:rPr lang="en-US" sz="2800" dirty="0"/>
              <a:t> AND </a:t>
            </a:r>
            <a:r>
              <a:rPr lang="ro-RO" sz="2800" dirty="0"/>
              <a:t>în porţi</a:t>
            </a:r>
            <a:r>
              <a:rPr lang="en-US" sz="2800" dirty="0"/>
              <a:t> NAND cu </a:t>
            </a:r>
            <a:r>
              <a:rPr lang="ro-RO" sz="2800" dirty="0"/>
              <a:t>simboluri </a:t>
            </a:r>
            <a:r>
              <a:rPr lang="en-US" sz="2800" dirty="0"/>
              <a:t>AND-NOT.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o-RO" sz="2800" dirty="0"/>
              <a:t>Se transformă toate porţile</a:t>
            </a:r>
            <a:r>
              <a:rPr lang="en-US" sz="2800" dirty="0"/>
              <a:t> OR </a:t>
            </a:r>
            <a:r>
              <a:rPr lang="ro-RO" sz="2800" dirty="0"/>
              <a:t>în porţi</a:t>
            </a:r>
            <a:r>
              <a:rPr lang="en-US" sz="2800" dirty="0"/>
              <a:t> NAND </a:t>
            </a:r>
            <a:r>
              <a:rPr lang="ro-RO" sz="2800" dirty="0"/>
              <a:t>cu ajutorul simbolurilor</a:t>
            </a:r>
            <a:r>
              <a:rPr lang="en-US" sz="2800" dirty="0"/>
              <a:t> NOT-OR.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ro-RO" sz="2800" dirty="0"/>
              <a:t>Se verifică toate cerculeţele din</a:t>
            </a:r>
            <a:r>
              <a:rPr lang="en-US" sz="2800" dirty="0"/>
              <a:t> diagram</a:t>
            </a:r>
            <a:r>
              <a:rPr lang="ro-RO" sz="2800" dirty="0"/>
              <a:t>ă</a:t>
            </a:r>
            <a:r>
              <a:rPr lang="en-US" sz="2800" dirty="0"/>
              <a:t>.  </a:t>
            </a:r>
            <a:r>
              <a:rPr lang="ro-RO" sz="2800" dirty="0"/>
              <a:t>Pentru fiecare cerculeţ care nu este contracarat (negat) de alt cerculeţ pe aceeaşi linie, se inserează o poartă NOT sau se complementează intrarea iniţială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C9CC63A0-1BEB-4517-94D5-40103BD47E69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C362DCCD-8528-4239-95A5-749EC88298A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553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228600"/>
            <a:ext cx="3886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ro-RO" sz="3200"/>
              <a:t>Exemplu</a:t>
            </a:r>
            <a:endParaRPr lang="en-US" sz="3200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41148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   </a:t>
            </a:r>
            <a:r>
              <a:rPr lang="ro-RO" sz="2800" dirty="0"/>
              <a:t>Folosirea porţilor</a:t>
            </a:r>
            <a:r>
              <a:rPr lang="en-US" sz="2800" dirty="0"/>
              <a:t> NAND </a:t>
            </a:r>
            <a:r>
              <a:rPr lang="ro-RO" sz="2800" dirty="0"/>
              <a:t>şi</a:t>
            </a:r>
            <a:r>
              <a:rPr lang="en-US" sz="2800" dirty="0"/>
              <a:t> NOT </a:t>
            </a:r>
            <a:r>
              <a:rPr lang="ro-RO" sz="2800" dirty="0"/>
              <a:t>pentru a</a:t>
            </a:r>
            <a:r>
              <a:rPr lang="en-US" sz="2800" dirty="0"/>
              <a:t> implement</a:t>
            </a:r>
            <a:r>
              <a:rPr lang="ro-RO" sz="2800" dirty="0"/>
              <a:t>a funcţia:</a:t>
            </a:r>
            <a:br>
              <a:rPr lang="en-US" sz="2800" dirty="0"/>
            </a:br>
            <a:r>
              <a:rPr lang="en-US" sz="2800" dirty="0"/>
              <a:t>Z=E’F(AB+C’+D’)+GH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             AB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             AB+C’+D’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       E’F(AB+C’+D’)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       E’F(AB+C’+D’)+GH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/>
          </a:p>
        </p:txBody>
      </p:sp>
      <p:pic>
        <p:nvPicPr>
          <p:cNvPr id="17414" name="Picture 4" descr="synthe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425" y="76200"/>
            <a:ext cx="477837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Line 5"/>
          <p:cNvSpPr>
            <a:spLocks noChangeShapeType="1"/>
          </p:cNvSpPr>
          <p:nvPr/>
        </p:nvSpPr>
        <p:spPr bwMode="auto">
          <a:xfrm flipV="1">
            <a:off x="3429000" y="32766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C9CC63A0-1BEB-4517-94D5-40103BD47E69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C362DCCD-8528-4239-95A5-749EC88298A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553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228600"/>
            <a:ext cx="8077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ro-RO" sz="3200" dirty="0"/>
              <a:t>Aplicații practice ale porții NAND 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o-RO" sz="2700" dirty="0"/>
              <a:t>În practică, porțile logice NAND și NOR sunt utilizate pentru construcția celulelor de memorie de tip </a:t>
            </a:r>
            <a:r>
              <a:rPr lang="ro-RO" sz="2700" b="1" i="1" dirty="0"/>
              <a:t>flash</a:t>
            </a:r>
            <a:r>
              <a:rPr lang="ro-RO" sz="2700" dirty="0"/>
              <a:t>. Spre exemplu, memoria de tip NOR este întâlnită în telefoanele mobile și în alte echipamente de dimensiuni mici.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o-RO" sz="2700" dirty="0"/>
              <a:t>De asemenea, tehnologia NAND este utilizată pentru construcția discurilor de tip SSD (Solid State Drive).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o-RO" sz="2700" dirty="0"/>
              <a:t>În ultimii ani, Samsung a dezvoltat o tehnologie inovativă, denumită V-NAND, în care mai multe planuri de celule NAND sunt suprapuse (V=Vertical), generând o capacitate mai mare de stocare, viteze mai mari de acces și durată de viață de 10 ori mai mare în comparație cu tehnologia NAND inițială.</a:t>
            </a:r>
          </a:p>
        </p:txBody>
      </p:sp>
    </p:spTree>
    <p:extLst>
      <p:ext uri="{BB962C8B-B14F-4D97-AF65-F5344CB8AC3E}">
        <p14:creationId xmlns:p14="http://schemas.microsoft.com/office/powerpoint/2010/main" val="1567010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B6DFE61-B495-44F0-B321-8E17E5210051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6B8A338B-7BA9-4F17-90EA-5D89B3C71AE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76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Alt exe</a:t>
            </a:r>
            <a:r>
              <a:rPr lang="en-US" sz="3200"/>
              <a:t>mpl</a:t>
            </a:r>
            <a:r>
              <a:rPr lang="ro-RO" sz="3200"/>
              <a:t>u</a:t>
            </a:r>
            <a:endParaRPr lang="en-US" sz="3200"/>
          </a:p>
        </p:txBody>
      </p:sp>
      <p:pic>
        <p:nvPicPr>
          <p:cNvPr id="18437" name="Picture 4" descr="ch02-f4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24" b="6790"/>
          <a:stretch>
            <a:fillRect/>
          </a:stretch>
        </p:blipFill>
        <p:spPr>
          <a:xfrm>
            <a:off x="1143000" y="1295400"/>
            <a:ext cx="7086600" cy="4997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3D88463E-692F-4888-BBC7-422D36E357DD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7777B76C-CDAD-4160-B45D-BE6604A1646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829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Poarta </a:t>
            </a:r>
            <a:r>
              <a:rPr lang="en-US" sz="3200"/>
              <a:t>NOR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ro-RO"/>
              <a:t>Poarta NOR este, de asemenea, o “poartă </a:t>
            </a:r>
            <a:r>
              <a:rPr lang="en-US"/>
              <a:t>universal</a:t>
            </a:r>
            <a:r>
              <a:rPr lang="ro-RO"/>
              <a:t>ă</a:t>
            </a:r>
            <a:r>
              <a:rPr lang="en-US"/>
              <a:t>” </a:t>
            </a:r>
            <a:r>
              <a:rPr lang="ro-RO"/>
              <a:t>deoarece orice circuit digital poate fi implementat folosindu-se doar porţi</a:t>
            </a:r>
            <a:r>
              <a:rPr lang="en-US"/>
              <a:t> NOR.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92931D6-EF21-4058-AEB5-2B7048D3AC50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20483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786BB9B6-A1FD-4D5E-8607-D7C08BEDAE8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809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Circuite </a:t>
            </a:r>
            <a:r>
              <a:rPr lang="en-US" sz="3200"/>
              <a:t>NOR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077200" cy="3200400"/>
          </a:xfrm>
        </p:spPr>
        <p:txBody>
          <a:bodyPr/>
          <a:lstStyle/>
          <a:p>
            <a:pPr eaLnBrk="1" hangingPunct="1">
              <a:defRPr/>
            </a:pPr>
            <a:r>
              <a:rPr lang="ro-RO" sz="2800" dirty="0"/>
              <a:t>Pentru a </a:t>
            </a:r>
            <a:r>
              <a:rPr lang="ro-RO" sz="2800" dirty="0" err="1"/>
              <a:t>obţine</a:t>
            </a:r>
            <a:r>
              <a:rPr lang="ro-RO" sz="2800" dirty="0"/>
              <a:t> o implementare </a:t>
            </a:r>
            <a:r>
              <a:rPr lang="en-US" sz="2800" dirty="0"/>
              <a:t>NOR</a:t>
            </a:r>
            <a:r>
              <a:rPr lang="ro-RO" sz="2800" dirty="0"/>
              <a:t> a unei </a:t>
            </a:r>
            <a:r>
              <a:rPr lang="ro-RO" sz="2800" dirty="0" err="1"/>
              <a:t>funcţii</a:t>
            </a:r>
            <a:r>
              <a:rPr lang="ro-RO" sz="2800" dirty="0"/>
              <a:t> booleene trebuie ca</a:t>
            </a:r>
            <a:r>
              <a:rPr lang="en-US" sz="2800" dirty="0"/>
              <a:t>:</a:t>
            </a:r>
          </a:p>
          <a:p>
            <a:pPr lvl="1" eaLnBrk="1" hangingPunct="1">
              <a:defRPr/>
            </a:pPr>
            <a:r>
              <a:rPr lang="ro-RO" sz="2400" dirty="0"/>
              <a:t>Să se găsească o formă simplificată de produs-de-sume (FNC)</a:t>
            </a:r>
            <a:endParaRPr lang="en-US" sz="2400" dirty="0"/>
          </a:p>
          <a:p>
            <a:pPr lvl="1" eaLnBrk="1" hangingPunct="1">
              <a:defRPr/>
            </a:pPr>
            <a:r>
              <a:rPr lang="ro-RO" sz="2400" dirty="0"/>
              <a:t>FNC</a:t>
            </a:r>
            <a:r>
              <a:rPr lang="en-US" sz="2400" dirty="0"/>
              <a:t> </a:t>
            </a:r>
            <a:r>
              <a:rPr lang="ro-RO" sz="2400" dirty="0"/>
              <a:t>este un circuit</a:t>
            </a:r>
            <a:r>
              <a:rPr lang="en-US" sz="2400" dirty="0"/>
              <a:t> OR-AND</a:t>
            </a:r>
          </a:p>
          <a:p>
            <a:pPr lvl="1" eaLnBrk="1" hangingPunct="1">
              <a:defRPr/>
            </a:pPr>
            <a:r>
              <a:rPr lang="ro-RO" sz="2400" dirty="0"/>
              <a:t>Se schimbă circuitele</a:t>
            </a:r>
            <a:r>
              <a:rPr lang="en-US" sz="2400" dirty="0"/>
              <a:t> OR-AND </a:t>
            </a:r>
            <a:r>
              <a:rPr lang="ro-RO" sz="2400" dirty="0"/>
              <a:t>în circuite</a:t>
            </a:r>
            <a:r>
              <a:rPr lang="en-US" sz="2400" dirty="0"/>
              <a:t> NOR</a:t>
            </a:r>
          </a:p>
          <a:p>
            <a:pPr lvl="1" eaLnBrk="1" hangingPunct="1">
              <a:defRPr/>
            </a:pPr>
            <a:r>
              <a:rPr lang="ro-RO" sz="2400" dirty="0"/>
              <a:t>Se utilizează simbolurile alternative următoare:</a:t>
            </a:r>
            <a:endParaRPr 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39D944-228B-419A-A3DF-763B7D85D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854" y="4451713"/>
            <a:ext cx="6468291" cy="22729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978C589-8CA6-4839-B62F-123A34D62BC1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F6CC6FF9-CFD6-408E-B249-265F57B5A24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92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o-RO"/>
              <a:t>Cuprins</a:t>
            </a:r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o-RO" dirty="0"/>
              <a:t>Noi tipuri de </a:t>
            </a:r>
            <a:r>
              <a:rPr lang="ro-RO" dirty="0" err="1"/>
              <a:t>porţi</a:t>
            </a:r>
            <a:r>
              <a:rPr lang="ro-RO" dirty="0"/>
              <a:t> l</a:t>
            </a:r>
            <a:r>
              <a:rPr lang="en-US" dirty="0" err="1"/>
              <a:t>ogice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ro-RO" dirty="0" err="1"/>
              <a:t>Porţile</a:t>
            </a:r>
            <a:r>
              <a:rPr lang="ro-RO" dirty="0"/>
              <a:t> </a:t>
            </a:r>
            <a:r>
              <a:rPr lang="en-US" dirty="0"/>
              <a:t>NAND </a:t>
            </a:r>
            <a:r>
              <a:rPr lang="ro-RO" dirty="0" err="1"/>
              <a:t>şi</a:t>
            </a:r>
            <a:r>
              <a:rPr lang="en-US" dirty="0"/>
              <a:t> NOR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o-RO" dirty="0"/>
              <a:t>Circuitele </a:t>
            </a:r>
            <a:r>
              <a:rPr lang="en-US" dirty="0"/>
              <a:t>NAND </a:t>
            </a:r>
            <a:r>
              <a:rPr lang="ro-RO" dirty="0" err="1"/>
              <a:t>şi</a:t>
            </a:r>
            <a:r>
              <a:rPr lang="en-US" dirty="0"/>
              <a:t> NOR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Implement</a:t>
            </a:r>
            <a:r>
              <a:rPr lang="ro-RO" dirty="0" err="1"/>
              <a:t>ări</a:t>
            </a:r>
            <a:r>
              <a:rPr lang="ro-RO" dirty="0"/>
              <a:t> pe 2 nivele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Implement</a:t>
            </a:r>
            <a:r>
              <a:rPr lang="ro-RO" dirty="0" err="1"/>
              <a:t>ări</a:t>
            </a:r>
            <a:r>
              <a:rPr lang="ro-RO" dirty="0"/>
              <a:t> </a:t>
            </a:r>
            <a:r>
              <a:rPr lang="ro-RO" dirty="0" err="1"/>
              <a:t>multi</a:t>
            </a:r>
            <a:r>
              <a:rPr lang="ro-RO" dirty="0"/>
              <a:t>-nivel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 dirty="0"/>
              <a:t>Poarta SAU-</a:t>
            </a:r>
            <a:r>
              <a:rPr lang="en-US" dirty="0" err="1"/>
              <a:t>Exclusiv</a:t>
            </a:r>
            <a:r>
              <a:rPr lang="en-US" dirty="0"/>
              <a:t>(XOR)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o-RO" dirty="0" err="1"/>
              <a:t>Funcţia</a:t>
            </a:r>
            <a:r>
              <a:rPr lang="ro-RO" dirty="0"/>
              <a:t> impară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</a:t>
            </a:r>
            <a:r>
              <a:rPr lang="ro-RO" dirty="0" err="1"/>
              <a:t>plicaţii</a:t>
            </a:r>
            <a:r>
              <a:rPr lang="ro-RO" dirty="0"/>
              <a:t>: decodoare logice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61613FF6-A6D2-4C59-9E54-B562468EE021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0AE4D7F7-1713-4189-B067-BF7E9901F87C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78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O implementare pe două nivele </a:t>
            </a:r>
            <a:r>
              <a:rPr lang="en-US" sz="3200"/>
              <a:t>- Ex</a:t>
            </a:r>
            <a:r>
              <a:rPr lang="ro-RO" sz="3200"/>
              <a:t>e</a:t>
            </a:r>
            <a:r>
              <a:rPr lang="en-US" sz="3200"/>
              <a:t>mpl</a:t>
            </a:r>
            <a:r>
              <a:rPr lang="ro-RO" sz="3200"/>
              <a:t>u</a:t>
            </a:r>
            <a:endParaRPr lang="en-US" sz="3200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/>
              <a:t>F(X,Y,Z) = </a:t>
            </a:r>
            <a:r>
              <a:rPr lang="en-US" sz="2800" b="1">
                <a:sym typeface="Symbol" pitchFamily="18" charset="2"/>
              </a:rPr>
              <a:t></a:t>
            </a:r>
            <a:r>
              <a:rPr lang="ro-RO" sz="2800" b="1">
                <a:sym typeface="Symbol" pitchFamily="18" charset="2"/>
              </a:rPr>
              <a:t>m</a:t>
            </a:r>
            <a:r>
              <a:rPr lang="en-US" sz="2800"/>
              <a:t>(0,6)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o-RO" sz="2800"/>
              <a:t>În FND</a:t>
            </a:r>
            <a:r>
              <a:rPr lang="en-US" sz="2800"/>
              <a:t> F’ </a:t>
            </a:r>
            <a:r>
              <a:rPr lang="ro-RO" sz="2800"/>
              <a:t>este</a:t>
            </a:r>
            <a:r>
              <a:rPr lang="en-US" sz="2800"/>
              <a:t>: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400"/>
              <a:t>F’ = </a:t>
            </a:r>
            <a:r>
              <a:rPr lang="en-US" sz="2400" b="1">
                <a:sym typeface="Symbol" pitchFamily="18" charset="2"/>
              </a:rPr>
              <a:t></a:t>
            </a:r>
            <a:r>
              <a:rPr lang="en-US" sz="2400">
                <a:sym typeface="Symbol" pitchFamily="18" charset="2"/>
              </a:rPr>
              <a:t>m(1,2,3,4,5,7)</a:t>
            </a:r>
            <a:br>
              <a:rPr lang="en-US" sz="2400">
                <a:sym typeface="Symbol" pitchFamily="18" charset="2"/>
              </a:rPr>
            </a:br>
            <a:r>
              <a:rPr lang="en-US" sz="2400">
                <a:sym typeface="Symbol" pitchFamily="18" charset="2"/>
              </a:rPr>
              <a:t>    = </a:t>
            </a:r>
            <a:r>
              <a:rPr lang="en-US" sz="2000">
                <a:sym typeface="Symbol" pitchFamily="18" charset="2"/>
              </a:rPr>
              <a:t>X’Y’Z + X’YZ’ + X’YZ + XY’Z’ + XY’Z + XYZ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400"/>
              <a:t>F’ = XY’ + X’Y + Z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o-RO" sz="2800"/>
              <a:t>Se foloseşte </a:t>
            </a:r>
            <a:r>
              <a:rPr lang="en-US" sz="2800"/>
              <a:t>complement</a:t>
            </a:r>
            <a:r>
              <a:rPr lang="ro-RO" sz="2800"/>
              <a:t>ul lui</a:t>
            </a:r>
            <a:r>
              <a:rPr lang="en-US" sz="2800"/>
              <a:t> F’ </a:t>
            </a:r>
            <a:r>
              <a:rPr lang="ro-RO" sz="2800"/>
              <a:t>pentru a obţine</a:t>
            </a:r>
            <a:r>
              <a:rPr lang="en-US" sz="2800"/>
              <a:t> F </a:t>
            </a:r>
            <a:r>
              <a:rPr lang="ro-RO" sz="2800"/>
              <a:t>î</a:t>
            </a:r>
            <a:r>
              <a:rPr lang="en-US" sz="2800"/>
              <a:t>n </a:t>
            </a:r>
            <a:r>
              <a:rPr lang="ro-RO" sz="2800"/>
              <a:t>forma FNC</a:t>
            </a:r>
            <a:r>
              <a:rPr lang="en-US" sz="2800"/>
              <a:t>: F = (F’)' = (X'+Y)(X+Y')Z'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o-RO" sz="2800"/>
              <a:t>Se obţine implementarea </a:t>
            </a:r>
            <a:r>
              <a:rPr lang="en-US" sz="2800"/>
              <a:t>OR-AND</a:t>
            </a:r>
            <a:r>
              <a:rPr lang="ro-RO" sz="2800"/>
              <a:t> a funcţiei</a:t>
            </a:r>
            <a:r>
              <a:rPr lang="en-US" sz="2800"/>
              <a:t> F.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o-RO" sz="2800"/>
              <a:t>Se adaugă cerculeţe şi invertoare pentru transformarea implementării </a:t>
            </a:r>
            <a:r>
              <a:rPr lang="en-US" sz="2800"/>
              <a:t>OR-AND </a:t>
            </a:r>
            <a:r>
              <a:rPr lang="ro-RO" sz="2800"/>
              <a:t>într-o implementare</a:t>
            </a:r>
            <a:r>
              <a:rPr lang="en-US" sz="2800"/>
              <a:t> NOR-NOR.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82A57E6-4FE5-4B6F-88CA-1B4F30158546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471C62B1-2CF8-4BBF-AFCF-8ACF6828BB7E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799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/>
              <a:t>Ex</a:t>
            </a:r>
            <a:r>
              <a:rPr lang="ro-RO" sz="3200"/>
              <a:t>e</a:t>
            </a:r>
            <a:r>
              <a:rPr lang="en-US" sz="3200"/>
              <a:t>mpl</a:t>
            </a:r>
            <a:r>
              <a:rPr lang="ro-RO" sz="3200"/>
              <a:t>u</a:t>
            </a:r>
            <a:r>
              <a:rPr lang="en-US" sz="3200"/>
              <a:t> (cont.)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24400"/>
            <a:ext cx="8229600" cy="1084263"/>
          </a:xfrm>
        </p:spPr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ro-RO" sz="2800"/>
              <a:t>Implementare pe două nivele cu porţi</a:t>
            </a:r>
            <a:r>
              <a:rPr lang="en-US" sz="2800"/>
              <a:t> NOR</a:t>
            </a:r>
          </a:p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en-US" sz="2800"/>
              <a:t>F = (F’)' = (X'+Y)(X+Y')Z'</a:t>
            </a:r>
          </a:p>
        </p:txBody>
      </p:sp>
      <p:pic>
        <p:nvPicPr>
          <p:cNvPr id="22534" name="Picture 4" descr="norex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0988"/>
            <a:ext cx="8305800" cy="294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197D137-5108-4ED2-99A5-AB618F7BA0EB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430C77CB-CA5B-4A0C-997B-92E2681BAFAB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87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Circuite </a:t>
            </a:r>
            <a:r>
              <a:rPr lang="en-US" sz="3200"/>
              <a:t>NOR </a:t>
            </a:r>
            <a:r>
              <a:rPr lang="ro-RO" sz="3200"/>
              <a:t>pe mai multe nivele</a:t>
            </a:r>
            <a:endParaRPr lang="en-US" sz="3200"/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o-RO" dirty="0"/>
              <a:t>Paşii transformării unui circuit </a:t>
            </a:r>
            <a:r>
              <a:rPr lang="en-US" dirty="0"/>
              <a:t>multi</a:t>
            </a:r>
            <a:r>
              <a:rPr lang="ro-RO" dirty="0"/>
              <a:t>-nive</a:t>
            </a:r>
            <a:r>
              <a:rPr lang="en-US" dirty="0"/>
              <a:t>l :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o-RO" dirty="0"/>
              <a:t>Se transformă toate porţile</a:t>
            </a:r>
            <a:r>
              <a:rPr lang="en-US" dirty="0"/>
              <a:t> OR</a:t>
            </a:r>
            <a:r>
              <a:rPr lang="ro-RO" dirty="0"/>
              <a:t> în porţi</a:t>
            </a:r>
            <a:r>
              <a:rPr lang="en-US" dirty="0"/>
              <a:t> NOR </a:t>
            </a:r>
            <a:r>
              <a:rPr lang="ro-RO" dirty="0"/>
              <a:t>cu ajutorul simbolurilor</a:t>
            </a:r>
            <a:r>
              <a:rPr lang="en-US" dirty="0"/>
              <a:t> OR-NOT.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o-RO" dirty="0"/>
              <a:t>Se transformă toate porţile</a:t>
            </a:r>
            <a:r>
              <a:rPr lang="en-US" dirty="0"/>
              <a:t> OR </a:t>
            </a:r>
            <a:r>
              <a:rPr lang="ro-RO" dirty="0"/>
              <a:t>în porţi</a:t>
            </a:r>
            <a:r>
              <a:rPr lang="en-US" dirty="0"/>
              <a:t> NOR </a:t>
            </a:r>
            <a:r>
              <a:rPr lang="ro-RO" dirty="0"/>
              <a:t>cu ajutorul simbolurilor</a:t>
            </a:r>
            <a:r>
              <a:rPr lang="en-US" dirty="0"/>
              <a:t> NOT-AND.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o-RO" dirty="0"/>
              <a:t>Se verifică toate cerculeţele din diagramă.</a:t>
            </a:r>
            <a:r>
              <a:rPr lang="en-US" dirty="0"/>
              <a:t> </a:t>
            </a:r>
            <a:r>
              <a:rPr lang="ro-RO" dirty="0"/>
              <a:t>Pentru fiecare cerculeţ care nu este negat de altul pe aceeaşi linie, se inserează o poartă NOT sau se complementează intrarea iniţială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B8F333B-512A-434A-9A05-BBB768860076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690D95B0-A61D-4C7C-B3EA-5185D3B545AD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88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Funcţia SAU-</a:t>
            </a:r>
            <a:r>
              <a:rPr lang="en-US" sz="3200"/>
              <a:t>Exclusiv</a:t>
            </a:r>
            <a:r>
              <a:rPr lang="ro-RO" sz="3200"/>
              <a:t> </a:t>
            </a:r>
            <a:r>
              <a:rPr lang="en-US" sz="3200"/>
              <a:t>(XOR)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XOR (</a:t>
            </a:r>
            <a:r>
              <a:rPr lang="ro-RO" sz="2800"/>
              <a:t>notată cu</a:t>
            </a:r>
            <a:r>
              <a:rPr lang="en-US" sz="2800"/>
              <a:t> </a:t>
            </a:r>
            <a:r>
              <a:rPr lang="en-US" sz="2800">
                <a:sym typeface="Symbol" pitchFamily="18" charset="2"/>
              </a:rPr>
              <a:t>)</a:t>
            </a:r>
            <a:r>
              <a:rPr lang="en-US" sz="2400">
                <a:sym typeface="Symbol" pitchFamily="18" charset="2"/>
              </a:rPr>
              <a:t> : </a:t>
            </a:r>
            <a:r>
              <a:rPr lang="ro-RO" sz="2400">
                <a:sym typeface="Symbol" pitchFamily="18" charset="2"/>
              </a:rPr>
              <a:t>funcţia </a:t>
            </a:r>
            <a:r>
              <a:rPr lang="en-US" sz="2400">
                <a:sym typeface="Symbol" pitchFamily="18" charset="2"/>
              </a:rPr>
              <a:t>“n</a:t>
            </a:r>
            <a:r>
              <a:rPr lang="ro-RO" sz="2400">
                <a:sym typeface="Symbol" pitchFamily="18" charset="2"/>
              </a:rPr>
              <a:t>e</a:t>
            </a:r>
            <a:r>
              <a:rPr lang="en-US" sz="2400">
                <a:sym typeface="Symbol" pitchFamily="18" charset="2"/>
              </a:rPr>
              <a:t>-e</a:t>
            </a:r>
            <a:r>
              <a:rPr lang="ro-RO" sz="2400">
                <a:sym typeface="Symbol" pitchFamily="18" charset="2"/>
              </a:rPr>
              <a:t>ga</a:t>
            </a:r>
            <a:r>
              <a:rPr lang="en-US" sz="2400">
                <a:sym typeface="Symbol" pitchFamily="18" charset="2"/>
              </a:rPr>
              <a:t>l”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ym typeface="Symbol" pitchFamily="18" charset="2"/>
              </a:rPr>
              <a:t>XOR(X,Y) = X  Y = X’Y + XY’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ym typeface="Symbol" pitchFamily="18" charset="2"/>
              </a:rPr>
              <a:t>Identit</a:t>
            </a:r>
            <a:r>
              <a:rPr lang="ro-RO" sz="2800">
                <a:sym typeface="Symbol" pitchFamily="18" charset="2"/>
              </a:rPr>
              <a:t>ăţi</a:t>
            </a:r>
            <a:r>
              <a:rPr lang="en-US" sz="2800">
                <a:sym typeface="Symbol" pitchFamily="18" charset="2"/>
              </a:rPr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>
                <a:sym typeface="Symbol" pitchFamily="18" charset="2"/>
              </a:rPr>
              <a:t>X  0 = X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>
                <a:sym typeface="Symbol" pitchFamily="18" charset="2"/>
              </a:rPr>
              <a:t>X  1 = X’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>
                <a:sym typeface="Symbol" pitchFamily="18" charset="2"/>
              </a:rPr>
              <a:t>X  X = 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>
                <a:sym typeface="Symbol" pitchFamily="18" charset="2"/>
              </a:rPr>
              <a:t>X  X’ = 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ym typeface="Symbol" pitchFamily="18" charset="2"/>
              </a:rPr>
              <a:t>Proprie</a:t>
            </a:r>
            <a:r>
              <a:rPr lang="ro-RO" sz="2800">
                <a:sym typeface="Symbol" pitchFamily="18" charset="2"/>
              </a:rPr>
              <a:t>tăţi</a:t>
            </a:r>
            <a:r>
              <a:rPr lang="en-US" sz="2800">
                <a:sym typeface="Symbol" pitchFamily="18" charset="2"/>
              </a:rPr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>
                <a:sym typeface="Symbol" pitchFamily="18" charset="2"/>
              </a:rPr>
              <a:t>X  Y = Y  X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>
                <a:sym typeface="Symbol" pitchFamily="18" charset="2"/>
              </a:rPr>
              <a:t>(X  Y)  W = X  ( Y  W)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z="240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z="240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BB60F93-4DB3-4E10-86BD-13F876A33540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972A1B59-549D-4B00-A880-F144DB23DD28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89122" name="Rectangle 102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Implementarea funcţiei </a:t>
            </a:r>
            <a:r>
              <a:rPr lang="en-US" sz="3200"/>
              <a:t>XOR</a:t>
            </a:r>
          </a:p>
        </p:txBody>
      </p:sp>
      <p:sp>
        <p:nvSpPr>
          <p:cNvPr id="38912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3657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XOR(</a:t>
            </a:r>
            <a:r>
              <a:rPr lang="en-US" dirty="0" err="1"/>
              <a:t>a,b</a:t>
            </a:r>
            <a:r>
              <a:rPr lang="en-US" dirty="0"/>
              <a:t>) = ab’ + </a:t>
            </a:r>
            <a:r>
              <a:rPr lang="en-US" dirty="0" err="1"/>
              <a:t>a’b</a:t>
            </a:r>
            <a:endParaRPr lang="en-US" dirty="0"/>
          </a:p>
          <a:p>
            <a:pPr eaLnBrk="1" hangingPunct="1">
              <a:defRPr/>
            </a:pPr>
            <a:r>
              <a:rPr lang="ro-RO" dirty="0"/>
              <a:t>Direct, se folosesc </a:t>
            </a:r>
            <a:r>
              <a:rPr lang="en-US" dirty="0"/>
              <a:t>5 </a:t>
            </a:r>
            <a:r>
              <a:rPr lang="ro-RO" dirty="0"/>
              <a:t>porţi: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2 invert</a:t>
            </a:r>
            <a:r>
              <a:rPr lang="ro-RO" dirty="0"/>
              <a:t>oare</a:t>
            </a:r>
            <a:r>
              <a:rPr lang="en-US" dirty="0"/>
              <a:t>, </a:t>
            </a:r>
            <a:r>
              <a:rPr lang="ro-RO" dirty="0"/>
              <a:t>d</a:t>
            </a:r>
            <a:r>
              <a:rPr lang="en-US" dirty="0"/>
              <a:t>o</a:t>
            </a:r>
            <a:r>
              <a:rPr lang="ro-RO" dirty="0"/>
              <a:t>uă</a:t>
            </a:r>
            <a:r>
              <a:rPr lang="en-US" dirty="0"/>
              <a:t> </a:t>
            </a:r>
            <a:r>
              <a:rPr lang="ro-RO" dirty="0"/>
              <a:t>porţi AND şi o poartă</a:t>
            </a:r>
            <a:r>
              <a:rPr lang="en-US" dirty="0"/>
              <a:t> OR</a:t>
            </a:r>
          </a:p>
          <a:p>
            <a:pPr lvl="1" eaLnBrk="1" hangingPunct="1">
              <a:defRPr/>
            </a:pPr>
            <a:r>
              <a:rPr lang="en-US" dirty="0"/>
              <a:t>2 invert</a:t>
            </a:r>
            <a:r>
              <a:rPr lang="ro-RO" dirty="0"/>
              <a:t>oare</a:t>
            </a:r>
            <a:r>
              <a:rPr lang="en-US" dirty="0"/>
              <a:t> </a:t>
            </a:r>
            <a:r>
              <a:rPr lang="ro-RO" dirty="0"/>
              <a:t>şi trei</a:t>
            </a:r>
            <a:r>
              <a:rPr lang="en-US" dirty="0"/>
              <a:t> </a:t>
            </a:r>
            <a:r>
              <a:rPr lang="ro-RO" dirty="0"/>
              <a:t>porţi</a:t>
            </a:r>
            <a:r>
              <a:rPr lang="en-US" dirty="0"/>
              <a:t> NAND</a:t>
            </a:r>
          </a:p>
          <a:p>
            <a:pPr eaLnBrk="1" hangingPunct="1">
              <a:defRPr/>
            </a:pPr>
            <a:r>
              <a:rPr lang="ro-RO" dirty="0"/>
              <a:t>Indirect</a:t>
            </a:r>
            <a:r>
              <a:rPr lang="en-US" dirty="0"/>
              <a:t>:</a:t>
            </a:r>
          </a:p>
          <a:p>
            <a:pPr lvl="1" eaLnBrk="1" hangingPunct="1">
              <a:defRPr/>
            </a:pPr>
            <a:r>
              <a:rPr lang="en-US" dirty="0"/>
              <a:t>4 </a:t>
            </a:r>
            <a:r>
              <a:rPr lang="ro-RO" dirty="0"/>
              <a:t>porţi </a:t>
            </a:r>
            <a:r>
              <a:rPr lang="en-US"/>
              <a:t>NAND</a:t>
            </a:r>
          </a:p>
          <a:p>
            <a:pPr lvl="1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3319732F-89ED-483F-A82F-4FBCA9E266D3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F5553DD3-EAAE-4F31-AF0A-452D7D54325D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94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Circuitul </a:t>
            </a:r>
            <a:r>
              <a:rPr lang="en-US" sz="3200"/>
              <a:t>XOR </a:t>
            </a:r>
            <a:r>
              <a:rPr lang="ro-RO" sz="3200"/>
              <a:t>cu</a:t>
            </a:r>
            <a:r>
              <a:rPr lang="en-US" sz="3200"/>
              <a:t> 4 </a:t>
            </a:r>
            <a:r>
              <a:rPr lang="ro-RO" sz="3200"/>
              <a:t>porţi </a:t>
            </a:r>
            <a:r>
              <a:rPr lang="en-US" sz="3200"/>
              <a:t>NAND</a:t>
            </a:r>
          </a:p>
        </p:txBody>
      </p:sp>
      <p:pic>
        <p:nvPicPr>
          <p:cNvPr id="26629" name="Picture 4" descr="ch02-f4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2" t="52193" b="20869"/>
          <a:stretch>
            <a:fillRect/>
          </a:stretch>
        </p:blipFill>
        <p:spPr>
          <a:xfrm>
            <a:off x="381000" y="1887538"/>
            <a:ext cx="8305800" cy="3370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2B1E752-64CB-4B63-8C39-0A25C1347CB2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F100FC03-CC43-40A0-927D-61F6DA3EFA9A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91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Funcţia N</a:t>
            </a:r>
            <a:r>
              <a:rPr lang="en-US" sz="3200"/>
              <a:t>OR</a:t>
            </a:r>
            <a:r>
              <a:rPr lang="ro-RO" sz="3200"/>
              <a:t>-Exclusiv</a:t>
            </a:r>
            <a:r>
              <a:rPr lang="en-US" sz="3200"/>
              <a:t> (XNOR)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XNOR</a:t>
            </a:r>
            <a:r>
              <a:rPr lang="en-US" sz="2800">
                <a:sym typeface="Symbol" pitchFamily="18" charset="2"/>
              </a:rPr>
              <a:t>: </a:t>
            </a:r>
            <a:r>
              <a:rPr lang="ro-RO" sz="2800">
                <a:sym typeface="Symbol" pitchFamily="18" charset="2"/>
              </a:rPr>
              <a:t>Funcţia </a:t>
            </a:r>
            <a:r>
              <a:rPr lang="en-US" sz="2800">
                <a:sym typeface="Symbol" pitchFamily="18" charset="2"/>
              </a:rPr>
              <a:t>“e</a:t>
            </a:r>
            <a:r>
              <a:rPr lang="ro-RO" sz="2800">
                <a:sym typeface="Symbol" pitchFamily="18" charset="2"/>
              </a:rPr>
              <a:t>galitate</a:t>
            </a:r>
            <a:r>
              <a:rPr lang="en-US" sz="2800">
                <a:sym typeface="Symbol" pitchFamily="18" charset="2"/>
              </a:rPr>
              <a:t>”</a:t>
            </a:r>
          </a:p>
          <a:p>
            <a:pPr eaLnBrk="1" hangingPunct="1">
              <a:defRPr/>
            </a:pPr>
            <a:r>
              <a:rPr lang="en-US">
                <a:sym typeface="Symbol" pitchFamily="18" charset="2"/>
              </a:rPr>
              <a:t>XNOR(a,b) = ab + a’b’</a:t>
            </a:r>
          </a:p>
          <a:p>
            <a:pPr eaLnBrk="1" hangingPunct="1">
              <a:defRPr/>
            </a:pPr>
            <a:r>
              <a:rPr lang="ro-RO">
                <a:sym typeface="Symbol" pitchFamily="18" charset="2"/>
              </a:rPr>
              <a:t>Se observă că:</a:t>
            </a:r>
            <a:r>
              <a:rPr lang="en-US">
                <a:sym typeface="Symbol" pitchFamily="18" charset="2"/>
              </a:rPr>
              <a:t> XNOR(a,b) = ( XOR(a,b) )’ </a:t>
            </a:r>
          </a:p>
          <a:p>
            <a:pPr lvl="1" eaLnBrk="1" hangingPunct="1">
              <a:defRPr/>
            </a:pPr>
            <a:r>
              <a:rPr lang="en-US">
                <a:sym typeface="Symbol" pitchFamily="18" charset="2"/>
              </a:rPr>
              <a:t>( a  b )’ = ( a’b + ab’)’</a:t>
            </a:r>
            <a:br>
              <a:rPr lang="en-US">
                <a:sym typeface="Symbol" pitchFamily="18" charset="2"/>
              </a:rPr>
            </a:br>
            <a:r>
              <a:rPr lang="en-US">
                <a:sym typeface="Symbol" pitchFamily="18" charset="2"/>
              </a:rPr>
              <a:t>              = (a’b)’ •(ab’)’</a:t>
            </a:r>
            <a:br>
              <a:rPr lang="en-US">
                <a:sym typeface="Symbol" pitchFamily="18" charset="2"/>
              </a:rPr>
            </a:br>
            <a:r>
              <a:rPr lang="en-US">
                <a:sym typeface="Symbol" pitchFamily="18" charset="2"/>
              </a:rPr>
              <a:t>              = (a + b’) • (a’ +b)</a:t>
            </a:r>
            <a:br>
              <a:rPr lang="en-US">
                <a:sym typeface="Symbol" pitchFamily="18" charset="2"/>
              </a:rPr>
            </a:br>
            <a:r>
              <a:rPr lang="en-US">
                <a:sym typeface="Symbol" pitchFamily="18" charset="2"/>
              </a:rPr>
              <a:t>              = ab + a’b’</a:t>
            </a:r>
          </a:p>
          <a:p>
            <a:pPr eaLnBrk="1" hangingPunct="1">
              <a:defRPr/>
            </a:pPr>
            <a:r>
              <a:rPr lang="en-US">
                <a:sym typeface="Symbol" pitchFamily="18" charset="2"/>
              </a:rPr>
              <a:t>a  b’ = ( a  b )’ = a’  b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13729A5-2D83-442D-B368-2F8CEE3C764D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BAB43084-5A85-440C-A99F-AA040E1163E2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92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Funcţia impară</a:t>
            </a:r>
            <a:endParaRPr lang="en-US" sz="3200"/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839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x</a:t>
            </a:r>
            <a:r>
              <a:rPr lang="en-US" sz="2800">
                <a:sym typeface="Symbol" pitchFamily="18" charset="2"/>
              </a:rPr>
              <a:t>y = x’y + xy’</a:t>
            </a:r>
            <a:r>
              <a:rPr lang="ro-RO" sz="2800">
                <a:sym typeface="Symbol" pitchFamily="18" charset="2"/>
              </a:rPr>
              <a:t> </a:t>
            </a:r>
            <a:r>
              <a:rPr lang="en-US" sz="2800">
                <a:sym typeface="Symbol" pitchFamily="18" charset="2"/>
              </a:rPr>
              <a:t>= m</a:t>
            </a:r>
            <a:r>
              <a:rPr lang="en-US" sz="2800" baseline="-25000">
                <a:solidFill>
                  <a:schemeClr val="hlink"/>
                </a:solidFill>
                <a:sym typeface="Symbol" pitchFamily="18" charset="2"/>
              </a:rPr>
              <a:t>01 </a:t>
            </a:r>
            <a:r>
              <a:rPr lang="en-US" sz="2800">
                <a:sym typeface="Symbol" pitchFamily="18" charset="2"/>
              </a:rPr>
              <a:t>+ m</a:t>
            </a:r>
            <a:r>
              <a:rPr lang="en-US" sz="2800" baseline="-25000">
                <a:solidFill>
                  <a:schemeClr val="hlink"/>
                </a:solidFill>
                <a:sym typeface="Symbol" pitchFamily="18" charset="2"/>
              </a:rPr>
              <a:t>10</a:t>
            </a:r>
            <a:r>
              <a:rPr lang="en-US" sz="2800">
                <a:sym typeface="Symbol" pitchFamily="18" charset="2"/>
              </a:rPr>
              <a:t> </a:t>
            </a:r>
            <a:endParaRPr lang="en-US" sz="2800" baseline="-2500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x</a:t>
            </a:r>
            <a:r>
              <a:rPr lang="en-US" sz="2800">
                <a:sym typeface="Symbol" pitchFamily="18" charset="2"/>
              </a:rPr>
              <a:t>yz = xy’z’ + x’yz’ + x’y’z +xyz = m</a:t>
            </a:r>
            <a:r>
              <a:rPr lang="en-US" sz="2800" baseline="-25000">
                <a:solidFill>
                  <a:schemeClr val="hlink"/>
                </a:solidFill>
                <a:sym typeface="Symbol" pitchFamily="18" charset="2"/>
              </a:rPr>
              <a:t>100 </a:t>
            </a:r>
            <a:r>
              <a:rPr lang="en-US" sz="2800">
                <a:sym typeface="Symbol" pitchFamily="18" charset="2"/>
              </a:rPr>
              <a:t>+ m</a:t>
            </a:r>
            <a:r>
              <a:rPr lang="en-US" sz="2800" baseline="-25000">
                <a:solidFill>
                  <a:schemeClr val="hlink"/>
                </a:solidFill>
                <a:sym typeface="Symbol" pitchFamily="18" charset="2"/>
              </a:rPr>
              <a:t>010 </a:t>
            </a:r>
            <a:r>
              <a:rPr lang="en-US" sz="2800">
                <a:sym typeface="Symbol" pitchFamily="18" charset="2"/>
              </a:rPr>
              <a:t>+ m</a:t>
            </a:r>
            <a:r>
              <a:rPr lang="en-US" sz="2800" baseline="-25000">
                <a:solidFill>
                  <a:schemeClr val="hlink"/>
                </a:solidFill>
                <a:sym typeface="Symbol" pitchFamily="18" charset="2"/>
              </a:rPr>
              <a:t>001 </a:t>
            </a:r>
            <a:r>
              <a:rPr lang="en-US" sz="2800">
                <a:sym typeface="Symbol" pitchFamily="18" charset="2"/>
              </a:rPr>
              <a:t>+ m</a:t>
            </a:r>
            <a:r>
              <a:rPr lang="en-US" sz="2800" baseline="-25000">
                <a:solidFill>
                  <a:schemeClr val="hlink"/>
                </a:solidFill>
                <a:sym typeface="Symbol" pitchFamily="18" charset="2"/>
              </a:rPr>
              <a:t>111</a:t>
            </a:r>
            <a:endParaRPr lang="en-US" sz="280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ym typeface="Symbol" pitchFamily="18" charset="2"/>
              </a:rPr>
              <a:t>xyzw = x’yzw + xy’zw + xyz’w + xyzw’ +</a:t>
            </a:r>
            <a:br>
              <a:rPr lang="en-US" sz="2800">
                <a:sym typeface="Symbol" pitchFamily="18" charset="2"/>
              </a:rPr>
            </a:br>
            <a:r>
              <a:rPr lang="en-US" sz="2800">
                <a:sym typeface="Symbol" pitchFamily="18" charset="2"/>
              </a:rPr>
              <a:t>                   x’y’z’w + x’yz’w’ + x’y’zw’ +xy’z’w’= m</a:t>
            </a:r>
            <a:r>
              <a:rPr lang="en-US" sz="2800" baseline="-25000">
                <a:solidFill>
                  <a:schemeClr val="hlink"/>
                </a:solidFill>
                <a:sym typeface="Symbol" pitchFamily="18" charset="2"/>
              </a:rPr>
              <a:t>0111 </a:t>
            </a:r>
            <a:r>
              <a:rPr lang="en-US" sz="2800">
                <a:sym typeface="Symbol" pitchFamily="18" charset="2"/>
              </a:rPr>
              <a:t>+ m</a:t>
            </a:r>
            <a:r>
              <a:rPr lang="en-US" sz="2800" baseline="-25000">
                <a:solidFill>
                  <a:schemeClr val="hlink"/>
                </a:solidFill>
                <a:sym typeface="Symbol" pitchFamily="18" charset="2"/>
              </a:rPr>
              <a:t>1011 </a:t>
            </a:r>
            <a:r>
              <a:rPr lang="en-US" sz="2800">
                <a:sym typeface="Symbol" pitchFamily="18" charset="2"/>
              </a:rPr>
              <a:t>+ m</a:t>
            </a:r>
            <a:r>
              <a:rPr lang="en-US" sz="2800" baseline="-25000">
                <a:solidFill>
                  <a:schemeClr val="hlink"/>
                </a:solidFill>
                <a:sym typeface="Symbol" pitchFamily="18" charset="2"/>
              </a:rPr>
              <a:t>1101 </a:t>
            </a:r>
            <a:r>
              <a:rPr lang="en-US" sz="2800">
                <a:sym typeface="Symbol" pitchFamily="18" charset="2"/>
              </a:rPr>
              <a:t>+ m</a:t>
            </a:r>
            <a:r>
              <a:rPr lang="en-US" sz="2800" baseline="-25000">
                <a:solidFill>
                  <a:schemeClr val="hlink"/>
                </a:solidFill>
                <a:sym typeface="Symbol" pitchFamily="18" charset="2"/>
              </a:rPr>
              <a:t>1110 </a:t>
            </a:r>
            <a:r>
              <a:rPr lang="en-US" sz="2800">
                <a:sym typeface="Symbol" pitchFamily="18" charset="2"/>
              </a:rPr>
              <a:t>+ m</a:t>
            </a:r>
            <a:r>
              <a:rPr lang="en-US" sz="2800" baseline="-25000">
                <a:solidFill>
                  <a:schemeClr val="hlink"/>
                </a:solidFill>
                <a:sym typeface="Symbol" pitchFamily="18" charset="2"/>
              </a:rPr>
              <a:t>0001 </a:t>
            </a:r>
            <a:r>
              <a:rPr lang="en-US" sz="2800">
                <a:sym typeface="Symbol" pitchFamily="18" charset="2"/>
              </a:rPr>
              <a:t>+ m</a:t>
            </a:r>
            <a:r>
              <a:rPr lang="en-US" sz="2800" baseline="-25000">
                <a:solidFill>
                  <a:schemeClr val="hlink"/>
                </a:solidFill>
                <a:sym typeface="Symbol" pitchFamily="18" charset="2"/>
              </a:rPr>
              <a:t>0100 </a:t>
            </a:r>
            <a:r>
              <a:rPr lang="en-US" sz="2800">
                <a:sym typeface="Symbol" pitchFamily="18" charset="2"/>
              </a:rPr>
              <a:t>+ m</a:t>
            </a:r>
            <a:r>
              <a:rPr lang="en-US" sz="2800" baseline="-25000">
                <a:solidFill>
                  <a:schemeClr val="hlink"/>
                </a:solidFill>
                <a:sym typeface="Symbol" pitchFamily="18" charset="2"/>
              </a:rPr>
              <a:t>0010 </a:t>
            </a:r>
            <a:r>
              <a:rPr lang="en-US" sz="2800">
                <a:sym typeface="Symbol" pitchFamily="18" charset="2"/>
              </a:rPr>
              <a:t>+ m</a:t>
            </a:r>
            <a:r>
              <a:rPr lang="en-US" sz="2800" baseline="-25000">
                <a:solidFill>
                  <a:schemeClr val="hlink"/>
                </a:solidFill>
                <a:sym typeface="Symbol" pitchFamily="18" charset="2"/>
              </a:rPr>
              <a:t>1000</a:t>
            </a:r>
            <a:endParaRPr lang="en-US" sz="280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ym typeface="Symbol" pitchFamily="18" charset="2"/>
              </a:rPr>
              <a:t>… 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ym typeface="Symbol" pitchFamily="18" charset="2"/>
              </a:rPr>
              <a:t>Se observ</a:t>
            </a:r>
            <a:r>
              <a:rPr lang="ro-RO" sz="2800">
                <a:sym typeface="Symbol" pitchFamily="18" charset="2"/>
              </a:rPr>
              <a:t>ă că orice funcţie </a:t>
            </a:r>
            <a:r>
              <a:rPr lang="en-US" sz="2800">
                <a:sym typeface="Symbol" pitchFamily="18" charset="2"/>
              </a:rPr>
              <a:t>XOR </a:t>
            </a:r>
            <a:r>
              <a:rPr lang="ro-RO" sz="2800">
                <a:sym typeface="Symbol" pitchFamily="18" charset="2"/>
              </a:rPr>
              <a:t>cu n intrări are valoarea de adevăr </a:t>
            </a:r>
            <a:r>
              <a:rPr lang="en-US" sz="2800">
                <a:sym typeface="Symbol" pitchFamily="18" charset="2"/>
              </a:rPr>
              <a:t>1</a:t>
            </a:r>
            <a:r>
              <a:rPr lang="ro-RO" sz="2800">
                <a:sym typeface="Symbol" pitchFamily="18" charset="2"/>
              </a:rPr>
              <a:t> pentru toţi mintermenii</a:t>
            </a:r>
            <a:r>
              <a:rPr lang="en-US" sz="2800">
                <a:sym typeface="Symbol" pitchFamily="18" charset="2"/>
              </a:rPr>
              <a:t> </a:t>
            </a:r>
            <a:r>
              <a:rPr lang="ro-RO" sz="2800">
                <a:sym typeface="Symbol" pitchFamily="18" charset="2"/>
              </a:rPr>
              <a:t>cu indici care conţin în reprezentarea binară un număr impar de </a:t>
            </a:r>
            <a:r>
              <a:rPr lang="en-US" sz="2800">
                <a:sym typeface="Symbol" pitchFamily="18" charset="2"/>
              </a:rPr>
              <a:t>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 sz="2800">
                <a:sym typeface="Symbol" pitchFamily="18" charset="2"/>
              </a:rPr>
              <a:t>Funcţia</a:t>
            </a:r>
            <a:r>
              <a:rPr lang="en-US" sz="2800">
                <a:sym typeface="Symbol" pitchFamily="18" charset="2"/>
              </a:rPr>
              <a:t> XOR </a:t>
            </a:r>
            <a:r>
              <a:rPr lang="ro-RO" sz="2800">
                <a:sym typeface="Symbol" pitchFamily="18" charset="2"/>
              </a:rPr>
              <a:t>mai este cunoscută sub denumirea de “funcţia impară”</a:t>
            </a:r>
            <a:endParaRPr lang="en-US" sz="280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E8E5E46-1C4D-4CC2-A1B1-A2934C4A834A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8D1417AE-9263-4A42-B75F-E148BC970A8F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96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Funcţia impară (cont.)</a:t>
            </a:r>
            <a:endParaRPr lang="en-US" sz="3200"/>
          </a:p>
        </p:txBody>
      </p:sp>
      <p:pic>
        <p:nvPicPr>
          <p:cNvPr id="29701" name="Picture 4" descr="odd_fnc_ma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447800"/>
            <a:ext cx="8305800" cy="3824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33400" y="5486400"/>
            <a:ext cx="830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ro-RO" altLang="en-US" sz="2400">
                <a:latin typeface="Garamond" pitchFamily="18" charset="0"/>
              </a:rPr>
              <a:t>În diagrama Karnaugh, m</a:t>
            </a:r>
            <a:r>
              <a:rPr lang="en-US" altLang="en-US" sz="2400">
                <a:latin typeface="Garamond" pitchFamily="18" charset="0"/>
              </a:rPr>
              <a:t>interm</a:t>
            </a:r>
            <a:r>
              <a:rPr lang="ro-RO" altLang="en-US" sz="2400">
                <a:latin typeface="Garamond" pitchFamily="18" charset="0"/>
              </a:rPr>
              <a:t>enii se află întotdeauna la distanţa 2 unul de altul (separaţi de un pătrat liber)</a:t>
            </a:r>
            <a:endParaRPr lang="en-US" altLang="en-US" sz="240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3DA72A4-86FA-4F2C-B458-A6847E6FCEBE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EA76A42E-7E93-40F2-B36E-910B7E6020A7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98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Funcţia impară (cont.)</a:t>
            </a:r>
            <a:endParaRPr lang="en-US" sz="3200"/>
          </a:p>
        </p:txBody>
      </p:sp>
      <p:pic>
        <p:nvPicPr>
          <p:cNvPr id="30725" name="Picture 4" descr="odd_fnc_diagra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278063"/>
            <a:ext cx="8512175" cy="2217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EBD2190-B83A-434F-BAA5-B03281B64C58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3A691A88-5B87-48F1-8C4F-0998DD40A1B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44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/>
              <a:t>Alte tipuri de porţi l</a:t>
            </a:r>
            <a:r>
              <a:rPr lang="en-US"/>
              <a:t>ogice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153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ro-RO" sz="2800"/>
              <a:t>Se poate construi oricare circuit combinaţional logic cu ajutorul porţilor de bază</a:t>
            </a:r>
            <a:r>
              <a:rPr lang="en-US" sz="2800"/>
              <a:t> AND, OR </a:t>
            </a:r>
            <a:r>
              <a:rPr lang="ro-RO" sz="2800"/>
              <a:t>şi</a:t>
            </a:r>
            <a:r>
              <a:rPr lang="en-US" sz="2800"/>
              <a:t> NOT</a:t>
            </a:r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r>
              <a:rPr lang="ro-RO" sz="2800"/>
              <a:t>În practică sunt folosite şi alte porţi logice derivate</a:t>
            </a:r>
            <a:endParaRPr lang="en-US" sz="2800"/>
          </a:p>
          <a:p>
            <a:pPr eaLnBrk="1" hangingPunct="1">
              <a:defRPr/>
            </a:pPr>
            <a:endParaRPr lang="en-US" sz="2800"/>
          </a:p>
        </p:txBody>
      </p:sp>
      <p:pic>
        <p:nvPicPr>
          <p:cNvPr id="5126" name="Picture 4" descr="logele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514600"/>
            <a:ext cx="8087032" cy="2667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D7F63603-4128-4D3F-B165-9F51D2232ACE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BD4E6B23-FF38-4E51-9564-103F92362AE6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400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Funcţia pară</a:t>
            </a:r>
            <a:endParaRPr lang="en-US" sz="3200"/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229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ro-RO"/>
              <a:t>Cum s-ar putea implementa o funcţie pară</a:t>
            </a:r>
            <a:r>
              <a:rPr lang="en-US"/>
              <a:t>?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>
                <a:effectLst/>
              </a:rPr>
              <a:t>Prin complementarea func</a:t>
            </a:r>
            <a:r>
              <a:rPr lang="ro-RO">
                <a:effectLst/>
              </a:rPr>
              <a:t>ţi</a:t>
            </a:r>
            <a:r>
              <a:rPr lang="en-US">
                <a:effectLst/>
              </a:rPr>
              <a:t>ei XOR </a:t>
            </a:r>
            <a:r>
              <a:rPr lang="en-US">
                <a:effectLst/>
                <a:sym typeface="Wingdings" pitchFamily="2" charset="2"/>
              </a:rPr>
              <a:t> XNOR</a:t>
            </a:r>
            <a:endParaRPr lang="en-US">
              <a:effectLst/>
            </a:endParaRP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EE8BEE7-8F27-44BB-9270-1D36FF88AE33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8A9B8178-1917-4518-A4BF-1E54D15C30A4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93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Generarea şi verificarea parităţii</a:t>
            </a:r>
            <a:endParaRPr lang="en-US" sz="3200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/>
              <a:t>Funcţiile de paritate (pară şi impară) pot fi utilizate pentru a implementa circuite de verificare a parităţii în cazul codurilor detectoare şi corectoare de erori</a:t>
            </a:r>
            <a:r>
              <a:rPr lang="en-US"/>
              <a:t>. </a:t>
            </a:r>
          </a:p>
          <a:p>
            <a:pPr eaLnBrk="1" hangingPunct="1">
              <a:defRPr/>
            </a:pPr>
            <a:r>
              <a:rPr lang="ro-RO" i="1"/>
              <a:t>S.n. </a:t>
            </a:r>
            <a:r>
              <a:rPr lang="en-US" i="1" u="sng"/>
              <a:t>generator</a:t>
            </a:r>
            <a:r>
              <a:rPr lang="ro-RO" i="1" u="sng"/>
              <a:t> de paritate</a:t>
            </a:r>
            <a:r>
              <a:rPr lang="en-US" i="1"/>
              <a:t>:</a:t>
            </a:r>
            <a:r>
              <a:rPr lang="en-US"/>
              <a:t> </a:t>
            </a:r>
            <a:r>
              <a:rPr lang="ro-RO"/>
              <a:t>un c</a:t>
            </a:r>
            <a:r>
              <a:rPr lang="en-US"/>
              <a:t>ircuit</a:t>
            </a:r>
            <a:r>
              <a:rPr lang="ro-RO"/>
              <a:t> ce</a:t>
            </a:r>
            <a:r>
              <a:rPr lang="en-US"/>
              <a:t> </a:t>
            </a:r>
            <a:r>
              <a:rPr lang="ro-RO"/>
              <a:t>generează un bit de paritate înaintea transmisiei şirului de biţi</a:t>
            </a:r>
            <a:r>
              <a:rPr lang="en-US"/>
              <a:t>.</a:t>
            </a:r>
          </a:p>
          <a:p>
            <a:pPr eaLnBrk="1" hangingPunct="1">
              <a:defRPr/>
            </a:pPr>
            <a:r>
              <a:rPr lang="ro-RO" i="1"/>
              <a:t>S.n. </a:t>
            </a:r>
            <a:r>
              <a:rPr lang="ro-RO" i="1" u="sng"/>
              <a:t>verificator de paritate</a:t>
            </a:r>
            <a:r>
              <a:rPr lang="en-US" i="1"/>
              <a:t>:</a:t>
            </a:r>
            <a:r>
              <a:rPr lang="en-US"/>
              <a:t> </a:t>
            </a:r>
            <a:r>
              <a:rPr lang="ro-RO"/>
              <a:t>un</a:t>
            </a:r>
            <a:r>
              <a:rPr lang="en-US"/>
              <a:t> circuit </a:t>
            </a:r>
            <a:r>
              <a:rPr lang="ro-RO"/>
              <a:t>care verifică paritatea la recepţie</a:t>
            </a:r>
            <a:r>
              <a:rPr lang="en-US"/>
              <a:t>.</a:t>
            </a:r>
            <a:endParaRPr lang="en-US" i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3CBED7C-80A4-4614-8316-4E598B62A609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02FC1731-DCE8-410E-A3BF-D145F6ADE3BD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401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Generarea p</a:t>
            </a:r>
            <a:r>
              <a:rPr lang="en-US" sz="3200"/>
              <a:t>arit</a:t>
            </a:r>
            <a:r>
              <a:rPr lang="ro-RO" sz="3200"/>
              <a:t>ăţii </a:t>
            </a:r>
            <a:r>
              <a:rPr lang="en-US" sz="3200"/>
              <a:t>- Ex</a:t>
            </a:r>
            <a:r>
              <a:rPr lang="ro-RO" sz="3200"/>
              <a:t>e</a:t>
            </a:r>
            <a:r>
              <a:rPr lang="en-US" sz="3200"/>
              <a:t>mpl</a:t>
            </a:r>
            <a:r>
              <a:rPr lang="ro-RO" sz="3200"/>
              <a:t>u</a:t>
            </a:r>
            <a:r>
              <a:rPr lang="en-US" sz="3200"/>
              <a:t> </a:t>
            </a:r>
          </a:p>
        </p:txBody>
      </p:sp>
      <p:pic>
        <p:nvPicPr>
          <p:cNvPr id="33797" name="Picture 5" descr="PARITY_GE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1219200"/>
            <a:ext cx="4876800" cy="3200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1415" name="Rectangle 7"/>
          <p:cNvSpPr>
            <a:spLocks noChangeArrowheads="1"/>
          </p:cNvSpPr>
          <p:nvPr/>
        </p:nvSpPr>
        <p:spPr bwMode="auto">
          <a:xfrm>
            <a:off x="457200" y="1447800"/>
            <a:ext cx="8229600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i="1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i="1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i="1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i="1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i="1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ro-RO" sz="24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P(X,Y,Z) </a:t>
            </a:r>
            <a:r>
              <a:rPr lang="ro-RO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trebuie să aibă valoarea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 </a:t>
            </a:r>
            <a:r>
              <a:rPr lang="ro-RO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pentru toate combinaţiile de intrare ce conţin un număr impar de cifre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1.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ro-RO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În consecinţă, funcţia noastră va fi funcţia SAU-Exclusiv (funcţie impară) cu trei intrări: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 = 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sym typeface="Symbol" pitchFamily="18" charset="2"/>
              </a:rPr>
              <a:t>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sym typeface="Symbol" pitchFamily="18" charset="2"/>
              </a:rPr>
              <a:t>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Z.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D8FEE96-493B-4E4E-A817-FEADB62F5A48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230959EC-7696-4028-980D-0530107F99AE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403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Verificarea p</a:t>
            </a:r>
            <a:r>
              <a:rPr lang="en-US" sz="3200"/>
              <a:t>arit</a:t>
            </a:r>
            <a:r>
              <a:rPr lang="ro-RO" sz="3200"/>
              <a:t>ăţii</a:t>
            </a:r>
            <a:r>
              <a:rPr lang="en-US" sz="3200"/>
              <a:t> - Ex</a:t>
            </a:r>
            <a:r>
              <a:rPr lang="ro-RO" sz="3200"/>
              <a:t>e</a:t>
            </a:r>
            <a:r>
              <a:rPr lang="en-US" sz="3200"/>
              <a:t>mpl</a:t>
            </a:r>
            <a:r>
              <a:rPr lang="ro-RO" sz="3200"/>
              <a:t>u</a:t>
            </a:r>
            <a:endParaRPr lang="en-US" sz="3200"/>
          </a:p>
        </p:txBody>
      </p:sp>
      <p:sp>
        <p:nvSpPr>
          <p:cNvPr id="403460" name="Rectangle 4"/>
          <p:cNvSpPr>
            <a:spLocks noChangeArrowheads="1"/>
          </p:cNvSpPr>
          <p:nvPr/>
        </p:nvSpPr>
        <p:spPr bwMode="auto">
          <a:xfrm>
            <a:off x="457200" y="1828800"/>
            <a:ext cx="8229600" cy="460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066800" y="1524000"/>
            <a:ext cx="640556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800">
                <a:latin typeface="Garamond" pitchFamily="18" charset="0"/>
              </a:rPr>
              <a:t>    </a:t>
            </a:r>
            <a:r>
              <a:rPr lang="ro-RO" altLang="en-US" sz="2800">
                <a:latin typeface="Garamond" pitchFamily="18" charset="0"/>
              </a:rPr>
              <a:t>Cum s-ar putea </a:t>
            </a:r>
            <a:r>
              <a:rPr lang="en-US" altLang="en-US" sz="2800">
                <a:latin typeface="Garamond" pitchFamily="18" charset="0"/>
              </a:rPr>
              <a:t>implementa</a:t>
            </a:r>
            <a:r>
              <a:rPr lang="ro-RO" altLang="en-US" sz="2800">
                <a:latin typeface="Garamond" pitchFamily="18" charset="0"/>
              </a:rPr>
              <a:t> un verificator de paritate pentru exemplul anterior </a:t>
            </a:r>
            <a:r>
              <a:rPr lang="en-US" altLang="en-US" sz="2800">
                <a:latin typeface="Garamond" pitchFamily="18" charset="0"/>
              </a:rPr>
              <a:t>?</a:t>
            </a:r>
          </a:p>
          <a:p>
            <a:endParaRPr lang="en-US" altLang="en-US" sz="2800">
              <a:latin typeface="Garamond" pitchFamily="18" charset="0"/>
            </a:endParaRPr>
          </a:p>
          <a:p>
            <a:r>
              <a:rPr lang="en-US" altLang="en-US" sz="2800">
                <a:latin typeface="Garamond" pitchFamily="18" charset="0"/>
              </a:rPr>
              <a:t>   </a:t>
            </a:r>
          </a:p>
        </p:txBody>
      </p:sp>
      <p:sp>
        <p:nvSpPr>
          <p:cNvPr id="403463" name="Text Box 7"/>
          <p:cNvSpPr txBox="1">
            <a:spLocks noChangeArrowheads="1"/>
          </p:cNvSpPr>
          <p:nvPr/>
        </p:nvSpPr>
        <p:spPr bwMode="auto">
          <a:xfrm>
            <a:off x="0" y="2987675"/>
            <a:ext cx="9144000" cy="327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200">
                <a:latin typeface="Garamond" pitchFamily="18" charset="0"/>
              </a:rPr>
              <a:t>    </a:t>
            </a:r>
            <a:r>
              <a:rPr lang="ro-RO" sz="2800">
                <a:latin typeface="Garamond" pitchFamily="18" charset="0"/>
              </a:rPr>
              <a:t>Se poate folosi un circuit XOR cu </a:t>
            </a:r>
            <a:r>
              <a:rPr lang="en-US" sz="2800">
                <a:latin typeface="Garamond" pitchFamily="18" charset="0"/>
              </a:rPr>
              <a:t>4</a:t>
            </a:r>
            <a:r>
              <a:rPr lang="ro-RO" sz="2800">
                <a:latin typeface="Garamond" pitchFamily="18" charset="0"/>
              </a:rPr>
              <a:t> intrări </a:t>
            </a:r>
            <a:r>
              <a:rPr lang="en-US" sz="2800">
                <a:latin typeface="Garamond" pitchFamily="18" charset="0"/>
              </a:rPr>
              <a:t>(</a:t>
            </a:r>
            <a:r>
              <a:rPr lang="ro-RO" sz="2800">
                <a:latin typeface="Garamond" pitchFamily="18" charset="0"/>
              </a:rPr>
              <a:t>o funcţie impară</a:t>
            </a:r>
            <a:r>
              <a:rPr lang="en-US" sz="2800">
                <a:latin typeface="Garamond" pitchFamily="18" charset="0"/>
              </a:rPr>
              <a:t>)  </a:t>
            </a:r>
            <a:r>
              <a:rPr lang="ro-RO" sz="2800">
                <a:latin typeface="Garamond" pitchFamily="18" charset="0"/>
              </a:rPr>
              <a:t>Cor</a:t>
            </a:r>
            <a:r>
              <a:rPr lang="en-US" sz="2800">
                <a:latin typeface="Garamond" pitchFamily="18" charset="0"/>
              </a:rPr>
              <a:t> =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sym typeface="Symbol" pitchFamily="18" charset="2"/>
              </a:rPr>
              <a:t>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sym typeface="Symbol" pitchFamily="18" charset="2"/>
              </a:rPr>
              <a:t>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Z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sym typeface="Symbol" pitchFamily="18" charset="2"/>
              </a:rPr>
              <a:t>P </a:t>
            </a:r>
            <a:r>
              <a:rPr lang="en-US" sz="2800">
                <a:latin typeface="Garamond" pitchFamily="18" charset="0"/>
              </a:rPr>
              <a:t> </a:t>
            </a:r>
            <a:r>
              <a:rPr lang="en-US" sz="2800">
                <a:latin typeface="Garamond" pitchFamily="18" charset="0"/>
                <a:sym typeface="Wingdings" pitchFamily="2" charset="2"/>
              </a:rPr>
              <a:t> 1 indic</a:t>
            </a:r>
            <a:r>
              <a:rPr lang="ro-RO" sz="2800">
                <a:latin typeface="Garamond" pitchFamily="18" charset="0"/>
                <a:sym typeface="Wingdings" pitchFamily="2" charset="2"/>
              </a:rPr>
              <a:t>ă</a:t>
            </a:r>
            <a:r>
              <a:rPr lang="en-US" sz="2800">
                <a:latin typeface="Garamond" pitchFamily="18" charset="0"/>
                <a:sym typeface="Wingdings" pitchFamily="2" charset="2"/>
              </a:rPr>
              <a:t> </a:t>
            </a:r>
            <a:r>
              <a:rPr lang="ro-RO" sz="2800" u="sng">
                <a:latin typeface="Garamond" pitchFamily="18" charset="0"/>
                <a:sym typeface="Wingdings" pitchFamily="2" charset="2"/>
              </a:rPr>
              <a:t>eroare</a:t>
            </a:r>
            <a:r>
              <a:rPr lang="ro-RO" sz="2800">
                <a:latin typeface="Garamond" pitchFamily="18" charset="0"/>
                <a:sym typeface="Wingdings" pitchFamily="2" charset="2"/>
              </a:rPr>
              <a:t> la transmisie</a:t>
            </a:r>
            <a:endParaRPr lang="en-US" sz="2800">
              <a:latin typeface="Garamond" pitchFamily="18" charset="0"/>
              <a:sym typeface="Wingdings" pitchFamily="2" charset="2"/>
            </a:endParaRPr>
          </a:p>
          <a:p>
            <a:pPr>
              <a:defRPr/>
            </a:pPr>
            <a:endParaRPr lang="en-US" sz="2800">
              <a:latin typeface="Garamond" pitchFamily="18" charset="0"/>
              <a:sym typeface="Wingdings" pitchFamily="2" charset="2"/>
            </a:endParaRPr>
          </a:p>
          <a:p>
            <a:pPr>
              <a:defRPr/>
            </a:pPr>
            <a:r>
              <a:rPr lang="en-US" sz="2800">
                <a:latin typeface="Garamond" pitchFamily="18" charset="0"/>
              </a:rPr>
              <a:t>                                 </a:t>
            </a:r>
            <a:r>
              <a:rPr lang="ro-RO" sz="2800" i="1">
                <a:latin typeface="Garamond" pitchFamily="18" charset="0"/>
              </a:rPr>
              <a:t>sau</a:t>
            </a:r>
            <a:endParaRPr lang="en-US" sz="2800" i="1">
              <a:latin typeface="Garamond" pitchFamily="18" charset="0"/>
            </a:endParaRPr>
          </a:p>
          <a:p>
            <a:pPr>
              <a:defRPr/>
            </a:pPr>
            <a:endParaRPr lang="en-US" sz="900" i="1">
              <a:latin typeface="Garamond" pitchFamily="18" charset="0"/>
            </a:endParaRPr>
          </a:p>
          <a:p>
            <a:pPr>
              <a:defRPr/>
            </a:pPr>
            <a:r>
              <a:rPr lang="en-US" sz="2800">
                <a:latin typeface="Garamond" pitchFamily="18" charset="0"/>
              </a:rPr>
              <a:t>    </a:t>
            </a:r>
            <a:r>
              <a:rPr lang="ro-RO" sz="2800">
                <a:latin typeface="Garamond" pitchFamily="18" charset="0"/>
              </a:rPr>
              <a:t>Se poate folosi un circuit </a:t>
            </a:r>
            <a:r>
              <a:rPr lang="en-US" sz="2800">
                <a:latin typeface="Garamond" pitchFamily="18" charset="0"/>
              </a:rPr>
              <a:t>XNOR </a:t>
            </a:r>
            <a:r>
              <a:rPr lang="ro-RO" sz="2800">
                <a:latin typeface="Garamond" pitchFamily="18" charset="0"/>
              </a:rPr>
              <a:t>cu 4 intrări</a:t>
            </a:r>
            <a:r>
              <a:rPr lang="en-US" sz="2800">
                <a:latin typeface="Garamond" pitchFamily="18" charset="0"/>
              </a:rPr>
              <a:t> (</a:t>
            </a:r>
            <a:r>
              <a:rPr lang="ro-RO" sz="2800">
                <a:latin typeface="Garamond" pitchFamily="18" charset="0"/>
              </a:rPr>
              <a:t>funcţie pară</a:t>
            </a:r>
            <a:r>
              <a:rPr lang="en-US" sz="2800">
                <a:latin typeface="Garamond" pitchFamily="18" charset="0"/>
              </a:rPr>
              <a:t>)</a:t>
            </a:r>
            <a:br>
              <a:rPr lang="en-US" sz="2800">
                <a:latin typeface="Garamond" pitchFamily="18" charset="0"/>
              </a:rPr>
            </a:br>
            <a:r>
              <a:rPr lang="en-US" sz="2800">
                <a:latin typeface="Garamond" pitchFamily="18" charset="0"/>
              </a:rPr>
              <a:t> C</a:t>
            </a:r>
            <a:r>
              <a:rPr lang="ro-RO" sz="2800">
                <a:latin typeface="Garamond" pitchFamily="18" charset="0"/>
              </a:rPr>
              <a:t>or</a:t>
            </a:r>
            <a:r>
              <a:rPr lang="en-US" sz="2800">
                <a:latin typeface="Garamond" pitchFamily="18" charset="0"/>
              </a:rPr>
              <a:t> = (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sym typeface="Symbol" pitchFamily="18" charset="2"/>
              </a:rPr>
              <a:t>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sym typeface="Symbol" pitchFamily="18" charset="2"/>
              </a:rPr>
              <a:t>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Z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sym typeface="Symbol" pitchFamily="18" charset="2"/>
              </a:rPr>
              <a:t>P)’ </a:t>
            </a:r>
            <a:r>
              <a:rPr lang="en-US" sz="2800">
                <a:latin typeface="Garamond" pitchFamily="18" charset="0"/>
                <a:sym typeface="Wingdings" pitchFamily="2" charset="2"/>
              </a:rPr>
              <a:t> 1 indic</a:t>
            </a:r>
            <a:r>
              <a:rPr lang="ro-RO" sz="2800">
                <a:latin typeface="Garamond" pitchFamily="18" charset="0"/>
                <a:sym typeface="Wingdings" pitchFamily="2" charset="2"/>
              </a:rPr>
              <a:t>ă recepţie </a:t>
            </a:r>
            <a:r>
              <a:rPr lang="ro-RO" sz="2800" u="sng">
                <a:latin typeface="Garamond" pitchFamily="18" charset="0"/>
                <a:sym typeface="Wingdings" pitchFamily="2" charset="2"/>
              </a:rPr>
              <a:t>corectă</a:t>
            </a:r>
            <a:endParaRPr lang="en-US" sz="2800" u="sng">
              <a:latin typeface="Garamond" pitchFamily="18" charset="0"/>
            </a:endParaRPr>
          </a:p>
          <a:p>
            <a:pPr>
              <a:defRPr/>
            </a:pPr>
            <a:r>
              <a:rPr lang="en-US" sz="2800">
                <a:latin typeface="Garamond" pitchFamily="18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F7DEA74-D3D6-450E-89A5-E882C42314DD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0DF88350-513F-4872-8D1C-48C9F69DA93A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406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/>
              <a:t>Aplic</a:t>
            </a:r>
            <a:r>
              <a:rPr lang="ro-RO" sz="3200"/>
              <a:t>aţie – decodoare logice</a:t>
            </a:r>
            <a:endParaRPr lang="en-US" sz="3200"/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685800" y="1524000"/>
            <a:ext cx="7848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800">
                <a:latin typeface="Garamond" pitchFamily="18" charset="0"/>
              </a:rPr>
              <a:t>    </a:t>
            </a:r>
            <a:r>
              <a:rPr lang="ro-RO" altLang="en-US" sz="2800">
                <a:latin typeface="Garamond" pitchFamily="18" charset="0"/>
              </a:rPr>
              <a:t>Decodoarele logice – esenţiale pentru unitatea de control a UCP şi memorii</a:t>
            </a:r>
            <a:endParaRPr lang="en-US" altLang="en-US" sz="2800">
              <a:latin typeface="Garamond" pitchFamily="18" charset="0"/>
            </a:endParaRPr>
          </a:p>
          <a:p>
            <a:endParaRPr lang="en-US" altLang="en-US" sz="2800">
              <a:latin typeface="Garamond" pitchFamily="18" charset="0"/>
            </a:endParaRPr>
          </a:p>
          <a:p>
            <a:r>
              <a:rPr lang="en-US" altLang="en-US" sz="2800">
                <a:latin typeface="Garamond" pitchFamily="18" charset="0"/>
              </a:rPr>
              <a:t>   </a:t>
            </a:r>
          </a:p>
        </p:txBody>
      </p:sp>
      <p:grpSp>
        <p:nvGrpSpPr>
          <p:cNvPr id="35846" name="Group 21"/>
          <p:cNvGrpSpPr>
            <a:grpSpLocks/>
          </p:cNvGrpSpPr>
          <p:nvPr/>
        </p:nvGrpSpPr>
        <p:grpSpPr bwMode="auto">
          <a:xfrm>
            <a:off x="1752600" y="3886200"/>
            <a:ext cx="5562600" cy="1752600"/>
            <a:chOff x="1104" y="2448"/>
            <a:chExt cx="3504" cy="1104"/>
          </a:xfrm>
        </p:grpSpPr>
        <p:sp>
          <p:nvSpPr>
            <p:cNvPr id="35847" name="Text Box 5"/>
            <p:cNvSpPr txBox="1">
              <a:spLocks noChangeArrowheads="1"/>
            </p:cNvSpPr>
            <p:nvPr/>
          </p:nvSpPr>
          <p:spPr bwMode="auto">
            <a:xfrm>
              <a:off x="2208" y="2592"/>
              <a:ext cx="13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35848" name="Rectangle 6"/>
            <p:cNvSpPr>
              <a:spLocks noChangeArrowheads="1"/>
            </p:cNvSpPr>
            <p:nvPr/>
          </p:nvSpPr>
          <p:spPr bwMode="auto">
            <a:xfrm>
              <a:off x="2184" y="2592"/>
              <a:ext cx="1392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49" name="Line 7"/>
            <p:cNvSpPr>
              <a:spLocks noChangeShapeType="1"/>
            </p:cNvSpPr>
            <p:nvPr/>
          </p:nvSpPr>
          <p:spPr bwMode="auto">
            <a:xfrm>
              <a:off x="1104" y="273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0" name="Line 8"/>
            <p:cNvSpPr>
              <a:spLocks noChangeShapeType="1"/>
            </p:cNvSpPr>
            <p:nvPr/>
          </p:nvSpPr>
          <p:spPr bwMode="auto">
            <a:xfrm>
              <a:off x="1104" y="288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1" name="Line 9"/>
            <p:cNvSpPr>
              <a:spLocks noChangeShapeType="1"/>
            </p:cNvSpPr>
            <p:nvPr/>
          </p:nvSpPr>
          <p:spPr bwMode="auto">
            <a:xfrm>
              <a:off x="1104" y="3024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2" name="Line 10"/>
            <p:cNvSpPr>
              <a:spLocks noChangeShapeType="1"/>
            </p:cNvSpPr>
            <p:nvPr/>
          </p:nvSpPr>
          <p:spPr bwMode="auto">
            <a:xfrm>
              <a:off x="1104" y="3312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3" name="Line 11"/>
            <p:cNvSpPr>
              <a:spLocks noChangeShapeType="1"/>
            </p:cNvSpPr>
            <p:nvPr/>
          </p:nvSpPr>
          <p:spPr bwMode="auto">
            <a:xfrm>
              <a:off x="1104" y="345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4" name="Line 12"/>
            <p:cNvSpPr>
              <a:spLocks noChangeShapeType="1"/>
            </p:cNvSpPr>
            <p:nvPr/>
          </p:nvSpPr>
          <p:spPr bwMode="auto">
            <a:xfrm>
              <a:off x="1104" y="316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5" name="Line 13"/>
            <p:cNvSpPr>
              <a:spLocks noChangeShapeType="1"/>
            </p:cNvSpPr>
            <p:nvPr/>
          </p:nvSpPr>
          <p:spPr bwMode="auto">
            <a:xfrm>
              <a:off x="3552" y="273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6" name="Line 14"/>
            <p:cNvSpPr>
              <a:spLocks noChangeShapeType="1"/>
            </p:cNvSpPr>
            <p:nvPr/>
          </p:nvSpPr>
          <p:spPr bwMode="auto">
            <a:xfrm>
              <a:off x="3552" y="288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Line 15"/>
            <p:cNvSpPr>
              <a:spLocks noChangeShapeType="1"/>
            </p:cNvSpPr>
            <p:nvPr/>
          </p:nvSpPr>
          <p:spPr bwMode="auto">
            <a:xfrm>
              <a:off x="3552" y="3024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Line 16"/>
            <p:cNvSpPr>
              <a:spLocks noChangeShapeType="1"/>
            </p:cNvSpPr>
            <p:nvPr/>
          </p:nvSpPr>
          <p:spPr bwMode="auto">
            <a:xfrm>
              <a:off x="3552" y="3312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9" name="Line 17"/>
            <p:cNvSpPr>
              <a:spLocks noChangeShapeType="1"/>
            </p:cNvSpPr>
            <p:nvPr/>
          </p:nvSpPr>
          <p:spPr bwMode="auto">
            <a:xfrm>
              <a:off x="3552" y="345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0" name="Line 18"/>
            <p:cNvSpPr>
              <a:spLocks noChangeShapeType="1"/>
            </p:cNvSpPr>
            <p:nvPr/>
          </p:nvSpPr>
          <p:spPr bwMode="auto">
            <a:xfrm>
              <a:off x="3552" y="316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1" name="Text Box 19"/>
            <p:cNvSpPr txBox="1">
              <a:spLocks noChangeArrowheads="1"/>
            </p:cNvSpPr>
            <p:nvPr/>
          </p:nvSpPr>
          <p:spPr bwMode="auto">
            <a:xfrm>
              <a:off x="1248" y="2448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o-RO" altLang="en-US" b="1">
                  <a:latin typeface="Garamond" pitchFamily="18" charset="0"/>
                </a:rPr>
                <a:t>Intrări</a:t>
              </a:r>
              <a:endParaRPr lang="en-US" altLang="en-US" b="1">
                <a:latin typeface="Garamond" pitchFamily="18" charset="0"/>
              </a:endParaRPr>
            </a:p>
          </p:txBody>
        </p:sp>
        <p:sp>
          <p:nvSpPr>
            <p:cNvPr id="35862" name="Text Box 20"/>
            <p:cNvSpPr txBox="1">
              <a:spLocks noChangeArrowheads="1"/>
            </p:cNvSpPr>
            <p:nvPr/>
          </p:nvSpPr>
          <p:spPr bwMode="auto">
            <a:xfrm>
              <a:off x="3696" y="2448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o-RO" altLang="en-US" b="1">
                  <a:latin typeface="Garamond" pitchFamily="18" charset="0"/>
                </a:rPr>
                <a:t>Ieşiri</a:t>
              </a:r>
              <a:endParaRPr lang="en-US" altLang="en-US" b="1">
                <a:latin typeface="Garamond" pitchFamily="18" charset="0"/>
              </a:endParaRPr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8667650-26FB-4D20-B422-962DF8F17614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8B1B9C88-1A90-4FE0-B376-6A09D26A3671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407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Decodoare logice (cont.)</a:t>
            </a:r>
            <a:endParaRPr lang="en-US" sz="3200"/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7848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ro-RO" altLang="en-US" sz="2800">
                <a:latin typeface="Garamond" pitchFamily="18" charset="0"/>
              </a:rPr>
              <a:t>Un decodor selectează o singură ieşire la un moment dat în funcţie de intrare</a:t>
            </a:r>
            <a:r>
              <a:rPr lang="en-US" altLang="en-US" sz="2800">
                <a:latin typeface="Garamond" pitchFamily="18" charset="0"/>
              </a:rPr>
              <a:t>.</a:t>
            </a:r>
            <a:endParaRPr lang="ro-RO" altLang="en-US" sz="2800">
              <a:latin typeface="Garamond" pitchFamily="18" charset="0"/>
            </a:endParaRPr>
          </a:p>
          <a:p>
            <a:r>
              <a:rPr lang="ro-RO" altLang="en-US" sz="2800">
                <a:latin typeface="Garamond" pitchFamily="18" charset="0"/>
              </a:rPr>
              <a:t>Exemplu</a:t>
            </a:r>
            <a:r>
              <a:rPr lang="en-US" altLang="en-US" sz="2800">
                <a:latin typeface="Garamond" pitchFamily="18" charset="0"/>
              </a:rPr>
              <a:t> (afi</a:t>
            </a:r>
            <a:r>
              <a:rPr lang="ro-RO" altLang="en-US" sz="2800">
                <a:latin typeface="Garamond" pitchFamily="18" charset="0"/>
              </a:rPr>
              <a:t>şajul digital</a:t>
            </a:r>
            <a:r>
              <a:rPr lang="en-US" altLang="en-US" sz="2800">
                <a:latin typeface="Garamond" pitchFamily="18" charset="0"/>
              </a:rPr>
              <a:t>)</a:t>
            </a:r>
            <a:r>
              <a:rPr lang="ro-RO" altLang="en-US" sz="2800">
                <a:latin typeface="Garamond" pitchFamily="18" charset="0"/>
              </a:rPr>
              <a:t>:</a:t>
            </a:r>
            <a:endParaRPr lang="en-US" altLang="en-US" sz="2800">
              <a:latin typeface="Garamond" pitchFamily="18" charset="0"/>
            </a:endParaRPr>
          </a:p>
          <a:p>
            <a:r>
              <a:rPr lang="en-US" altLang="en-US" sz="2800">
                <a:latin typeface="Garamond" pitchFamily="18" charset="0"/>
              </a:rPr>
              <a:t>   </a:t>
            </a:r>
          </a:p>
        </p:txBody>
      </p:sp>
      <p:sp>
        <p:nvSpPr>
          <p:cNvPr id="36870" name="Line 183"/>
          <p:cNvSpPr>
            <a:spLocks noChangeShapeType="1"/>
          </p:cNvSpPr>
          <p:nvPr/>
        </p:nvSpPr>
        <p:spPr bwMode="auto">
          <a:xfrm>
            <a:off x="2286000" y="30480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184"/>
          <p:cNvSpPr>
            <a:spLocks noChangeShapeType="1"/>
          </p:cNvSpPr>
          <p:nvPr/>
        </p:nvSpPr>
        <p:spPr bwMode="auto">
          <a:xfrm>
            <a:off x="1600200" y="2971800"/>
            <a:ext cx="0" cy="1371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Line 185"/>
          <p:cNvSpPr>
            <a:spLocks noChangeShapeType="1"/>
          </p:cNvSpPr>
          <p:nvPr/>
        </p:nvSpPr>
        <p:spPr bwMode="auto">
          <a:xfrm>
            <a:off x="3048000" y="30480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186"/>
          <p:cNvSpPr>
            <a:spLocks noChangeShapeType="1"/>
          </p:cNvSpPr>
          <p:nvPr/>
        </p:nvSpPr>
        <p:spPr bwMode="auto">
          <a:xfrm>
            <a:off x="2362200" y="3657600"/>
            <a:ext cx="6858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187"/>
          <p:cNvSpPr>
            <a:spLocks noChangeShapeType="1"/>
          </p:cNvSpPr>
          <p:nvPr/>
        </p:nvSpPr>
        <p:spPr bwMode="auto">
          <a:xfrm>
            <a:off x="2362200" y="3657600"/>
            <a:ext cx="0" cy="6858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88"/>
          <p:cNvSpPr>
            <a:spLocks noChangeShapeType="1"/>
          </p:cNvSpPr>
          <p:nvPr/>
        </p:nvSpPr>
        <p:spPr bwMode="auto">
          <a:xfrm>
            <a:off x="2286000" y="4343400"/>
            <a:ext cx="8382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876" name="Group 196"/>
          <p:cNvGrpSpPr>
            <a:grpSpLocks/>
          </p:cNvGrpSpPr>
          <p:nvPr/>
        </p:nvGrpSpPr>
        <p:grpSpPr bwMode="auto">
          <a:xfrm>
            <a:off x="381000" y="2590800"/>
            <a:ext cx="1600200" cy="2209800"/>
            <a:chOff x="2112" y="1680"/>
            <a:chExt cx="1008" cy="1392"/>
          </a:xfrm>
        </p:grpSpPr>
        <p:grpSp>
          <p:nvGrpSpPr>
            <p:cNvPr id="37012" name="Group 179"/>
            <p:cNvGrpSpPr>
              <a:grpSpLocks/>
            </p:cNvGrpSpPr>
            <p:nvPr/>
          </p:nvGrpSpPr>
          <p:grpSpPr bwMode="auto">
            <a:xfrm>
              <a:off x="2352" y="1920"/>
              <a:ext cx="528" cy="912"/>
              <a:chOff x="1968" y="1632"/>
              <a:chExt cx="528" cy="912"/>
            </a:xfrm>
          </p:grpSpPr>
          <p:sp>
            <p:nvSpPr>
              <p:cNvPr id="37020" name="AutoShape 177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7021" name="AutoShape 178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7013" name="Text Box 189"/>
            <p:cNvSpPr txBox="1">
              <a:spLocks noChangeArrowheads="1"/>
            </p:cNvSpPr>
            <p:nvPr/>
          </p:nvSpPr>
          <p:spPr bwMode="auto">
            <a:xfrm>
              <a:off x="2496" y="1680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a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14" name="Text Box 190"/>
            <p:cNvSpPr txBox="1">
              <a:spLocks noChangeArrowheads="1"/>
            </p:cNvSpPr>
            <p:nvPr/>
          </p:nvSpPr>
          <p:spPr bwMode="auto">
            <a:xfrm>
              <a:off x="2880" y="2035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b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15" name="Text Box 191"/>
            <p:cNvSpPr txBox="1">
              <a:spLocks noChangeArrowheads="1"/>
            </p:cNvSpPr>
            <p:nvPr/>
          </p:nvSpPr>
          <p:spPr bwMode="auto">
            <a:xfrm>
              <a:off x="2880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c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16" name="Text Box 192"/>
            <p:cNvSpPr txBox="1">
              <a:spLocks noChangeArrowheads="1"/>
            </p:cNvSpPr>
            <p:nvPr/>
          </p:nvSpPr>
          <p:spPr bwMode="auto">
            <a:xfrm>
              <a:off x="2496" y="280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d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17" name="Text Box 193"/>
            <p:cNvSpPr txBox="1">
              <a:spLocks noChangeArrowheads="1"/>
            </p:cNvSpPr>
            <p:nvPr/>
          </p:nvSpPr>
          <p:spPr bwMode="auto">
            <a:xfrm>
              <a:off x="2112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e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18" name="Text Box 194"/>
            <p:cNvSpPr txBox="1">
              <a:spLocks noChangeArrowheads="1"/>
            </p:cNvSpPr>
            <p:nvPr/>
          </p:nvSpPr>
          <p:spPr bwMode="auto">
            <a:xfrm>
              <a:off x="2112" y="2016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f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19" name="Text Box 195"/>
            <p:cNvSpPr txBox="1">
              <a:spLocks noChangeArrowheads="1"/>
            </p:cNvSpPr>
            <p:nvPr/>
          </p:nvSpPr>
          <p:spPr bwMode="auto">
            <a:xfrm>
              <a:off x="2496" y="2112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g</a:t>
              </a:r>
              <a:endParaRPr lang="en-US" altLang="en-US" sz="2200" b="1">
                <a:latin typeface="Garamond" pitchFamily="18" charset="0"/>
              </a:endParaRPr>
            </a:p>
          </p:txBody>
        </p:sp>
      </p:grpSp>
      <p:grpSp>
        <p:nvGrpSpPr>
          <p:cNvPr id="36877" name="Group 197"/>
          <p:cNvGrpSpPr>
            <a:grpSpLocks/>
          </p:cNvGrpSpPr>
          <p:nvPr/>
        </p:nvGrpSpPr>
        <p:grpSpPr bwMode="auto">
          <a:xfrm>
            <a:off x="1905000" y="2590800"/>
            <a:ext cx="1600200" cy="2209800"/>
            <a:chOff x="2112" y="1680"/>
            <a:chExt cx="1008" cy="1392"/>
          </a:xfrm>
        </p:grpSpPr>
        <p:grpSp>
          <p:nvGrpSpPr>
            <p:cNvPr id="37002" name="Group 198"/>
            <p:cNvGrpSpPr>
              <a:grpSpLocks/>
            </p:cNvGrpSpPr>
            <p:nvPr/>
          </p:nvGrpSpPr>
          <p:grpSpPr bwMode="auto">
            <a:xfrm>
              <a:off x="2352" y="1920"/>
              <a:ext cx="528" cy="912"/>
              <a:chOff x="1968" y="1632"/>
              <a:chExt cx="528" cy="912"/>
            </a:xfrm>
          </p:grpSpPr>
          <p:sp>
            <p:nvSpPr>
              <p:cNvPr id="37010" name="AutoShape 199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7011" name="AutoShape 200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7003" name="Text Box 201"/>
            <p:cNvSpPr txBox="1">
              <a:spLocks noChangeArrowheads="1"/>
            </p:cNvSpPr>
            <p:nvPr/>
          </p:nvSpPr>
          <p:spPr bwMode="auto">
            <a:xfrm>
              <a:off x="2496" y="1680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a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04" name="Text Box 202"/>
            <p:cNvSpPr txBox="1">
              <a:spLocks noChangeArrowheads="1"/>
            </p:cNvSpPr>
            <p:nvPr/>
          </p:nvSpPr>
          <p:spPr bwMode="auto">
            <a:xfrm>
              <a:off x="2880" y="2035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b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05" name="Text Box 203"/>
            <p:cNvSpPr txBox="1">
              <a:spLocks noChangeArrowheads="1"/>
            </p:cNvSpPr>
            <p:nvPr/>
          </p:nvSpPr>
          <p:spPr bwMode="auto">
            <a:xfrm>
              <a:off x="2880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c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06" name="Text Box 204"/>
            <p:cNvSpPr txBox="1">
              <a:spLocks noChangeArrowheads="1"/>
            </p:cNvSpPr>
            <p:nvPr/>
          </p:nvSpPr>
          <p:spPr bwMode="auto">
            <a:xfrm>
              <a:off x="2496" y="280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d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07" name="Text Box 205"/>
            <p:cNvSpPr txBox="1">
              <a:spLocks noChangeArrowheads="1"/>
            </p:cNvSpPr>
            <p:nvPr/>
          </p:nvSpPr>
          <p:spPr bwMode="auto">
            <a:xfrm>
              <a:off x="2112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e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08" name="Text Box 206"/>
            <p:cNvSpPr txBox="1">
              <a:spLocks noChangeArrowheads="1"/>
            </p:cNvSpPr>
            <p:nvPr/>
          </p:nvSpPr>
          <p:spPr bwMode="auto">
            <a:xfrm>
              <a:off x="2112" y="2016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f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7009" name="Text Box 207"/>
            <p:cNvSpPr txBox="1">
              <a:spLocks noChangeArrowheads="1"/>
            </p:cNvSpPr>
            <p:nvPr/>
          </p:nvSpPr>
          <p:spPr bwMode="auto">
            <a:xfrm>
              <a:off x="2496" y="2112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g</a:t>
              </a:r>
              <a:endParaRPr lang="en-US" altLang="en-US" sz="2200" b="1">
                <a:latin typeface="Garamond" pitchFamily="18" charset="0"/>
              </a:endParaRPr>
            </a:p>
          </p:txBody>
        </p:sp>
      </p:grpSp>
      <p:grpSp>
        <p:nvGrpSpPr>
          <p:cNvPr id="36878" name="Group 208"/>
          <p:cNvGrpSpPr>
            <a:grpSpLocks/>
          </p:cNvGrpSpPr>
          <p:nvPr/>
        </p:nvGrpSpPr>
        <p:grpSpPr bwMode="auto">
          <a:xfrm>
            <a:off x="3352800" y="2590800"/>
            <a:ext cx="1600200" cy="2209800"/>
            <a:chOff x="2112" y="1680"/>
            <a:chExt cx="1008" cy="1392"/>
          </a:xfrm>
        </p:grpSpPr>
        <p:grpSp>
          <p:nvGrpSpPr>
            <p:cNvPr id="36992" name="Group 209"/>
            <p:cNvGrpSpPr>
              <a:grpSpLocks/>
            </p:cNvGrpSpPr>
            <p:nvPr/>
          </p:nvGrpSpPr>
          <p:grpSpPr bwMode="auto">
            <a:xfrm>
              <a:off x="2352" y="1920"/>
              <a:ext cx="528" cy="912"/>
              <a:chOff x="1968" y="1632"/>
              <a:chExt cx="528" cy="912"/>
            </a:xfrm>
          </p:grpSpPr>
          <p:sp>
            <p:nvSpPr>
              <p:cNvPr id="37000" name="AutoShape 210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7001" name="AutoShape 211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6993" name="Text Box 212"/>
            <p:cNvSpPr txBox="1">
              <a:spLocks noChangeArrowheads="1"/>
            </p:cNvSpPr>
            <p:nvPr/>
          </p:nvSpPr>
          <p:spPr bwMode="auto">
            <a:xfrm>
              <a:off x="2496" y="1680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a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94" name="Text Box 213"/>
            <p:cNvSpPr txBox="1">
              <a:spLocks noChangeArrowheads="1"/>
            </p:cNvSpPr>
            <p:nvPr/>
          </p:nvSpPr>
          <p:spPr bwMode="auto">
            <a:xfrm>
              <a:off x="2880" y="2035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b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95" name="Text Box 214"/>
            <p:cNvSpPr txBox="1">
              <a:spLocks noChangeArrowheads="1"/>
            </p:cNvSpPr>
            <p:nvPr/>
          </p:nvSpPr>
          <p:spPr bwMode="auto">
            <a:xfrm>
              <a:off x="2880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c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96" name="Text Box 215"/>
            <p:cNvSpPr txBox="1">
              <a:spLocks noChangeArrowheads="1"/>
            </p:cNvSpPr>
            <p:nvPr/>
          </p:nvSpPr>
          <p:spPr bwMode="auto">
            <a:xfrm>
              <a:off x="2496" y="280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d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97" name="Text Box 216"/>
            <p:cNvSpPr txBox="1">
              <a:spLocks noChangeArrowheads="1"/>
            </p:cNvSpPr>
            <p:nvPr/>
          </p:nvSpPr>
          <p:spPr bwMode="auto">
            <a:xfrm>
              <a:off x="2112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e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98" name="Text Box 217"/>
            <p:cNvSpPr txBox="1">
              <a:spLocks noChangeArrowheads="1"/>
            </p:cNvSpPr>
            <p:nvPr/>
          </p:nvSpPr>
          <p:spPr bwMode="auto">
            <a:xfrm>
              <a:off x="2112" y="2016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f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99" name="Text Box 218"/>
            <p:cNvSpPr txBox="1">
              <a:spLocks noChangeArrowheads="1"/>
            </p:cNvSpPr>
            <p:nvPr/>
          </p:nvSpPr>
          <p:spPr bwMode="auto">
            <a:xfrm>
              <a:off x="2496" y="2112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g</a:t>
              </a:r>
              <a:endParaRPr lang="en-US" altLang="en-US" sz="2200" b="1">
                <a:latin typeface="Garamond" pitchFamily="18" charset="0"/>
              </a:endParaRPr>
            </a:p>
          </p:txBody>
        </p:sp>
      </p:grpSp>
      <p:sp>
        <p:nvSpPr>
          <p:cNvPr id="36879" name="Line 219"/>
          <p:cNvSpPr>
            <a:spLocks noChangeShapeType="1"/>
          </p:cNvSpPr>
          <p:nvPr/>
        </p:nvSpPr>
        <p:spPr bwMode="auto">
          <a:xfrm>
            <a:off x="3810000" y="30480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220"/>
          <p:cNvSpPr>
            <a:spLocks noChangeShapeType="1"/>
          </p:cNvSpPr>
          <p:nvPr/>
        </p:nvSpPr>
        <p:spPr bwMode="auto">
          <a:xfrm>
            <a:off x="3810000" y="36576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221"/>
          <p:cNvSpPr>
            <a:spLocks noChangeShapeType="1"/>
          </p:cNvSpPr>
          <p:nvPr/>
        </p:nvSpPr>
        <p:spPr bwMode="auto">
          <a:xfrm>
            <a:off x="3810000" y="43434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Line 222"/>
          <p:cNvSpPr>
            <a:spLocks noChangeShapeType="1"/>
          </p:cNvSpPr>
          <p:nvPr/>
        </p:nvSpPr>
        <p:spPr bwMode="auto">
          <a:xfrm>
            <a:off x="4572000" y="3048000"/>
            <a:ext cx="0" cy="1371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883" name="Group 223"/>
          <p:cNvGrpSpPr>
            <a:grpSpLocks/>
          </p:cNvGrpSpPr>
          <p:nvPr/>
        </p:nvGrpSpPr>
        <p:grpSpPr bwMode="auto">
          <a:xfrm>
            <a:off x="4800600" y="2590800"/>
            <a:ext cx="1600200" cy="2209800"/>
            <a:chOff x="2112" y="1680"/>
            <a:chExt cx="1008" cy="1392"/>
          </a:xfrm>
        </p:grpSpPr>
        <p:grpSp>
          <p:nvGrpSpPr>
            <p:cNvPr id="36982" name="Group 224"/>
            <p:cNvGrpSpPr>
              <a:grpSpLocks/>
            </p:cNvGrpSpPr>
            <p:nvPr/>
          </p:nvGrpSpPr>
          <p:grpSpPr bwMode="auto">
            <a:xfrm>
              <a:off x="2352" y="1920"/>
              <a:ext cx="528" cy="912"/>
              <a:chOff x="1968" y="1632"/>
              <a:chExt cx="528" cy="912"/>
            </a:xfrm>
          </p:grpSpPr>
          <p:sp>
            <p:nvSpPr>
              <p:cNvPr id="36990" name="AutoShape 225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6991" name="AutoShape 226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6983" name="Text Box 227"/>
            <p:cNvSpPr txBox="1">
              <a:spLocks noChangeArrowheads="1"/>
            </p:cNvSpPr>
            <p:nvPr/>
          </p:nvSpPr>
          <p:spPr bwMode="auto">
            <a:xfrm>
              <a:off x="2496" y="1680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a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84" name="Text Box 228"/>
            <p:cNvSpPr txBox="1">
              <a:spLocks noChangeArrowheads="1"/>
            </p:cNvSpPr>
            <p:nvPr/>
          </p:nvSpPr>
          <p:spPr bwMode="auto">
            <a:xfrm>
              <a:off x="2880" y="2035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b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85" name="Text Box 229"/>
            <p:cNvSpPr txBox="1">
              <a:spLocks noChangeArrowheads="1"/>
            </p:cNvSpPr>
            <p:nvPr/>
          </p:nvSpPr>
          <p:spPr bwMode="auto">
            <a:xfrm>
              <a:off x="2880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c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86" name="Text Box 230"/>
            <p:cNvSpPr txBox="1">
              <a:spLocks noChangeArrowheads="1"/>
            </p:cNvSpPr>
            <p:nvPr/>
          </p:nvSpPr>
          <p:spPr bwMode="auto">
            <a:xfrm>
              <a:off x="2496" y="280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d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87" name="Text Box 231"/>
            <p:cNvSpPr txBox="1">
              <a:spLocks noChangeArrowheads="1"/>
            </p:cNvSpPr>
            <p:nvPr/>
          </p:nvSpPr>
          <p:spPr bwMode="auto">
            <a:xfrm>
              <a:off x="2112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e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88" name="Text Box 232"/>
            <p:cNvSpPr txBox="1">
              <a:spLocks noChangeArrowheads="1"/>
            </p:cNvSpPr>
            <p:nvPr/>
          </p:nvSpPr>
          <p:spPr bwMode="auto">
            <a:xfrm>
              <a:off x="2112" y="2016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f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89" name="Text Box 233"/>
            <p:cNvSpPr txBox="1">
              <a:spLocks noChangeArrowheads="1"/>
            </p:cNvSpPr>
            <p:nvPr/>
          </p:nvSpPr>
          <p:spPr bwMode="auto">
            <a:xfrm>
              <a:off x="2496" y="2112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g</a:t>
              </a:r>
              <a:endParaRPr lang="en-US" altLang="en-US" sz="2200" b="1">
                <a:latin typeface="Garamond" pitchFamily="18" charset="0"/>
              </a:endParaRPr>
            </a:p>
          </p:txBody>
        </p:sp>
      </p:grpSp>
      <p:sp>
        <p:nvSpPr>
          <p:cNvPr id="36884" name="Line 234"/>
          <p:cNvSpPr>
            <a:spLocks noChangeShapeType="1"/>
          </p:cNvSpPr>
          <p:nvPr/>
        </p:nvSpPr>
        <p:spPr bwMode="auto">
          <a:xfrm>
            <a:off x="5257800" y="30480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5" name="Line 235"/>
          <p:cNvSpPr>
            <a:spLocks noChangeShapeType="1"/>
          </p:cNvSpPr>
          <p:nvPr/>
        </p:nvSpPr>
        <p:spPr bwMode="auto">
          <a:xfrm>
            <a:off x="5181600" y="37338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6" name="Line 236"/>
          <p:cNvSpPr>
            <a:spLocks noChangeShapeType="1"/>
          </p:cNvSpPr>
          <p:nvPr/>
        </p:nvSpPr>
        <p:spPr bwMode="auto">
          <a:xfrm>
            <a:off x="5943600" y="37338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Line 237"/>
          <p:cNvSpPr>
            <a:spLocks noChangeShapeType="1"/>
          </p:cNvSpPr>
          <p:nvPr/>
        </p:nvSpPr>
        <p:spPr bwMode="auto">
          <a:xfrm>
            <a:off x="5943600" y="30480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888" name="Group 238"/>
          <p:cNvGrpSpPr>
            <a:grpSpLocks/>
          </p:cNvGrpSpPr>
          <p:nvPr/>
        </p:nvGrpSpPr>
        <p:grpSpPr bwMode="auto">
          <a:xfrm>
            <a:off x="6248400" y="2590800"/>
            <a:ext cx="1600200" cy="2209800"/>
            <a:chOff x="2112" y="1680"/>
            <a:chExt cx="1008" cy="1392"/>
          </a:xfrm>
        </p:grpSpPr>
        <p:grpSp>
          <p:nvGrpSpPr>
            <p:cNvPr id="36972" name="Group 239"/>
            <p:cNvGrpSpPr>
              <a:grpSpLocks/>
            </p:cNvGrpSpPr>
            <p:nvPr/>
          </p:nvGrpSpPr>
          <p:grpSpPr bwMode="auto">
            <a:xfrm>
              <a:off x="2352" y="1920"/>
              <a:ext cx="528" cy="912"/>
              <a:chOff x="1968" y="1632"/>
              <a:chExt cx="528" cy="912"/>
            </a:xfrm>
          </p:grpSpPr>
          <p:sp>
            <p:nvSpPr>
              <p:cNvPr id="36980" name="AutoShape 240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6981" name="AutoShape 241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6973" name="Text Box 242"/>
            <p:cNvSpPr txBox="1">
              <a:spLocks noChangeArrowheads="1"/>
            </p:cNvSpPr>
            <p:nvPr/>
          </p:nvSpPr>
          <p:spPr bwMode="auto">
            <a:xfrm>
              <a:off x="2496" y="1680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a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74" name="Text Box 243"/>
            <p:cNvSpPr txBox="1">
              <a:spLocks noChangeArrowheads="1"/>
            </p:cNvSpPr>
            <p:nvPr/>
          </p:nvSpPr>
          <p:spPr bwMode="auto">
            <a:xfrm>
              <a:off x="2880" y="2035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b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75" name="Text Box 244"/>
            <p:cNvSpPr txBox="1">
              <a:spLocks noChangeArrowheads="1"/>
            </p:cNvSpPr>
            <p:nvPr/>
          </p:nvSpPr>
          <p:spPr bwMode="auto">
            <a:xfrm>
              <a:off x="2880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c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76" name="Text Box 245"/>
            <p:cNvSpPr txBox="1">
              <a:spLocks noChangeArrowheads="1"/>
            </p:cNvSpPr>
            <p:nvPr/>
          </p:nvSpPr>
          <p:spPr bwMode="auto">
            <a:xfrm>
              <a:off x="2496" y="280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d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77" name="Text Box 246"/>
            <p:cNvSpPr txBox="1">
              <a:spLocks noChangeArrowheads="1"/>
            </p:cNvSpPr>
            <p:nvPr/>
          </p:nvSpPr>
          <p:spPr bwMode="auto">
            <a:xfrm>
              <a:off x="2112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e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78" name="Text Box 247"/>
            <p:cNvSpPr txBox="1">
              <a:spLocks noChangeArrowheads="1"/>
            </p:cNvSpPr>
            <p:nvPr/>
          </p:nvSpPr>
          <p:spPr bwMode="auto">
            <a:xfrm>
              <a:off x="2112" y="2016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f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79" name="Text Box 248"/>
            <p:cNvSpPr txBox="1">
              <a:spLocks noChangeArrowheads="1"/>
            </p:cNvSpPr>
            <p:nvPr/>
          </p:nvSpPr>
          <p:spPr bwMode="auto">
            <a:xfrm>
              <a:off x="2496" y="2112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g</a:t>
              </a:r>
              <a:endParaRPr lang="en-US" altLang="en-US" sz="2200" b="1">
                <a:latin typeface="Garamond" pitchFamily="18" charset="0"/>
              </a:endParaRPr>
            </a:p>
          </p:txBody>
        </p:sp>
      </p:grpSp>
      <p:sp>
        <p:nvSpPr>
          <p:cNvPr id="36889" name="Line 249"/>
          <p:cNvSpPr>
            <a:spLocks noChangeShapeType="1"/>
          </p:cNvSpPr>
          <p:nvPr/>
        </p:nvSpPr>
        <p:spPr bwMode="auto">
          <a:xfrm>
            <a:off x="6705600" y="30480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0" name="Line 250"/>
          <p:cNvSpPr>
            <a:spLocks noChangeShapeType="1"/>
          </p:cNvSpPr>
          <p:nvPr/>
        </p:nvSpPr>
        <p:spPr bwMode="auto">
          <a:xfrm>
            <a:off x="6705600" y="30480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Line 251"/>
          <p:cNvSpPr>
            <a:spLocks noChangeShapeType="1"/>
          </p:cNvSpPr>
          <p:nvPr/>
        </p:nvSpPr>
        <p:spPr bwMode="auto">
          <a:xfrm>
            <a:off x="6629400" y="37338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Line 252"/>
          <p:cNvSpPr>
            <a:spLocks noChangeShapeType="1"/>
          </p:cNvSpPr>
          <p:nvPr/>
        </p:nvSpPr>
        <p:spPr bwMode="auto">
          <a:xfrm>
            <a:off x="7391400" y="37338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3" name="Line 253"/>
          <p:cNvSpPr>
            <a:spLocks noChangeShapeType="1"/>
          </p:cNvSpPr>
          <p:nvPr/>
        </p:nvSpPr>
        <p:spPr bwMode="auto">
          <a:xfrm>
            <a:off x="6629400" y="43434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894" name="Group 254"/>
          <p:cNvGrpSpPr>
            <a:grpSpLocks/>
          </p:cNvGrpSpPr>
          <p:nvPr/>
        </p:nvGrpSpPr>
        <p:grpSpPr bwMode="auto">
          <a:xfrm>
            <a:off x="381000" y="4572000"/>
            <a:ext cx="1600200" cy="2209800"/>
            <a:chOff x="2112" y="1680"/>
            <a:chExt cx="1008" cy="1392"/>
          </a:xfrm>
        </p:grpSpPr>
        <p:grpSp>
          <p:nvGrpSpPr>
            <p:cNvPr id="36962" name="Group 255"/>
            <p:cNvGrpSpPr>
              <a:grpSpLocks/>
            </p:cNvGrpSpPr>
            <p:nvPr/>
          </p:nvGrpSpPr>
          <p:grpSpPr bwMode="auto">
            <a:xfrm>
              <a:off x="2352" y="1920"/>
              <a:ext cx="528" cy="912"/>
              <a:chOff x="1968" y="1632"/>
              <a:chExt cx="528" cy="912"/>
            </a:xfrm>
          </p:grpSpPr>
          <p:sp>
            <p:nvSpPr>
              <p:cNvPr id="36970" name="AutoShape 256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6971" name="AutoShape 257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6963" name="Text Box 258"/>
            <p:cNvSpPr txBox="1">
              <a:spLocks noChangeArrowheads="1"/>
            </p:cNvSpPr>
            <p:nvPr/>
          </p:nvSpPr>
          <p:spPr bwMode="auto">
            <a:xfrm>
              <a:off x="2496" y="1680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a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64" name="Text Box 259"/>
            <p:cNvSpPr txBox="1">
              <a:spLocks noChangeArrowheads="1"/>
            </p:cNvSpPr>
            <p:nvPr/>
          </p:nvSpPr>
          <p:spPr bwMode="auto">
            <a:xfrm>
              <a:off x="2880" y="2035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b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65" name="Text Box 260"/>
            <p:cNvSpPr txBox="1">
              <a:spLocks noChangeArrowheads="1"/>
            </p:cNvSpPr>
            <p:nvPr/>
          </p:nvSpPr>
          <p:spPr bwMode="auto">
            <a:xfrm>
              <a:off x="2880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c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66" name="Text Box 261"/>
            <p:cNvSpPr txBox="1">
              <a:spLocks noChangeArrowheads="1"/>
            </p:cNvSpPr>
            <p:nvPr/>
          </p:nvSpPr>
          <p:spPr bwMode="auto">
            <a:xfrm>
              <a:off x="2496" y="280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d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67" name="Text Box 262"/>
            <p:cNvSpPr txBox="1">
              <a:spLocks noChangeArrowheads="1"/>
            </p:cNvSpPr>
            <p:nvPr/>
          </p:nvSpPr>
          <p:spPr bwMode="auto">
            <a:xfrm>
              <a:off x="2112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e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68" name="Text Box 263"/>
            <p:cNvSpPr txBox="1">
              <a:spLocks noChangeArrowheads="1"/>
            </p:cNvSpPr>
            <p:nvPr/>
          </p:nvSpPr>
          <p:spPr bwMode="auto">
            <a:xfrm>
              <a:off x="2112" y="2016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f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69" name="Text Box 264"/>
            <p:cNvSpPr txBox="1">
              <a:spLocks noChangeArrowheads="1"/>
            </p:cNvSpPr>
            <p:nvPr/>
          </p:nvSpPr>
          <p:spPr bwMode="auto">
            <a:xfrm>
              <a:off x="2496" y="2112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g</a:t>
              </a:r>
              <a:endParaRPr lang="en-US" altLang="en-US" sz="2200" b="1">
                <a:latin typeface="Garamond" pitchFamily="18" charset="0"/>
              </a:endParaRPr>
            </a:p>
          </p:txBody>
        </p:sp>
      </p:grpSp>
      <p:grpSp>
        <p:nvGrpSpPr>
          <p:cNvPr id="36895" name="Group 265"/>
          <p:cNvGrpSpPr>
            <a:grpSpLocks/>
          </p:cNvGrpSpPr>
          <p:nvPr/>
        </p:nvGrpSpPr>
        <p:grpSpPr bwMode="auto">
          <a:xfrm>
            <a:off x="1905000" y="4572000"/>
            <a:ext cx="1600200" cy="2209800"/>
            <a:chOff x="2112" y="1680"/>
            <a:chExt cx="1008" cy="1392"/>
          </a:xfrm>
        </p:grpSpPr>
        <p:grpSp>
          <p:nvGrpSpPr>
            <p:cNvPr id="36952" name="Group 266"/>
            <p:cNvGrpSpPr>
              <a:grpSpLocks/>
            </p:cNvGrpSpPr>
            <p:nvPr/>
          </p:nvGrpSpPr>
          <p:grpSpPr bwMode="auto">
            <a:xfrm>
              <a:off x="2352" y="1920"/>
              <a:ext cx="528" cy="912"/>
              <a:chOff x="1968" y="1632"/>
              <a:chExt cx="528" cy="912"/>
            </a:xfrm>
          </p:grpSpPr>
          <p:sp>
            <p:nvSpPr>
              <p:cNvPr id="36960" name="AutoShape 267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6961" name="AutoShape 268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6953" name="Text Box 269"/>
            <p:cNvSpPr txBox="1">
              <a:spLocks noChangeArrowheads="1"/>
            </p:cNvSpPr>
            <p:nvPr/>
          </p:nvSpPr>
          <p:spPr bwMode="auto">
            <a:xfrm>
              <a:off x="2496" y="1680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a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54" name="Text Box 270"/>
            <p:cNvSpPr txBox="1">
              <a:spLocks noChangeArrowheads="1"/>
            </p:cNvSpPr>
            <p:nvPr/>
          </p:nvSpPr>
          <p:spPr bwMode="auto">
            <a:xfrm>
              <a:off x="2880" y="2035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b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55" name="Text Box 271"/>
            <p:cNvSpPr txBox="1">
              <a:spLocks noChangeArrowheads="1"/>
            </p:cNvSpPr>
            <p:nvPr/>
          </p:nvSpPr>
          <p:spPr bwMode="auto">
            <a:xfrm>
              <a:off x="2880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c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56" name="Text Box 272"/>
            <p:cNvSpPr txBox="1">
              <a:spLocks noChangeArrowheads="1"/>
            </p:cNvSpPr>
            <p:nvPr/>
          </p:nvSpPr>
          <p:spPr bwMode="auto">
            <a:xfrm>
              <a:off x="2496" y="280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d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57" name="Text Box 273"/>
            <p:cNvSpPr txBox="1">
              <a:spLocks noChangeArrowheads="1"/>
            </p:cNvSpPr>
            <p:nvPr/>
          </p:nvSpPr>
          <p:spPr bwMode="auto">
            <a:xfrm>
              <a:off x="2112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e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58" name="Text Box 274"/>
            <p:cNvSpPr txBox="1">
              <a:spLocks noChangeArrowheads="1"/>
            </p:cNvSpPr>
            <p:nvPr/>
          </p:nvSpPr>
          <p:spPr bwMode="auto">
            <a:xfrm>
              <a:off x="2112" y="2016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f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59" name="Text Box 275"/>
            <p:cNvSpPr txBox="1">
              <a:spLocks noChangeArrowheads="1"/>
            </p:cNvSpPr>
            <p:nvPr/>
          </p:nvSpPr>
          <p:spPr bwMode="auto">
            <a:xfrm>
              <a:off x="2496" y="2112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g</a:t>
              </a:r>
              <a:endParaRPr lang="en-US" altLang="en-US" sz="2200" b="1">
                <a:latin typeface="Garamond" pitchFamily="18" charset="0"/>
              </a:endParaRPr>
            </a:p>
          </p:txBody>
        </p:sp>
      </p:grpSp>
      <p:sp>
        <p:nvSpPr>
          <p:cNvPr id="36896" name="Line 276"/>
          <p:cNvSpPr>
            <a:spLocks noChangeShapeType="1"/>
          </p:cNvSpPr>
          <p:nvPr/>
        </p:nvSpPr>
        <p:spPr bwMode="auto">
          <a:xfrm>
            <a:off x="838200" y="63246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897" name="Group 277"/>
          <p:cNvGrpSpPr>
            <a:grpSpLocks/>
          </p:cNvGrpSpPr>
          <p:nvPr/>
        </p:nvGrpSpPr>
        <p:grpSpPr bwMode="auto">
          <a:xfrm>
            <a:off x="4800600" y="4572000"/>
            <a:ext cx="1600200" cy="2209800"/>
            <a:chOff x="2112" y="1680"/>
            <a:chExt cx="1008" cy="1392"/>
          </a:xfrm>
        </p:grpSpPr>
        <p:grpSp>
          <p:nvGrpSpPr>
            <p:cNvPr id="36942" name="Group 278"/>
            <p:cNvGrpSpPr>
              <a:grpSpLocks/>
            </p:cNvGrpSpPr>
            <p:nvPr/>
          </p:nvGrpSpPr>
          <p:grpSpPr bwMode="auto">
            <a:xfrm>
              <a:off x="2352" y="1920"/>
              <a:ext cx="528" cy="912"/>
              <a:chOff x="1968" y="1632"/>
              <a:chExt cx="528" cy="912"/>
            </a:xfrm>
          </p:grpSpPr>
          <p:sp>
            <p:nvSpPr>
              <p:cNvPr id="36950" name="AutoShape 279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6951" name="AutoShape 280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6943" name="Text Box 281"/>
            <p:cNvSpPr txBox="1">
              <a:spLocks noChangeArrowheads="1"/>
            </p:cNvSpPr>
            <p:nvPr/>
          </p:nvSpPr>
          <p:spPr bwMode="auto">
            <a:xfrm>
              <a:off x="2496" y="1680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a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44" name="Text Box 282"/>
            <p:cNvSpPr txBox="1">
              <a:spLocks noChangeArrowheads="1"/>
            </p:cNvSpPr>
            <p:nvPr/>
          </p:nvSpPr>
          <p:spPr bwMode="auto">
            <a:xfrm>
              <a:off x="2880" y="2035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b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45" name="Text Box 283"/>
            <p:cNvSpPr txBox="1">
              <a:spLocks noChangeArrowheads="1"/>
            </p:cNvSpPr>
            <p:nvPr/>
          </p:nvSpPr>
          <p:spPr bwMode="auto">
            <a:xfrm>
              <a:off x="2880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c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46" name="Text Box 284"/>
            <p:cNvSpPr txBox="1">
              <a:spLocks noChangeArrowheads="1"/>
            </p:cNvSpPr>
            <p:nvPr/>
          </p:nvSpPr>
          <p:spPr bwMode="auto">
            <a:xfrm>
              <a:off x="2496" y="280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d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47" name="Text Box 285"/>
            <p:cNvSpPr txBox="1">
              <a:spLocks noChangeArrowheads="1"/>
            </p:cNvSpPr>
            <p:nvPr/>
          </p:nvSpPr>
          <p:spPr bwMode="auto">
            <a:xfrm>
              <a:off x="2112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e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48" name="Text Box 286"/>
            <p:cNvSpPr txBox="1">
              <a:spLocks noChangeArrowheads="1"/>
            </p:cNvSpPr>
            <p:nvPr/>
          </p:nvSpPr>
          <p:spPr bwMode="auto">
            <a:xfrm>
              <a:off x="2112" y="2016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f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49" name="Text Box 287"/>
            <p:cNvSpPr txBox="1">
              <a:spLocks noChangeArrowheads="1"/>
            </p:cNvSpPr>
            <p:nvPr/>
          </p:nvSpPr>
          <p:spPr bwMode="auto">
            <a:xfrm>
              <a:off x="2496" y="2112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g</a:t>
              </a:r>
              <a:endParaRPr lang="en-US" altLang="en-US" sz="2200" b="1">
                <a:latin typeface="Garamond" pitchFamily="18" charset="0"/>
              </a:endParaRPr>
            </a:p>
          </p:txBody>
        </p:sp>
      </p:grpSp>
      <p:grpSp>
        <p:nvGrpSpPr>
          <p:cNvPr id="36898" name="Group 288"/>
          <p:cNvGrpSpPr>
            <a:grpSpLocks/>
          </p:cNvGrpSpPr>
          <p:nvPr/>
        </p:nvGrpSpPr>
        <p:grpSpPr bwMode="auto">
          <a:xfrm>
            <a:off x="6248400" y="4572000"/>
            <a:ext cx="1600200" cy="2209800"/>
            <a:chOff x="2112" y="1680"/>
            <a:chExt cx="1008" cy="1392"/>
          </a:xfrm>
        </p:grpSpPr>
        <p:grpSp>
          <p:nvGrpSpPr>
            <p:cNvPr id="36932" name="Group 289"/>
            <p:cNvGrpSpPr>
              <a:grpSpLocks/>
            </p:cNvGrpSpPr>
            <p:nvPr/>
          </p:nvGrpSpPr>
          <p:grpSpPr bwMode="auto">
            <a:xfrm>
              <a:off x="2352" y="1920"/>
              <a:ext cx="528" cy="912"/>
              <a:chOff x="1968" y="1632"/>
              <a:chExt cx="528" cy="912"/>
            </a:xfrm>
          </p:grpSpPr>
          <p:sp>
            <p:nvSpPr>
              <p:cNvPr id="36940" name="AutoShape 290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6941" name="AutoShape 291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6933" name="Text Box 292"/>
            <p:cNvSpPr txBox="1">
              <a:spLocks noChangeArrowheads="1"/>
            </p:cNvSpPr>
            <p:nvPr/>
          </p:nvSpPr>
          <p:spPr bwMode="auto">
            <a:xfrm>
              <a:off x="2496" y="1680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a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34" name="Text Box 293"/>
            <p:cNvSpPr txBox="1">
              <a:spLocks noChangeArrowheads="1"/>
            </p:cNvSpPr>
            <p:nvPr/>
          </p:nvSpPr>
          <p:spPr bwMode="auto">
            <a:xfrm>
              <a:off x="2880" y="2035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b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35" name="Text Box 294"/>
            <p:cNvSpPr txBox="1">
              <a:spLocks noChangeArrowheads="1"/>
            </p:cNvSpPr>
            <p:nvPr/>
          </p:nvSpPr>
          <p:spPr bwMode="auto">
            <a:xfrm>
              <a:off x="2880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c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36" name="Text Box 295"/>
            <p:cNvSpPr txBox="1">
              <a:spLocks noChangeArrowheads="1"/>
            </p:cNvSpPr>
            <p:nvPr/>
          </p:nvSpPr>
          <p:spPr bwMode="auto">
            <a:xfrm>
              <a:off x="2496" y="280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d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37" name="Text Box 296"/>
            <p:cNvSpPr txBox="1">
              <a:spLocks noChangeArrowheads="1"/>
            </p:cNvSpPr>
            <p:nvPr/>
          </p:nvSpPr>
          <p:spPr bwMode="auto">
            <a:xfrm>
              <a:off x="2112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e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38" name="Text Box 297"/>
            <p:cNvSpPr txBox="1">
              <a:spLocks noChangeArrowheads="1"/>
            </p:cNvSpPr>
            <p:nvPr/>
          </p:nvSpPr>
          <p:spPr bwMode="auto">
            <a:xfrm>
              <a:off x="2112" y="2016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f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39" name="Text Box 298"/>
            <p:cNvSpPr txBox="1">
              <a:spLocks noChangeArrowheads="1"/>
            </p:cNvSpPr>
            <p:nvPr/>
          </p:nvSpPr>
          <p:spPr bwMode="auto">
            <a:xfrm>
              <a:off x="2496" y="2112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g</a:t>
              </a:r>
              <a:endParaRPr lang="en-US" altLang="en-US" sz="2200" b="1">
                <a:latin typeface="Garamond" pitchFamily="18" charset="0"/>
              </a:endParaRPr>
            </a:p>
          </p:txBody>
        </p:sp>
      </p:grpSp>
      <p:sp>
        <p:nvSpPr>
          <p:cNvPr id="36899" name="Line 299"/>
          <p:cNvSpPr>
            <a:spLocks noChangeShapeType="1"/>
          </p:cNvSpPr>
          <p:nvPr/>
        </p:nvSpPr>
        <p:spPr bwMode="auto">
          <a:xfrm>
            <a:off x="838200" y="50292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900" name="Group 300"/>
          <p:cNvGrpSpPr>
            <a:grpSpLocks/>
          </p:cNvGrpSpPr>
          <p:nvPr/>
        </p:nvGrpSpPr>
        <p:grpSpPr bwMode="auto">
          <a:xfrm>
            <a:off x="3352800" y="4572000"/>
            <a:ext cx="1600200" cy="2209800"/>
            <a:chOff x="2112" y="1680"/>
            <a:chExt cx="1008" cy="1392"/>
          </a:xfrm>
        </p:grpSpPr>
        <p:grpSp>
          <p:nvGrpSpPr>
            <p:cNvPr id="36922" name="Group 301"/>
            <p:cNvGrpSpPr>
              <a:grpSpLocks/>
            </p:cNvGrpSpPr>
            <p:nvPr/>
          </p:nvGrpSpPr>
          <p:grpSpPr bwMode="auto">
            <a:xfrm>
              <a:off x="2352" y="1920"/>
              <a:ext cx="528" cy="912"/>
              <a:chOff x="1968" y="1632"/>
              <a:chExt cx="528" cy="912"/>
            </a:xfrm>
          </p:grpSpPr>
          <p:sp>
            <p:nvSpPr>
              <p:cNvPr id="36930" name="AutoShape 302"/>
              <p:cNvSpPr>
                <a:spLocks noChangeArrowheads="1"/>
              </p:cNvSpPr>
              <p:nvPr/>
            </p:nvSpPr>
            <p:spPr bwMode="auto">
              <a:xfrm>
                <a:off x="1968" y="1632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6931" name="AutoShape 303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528" cy="480"/>
              </a:xfrm>
              <a:prstGeom prst="bevel">
                <a:avLst>
                  <a:gd name="adj" fmla="val 125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36923" name="Text Box 304"/>
            <p:cNvSpPr txBox="1">
              <a:spLocks noChangeArrowheads="1"/>
            </p:cNvSpPr>
            <p:nvPr/>
          </p:nvSpPr>
          <p:spPr bwMode="auto">
            <a:xfrm>
              <a:off x="2496" y="1680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a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24" name="Text Box 305"/>
            <p:cNvSpPr txBox="1">
              <a:spLocks noChangeArrowheads="1"/>
            </p:cNvSpPr>
            <p:nvPr/>
          </p:nvSpPr>
          <p:spPr bwMode="auto">
            <a:xfrm>
              <a:off x="2880" y="2035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b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25" name="Text Box 306"/>
            <p:cNvSpPr txBox="1">
              <a:spLocks noChangeArrowheads="1"/>
            </p:cNvSpPr>
            <p:nvPr/>
          </p:nvSpPr>
          <p:spPr bwMode="auto">
            <a:xfrm>
              <a:off x="2880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c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26" name="Text Box 307"/>
            <p:cNvSpPr txBox="1">
              <a:spLocks noChangeArrowheads="1"/>
            </p:cNvSpPr>
            <p:nvPr/>
          </p:nvSpPr>
          <p:spPr bwMode="auto">
            <a:xfrm>
              <a:off x="2496" y="2803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d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27" name="Text Box 308"/>
            <p:cNvSpPr txBox="1">
              <a:spLocks noChangeArrowheads="1"/>
            </p:cNvSpPr>
            <p:nvPr/>
          </p:nvSpPr>
          <p:spPr bwMode="auto">
            <a:xfrm>
              <a:off x="2112" y="2419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e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28" name="Text Box 309"/>
            <p:cNvSpPr txBox="1">
              <a:spLocks noChangeArrowheads="1"/>
            </p:cNvSpPr>
            <p:nvPr/>
          </p:nvSpPr>
          <p:spPr bwMode="auto">
            <a:xfrm>
              <a:off x="2112" y="2016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f</a:t>
              </a:r>
              <a:endParaRPr lang="en-US" altLang="en-US" sz="2200" b="1">
                <a:latin typeface="Garamond" pitchFamily="18" charset="0"/>
              </a:endParaRPr>
            </a:p>
          </p:txBody>
        </p:sp>
        <p:sp>
          <p:nvSpPr>
            <p:cNvPr id="36929" name="Text Box 310"/>
            <p:cNvSpPr txBox="1">
              <a:spLocks noChangeArrowheads="1"/>
            </p:cNvSpPr>
            <p:nvPr/>
          </p:nvSpPr>
          <p:spPr bwMode="auto">
            <a:xfrm>
              <a:off x="2496" y="2112"/>
              <a:ext cx="24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o-RO" altLang="en-US" sz="2200" b="1">
                  <a:latin typeface="Garamond" pitchFamily="18" charset="0"/>
                </a:rPr>
                <a:t>g</a:t>
              </a:r>
              <a:endParaRPr lang="en-US" altLang="en-US" sz="2200" b="1">
                <a:latin typeface="Garamond" pitchFamily="18" charset="0"/>
              </a:endParaRPr>
            </a:p>
          </p:txBody>
        </p:sp>
      </p:grpSp>
      <p:sp>
        <p:nvSpPr>
          <p:cNvPr id="36901" name="Line 311"/>
          <p:cNvSpPr>
            <a:spLocks noChangeShapeType="1"/>
          </p:cNvSpPr>
          <p:nvPr/>
        </p:nvSpPr>
        <p:spPr bwMode="auto">
          <a:xfrm>
            <a:off x="838200" y="57150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Line 312"/>
          <p:cNvSpPr>
            <a:spLocks noChangeShapeType="1"/>
          </p:cNvSpPr>
          <p:nvPr/>
        </p:nvSpPr>
        <p:spPr bwMode="auto">
          <a:xfrm>
            <a:off x="838200" y="50292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3" name="Line 313"/>
          <p:cNvSpPr>
            <a:spLocks noChangeShapeType="1"/>
          </p:cNvSpPr>
          <p:nvPr/>
        </p:nvSpPr>
        <p:spPr bwMode="auto">
          <a:xfrm>
            <a:off x="838200" y="57150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4" name="Line 314"/>
          <p:cNvSpPr>
            <a:spLocks noChangeShapeType="1"/>
          </p:cNvSpPr>
          <p:nvPr/>
        </p:nvSpPr>
        <p:spPr bwMode="auto">
          <a:xfrm>
            <a:off x="1600200" y="57150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5" name="Line 315"/>
          <p:cNvSpPr>
            <a:spLocks noChangeShapeType="1"/>
          </p:cNvSpPr>
          <p:nvPr/>
        </p:nvSpPr>
        <p:spPr bwMode="auto">
          <a:xfrm>
            <a:off x="2362200" y="50292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6" name="Line 316"/>
          <p:cNvSpPr>
            <a:spLocks noChangeShapeType="1"/>
          </p:cNvSpPr>
          <p:nvPr/>
        </p:nvSpPr>
        <p:spPr bwMode="auto">
          <a:xfrm>
            <a:off x="3124200" y="5029200"/>
            <a:ext cx="0" cy="1371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7" name="Line 317"/>
          <p:cNvSpPr>
            <a:spLocks noChangeShapeType="1"/>
          </p:cNvSpPr>
          <p:nvPr/>
        </p:nvSpPr>
        <p:spPr bwMode="auto">
          <a:xfrm>
            <a:off x="3810000" y="50292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8" name="Line 318"/>
          <p:cNvSpPr>
            <a:spLocks noChangeShapeType="1"/>
          </p:cNvSpPr>
          <p:nvPr/>
        </p:nvSpPr>
        <p:spPr bwMode="auto">
          <a:xfrm>
            <a:off x="3810000" y="57150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9" name="Line 319"/>
          <p:cNvSpPr>
            <a:spLocks noChangeShapeType="1"/>
          </p:cNvSpPr>
          <p:nvPr/>
        </p:nvSpPr>
        <p:spPr bwMode="auto">
          <a:xfrm>
            <a:off x="3810000" y="64008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0" name="Line 320"/>
          <p:cNvSpPr>
            <a:spLocks noChangeShapeType="1"/>
          </p:cNvSpPr>
          <p:nvPr/>
        </p:nvSpPr>
        <p:spPr bwMode="auto">
          <a:xfrm>
            <a:off x="3810000" y="5029200"/>
            <a:ext cx="0" cy="1371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1" name="Line 321"/>
          <p:cNvSpPr>
            <a:spLocks noChangeShapeType="1"/>
          </p:cNvSpPr>
          <p:nvPr/>
        </p:nvSpPr>
        <p:spPr bwMode="auto">
          <a:xfrm>
            <a:off x="4572000" y="5029200"/>
            <a:ext cx="0" cy="1371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2" name="Line 322"/>
          <p:cNvSpPr>
            <a:spLocks noChangeShapeType="1"/>
          </p:cNvSpPr>
          <p:nvPr/>
        </p:nvSpPr>
        <p:spPr bwMode="auto">
          <a:xfrm>
            <a:off x="5257800" y="50292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3" name="Line 323"/>
          <p:cNvSpPr>
            <a:spLocks noChangeShapeType="1"/>
          </p:cNvSpPr>
          <p:nvPr/>
        </p:nvSpPr>
        <p:spPr bwMode="auto">
          <a:xfrm>
            <a:off x="5257800" y="50292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4" name="Line 324"/>
          <p:cNvSpPr>
            <a:spLocks noChangeShapeType="1"/>
          </p:cNvSpPr>
          <p:nvPr/>
        </p:nvSpPr>
        <p:spPr bwMode="auto">
          <a:xfrm>
            <a:off x="6019800" y="50292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5" name="Line 325"/>
          <p:cNvSpPr>
            <a:spLocks noChangeShapeType="1"/>
          </p:cNvSpPr>
          <p:nvPr/>
        </p:nvSpPr>
        <p:spPr bwMode="auto">
          <a:xfrm>
            <a:off x="5257800" y="57150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6" name="Line 326"/>
          <p:cNvSpPr>
            <a:spLocks noChangeShapeType="1"/>
          </p:cNvSpPr>
          <p:nvPr/>
        </p:nvSpPr>
        <p:spPr bwMode="auto">
          <a:xfrm>
            <a:off x="6019800" y="5715000"/>
            <a:ext cx="0" cy="609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7" name="Line 327"/>
          <p:cNvSpPr>
            <a:spLocks noChangeShapeType="1"/>
          </p:cNvSpPr>
          <p:nvPr/>
        </p:nvSpPr>
        <p:spPr bwMode="auto">
          <a:xfrm>
            <a:off x="5257800" y="64008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8" name="Line 328"/>
          <p:cNvSpPr>
            <a:spLocks noChangeShapeType="1"/>
          </p:cNvSpPr>
          <p:nvPr/>
        </p:nvSpPr>
        <p:spPr bwMode="auto">
          <a:xfrm>
            <a:off x="6705600" y="5029200"/>
            <a:ext cx="0" cy="1371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9" name="Line 329"/>
          <p:cNvSpPr>
            <a:spLocks noChangeShapeType="1"/>
          </p:cNvSpPr>
          <p:nvPr/>
        </p:nvSpPr>
        <p:spPr bwMode="auto">
          <a:xfrm>
            <a:off x="7467600" y="5029200"/>
            <a:ext cx="0" cy="13716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0" name="Line 330"/>
          <p:cNvSpPr>
            <a:spLocks noChangeShapeType="1"/>
          </p:cNvSpPr>
          <p:nvPr/>
        </p:nvSpPr>
        <p:spPr bwMode="auto">
          <a:xfrm>
            <a:off x="6705600" y="50292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1" name="Line 331"/>
          <p:cNvSpPr>
            <a:spLocks noChangeShapeType="1"/>
          </p:cNvSpPr>
          <p:nvPr/>
        </p:nvSpPr>
        <p:spPr bwMode="auto">
          <a:xfrm>
            <a:off x="6705600" y="64008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AE62935-EE30-448F-89E5-8B1D5F4F327E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A80B03F0-B1C3-4FC2-AAD0-3168565BF81D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408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Decodoare logice (cont.)</a:t>
            </a:r>
            <a:endParaRPr lang="en-US" sz="3200"/>
          </a:p>
        </p:txBody>
      </p:sp>
      <p:graphicFrame>
        <p:nvGraphicFramePr>
          <p:cNvPr id="409077" name="Group 501"/>
          <p:cNvGraphicFramePr>
            <a:graphicFrameLocks noGrp="1"/>
          </p:cNvGraphicFramePr>
          <p:nvPr/>
        </p:nvGraphicFramePr>
        <p:xfrm>
          <a:off x="1524000" y="1981200"/>
          <a:ext cx="6096000" cy="4445004"/>
        </p:xfrm>
        <a:graphic>
          <a:graphicData uri="http://schemas.openxmlformats.org/drawingml/2006/table">
            <a:tbl>
              <a:tblPr/>
              <a:tblGrid>
                <a:gridCol w="55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98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INTRĂRI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LED-uri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z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g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FEBC27C-9B07-48DC-BD06-7D546065377A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D4C8066B-D14F-460B-ACD5-AC0FB223F658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409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Decodoare logice (cont.)</a:t>
            </a:r>
            <a:endParaRPr lang="en-US" sz="3200"/>
          </a:p>
        </p:txBody>
      </p:sp>
      <p:sp>
        <p:nvSpPr>
          <p:cNvPr id="38917" name="Text Box 158"/>
          <p:cNvSpPr txBox="1">
            <a:spLocks noChangeArrowheads="1"/>
          </p:cNvSpPr>
          <p:nvPr/>
        </p:nvSpPr>
        <p:spPr bwMode="auto">
          <a:xfrm>
            <a:off x="685800" y="1219200"/>
            <a:ext cx="78486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 sz="2800">
              <a:latin typeface="Garamond" pitchFamily="18" charset="0"/>
            </a:endParaRPr>
          </a:p>
          <a:p>
            <a:r>
              <a:rPr lang="en-US" altLang="en-US" sz="3600">
                <a:latin typeface="Garamond" pitchFamily="18" charset="0"/>
              </a:rPr>
              <a:t>a</a:t>
            </a:r>
            <a:r>
              <a:rPr lang="ro-RO" altLang="en-US" sz="3600">
                <a:latin typeface="Garamond" pitchFamily="18" charset="0"/>
              </a:rPr>
              <a:t> </a:t>
            </a:r>
            <a:r>
              <a:rPr lang="en-US" altLang="en-US" sz="3600">
                <a:latin typeface="Garamond" pitchFamily="18" charset="0"/>
              </a:rPr>
              <a:t>= x y z t + x y z t + x y z t</a:t>
            </a:r>
          </a:p>
          <a:p>
            <a:r>
              <a:rPr lang="en-US" altLang="en-US" sz="2800">
                <a:latin typeface="Garamond" pitchFamily="18" charset="0"/>
              </a:rPr>
              <a:t>   </a:t>
            </a:r>
          </a:p>
        </p:txBody>
      </p:sp>
      <p:sp>
        <p:nvSpPr>
          <p:cNvPr id="38918" name="Line 159"/>
          <p:cNvSpPr>
            <a:spLocks noChangeShapeType="1"/>
          </p:cNvSpPr>
          <p:nvPr/>
        </p:nvSpPr>
        <p:spPr bwMode="auto">
          <a:xfrm>
            <a:off x="7620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160"/>
          <p:cNvSpPr>
            <a:spLocks noChangeShapeType="1"/>
          </p:cNvSpPr>
          <p:nvPr/>
        </p:nvSpPr>
        <p:spPr bwMode="auto">
          <a:xfrm>
            <a:off x="15240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161"/>
          <p:cNvSpPr>
            <a:spLocks noChangeShapeType="1"/>
          </p:cNvSpPr>
          <p:nvPr/>
        </p:nvSpPr>
        <p:spPr bwMode="auto">
          <a:xfrm>
            <a:off x="21336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162"/>
          <p:cNvSpPr>
            <a:spLocks noChangeShapeType="1"/>
          </p:cNvSpPr>
          <p:nvPr/>
        </p:nvSpPr>
        <p:spPr bwMode="auto">
          <a:xfrm>
            <a:off x="18288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163"/>
          <p:cNvSpPr>
            <a:spLocks noChangeShapeType="1"/>
          </p:cNvSpPr>
          <p:nvPr/>
        </p:nvSpPr>
        <p:spPr bwMode="auto">
          <a:xfrm>
            <a:off x="30480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164"/>
          <p:cNvSpPr>
            <a:spLocks noChangeShapeType="1"/>
          </p:cNvSpPr>
          <p:nvPr/>
        </p:nvSpPr>
        <p:spPr bwMode="auto">
          <a:xfrm>
            <a:off x="37338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165"/>
          <p:cNvSpPr>
            <a:spLocks noChangeShapeType="1"/>
          </p:cNvSpPr>
          <p:nvPr/>
        </p:nvSpPr>
        <p:spPr bwMode="auto">
          <a:xfrm>
            <a:off x="40386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166"/>
          <p:cNvSpPr>
            <a:spLocks noChangeShapeType="1"/>
          </p:cNvSpPr>
          <p:nvPr/>
        </p:nvSpPr>
        <p:spPr bwMode="auto">
          <a:xfrm>
            <a:off x="46482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167"/>
          <p:cNvSpPr>
            <a:spLocks noChangeShapeType="1"/>
          </p:cNvSpPr>
          <p:nvPr/>
        </p:nvSpPr>
        <p:spPr bwMode="auto">
          <a:xfrm>
            <a:off x="5562600" y="182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Text Box 168"/>
          <p:cNvSpPr txBox="1">
            <a:spLocks noChangeArrowheads="1"/>
          </p:cNvSpPr>
          <p:nvPr/>
        </p:nvSpPr>
        <p:spPr bwMode="auto">
          <a:xfrm>
            <a:off x="685800" y="1828800"/>
            <a:ext cx="78486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 sz="2800">
              <a:latin typeface="Garamond" pitchFamily="18" charset="0"/>
            </a:endParaRPr>
          </a:p>
          <a:p>
            <a:r>
              <a:rPr lang="ro-RO" altLang="en-US" sz="3600">
                <a:latin typeface="Garamond" pitchFamily="18" charset="0"/>
              </a:rPr>
              <a:t>b </a:t>
            </a:r>
            <a:r>
              <a:rPr lang="en-US" altLang="en-US" sz="3600">
                <a:latin typeface="Garamond" pitchFamily="18" charset="0"/>
              </a:rPr>
              <a:t>= x y z t + x y z t</a:t>
            </a:r>
          </a:p>
          <a:p>
            <a:r>
              <a:rPr lang="en-US" altLang="en-US" sz="2800">
                <a:latin typeface="Garamond" pitchFamily="18" charset="0"/>
              </a:rPr>
              <a:t>   </a:t>
            </a:r>
          </a:p>
        </p:txBody>
      </p:sp>
      <p:sp>
        <p:nvSpPr>
          <p:cNvPr id="38928" name="Line 169"/>
          <p:cNvSpPr>
            <a:spLocks noChangeShapeType="1"/>
          </p:cNvSpPr>
          <p:nvPr/>
        </p:nvSpPr>
        <p:spPr bwMode="auto">
          <a:xfrm>
            <a:off x="762000" y="23907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170"/>
          <p:cNvSpPr>
            <a:spLocks noChangeShapeType="1"/>
          </p:cNvSpPr>
          <p:nvPr/>
        </p:nvSpPr>
        <p:spPr bwMode="auto">
          <a:xfrm>
            <a:off x="1524000" y="23907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171"/>
          <p:cNvSpPr>
            <a:spLocks noChangeShapeType="1"/>
          </p:cNvSpPr>
          <p:nvPr/>
        </p:nvSpPr>
        <p:spPr bwMode="auto">
          <a:xfrm>
            <a:off x="2133600" y="23907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173"/>
          <p:cNvSpPr>
            <a:spLocks noChangeShapeType="1"/>
          </p:cNvSpPr>
          <p:nvPr/>
        </p:nvSpPr>
        <p:spPr bwMode="auto">
          <a:xfrm>
            <a:off x="3048000" y="23907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175"/>
          <p:cNvSpPr>
            <a:spLocks noChangeShapeType="1"/>
          </p:cNvSpPr>
          <p:nvPr/>
        </p:nvSpPr>
        <p:spPr bwMode="auto">
          <a:xfrm>
            <a:off x="4038600" y="23907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Text Box 178"/>
          <p:cNvSpPr txBox="1">
            <a:spLocks noChangeArrowheads="1"/>
          </p:cNvSpPr>
          <p:nvPr/>
        </p:nvSpPr>
        <p:spPr bwMode="auto">
          <a:xfrm>
            <a:off x="685800" y="2466975"/>
            <a:ext cx="78486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 sz="2800">
              <a:latin typeface="Garamond" pitchFamily="18" charset="0"/>
            </a:endParaRPr>
          </a:p>
          <a:p>
            <a:r>
              <a:rPr lang="ro-RO" altLang="en-US" sz="3600">
                <a:latin typeface="Garamond" pitchFamily="18" charset="0"/>
              </a:rPr>
              <a:t>c </a:t>
            </a:r>
            <a:r>
              <a:rPr lang="en-US" altLang="en-US" sz="3600">
                <a:latin typeface="Garamond" pitchFamily="18" charset="0"/>
              </a:rPr>
              <a:t>= x y z t</a:t>
            </a:r>
          </a:p>
          <a:p>
            <a:r>
              <a:rPr lang="en-US" altLang="en-US" sz="2800">
                <a:latin typeface="Garamond" pitchFamily="18" charset="0"/>
              </a:rPr>
              <a:t>   </a:t>
            </a:r>
          </a:p>
        </p:txBody>
      </p:sp>
      <p:sp>
        <p:nvSpPr>
          <p:cNvPr id="38934" name="Line 179"/>
          <p:cNvSpPr>
            <a:spLocks noChangeShapeType="1"/>
          </p:cNvSpPr>
          <p:nvPr/>
        </p:nvSpPr>
        <p:spPr bwMode="auto">
          <a:xfrm>
            <a:off x="15240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180"/>
          <p:cNvSpPr>
            <a:spLocks noChangeShapeType="1"/>
          </p:cNvSpPr>
          <p:nvPr/>
        </p:nvSpPr>
        <p:spPr bwMode="auto">
          <a:xfrm>
            <a:off x="18288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181"/>
          <p:cNvSpPr>
            <a:spLocks noChangeShapeType="1"/>
          </p:cNvSpPr>
          <p:nvPr/>
        </p:nvSpPr>
        <p:spPr bwMode="auto">
          <a:xfrm>
            <a:off x="23622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182"/>
          <p:cNvSpPr>
            <a:spLocks noChangeShapeType="1"/>
          </p:cNvSpPr>
          <p:nvPr/>
        </p:nvSpPr>
        <p:spPr bwMode="auto">
          <a:xfrm>
            <a:off x="7620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Text Box 184"/>
          <p:cNvSpPr txBox="1">
            <a:spLocks noChangeArrowheads="1"/>
          </p:cNvSpPr>
          <p:nvPr/>
        </p:nvSpPr>
        <p:spPr bwMode="auto">
          <a:xfrm>
            <a:off x="685800" y="3228975"/>
            <a:ext cx="78486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 sz="2800">
              <a:latin typeface="Garamond" pitchFamily="18" charset="0"/>
            </a:endParaRPr>
          </a:p>
          <a:p>
            <a:r>
              <a:rPr lang="ro-RO" altLang="en-US" sz="3600">
                <a:latin typeface="Garamond" pitchFamily="18" charset="0"/>
              </a:rPr>
              <a:t>d </a:t>
            </a:r>
            <a:r>
              <a:rPr lang="en-US" altLang="en-US" sz="3600">
                <a:latin typeface="Garamond" pitchFamily="18" charset="0"/>
              </a:rPr>
              <a:t>= x y z t + x y z t + x y z t</a:t>
            </a:r>
          </a:p>
          <a:p>
            <a:r>
              <a:rPr lang="en-US" altLang="en-US" sz="2800">
                <a:latin typeface="Garamond" pitchFamily="18" charset="0"/>
              </a:rPr>
              <a:t>   </a:t>
            </a:r>
          </a:p>
        </p:txBody>
      </p:sp>
      <p:sp>
        <p:nvSpPr>
          <p:cNvPr id="38939" name="Line 185"/>
          <p:cNvSpPr>
            <a:spLocks noChangeShapeType="1"/>
          </p:cNvSpPr>
          <p:nvPr/>
        </p:nvSpPr>
        <p:spPr bwMode="auto">
          <a:xfrm>
            <a:off x="762000" y="3810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0" name="Line 186"/>
          <p:cNvSpPr>
            <a:spLocks noChangeShapeType="1"/>
          </p:cNvSpPr>
          <p:nvPr/>
        </p:nvSpPr>
        <p:spPr bwMode="auto">
          <a:xfrm>
            <a:off x="15240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1" name="Line 187"/>
          <p:cNvSpPr>
            <a:spLocks noChangeShapeType="1"/>
          </p:cNvSpPr>
          <p:nvPr/>
        </p:nvSpPr>
        <p:spPr bwMode="auto">
          <a:xfrm>
            <a:off x="18288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2" name="Line 188"/>
          <p:cNvSpPr>
            <a:spLocks noChangeShapeType="1"/>
          </p:cNvSpPr>
          <p:nvPr/>
        </p:nvSpPr>
        <p:spPr bwMode="auto">
          <a:xfrm>
            <a:off x="21336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3" name="Line 189"/>
          <p:cNvSpPr>
            <a:spLocks noChangeShapeType="1"/>
          </p:cNvSpPr>
          <p:nvPr/>
        </p:nvSpPr>
        <p:spPr bwMode="auto">
          <a:xfrm>
            <a:off x="31242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4" name="Line 190"/>
          <p:cNvSpPr>
            <a:spLocks noChangeShapeType="1"/>
          </p:cNvSpPr>
          <p:nvPr/>
        </p:nvSpPr>
        <p:spPr bwMode="auto">
          <a:xfrm>
            <a:off x="37338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5" name="Line 191"/>
          <p:cNvSpPr>
            <a:spLocks noChangeShapeType="1"/>
          </p:cNvSpPr>
          <p:nvPr/>
        </p:nvSpPr>
        <p:spPr bwMode="auto">
          <a:xfrm>
            <a:off x="40386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6" name="Line 192"/>
          <p:cNvSpPr>
            <a:spLocks noChangeShapeType="1"/>
          </p:cNvSpPr>
          <p:nvPr/>
        </p:nvSpPr>
        <p:spPr bwMode="auto">
          <a:xfrm>
            <a:off x="47244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7" name="Text Box 193"/>
          <p:cNvSpPr txBox="1">
            <a:spLocks noChangeArrowheads="1"/>
          </p:cNvSpPr>
          <p:nvPr/>
        </p:nvSpPr>
        <p:spPr bwMode="auto">
          <a:xfrm>
            <a:off x="685800" y="3962400"/>
            <a:ext cx="78486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 sz="2800">
              <a:latin typeface="Garamond" pitchFamily="18" charset="0"/>
            </a:endParaRPr>
          </a:p>
          <a:p>
            <a:r>
              <a:rPr lang="ro-RO" altLang="en-US" sz="3600">
                <a:latin typeface="Garamond" pitchFamily="18" charset="0"/>
              </a:rPr>
              <a:t>e </a:t>
            </a:r>
            <a:r>
              <a:rPr lang="en-US" altLang="en-US" sz="3600">
                <a:latin typeface="Garamond" pitchFamily="18" charset="0"/>
              </a:rPr>
              <a:t>= x y z t + x y z t + x y z t</a:t>
            </a:r>
            <a:r>
              <a:rPr lang="ro-RO" altLang="en-US" sz="3600">
                <a:latin typeface="Garamond" pitchFamily="18" charset="0"/>
              </a:rPr>
              <a:t> </a:t>
            </a:r>
            <a:r>
              <a:rPr lang="en-US" altLang="en-US" sz="3600">
                <a:latin typeface="Garamond" pitchFamily="18" charset="0"/>
              </a:rPr>
              <a:t>+ x y z t</a:t>
            </a:r>
          </a:p>
          <a:p>
            <a:r>
              <a:rPr lang="en-US" altLang="en-US" sz="2800">
                <a:latin typeface="Garamond" pitchFamily="18" charset="0"/>
              </a:rPr>
              <a:t>   </a:t>
            </a:r>
          </a:p>
        </p:txBody>
      </p:sp>
      <p:sp>
        <p:nvSpPr>
          <p:cNvPr id="38948" name="Line 194"/>
          <p:cNvSpPr>
            <a:spLocks noChangeShapeType="1"/>
          </p:cNvSpPr>
          <p:nvPr/>
        </p:nvSpPr>
        <p:spPr bwMode="auto">
          <a:xfrm>
            <a:off x="15240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9" name="Line 195"/>
          <p:cNvSpPr>
            <a:spLocks noChangeShapeType="1"/>
          </p:cNvSpPr>
          <p:nvPr/>
        </p:nvSpPr>
        <p:spPr bwMode="auto">
          <a:xfrm>
            <a:off x="18288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0" name="Line 196"/>
          <p:cNvSpPr>
            <a:spLocks noChangeShapeType="1"/>
          </p:cNvSpPr>
          <p:nvPr/>
        </p:nvSpPr>
        <p:spPr bwMode="auto">
          <a:xfrm>
            <a:off x="21336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1" name="Line 197"/>
          <p:cNvSpPr>
            <a:spLocks noChangeShapeType="1"/>
          </p:cNvSpPr>
          <p:nvPr/>
        </p:nvSpPr>
        <p:spPr bwMode="auto">
          <a:xfrm>
            <a:off x="24384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2" name="Line 198"/>
          <p:cNvSpPr>
            <a:spLocks noChangeShapeType="1"/>
          </p:cNvSpPr>
          <p:nvPr/>
        </p:nvSpPr>
        <p:spPr bwMode="auto">
          <a:xfrm>
            <a:off x="31242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3" name="Line 199"/>
          <p:cNvSpPr>
            <a:spLocks noChangeShapeType="1"/>
          </p:cNvSpPr>
          <p:nvPr/>
        </p:nvSpPr>
        <p:spPr bwMode="auto">
          <a:xfrm>
            <a:off x="34290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4" name="Line 200"/>
          <p:cNvSpPr>
            <a:spLocks noChangeShapeType="1"/>
          </p:cNvSpPr>
          <p:nvPr/>
        </p:nvSpPr>
        <p:spPr bwMode="auto">
          <a:xfrm>
            <a:off x="39624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5" name="Line 201"/>
          <p:cNvSpPr>
            <a:spLocks noChangeShapeType="1"/>
          </p:cNvSpPr>
          <p:nvPr/>
        </p:nvSpPr>
        <p:spPr bwMode="auto">
          <a:xfrm>
            <a:off x="47244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6" name="Line 202"/>
          <p:cNvSpPr>
            <a:spLocks noChangeShapeType="1"/>
          </p:cNvSpPr>
          <p:nvPr/>
        </p:nvSpPr>
        <p:spPr bwMode="auto">
          <a:xfrm>
            <a:off x="55626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7" name="Line 203"/>
          <p:cNvSpPr>
            <a:spLocks noChangeShapeType="1"/>
          </p:cNvSpPr>
          <p:nvPr/>
        </p:nvSpPr>
        <p:spPr bwMode="auto">
          <a:xfrm>
            <a:off x="66294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8" name="Line 204"/>
          <p:cNvSpPr>
            <a:spLocks noChangeShapeType="1"/>
          </p:cNvSpPr>
          <p:nvPr/>
        </p:nvSpPr>
        <p:spPr bwMode="auto">
          <a:xfrm>
            <a:off x="69342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9" name="Line 205"/>
          <p:cNvSpPr>
            <a:spLocks noChangeShapeType="1"/>
          </p:cNvSpPr>
          <p:nvPr/>
        </p:nvSpPr>
        <p:spPr bwMode="auto">
          <a:xfrm>
            <a:off x="72390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0" name="Text Box 206"/>
          <p:cNvSpPr txBox="1">
            <a:spLocks noChangeArrowheads="1"/>
          </p:cNvSpPr>
          <p:nvPr/>
        </p:nvSpPr>
        <p:spPr bwMode="auto">
          <a:xfrm>
            <a:off x="685800" y="4752975"/>
            <a:ext cx="78486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 sz="2800">
              <a:latin typeface="Garamond" pitchFamily="18" charset="0"/>
            </a:endParaRPr>
          </a:p>
          <a:p>
            <a:r>
              <a:rPr lang="en-US" altLang="en-US" sz="3600">
                <a:latin typeface="Garamond" pitchFamily="18" charset="0"/>
              </a:rPr>
              <a:t>f</a:t>
            </a:r>
            <a:r>
              <a:rPr lang="ro-RO" altLang="en-US" sz="3600">
                <a:latin typeface="Garamond" pitchFamily="18" charset="0"/>
              </a:rPr>
              <a:t> </a:t>
            </a:r>
            <a:r>
              <a:rPr lang="en-US" altLang="en-US" sz="3600">
                <a:latin typeface="Garamond" pitchFamily="18" charset="0"/>
              </a:rPr>
              <a:t>= x y z t + x y z t + x y z t</a:t>
            </a:r>
            <a:r>
              <a:rPr lang="ro-RO" altLang="en-US" sz="3600">
                <a:latin typeface="Garamond" pitchFamily="18" charset="0"/>
              </a:rPr>
              <a:t> </a:t>
            </a:r>
            <a:r>
              <a:rPr lang="en-US" altLang="en-US" sz="3600">
                <a:latin typeface="Garamond" pitchFamily="18" charset="0"/>
              </a:rPr>
              <a:t>+ x y z t</a:t>
            </a:r>
          </a:p>
          <a:p>
            <a:r>
              <a:rPr lang="en-US" altLang="en-US" sz="2800">
                <a:latin typeface="Garamond" pitchFamily="18" charset="0"/>
              </a:rPr>
              <a:t>   </a:t>
            </a:r>
          </a:p>
        </p:txBody>
      </p:sp>
      <p:sp>
        <p:nvSpPr>
          <p:cNvPr id="38961" name="Line 207"/>
          <p:cNvSpPr>
            <a:spLocks noChangeShapeType="1"/>
          </p:cNvSpPr>
          <p:nvPr/>
        </p:nvSpPr>
        <p:spPr bwMode="auto">
          <a:xfrm>
            <a:off x="762000" y="5257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2" name="Line 208"/>
          <p:cNvSpPr>
            <a:spLocks noChangeShapeType="1"/>
          </p:cNvSpPr>
          <p:nvPr/>
        </p:nvSpPr>
        <p:spPr bwMode="auto">
          <a:xfrm>
            <a:off x="14478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3" name="Line 209"/>
          <p:cNvSpPr>
            <a:spLocks noChangeShapeType="1"/>
          </p:cNvSpPr>
          <p:nvPr/>
        </p:nvSpPr>
        <p:spPr bwMode="auto">
          <a:xfrm>
            <a:off x="17526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4" name="Line 210"/>
          <p:cNvSpPr>
            <a:spLocks noChangeShapeType="1"/>
          </p:cNvSpPr>
          <p:nvPr/>
        </p:nvSpPr>
        <p:spPr bwMode="auto">
          <a:xfrm>
            <a:off x="20574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5" name="Line 211"/>
          <p:cNvSpPr>
            <a:spLocks noChangeShapeType="1"/>
          </p:cNvSpPr>
          <p:nvPr/>
        </p:nvSpPr>
        <p:spPr bwMode="auto">
          <a:xfrm>
            <a:off x="30480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6" name="Line 212"/>
          <p:cNvSpPr>
            <a:spLocks noChangeShapeType="1"/>
          </p:cNvSpPr>
          <p:nvPr/>
        </p:nvSpPr>
        <p:spPr bwMode="auto">
          <a:xfrm>
            <a:off x="33528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7" name="Line 213"/>
          <p:cNvSpPr>
            <a:spLocks noChangeShapeType="1"/>
          </p:cNvSpPr>
          <p:nvPr/>
        </p:nvSpPr>
        <p:spPr bwMode="auto">
          <a:xfrm>
            <a:off x="39624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8" name="Line 214"/>
          <p:cNvSpPr>
            <a:spLocks noChangeShapeType="1"/>
          </p:cNvSpPr>
          <p:nvPr/>
        </p:nvSpPr>
        <p:spPr bwMode="auto">
          <a:xfrm>
            <a:off x="46482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9" name="Line 215"/>
          <p:cNvSpPr>
            <a:spLocks noChangeShapeType="1"/>
          </p:cNvSpPr>
          <p:nvPr/>
        </p:nvSpPr>
        <p:spPr bwMode="auto">
          <a:xfrm>
            <a:off x="49530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0" name="Line 216"/>
          <p:cNvSpPr>
            <a:spLocks noChangeShapeType="1"/>
          </p:cNvSpPr>
          <p:nvPr/>
        </p:nvSpPr>
        <p:spPr bwMode="auto">
          <a:xfrm>
            <a:off x="62484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1" name="Text Box 217"/>
          <p:cNvSpPr txBox="1">
            <a:spLocks noChangeArrowheads="1"/>
          </p:cNvSpPr>
          <p:nvPr/>
        </p:nvSpPr>
        <p:spPr bwMode="auto">
          <a:xfrm>
            <a:off x="685800" y="5438775"/>
            <a:ext cx="78486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 sz="2800">
              <a:latin typeface="Garamond" pitchFamily="18" charset="0"/>
            </a:endParaRPr>
          </a:p>
          <a:p>
            <a:r>
              <a:rPr lang="en-US" altLang="en-US" sz="3600">
                <a:latin typeface="Garamond" pitchFamily="18" charset="0"/>
              </a:rPr>
              <a:t>g</a:t>
            </a:r>
            <a:r>
              <a:rPr lang="ro-RO" altLang="en-US" sz="3600">
                <a:latin typeface="Garamond" pitchFamily="18" charset="0"/>
              </a:rPr>
              <a:t> </a:t>
            </a:r>
            <a:r>
              <a:rPr lang="en-US" altLang="en-US" sz="3600">
                <a:latin typeface="Garamond" pitchFamily="18" charset="0"/>
              </a:rPr>
              <a:t>= x y z t + x y z t + x y z t</a:t>
            </a:r>
          </a:p>
          <a:p>
            <a:r>
              <a:rPr lang="en-US" altLang="en-US" sz="2800">
                <a:latin typeface="Garamond" pitchFamily="18" charset="0"/>
              </a:rPr>
              <a:t>   </a:t>
            </a:r>
          </a:p>
        </p:txBody>
      </p:sp>
      <p:sp>
        <p:nvSpPr>
          <p:cNvPr id="38972" name="Line 218"/>
          <p:cNvSpPr>
            <a:spLocks noChangeShapeType="1"/>
          </p:cNvSpPr>
          <p:nvPr/>
        </p:nvSpPr>
        <p:spPr bwMode="auto">
          <a:xfrm>
            <a:off x="762000" y="609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3" name="Line 219"/>
          <p:cNvSpPr>
            <a:spLocks noChangeShapeType="1"/>
          </p:cNvSpPr>
          <p:nvPr/>
        </p:nvSpPr>
        <p:spPr bwMode="auto">
          <a:xfrm>
            <a:off x="1524000" y="609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4" name="Line 220"/>
          <p:cNvSpPr>
            <a:spLocks noChangeShapeType="1"/>
          </p:cNvSpPr>
          <p:nvPr/>
        </p:nvSpPr>
        <p:spPr bwMode="auto">
          <a:xfrm>
            <a:off x="1828800" y="609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5" name="Line 221"/>
          <p:cNvSpPr>
            <a:spLocks noChangeShapeType="1"/>
          </p:cNvSpPr>
          <p:nvPr/>
        </p:nvSpPr>
        <p:spPr bwMode="auto">
          <a:xfrm>
            <a:off x="2133600" y="609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6" name="Line 222"/>
          <p:cNvSpPr>
            <a:spLocks noChangeShapeType="1"/>
          </p:cNvSpPr>
          <p:nvPr/>
        </p:nvSpPr>
        <p:spPr bwMode="auto">
          <a:xfrm>
            <a:off x="2438400" y="609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7" name="Line 223"/>
          <p:cNvSpPr>
            <a:spLocks noChangeShapeType="1"/>
          </p:cNvSpPr>
          <p:nvPr/>
        </p:nvSpPr>
        <p:spPr bwMode="auto">
          <a:xfrm>
            <a:off x="3124200" y="609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8" name="Line 224"/>
          <p:cNvSpPr>
            <a:spLocks noChangeShapeType="1"/>
          </p:cNvSpPr>
          <p:nvPr/>
        </p:nvSpPr>
        <p:spPr bwMode="auto">
          <a:xfrm>
            <a:off x="3429000" y="609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9" name="Line 225"/>
          <p:cNvSpPr>
            <a:spLocks noChangeShapeType="1"/>
          </p:cNvSpPr>
          <p:nvPr/>
        </p:nvSpPr>
        <p:spPr bwMode="auto">
          <a:xfrm>
            <a:off x="3733800" y="609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80" name="Line 226"/>
          <p:cNvSpPr>
            <a:spLocks noChangeShapeType="1"/>
          </p:cNvSpPr>
          <p:nvPr/>
        </p:nvSpPr>
        <p:spPr bwMode="auto">
          <a:xfrm>
            <a:off x="4724400" y="609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0142D1B-7BD2-47E9-9B5B-48D14B31D599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6147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BD604441-5652-40DB-B46B-7602F41A7B7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584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o-RO" sz="3600"/>
              <a:t>Funcţiile </a:t>
            </a:r>
            <a:r>
              <a:rPr lang="en-US" sz="3600"/>
              <a:t>BUFFER, NAND </a:t>
            </a:r>
            <a:r>
              <a:rPr lang="ro-RO" sz="3600"/>
              <a:t>şi</a:t>
            </a:r>
            <a:r>
              <a:rPr lang="en-US" sz="3600"/>
              <a:t> NOR</a:t>
            </a:r>
          </a:p>
        </p:txBody>
      </p:sp>
      <p:pic>
        <p:nvPicPr>
          <p:cNvPr id="6149" name="Picture 4" descr="invgat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3055938"/>
            <a:ext cx="6781800" cy="31924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6150" name="Group 14"/>
          <p:cNvGrpSpPr>
            <a:grpSpLocks/>
          </p:cNvGrpSpPr>
          <p:nvPr/>
        </p:nvGrpSpPr>
        <p:grpSpPr bwMode="auto">
          <a:xfrm>
            <a:off x="1752600" y="1447800"/>
            <a:ext cx="5334000" cy="1219200"/>
            <a:chOff x="1392" y="1104"/>
            <a:chExt cx="3216" cy="816"/>
          </a:xfrm>
        </p:grpSpPr>
        <p:pic>
          <p:nvPicPr>
            <p:cNvPr id="6151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84" t="83273" r="52803" b="1454"/>
            <a:stretch>
              <a:fillRect/>
            </a:stretch>
          </p:blipFill>
          <p:spPr bwMode="auto">
            <a:xfrm>
              <a:off x="1392" y="1104"/>
              <a:ext cx="1742" cy="8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52" name="Picture 11" descr="buffert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1104"/>
              <a:ext cx="1486" cy="7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53" name="Line 13"/>
            <p:cNvSpPr>
              <a:spLocks noChangeShapeType="1"/>
            </p:cNvSpPr>
            <p:nvPr/>
          </p:nvSpPr>
          <p:spPr bwMode="auto">
            <a:xfrm>
              <a:off x="1392" y="1920"/>
              <a:ext cx="3216" cy="0"/>
            </a:xfrm>
            <a:prstGeom prst="line">
              <a:avLst/>
            </a:prstGeom>
            <a:noFill/>
            <a:ln w="1905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0E5C50F-DD52-47E4-B3B7-C82E883E79CD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011C6C84-F6A3-4FD4-BC73-4AF6C02D89F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66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600"/>
              <a:t>Funcţiile </a:t>
            </a:r>
            <a:r>
              <a:rPr lang="en-US" sz="3600"/>
              <a:t>XOR </a:t>
            </a:r>
            <a:r>
              <a:rPr lang="ro-RO" sz="3600"/>
              <a:t>şi</a:t>
            </a:r>
            <a:r>
              <a:rPr lang="en-US" sz="3600"/>
              <a:t> XNOR</a:t>
            </a:r>
          </a:p>
        </p:txBody>
      </p:sp>
      <p:grpSp>
        <p:nvGrpSpPr>
          <p:cNvPr id="7173" name="Group 9"/>
          <p:cNvGrpSpPr>
            <a:grpSpLocks/>
          </p:cNvGrpSpPr>
          <p:nvPr/>
        </p:nvGrpSpPr>
        <p:grpSpPr bwMode="auto">
          <a:xfrm>
            <a:off x="1676400" y="2438400"/>
            <a:ext cx="2819400" cy="990600"/>
            <a:chOff x="864" y="1248"/>
            <a:chExt cx="2064" cy="792"/>
          </a:xfrm>
        </p:grpSpPr>
        <p:sp>
          <p:nvSpPr>
            <p:cNvPr id="7244" name="AutoShape 4"/>
            <p:cNvSpPr>
              <a:spLocks noChangeArrowheads="1"/>
            </p:cNvSpPr>
            <p:nvPr/>
          </p:nvSpPr>
          <p:spPr bwMode="auto">
            <a:xfrm flipH="1">
              <a:off x="1536" y="1248"/>
              <a:ext cx="772" cy="792"/>
            </a:xfrm>
            <a:prstGeom prst="moon">
              <a:avLst>
                <a:gd name="adj" fmla="val 8384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245" name="Freeform 5"/>
            <p:cNvSpPr>
              <a:spLocks/>
            </p:cNvSpPr>
            <p:nvPr/>
          </p:nvSpPr>
          <p:spPr bwMode="auto">
            <a:xfrm>
              <a:off x="1440" y="1248"/>
              <a:ext cx="96" cy="768"/>
            </a:xfrm>
            <a:custGeom>
              <a:avLst/>
              <a:gdLst>
                <a:gd name="T0" fmla="*/ 0 w 96"/>
                <a:gd name="T1" fmla="*/ 0 h 768"/>
                <a:gd name="T2" fmla="*/ 96 w 96"/>
                <a:gd name="T3" fmla="*/ 384 h 768"/>
                <a:gd name="T4" fmla="*/ 0 w 96"/>
                <a:gd name="T5" fmla="*/ 768 h 7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" h="768">
                  <a:moveTo>
                    <a:pt x="0" y="0"/>
                  </a:moveTo>
                  <a:cubicBezTo>
                    <a:pt x="48" y="128"/>
                    <a:pt x="96" y="256"/>
                    <a:pt x="96" y="384"/>
                  </a:cubicBezTo>
                  <a:cubicBezTo>
                    <a:pt x="96" y="512"/>
                    <a:pt x="48" y="640"/>
                    <a:pt x="0" y="76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6" name="Line 6"/>
            <p:cNvSpPr>
              <a:spLocks noChangeShapeType="1"/>
            </p:cNvSpPr>
            <p:nvPr/>
          </p:nvSpPr>
          <p:spPr bwMode="auto">
            <a:xfrm flipH="1">
              <a:off x="864" y="1440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7" name="Line 7"/>
            <p:cNvSpPr>
              <a:spLocks noChangeShapeType="1"/>
            </p:cNvSpPr>
            <p:nvPr/>
          </p:nvSpPr>
          <p:spPr bwMode="auto">
            <a:xfrm flipH="1">
              <a:off x="864" y="1776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Line 8"/>
            <p:cNvSpPr>
              <a:spLocks noChangeShapeType="1"/>
            </p:cNvSpPr>
            <p:nvPr/>
          </p:nvSpPr>
          <p:spPr bwMode="auto">
            <a:xfrm flipH="1">
              <a:off x="2304" y="1632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66649" name="Group 57"/>
          <p:cNvGraphicFramePr>
            <a:graphicFrameLocks noGrp="1"/>
          </p:cNvGraphicFramePr>
          <p:nvPr>
            <p:ph idx="1"/>
          </p:nvPr>
        </p:nvGraphicFramePr>
        <p:xfrm>
          <a:off x="5410200" y="1447800"/>
          <a:ext cx="2590800" cy="1981200"/>
        </p:xfrm>
        <a:graphic>
          <a:graphicData uri="http://schemas.openxmlformats.org/drawingml/2006/table">
            <a:tbl>
              <a:tblPr/>
              <a:tblGrid>
                <a:gridCol w="592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 = 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sym typeface="Symbol" pitchFamily="18" charset="2"/>
                        </a:rPr>
                        <a:t>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00" name="Text Box 59"/>
          <p:cNvSpPr txBox="1">
            <a:spLocks noChangeArrowheads="1"/>
          </p:cNvSpPr>
          <p:nvPr/>
        </p:nvSpPr>
        <p:spPr bwMode="auto">
          <a:xfrm>
            <a:off x="1295400" y="2895600"/>
            <a:ext cx="37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/>
              <a:t>Y</a:t>
            </a:r>
          </a:p>
        </p:txBody>
      </p:sp>
      <p:sp>
        <p:nvSpPr>
          <p:cNvPr id="7201" name="Text Box 60"/>
          <p:cNvSpPr txBox="1">
            <a:spLocks noChangeArrowheads="1"/>
          </p:cNvSpPr>
          <p:nvPr/>
        </p:nvSpPr>
        <p:spPr bwMode="auto">
          <a:xfrm>
            <a:off x="3886200" y="24384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/>
              <a:t>F</a:t>
            </a:r>
          </a:p>
        </p:txBody>
      </p:sp>
      <p:sp>
        <p:nvSpPr>
          <p:cNvPr id="7202" name="Text Box 61"/>
          <p:cNvSpPr txBox="1">
            <a:spLocks noChangeArrowheads="1"/>
          </p:cNvSpPr>
          <p:nvPr/>
        </p:nvSpPr>
        <p:spPr bwMode="auto">
          <a:xfrm>
            <a:off x="2741613" y="2667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366654" name="Text Box 62"/>
          <p:cNvSpPr txBox="1">
            <a:spLocks noChangeArrowheads="1"/>
          </p:cNvSpPr>
          <p:nvPr/>
        </p:nvSpPr>
        <p:spPr bwMode="auto">
          <a:xfrm>
            <a:off x="685800" y="1611313"/>
            <a:ext cx="38131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latin typeface="Garamond" pitchFamily="18" charset="0"/>
              </a:rPr>
              <a:t>XOR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: </a:t>
            </a:r>
            <a:r>
              <a:rPr lang="ro-RO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poarta 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“n</a:t>
            </a:r>
            <a:r>
              <a:rPr lang="ro-RO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-e</a:t>
            </a:r>
            <a:r>
              <a:rPr lang="ro-RO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g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al”</a:t>
            </a:r>
          </a:p>
          <a:p>
            <a:pPr>
              <a:defRPr/>
            </a:pPr>
            <a:endParaRPr lang="en-US">
              <a:latin typeface="Garamond" pitchFamily="18" charset="0"/>
            </a:endParaRPr>
          </a:p>
        </p:txBody>
      </p:sp>
      <p:sp>
        <p:nvSpPr>
          <p:cNvPr id="7204" name="AutoShape 64"/>
          <p:cNvSpPr>
            <a:spLocks noChangeArrowheads="1"/>
          </p:cNvSpPr>
          <p:nvPr/>
        </p:nvSpPr>
        <p:spPr bwMode="auto">
          <a:xfrm flipH="1">
            <a:off x="2438400" y="5029200"/>
            <a:ext cx="1058863" cy="1066800"/>
          </a:xfrm>
          <a:prstGeom prst="moon">
            <a:avLst>
              <a:gd name="adj" fmla="val 8384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205" name="Freeform 65"/>
          <p:cNvSpPr>
            <a:spLocks/>
          </p:cNvSpPr>
          <p:nvPr/>
        </p:nvSpPr>
        <p:spPr bwMode="auto">
          <a:xfrm>
            <a:off x="2286000" y="5029200"/>
            <a:ext cx="155575" cy="1066800"/>
          </a:xfrm>
          <a:custGeom>
            <a:avLst/>
            <a:gdLst>
              <a:gd name="T0" fmla="*/ 0 w 96"/>
              <a:gd name="T1" fmla="*/ 0 h 768"/>
              <a:gd name="T2" fmla="*/ 155575 w 96"/>
              <a:gd name="T3" fmla="*/ 533400 h 768"/>
              <a:gd name="T4" fmla="*/ 0 w 96"/>
              <a:gd name="T5" fmla="*/ 1066800 h 7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768">
                <a:moveTo>
                  <a:pt x="0" y="0"/>
                </a:moveTo>
                <a:cubicBezTo>
                  <a:pt x="48" y="128"/>
                  <a:pt x="96" y="256"/>
                  <a:pt x="96" y="384"/>
                </a:cubicBezTo>
                <a:cubicBezTo>
                  <a:pt x="96" y="512"/>
                  <a:pt x="48" y="640"/>
                  <a:pt x="0" y="76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6" name="Line 66"/>
          <p:cNvSpPr>
            <a:spLocks noChangeShapeType="1"/>
          </p:cNvSpPr>
          <p:nvPr/>
        </p:nvSpPr>
        <p:spPr bwMode="auto">
          <a:xfrm flipH="1">
            <a:off x="1524000" y="5268913"/>
            <a:ext cx="852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7" name="Line 67"/>
          <p:cNvSpPr>
            <a:spLocks noChangeShapeType="1"/>
          </p:cNvSpPr>
          <p:nvPr/>
        </p:nvSpPr>
        <p:spPr bwMode="auto">
          <a:xfrm flipH="1">
            <a:off x="1524000" y="5715000"/>
            <a:ext cx="852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8" name="Line 68"/>
          <p:cNvSpPr>
            <a:spLocks noChangeShapeType="1"/>
          </p:cNvSpPr>
          <p:nvPr/>
        </p:nvSpPr>
        <p:spPr bwMode="auto">
          <a:xfrm flipH="1">
            <a:off x="3657600" y="5562600"/>
            <a:ext cx="852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66697" name="Group 105"/>
          <p:cNvGraphicFramePr>
            <a:graphicFrameLocks noGrp="1"/>
          </p:cNvGraphicFramePr>
          <p:nvPr/>
        </p:nvGraphicFramePr>
        <p:xfrm>
          <a:off x="5410200" y="3962400"/>
          <a:ext cx="2590800" cy="2133600"/>
        </p:xfrm>
        <a:graphic>
          <a:graphicData uri="http://schemas.openxmlformats.org/drawingml/2006/table">
            <a:tbl>
              <a:tblPr/>
              <a:tblGrid>
                <a:gridCol w="592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 = 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sym typeface="Symbol" pitchFamily="18" charset="2"/>
                        </a:rPr>
                        <a:t>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35" name="Text Box 95"/>
          <p:cNvSpPr txBox="1">
            <a:spLocks noChangeArrowheads="1"/>
          </p:cNvSpPr>
          <p:nvPr/>
        </p:nvSpPr>
        <p:spPr bwMode="auto">
          <a:xfrm>
            <a:off x="1143000" y="5029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/>
              <a:t>X</a:t>
            </a:r>
          </a:p>
        </p:txBody>
      </p:sp>
      <p:sp>
        <p:nvSpPr>
          <p:cNvPr id="7236" name="Text Box 96"/>
          <p:cNvSpPr txBox="1">
            <a:spLocks noChangeArrowheads="1"/>
          </p:cNvSpPr>
          <p:nvPr/>
        </p:nvSpPr>
        <p:spPr bwMode="auto">
          <a:xfrm>
            <a:off x="1143000" y="5562600"/>
            <a:ext cx="37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/>
              <a:t>Y</a:t>
            </a:r>
          </a:p>
        </p:txBody>
      </p:sp>
      <p:sp>
        <p:nvSpPr>
          <p:cNvPr id="7237" name="Text Box 97"/>
          <p:cNvSpPr txBox="1">
            <a:spLocks noChangeArrowheads="1"/>
          </p:cNvSpPr>
          <p:nvPr/>
        </p:nvSpPr>
        <p:spPr bwMode="auto">
          <a:xfrm>
            <a:off x="3810000" y="50292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/>
              <a:t>F</a:t>
            </a:r>
          </a:p>
        </p:txBody>
      </p:sp>
      <p:sp>
        <p:nvSpPr>
          <p:cNvPr id="7238" name="Text Box 98"/>
          <p:cNvSpPr txBox="1">
            <a:spLocks noChangeArrowheads="1"/>
          </p:cNvSpPr>
          <p:nvPr/>
        </p:nvSpPr>
        <p:spPr bwMode="auto">
          <a:xfrm>
            <a:off x="2589213" y="5257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366691" name="Text Box 99"/>
          <p:cNvSpPr txBox="1">
            <a:spLocks noChangeArrowheads="1"/>
          </p:cNvSpPr>
          <p:nvPr/>
        </p:nvSpPr>
        <p:spPr bwMode="auto">
          <a:xfrm>
            <a:off x="685800" y="4202113"/>
            <a:ext cx="362108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latin typeface="Garamond" pitchFamily="18" charset="0"/>
              </a:rPr>
              <a:t>XNOR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: </a:t>
            </a:r>
            <a:r>
              <a:rPr lang="ro-RO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poarta 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“e</a:t>
            </a:r>
            <a:r>
              <a:rPr lang="ro-RO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g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al”</a:t>
            </a:r>
          </a:p>
          <a:p>
            <a:pPr>
              <a:defRPr/>
            </a:pPr>
            <a:endParaRPr lang="en-US">
              <a:latin typeface="Garamond" pitchFamily="18" charset="0"/>
            </a:endParaRPr>
          </a:p>
        </p:txBody>
      </p:sp>
      <p:sp>
        <p:nvSpPr>
          <p:cNvPr id="7240" name="Line 100"/>
          <p:cNvSpPr>
            <a:spLocks noChangeShapeType="1"/>
          </p:cNvSpPr>
          <p:nvPr/>
        </p:nvSpPr>
        <p:spPr bwMode="auto">
          <a:xfrm>
            <a:off x="533400" y="3733800"/>
            <a:ext cx="8153400" cy="0"/>
          </a:xfrm>
          <a:prstGeom prst="line">
            <a:avLst/>
          </a:prstGeom>
          <a:noFill/>
          <a:ln w="25400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41" name="Line 106"/>
          <p:cNvSpPr>
            <a:spLocks noChangeShapeType="1"/>
          </p:cNvSpPr>
          <p:nvPr/>
        </p:nvSpPr>
        <p:spPr bwMode="auto">
          <a:xfrm>
            <a:off x="7239000" y="41148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42" name="Oval 107"/>
          <p:cNvSpPr>
            <a:spLocks noChangeArrowheads="1"/>
          </p:cNvSpPr>
          <p:nvPr/>
        </p:nvSpPr>
        <p:spPr bwMode="auto">
          <a:xfrm>
            <a:off x="3505200" y="5486400"/>
            <a:ext cx="152400" cy="152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243" name="Text Box 108"/>
          <p:cNvSpPr txBox="1">
            <a:spLocks noChangeArrowheads="1"/>
          </p:cNvSpPr>
          <p:nvPr/>
        </p:nvSpPr>
        <p:spPr bwMode="auto">
          <a:xfrm>
            <a:off x="1295400" y="2438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/>
              <a:t>X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643246B-3849-4FF5-A378-6963CEF173E7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E7036648-C1C5-4DBC-BD43-579BE233933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686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600"/>
              <a:t>Poarta </a:t>
            </a:r>
            <a:r>
              <a:rPr lang="en-US" sz="3600"/>
              <a:t>NAND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ro-RO"/>
              <a:t>Cunoscută sub numele de “poartă</a:t>
            </a:r>
            <a:r>
              <a:rPr lang="en-US"/>
              <a:t> universal</a:t>
            </a:r>
            <a:r>
              <a:rPr lang="ro-RO"/>
              <a:t>ă</a:t>
            </a:r>
            <a:r>
              <a:rPr lang="en-US"/>
              <a:t>” </a:t>
            </a:r>
            <a:r>
              <a:rPr lang="ro-RO"/>
              <a:t>deoarece orice circuit digital poate fi implementat folosindu-se doar porţi logice </a:t>
            </a:r>
            <a:r>
              <a:rPr lang="en-US"/>
              <a:t>NAND.</a:t>
            </a:r>
          </a:p>
          <a:p>
            <a:pPr eaLnBrk="1" hangingPunct="1">
              <a:defRPr/>
            </a:pPr>
            <a:r>
              <a:rPr lang="ro-RO"/>
              <a:t>Pentru a demonstra acest lucru, este suficient să arătăm că porţile </a:t>
            </a:r>
            <a:r>
              <a:rPr lang="en-US"/>
              <a:t>AND, OR </a:t>
            </a:r>
            <a:r>
              <a:rPr lang="ro-RO"/>
              <a:t>şi</a:t>
            </a:r>
            <a:r>
              <a:rPr lang="en-US"/>
              <a:t> NOT </a:t>
            </a:r>
            <a:r>
              <a:rPr lang="ro-RO"/>
              <a:t>pot fi implementat</a:t>
            </a:r>
            <a:r>
              <a:rPr lang="en-US"/>
              <a:t>e</a:t>
            </a:r>
            <a:r>
              <a:rPr lang="ro-RO"/>
              <a:t> folosind doar porţi </a:t>
            </a:r>
            <a:r>
              <a:rPr lang="en-US"/>
              <a:t>NAND.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3DF75EA-57CA-4E7C-8B79-C7DC45AE4442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006BED7E-313C-41C1-9761-2A6527FA4DD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69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/>
              <a:t>Utiliz</a:t>
            </a:r>
            <a:r>
              <a:rPr lang="ro-RO" sz="3600"/>
              <a:t>ări ale porţii </a:t>
            </a:r>
            <a:r>
              <a:rPr lang="en-US" sz="3600"/>
              <a:t>NAND</a:t>
            </a:r>
          </a:p>
        </p:txBody>
      </p:sp>
      <p:grpSp>
        <p:nvGrpSpPr>
          <p:cNvPr id="9221" name="Group 187"/>
          <p:cNvGrpSpPr>
            <a:grpSpLocks/>
          </p:cNvGrpSpPr>
          <p:nvPr/>
        </p:nvGrpSpPr>
        <p:grpSpPr bwMode="auto">
          <a:xfrm>
            <a:off x="457200" y="2057400"/>
            <a:ext cx="5554663" cy="4595813"/>
            <a:chOff x="288" y="1296"/>
            <a:chExt cx="3499" cy="2895"/>
          </a:xfrm>
        </p:grpSpPr>
        <p:grpSp>
          <p:nvGrpSpPr>
            <p:cNvPr id="9293" name="Group 99"/>
            <p:cNvGrpSpPr>
              <a:grpSpLocks/>
            </p:cNvGrpSpPr>
            <p:nvPr/>
          </p:nvGrpSpPr>
          <p:grpSpPr bwMode="auto">
            <a:xfrm>
              <a:off x="288" y="1296"/>
              <a:ext cx="2612" cy="2400"/>
              <a:chOff x="384" y="1056"/>
              <a:chExt cx="3168" cy="2544"/>
            </a:xfrm>
          </p:grpSpPr>
          <p:sp>
            <p:nvSpPr>
              <p:cNvPr id="9296" name="AutoShape 8"/>
              <p:cNvSpPr>
                <a:spLocks noChangeArrowheads="1"/>
              </p:cNvSpPr>
              <p:nvPr/>
            </p:nvSpPr>
            <p:spPr bwMode="auto">
              <a:xfrm>
                <a:off x="1132" y="1152"/>
                <a:ext cx="429" cy="365"/>
              </a:xfrm>
              <a:prstGeom prst="flowChartDelay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297" name="Line 9"/>
              <p:cNvSpPr>
                <a:spLocks noChangeShapeType="1"/>
              </p:cNvSpPr>
              <p:nvPr/>
            </p:nvSpPr>
            <p:spPr bwMode="auto">
              <a:xfrm>
                <a:off x="783" y="1233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8" name="Line 10"/>
              <p:cNvSpPr>
                <a:spLocks noChangeShapeType="1"/>
              </p:cNvSpPr>
              <p:nvPr/>
            </p:nvSpPr>
            <p:spPr bwMode="auto">
              <a:xfrm>
                <a:off x="1644" y="1333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9" name="Line 11"/>
              <p:cNvSpPr>
                <a:spLocks noChangeShapeType="1"/>
              </p:cNvSpPr>
              <p:nvPr/>
            </p:nvSpPr>
            <p:spPr bwMode="auto">
              <a:xfrm>
                <a:off x="783" y="1437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0" name="Oval 17"/>
              <p:cNvSpPr>
                <a:spLocks noChangeArrowheads="1"/>
              </p:cNvSpPr>
              <p:nvPr/>
            </p:nvSpPr>
            <p:spPr bwMode="auto">
              <a:xfrm>
                <a:off x="1561" y="1287"/>
                <a:ext cx="84" cy="9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9301" name="Group 50"/>
              <p:cNvGrpSpPr>
                <a:grpSpLocks/>
              </p:cNvGrpSpPr>
              <p:nvPr/>
            </p:nvGrpSpPr>
            <p:grpSpPr bwMode="auto">
              <a:xfrm>
                <a:off x="419" y="1939"/>
                <a:ext cx="1210" cy="365"/>
                <a:chOff x="375" y="1363"/>
                <a:chExt cx="2227" cy="652"/>
              </a:xfrm>
            </p:grpSpPr>
            <p:sp>
              <p:nvSpPr>
                <p:cNvPr id="9341" name="AutoShape 51"/>
                <p:cNvSpPr>
                  <a:spLocks noChangeArrowheads="1"/>
                </p:cNvSpPr>
                <p:nvPr/>
              </p:nvSpPr>
              <p:spPr bwMode="auto">
                <a:xfrm>
                  <a:off x="1018" y="1363"/>
                  <a:ext cx="788" cy="652"/>
                </a:xfrm>
                <a:prstGeom prst="flowChartDelay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9342" name="Line 52"/>
                <p:cNvSpPr>
                  <a:spLocks noChangeShapeType="1"/>
                </p:cNvSpPr>
                <p:nvPr/>
              </p:nvSpPr>
              <p:spPr bwMode="auto">
                <a:xfrm>
                  <a:off x="375" y="1507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3" name="Line 53"/>
                <p:cNvSpPr>
                  <a:spLocks noChangeShapeType="1"/>
                </p:cNvSpPr>
                <p:nvPr/>
              </p:nvSpPr>
              <p:spPr bwMode="auto">
                <a:xfrm>
                  <a:off x="1959" y="1686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4" name="Line 54"/>
                <p:cNvSpPr>
                  <a:spLocks noChangeShapeType="1"/>
                </p:cNvSpPr>
                <p:nvPr/>
              </p:nvSpPr>
              <p:spPr bwMode="auto">
                <a:xfrm>
                  <a:off x="375" y="1872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5" name="Oval 55"/>
                <p:cNvSpPr>
                  <a:spLocks noChangeArrowheads="1"/>
                </p:cNvSpPr>
                <p:nvPr/>
              </p:nvSpPr>
              <p:spPr bwMode="auto">
                <a:xfrm>
                  <a:off x="1807" y="1605"/>
                  <a:ext cx="154" cy="16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9302" name="Group 56"/>
              <p:cNvGrpSpPr>
                <a:grpSpLocks/>
              </p:cNvGrpSpPr>
              <p:nvPr/>
            </p:nvGrpSpPr>
            <p:grpSpPr bwMode="auto">
              <a:xfrm>
                <a:off x="1609" y="1939"/>
                <a:ext cx="1210" cy="365"/>
                <a:chOff x="375" y="1363"/>
                <a:chExt cx="2227" cy="652"/>
              </a:xfrm>
            </p:grpSpPr>
            <p:sp>
              <p:nvSpPr>
                <p:cNvPr id="9336" name="AutoShape 57"/>
                <p:cNvSpPr>
                  <a:spLocks noChangeArrowheads="1"/>
                </p:cNvSpPr>
                <p:nvPr/>
              </p:nvSpPr>
              <p:spPr bwMode="auto">
                <a:xfrm>
                  <a:off x="1018" y="1363"/>
                  <a:ext cx="788" cy="652"/>
                </a:xfrm>
                <a:prstGeom prst="flowChartDelay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9337" name="Line 58"/>
                <p:cNvSpPr>
                  <a:spLocks noChangeShapeType="1"/>
                </p:cNvSpPr>
                <p:nvPr/>
              </p:nvSpPr>
              <p:spPr bwMode="auto">
                <a:xfrm>
                  <a:off x="375" y="1507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8" name="Line 59"/>
                <p:cNvSpPr>
                  <a:spLocks noChangeShapeType="1"/>
                </p:cNvSpPr>
                <p:nvPr/>
              </p:nvSpPr>
              <p:spPr bwMode="auto">
                <a:xfrm>
                  <a:off x="1959" y="1686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9" name="Line 60"/>
                <p:cNvSpPr>
                  <a:spLocks noChangeShapeType="1"/>
                </p:cNvSpPr>
                <p:nvPr/>
              </p:nvSpPr>
              <p:spPr bwMode="auto">
                <a:xfrm>
                  <a:off x="375" y="1872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40" name="Oval 61"/>
                <p:cNvSpPr>
                  <a:spLocks noChangeArrowheads="1"/>
                </p:cNvSpPr>
                <p:nvPr/>
              </p:nvSpPr>
              <p:spPr bwMode="auto">
                <a:xfrm>
                  <a:off x="1807" y="1605"/>
                  <a:ext cx="154" cy="16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9303" name="Group 62"/>
              <p:cNvGrpSpPr>
                <a:grpSpLocks/>
              </p:cNvGrpSpPr>
              <p:nvPr/>
            </p:nvGrpSpPr>
            <p:grpSpPr bwMode="auto">
              <a:xfrm>
                <a:off x="758" y="2707"/>
                <a:ext cx="1210" cy="365"/>
                <a:chOff x="375" y="1363"/>
                <a:chExt cx="2227" cy="652"/>
              </a:xfrm>
            </p:grpSpPr>
            <p:sp>
              <p:nvSpPr>
                <p:cNvPr id="9331" name="AutoShape 63"/>
                <p:cNvSpPr>
                  <a:spLocks noChangeArrowheads="1"/>
                </p:cNvSpPr>
                <p:nvPr/>
              </p:nvSpPr>
              <p:spPr bwMode="auto">
                <a:xfrm>
                  <a:off x="1018" y="1363"/>
                  <a:ext cx="788" cy="652"/>
                </a:xfrm>
                <a:prstGeom prst="flowChartDelay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9332" name="Line 64"/>
                <p:cNvSpPr>
                  <a:spLocks noChangeShapeType="1"/>
                </p:cNvSpPr>
                <p:nvPr/>
              </p:nvSpPr>
              <p:spPr bwMode="auto">
                <a:xfrm>
                  <a:off x="375" y="1507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3" name="Line 65"/>
                <p:cNvSpPr>
                  <a:spLocks noChangeShapeType="1"/>
                </p:cNvSpPr>
                <p:nvPr/>
              </p:nvSpPr>
              <p:spPr bwMode="auto">
                <a:xfrm>
                  <a:off x="1959" y="1686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4" name="Line 66"/>
                <p:cNvSpPr>
                  <a:spLocks noChangeShapeType="1"/>
                </p:cNvSpPr>
                <p:nvPr/>
              </p:nvSpPr>
              <p:spPr bwMode="auto">
                <a:xfrm>
                  <a:off x="375" y="1872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5" name="Oval 67"/>
                <p:cNvSpPr>
                  <a:spLocks noChangeArrowheads="1"/>
                </p:cNvSpPr>
                <p:nvPr/>
              </p:nvSpPr>
              <p:spPr bwMode="auto">
                <a:xfrm>
                  <a:off x="1807" y="1605"/>
                  <a:ext cx="154" cy="16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9304" name="Group 68"/>
              <p:cNvGrpSpPr>
                <a:grpSpLocks/>
              </p:cNvGrpSpPr>
              <p:nvPr/>
            </p:nvGrpSpPr>
            <p:grpSpPr bwMode="auto">
              <a:xfrm>
                <a:off x="768" y="3235"/>
                <a:ext cx="1210" cy="365"/>
                <a:chOff x="375" y="1363"/>
                <a:chExt cx="2227" cy="652"/>
              </a:xfrm>
            </p:grpSpPr>
            <p:sp>
              <p:nvSpPr>
                <p:cNvPr id="9326" name="AutoShape 69"/>
                <p:cNvSpPr>
                  <a:spLocks noChangeArrowheads="1"/>
                </p:cNvSpPr>
                <p:nvPr/>
              </p:nvSpPr>
              <p:spPr bwMode="auto">
                <a:xfrm>
                  <a:off x="1018" y="1363"/>
                  <a:ext cx="788" cy="652"/>
                </a:xfrm>
                <a:prstGeom prst="flowChartDelay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9327" name="Line 70"/>
                <p:cNvSpPr>
                  <a:spLocks noChangeShapeType="1"/>
                </p:cNvSpPr>
                <p:nvPr/>
              </p:nvSpPr>
              <p:spPr bwMode="auto">
                <a:xfrm>
                  <a:off x="375" y="1507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8" name="Line 71"/>
                <p:cNvSpPr>
                  <a:spLocks noChangeShapeType="1"/>
                </p:cNvSpPr>
                <p:nvPr/>
              </p:nvSpPr>
              <p:spPr bwMode="auto">
                <a:xfrm>
                  <a:off x="1959" y="1686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9" name="Line 72"/>
                <p:cNvSpPr>
                  <a:spLocks noChangeShapeType="1"/>
                </p:cNvSpPr>
                <p:nvPr/>
              </p:nvSpPr>
              <p:spPr bwMode="auto">
                <a:xfrm>
                  <a:off x="375" y="1872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30" name="Oval 73"/>
                <p:cNvSpPr>
                  <a:spLocks noChangeArrowheads="1"/>
                </p:cNvSpPr>
                <p:nvPr/>
              </p:nvSpPr>
              <p:spPr bwMode="auto">
                <a:xfrm>
                  <a:off x="1807" y="1605"/>
                  <a:ext cx="154" cy="16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9305" name="Group 74"/>
              <p:cNvGrpSpPr>
                <a:grpSpLocks/>
              </p:cNvGrpSpPr>
              <p:nvPr/>
            </p:nvGrpSpPr>
            <p:grpSpPr bwMode="auto">
              <a:xfrm>
                <a:off x="1958" y="2976"/>
                <a:ext cx="1210" cy="365"/>
                <a:chOff x="375" y="1363"/>
                <a:chExt cx="2227" cy="652"/>
              </a:xfrm>
            </p:grpSpPr>
            <p:sp>
              <p:nvSpPr>
                <p:cNvPr id="9321" name="AutoShape 75"/>
                <p:cNvSpPr>
                  <a:spLocks noChangeArrowheads="1"/>
                </p:cNvSpPr>
                <p:nvPr/>
              </p:nvSpPr>
              <p:spPr bwMode="auto">
                <a:xfrm>
                  <a:off x="1018" y="1363"/>
                  <a:ext cx="788" cy="652"/>
                </a:xfrm>
                <a:prstGeom prst="flowChartDelay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9322" name="Line 76"/>
                <p:cNvSpPr>
                  <a:spLocks noChangeShapeType="1"/>
                </p:cNvSpPr>
                <p:nvPr/>
              </p:nvSpPr>
              <p:spPr bwMode="auto">
                <a:xfrm>
                  <a:off x="375" y="1507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3" name="Line 77"/>
                <p:cNvSpPr>
                  <a:spLocks noChangeShapeType="1"/>
                </p:cNvSpPr>
                <p:nvPr/>
              </p:nvSpPr>
              <p:spPr bwMode="auto">
                <a:xfrm>
                  <a:off x="1959" y="1686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4" name="Line 78"/>
                <p:cNvSpPr>
                  <a:spLocks noChangeShapeType="1"/>
                </p:cNvSpPr>
                <p:nvPr/>
              </p:nvSpPr>
              <p:spPr bwMode="auto">
                <a:xfrm>
                  <a:off x="375" y="1872"/>
                  <a:ext cx="64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25" name="Oval 79"/>
                <p:cNvSpPr>
                  <a:spLocks noChangeArrowheads="1"/>
                </p:cNvSpPr>
                <p:nvPr/>
              </p:nvSpPr>
              <p:spPr bwMode="auto">
                <a:xfrm>
                  <a:off x="1807" y="1605"/>
                  <a:ext cx="154" cy="16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9306" name="Line 80"/>
              <p:cNvSpPr>
                <a:spLocks noChangeShapeType="1"/>
              </p:cNvSpPr>
              <p:nvPr/>
            </p:nvSpPr>
            <p:spPr bwMode="auto">
              <a:xfrm>
                <a:off x="773" y="1248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7" name="Line 81"/>
              <p:cNvSpPr>
                <a:spLocks noChangeShapeType="1"/>
              </p:cNvSpPr>
              <p:nvPr/>
            </p:nvSpPr>
            <p:spPr bwMode="auto">
              <a:xfrm>
                <a:off x="1609" y="2016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8" name="Line 82"/>
              <p:cNvSpPr>
                <a:spLocks noChangeShapeType="1"/>
              </p:cNvSpPr>
              <p:nvPr/>
            </p:nvSpPr>
            <p:spPr bwMode="auto">
              <a:xfrm>
                <a:off x="758" y="2784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9" name="Line 83"/>
              <p:cNvSpPr>
                <a:spLocks noChangeShapeType="1"/>
              </p:cNvSpPr>
              <p:nvPr/>
            </p:nvSpPr>
            <p:spPr bwMode="auto">
              <a:xfrm>
                <a:off x="758" y="3312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0" name="Line 84"/>
              <p:cNvSpPr>
                <a:spLocks noChangeShapeType="1"/>
              </p:cNvSpPr>
              <p:nvPr/>
            </p:nvSpPr>
            <p:spPr bwMode="auto">
              <a:xfrm>
                <a:off x="409" y="1344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1" name="Line 85"/>
              <p:cNvSpPr>
                <a:spLocks noChangeShapeType="1"/>
              </p:cNvSpPr>
              <p:nvPr/>
            </p:nvSpPr>
            <p:spPr bwMode="auto">
              <a:xfrm>
                <a:off x="409" y="2880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2" name="Line 86"/>
              <p:cNvSpPr>
                <a:spLocks noChangeShapeType="1"/>
              </p:cNvSpPr>
              <p:nvPr/>
            </p:nvSpPr>
            <p:spPr bwMode="auto">
              <a:xfrm>
                <a:off x="409" y="3408"/>
                <a:ext cx="3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3" name="Line 87"/>
              <p:cNvSpPr>
                <a:spLocks noChangeShapeType="1"/>
              </p:cNvSpPr>
              <p:nvPr/>
            </p:nvSpPr>
            <p:spPr bwMode="auto">
              <a:xfrm>
                <a:off x="1958" y="288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4" name="Line 88"/>
              <p:cNvSpPr>
                <a:spLocks noChangeShapeType="1"/>
              </p:cNvSpPr>
              <p:nvPr/>
            </p:nvSpPr>
            <p:spPr bwMode="auto">
              <a:xfrm>
                <a:off x="1958" y="3264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5" name="Text Box 89"/>
              <p:cNvSpPr txBox="1">
                <a:spLocks noChangeArrowheads="1"/>
              </p:cNvSpPr>
              <p:nvPr/>
            </p:nvSpPr>
            <p:spPr bwMode="auto">
              <a:xfrm>
                <a:off x="384" y="1152"/>
                <a:ext cx="287" cy="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en-US"/>
                  <a:t>X</a:t>
                </a:r>
              </a:p>
            </p:txBody>
          </p:sp>
          <p:sp>
            <p:nvSpPr>
              <p:cNvPr id="9316" name="Text Box 91"/>
              <p:cNvSpPr txBox="1">
                <a:spLocks noChangeArrowheads="1"/>
              </p:cNvSpPr>
              <p:nvPr/>
            </p:nvSpPr>
            <p:spPr bwMode="auto">
              <a:xfrm>
                <a:off x="384" y="2697"/>
                <a:ext cx="287" cy="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en-US"/>
                  <a:t>X</a:t>
                </a:r>
              </a:p>
            </p:txBody>
          </p:sp>
          <p:sp>
            <p:nvSpPr>
              <p:cNvPr id="369756" name="Text Box 92"/>
              <p:cNvSpPr txBox="1">
                <a:spLocks noChangeArrowheads="1"/>
              </p:cNvSpPr>
              <p:nvPr/>
            </p:nvSpPr>
            <p:spPr bwMode="auto">
              <a:xfrm>
                <a:off x="1919" y="1056"/>
                <a:ext cx="1633" cy="6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/>
                  <a:t>F = (X</a:t>
                </a: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•X)</a:t>
                </a:r>
              </a:p>
              <a:p>
                <a:pPr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  = X</a:t>
                </a:r>
                <a:r>
                  <a:rPr lang="ro-RO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</a:t>
                </a: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+</a:t>
                </a:r>
                <a:r>
                  <a:rPr lang="ro-RO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</a:t>
                </a: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X </a:t>
                </a:r>
              </a:p>
              <a:p>
                <a:pPr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  = X</a:t>
                </a:r>
                <a:endParaRPr lang="en-US"/>
              </a:p>
            </p:txBody>
          </p:sp>
          <p:sp>
            <p:nvSpPr>
              <p:cNvPr id="9318" name="Text Box 94"/>
              <p:cNvSpPr txBox="1">
                <a:spLocks noChangeArrowheads="1"/>
              </p:cNvSpPr>
              <p:nvPr/>
            </p:nvSpPr>
            <p:spPr bwMode="auto">
              <a:xfrm>
                <a:off x="384" y="1833"/>
                <a:ext cx="287" cy="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en-US"/>
                  <a:t>X</a:t>
                </a:r>
              </a:p>
            </p:txBody>
          </p:sp>
          <p:sp>
            <p:nvSpPr>
              <p:cNvPr id="9319" name="Text Box 95"/>
              <p:cNvSpPr txBox="1">
                <a:spLocks noChangeArrowheads="1"/>
              </p:cNvSpPr>
              <p:nvPr/>
            </p:nvSpPr>
            <p:spPr bwMode="auto">
              <a:xfrm>
                <a:off x="384" y="2025"/>
                <a:ext cx="287" cy="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en-US"/>
                  <a:t>Y</a:t>
                </a:r>
              </a:p>
            </p:txBody>
          </p:sp>
          <p:sp>
            <p:nvSpPr>
              <p:cNvPr id="9320" name="Text Box 96"/>
              <p:cNvSpPr txBox="1">
                <a:spLocks noChangeArrowheads="1"/>
              </p:cNvSpPr>
              <p:nvPr/>
            </p:nvSpPr>
            <p:spPr bwMode="auto">
              <a:xfrm>
                <a:off x="384" y="3216"/>
                <a:ext cx="287" cy="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r>
                  <a:rPr lang="en-US" altLang="en-US"/>
                  <a:t>Y</a:t>
                </a:r>
              </a:p>
            </p:txBody>
          </p:sp>
        </p:grpSp>
        <p:sp>
          <p:nvSpPr>
            <p:cNvPr id="369761" name="Text Box 97"/>
            <p:cNvSpPr txBox="1">
              <a:spLocks noChangeArrowheads="1"/>
            </p:cNvSpPr>
            <p:nvPr/>
          </p:nvSpPr>
          <p:spPr bwMode="auto">
            <a:xfrm>
              <a:off x="2135" y="2002"/>
              <a:ext cx="1531" cy="1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en-US"/>
                <a:t>F = ((X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•Y) •</a:t>
              </a:r>
              <a:r>
                <a:rPr lang="en-US"/>
                <a:t>(X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•Y)) </a:t>
              </a:r>
            </a:p>
            <a:p>
              <a:pPr>
                <a:lnSpc>
                  <a:spcPct val="130000"/>
                </a:lnSpc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= (</a:t>
              </a:r>
              <a:r>
                <a:rPr lang="en-US"/>
                <a:t>X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•Y) + (</a:t>
              </a:r>
              <a:r>
                <a:rPr lang="en-US"/>
                <a:t>X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•Y) </a:t>
              </a:r>
            </a:p>
            <a:p>
              <a:pPr>
                <a:lnSpc>
                  <a:spcPct val="140000"/>
                </a:lnSpc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= (</a:t>
              </a:r>
              <a:r>
                <a:rPr lang="en-US"/>
                <a:t>X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•Y) = (X + Y)</a:t>
              </a:r>
            </a:p>
            <a:p>
              <a:pPr>
                <a:lnSpc>
                  <a:spcPct val="140000"/>
                </a:lnSpc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= X •Y</a:t>
              </a:r>
            </a:p>
            <a:p>
              <a:pPr>
                <a:lnSpc>
                  <a:spcPct val="130000"/>
                </a:lnSpc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= X•Y</a:t>
              </a:r>
            </a:p>
          </p:txBody>
        </p:sp>
        <p:sp>
          <p:nvSpPr>
            <p:cNvPr id="369762" name="Text Box 98"/>
            <p:cNvSpPr txBox="1">
              <a:spLocks noChangeArrowheads="1"/>
            </p:cNvSpPr>
            <p:nvPr/>
          </p:nvSpPr>
          <p:spPr bwMode="auto">
            <a:xfrm>
              <a:off x="2256" y="3407"/>
              <a:ext cx="1531" cy="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40000"/>
                </a:lnSpc>
                <a:defRPr/>
              </a:pPr>
              <a:r>
                <a:rPr lang="en-US"/>
                <a:t>F = (X 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• Y) </a:t>
              </a:r>
            </a:p>
            <a:p>
              <a:pPr>
                <a:lnSpc>
                  <a:spcPct val="140000"/>
                </a:lnSpc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= X + Y</a:t>
              </a:r>
            </a:p>
            <a:p>
              <a:pPr>
                <a:lnSpc>
                  <a:spcPct val="140000"/>
                </a:lnSpc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= X + Y</a:t>
              </a:r>
            </a:p>
          </p:txBody>
        </p:sp>
      </p:grpSp>
      <p:grpSp>
        <p:nvGrpSpPr>
          <p:cNvPr id="9222" name="Group 179"/>
          <p:cNvGrpSpPr>
            <a:grpSpLocks/>
          </p:cNvGrpSpPr>
          <p:nvPr/>
        </p:nvGrpSpPr>
        <p:grpSpPr bwMode="auto">
          <a:xfrm>
            <a:off x="5486400" y="1905000"/>
            <a:ext cx="3810000" cy="3795713"/>
            <a:chOff x="3360" y="1200"/>
            <a:chExt cx="2400" cy="2391"/>
          </a:xfrm>
        </p:grpSpPr>
        <p:grpSp>
          <p:nvGrpSpPr>
            <p:cNvPr id="9251" name="Group 108"/>
            <p:cNvGrpSpPr>
              <a:grpSpLocks/>
            </p:cNvGrpSpPr>
            <p:nvPr/>
          </p:nvGrpSpPr>
          <p:grpSpPr bwMode="auto">
            <a:xfrm>
              <a:off x="3389" y="1991"/>
              <a:ext cx="1003" cy="352"/>
              <a:chOff x="375" y="1363"/>
              <a:chExt cx="2227" cy="652"/>
            </a:xfrm>
          </p:grpSpPr>
          <p:sp>
            <p:nvSpPr>
              <p:cNvPr id="9288" name="AutoShape 109"/>
              <p:cNvSpPr>
                <a:spLocks noChangeArrowheads="1"/>
              </p:cNvSpPr>
              <p:nvPr/>
            </p:nvSpPr>
            <p:spPr bwMode="auto">
              <a:xfrm>
                <a:off x="1018" y="1363"/>
                <a:ext cx="788" cy="652"/>
              </a:xfrm>
              <a:prstGeom prst="flowChartDelay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289" name="Line 110"/>
              <p:cNvSpPr>
                <a:spLocks noChangeShapeType="1"/>
              </p:cNvSpPr>
              <p:nvPr/>
            </p:nvSpPr>
            <p:spPr bwMode="auto">
              <a:xfrm>
                <a:off x="375" y="1507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0" name="Line 111"/>
              <p:cNvSpPr>
                <a:spLocks noChangeShapeType="1"/>
              </p:cNvSpPr>
              <p:nvPr/>
            </p:nvSpPr>
            <p:spPr bwMode="auto">
              <a:xfrm>
                <a:off x="1959" y="1686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Line 112"/>
              <p:cNvSpPr>
                <a:spLocks noChangeShapeType="1"/>
              </p:cNvSpPr>
              <p:nvPr/>
            </p:nvSpPr>
            <p:spPr bwMode="auto">
              <a:xfrm>
                <a:off x="375" y="1872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2" name="Oval 113"/>
              <p:cNvSpPr>
                <a:spLocks noChangeArrowheads="1"/>
              </p:cNvSpPr>
              <p:nvPr/>
            </p:nvSpPr>
            <p:spPr bwMode="auto">
              <a:xfrm>
                <a:off x="1807" y="1605"/>
                <a:ext cx="154" cy="16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9252" name="Group 132"/>
            <p:cNvGrpSpPr>
              <a:grpSpLocks/>
            </p:cNvGrpSpPr>
            <p:nvPr/>
          </p:nvGrpSpPr>
          <p:grpSpPr bwMode="auto">
            <a:xfrm>
              <a:off x="4356" y="2990"/>
              <a:ext cx="1004" cy="352"/>
              <a:chOff x="375" y="1363"/>
              <a:chExt cx="2227" cy="652"/>
            </a:xfrm>
          </p:grpSpPr>
          <p:sp>
            <p:nvSpPr>
              <p:cNvPr id="9283" name="AutoShape 133"/>
              <p:cNvSpPr>
                <a:spLocks noChangeArrowheads="1"/>
              </p:cNvSpPr>
              <p:nvPr/>
            </p:nvSpPr>
            <p:spPr bwMode="auto">
              <a:xfrm>
                <a:off x="1018" y="1363"/>
                <a:ext cx="788" cy="652"/>
              </a:xfrm>
              <a:prstGeom prst="flowChartDelay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284" name="Line 134"/>
              <p:cNvSpPr>
                <a:spLocks noChangeShapeType="1"/>
              </p:cNvSpPr>
              <p:nvPr/>
            </p:nvSpPr>
            <p:spPr bwMode="auto">
              <a:xfrm>
                <a:off x="375" y="1507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Line 135"/>
              <p:cNvSpPr>
                <a:spLocks noChangeShapeType="1"/>
              </p:cNvSpPr>
              <p:nvPr/>
            </p:nvSpPr>
            <p:spPr bwMode="auto">
              <a:xfrm>
                <a:off x="1959" y="1686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6" name="Line 136"/>
              <p:cNvSpPr>
                <a:spLocks noChangeShapeType="1"/>
              </p:cNvSpPr>
              <p:nvPr/>
            </p:nvSpPr>
            <p:spPr bwMode="auto">
              <a:xfrm>
                <a:off x="375" y="1872"/>
                <a:ext cx="6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Oval 137"/>
              <p:cNvSpPr>
                <a:spLocks noChangeArrowheads="1"/>
              </p:cNvSpPr>
              <p:nvPr/>
            </p:nvSpPr>
            <p:spPr bwMode="auto">
              <a:xfrm>
                <a:off x="1807" y="1605"/>
                <a:ext cx="154" cy="16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9253" name="Line 145"/>
            <p:cNvSpPr>
              <a:spLocks noChangeShapeType="1"/>
            </p:cNvSpPr>
            <p:nvPr/>
          </p:nvSpPr>
          <p:spPr bwMode="auto">
            <a:xfrm>
              <a:off x="4356" y="2897"/>
              <a:ext cx="0" cy="18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146"/>
            <p:cNvSpPr>
              <a:spLocks noChangeShapeType="1"/>
            </p:cNvSpPr>
            <p:nvPr/>
          </p:nvSpPr>
          <p:spPr bwMode="auto">
            <a:xfrm>
              <a:off x="4356" y="3267"/>
              <a:ext cx="0" cy="13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Text Box 147"/>
            <p:cNvSpPr txBox="1">
              <a:spLocks noChangeArrowheads="1"/>
            </p:cNvSpPr>
            <p:nvPr/>
          </p:nvSpPr>
          <p:spPr bwMode="auto">
            <a:xfrm>
              <a:off x="3360" y="1241"/>
              <a:ext cx="2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X</a:t>
              </a:r>
            </a:p>
          </p:txBody>
        </p:sp>
        <p:sp>
          <p:nvSpPr>
            <p:cNvPr id="9256" name="Text Box 148"/>
            <p:cNvSpPr txBox="1">
              <a:spLocks noChangeArrowheads="1"/>
            </p:cNvSpPr>
            <p:nvPr/>
          </p:nvSpPr>
          <p:spPr bwMode="auto">
            <a:xfrm>
              <a:off x="3360" y="2721"/>
              <a:ext cx="2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X</a:t>
              </a:r>
            </a:p>
          </p:txBody>
        </p:sp>
        <p:sp>
          <p:nvSpPr>
            <p:cNvPr id="369813" name="Text Box 149"/>
            <p:cNvSpPr txBox="1">
              <a:spLocks noChangeArrowheads="1"/>
            </p:cNvSpPr>
            <p:nvPr/>
          </p:nvSpPr>
          <p:spPr bwMode="auto">
            <a:xfrm>
              <a:off x="4130" y="1200"/>
              <a:ext cx="13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/>
                <a:t>F = 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</a:t>
              </a:r>
              <a:endParaRPr lang="en-US"/>
            </a:p>
          </p:txBody>
        </p:sp>
        <p:sp>
          <p:nvSpPr>
            <p:cNvPr id="9258" name="Text Box 150"/>
            <p:cNvSpPr txBox="1">
              <a:spLocks noChangeArrowheads="1"/>
            </p:cNvSpPr>
            <p:nvPr/>
          </p:nvSpPr>
          <p:spPr bwMode="auto">
            <a:xfrm>
              <a:off x="3360" y="1889"/>
              <a:ext cx="2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X</a:t>
              </a:r>
            </a:p>
          </p:txBody>
        </p:sp>
        <p:sp>
          <p:nvSpPr>
            <p:cNvPr id="9259" name="Text Box 151"/>
            <p:cNvSpPr txBox="1">
              <a:spLocks noChangeArrowheads="1"/>
            </p:cNvSpPr>
            <p:nvPr/>
          </p:nvSpPr>
          <p:spPr bwMode="auto">
            <a:xfrm>
              <a:off x="3360" y="2074"/>
              <a:ext cx="2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Y</a:t>
              </a:r>
            </a:p>
          </p:txBody>
        </p:sp>
        <p:sp>
          <p:nvSpPr>
            <p:cNvPr id="9260" name="Text Box 152"/>
            <p:cNvSpPr txBox="1">
              <a:spLocks noChangeArrowheads="1"/>
            </p:cNvSpPr>
            <p:nvPr/>
          </p:nvSpPr>
          <p:spPr bwMode="auto">
            <a:xfrm>
              <a:off x="3360" y="3221"/>
              <a:ext cx="2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Y</a:t>
              </a:r>
            </a:p>
          </p:txBody>
        </p:sp>
        <p:sp>
          <p:nvSpPr>
            <p:cNvPr id="369817" name="Text Box 153"/>
            <p:cNvSpPr txBox="1">
              <a:spLocks noChangeArrowheads="1"/>
            </p:cNvSpPr>
            <p:nvPr/>
          </p:nvSpPr>
          <p:spPr bwMode="auto">
            <a:xfrm>
              <a:off x="4809" y="1950"/>
              <a:ext cx="6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o-RO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</a:t>
              </a:r>
              <a:r>
                <a:rPr lang="ro-RO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X•Y</a:t>
              </a:r>
            </a:p>
          </p:txBody>
        </p:sp>
        <p:sp>
          <p:nvSpPr>
            <p:cNvPr id="369818" name="Text Box 154"/>
            <p:cNvSpPr txBox="1">
              <a:spLocks noChangeArrowheads="1"/>
            </p:cNvSpPr>
            <p:nvPr/>
          </p:nvSpPr>
          <p:spPr bwMode="auto">
            <a:xfrm>
              <a:off x="5081" y="2941"/>
              <a:ext cx="67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/>
                <a:t>F 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= X+Y</a:t>
              </a:r>
            </a:p>
          </p:txBody>
        </p:sp>
        <p:grpSp>
          <p:nvGrpSpPr>
            <p:cNvPr id="9263" name="Group 156"/>
            <p:cNvGrpSpPr>
              <a:grpSpLocks/>
            </p:cNvGrpSpPr>
            <p:nvPr/>
          </p:nvGrpSpPr>
          <p:grpSpPr bwMode="auto">
            <a:xfrm>
              <a:off x="3381" y="1248"/>
              <a:ext cx="971" cy="350"/>
              <a:chOff x="3526" y="1255"/>
              <a:chExt cx="1030" cy="336"/>
            </a:xfrm>
          </p:grpSpPr>
          <p:sp>
            <p:nvSpPr>
              <p:cNvPr id="9279" name="Line 105"/>
              <p:cNvSpPr>
                <a:spLocks noChangeShapeType="1"/>
              </p:cNvSpPr>
              <p:nvPr/>
            </p:nvSpPr>
            <p:spPr bwMode="auto">
              <a:xfrm>
                <a:off x="4249" y="141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0" name="Oval 107"/>
              <p:cNvSpPr>
                <a:spLocks noChangeArrowheads="1"/>
              </p:cNvSpPr>
              <p:nvPr/>
            </p:nvSpPr>
            <p:spPr bwMode="auto">
              <a:xfrm>
                <a:off x="4176" y="1373"/>
                <a:ext cx="7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281" name="Line 142"/>
              <p:cNvSpPr>
                <a:spLocks noChangeShapeType="1"/>
              </p:cNvSpPr>
              <p:nvPr/>
            </p:nvSpPr>
            <p:spPr bwMode="auto">
              <a:xfrm>
                <a:off x="3526" y="142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2" name="AutoShape 155"/>
              <p:cNvSpPr>
                <a:spLocks noChangeArrowheads="1"/>
              </p:cNvSpPr>
              <p:nvPr/>
            </p:nvSpPr>
            <p:spPr bwMode="auto">
              <a:xfrm rot="5400000">
                <a:off x="3840" y="1255"/>
                <a:ext cx="336" cy="33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9264" name="Group 157"/>
            <p:cNvGrpSpPr>
              <a:grpSpLocks/>
            </p:cNvGrpSpPr>
            <p:nvPr/>
          </p:nvGrpSpPr>
          <p:grpSpPr bwMode="auto">
            <a:xfrm>
              <a:off x="4130" y="1991"/>
              <a:ext cx="972" cy="350"/>
              <a:chOff x="3526" y="1255"/>
              <a:chExt cx="1030" cy="336"/>
            </a:xfrm>
          </p:grpSpPr>
          <p:sp>
            <p:nvSpPr>
              <p:cNvPr id="9275" name="Line 158"/>
              <p:cNvSpPr>
                <a:spLocks noChangeShapeType="1"/>
              </p:cNvSpPr>
              <p:nvPr/>
            </p:nvSpPr>
            <p:spPr bwMode="auto">
              <a:xfrm>
                <a:off x="4249" y="141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6" name="Oval 159"/>
              <p:cNvSpPr>
                <a:spLocks noChangeArrowheads="1"/>
              </p:cNvSpPr>
              <p:nvPr/>
            </p:nvSpPr>
            <p:spPr bwMode="auto">
              <a:xfrm>
                <a:off x="4176" y="1373"/>
                <a:ext cx="7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277" name="Line 160"/>
              <p:cNvSpPr>
                <a:spLocks noChangeShapeType="1"/>
              </p:cNvSpPr>
              <p:nvPr/>
            </p:nvSpPr>
            <p:spPr bwMode="auto">
              <a:xfrm>
                <a:off x="3526" y="142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8" name="AutoShape 161"/>
              <p:cNvSpPr>
                <a:spLocks noChangeArrowheads="1"/>
              </p:cNvSpPr>
              <p:nvPr/>
            </p:nvSpPr>
            <p:spPr bwMode="auto">
              <a:xfrm rot="5400000">
                <a:off x="3840" y="1255"/>
                <a:ext cx="336" cy="33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9265" name="Group 162"/>
            <p:cNvGrpSpPr>
              <a:grpSpLocks/>
            </p:cNvGrpSpPr>
            <p:nvPr/>
          </p:nvGrpSpPr>
          <p:grpSpPr bwMode="auto">
            <a:xfrm>
              <a:off x="3405" y="2741"/>
              <a:ext cx="972" cy="350"/>
              <a:chOff x="3526" y="1255"/>
              <a:chExt cx="1030" cy="336"/>
            </a:xfrm>
          </p:grpSpPr>
          <p:sp>
            <p:nvSpPr>
              <p:cNvPr id="9271" name="Line 163"/>
              <p:cNvSpPr>
                <a:spLocks noChangeShapeType="1"/>
              </p:cNvSpPr>
              <p:nvPr/>
            </p:nvSpPr>
            <p:spPr bwMode="auto">
              <a:xfrm>
                <a:off x="4249" y="141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2" name="Oval 164"/>
              <p:cNvSpPr>
                <a:spLocks noChangeArrowheads="1"/>
              </p:cNvSpPr>
              <p:nvPr/>
            </p:nvSpPr>
            <p:spPr bwMode="auto">
              <a:xfrm>
                <a:off x="4176" y="1373"/>
                <a:ext cx="7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273" name="Line 165"/>
              <p:cNvSpPr>
                <a:spLocks noChangeShapeType="1"/>
              </p:cNvSpPr>
              <p:nvPr/>
            </p:nvSpPr>
            <p:spPr bwMode="auto">
              <a:xfrm>
                <a:off x="3526" y="142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4" name="AutoShape 166"/>
              <p:cNvSpPr>
                <a:spLocks noChangeArrowheads="1"/>
              </p:cNvSpPr>
              <p:nvPr/>
            </p:nvSpPr>
            <p:spPr bwMode="auto">
              <a:xfrm rot="5400000">
                <a:off x="3840" y="1255"/>
                <a:ext cx="336" cy="33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9266" name="Group 167"/>
            <p:cNvGrpSpPr>
              <a:grpSpLocks/>
            </p:cNvGrpSpPr>
            <p:nvPr/>
          </p:nvGrpSpPr>
          <p:grpSpPr bwMode="auto">
            <a:xfrm>
              <a:off x="3405" y="3241"/>
              <a:ext cx="972" cy="350"/>
              <a:chOff x="3526" y="1255"/>
              <a:chExt cx="1030" cy="336"/>
            </a:xfrm>
          </p:grpSpPr>
          <p:sp>
            <p:nvSpPr>
              <p:cNvPr id="9267" name="Line 168"/>
              <p:cNvSpPr>
                <a:spLocks noChangeShapeType="1"/>
              </p:cNvSpPr>
              <p:nvPr/>
            </p:nvSpPr>
            <p:spPr bwMode="auto">
              <a:xfrm>
                <a:off x="4249" y="141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8" name="Oval 169"/>
              <p:cNvSpPr>
                <a:spLocks noChangeArrowheads="1"/>
              </p:cNvSpPr>
              <p:nvPr/>
            </p:nvSpPr>
            <p:spPr bwMode="auto">
              <a:xfrm>
                <a:off x="4176" y="1373"/>
                <a:ext cx="74" cy="8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269" name="Line 170"/>
              <p:cNvSpPr>
                <a:spLocks noChangeShapeType="1"/>
              </p:cNvSpPr>
              <p:nvPr/>
            </p:nvSpPr>
            <p:spPr bwMode="auto">
              <a:xfrm>
                <a:off x="3526" y="1425"/>
                <a:ext cx="30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0" name="AutoShape 171"/>
              <p:cNvSpPr>
                <a:spLocks noChangeArrowheads="1"/>
              </p:cNvSpPr>
              <p:nvPr/>
            </p:nvSpPr>
            <p:spPr bwMode="auto">
              <a:xfrm rot="5400000">
                <a:off x="3840" y="1255"/>
                <a:ext cx="336" cy="336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9223" name="Line 173"/>
          <p:cNvSpPr>
            <a:spLocks noChangeShapeType="1"/>
          </p:cNvSpPr>
          <p:nvPr/>
        </p:nvSpPr>
        <p:spPr bwMode="auto">
          <a:xfrm>
            <a:off x="2971800" y="2057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174"/>
          <p:cNvSpPr>
            <a:spLocks noChangeShapeType="1"/>
          </p:cNvSpPr>
          <p:nvPr/>
        </p:nvSpPr>
        <p:spPr bwMode="auto">
          <a:xfrm>
            <a:off x="2971800" y="2362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75"/>
          <p:cNvSpPr>
            <a:spLocks noChangeShapeType="1"/>
          </p:cNvSpPr>
          <p:nvPr/>
        </p:nvSpPr>
        <p:spPr bwMode="auto">
          <a:xfrm>
            <a:off x="3352800" y="2362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76"/>
          <p:cNvSpPr>
            <a:spLocks noChangeShapeType="1"/>
          </p:cNvSpPr>
          <p:nvPr/>
        </p:nvSpPr>
        <p:spPr bwMode="auto">
          <a:xfrm>
            <a:off x="2971800" y="2667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77"/>
          <p:cNvSpPr>
            <a:spLocks noChangeShapeType="1"/>
          </p:cNvSpPr>
          <p:nvPr/>
        </p:nvSpPr>
        <p:spPr bwMode="auto">
          <a:xfrm>
            <a:off x="4038600" y="3200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78"/>
          <p:cNvSpPr>
            <a:spLocks noChangeShapeType="1"/>
          </p:cNvSpPr>
          <p:nvPr/>
        </p:nvSpPr>
        <p:spPr bwMode="auto">
          <a:xfrm>
            <a:off x="4724400" y="3200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80"/>
          <p:cNvSpPr>
            <a:spLocks noChangeShapeType="1"/>
          </p:cNvSpPr>
          <p:nvPr/>
        </p:nvSpPr>
        <p:spPr bwMode="auto">
          <a:xfrm>
            <a:off x="3962400" y="3124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81"/>
          <p:cNvSpPr>
            <a:spLocks noChangeShapeType="1"/>
          </p:cNvSpPr>
          <p:nvPr/>
        </p:nvSpPr>
        <p:spPr bwMode="auto">
          <a:xfrm>
            <a:off x="3962400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82"/>
          <p:cNvSpPr>
            <a:spLocks noChangeShapeType="1"/>
          </p:cNvSpPr>
          <p:nvPr/>
        </p:nvSpPr>
        <p:spPr bwMode="auto">
          <a:xfrm>
            <a:off x="3962400" y="3581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3"/>
          <p:cNvSpPr>
            <a:spLocks noChangeShapeType="1"/>
          </p:cNvSpPr>
          <p:nvPr/>
        </p:nvSpPr>
        <p:spPr bwMode="auto">
          <a:xfrm>
            <a:off x="4724400" y="3581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4"/>
          <p:cNvSpPr>
            <a:spLocks noChangeShapeType="1"/>
          </p:cNvSpPr>
          <p:nvPr/>
        </p:nvSpPr>
        <p:spPr bwMode="auto">
          <a:xfrm>
            <a:off x="4724400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5"/>
          <p:cNvSpPr>
            <a:spLocks noChangeShapeType="1"/>
          </p:cNvSpPr>
          <p:nvPr/>
        </p:nvSpPr>
        <p:spPr bwMode="auto">
          <a:xfrm>
            <a:off x="39624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86"/>
          <p:cNvSpPr>
            <a:spLocks noChangeShapeType="1"/>
          </p:cNvSpPr>
          <p:nvPr/>
        </p:nvSpPr>
        <p:spPr bwMode="auto">
          <a:xfrm>
            <a:off x="39624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189"/>
          <p:cNvSpPr>
            <a:spLocks noChangeShapeType="1"/>
          </p:cNvSpPr>
          <p:nvPr/>
        </p:nvSpPr>
        <p:spPr bwMode="auto">
          <a:xfrm>
            <a:off x="48006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190"/>
          <p:cNvSpPr>
            <a:spLocks noChangeShapeType="1"/>
          </p:cNvSpPr>
          <p:nvPr/>
        </p:nvSpPr>
        <p:spPr bwMode="auto">
          <a:xfrm>
            <a:off x="51816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191"/>
          <p:cNvSpPr>
            <a:spLocks noChangeShapeType="1"/>
          </p:cNvSpPr>
          <p:nvPr/>
        </p:nvSpPr>
        <p:spPr bwMode="auto">
          <a:xfrm>
            <a:off x="4724400" y="3962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192"/>
          <p:cNvSpPr>
            <a:spLocks noChangeShapeType="1"/>
          </p:cNvSpPr>
          <p:nvPr/>
        </p:nvSpPr>
        <p:spPr bwMode="auto">
          <a:xfrm>
            <a:off x="3886200" y="4343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193"/>
          <p:cNvSpPr>
            <a:spLocks noChangeShapeType="1"/>
          </p:cNvSpPr>
          <p:nvPr/>
        </p:nvSpPr>
        <p:spPr bwMode="auto">
          <a:xfrm>
            <a:off x="3886200" y="4419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194"/>
          <p:cNvSpPr>
            <a:spLocks noChangeShapeType="1"/>
          </p:cNvSpPr>
          <p:nvPr/>
        </p:nvSpPr>
        <p:spPr bwMode="auto">
          <a:xfrm>
            <a:off x="4191000" y="4343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195"/>
          <p:cNvSpPr>
            <a:spLocks noChangeShapeType="1"/>
          </p:cNvSpPr>
          <p:nvPr/>
        </p:nvSpPr>
        <p:spPr bwMode="auto">
          <a:xfrm>
            <a:off x="4191000" y="4419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196"/>
          <p:cNvSpPr>
            <a:spLocks noChangeShapeType="1"/>
          </p:cNvSpPr>
          <p:nvPr/>
        </p:nvSpPr>
        <p:spPr bwMode="auto">
          <a:xfrm>
            <a:off x="7162800" y="1905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198"/>
          <p:cNvSpPr>
            <a:spLocks noChangeShapeType="1"/>
          </p:cNvSpPr>
          <p:nvPr/>
        </p:nvSpPr>
        <p:spPr bwMode="auto">
          <a:xfrm>
            <a:off x="4114800" y="5562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199"/>
          <p:cNvSpPr>
            <a:spLocks noChangeShapeType="1"/>
          </p:cNvSpPr>
          <p:nvPr/>
        </p:nvSpPr>
        <p:spPr bwMode="auto">
          <a:xfrm>
            <a:off x="4495800" y="5562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200"/>
          <p:cNvSpPr>
            <a:spLocks noChangeShapeType="1"/>
          </p:cNvSpPr>
          <p:nvPr/>
        </p:nvSpPr>
        <p:spPr bwMode="auto">
          <a:xfrm>
            <a:off x="4114800" y="5486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201"/>
          <p:cNvSpPr>
            <a:spLocks noChangeShapeType="1"/>
          </p:cNvSpPr>
          <p:nvPr/>
        </p:nvSpPr>
        <p:spPr bwMode="auto">
          <a:xfrm>
            <a:off x="4038600" y="5943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202"/>
          <p:cNvSpPr>
            <a:spLocks noChangeShapeType="1"/>
          </p:cNvSpPr>
          <p:nvPr/>
        </p:nvSpPr>
        <p:spPr bwMode="auto">
          <a:xfrm>
            <a:off x="40386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203"/>
          <p:cNvSpPr>
            <a:spLocks noChangeShapeType="1"/>
          </p:cNvSpPr>
          <p:nvPr/>
        </p:nvSpPr>
        <p:spPr bwMode="auto">
          <a:xfrm>
            <a:off x="4419600" y="5943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204"/>
          <p:cNvSpPr>
            <a:spLocks noChangeShapeType="1"/>
          </p:cNvSpPr>
          <p:nvPr/>
        </p:nvSpPr>
        <p:spPr bwMode="auto">
          <a:xfrm>
            <a:off x="44196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091F666-A033-4BD8-895E-C95381E53E22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D48D7301-91B3-491B-AC9E-CD6FB178117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727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600"/>
              <a:t>Circuite </a:t>
            </a:r>
            <a:r>
              <a:rPr lang="en-US" sz="3600"/>
              <a:t>NAND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8077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ro-RO" sz="2800"/>
              <a:t>Pentru a determina implementarea cu porţi </a:t>
            </a:r>
            <a:r>
              <a:rPr lang="en-US" sz="2800"/>
              <a:t>NAND </a:t>
            </a:r>
            <a:r>
              <a:rPr lang="ro-RO" sz="2800"/>
              <a:t>a unei funcţii </a:t>
            </a:r>
            <a:r>
              <a:rPr lang="en-US" sz="2800"/>
              <a:t>bool</a:t>
            </a:r>
            <a:r>
              <a:rPr lang="ro-RO" sz="2800"/>
              <a:t>ee</a:t>
            </a:r>
            <a:r>
              <a:rPr lang="en-US" sz="2800"/>
              <a:t>n</a:t>
            </a:r>
            <a:r>
              <a:rPr lang="ro-RO" sz="2800"/>
              <a:t>e</a:t>
            </a:r>
            <a:r>
              <a:rPr lang="en-US" sz="2800"/>
              <a:t>:</a:t>
            </a:r>
          </a:p>
          <a:p>
            <a:pPr lvl="1" eaLnBrk="1" hangingPunct="1">
              <a:defRPr/>
            </a:pPr>
            <a:r>
              <a:rPr lang="ro-RO" sz="2400"/>
              <a:t>Se găseşte forma simplificată suma-de-produse (FND)</a:t>
            </a:r>
            <a:endParaRPr lang="en-US" sz="2400"/>
          </a:p>
          <a:p>
            <a:pPr lvl="1" eaLnBrk="1" hangingPunct="1">
              <a:defRPr/>
            </a:pPr>
            <a:r>
              <a:rPr lang="ro-RO" sz="2400"/>
              <a:t>FND este un circuit </a:t>
            </a:r>
            <a:r>
              <a:rPr lang="en-US" sz="2400"/>
              <a:t>AND-OR</a:t>
            </a:r>
          </a:p>
          <a:p>
            <a:pPr lvl="1" eaLnBrk="1" hangingPunct="1">
              <a:defRPr/>
            </a:pPr>
            <a:r>
              <a:rPr lang="ro-RO" sz="2400"/>
              <a:t>Se transformă circuitul</a:t>
            </a:r>
            <a:r>
              <a:rPr lang="en-US" sz="2400"/>
              <a:t> AND-OR </a:t>
            </a:r>
            <a:r>
              <a:rPr lang="ro-RO" sz="2400"/>
              <a:t>într-un circuit</a:t>
            </a:r>
            <a:r>
              <a:rPr lang="en-US" sz="2400"/>
              <a:t> NAND</a:t>
            </a:r>
          </a:p>
          <a:p>
            <a:pPr lvl="1" eaLnBrk="1" hangingPunct="1">
              <a:defRPr/>
            </a:pPr>
            <a:r>
              <a:rPr lang="ro-RO" sz="2400"/>
              <a:t>Se folosesc simbolurile alter</a:t>
            </a:r>
            <a:r>
              <a:rPr lang="en-US" sz="2400"/>
              <a:t>native </a:t>
            </a:r>
            <a:r>
              <a:rPr lang="ro-RO" sz="2400"/>
              <a:t>următoare:</a:t>
            </a:r>
            <a:endParaRPr lang="en-US" sz="2400"/>
          </a:p>
        </p:txBody>
      </p:sp>
      <p:pic>
        <p:nvPicPr>
          <p:cNvPr id="1024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4106863"/>
            <a:ext cx="6019800" cy="2141537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0C47E8D9-EBB9-42E2-8F9D-E144CBEC94A2}" type="datetime5">
              <a:rPr lang="en-US" altLang="en-US"/>
              <a:pPr/>
              <a:t>15-Nov-23</a:t>
            </a:fld>
            <a:endParaRPr lang="en-US" altLang="en-US"/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>
                <a:latin typeface="Arial" charset="0"/>
              </a:rPr>
              <a:t> </a:t>
            </a:r>
            <a:fld id="{A8DAC26C-BBE4-4D05-9624-2677F3E7EBF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71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/>
              <a:t>Emularea </a:t>
            </a:r>
            <a:r>
              <a:rPr lang="en-US" sz="3200"/>
              <a:t>AND-OR (S</a:t>
            </a:r>
            <a:r>
              <a:rPr lang="ro-RO" sz="3200"/>
              <a:t>umă-de-produse)</a:t>
            </a:r>
            <a:br>
              <a:rPr lang="ro-RO" sz="3200"/>
            </a:br>
            <a:r>
              <a:rPr lang="ro-RO" sz="3200"/>
              <a:t>folosind porţi</a:t>
            </a:r>
            <a:r>
              <a:rPr lang="en-US" sz="3200"/>
              <a:t> NAND</a:t>
            </a:r>
          </a:p>
        </p:txBody>
      </p:sp>
      <p:pic>
        <p:nvPicPr>
          <p:cNvPr id="11269" name="Picture 4" descr="two-lev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73"/>
          <a:stretch>
            <a:fillRect/>
          </a:stretch>
        </p:blipFill>
        <p:spPr>
          <a:xfrm>
            <a:off x="304800" y="2035175"/>
            <a:ext cx="8382000" cy="192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1718" name="Rectangle 6"/>
          <p:cNvSpPr>
            <a:spLocks noChangeArrowheads="1"/>
          </p:cNvSpPr>
          <p:nvPr/>
        </p:nvSpPr>
        <p:spPr bwMode="auto">
          <a:xfrm>
            <a:off x="609600" y="4572000"/>
            <a:ext cx="77724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AutoNum type="alphaLcParenR"/>
              <a:defRPr/>
            </a:pPr>
            <a:r>
              <a:rPr lang="ro-RO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Forma iniţială sumă-de-produse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AutoNum type="alphaLcParenR"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Implementa</a:t>
            </a:r>
            <a:r>
              <a:rPr lang="ro-RO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rea cu porţi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NAND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5466</TotalTime>
  <Words>2188</Words>
  <Application>Microsoft Office PowerPoint</Application>
  <PresentationFormat>On-screen Show (4:3)</PresentationFormat>
  <Paragraphs>536</Paragraphs>
  <Slides>37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Comic Sans MS</vt:lpstr>
      <vt:lpstr>Garamond</vt:lpstr>
      <vt:lpstr>Monotype Sorts</vt:lpstr>
      <vt:lpstr>Simplified Arabic</vt:lpstr>
      <vt:lpstr>Symbol</vt:lpstr>
      <vt:lpstr>Times New Roman</vt:lpstr>
      <vt:lpstr>Wingdings</vt:lpstr>
      <vt:lpstr>Stream</vt:lpstr>
      <vt:lpstr> Algebra Logică  2</vt:lpstr>
      <vt:lpstr>Cuprins</vt:lpstr>
      <vt:lpstr>Alte tipuri de porţi logice</vt:lpstr>
      <vt:lpstr>Funcţiile BUFFER, NAND şi NOR</vt:lpstr>
      <vt:lpstr>Funcţiile XOR şi XNOR</vt:lpstr>
      <vt:lpstr>Poarta NAND</vt:lpstr>
      <vt:lpstr>Utilizări ale porţii NAND</vt:lpstr>
      <vt:lpstr>Circuite NAND</vt:lpstr>
      <vt:lpstr>Emularea AND-OR (Sumă-de-produse) folosind porţi NAND</vt:lpstr>
      <vt:lpstr>Emularea AND-OR (Sumă-de-produse) folosind porţi NAND (cont.)</vt:lpstr>
      <vt:lpstr>FND folosind porţi NAND</vt:lpstr>
      <vt:lpstr>Implementarea porţii NAND - Exemplu</vt:lpstr>
      <vt:lpstr>Exemplu (cont.)</vt:lpstr>
      <vt:lpstr>Circuite NAND pe mai multe nivele</vt:lpstr>
      <vt:lpstr>Exemplu</vt:lpstr>
      <vt:lpstr>Aplicații practice ale porții NAND </vt:lpstr>
      <vt:lpstr>Alt exemplu</vt:lpstr>
      <vt:lpstr>Poarta NOR</vt:lpstr>
      <vt:lpstr>Circuite NOR</vt:lpstr>
      <vt:lpstr>O implementare pe două nivele - Exemplu</vt:lpstr>
      <vt:lpstr>Exemplu (cont.)</vt:lpstr>
      <vt:lpstr>Circuite NOR pe mai multe nivele</vt:lpstr>
      <vt:lpstr>Funcţia SAU-Exclusiv (XOR)</vt:lpstr>
      <vt:lpstr>Implementarea funcţiei XOR</vt:lpstr>
      <vt:lpstr>Circuitul XOR cu 4 porţi NAND</vt:lpstr>
      <vt:lpstr>Funcţia NOR-Exclusiv (XNOR)</vt:lpstr>
      <vt:lpstr>Funcţia impară</vt:lpstr>
      <vt:lpstr>Funcţia impară (cont.)</vt:lpstr>
      <vt:lpstr>Funcţia impară (cont.)</vt:lpstr>
      <vt:lpstr>Funcţia pară</vt:lpstr>
      <vt:lpstr>Generarea şi verificarea parităţii</vt:lpstr>
      <vt:lpstr>Generarea parităţii - Exemplu </vt:lpstr>
      <vt:lpstr>Verificarea parităţii - Exemplu</vt:lpstr>
      <vt:lpstr>Aplicaţie – decodoare logice</vt:lpstr>
      <vt:lpstr>Decodoare logice (cont.)</vt:lpstr>
      <vt:lpstr>Decodoare logice (cont.)</vt:lpstr>
      <vt:lpstr>Decodoare logice (cont.)</vt:lpstr>
    </vt:vector>
  </TitlesOfParts>
  <Company>ASE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Bazele Tehnologiei Informatiei | Curs 8</dc:title>
  <dc:creator>RZ</dc:creator>
  <cp:lastModifiedBy>Administrator</cp:lastModifiedBy>
  <cp:revision>194</cp:revision>
  <dcterms:created xsi:type="dcterms:W3CDTF">2002-09-02T17:21:45Z</dcterms:created>
  <dcterms:modified xsi:type="dcterms:W3CDTF">2023-11-15T09:08:58Z</dcterms:modified>
</cp:coreProperties>
</file>