
<file path=[Content_Types].xml><?xml version="1.0" encoding="utf-8"?>
<Types xmlns="http://schemas.openxmlformats.org/package/2006/content-types">
  <Default Extension="bin" ContentType="application/vnd.openxmlformats-officedocument.oleObject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5" r:id="rId3"/>
    <p:sldId id="326" r:id="rId4"/>
    <p:sldId id="298" r:id="rId5"/>
    <p:sldId id="299" r:id="rId6"/>
    <p:sldId id="300" r:id="rId7"/>
    <p:sldId id="301" r:id="rId8"/>
    <p:sldId id="302" r:id="rId9"/>
    <p:sldId id="324" r:id="rId10"/>
    <p:sldId id="303" r:id="rId11"/>
    <p:sldId id="304" r:id="rId12"/>
    <p:sldId id="327" r:id="rId13"/>
    <p:sldId id="328" r:id="rId14"/>
    <p:sldId id="329" r:id="rId15"/>
    <p:sldId id="307" r:id="rId16"/>
    <p:sldId id="305" r:id="rId17"/>
    <p:sldId id="30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3300"/>
    <a:srgbClr val="FFCC00"/>
    <a:srgbClr val="000099"/>
    <a:srgbClr val="0066CC"/>
    <a:srgbClr val="CCCC00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3471" autoAdjust="0"/>
    <p:restoredTop sz="87853" autoAdjust="0"/>
  </p:normalViewPr>
  <p:slideViewPr>
    <p:cSldViewPr snapToGrid="0">
      <p:cViewPr>
        <p:scale>
          <a:sx n="100" d="100"/>
          <a:sy n="100" d="100"/>
        </p:scale>
        <p:origin x="36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t" anchorCtr="0" compatLnSpc="1">
            <a:prstTxWarp prst="textNoShape">
              <a:avLst/>
            </a:prstTxWarp>
          </a:bodyPr>
          <a:lstStyle>
            <a:lvl1pPr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t" anchorCtr="0" compatLnSpc="1">
            <a:prstTxWarp prst="textNoShape">
              <a:avLst/>
            </a:prstTxWarp>
          </a:bodyPr>
          <a:lstStyle>
            <a:lvl1pPr algn="r"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b" anchorCtr="0" compatLnSpc="1">
            <a:prstTxWarp prst="textNoShape">
              <a:avLst/>
            </a:prstTxWarp>
          </a:bodyPr>
          <a:lstStyle>
            <a:lvl1pPr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8709025"/>
            <a:ext cx="297021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662" tIns="44831" rIns="89662" bIns="44831" numCol="1" anchor="b" anchorCtr="0" compatLnSpc="1">
            <a:prstTxWarp prst="textNoShape">
              <a:avLst/>
            </a:prstTxWarp>
          </a:bodyPr>
          <a:lstStyle>
            <a:lvl1pPr algn="r" defTabSz="89693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3B562E16-C565-4318-8D8E-EB248BBE9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00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34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mtClean="0"/>
            </a:lvl1pPr>
          </a:lstStyle>
          <a:p>
            <a:pPr>
              <a:defRPr/>
            </a:pPr>
            <a:fld id="{4F8A53B7-CAC3-4EEC-9DAB-2990C5EF6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629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25A7598-6297-4ACA-9C73-F0DF31D361F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57E489D-0526-4A26-9F3D-86834902530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330D807-77D0-4BC9-BAFD-B8C130D54AE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5+7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8A53B7-CAC3-4EEC-9DAB-2990C5EF64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30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82B5B9D4-877B-4266-B41A-4FF09A3853F2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2"/>
          <p:cNvSpPr>
            <a:spLocks noChangeArrowheads="1"/>
          </p:cNvSpPr>
          <p:nvPr userDrawn="1"/>
        </p:nvSpPr>
        <p:spPr bwMode="auto">
          <a:xfrm>
            <a:off x="0" y="2616200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5" name="Rectangle 13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714375" y="1069975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SCO II --- Curs 2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SCO II --- Curs 2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EE71BB-C02F-4A1F-9EA5-52EBF50FC1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907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C7CF6-0229-4C2C-9928-1CD895EB1FA0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4076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659D3-321F-4B73-8D91-020ED46EEA20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281445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5C91F-C423-41EB-9307-4917812B7CE2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886699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86087-A415-44D9-B738-EAA134AA570A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384757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4F5BE-9147-4A88-8E46-95D283E38A5C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17985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031A1-1CCA-469E-A0BD-7145311E07AB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48365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000C0D-DAAB-4FB1-89F6-B4C24C36C966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6245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1F608F-7AC5-44C9-B0E6-FDCBACFEA057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4187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2AE9D-5B1D-4E2E-BE1A-76CA5E255891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37236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B0D27-A25B-4D6A-A7B2-2ED97358796B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95744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7772400" cy="874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SCO II --- Curs 2January 23, 2001	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/>
              <a:t>SCO II --- Curs 2ECE291</a:t>
            </a:r>
            <a:endParaRPr lang="en-US" sz="1400"/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A3FEE3A-C354-4923-85A7-D5262F9BF320}" type="slidenum">
              <a:rPr lang="en-US"/>
              <a:pPr>
                <a:defRPr/>
              </a:pPr>
              <a:t>‹#›</a:t>
            </a:fld>
            <a:endParaRPr lang="en-US" sz="1000"/>
          </a:p>
        </p:txBody>
      </p:sp>
      <p:sp>
        <p:nvSpPr>
          <p:cNvPr id="1031" name="AutoShape 16"/>
          <p:cNvSpPr>
            <a:spLocks noChangeArrowheads="1"/>
          </p:cNvSpPr>
          <p:nvPr userDrawn="1"/>
        </p:nvSpPr>
        <p:spPr bwMode="auto">
          <a:xfrm>
            <a:off x="0" y="1044575"/>
            <a:ext cx="9144000" cy="1524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0033"/>
              </a:gs>
              <a:gs pos="100000">
                <a:srgbClr val="41002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Rectangle 17"/>
          <p:cNvSpPr>
            <a:spLocks noChangeArrowheads="1"/>
          </p:cNvSpPr>
          <p:nvPr userDrawn="1"/>
        </p:nvSpPr>
        <p:spPr bwMode="auto">
          <a:xfrm>
            <a:off x="228600" y="0"/>
            <a:ext cx="152400" cy="6858000"/>
          </a:xfrm>
          <a:prstGeom prst="rect">
            <a:avLst/>
          </a:prstGeom>
          <a:gradFill rotWithShape="0">
            <a:gsLst>
              <a:gs pos="0">
                <a:srgbClr val="660033"/>
              </a:gs>
              <a:gs pos="100000">
                <a:srgbClr val="2F0018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eaLnBrk="0" fontAlgn="base" hangingPunct="0">
        <a:spcBef>
          <a:spcPct val="20000"/>
        </a:spcBef>
        <a:spcAft>
          <a:spcPct val="25000"/>
        </a:spcAft>
        <a:buClr>
          <a:schemeClr val="tx2"/>
        </a:buClr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3300" i="0" dirty="0" err="1">
                <a:solidFill>
                  <a:schemeClr val="tx1"/>
                </a:solidFill>
                <a:latin typeface="Garamond" pitchFamily="18" charset="0"/>
              </a:rPr>
              <a:t>Bazele</a:t>
            </a:r>
            <a:r>
              <a:rPr lang="en-US" altLang="en-US" sz="3300" i="0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altLang="en-US" sz="3300" i="0" dirty="0" err="1">
                <a:solidFill>
                  <a:schemeClr val="tx1"/>
                </a:solidFill>
                <a:latin typeface="Garamond" pitchFamily="18" charset="0"/>
              </a:rPr>
              <a:t>Tehnologiei</a:t>
            </a:r>
            <a:r>
              <a:rPr lang="en-US" altLang="en-US" sz="3300" i="0" dirty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altLang="en-US" sz="3300" i="0" dirty="0" err="1">
                <a:solidFill>
                  <a:schemeClr val="tx1"/>
                </a:solidFill>
                <a:latin typeface="Garamond" pitchFamily="18" charset="0"/>
              </a:rPr>
              <a:t>Informa</a:t>
            </a:r>
            <a:r>
              <a:rPr lang="ro-RO" altLang="en-US" sz="3300" i="0" dirty="0">
                <a:solidFill>
                  <a:schemeClr val="tx1"/>
                </a:solidFill>
                <a:latin typeface="Garamond" pitchFamily="18" charset="0"/>
              </a:rPr>
              <a:t>ţi</a:t>
            </a:r>
            <a:r>
              <a:rPr lang="en-US" altLang="en-US" sz="3300" i="0" dirty="0" err="1">
                <a:solidFill>
                  <a:schemeClr val="tx1"/>
                </a:solidFill>
                <a:latin typeface="Garamond" pitchFamily="18" charset="0"/>
              </a:rPr>
              <a:t>ei</a:t>
            </a:r>
            <a:br>
              <a:rPr lang="en-US" altLang="en-US" sz="3300" i="0" dirty="0">
                <a:solidFill>
                  <a:schemeClr val="tx1"/>
                </a:solidFill>
                <a:latin typeface="Garamond" pitchFamily="18" charset="0"/>
              </a:rPr>
            </a:br>
            <a:r>
              <a:rPr lang="en-US" altLang="en-US" sz="2000" dirty="0">
                <a:solidFill>
                  <a:schemeClr val="tx1"/>
                </a:solidFill>
                <a:latin typeface="Garamond" pitchFamily="18" charset="0"/>
              </a:rPr>
              <a:t>Curs 9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rgbClr val="FF9933"/>
                </a:solidFill>
                <a:latin typeface="Garamond" pitchFamily="18" charset="0"/>
              </a:rPr>
              <a:t>Prof. dr. Răzvan Zota</a:t>
            </a:r>
          </a:p>
          <a:p>
            <a:r>
              <a:rPr lang="en-US" altLang="en-US" sz="1900" b="1" dirty="0">
                <a:solidFill>
                  <a:srgbClr val="FF9933"/>
                </a:solidFill>
                <a:latin typeface="Garamond" pitchFamily="18" charset="0"/>
              </a:rPr>
              <a:t>ASE </a:t>
            </a:r>
            <a:r>
              <a:rPr lang="en-US" altLang="en-US" sz="1900" b="1" dirty="0" err="1">
                <a:solidFill>
                  <a:srgbClr val="FF9933"/>
                </a:solidFill>
                <a:latin typeface="Garamond" pitchFamily="18" charset="0"/>
              </a:rPr>
              <a:t>Bucureşti</a:t>
            </a:r>
            <a:endParaRPr lang="en-US" altLang="en-US" b="1" dirty="0">
              <a:solidFill>
                <a:srgbClr val="FF9933"/>
              </a:solidFill>
              <a:latin typeface="Garamond" pitchFamily="18" charset="0"/>
            </a:endParaRPr>
          </a:p>
          <a:p>
            <a:r>
              <a:rPr lang="en-US" altLang="en-US" sz="1400" b="1" dirty="0" err="1">
                <a:solidFill>
                  <a:srgbClr val="FF9933"/>
                </a:solidFill>
                <a:latin typeface="Garamond" pitchFamily="18" charset="0"/>
              </a:rPr>
              <a:t>Facultatea</a:t>
            </a:r>
            <a:r>
              <a:rPr lang="en-US" altLang="en-US" sz="1400" b="1" dirty="0">
                <a:solidFill>
                  <a:srgbClr val="FF9933"/>
                </a:solidFill>
                <a:latin typeface="Garamond" pitchFamily="18" charset="0"/>
              </a:rPr>
              <a:t> de </a:t>
            </a:r>
            <a:r>
              <a:rPr lang="en-US" altLang="en-US" sz="1400" b="1" dirty="0" err="1">
                <a:solidFill>
                  <a:srgbClr val="FF9933"/>
                </a:solidFill>
                <a:latin typeface="Garamond" pitchFamily="18" charset="0"/>
              </a:rPr>
              <a:t>Cibernetică</a:t>
            </a:r>
            <a:r>
              <a:rPr lang="en-US" altLang="en-US" sz="1400" b="1" dirty="0">
                <a:solidFill>
                  <a:srgbClr val="FF9933"/>
                </a:solidFill>
                <a:latin typeface="Garamond" pitchFamily="18" charset="0"/>
              </a:rPr>
              <a:t>, </a:t>
            </a:r>
            <a:r>
              <a:rPr lang="en-US" altLang="en-US" sz="1400" b="1" dirty="0" err="1">
                <a:solidFill>
                  <a:srgbClr val="FF9933"/>
                </a:solidFill>
                <a:latin typeface="Garamond" pitchFamily="18" charset="0"/>
              </a:rPr>
              <a:t>Statistică</a:t>
            </a:r>
            <a:r>
              <a:rPr lang="en-US" altLang="en-US" sz="14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1400" b="1" dirty="0" err="1">
                <a:solidFill>
                  <a:srgbClr val="FF9933"/>
                </a:solidFill>
                <a:latin typeface="Garamond" pitchFamily="18" charset="0"/>
              </a:rPr>
              <a:t>şi</a:t>
            </a:r>
            <a:r>
              <a:rPr lang="en-US" altLang="en-US" sz="14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1400" b="1" dirty="0" err="1">
                <a:solidFill>
                  <a:srgbClr val="FF9933"/>
                </a:solidFill>
                <a:latin typeface="Garamond" pitchFamily="18" charset="0"/>
              </a:rPr>
              <a:t>Informatică</a:t>
            </a:r>
            <a:r>
              <a:rPr lang="en-US" altLang="en-US" sz="1400" b="1" dirty="0">
                <a:solidFill>
                  <a:srgbClr val="FF9933"/>
                </a:solidFill>
                <a:latin typeface="Garamond" pitchFamily="18" charset="0"/>
              </a:rPr>
              <a:t> </a:t>
            </a:r>
            <a:r>
              <a:rPr lang="en-US" altLang="en-US" sz="1400" b="1" dirty="0" err="1">
                <a:solidFill>
                  <a:srgbClr val="FF9933"/>
                </a:solidFill>
                <a:latin typeface="Garamond" pitchFamily="18" charset="0"/>
              </a:rPr>
              <a:t>Economică</a:t>
            </a:r>
            <a:endParaRPr lang="en-US" altLang="en-US" sz="1400" b="1" dirty="0">
              <a:solidFill>
                <a:srgbClr val="FF9933"/>
              </a:solidFill>
              <a:latin typeface="Garamond" pitchFamily="18" charset="0"/>
            </a:endParaRPr>
          </a:p>
          <a:p>
            <a:r>
              <a:rPr lang="en-US" altLang="en-US" sz="1400" b="1" dirty="0">
                <a:solidFill>
                  <a:srgbClr val="FF9933"/>
                </a:solidFill>
                <a:latin typeface="Garamond" pitchFamily="18" charset="0"/>
              </a:rPr>
              <a:t>zota@ase.ro</a:t>
            </a:r>
          </a:p>
          <a:p>
            <a:endParaRPr lang="en-US" altLang="en-US" sz="1400" b="1" dirty="0">
              <a:latin typeface="Garamond" pitchFamily="18" charset="0"/>
            </a:endParaRPr>
          </a:p>
          <a:p>
            <a:r>
              <a:rPr lang="en-US" altLang="en-US" sz="1400" b="1" dirty="0">
                <a:latin typeface="Garamond" pitchFamily="18" charset="0"/>
              </a:rPr>
              <a:t>https://</a:t>
            </a:r>
            <a:r>
              <a:rPr lang="ro-RO" altLang="en-US" sz="1400" b="1" dirty="0">
                <a:latin typeface="Garamond" pitchFamily="18" charset="0"/>
              </a:rPr>
              <a:t>zota</a:t>
            </a:r>
            <a:r>
              <a:rPr lang="en-US" altLang="en-US" sz="1400" b="1" dirty="0">
                <a:latin typeface="Garamond" pitchFamily="18" charset="0"/>
              </a:rPr>
              <a:t>.ase.ro/</a:t>
            </a:r>
            <a:r>
              <a:rPr lang="ro-RO" altLang="en-US" sz="1400" b="1" dirty="0">
                <a:latin typeface="Garamond" pitchFamily="18" charset="0"/>
              </a:rPr>
              <a:t>bti</a:t>
            </a:r>
            <a:endParaRPr lang="en-US" altLang="en-US" sz="1400" b="1" dirty="0">
              <a:solidFill>
                <a:srgbClr val="FF33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893C3D4-16F6-45B8-8BB1-83E3D899103F}" type="slidenum">
              <a:rPr lang="en-US" altLang="en-US" sz="1400"/>
              <a:pPr/>
              <a:t>10</a:t>
            </a:fld>
            <a:endParaRPr lang="en-US" altLang="en-US" sz="10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300" i="0" dirty="0">
                <a:latin typeface="Garamond" pitchFamily="18" charset="0"/>
              </a:rPr>
              <a:t>EDIT – COMPILE – LINK - LOAD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2292" name="Rectangle 5"/>
          <p:cNvSpPr>
            <a:spLocks noChangeArrowheads="1"/>
          </p:cNvSpPr>
          <p:nvPr/>
        </p:nvSpPr>
        <p:spPr bwMode="auto">
          <a:xfrm>
            <a:off x="1281113" y="2652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229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587993"/>
              </p:ext>
            </p:extLst>
          </p:nvPr>
        </p:nvGraphicFramePr>
        <p:xfrm>
          <a:off x="407988" y="2216150"/>
          <a:ext cx="8743950" cy="2052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0" name="Picture" r:id="rId3" imgW="6579360" imgH="1554480" progId="Word.Picture.8">
                  <p:embed/>
                </p:oleObj>
              </mc:Choice>
              <mc:Fallback>
                <p:oleObj name="Picture" r:id="rId3" imgW="6579360" imgH="155448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2216150"/>
                        <a:ext cx="8743950" cy="2052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9CE7F5D-64F0-447E-A70B-859C1EED9B02}" type="slidenum">
              <a:rPr lang="en-US" altLang="en-US" sz="1400"/>
              <a:pPr/>
              <a:t>11</a:t>
            </a:fld>
            <a:endParaRPr lang="en-US" altLang="en-US" sz="10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300" i="0" dirty="0">
                <a:latin typeface="Garamond" pitchFamily="18" charset="0"/>
              </a:rPr>
              <a:t>Editarea de legături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2462"/>
          </a:xfrm>
        </p:spPr>
        <p:txBody>
          <a:bodyPr/>
          <a:lstStyle/>
          <a:p>
            <a:pPr algn="just"/>
            <a:r>
              <a:rPr lang="ro-RO" altLang="en-US">
                <a:latin typeface="Garamond" pitchFamily="18" charset="0"/>
                <a:cs typeface="Times New Roman" pitchFamily="18" charset="0"/>
              </a:rPr>
              <a:t>Dimensiunile mari ale programelor de ast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zi a condus la împ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r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irea acestora în mai multe p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r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i, denumite </a:t>
            </a:r>
            <a:r>
              <a:rPr lang="ro-RO" altLang="en-US" b="1" i="1">
                <a:latin typeface="Garamond" pitchFamily="18" charset="0"/>
                <a:cs typeface="Times New Roman" pitchFamily="18" charset="0"/>
              </a:rPr>
              <a:t>module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. </a:t>
            </a:r>
            <a:endParaRPr lang="ro-RO" altLang="en-US">
              <a:latin typeface="Garamond" pitchFamily="18" charset="0"/>
            </a:endParaRPr>
          </a:p>
          <a:p>
            <a:pPr algn="just"/>
            <a:r>
              <a:rPr lang="ro-RO" altLang="en-US">
                <a:latin typeface="Garamond" pitchFamily="18" charset="0"/>
                <a:cs typeface="Times New Roman" pitchFamily="18" charset="0"/>
              </a:rPr>
              <a:t>Pentru ob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inerea unui program executabil, fiecare modul trebuie proiectat, scris </a:t>
            </a:r>
            <a:r>
              <a:rPr lang="ro-RO" altLang="en-US">
                <a:latin typeface="Garamond" pitchFamily="18" charset="0"/>
              </a:rPr>
              <a:t>ş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i compilat iar apoi toate componentele rezultate trebuie combinate împreun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 de un editor de leg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turi (</a:t>
            </a:r>
            <a:r>
              <a:rPr lang="ro-RO" altLang="en-US" b="1" i="1">
                <a:latin typeface="Garamond" pitchFamily="18" charset="0"/>
                <a:cs typeface="Times New Roman" pitchFamily="18" charset="0"/>
              </a:rPr>
              <a:t>linker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 sau </a:t>
            </a:r>
            <a:r>
              <a:rPr lang="ro-RO" altLang="en-US" b="1" i="1">
                <a:latin typeface="Garamond" pitchFamily="18" charset="0"/>
                <a:cs typeface="Times New Roman" pitchFamily="18" charset="0"/>
              </a:rPr>
              <a:t>link editor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). </a:t>
            </a:r>
            <a:endParaRPr lang="ro-RO" altLang="en-US">
              <a:latin typeface="Garamond" pitchFamily="18" charset="0"/>
            </a:endParaRPr>
          </a:p>
          <a:p>
            <a:pPr algn="just"/>
            <a:r>
              <a:rPr lang="ro-RO" altLang="en-US">
                <a:latin typeface="Garamond" pitchFamily="18" charset="0"/>
                <a:cs typeface="Times New Roman" pitchFamily="18" charset="0"/>
              </a:rPr>
              <a:t>Acest proces nu implic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 doar punerea împreun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 a componentelor, ci presupune rezolvarea </a:t>
            </a:r>
            <a:r>
              <a:rPr lang="ro-RO" altLang="en-US" b="1">
                <a:latin typeface="Garamond" pitchFamily="18" charset="0"/>
                <a:cs typeface="Times New Roman" pitchFamily="18" charset="0"/>
              </a:rPr>
              <a:t>referin</a:t>
            </a:r>
            <a:r>
              <a:rPr lang="ro-RO" altLang="en-US" b="1">
                <a:latin typeface="Garamond" pitchFamily="18" charset="0"/>
              </a:rPr>
              <a:t>ţ</a:t>
            </a:r>
            <a:r>
              <a:rPr lang="ro-RO" altLang="en-US" b="1">
                <a:latin typeface="Garamond" pitchFamily="18" charset="0"/>
                <a:cs typeface="Times New Roman" pitchFamily="18" charset="0"/>
              </a:rPr>
              <a:t>elor externe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. Atunci când un program este parti</a:t>
            </a:r>
            <a:r>
              <a:rPr lang="ro-RO" altLang="en-US">
                <a:latin typeface="Garamond" pitchFamily="18" charset="0"/>
              </a:rPr>
              <a:t>ţ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ionat în module, sunt frecvente cazurile în c</a:t>
            </a:r>
            <a:r>
              <a:rPr lang="ro-RO" altLang="en-US">
                <a:latin typeface="Garamond" pitchFamily="18" charset="0"/>
              </a:rPr>
              <a:t>a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re codul dintr-un modul trebuie s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 fac</a:t>
            </a:r>
            <a:r>
              <a:rPr lang="ro-RO" altLang="en-US">
                <a:latin typeface="Garamond" pitchFamily="18" charset="0"/>
              </a:rPr>
              <a:t>ă</a:t>
            </a:r>
            <a:r>
              <a:rPr lang="ro-RO" altLang="en-US">
                <a:latin typeface="Garamond" pitchFamily="18" charset="0"/>
                <a:cs typeface="Times New Roman" pitchFamily="18" charset="0"/>
              </a:rPr>
              <a:t> referire la date sau sub-rutine dintr-un alt modul  pereche. </a:t>
            </a:r>
            <a:endParaRPr lang="ro-RO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096D19C-680A-4598-9E54-613EB3E78FC1}" type="slidenum">
              <a:rPr lang="en-US" altLang="en-US" sz="1400"/>
              <a:pPr/>
              <a:t>12</a:t>
            </a:fld>
            <a:endParaRPr lang="en-US" altLang="en-US" sz="10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300" i="0" dirty="0">
                <a:latin typeface="Garamond" pitchFamily="18" charset="0"/>
              </a:rPr>
              <a:t>Editarea de legături –cont.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462462"/>
          </a:xfrm>
        </p:spPr>
        <p:txBody>
          <a:bodyPr/>
          <a:lstStyle/>
          <a:p>
            <a:pPr algn="just"/>
            <a:r>
              <a:rPr lang="ro-RO" altLang="en-US" dirty="0">
                <a:latin typeface="Garamond" pitchFamily="18" charset="0"/>
                <a:cs typeface="Times New Roman" pitchFamily="18" charset="0"/>
              </a:rPr>
              <a:t>Compilatoarele translatea</a:t>
            </a:r>
            <a:r>
              <a:rPr lang="ro-RO" altLang="en-US" dirty="0">
                <a:latin typeface="Garamond" pitchFamily="18" charset="0"/>
              </a:rPr>
              <a:t>ză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un singur modul la un moment dat. Atunci când un compilator încearc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s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determine echivalentul numeric al acestor </a:t>
            </a:r>
            <a:r>
              <a:rPr lang="ro-RO" altLang="en-US" b="1" i="1" dirty="0">
                <a:latin typeface="Garamond" pitchFamily="18" charset="0"/>
                <a:cs typeface="Times New Roman" pitchFamily="18" charset="0"/>
              </a:rPr>
              <a:t>referințe simbolice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, va descoperi c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nu exist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valori valide în cadrul modului curent. </a:t>
            </a:r>
            <a:endParaRPr lang="ro-RO" altLang="en-US" dirty="0">
              <a:latin typeface="Garamond" pitchFamily="18" charset="0"/>
            </a:endParaRPr>
          </a:p>
          <a:p>
            <a:pPr algn="just"/>
            <a:r>
              <a:rPr lang="ro-RO" altLang="en-US" dirty="0">
                <a:latin typeface="Garamond" pitchFamily="18" charset="0"/>
                <a:cs typeface="Times New Roman" pitchFamily="18" charset="0"/>
              </a:rPr>
              <a:t>Aceste simboluri nerezolvate sunt denumite </a:t>
            </a:r>
            <a:r>
              <a:rPr lang="ro-RO" altLang="en-US" b="1" i="1" dirty="0">
                <a:latin typeface="Garamond" pitchFamily="18" charset="0"/>
                <a:cs typeface="Times New Roman" pitchFamily="18" charset="0"/>
              </a:rPr>
              <a:t>referințe externe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ro-RO" altLang="en-US" dirty="0" err="1">
                <a:latin typeface="Garamond" pitchFamily="18" charset="0"/>
              </a:rPr>
              <a:t>ş</a:t>
            </a:r>
            <a:r>
              <a:rPr lang="ro-RO" altLang="en-US" dirty="0" err="1">
                <a:latin typeface="Garamond" pitchFamily="18" charset="0"/>
                <a:cs typeface="Times New Roman" pitchFamily="18" charset="0"/>
              </a:rPr>
              <a:t>i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r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mân simbolice (f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r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o valoare numeric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) pân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în momentul în care editorul de leg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turi rezolv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aceste </a:t>
            </a:r>
            <a:r>
              <a:rPr lang="ro-RO" altLang="en-US" dirty="0" err="1">
                <a:latin typeface="Garamond" pitchFamily="18" charset="0"/>
                <a:cs typeface="Times New Roman" pitchFamily="18" charset="0"/>
              </a:rPr>
              <a:t>referin</a:t>
            </a:r>
            <a:r>
              <a:rPr lang="ro-RO" altLang="en-US" dirty="0" err="1">
                <a:latin typeface="Garamond" pitchFamily="18" charset="0"/>
              </a:rPr>
              <a:t>ţ</a:t>
            </a:r>
            <a:r>
              <a:rPr lang="ro-RO" altLang="en-US" dirty="0" err="1">
                <a:latin typeface="Garamond" pitchFamily="18" charset="0"/>
                <a:cs typeface="Times New Roman" pitchFamily="18" charset="0"/>
              </a:rPr>
              <a:t>e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.</a:t>
            </a:r>
            <a:endParaRPr lang="en-US" altLang="en-US" dirty="0">
              <a:latin typeface="Garamond" pitchFamily="18" charset="0"/>
            </a:endParaRP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850900" y="4892675"/>
            <a:ext cx="8004175" cy="109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o-RO" altLang="en-US" sz="2200">
                <a:latin typeface="Garamond" pitchFamily="18" charset="0"/>
                <a:cs typeface="Times New Roman" pitchFamily="18" charset="0"/>
              </a:rPr>
              <a:t>Interpretoarele ofer</a:t>
            </a:r>
            <a:r>
              <a:rPr lang="ro-RO" altLang="en-US" sz="2200">
                <a:latin typeface="Garamond" pitchFamily="18" charset="0"/>
              </a:rPr>
              <a:t>ă</a:t>
            </a:r>
            <a:r>
              <a:rPr lang="ro-RO" altLang="en-US" sz="2200">
                <a:latin typeface="Garamond" pitchFamily="18" charset="0"/>
                <a:cs typeface="Times New Roman" pitchFamily="18" charset="0"/>
              </a:rPr>
              <a:t> o alternativ</a:t>
            </a:r>
            <a:r>
              <a:rPr lang="ro-RO" altLang="en-US" sz="2200">
                <a:latin typeface="Garamond" pitchFamily="18" charset="0"/>
              </a:rPr>
              <a:t>ă</a:t>
            </a:r>
            <a:r>
              <a:rPr lang="ro-RO" altLang="en-US" sz="2200">
                <a:latin typeface="Garamond" pitchFamily="18" charset="0"/>
                <a:cs typeface="Times New Roman" pitchFamily="18" charset="0"/>
              </a:rPr>
              <a:t> pentru a rula programe scrise într-un limbaj înalt de programare. </a:t>
            </a:r>
            <a:endParaRPr lang="ro-RO" altLang="en-US" sz="2200">
              <a:latin typeface="Garamond" pitchFamily="18" charset="0"/>
            </a:endParaRPr>
          </a:p>
          <a:p>
            <a:pPr algn="just"/>
            <a:r>
              <a:rPr lang="ro-RO" altLang="en-US" sz="2200">
                <a:latin typeface="Garamond" pitchFamily="18" charset="0"/>
              </a:rPr>
              <a:t>   </a:t>
            </a:r>
            <a:endParaRPr lang="en-AU" altLang="en-US" sz="2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74CE447A-2170-42CD-BB01-9074DC44F5CF}" type="slidenum">
              <a:rPr lang="en-US" altLang="en-US" sz="1400"/>
              <a:pPr/>
              <a:t>13</a:t>
            </a:fld>
            <a:endParaRPr lang="en-US" altLang="en-US" sz="10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165100"/>
            <a:ext cx="7772400" cy="874713"/>
          </a:xfrm>
        </p:spPr>
        <p:txBody>
          <a:bodyPr/>
          <a:lstStyle/>
          <a:p>
            <a:r>
              <a:rPr lang="ro-RO" altLang="en-US" sz="3300" i="0" dirty="0">
                <a:latin typeface="Garamond" pitchFamily="18" charset="0"/>
              </a:rPr>
              <a:t>Interpretoare 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2347913" y="2303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787400" y="1616075"/>
            <a:ext cx="8004175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În loc de a translata instruc</a:t>
            </a:r>
            <a:r>
              <a:rPr lang="ro-RO" altLang="en-US" sz="2200" dirty="0">
                <a:latin typeface="Garamond" pitchFamily="18" charset="0"/>
              </a:rPr>
              <a:t>ţ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iunile de nivel înalt în cod ma</a:t>
            </a:r>
            <a:r>
              <a:rPr lang="ro-RO" altLang="en-US" sz="2200" dirty="0">
                <a:latin typeface="Garamond" pitchFamily="18" charset="0"/>
              </a:rPr>
              <a:t>ş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in</a:t>
            </a:r>
            <a:r>
              <a:rPr lang="ro-RO" altLang="en-US" sz="2200" dirty="0">
                <a:latin typeface="Garamond" pitchFamily="18" charset="0"/>
              </a:rPr>
              <a:t>ă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ş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i de a crea un program executabil, interpretorul cite</a:t>
            </a:r>
            <a:r>
              <a:rPr lang="ro-RO" altLang="en-US" sz="2200" dirty="0">
                <a:latin typeface="Garamond" pitchFamily="18" charset="0"/>
              </a:rPr>
              <a:t>ş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te instruc</a:t>
            </a:r>
            <a:r>
              <a:rPr lang="ro-RO" altLang="en-US" sz="2200" dirty="0">
                <a:latin typeface="Garamond" pitchFamily="18" charset="0"/>
              </a:rPr>
              <a:t>ţ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iunile de nivel înalt </a:t>
            </a:r>
            <a:r>
              <a:rPr lang="ro-RO" altLang="en-US" sz="2200" b="1" i="1" dirty="0">
                <a:latin typeface="Garamond" pitchFamily="18" charset="0"/>
                <a:cs typeface="Times New Roman" pitchFamily="18" charset="0"/>
              </a:rPr>
              <a:t>una câte una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ro-RO" altLang="en-US" sz="2200" dirty="0">
                <a:latin typeface="Garamond" pitchFamily="18" charset="0"/>
              </a:rPr>
              <a:t>ş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i le execut</a:t>
            </a:r>
            <a:r>
              <a:rPr lang="ro-RO" altLang="en-US" sz="2200" dirty="0">
                <a:latin typeface="Garamond" pitchFamily="18" charset="0"/>
              </a:rPr>
              <a:t>ă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folosind o bibliotec</a:t>
            </a:r>
            <a:r>
              <a:rPr lang="ro-RO" altLang="en-US" sz="2200" dirty="0">
                <a:latin typeface="Garamond" pitchFamily="18" charset="0"/>
              </a:rPr>
              <a:t>ă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proprie de rutine. </a:t>
            </a:r>
          </a:p>
          <a:p>
            <a:pPr algn="just"/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În acest mod, codul executabil nu este generat din codul surs</a:t>
            </a:r>
            <a:r>
              <a:rPr lang="ro-RO" altLang="en-US" sz="2200" dirty="0">
                <a:latin typeface="Garamond" pitchFamily="18" charset="0"/>
              </a:rPr>
              <a:t>ă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ci este con</a:t>
            </a:r>
            <a:r>
              <a:rPr lang="ro-RO" altLang="en-US" sz="2200" dirty="0">
                <a:latin typeface="Garamond" pitchFamily="18" charset="0"/>
              </a:rPr>
              <a:t>ţ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inut (integrat) în cadrul interpretorului.</a:t>
            </a:r>
          </a:p>
          <a:p>
            <a:pPr algn="just"/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ro-RO" altLang="en-US" sz="2200" dirty="0">
                <a:latin typeface="Garamond" pitchFamily="18" charset="0"/>
              </a:rPr>
              <a:t>Interpretorul "vede" codul sursă HLL ca date de intrare care trebuie analizate şi apoi trebuie procesate conform semnificaţiei lor. </a:t>
            </a:r>
            <a:endParaRPr lang="en-US" altLang="en-US" sz="2200" dirty="0">
              <a:latin typeface="Garamond" pitchFamily="18" charset="0"/>
            </a:endParaRPr>
          </a:p>
          <a:p>
            <a:pPr algn="just"/>
            <a:endParaRPr lang="ro-RO" altLang="en-US" sz="2200" dirty="0">
              <a:latin typeface="Garamond" pitchFamily="18" charset="0"/>
            </a:endParaRPr>
          </a:p>
          <a:p>
            <a:pPr algn="just"/>
            <a:r>
              <a:rPr lang="ro-RO" altLang="en-US" sz="2200" b="1" dirty="0">
                <a:latin typeface="Garamond" pitchFamily="18" charset="0"/>
              </a:rPr>
              <a:t>Avantajele</a:t>
            </a:r>
            <a:r>
              <a:rPr lang="ro-RO" altLang="en-US" sz="2200" dirty="0">
                <a:latin typeface="Garamond" pitchFamily="18" charset="0"/>
              </a:rPr>
              <a:t> folosirii unui interpretor sunt: </a:t>
            </a:r>
            <a:r>
              <a:rPr lang="ro-RO" altLang="en-US" sz="2200" b="1" dirty="0">
                <a:latin typeface="Garamond" pitchFamily="18" charset="0"/>
              </a:rPr>
              <a:t>pornirea rapidă</a:t>
            </a:r>
            <a:r>
              <a:rPr lang="ro-RO" altLang="en-US" sz="2200" dirty="0">
                <a:latin typeface="Garamond" pitchFamily="18" charset="0"/>
              </a:rPr>
              <a:t> şi </a:t>
            </a:r>
            <a:r>
              <a:rPr lang="ro-RO" altLang="en-US" sz="2200" b="1" dirty="0">
                <a:latin typeface="Garamond" pitchFamily="18" charset="0"/>
              </a:rPr>
              <a:t>aparenta lipsă a complexităţii</a:t>
            </a:r>
            <a:r>
              <a:rPr lang="ro-RO" altLang="en-US" sz="2200" dirty="0">
                <a:latin typeface="Garamond" pitchFamily="18" charset="0"/>
              </a:rPr>
              <a:t> legate de compilare şi editare de legături.</a:t>
            </a:r>
            <a:endParaRPr lang="en-AU" altLang="en-US" sz="2200" dirty="0">
              <a:latin typeface="Garamond" pitchFamily="18" charset="0"/>
              <a:cs typeface="Times New Roman" pitchFamily="18" charset="0"/>
            </a:endParaRPr>
          </a:p>
          <a:p>
            <a:endParaRPr lang="en-AU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err="1"/>
              <a:t>Avantaje</a:t>
            </a:r>
            <a:r>
              <a:rPr lang="en-US" i="0" dirty="0"/>
              <a:t>/</a:t>
            </a:r>
            <a:r>
              <a:rPr lang="en-US" i="0" dirty="0" err="1"/>
              <a:t>Dezavantaje</a:t>
            </a:r>
            <a:r>
              <a:rPr lang="en-US" i="0" dirty="0"/>
              <a:t> </a:t>
            </a:r>
            <a:br>
              <a:rPr lang="ro-RO" i="0" dirty="0"/>
            </a:br>
            <a:r>
              <a:rPr lang="ro-RO" i="0" dirty="0"/>
              <a:t>între compilare și interpretare</a:t>
            </a:r>
            <a:endParaRPr lang="en-US" i="0" dirty="0"/>
          </a:p>
        </p:txBody>
      </p:sp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600" y="1282699"/>
            <a:ext cx="7279425" cy="5364433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5C91F-C423-41EB-9307-4917812B7CE2}" type="slidenum">
              <a:rPr lang="en-US" smtClean="0"/>
              <a:pPr>
                <a:defRPr/>
              </a:pPr>
              <a:t>14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0304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5EBBFC7C-6913-462C-BEDC-40E08C5524B3}" type="slidenum">
              <a:rPr lang="en-US" altLang="en-US" sz="1400"/>
              <a:pPr/>
              <a:t>15</a:t>
            </a:fld>
            <a:endParaRPr lang="en-US" altLang="en-US" sz="1000"/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09663" y="152400"/>
            <a:ext cx="7424737" cy="833438"/>
          </a:xfrm>
        </p:spPr>
        <p:txBody>
          <a:bodyPr/>
          <a:lstStyle/>
          <a:p>
            <a:r>
              <a:rPr lang="ro-RO" altLang="en-US" i="0" dirty="0">
                <a:latin typeface="Garamond" pitchFamily="18" charset="0"/>
              </a:rPr>
              <a:t>Interpretoare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6388" name="Rectangle 1029"/>
          <p:cNvSpPr>
            <a:spLocks noChangeArrowheads="1"/>
          </p:cNvSpPr>
          <p:nvPr/>
        </p:nvSpPr>
        <p:spPr bwMode="auto">
          <a:xfrm>
            <a:off x="573088" y="1441450"/>
            <a:ext cx="8570912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o-RO" altLang="en-US" sz="2200" dirty="0">
                <a:latin typeface="Garamond" pitchFamily="18" charset="0"/>
              </a:rPr>
              <a:t>   </a:t>
            </a:r>
          </a:p>
          <a:p>
            <a:r>
              <a:rPr lang="ro-RO" altLang="en-US" sz="2200" b="1" dirty="0">
                <a:latin typeface="Garamond" pitchFamily="18" charset="0"/>
                <a:cs typeface="Times New Roman" pitchFamily="18" charset="0"/>
              </a:rPr>
              <a:t>Dezavantajul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este c</a:t>
            </a:r>
            <a:r>
              <a:rPr lang="ro-RO" altLang="en-US" sz="2200" dirty="0">
                <a:latin typeface="Garamond" pitchFamily="18" charset="0"/>
              </a:rPr>
              <a:t>ă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ro-RO" altLang="en-US" sz="2200" b="1" dirty="0">
                <a:latin typeface="Garamond" pitchFamily="18" charset="0"/>
                <a:cs typeface="Times New Roman" pitchFamily="18" charset="0"/>
              </a:rPr>
              <a:t>opereaz</a:t>
            </a:r>
            <a:r>
              <a:rPr lang="ro-RO" altLang="en-US" sz="2200" b="1" dirty="0">
                <a:latin typeface="Garamond" pitchFamily="18" charset="0"/>
              </a:rPr>
              <a:t>ă</a:t>
            </a:r>
            <a:r>
              <a:rPr lang="ro-RO" altLang="en-US" sz="22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Garamond" pitchFamily="18" charset="0"/>
                <a:cs typeface="Times New Roman" pitchFamily="18" charset="0"/>
              </a:rPr>
              <a:t>mai</a:t>
            </a:r>
            <a:r>
              <a:rPr lang="ro-RO" altLang="en-US" sz="2200" b="1" dirty="0">
                <a:latin typeface="Garamond" pitchFamily="18" charset="0"/>
                <a:cs typeface="Times New Roman" pitchFamily="18" charset="0"/>
              </a:rPr>
              <a:t> lent</a:t>
            </a:r>
            <a:r>
              <a:rPr lang="ro-RO" altLang="en-US" sz="2200" dirty="0">
                <a:latin typeface="Garamond" pitchFamily="18" charset="0"/>
                <a:cs typeface="Times New Roman" pitchFamily="18" charset="0"/>
              </a:rPr>
              <a:t>; programele compilate au fost întotdeauna superioare ca viteză programelor interpretate.</a:t>
            </a:r>
          </a:p>
          <a:p>
            <a:endParaRPr lang="ro-RO" altLang="en-US" sz="2200" dirty="0">
              <a:latin typeface="Garamond" pitchFamily="18" charset="0"/>
            </a:endParaRPr>
          </a:p>
          <a:p>
            <a:r>
              <a:rPr lang="ro-RO" altLang="en-US" sz="2200" dirty="0">
                <a:latin typeface="Garamond" pitchFamily="18" charset="0"/>
              </a:rPr>
              <a:t>Este ceva obişnuit ca interpretoarele să convertească instrucţiunile de intrare într-o formă intermediară alcătuită din anumite simboluri, înainte de a se lua o decizie asupra acţiunilor ce vor fi executate (figura 3).</a:t>
            </a:r>
          </a:p>
          <a:p>
            <a:r>
              <a:rPr lang="ro-RO" altLang="en-US" sz="2200" dirty="0">
                <a:latin typeface="Garamond" pitchFamily="18" charset="0"/>
              </a:rPr>
              <a:t> </a:t>
            </a:r>
          </a:p>
          <a:p>
            <a:r>
              <a:rPr lang="ro-RO" altLang="en-US" sz="2200" dirty="0">
                <a:latin typeface="Garamond" pitchFamily="18" charset="0"/>
              </a:rPr>
              <a:t>Simbolurile generate sunt apoi trecute unui decodificator care va selecta rutina corespunzătoare ce va fi executată. </a:t>
            </a:r>
          </a:p>
          <a:p>
            <a:endParaRPr lang="ro-RO" altLang="en-US" sz="2200" dirty="0">
              <a:latin typeface="Garamond" pitchFamily="18" charset="0"/>
            </a:endParaRPr>
          </a:p>
          <a:p>
            <a:r>
              <a:rPr lang="ro-RO" altLang="en-US" sz="2200" dirty="0">
                <a:latin typeface="Garamond" pitchFamily="18" charset="0"/>
              </a:rPr>
              <a:t>Uneori interpretorul este văzut ca o "maşină virtuală" deoarece se comportă într-un fel ca o componentă hardware: citeşte instrucţiuni pe rând şi se supune lor. Interpretoarele apropie nivelul execuţiei instrucţiunilor de nivelul programului conceput în limbajul de nivel înalt. </a:t>
            </a:r>
            <a:endParaRPr lang="en-AU" altLang="en-US" sz="2200" dirty="0">
              <a:latin typeface="Garamond" pitchFamily="18" charset="0"/>
            </a:endParaRPr>
          </a:p>
        </p:txBody>
      </p:sp>
      <p:sp>
        <p:nvSpPr>
          <p:cNvPr id="16389" name="Rectangle 1030"/>
          <p:cNvSpPr>
            <a:spLocks noChangeArrowheads="1"/>
          </p:cNvSpPr>
          <p:nvPr/>
        </p:nvSpPr>
        <p:spPr bwMode="auto">
          <a:xfrm>
            <a:off x="658813" y="3057525"/>
            <a:ext cx="81803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5085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ro-RO" altLang="en-US" sz="1600">
                <a:latin typeface="Garamond" pitchFamily="18" charset="0"/>
                <a:cs typeface="Times New Roman" pitchFamily="18" charset="0"/>
              </a:rPr>
              <a:t> </a:t>
            </a:r>
            <a:endParaRPr lang="en-AU" altLang="en-US" sz="1600">
              <a:latin typeface="Garamond" pitchFamily="18" charset="0"/>
              <a:cs typeface="Times New Roman" pitchFamily="18" charset="0"/>
            </a:endParaRPr>
          </a:p>
          <a:p>
            <a:endParaRPr lang="en-AU" altLang="en-US" sz="16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343EC80-E258-4069-8CD4-C91C48DDB271}" type="slidenum">
              <a:rPr lang="en-US" altLang="en-US" sz="1400"/>
              <a:pPr/>
              <a:t>16</a:t>
            </a:fld>
            <a:endParaRPr lang="en-US" altLang="en-US" sz="10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700088" y="165100"/>
            <a:ext cx="7772400" cy="874713"/>
          </a:xfrm>
        </p:spPr>
        <p:txBody>
          <a:bodyPr/>
          <a:lstStyle/>
          <a:p>
            <a:r>
              <a:rPr lang="ro-RO" altLang="en-US" sz="3300" i="0" dirty="0">
                <a:latin typeface="Garamond" pitchFamily="18" charset="0"/>
              </a:rPr>
              <a:t>Interpretoare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2347913" y="2303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74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356480"/>
              </p:ext>
            </p:extLst>
          </p:nvPr>
        </p:nvGraphicFramePr>
        <p:xfrm>
          <a:off x="1168400" y="1257300"/>
          <a:ext cx="7316788" cy="3833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0" name="Picture" r:id="rId3" imgW="4328640" imgH="2273760" progId="Word.Picture.8">
                  <p:embed/>
                </p:oleObj>
              </mc:Choice>
              <mc:Fallback>
                <p:oleObj name="Picture" r:id="rId3" imgW="4328640" imgH="227376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8400" y="1257300"/>
                        <a:ext cx="7316788" cy="3833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E1C77B08-3C45-46C9-AC84-5041AF508F43}" type="slidenum">
              <a:rPr lang="en-US" altLang="en-US" sz="1400"/>
              <a:pPr/>
              <a:t>17</a:t>
            </a:fld>
            <a:endParaRPr lang="en-US" altLang="en-US" sz="10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i="0" dirty="0">
                <a:latin typeface="Garamond" pitchFamily="18" charset="0"/>
              </a:rPr>
              <a:t>Interpretor Java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2409825" y="18859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84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499752"/>
              </p:ext>
            </p:extLst>
          </p:nvPr>
        </p:nvGraphicFramePr>
        <p:xfrm>
          <a:off x="1944688" y="1111250"/>
          <a:ext cx="5648325" cy="401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5" name="Picture" r:id="rId4" imgW="4328640" imgH="3084120" progId="Word.Picture.8">
                  <p:embed/>
                </p:oleObj>
              </mc:Choice>
              <mc:Fallback>
                <p:oleObj name="Picture" r:id="rId4" imgW="4328640" imgH="308412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4688" y="1111250"/>
                        <a:ext cx="5648325" cy="401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911225" y="5005388"/>
            <a:ext cx="7680325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2200" dirty="0">
                <a:latin typeface="Garamond" panose="02020404030301010803" pitchFamily="18" charset="0"/>
              </a:rPr>
              <a:t>Limbajul de programare Java posedă o modalitate interesantă de compilare şi interpretare ilustrată în figura 4. În urma compilării se produc unul sau mai multe </a:t>
            </a:r>
            <a:r>
              <a:rPr lang="ro-RO" altLang="en-US" sz="2200" dirty="0" err="1">
                <a:latin typeface="Garamond" panose="02020404030301010803" pitchFamily="18" charset="0"/>
              </a:rPr>
              <a:t>fişiere</a:t>
            </a:r>
            <a:r>
              <a:rPr lang="ro-RO" altLang="en-US" sz="2200" dirty="0">
                <a:latin typeface="Garamond" panose="02020404030301010803" pitchFamily="18" charset="0"/>
              </a:rPr>
              <a:t> cu extensia .</a:t>
            </a:r>
            <a:r>
              <a:rPr lang="ro-RO" altLang="en-US" sz="2200" dirty="0" err="1">
                <a:latin typeface="Garamond" panose="02020404030301010803" pitchFamily="18" charset="0"/>
              </a:rPr>
              <a:t>class</a:t>
            </a:r>
            <a:endParaRPr lang="ro-RO" altLang="en-US" sz="2200" dirty="0">
              <a:latin typeface="Garamond" panose="02020404030301010803" pitchFamily="18" charset="0"/>
            </a:endParaRPr>
          </a:p>
          <a:p>
            <a:r>
              <a:rPr lang="ro-RO" altLang="en-US" sz="2200" dirty="0">
                <a:latin typeface="Garamond" panose="02020404030301010803" pitchFamily="18" charset="0"/>
              </a:rPr>
              <a:t>Programul compilat este executat folosindu-se interpretorul </a:t>
            </a:r>
            <a:r>
              <a:rPr lang="ro-RO" altLang="en-US" sz="2200" dirty="0" err="1">
                <a:latin typeface="Garamond" panose="02020404030301010803" pitchFamily="18" charset="0"/>
              </a:rPr>
              <a:t>run-time</a:t>
            </a:r>
            <a:r>
              <a:rPr lang="ro-RO" altLang="en-US" sz="2200" dirty="0">
                <a:latin typeface="Garamond" panose="02020404030301010803" pitchFamily="18" charset="0"/>
              </a:rPr>
              <a:t> Java.</a:t>
            </a:r>
            <a:endParaRPr lang="en-US" altLang="en-US" sz="2200" dirty="0">
              <a:latin typeface="Garamond" panose="02020404030301010803" pitchFamily="18" charset="0"/>
            </a:endParaRPr>
          </a:p>
          <a:p>
            <a:endParaRPr lang="en-AU" altLang="en-US" sz="2200" dirty="0">
              <a:latin typeface="Garamond" pitchFamily="18" charset="0"/>
            </a:endParaRPr>
          </a:p>
          <a:p>
            <a:endParaRPr lang="en-US" altLang="en-US" sz="2200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89E2E0-3DBB-4F0B-84AC-284E26FA89CA}" type="slidenum">
              <a:rPr lang="en-US" altLang="en-US" sz="1400"/>
              <a:pPr/>
              <a:t>2</a:t>
            </a:fld>
            <a:endParaRPr lang="en-US" altLang="en-US" sz="1000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2900" i="0" dirty="0">
                <a:latin typeface="Garamond" pitchFamily="18" charset="0"/>
              </a:rPr>
              <a:t>Bazele Tehnologiei </a:t>
            </a:r>
            <a:r>
              <a:rPr lang="ro-RO" altLang="en-US" sz="2900" i="0" dirty="0" err="1">
                <a:latin typeface="Garamond" pitchFamily="18" charset="0"/>
              </a:rPr>
              <a:t>Informaţiei</a:t>
            </a:r>
            <a:r>
              <a:rPr lang="ro-RO" altLang="en-US" sz="2900" i="0" dirty="0">
                <a:latin typeface="Garamond" pitchFamily="18" charset="0"/>
              </a:rPr>
              <a:t> – partea a 2-a</a:t>
            </a:r>
            <a:endParaRPr lang="en-US" altLang="en-US" sz="2800" i="0" dirty="0">
              <a:latin typeface="Garamond" pitchFamily="18" charset="0"/>
            </a:endParaRPr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>
              <a:latin typeface="Garamond" pitchFamily="18" charset="0"/>
            </a:endParaRPr>
          </a:p>
          <a:p>
            <a:r>
              <a:rPr lang="en-US" altLang="en-US" dirty="0" err="1">
                <a:latin typeface="Garamond" pitchFamily="18" charset="0"/>
              </a:rPr>
              <a:t>Noţiuni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preliminarii</a:t>
            </a:r>
            <a:r>
              <a:rPr lang="en-US" altLang="en-US" dirty="0">
                <a:latin typeface="Garamond" pitchFamily="18" charset="0"/>
              </a:rPr>
              <a:t>, </a:t>
            </a:r>
            <a:r>
              <a:rPr lang="en-US" altLang="en-US" dirty="0" err="1">
                <a:latin typeface="Garamond" pitchFamily="18" charset="0"/>
              </a:rPr>
              <a:t>asambloare</a:t>
            </a:r>
            <a:r>
              <a:rPr lang="en-US" altLang="en-US" dirty="0">
                <a:latin typeface="Garamond" pitchFamily="18" charset="0"/>
              </a:rPr>
              <a:t>, </a:t>
            </a:r>
            <a:r>
              <a:rPr lang="en-US" altLang="en-US" dirty="0" err="1">
                <a:latin typeface="Garamond" pitchFamily="18" charset="0"/>
              </a:rPr>
              <a:t>compilatoare</a:t>
            </a:r>
            <a:r>
              <a:rPr lang="en-US" altLang="en-US" dirty="0">
                <a:latin typeface="Garamond" pitchFamily="18" charset="0"/>
              </a:rPr>
              <a:t>, </a:t>
            </a:r>
            <a:r>
              <a:rPr lang="en-US" altLang="en-US" dirty="0" err="1">
                <a:latin typeface="Garamond" pitchFamily="18" charset="0"/>
              </a:rPr>
              <a:t>interpretoare</a:t>
            </a:r>
            <a:endParaRPr lang="en-US" altLang="en-US" dirty="0">
              <a:latin typeface="Garamond" pitchFamily="18" charset="0"/>
            </a:endParaRPr>
          </a:p>
          <a:p>
            <a:r>
              <a:rPr lang="ro-RO" altLang="en-US" dirty="0">
                <a:latin typeface="Garamond" pitchFamily="18" charset="0"/>
              </a:rPr>
              <a:t>Microprocesorul</a:t>
            </a:r>
            <a:endParaRPr lang="en-US" altLang="en-US" dirty="0">
              <a:latin typeface="Garamond" pitchFamily="18" charset="0"/>
            </a:endParaRPr>
          </a:p>
          <a:p>
            <a:r>
              <a:rPr lang="ro-RO" altLang="en-US" dirty="0">
                <a:latin typeface="Garamond" pitchFamily="18" charset="0"/>
              </a:rPr>
              <a:t>Regiştrii microprocesorului Intel Pentium</a:t>
            </a:r>
            <a:endParaRPr lang="en-US" altLang="en-US" dirty="0">
              <a:latin typeface="Garamond" pitchFamily="18" charset="0"/>
            </a:endParaRPr>
          </a:p>
          <a:p>
            <a:r>
              <a:rPr lang="ro-RO" altLang="en-US" dirty="0">
                <a:latin typeface="Garamond" pitchFamily="18" charset="0"/>
              </a:rPr>
              <a:t>Noţiuni de ASM</a:t>
            </a:r>
          </a:p>
          <a:p>
            <a:r>
              <a:rPr lang="ro-RO" altLang="en-US" dirty="0">
                <a:latin typeface="Garamond" pitchFamily="18" charset="0"/>
              </a:rPr>
              <a:t>Memoria şi ierarhia de memorie</a:t>
            </a:r>
            <a:r>
              <a:rPr lang="en-US" altLang="en-US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r>
              <a:rPr lang="ro-RO" altLang="en-US" dirty="0">
                <a:latin typeface="Garamond" pitchFamily="18" charset="0"/>
              </a:rPr>
              <a:t>Memoria – </a:t>
            </a:r>
            <a:r>
              <a:rPr lang="en-US" altLang="en-US" dirty="0" err="1">
                <a:latin typeface="Garamond" pitchFamily="18" charset="0"/>
              </a:rPr>
              <a:t>tipuri</a:t>
            </a:r>
            <a:r>
              <a:rPr lang="en-US" altLang="en-US" dirty="0">
                <a:latin typeface="Garamond" pitchFamily="18" charset="0"/>
              </a:rPr>
              <a:t>/</a:t>
            </a:r>
            <a:r>
              <a:rPr lang="en-US" altLang="en-US" dirty="0" err="1">
                <a:latin typeface="Garamond" pitchFamily="18" charset="0"/>
              </a:rPr>
              <a:t>caracteristici</a:t>
            </a:r>
            <a:endParaRPr lang="ro-RO" altLang="en-US" dirty="0">
              <a:latin typeface="Garamond" pitchFamily="18" charset="0"/>
            </a:endParaRPr>
          </a:p>
          <a:p>
            <a:endParaRPr lang="ro-RO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9BF3FF1C-E466-4E7C-9147-2645A2ED0A17}" type="slidenum">
              <a:rPr lang="en-US" altLang="en-US" sz="1400"/>
              <a:pPr/>
              <a:t>3</a:t>
            </a:fld>
            <a:endParaRPr lang="en-US" altLang="en-US" sz="1000"/>
          </a:p>
        </p:txBody>
      </p:sp>
      <p:sp>
        <p:nvSpPr>
          <p:cNvPr id="512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300" i="0" dirty="0">
                <a:latin typeface="Garamond" pitchFamily="18" charset="0"/>
              </a:rPr>
              <a:t>Bibliografie 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5124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236663"/>
            <a:ext cx="7772400" cy="4724400"/>
          </a:xfrm>
        </p:spPr>
        <p:txBody>
          <a:bodyPr/>
          <a:lstStyle/>
          <a:p>
            <a:endParaRPr lang="ro-RO" altLang="en-US" dirty="0">
              <a:latin typeface="Garamond" pitchFamily="18" charset="0"/>
            </a:endParaRPr>
          </a:p>
          <a:p>
            <a:endParaRPr lang="en-US" altLang="en-US" dirty="0">
              <a:latin typeface="Garamond" pitchFamily="18" charset="0"/>
            </a:endParaRPr>
          </a:p>
          <a:p>
            <a:r>
              <a:rPr lang="en-US" altLang="en-US" dirty="0" err="1">
                <a:latin typeface="Garamond" pitchFamily="18" charset="0"/>
              </a:rPr>
              <a:t>Bazele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tehnologiei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informa</a:t>
            </a:r>
            <a:r>
              <a:rPr lang="ro-RO" altLang="en-US" dirty="0">
                <a:latin typeface="Garamond" pitchFamily="18" charset="0"/>
              </a:rPr>
              <a:t>ţiei, F. Năstase, R. Zota – Ed. </a:t>
            </a:r>
            <a:r>
              <a:rPr lang="en-US" altLang="en-US" dirty="0">
                <a:latin typeface="Garamond" pitchFamily="18" charset="0"/>
              </a:rPr>
              <a:t>ASE</a:t>
            </a:r>
            <a:r>
              <a:rPr lang="ro-RO" altLang="en-US" dirty="0">
                <a:latin typeface="Garamond" pitchFamily="18" charset="0"/>
              </a:rPr>
              <a:t>, 20</a:t>
            </a:r>
            <a:r>
              <a:rPr lang="en-US" altLang="en-US" dirty="0">
                <a:latin typeface="Garamond" pitchFamily="18" charset="0"/>
              </a:rPr>
              <a:t>14</a:t>
            </a:r>
          </a:p>
          <a:p>
            <a:r>
              <a:rPr lang="ro-RO" altLang="en-US" dirty="0">
                <a:latin typeface="Garamond" pitchFamily="18" charset="0"/>
              </a:rPr>
              <a:t>http://opac.biblioteca.ase.ro/opac/bibliographic_view/145886;jsessionid=A1A47BAB26E22C432DDD1DB4EB59922A</a:t>
            </a:r>
          </a:p>
          <a:p>
            <a:r>
              <a:rPr lang="ro-RO" altLang="en-US" dirty="0">
                <a:latin typeface="Garamond" pitchFamily="18" charset="0"/>
              </a:rPr>
              <a:t>Intel Architecture Users</a:t>
            </a:r>
            <a:r>
              <a:rPr lang="en-US" altLang="en-US" dirty="0">
                <a:latin typeface="Garamond" pitchFamily="18" charset="0"/>
              </a:rPr>
              <a:t>’ Manual – Intel </a:t>
            </a:r>
          </a:p>
          <a:p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FADF4285-9B3E-495E-96DE-D9AFB562B0FB}" type="slidenum">
              <a:rPr lang="en-US" altLang="en-US" sz="1400"/>
              <a:pPr/>
              <a:t>4</a:t>
            </a:fld>
            <a:endParaRPr lang="en-US" altLang="en-US" sz="10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300" i="0" dirty="0" err="1">
                <a:latin typeface="Garamond" pitchFamily="18" charset="0"/>
              </a:rPr>
              <a:t>Conţinut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>
              <a:latin typeface="Garamond" pitchFamily="18" charset="0"/>
            </a:endParaRPr>
          </a:p>
          <a:p>
            <a:r>
              <a:rPr lang="en-US" altLang="en-US">
                <a:latin typeface="Garamond" pitchFamily="18" charset="0"/>
              </a:rPr>
              <a:t>Noţiuni preliminarii</a:t>
            </a:r>
            <a:endParaRPr lang="en-US" altLang="en-US">
              <a:latin typeface="Garamond" pitchFamily="18" charset="0"/>
              <a:cs typeface="Times New Roman" pitchFamily="18" charset="0"/>
            </a:endParaRPr>
          </a:p>
          <a:p>
            <a:r>
              <a:rPr lang="en-US" altLang="en-US">
                <a:latin typeface="Garamond" pitchFamily="18" charset="0"/>
                <a:cs typeface="Times New Roman" pitchFamily="18" charset="0"/>
              </a:rPr>
              <a:t>Cod-ma</a:t>
            </a:r>
            <a:r>
              <a:rPr lang="ro-RO" altLang="en-US">
                <a:latin typeface="Garamond" pitchFamily="18" charset="0"/>
              </a:rPr>
              <a:t>ş</a:t>
            </a:r>
            <a:r>
              <a:rPr lang="en-US" altLang="en-US">
                <a:latin typeface="Garamond" pitchFamily="18" charset="0"/>
                <a:cs typeface="Times New Roman" pitchFamily="18" charset="0"/>
              </a:rPr>
              <a:t>in</a:t>
            </a:r>
            <a:r>
              <a:rPr lang="ro-RO" altLang="en-US">
                <a:latin typeface="Garamond" pitchFamily="18" charset="0"/>
              </a:rPr>
              <a:t>ă</a:t>
            </a:r>
            <a:endParaRPr lang="en-US" altLang="en-US">
              <a:latin typeface="Garamond" pitchFamily="18" charset="0"/>
            </a:endParaRPr>
          </a:p>
          <a:p>
            <a:r>
              <a:rPr lang="en-US" altLang="en-US">
                <a:latin typeface="Garamond" pitchFamily="18" charset="0"/>
                <a:cs typeface="Times New Roman" pitchFamily="18" charset="0"/>
              </a:rPr>
              <a:t>Asambloare </a:t>
            </a:r>
          </a:p>
          <a:p>
            <a:r>
              <a:rPr lang="en-US" altLang="en-US">
                <a:latin typeface="Garamond" pitchFamily="18" charset="0"/>
                <a:cs typeface="Times New Roman" pitchFamily="18" charset="0"/>
              </a:rPr>
              <a:t>Interpretoare </a:t>
            </a:r>
          </a:p>
          <a:p>
            <a:r>
              <a:rPr lang="en-US" altLang="en-US">
                <a:latin typeface="Garamond" pitchFamily="18" charset="0"/>
                <a:cs typeface="Times New Roman" pitchFamily="18" charset="0"/>
              </a:rPr>
              <a:t>Compilatoare</a:t>
            </a:r>
            <a:endParaRPr lang="en-US" altLang="en-US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60B962A1-E581-4D48-986E-4640E4576C5F}" type="slidenum">
              <a:rPr lang="en-US" altLang="en-US" sz="1400"/>
              <a:pPr/>
              <a:t>5</a:t>
            </a:fld>
            <a:endParaRPr lang="en-US" altLang="en-US" sz="10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300" i="0" dirty="0">
                <a:latin typeface="Garamond" pitchFamily="18" charset="0"/>
              </a:rPr>
              <a:t>Introducere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7172" name="Rectangle 7"/>
          <p:cNvSpPr>
            <a:spLocks noChangeArrowheads="1"/>
          </p:cNvSpPr>
          <p:nvPr/>
        </p:nvSpPr>
        <p:spPr bwMode="auto">
          <a:xfrm>
            <a:off x="249555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17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283993"/>
              </p:ext>
            </p:extLst>
          </p:nvPr>
        </p:nvGraphicFramePr>
        <p:xfrm>
          <a:off x="1374775" y="1528763"/>
          <a:ext cx="6723063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Picture" r:id="rId4" imgW="4149000" imgH="1193760" progId="Word.Picture.8">
                  <p:embed/>
                </p:oleObj>
              </mc:Choice>
              <mc:Fallback>
                <p:oleObj name="Picture" r:id="rId4" imgW="4149000" imgH="119376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1528763"/>
                        <a:ext cx="6723063" cy="1912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1533525" y="3894138"/>
            <a:ext cx="65325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o-RO" altLang="en-US" sz="1800" b="1" dirty="0">
                <a:latin typeface="Garamond" pitchFamily="18" charset="0"/>
              </a:rPr>
              <a:t>Datele:</a:t>
            </a:r>
          </a:p>
          <a:p>
            <a:endParaRPr lang="ro-RO" altLang="en-US" sz="1800" b="1" dirty="0">
              <a:latin typeface="Garamond" pitchFamily="18" charset="0"/>
            </a:endParaRPr>
          </a:p>
          <a:p>
            <a:pPr>
              <a:buFontTx/>
              <a:buChar char="•"/>
            </a:pPr>
            <a:r>
              <a:rPr lang="ro-RO" altLang="en-US" sz="1800" b="1" dirty="0">
                <a:latin typeface="Garamond" pitchFamily="18" charset="0"/>
              </a:rPr>
              <a:t> Programe (listă de instrucţiuni utilizate într-un anumit scop)</a:t>
            </a:r>
          </a:p>
          <a:p>
            <a:pPr>
              <a:buFontTx/>
              <a:buChar char="•"/>
            </a:pPr>
            <a:r>
              <a:rPr lang="ro-RO" altLang="en-US" sz="1800" b="1" dirty="0">
                <a:latin typeface="Garamond" pitchFamily="18" charset="0"/>
              </a:rPr>
              <a:t> Date</a:t>
            </a:r>
            <a:r>
              <a:rPr lang="en-US" altLang="en-US" sz="1800" b="1" dirty="0">
                <a:latin typeface="Garamond" pitchFamily="18" charset="0"/>
              </a:rPr>
              <a:t> </a:t>
            </a:r>
            <a:r>
              <a:rPr lang="en-US" altLang="en-US" sz="1800" b="1" dirty="0" err="1">
                <a:latin typeface="Garamond" pitchFamily="18" charset="0"/>
              </a:rPr>
              <a:t>efective</a:t>
            </a:r>
            <a:endParaRPr lang="ro-RO" altLang="en-US" sz="1800" b="1" dirty="0">
              <a:latin typeface="Garamond" pitchFamily="18" charset="0"/>
            </a:endParaRPr>
          </a:p>
          <a:p>
            <a:pPr>
              <a:buFontTx/>
              <a:buChar char="•"/>
            </a:pPr>
            <a:endParaRPr lang="ro-RO" altLang="en-US" sz="1800" b="1" dirty="0">
              <a:latin typeface="Garamond" pitchFamily="18" charset="0"/>
            </a:endParaRPr>
          </a:p>
          <a:p>
            <a:r>
              <a:rPr lang="ro-RO" altLang="en-US" sz="1800" b="1" dirty="0">
                <a:latin typeface="Garamond" pitchFamily="18" charset="0"/>
              </a:rPr>
              <a:t>“Arhitectura HARVARD”</a:t>
            </a:r>
            <a:endParaRPr lang="en-US" altLang="en-US" sz="18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30C710-ED43-484A-9995-D87B20AB4FD4}" type="slidenum">
              <a:rPr lang="en-US" altLang="en-US" sz="1400"/>
              <a:pPr/>
              <a:t>6</a:t>
            </a:fld>
            <a:endParaRPr lang="en-US" altLang="en-US" sz="10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sz="3300" i="0" dirty="0">
                <a:latin typeface="Garamond" pitchFamily="18" charset="0"/>
              </a:rPr>
              <a:t>Limbaje de nivel înalt </a:t>
            </a:r>
            <a:r>
              <a:rPr lang="ro-RO" altLang="en-US" sz="3300" i="0" dirty="0" err="1">
                <a:latin typeface="Garamond" pitchFamily="18" charset="0"/>
              </a:rPr>
              <a:t>şi</a:t>
            </a:r>
            <a:r>
              <a:rPr lang="ro-RO" altLang="en-US" sz="3300" i="0" dirty="0">
                <a:latin typeface="Garamond" pitchFamily="18" charset="0"/>
              </a:rPr>
              <a:t> de nivel jos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85888"/>
            <a:ext cx="8077200" cy="4710112"/>
          </a:xfrm>
        </p:spPr>
        <p:txBody>
          <a:bodyPr/>
          <a:lstStyle/>
          <a:p>
            <a:pPr>
              <a:spcAft>
                <a:spcPct val="20000"/>
              </a:spcAft>
            </a:pPr>
            <a:endParaRPr lang="en-US" altLang="en-US" dirty="0">
              <a:solidFill>
                <a:srgbClr val="000099"/>
              </a:solidFill>
              <a:latin typeface="Garamond" pitchFamily="18" charset="0"/>
            </a:endParaRPr>
          </a:p>
          <a:p>
            <a:pPr>
              <a:spcAft>
                <a:spcPct val="20000"/>
              </a:spcAft>
            </a:pPr>
            <a:r>
              <a:rPr lang="ro-RO" altLang="en-US" dirty="0">
                <a:solidFill>
                  <a:srgbClr val="000099"/>
                </a:solidFill>
                <a:latin typeface="Garamond" pitchFamily="18" charset="0"/>
              </a:rPr>
              <a:t>Microprocesorul –</a:t>
            </a:r>
            <a:r>
              <a:rPr lang="ro-RO" altLang="en-US" dirty="0">
                <a:latin typeface="Garamond" pitchFamily="18" charset="0"/>
              </a:rPr>
              <a:t> limbaj propriu – mulţimea de instrucţiuni maşină –</a:t>
            </a:r>
            <a:r>
              <a:rPr lang="ro-RO" altLang="en-US" i="1" dirty="0">
                <a:latin typeface="Garamond" pitchFamily="18" charset="0"/>
              </a:rPr>
              <a:t> cod-maşină - </a:t>
            </a:r>
            <a:r>
              <a:rPr lang="ro-RO" altLang="en-US" dirty="0">
                <a:solidFill>
                  <a:srgbClr val="000099"/>
                </a:solidFill>
                <a:latin typeface="Garamond" pitchFamily="18" charset="0"/>
              </a:rPr>
              <a:t>LLL (Low Level Language</a:t>
            </a: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)</a:t>
            </a:r>
          </a:p>
          <a:p>
            <a:pPr marL="0" indent="0">
              <a:spcAft>
                <a:spcPct val="20000"/>
              </a:spcAft>
              <a:buNone/>
            </a:pPr>
            <a:endParaRPr lang="ro-RO" altLang="en-US" i="1" dirty="0">
              <a:latin typeface="Garamond" pitchFamily="18" charset="0"/>
            </a:endParaRPr>
          </a:p>
          <a:p>
            <a:pPr>
              <a:spcAft>
                <a:spcPct val="20000"/>
              </a:spcAft>
            </a:pPr>
            <a:r>
              <a:rPr lang="ro-RO" altLang="en-US" dirty="0">
                <a:solidFill>
                  <a:srgbClr val="000099"/>
                </a:solidFill>
                <a:latin typeface="Garamond" pitchFamily="18" charset="0"/>
              </a:rPr>
              <a:t>HLL (High Level Language</a:t>
            </a:r>
            <a:r>
              <a:rPr lang="en-US" altLang="en-US" dirty="0">
                <a:solidFill>
                  <a:srgbClr val="000099"/>
                </a:solidFill>
                <a:latin typeface="Garamond" pitchFamily="18" charset="0"/>
              </a:rPr>
              <a:t>)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en-US" altLang="en-US" dirty="0" err="1">
                <a:latin typeface="Garamond" pitchFamily="18" charset="0"/>
              </a:rPr>
              <a:t>Limbaj</a:t>
            </a:r>
            <a:r>
              <a:rPr lang="en-US" altLang="en-US" dirty="0">
                <a:latin typeface="Garamond" pitchFamily="18" charset="0"/>
              </a:rPr>
              <a:t> de </a:t>
            </a:r>
            <a:r>
              <a:rPr lang="en-US" altLang="en-US" dirty="0" err="1">
                <a:latin typeface="Garamond" pitchFamily="18" charset="0"/>
              </a:rPr>
              <a:t>nivel</a:t>
            </a:r>
            <a:r>
              <a:rPr lang="en-US" altLang="en-US" dirty="0">
                <a:latin typeface="Garamond" pitchFamily="18" charset="0"/>
              </a:rPr>
              <a:t> </a:t>
            </a:r>
            <a:r>
              <a:rPr lang="ro-RO" altLang="en-US" dirty="0">
                <a:latin typeface="Garamond" pitchFamily="18" charset="0"/>
              </a:rPr>
              <a:t>înalt (BASIC, Pascal, FORTRAN, C, C++, Java</a:t>
            </a:r>
            <a:r>
              <a:rPr lang="en-US" altLang="en-US" dirty="0">
                <a:latin typeface="Garamond" pitchFamily="18" charset="0"/>
              </a:rPr>
              <a:t>, Python</a:t>
            </a:r>
            <a:r>
              <a:rPr lang="ro-RO" altLang="en-US" dirty="0">
                <a:latin typeface="Garamond" pitchFamily="18" charset="0"/>
              </a:rPr>
              <a:t>)</a:t>
            </a:r>
            <a:endParaRPr lang="en-US" altLang="en-US" dirty="0">
              <a:latin typeface="Garamond" pitchFamily="18" charset="0"/>
            </a:endParaRPr>
          </a:p>
          <a:p>
            <a:pPr>
              <a:spcAft>
                <a:spcPct val="20000"/>
              </a:spcAft>
              <a:buFontTx/>
              <a:buNone/>
            </a:pPr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C067462E-F6FF-42C3-ABDB-AF7F37029A2B}" type="slidenum">
              <a:rPr lang="en-US" altLang="en-US" sz="1400"/>
              <a:pPr/>
              <a:t>7</a:t>
            </a:fld>
            <a:endParaRPr lang="en-US" altLang="en-US" sz="10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0" dirty="0" err="1">
                <a:latin typeface="Garamond" pitchFamily="18" charset="0"/>
              </a:rPr>
              <a:t>Exemplu</a:t>
            </a:r>
            <a:endParaRPr lang="en-US" altLang="en-US" i="0" dirty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1277938"/>
            <a:ext cx="8099425" cy="4710112"/>
          </a:xfrm>
        </p:spPr>
        <p:txBody>
          <a:bodyPr/>
          <a:lstStyle/>
          <a:p>
            <a:pPr algn="just" defTabSz="857250">
              <a:buFontTx/>
              <a:buNone/>
            </a:pPr>
            <a:br>
              <a:rPr lang="en-AU" altLang="en-US" sz="1200" dirty="0">
                <a:latin typeface="Verdana" pitchFamily="34" charset="0"/>
                <a:cs typeface="Times New Roman" pitchFamily="18" charset="0"/>
              </a:rPr>
            </a:b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 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br>
              <a:rPr lang="en-US" altLang="en-US" sz="1200" dirty="0"/>
            </a:br>
            <a:r>
              <a:rPr lang="en-US" altLang="en-US" sz="1200" dirty="0"/>
              <a:t>	     </a:t>
            </a:r>
            <a:r>
              <a:rPr lang="en-US" altLang="en-US" sz="1200" b="1" dirty="0">
                <a:latin typeface="Verdana" pitchFamily="34" charset="0"/>
                <a:cs typeface="Times New Roman" pitchFamily="18" charset="0"/>
              </a:rPr>
              <a:t>HLL (Python)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i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=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j+k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br>
              <a:rPr lang="en-AU" altLang="en-US" sz="1200" dirty="0">
                <a:latin typeface="Verdana" pitchFamily="34" charset="0"/>
                <a:cs typeface="Times New Roman" pitchFamily="18" charset="0"/>
              </a:rPr>
            </a:br>
            <a:r>
              <a:rPr lang="en-AU" altLang="en-US" sz="1200" dirty="0">
                <a:latin typeface="Verdana" pitchFamily="34" charset="0"/>
                <a:cs typeface="Times New Roman" pitchFamily="18" charset="0"/>
              </a:rPr>
              <a:t>	    </a:t>
            </a:r>
            <a:r>
              <a:rPr lang="en-US" altLang="en-US" sz="1200" b="1" dirty="0">
                <a:latin typeface="Verdana" pitchFamily="34" charset="0"/>
                <a:cs typeface="Times New Roman" pitchFamily="18" charset="0"/>
              </a:rPr>
              <a:t>ASM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	MOV 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eax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,[12011234]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			ADD 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eax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,[12011238]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			MOV [1201123C], </a:t>
            </a:r>
            <a:r>
              <a:rPr lang="en-US" altLang="en-US" sz="1200" dirty="0" err="1">
                <a:latin typeface="Verdana" pitchFamily="34" charset="0"/>
                <a:cs typeface="Times New Roman" pitchFamily="18" charset="0"/>
              </a:rPr>
              <a:t>eax</a:t>
            </a:r>
            <a:endParaRPr lang="en-US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endParaRPr lang="en-US" altLang="en-US" sz="1200" b="1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b="1" dirty="0">
                <a:latin typeface="Verdana" pitchFamily="34" charset="0"/>
                <a:cs typeface="Times New Roman" pitchFamily="18" charset="0"/>
              </a:rPr>
              <a:t>		</a:t>
            </a:r>
            <a:r>
              <a:rPr lang="en-US" altLang="en-US" sz="1400" b="1" dirty="0">
                <a:latin typeface="Times New Roman" pitchFamily="18" charset="0"/>
                <a:cs typeface="Times New Roman" pitchFamily="18" charset="0"/>
              </a:rPr>
              <a:t>Cod </a:t>
            </a:r>
            <a:r>
              <a:rPr lang="en-US" altLang="en-US" sz="1400" b="1" dirty="0" err="1">
                <a:latin typeface="Times New Roman" pitchFamily="18" charset="0"/>
                <a:cs typeface="Times New Roman" pitchFamily="18" charset="0"/>
              </a:rPr>
              <a:t>binar</a:t>
            </a:r>
            <a:r>
              <a:rPr lang="en-US" alt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1400" b="1" dirty="0" err="1">
                <a:latin typeface="Times New Roman" pitchFamily="18" charset="0"/>
                <a:cs typeface="Times New Roman" pitchFamily="18" charset="0"/>
              </a:rPr>
              <a:t>maşin</a:t>
            </a:r>
            <a:r>
              <a:rPr lang="ro-RO" altLang="en-US" sz="1400" b="1" dirty="0">
                <a:latin typeface="Times New Roman" pitchFamily="18" charset="0"/>
                <a:cs typeface="Times New Roman" pitchFamily="18" charset="0"/>
              </a:rPr>
              <a:t>ă</a:t>
            </a:r>
            <a:r>
              <a:rPr lang="en-US" altLang="en-US" sz="12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0010 0000 0011 1001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0001 0010 0000 0001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			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0001 0010 0011 0100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1101 0000 1011 1001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0001 0010 0000 0001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0001 0010 0011 1000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0010 0011 1100 0000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0001 0010 0000 0001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algn="just" defTabSz="857250">
              <a:buFontTx/>
              <a:buNone/>
            </a:pP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			</a:t>
            </a:r>
            <a:r>
              <a:rPr lang="en-US" altLang="en-US" sz="1200" dirty="0">
                <a:latin typeface="Verdana" pitchFamily="34" charset="0"/>
                <a:cs typeface="Times New Roman" pitchFamily="18" charset="0"/>
              </a:rPr>
              <a:t>	</a:t>
            </a:r>
            <a:r>
              <a:rPr lang="ro-RO" altLang="en-US" sz="1200" dirty="0">
                <a:latin typeface="Verdana" pitchFamily="34" charset="0"/>
                <a:cs typeface="Times New Roman" pitchFamily="18" charset="0"/>
              </a:rPr>
              <a:t>0001 0010 0011 1100</a:t>
            </a:r>
            <a:endParaRPr lang="en-AU" altLang="en-US" sz="1200" dirty="0">
              <a:latin typeface="Verdana" pitchFamily="34" charset="0"/>
              <a:cs typeface="Times New Roman" pitchFamily="18" charset="0"/>
            </a:endParaRPr>
          </a:p>
          <a:p>
            <a:pPr defTabSz="857250">
              <a:buFontTx/>
              <a:buNone/>
            </a:pPr>
            <a:endParaRPr lang="en-US" alt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BF6D8518-C338-4CC9-9810-4A7A25827284}" type="slidenum">
              <a:rPr lang="en-US" altLang="en-US" sz="1400"/>
              <a:pPr/>
              <a:t>8</a:t>
            </a:fld>
            <a:endParaRPr lang="en-US" altLang="en-US" sz="10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i="0" dirty="0">
                <a:latin typeface="Garamond" pitchFamily="18" charset="0"/>
              </a:rPr>
              <a:t>Instrucțiuni cod-</a:t>
            </a:r>
            <a:r>
              <a:rPr lang="ro-RO" altLang="en-US" i="0" dirty="0" err="1">
                <a:latin typeface="Garamond" pitchFamily="18" charset="0"/>
              </a:rPr>
              <a:t>maşină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0" y="1371600"/>
            <a:ext cx="7867650" cy="4724400"/>
          </a:xfrm>
        </p:spPr>
        <p:txBody>
          <a:bodyPr/>
          <a:lstStyle/>
          <a:p>
            <a:pPr marL="381000" indent="-381000" algn="just">
              <a:buFontTx/>
              <a:buNone/>
            </a:pPr>
            <a:endParaRPr lang="en-US" altLang="en-US" dirty="0">
              <a:latin typeface="Garamond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None/>
            </a:pP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	</a:t>
            </a:r>
            <a:r>
              <a:rPr lang="ro-RO" altLang="en-US" dirty="0" err="1">
                <a:latin typeface="Garamond" pitchFamily="18" charset="0"/>
                <a:cs typeface="Times New Roman" pitchFamily="18" charset="0"/>
              </a:rPr>
              <a:t>Instruc</a:t>
            </a:r>
            <a:r>
              <a:rPr lang="ro-RO" altLang="en-US" dirty="0" err="1">
                <a:latin typeface="Garamond" pitchFamily="18" charset="0"/>
              </a:rPr>
              <a:t>ţ</a:t>
            </a:r>
            <a:r>
              <a:rPr lang="ro-RO" altLang="en-US" dirty="0" err="1">
                <a:latin typeface="Garamond" pitchFamily="18" charset="0"/>
                <a:cs typeface="Times New Roman" pitchFamily="18" charset="0"/>
              </a:rPr>
              <a:t>iunile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ma</a:t>
            </a:r>
            <a:r>
              <a:rPr lang="ro-RO" altLang="en-US" dirty="0">
                <a:latin typeface="Garamond" pitchFamily="18" charset="0"/>
              </a:rPr>
              <a:t>ş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i</a:t>
            </a:r>
            <a:r>
              <a:rPr lang="ro-RO" altLang="en-US" dirty="0">
                <a:latin typeface="Garamond" pitchFamily="18" charset="0"/>
              </a:rPr>
              <a:t>nă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pot fi grupate în 4 mari categorii. Ele pot fi instruc</a:t>
            </a:r>
            <a:r>
              <a:rPr lang="ro-RO" altLang="en-US" dirty="0">
                <a:latin typeface="Garamond" pitchFamily="18" charset="0"/>
              </a:rPr>
              <a:t>ţ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iuni pentru:</a:t>
            </a:r>
            <a:endParaRPr lang="en-US" altLang="en-US" dirty="0">
              <a:latin typeface="Garamond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None/>
            </a:pPr>
            <a:endParaRPr lang="en-AU" altLang="en-US" dirty="0">
              <a:latin typeface="Garamond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AutoNum type="arabicParenR"/>
            </a:pPr>
            <a:r>
              <a:rPr lang="ro-RO" altLang="en-US" b="1" dirty="0">
                <a:latin typeface="Garamond" pitchFamily="18" charset="0"/>
                <a:cs typeface="Times New Roman" pitchFamily="18" charset="0"/>
              </a:rPr>
              <a:t>Transferul </a:t>
            </a:r>
            <a:r>
              <a:rPr lang="ro-RO" altLang="en-US" b="1" dirty="0">
                <a:latin typeface="Garamond" pitchFamily="18" charset="0"/>
              </a:rPr>
              <a:t>ş</a:t>
            </a:r>
            <a:r>
              <a:rPr lang="ro-RO" altLang="en-US" b="1" dirty="0">
                <a:latin typeface="Garamond" pitchFamily="18" charset="0"/>
                <a:cs typeface="Times New Roman" pitchFamily="18" charset="0"/>
              </a:rPr>
              <a:t>i manipularea datelor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;</a:t>
            </a:r>
            <a:endParaRPr lang="en-AU" altLang="en-US" dirty="0">
              <a:latin typeface="Garamond" pitchFamily="18" charset="0"/>
              <a:cs typeface="Times New Roman" pitchFamily="18" charset="0"/>
            </a:endParaRPr>
          </a:p>
          <a:p>
            <a:pPr marL="381000" indent="-381000" algn="just">
              <a:buFontTx/>
              <a:buAutoNum type="arabicParenR"/>
            </a:pPr>
            <a:r>
              <a:rPr lang="ro-RO" altLang="en-US" b="1" dirty="0">
                <a:latin typeface="Garamond" pitchFamily="18" charset="0"/>
                <a:cs typeface="Times New Roman" pitchFamily="18" charset="0"/>
              </a:rPr>
              <a:t>Opera</a:t>
            </a:r>
            <a:r>
              <a:rPr lang="ro-RO" altLang="en-US" b="1" dirty="0">
                <a:latin typeface="Garamond" pitchFamily="18" charset="0"/>
              </a:rPr>
              <a:t>ţ</a:t>
            </a:r>
            <a:r>
              <a:rPr lang="ro-RO" altLang="en-US" b="1" dirty="0">
                <a:latin typeface="Garamond" pitchFamily="18" charset="0"/>
                <a:cs typeface="Times New Roman" pitchFamily="18" charset="0"/>
              </a:rPr>
              <a:t>ii de intrare/ie</a:t>
            </a:r>
            <a:r>
              <a:rPr lang="ro-RO" altLang="en-US" b="1" dirty="0">
                <a:latin typeface="Garamond" pitchFamily="18" charset="0"/>
              </a:rPr>
              <a:t>ş</a:t>
            </a:r>
            <a:r>
              <a:rPr lang="ro-RO" altLang="en-US" b="1" dirty="0">
                <a:latin typeface="Garamond" pitchFamily="18" charset="0"/>
                <a:cs typeface="Times New Roman" pitchFamily="18" charset="0"/>
              </a:rPr>
              <a:t>ire</a:t>
            </a:r>
            <a:r>
              <a:rPr lang="en-US" altLang="en-US" dirty="0">
                <a:latin typeface="Garamond" pitchFamily="18" charset="0"/>
                <a:cs typeface="Times New Roman" pitchFamily="18" charset="0"/>
              </a:rPr>
              <a:t>;</a:t>
            </a:r>
            <a:endParaRPr lang="ro-RO" altLang="en-US" dirty="0">
              <a:latin typeface="Garamond" pitchFamily="18" charset="0"/>
            </a:endParaRPr>
          </a:p>
          <a:p>
            <a:pPr marL="381000" indent="-381000" algn="just">
              <a:buFontTx/>
              <a:buAutoNum type="arabicParenR"/>
            </a:pPr>
            <a:r>
              <a:rPr lang="ro-RO" altLang="en-US" b="1" dirty="0">
                <a:latin typeface="Garamond" pitchFamily="18" charset="0"/>
                <a:cs typeface="Times New Roman" pitchFamily="18" charset="0"/>
              </a:rPr>
              <a:t>Transferul controlului programului</a:t>
            </a:r>
            <a:r>
              <a:rPr lang="en-US" altLang="en-US" dirty="0">
                <a:latin typeface="Garamond" pitchFamily="18" charset="0"/>
                <a:cs typeface="Times New Roman" pitchFamily="18" charset="0"/>
              </a:rPr>
              <a:t>;</a:t>
            </a:r>
            <a:endParaRPr lang="ro-RO" altLang="en-US" dirty="0">
              <a:latin typeface="Garamond" pitchFamily="18" charset="0"/>
            </a:endParaRPr>
          </a:p>
          <a:p>
            <a:pPr marL="381000" indent="-381000" algn="just">
              <a:buFontTx/>
              <a:buAutoNum type="arabicParenR"/>
            </a:pPr>
            <a:r>
              <a:rPr lang="ro-RO" altLang="en-US" b="1" dirty="0">
                <a:latin typeface="Garamond" pitchFamily="18" charset="0"/>
                <a:cs typeface="Times New Roman" pitchFamily="18" charset="0"/>
              </a:rPr>
              <a:t>Controlul ma</a:t>
            </a:r>
            <a:r>
              <a:rPr lang="ro-RO" altLang="en-US" b="1" dirty="0">
                <a:latin typeface="Garamond" pitchFamily="18" charset="0"/>
              </a:rPr>
              <a:t>ş</a:t>
            </a:r>
            <a:r>
              <a:rPr lang="ro-RO" altLang="en-US" b="1" dirty="0">
                <a:latin typeface="Garamond" pitchFamily="18" charset="0"/>
                <a:cs typeface="Times New Roman" pitchFamily="18" charset="0"/>
              </a:rPr>
              <a:t>inii 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(termină procesarea, reseteaz</a:t>
            </a:r>
            <a:r>
              <a:rPr lang="ro-RO" altLang="en-US" dirty="0">
                <a:latin typeface="Garamond" pitchFamily="18" charset="0"/>
              </a:rPr>
              <a:t>ă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 ma</a:t>
            </a:r>
            <a:r>
              <a:rPr lang="ro-RO" altLang="en-US" dirty="0">
                <a:latin typeface="Garamond" pitchFamily="18" charset="0"/>
              </a:rPr>
              <a:t>ş</a:t>
            </a:r>
            <a:r>
              <a:rPr lang="ro-RO" altLang="en-US" dirty="0">
                <a:latin typeface="Garamond" pitchFamily="18" charset="0"/>
                <a:cs typeface="Times New Roman" pitchFamily="18" charset="0"/>
              </a:rPr>
              <a:t>ina, etc.)</a:t>
            </a:r>
            <a:endParaRPr lang="en-AU" altLang="en-US" dirty="0">
              <a:latin typeface="Garamond" pitchFamily="18" charset="0"/>
              <a:cs typeface="Times New Roman" pitchFamily="18" charset="0"/>
            </a:endParaRPr>
          </a:p>
          <a:p>
            <a:pPr marL="381000" indent="-381000">
              <a:buFontTx/>
              <a:buNone/>
            </a:pPr>
            <a:endParaRPr lang="en-US" altLang="en-US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1D5DDF74-2E88-4301-B3EA-89F5446EA410}" type="slidenum">
              <a:rPr lang="en-US" altLang="en-US" sz="1400"/>
              <a:pPr/>
              <a:t>9</a:t>
            </a:fld>
            <a:endParaRPr lang="en-US" altLang="en-US" sz="10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o-RO" altLang="en-US" i="0" dirty="0">
                <a:latin typeface="Garamond" pitchFamily="18" charset="0"/>
              </a:rPr>
              <a:t>Compilatoare </a:t>
            </a:r>
            <a:r>
              <a:rPr lang="ro-RO" altLang="en-US" i="0" dirty="0" err="1">
                <a:latin typeface="Garamond" pitchFamily="18" charset="0"/>
              </a:rPr>
              <a:t>şi</a:t>
            </a:r>
            <a:r>
              <a:rPr lang="ro-RO" altLang="en-US" i="0" dirty="0">
                <a:latin typeface="Garamond" pitchFamily="18" charset="0"/>
              </a:rPr>
              <a:t> asambloare</a:t>
            </a:r>
            <a:endParaRPr lang="en-US" altLang="en-US" i="0" dirty="0">
              <a:latin typeface="Garamond" pitchFamily="18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altLang="en-US" sz="2000" b="1" dirty="0">
              <a:latin typeface="Garamond" pitchFamily="18" charset="0"/>
              <a:cs typeface="Times New Roman" pitchFamily="18" charset="0"/>
            </a:endParaRPr>
          </a:p>
          <a:p>
            <a:pPr lvl="1"/>
            <a:r>
              <a:rPr lang="ro-RO" altLang="en-US" sz="2000" b="1" dirty="0">
                <a:latin typeface="Garamond" pitchFamily="18" charset="0"/>
                <a:cs typeface="Times New Roman" pitchFamily="18" charset="0"/>
              </a:rPr>
              <a:t>Compilatoarele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translateaz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instruc</a:t>
            </a:r>
            <a:r>
              <a:rPr lang="ro-RO" altLang="en-US" sz="2000" dirty="0">
                <a:latin typeface="Garamond" pitchFamily="18" charset="0"/>
              </a:rPr>
              <a:t>ţ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iunile HLL în binar cod ma</a:t>
            </a:r>
            <a:r>
              <a:rPr lang="ro-RO" altLang="en-US" sz="2000" dirty="0">
                <a:latin typeface="Garamond" pitchFamily="18" charset="0"/>
              </a:rPr>
              <a:t>ş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in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pentru a fi direct executate de c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tre computer. </a:t>
            </a:r>
            <a:endParaRPr lang="ro-RO" altLang="en-US" sz="2000" dirty="0">
              <a:latin typeface="Garamond" pitchFamily="18" charset="0"/>
            </a:endParaRPr>
          </a:p>
          <a:p>
            <a:pPr lvl="1"/>
            <a:r>
              <a:rPr lang="ro-RO" altLang="en-US" sz="2000" b="1" dirty="0">
                <a:latin typeface="Garamond" pitchFamily="18" charset="0"/>
              </a:rPr>
              <a:t>Asambloarele şi limbajele de asamblare</a:t>
            </a:r>
            <a:r>
              <a:rPr lang="ro-RO" altLang="en-US" sz="2000" dirty="0">
                <a:latin typeface="Garamond" pitchFamily="18" charset="0"/>
              </a:rPr>
              <a:t> au fost utilizate înainte de apariţia compilatoarelor</a:t>
            </a:r>
          </a:p>
          <a:p>
            <a:pPr lvl="1"/>
            <a:r>
              <a:rPr lang="ro-RO" altLang="en-US" sz="2000" b="1" dirty="0">
                <a:latin typeface="Garamond" pitchFamily="18" charset="0"/>
                <a:cs typeface="Times New Roman" pitchFamily="18" charset="0"/>
              </a:rPr>
              <a:t>Limbajul de asamblare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posed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instruc</a:t>
            </a:r>
            <a:r>
              <a:rPr lang="ro-RO" altLang="en-US" sz="2000" dirty="0">
                <a:latin typeface="Garamond" pitchFamily="18" charset="0"/>
              </a:rPr>
              <a:t>ţ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iuni cod-ma</a:t>
            </a:r>
            <a:r>
              <a:rPr lang="ro-RO" altLang="en-US" sz="2000" dirty="0">
                <a:latin typeface="Garamond" pitchFamily="18" charset="0"/>
              </a:rPr>
              <a:t>ş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in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ce poart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denumirea de </a:t>
            </a:r>
            <a:r>
              <a:rPr lang="ro-RO" altLang="en-US" sz="2000" i="1" dirty="0">
                <a:latin typeface="Garamond" pitchFamily="18" charset="0"/>
                <a:cs typeface="Times New Roman" pitchFamily="18" charset="0"/>
              </a:rPr>
              <a:t>mnemonice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(provin de la cuvintele în englez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ce specific</a:t>
            </a:r>
            <a:r>
              <a:rPr lang="ro-RO" altLang="en-US" sz="2000" dirty="0">
                <a:latin typeface="Garamond" pitchFamily="18" charset="0"/>
              </a:rPr>
              <a:t>ă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acţiunea lor) precum ADD, MOV, SUB</a:t>
            </a:r>
            <a:r>
              <a:rPr lang="en-US" altLang="en-US" sz="2000" dirty="0">
                <a:latin typeface="Garamond" pitchFamily="18" charset="0"/>
                <a:cs typeface="Times New Roman" pitchFamily="18" charset="0"/>
              </a:rPr>
              <a:t>, CMP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 sau JMP.</a:t>
            </a:r>
            <a:r>
              <a:rPr lang="en-US" altLang="en-US" sz="2000" dirty="0">
                <a:latin typeface="Garamond" pitchFamily="18" charset="0"/>
                <a:cs typeface="Times New Roman" pitchFamily="18" charset="0"/>
              </a:rPr>
              <a:t> </a:t>
            </a:r>
            <a:endParaRPr lang="ro-RO" altLang="en-US" sz="2000" dirty="0">
              <a:latin typeface="Garamond" pitchFamily="18" charset="0"/>
            </a:endParaRPr>
          </a:p>
          <a:p>
            <a:pPr lvl="1"/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Translatarea unui program HLL se poate face fie prin intermediul unui </a:t>
            </a:r>
            <a:r>
              <a:rPr lang="ro-RO" altLang="en-US" sz="2000" i="1" dirty="0">
                <a:latin typeface="Garamond" pitchFamily="18" charset="0"/>
                <a:cs typeface="Times New Roman" pitchFamily="18" charset="0"/>
              </a:rPr>
              <a:t>compilator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, fie prin intermediul unui </a:t>
            </a:r>
            <a:r>
              <a:rPr lang="ro-RO" altLang="en-US" sz="2000" i="1" dirty="0">
                <a:latin typeface="Garamond" pitchFamily="18" charset="0"/>
                <a:cs typeface="Times New Roman" pitchFamily="18" charset="0"/>
              </a:rPr>
              <a:t>interpretor</a:t>
            </a:r>
            <a:r>
              <a:rPr lang="ro-RO" altLang="en-US" sz="2000" dirty="0">
                <a:latin typeface="Garamond" pitchFamily="18" charset="0"/>
                <a:cs typeface="Times New Roman" pitchFamily="18" charset="0"/>
              </a:rPr>
              <a:t>. </a:t>
            </a:r>
            <a:endParaRPr lang="en-US" altLang="en-US" sz="2000" dirty="0">
              <a:latin typeface="Garamond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3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Firebal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2410</TotalTime>
  <Words>954</Words>
  <Application>Microsoft Office PowerPoint</Application>
  <PresentationFormat>On-screen Show (4:3)</PresentationFormat>
  <Paragraphs>125</Paragraphs>
  <Slides>17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Garamond</vt:lpstr>
      <vt:lpstr>Times New Roman</vt:lpstr>
      <vt:lpstr>Verdana</vt:lpstr>
      <vt:lpstr>Fireball</vt:lpstr>
      <vt:lpstr>Picture</vt:lpstr>
      <vt:lpstr>Bazele Tehnologiei Informaţiei Curs 9</vt:lpstr>
      <vt:lpstr>Bazele Tehnologiei Informaţiei – partea a 2-a</vt:lpstr>
      <vt:lpstr>Bibliografie </vt:lpstr>
      <vt:lpstr>Conţinut</vt:lpstr>
      <vt:lpstr>Introducere</vt:lpstr>
      <vt:lpstr>Limbaje de nivel înalt şi de nivel jos</vt:lpstr>
      <vt:lpstr>Exemplu</vt:lpstr>
      <vt:lpstr>Instrucțiuni cod-maşină</vt:lpstr>
      <vt:lpstr>Compilatoare şi asambloare</vt:lpstr>
      <vt:lpstr>EDIT – COMPILE – LINK - LOAD</vt:lpstr>
      <vt:lpstr>Editarea de legături</vt:lpstr>
      <vt:lpstr>Editarea de legături –cont.</vt:lpstr>
      <vt:lpstr>Interpretoare </vt:lpstr>
      <vt:lpstr>Avantaje/Dezavantaje  între compilare și interpretare</vt:lpstr>
      <vt:lpstr>Interpretoare</vt:lpstr>
      <vt:lpstr>Interpretoare</vt:lpstr>
      <vt:lpstr>Interpretor Java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BTI Curs 9</dc:title>
  <dc:creator>Razvan</dc:creator>
  <cp:lastModifiedBy>Administrator</cp:lastModifiedBy>
  <cp:revision>223</cp:revision>
  <cp:lastPrinted>1999-08-25T13:17:36Z</cp:lastPrinted>
  <dcterms:created xsi:type="dcterms:W3CDTF">1999-08-25T01:21:32Z</dcterms:created>
  <dcterms:modified xsi:type="dcterms:W3CDTF">2023-11-21T10:15:51Z</dcterms:modified>
</cp:coreProperties>
</file>