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8" r:id="rId3"/>
    <p:sldId id="299" r:id="rId4"/>
    <p:sldId id="300" r:id="rId5"/>
    <p:sldId id="301" r:id="rId6"/>
    <p:sldId id="303" r:id="rId7"/>
    <p:sldId id="302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CC00"/>
    <a:srgbClr val="000099"/>
    <a:srgbClr val="0066CC"/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6" autoAdjust="0"/>
    <p:restoredTop sz="92679" autoAdjust="0"/>
  </p:normalViewPr>
  <p:slideViewPr>
    <p:cSldViewPr snapToGrid="0">
      <p:cViewPr varScale="1">
        <p:scale>
          <a:sx n="81" d="100"/>
          <a:sy n="81" d="100"/>
        </p:scale>
        <p:origin x="155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t" anchorCtr="0" compatLnSpc="1">
            <a:prstTxWarp prst="textNoShape">
              <a:avLst/>
            </a:prstTxWarp>
          </a:bodyPr>
          <a:lstStyle>
            <a:lvl1pPr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t" anchorCtr="0" compatLnSpc="1">
            <a:prstTxWarp prst="textNoShape">
              <a:avLst/>
            </a:prstTxWarp>
          </a:bodyPr>
          <a:lstStyle>
            <a:lvl1pPr algn="r"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9025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b" anchorCtr="0" compatLnSpc="1">
            <a:prstTxWarp prst="textNoShape">
              <a:avLst/>
            </a:prstTxWarp>
          </a:bodyPr>
          <a:lstStyle>
            <a:lvl1pPr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8709025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b" anchorCtr="0" compatLnSpc="1">
            <a:prstTxWarp prst="textNoShape">
              <a:avLst/>
            </a:prstTxWarp>
          </a:bodyPr>
          <a:lstStyle>
            <a:lvl1pPr algn="r"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C6061D4-1D5C-418B-9F61-2BB615214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46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02D8AB1-5182-4709-8B15-92A7E44E9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2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827178-B64A-4062-9BE6-35FA70EC26B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E64BB7-5393-4565-A351-00419754CFA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4E92A2-154B-4F21-8BA6-F0773E4479B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  <a:p>
            <a:r>
              <a:rPr lang="ro-RO" altLang="en-US" dirty="0"/>
              <a:t>2^16 Bytes=64KB</a:t>
            </a:r>
          </a:p>
          <a:p>
            <a:r>
              <a:rPr lang="ro-RO" altLang="en-US" dirty="0"/>
              <a:t>B=Bytes</a:t>
            </a:r>
          </a:p>
          <a:p>
            <a:r>
              <a:rPr lang="ro-RO" altLang="en-US" dirty="0"/>
              <a:t>B=bits</a:t>
            </a:r>
          </a:p>
          <a:p>
            <a:r>
              <a:rPr lang="ro-RO" altLang="en-US" dirty="0"/>
              <a:t>Un fisier de 500KB se va transfera in cat timp??</a:t>
            </a:r>
          </a:p>
          <a:p>
            <a:r>
              <a:rPr lang="ro-RO" altLang="en-US" dirty="0"/>
              <a:t>1000 Kbps</a:t>
            </a:r>
            <a:r>
              <a:rPr lang="en-US" altLang="en-US" dirty="0"/>
              <a:t>:</a:t>
            </a:r>
            <a:r>
              <a:rPr lang="ro-RO" altLang="en-US" dirty="0"/>
              <a:t>8</a:t>
            </a:r>
            <a:r>
              <a:rPr lang="en-US" altLang="en-US" dirty="0"/>
              <a:t>=125 </a:t>
            </a:r>
            <a:r>
              <a:rPr lang="en-US" altLang="en-US" dirty="0" err="1"/>
              <a:t>KBps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8FABDD-03B2-474E-B67E-546D4242554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5F0534-18AD-4B45-B757-3016EFCD0B3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Sa se </a:t>
            </a:r>
            <a:r>
              <a:rPr lang="en-US" altLang="en-US" dirty="0" err="1"/>
              <a:t>calculeze</a:t>
            </a:r>
            <a:r>
              <a:rPr lang="en-US" altLang="en-US" dirty="0"/>
              <a:t> </a:t>
            </a:r>
            <a:r>
              <a:rPr lang="en-US" altLang="en-US" dirty="0" err="1"/>
              <a:t>adresa</a:t>
            </a:r>
            <a:r>
              <a:rPr lang="en-US" altLang="en-US" dirty="0"/>
              <a:t> </a:t>
            </a:r>
            <a:r>
              <a:rPr lang="en-US" altLang="en-US" dirty="0" err="1"/>
              <a:t>efectiva</a:t>
            </a:r>
            <a:r>
              <a:rPr lang="en-US" altLang="en-US" dirty="0"/>
              <a:t> a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adresei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segmentate</a:t>
            </a:r>
            <a:r>
              <a:rPr lang="en-US" altLang="en-US" baseline="0" dirty="0"/>
              <a:t>: 1A2B:347F</a:t>
            </a:r>
          </a:p>
          <a:p>
            <a:r>
              <a:rPr lang="en-US" altLang="en-US" baseline="0" dirty="0"/>
              <a:t>1A2B0+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aseline="0" dirty="0"/>
              <a:t>  347F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aseline="0" dirty="0"/>
              <a:t>---------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aseline="0" dirty="0"/>
              <a:t>1D72F</a:t>
            </a:r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5F0534-18AD-4B45-B757-3016EFCD0B3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3DED05-0E41-4269-AE59-39F667494B7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3C5EE5-A520-4C98-AB92-ED2645BDB0B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3F082E-D344-4D88-AD6B-7C0E43675E5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F2C62A-F6D7-4A50-9922-AFD92735DE1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FBF183-EA29-45EF-B744-C662750A9C8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12345678h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19023B-DF80-4BC7-8B75-9D16341B8C0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1C0F25-58EF-4C1B-84E3-B2E2E978737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F0482C-031C-480B-AA13-7FEA8543C8D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 userDrawn="1"/>
        </p:nvSpPr>
        <p:spPr bwMode="auto">
          <a:xfrm>
            <a:off x="0" y="2616200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714375" y="106997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SCO II --- Curs 2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SCO II --- Curs 2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BD5EFB-BAA8-430B-AFD9-EAE769F43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2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A27C-C5E4-4A5B-A722-59FEC359DBCA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4564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EDFB3-7B22-44B1-AB64-4ED79A915F1F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81504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122C3-346B-4541-B802-7ACDE2F64513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57698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21F3-9DB0-4A54-9C5B-8650FCBECD88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1635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6FC33-39E6-4690-858B-CB91F396F59C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5941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84C0B-4C17-458E-8F91-7283B3FD1C67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0741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5A25D-2C48-42B5-8AA3-EFD53E1590D6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22874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0808F-31EF-4BA9-8509-23FEEF03AFCE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75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F07F0-D134-4CCB-8280-46442FB98F7B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11344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2F9AB-28E2-4A2B-A39E-156613F27BEC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73993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38FD80F-4AAD-43DC-9846-65705BDD5234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  <p:sp>
        <p:nvSpPr>
          <p:cNvPr id="1031" name="AutoShape 16"/>
          <p:cNvSpPr>
            <a:spLocks noChangeArrowheads="1"/>
          </p:cNvSpPr>
          <p:nvPr userDrawn="1"/>
        </p:nvSpPr>
        <p:spPr bwMode="auto">
          <a:xfrm>
            <a:off x="0" y="1044575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17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9933"/>
                </a:solidFill>
                <a:latin typeface="Book Antiqua" panose="02040602050305030304" pitchFamily="18" charset="0"/>
              </a:rPr>
              <a:t>Prof. dr. Răzvan </a:t>
            </a:r>
            <a:r>
              <a:rPr lang="en-US" altLang="en-US" b="1" dirty="0" err="1">
                <a:solidFill>
                  <a:srgbClr val="FF9933"/>
                </a:solidFill>
                <a:latin typeface="Book Antiqua" panose="02040602050305030304" pitchFamily="18" charset="0"/>
              </a:rPr>
              <a:t>Zota</a:t>
            </a:r>
            <a:endParaRPr lang="en-US" altLang="en-US" b="1" dirty="0">
              <a:solidFill>
                <a:srgbClr val="FF9933"/>
              </a:solidFill>
              <a:latin typeface="Book Antiqua" panose="02040602050305030304" pitchFamily="18" charset="0"/>
            </a:endParaRPr>
          </a:p>
          <a:p>
            <a:r>
              <a:rPr lang="en-US" altLang="en-US" sz="1900" b="1" dirty="0">
                <a:solidFill>
                  <a:srgbClr val="FF9933"/>
                </a:solidFill>
                <a:latin typeface="Book Antiqua" panose="02040602050305030304" pitchFamily="18" charset="0"/>
              </a:rPr>
              <a:t>ASE </a:t>
            </a:r>
            <a:r>
              <a:rPr lang="en-US" altLang="en-US" sz="1900" b="1" dirty="0" err="1">
                <a:solidFill>
                  <a:srgbClr val="FF9933"/>
                </a:solidFill>
                <a:latin typeface="Book Antiqua" panose="02040602050305030304" pitchFamily="18" charset="0"/>
              </a:rPr>
              <a:t>Bucureşti</a:t>
            </a:r>
            <a:endParaRPr lang="en-US" altLang="en-US" b="1" dirty="0">
              <a:solidFill>
                <a:srgbClr val="FF9933"/>
              </a:solidFill>
              <a:latin typeface="Book Antiqua" panose="02040602050305030304" pitchFamily="18" charset="0"/>
            </a:endParaRPr>
          </a:p>
          <a:p>
            <a:r>
              <a:rPr lang="en-US" altLang="en-US" sz="1400" b="1" dirty="0" err="1">
                <a:solidFill>
                  <a:srgbClr val="FF9933"/>
                </a:solidFill>
                <a:latin typeface="Book Antiqua" panose="02040602050305030304" pitchFamily="18" charset="0"/>
              </a:rPr>
              <a:t>Facultatea</a:t>
            </a:r>
            <a:r>
              <a:rPr lang="en-US" altLang="en-US" sz="1400" b="1" dirty="0">
                <a:solidFill>
                  <a:srgbClr val="FF9933"/>
                </a:solidFill>
                <a:latin typeface="Book Antiqua" panose="02040602050305030304" pitchFamily="18" charset="0"/>
              </a:rPr>
              <a:t> de </a:t>
            </a:r>
            <a:r>
              <a:rPr lang="en-US" altLang="en-US" sz="1400" b="1" dirty="0" err="1">
                <a:solidFill>
                  <a:srgbClr val="FF9933"/>
                </a:solidFill>
                <a:latin typeface="Book Antiqua" panose="02040602050305030304" pitchFamily="18" charset="0"/>
              </a:rPr>
              <a:t>Cibernetică</a:t>
            </a:r>
            <a:r>
              <a:rPr lang="en-US" altLang="en-US" sz="1400" b="1" dirty="0">
                <a:solidFill>
                  <a:srgbClr val="FF9933"/>
                </a:solidFill>
                <a:latin typeface="Book Antiqua" panose="02040602050305030304" pitchFamily="18" charset="0"/>
              </a:rPr>
              <a:t>, </a:t>
            </a:r>
            <a:r>
              <a:rPr lang="en-US" altLang="en-US" sz="1400" b="1" dirty="0" err="1">
                <a:solidFill>
                  <a:srgbClr val="FF9933"/>
                </a:solidFill>
                <a:latin typeface="Book Antiqua" panose="02040602050305030304" pitchFamily="18" charset="0"/>
              </a:rPr>
              <a:t>Statistică</a:t>
            </a:r>
            <a:r>
              <a:rPr lang="en-US" altLang="en-US" sz="1400" b="1" dirty="0">
                <a:solidFill>
                  <a:srgbClr val="FF9933"/>
                </a:solidFill>
                <a:latin typeface="Book Antiqua" panose="02040602050305030304" pitchFamily="18" charset="0"/>
              </a:rPr>
              <a:t> </a:t>
            </a:r>
            <a:r>
              <a:rPr lang="en-US" altLang="en-US" sz="1400" b="1" dirty="0" err="1">
                <a:solidFill>
                  <a:srgbClr val="FF9933"/>
                </a:solidFill>
                <a:latin typeface="Book Antiqua" panose="02040602050305030304" pitchFamily="18" charset="0"/>
              </a:rPr>
              <a:t>şi</a:t>
            </a:r>
            <a:r>
              <a:rPr lang="en-US" altLang="en-US" sz="1400" b="1" dirty="0">
                <a:solidFill>
                  <a:srgbClr val="FF9933"/>
                </a:solidFill>
                <a:latin typeface="Book Antiqua" panose="02040602050305030304" pitchFamily="18" charset="0"/>
              </a:rPr>
              <a:t> </a:t>
            </a:r>
            <a:r>
              <a:rPr lang="en-US" altLang="en-US" sz="1400" b="1" dirty="0" err="1">
                <a:solidFill>
                  <a:srgbClr val="FF9933"/>
                </a:solidFill>
                <a:latin typeface="Book Antiqua" panose="02040602050305030304" pitchFamily="18" charset="0"/>
              </a:rPr>
              <a:t>Informatică</a:t>
            </a:r>
            <a:r>
              <a:rPr lang="en-US" altLang="en-US" sz="1400" b="1" dirty="0">
                <a:solidFill>
                  <a:srgbClr val="FF9933"/>
                </a:solidFill>
                <a:latin typeface="Book Antiqua" panose="02040602050305030304" pitchFamily="18" charset="0"/>
              </a:rPr>
              <a:t> </a:t>
            </a:r>
            <a:r>
              <a:rPr lang="en-US" altLang="en-US" sz="1400" b="1" dirty="0" err="1">
                <a:solidFill>
                  <a:srgbClr val="FF9933"/>
                </a:solidFill>
                <a:latin typeface="Book Antiqua" panose="02040602050305030304" pitchFamily="18" charset="0"/>
              </a:rPr>
              <a:t>Economică</a:t>
            </a:r>
            <a:endParaRPr lang="en-US" altLang="en-US" sz="1400" b="1" dirty="0">
              <a:solidFill>
                <a:srgbClr val="FF9933"/>
              </a:solidFill>
              <a:latin typeface="Book Antiqua" pitchFamily="18" charset="0"/>
            </a:endParaRPr>
          </a:p>
          <a:p>
            <a:r>
              <a:rPr lang="en-US" altLang="en-US" sz="1400" b="1" dirty="0">
                <a:solidFill>
                  <a:srgbClr val="FF9933"/>
                </a:solidFill>
                <a:latin typeface="Book Antiqua" pitchFamily="18" charset="0"/>
              </a:rPr>
              <a:t>zota@ase.ro</a:t>
            </a:r>
          </a:p>
          <a:p>
            <a:endParaRPr lang="en-US" altLang="en-US" sz="1400" b="1" dirty="0">
              <a:latin typeface="Book Antiqua" panose="02040602050305030304" pitchFamily="18" charset="0"/>
            </a:endParaRPr>
          </a:p>
          <a:p>
            <a:r>
              <a:rPr lang="en-US" altLang="en-US" sz="1400" b="1" dirty="0">
                <a:latin typeface="Book Antiqua" panose="02040602050305030304" pitchFamily="18" charset="0"/>
              </a:rPr>
              <a:t>https://</a:t>
            </a:r>
            <a:r>
              <a:rPr lang="ro-RO" altLang="en-US" sz="1400" b="1" dirty="0">
                <a:latin typeface="Book Antiqua" panose="02040602050305030304" pitchFamily="18" charset="0"/>
              </a:rPr>
              <a:t>zota</a:t>
            </a:r>
            <a:r>
              <a:rPr lang="en-US" altLang="en-US" sz="1400" b="1" dirty="0">
                <a:latin typeface="Book Antiqua" panose="02040602050305030304" pitchFamily="18" charset="0"/>
              </a:rPr>
              <a:t>.ase.ro/</a:t>
            </a:r>
            <a:r>
              <a:rPr lang="ro-RO" altLang="en-US" sz="1400" b="1" dirty="0">
                <a:latin typeface="Book Antiqua" panose="02040602050305030304" pitchFamily="18" charset="0"/>
              </a:rPr>
              <a:t>bti</a:t>
            </a:r>
            <a:endParaRPr lang="en-US" altLang="en-US" sz="1400" b="1" dirty="0">
              <a:solidFill>
                <a:srgbClr val="FF3300"/>
              </a:solidFill>
              <a:latin typeface="Book Antiqua" panose="02040602050305030304" pitchFamily="18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/>
            <a:r>
              <a:rPr lang="en-US" altLang="en-US" i="0" dirty="0" err="1">
                <a:latin typeface="Book Antiqua" panose="02040602050305030304" pitchFamily="18" charset="0"/>
              </a:rPr>
              <a:t>Bazele</a:t>
            </a:r>
            <a:r>
              <a:rPr lang="en-US" altLang="en-US" i="0" dirty="0">
                <a:latin typeface="Book Antiqua" panose="02040602050305030304" pitchFamily="18" charset="0"/>
              </a:rPr>
              <a:t> </a:t>
            </a:r>
            <a:r>
              <a:rPr lang="en-US" altLang="en-US" i="0" dirty="0" err="1">
                <a:latin typeface="Book Antiqua" panose="02040602050305030304" pitchFamily="18" charset="0"/>
              </a:rPr>
              <a:t>Tehnologiei</a:t>
            </a:r>
            <a:r>
              <a:rPr lang="en-US" altLang="en-US" i="0" dirty="0">
                <a:latin typeface="Book Antiqua" panose="02040602050305030304" pitchFamily="18" charset="0"/>
              </a:rPr>
              <a:t> </a:t>
            </a:r>
            <a:r>
              <a:rPr lang="en-US" altLang="en-US" i="0" dirty="0" err="1">
                <a:latin typeface="Book Antiqua" panose="02040602050305030304" pitchFamily="18" charset="0"/>
              </a:rPr>
              <a:t>Informa</a:t>
            </a:r>
            <a:r>
              <a:rPr lang="ro-RO" altLang="en-US" i="0" dirty="0">
                <a:latin typeface="Book Antiqua" panose="02040602050305030304" pitchFamily="18" charset="0"/>
              </a:rPr>
              <a:t>ţi</a:t>
            </a:r>
            <a:r>
              <a:rPr lang="en-US" altLang="en-US" i="0" dirty="0" err="1">
                <a:latin typeface="Book Antiqua" panose="02040602050305030304" pitchFamily="18" charset="0"/>
              </a:rPr>
              <a:t>ei</a:t>
            </a:r>
            <a:br>
              <a:rPr lang="en-US" altLang="en-US" i="0" dirty="0">
                <a:latin typeface="Book Antiqua" panose="02040602050305030304" pitchFamily="18" charset="0"/>
              </a:rPr>
            </a:br>
            <a:r>
              <a:rPr lang="en-US" altLang="en-US" dirty="0">
                <a:latin typeface="Book Antiqua" panose="02040602050305030304" pitchFamily="18" charset="0"/>
              </a:rPr>
              <a:t>Curs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782B0E-68A5-4D5D-9430-AF4C212D5D60}" type="slidenum">
              <a:rPr lang="en-US" altLang="en-US"/>
              <a:pPr/>
              <a:t>10</a:t>
            </a:fld>
            <a:endParaRPr lang="en-US" altLang="en-US" sz="1000"/>
          </a:p>
        </p:txBody>
      </p:sp>
      <p:grpSp>
        <p:nvGrpSpPr>
          <p:cNvPr id="12291" name="Group 15"/>
          <p:cNvGrpSpPr>
            <a:grpSpLocks/>
          </p:cNvGrpSpPr>
          <p:nvPr/>
        </p:nvGrpSpPr>
        <p:grpSpPr bwMode="auto">
          <a:xfrm>
            <a:off x="1906588" y="2509838"/>
            <a:ext cx="5095875" cy="1851025"/>
            <a:chOff x="1201" y="1581"/>
            <a:chExt cx="3210" cy="1166"/>
          </a:xfrm>
        </p:grpSpPr>
        <p:sp>
          <p:nvSpPr>
            <p:cNvPr id="12294" name="Rectangle 10"/>
            <p:cNvSpPr>
              <a:spLocks noChangeArrowheads="1"/>
            </p:cNvSpPr>
            <p:nvPr/>
          </p:nvSpPr>
          <p:spPr bwMode="auto">
            <a:xfrm>
              <a:off x="2620" y="1581"/>
              <a:ext cx="1791" cy="116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295" name="Rectangle 4"/>
            <p:cNvSpPr>
              <a:spLocks noChangeArrowheads="1"/>
            </p:cNvSpPr>
            <p:nvPr/>
          </p:nvSpPr>
          <p:spPr bwMode="auto">
            <a:xfrm>
              <a:off x="1201" y="1762"/>
              <a:ext cx="1107" cy="79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296" name="Rectangle 7"/>
            <p:cNvSpPr>
              <a:spLocks noChangeArrowheads="1"/>
            </p:cNvSpPr>
            <p:nvPr/>
          </p:nvSpPr>
          <p:spPr bwMode="auto">
            <a:xfrm>
              <a:off x="3019" y="1691"/>
              <a:ext cx="1101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>
                  <a:latin typeface="Garamond" pitchFamily="18" charset="0"/>
                </a:rPr>
                <a:t>Programe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498" y="2016"/>
              <a:ext cx="54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200" b="1">
                  <a:latin typeface="Garamond" pitchFamily="18" charset="0"/>
                </a:rPr>
                <a:t>UCP</a:t>
              </a:r>
            </a:p>
          </p:txBody>
        </p:sp>
        <p:sp>
          <p:nvSpPr>
            <p:cNvPr id="12298" name="Rectangle 11"/>
            <p:cNvSpPr>
              <a:spLocks noChangeArrowheads="1"/>
            </p:cNvSpPr>
            <p:nvPr/>
          </p:nvSpPr>
          <p:spPr bwMode="auto">
            <a:xfrm>
              <a:off x="3019" y="2291"/>
              <a:ext cx="1101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>
                  <a:latin typeface="Garamond" pitchFamily="18" charset="0"/>
                </a:rPr>
                <a:t>Date</a:t>
              </a:r>
            </a:p>
          </p:txBody>
        </p:sp>
        <p:sp>
          <p:nvSpPr>
            <p:cNvPr id="12299" name="Text Box 12"/>
            <p:cNvSpPr txBox="1">
              <a:spLocks noChangeArrowheads="1"/>
            </p:cNvSpPr>
            <p:nvPr/>
          </p:nvSpPr>
          <p:spPr bwMode="auto">
            <a:xfrm>
              <a:off x="3103" y="2050"/>
              <a:ext cx="91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200" b="1">
                  <a:latin typeface="Garamond" pitchFamily="18" charset="0"/>
                </a:rPr>
                <a:t>Memoria</a:t>
              </a:r>
            </a:p>
          </p:txBody>
        </p:sp>
        <p:sp>
          <p:nvSpPr>
            <p:cNvPr id="12300" name="Line 13"/>
            <p:cNvSpPr>
              <a:spLocks noChangeShapeType="1"/>
            </p:cNvSpPr>
            <p:nvPr/>
          </p:nvSpPr>
          <p:spPr bwMode="auto">
            <a:xfrm>
              <a:off x="2308" y="2015"/>
              <a:ext cx="3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4"/>
            <p:cNvSpPr>
              <a:spLocks noChangeShapeType="1"/>
            </p:cNvSpPr>
            <p:nvPr/>
          </p:nvSpPr>
          <p:spPr bwMode="auto">
            <a:xfrm>
              <a:off x="2308" y="2311"/>
              <a:ext cx="3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dirty="0"/>
              <a:t>Procesor, date, memorie</a:t>
            </a:r>
          </a:p>
        </p:txBody>
      </p:sp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762000" y="1485900"/>
            <a:ext cx="8212138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99"/>
                </a:solidFill>
                <a:latin typeface="Book Antiqua" pitchFamily="18" charset="0"/>
              </a:rPr>
              <a:t>Procesorul acţionează asupra datelor stocate în memorie sub </a:t>
            </a:r>
            <a:r>
              <a:rPr lang="en-US" altLang="en-US" b="1">
                <a:solidFill>
                  <a:srgbClr val="000099"/>
                </a:solidFill>
                <a:latin typeface="Book Antiqua" pitchFamily="18" charset="0"/>
              </a:rPr>
              <a:t>controlul unui program stocat</a:t>
            </a:r>
            <a:r>
              <a:rPr lang="en-US" altLang="en-US">
                <a:solidFill>
                  <a:srgbClr val="000099"/>
                </a:solidFill>
                <a:latin typeface="Book Antiqua" pitchFamily="18" charset="0"/>
              </a:rPr>
              <a:t>, de asemenea, în memorie</a:t>
            </a:r>
            <a:r>
              <a:rPr lang="ro-RO" altLang="en-US">
                <a:solidFill>
                  <a:srgbClr val="000099"/>
                </a:solidFill>
                <a:latin typeface="Book Antiqua" pitchFamily="18" charset="0"/>
              </a:rPr>
              <a:t>.</a:t>
            </a:r>
            <a:endParaRPr lang="en-US" altLang="en-US">
              <a:solidFill>
                <a:srgbClr val="000099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58D7B5-338B-484B-B8F1-10F78C7E0F6B}" type="slidenum">
              <a:rPr lang="en-US" altLang="en-US"/>
              <a:pPr/>
              <a:t>11</a:t>
            </a:fld>
            <a:endParaRPr lang="en-US" altLang="en-US" sz="10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231900"/>
            <a:ext cx="8212138" cy="874713"/>
          </a:xfrm>
        </p:spPr>
        <p:txBody>
          <a:bodyPr/>
          <a:lstStyle/>
          <a:p>
            <a:pPr algn="l"/>
            <a:r>
              <a:rPr lang="en-US" altLang="en-US" sz="1800" b="0" i="0">
                <a:latin typeface="Book Antiqua" pitchFamily="18" charset="0"/>
              </a:rPr>
              <a:t>Majoritatea instrucţiunilor au un cod al operaţiei precum şi unul sau mai mulţi operanzi</a:t>
            </a:r>
            <a:endParaRPr lang="en-US" altLang="en-US" b="0" i="0">
              <a:latin typeface="Book Antiqua" pitchFamily="18" charset="0"/>
            </a:endParaRPr>
          </a:p>
        </p:txBody>
      </p:sp>
      <p:grpSp>
        <p:nvGrpSpPr>
          <p:cNvPr id="13316" name="Group 16"/>
          <p:cNvGrpSpPr>
            <a:grpSpLocks/>
          </p:cNvGrpSpPr>
          <p:nvPr/>
        </p:nvGrpSpPr>
        <p:grpSpPr bwMode="auto">
          <a:xfrm>
            <a:off x="3106738" y="2206625"/>
            <a:ext cx="2917825" cy="2443163"/>
            <a:chOff x="2697" y="1581"/>
            <a:chExt cx="1838" cy="1539"/>
          </a:xfrm>
        </p:grpSpPr>
        <p:sp>
          <p:nvSpPr>
            <p:cNvPr id="13317" name="Rectangle 4"/>
            <p:cNvSpPr>
              <a:spLocks noChangeArrowheads="1"/>
            </p:cNvSpPr>
            <p:nvPr/>
          </p:nvSpPr>
          <p:spPr bwMode="auto">
            <a:xfrm>
              <a:off x="2697" y="1581"/>
              <a:ext cx="1714" cy="116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3019" y="2022"/>
              <a:ext cx="1101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 dirty="0">
                  <a:latin typeface="Garamond" pitchFamily="18" charset="0"/>
                </a:rPr>
                <a:t>MOV   AX, 1234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2776" y="2908"/>
              <a:ext cx="9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>
                  <a:latin typeface="Garamond" pitchFamily="18" charset="0"/>
                </a:rPr>
                <a:t>Codul operaţiei</a:t>
              </a:r>
            </a:p>
          </p:txBody>
        </p:sp>
        <p:sp>
          <p:nvSpPr>
            <p:cNvPr id="13320" name="Text Box 9"/>
            <p:cNvSpPr txBox="1">
              <a:spLocks noChangeArrowheads="1"/>
            </p:cNvSpPr>
            <p:nvPr/>
          </p:nvSpPr>
          <p:spPr bwMode="auto">
            <a:xfrm>
              <a:off x="2974" y="1696"/>
              <a:ext cx="123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200" b="1">
                  <a:latin typeface="Garamond" pitchFamily="18" charset="0"/>
                </a:rPr>
                <a:t>Instrucţiunea</a:t>
              </a:r>
            </a:p>
          </p:txBody>
        </p:sp>
        <p:sp>
          <p:nvSpPr>
            <p:cNvPr id="13321" name="Text Box 12"/>
            <p:cNvSpPr txBox="1">
              <a:spLocks noChangeArrowheads="1"/>
            </p:cNvSpPr>
            <p:nvPr/>
          </p:nvSpPr>
          <p:spPr bwMode="auto">
            <a:xfrm>
              <a:off x="3557" y="2790"/>
              <a:ext cx="9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>
                  <a:latin typeface="Garamond" pitchFamily="18" charset="0"/>
                </a:rPr>
                <a:t>Operanzi</a:t>
              </a:r>
            </a:p>
          </p:txBody>
        </p:sp>
        <p:sp>
          <p:nvSpPr>
            <p:cNvPr id="13322" name="Line 13"/>
            <p:cNvSpPr>
              <a:spLocks noChangeShapeType="1"/>
            </p:cNvSpPr>
            <p:nvPr/>
          </p:nvSpPr>
          <p:spPr bwMode="auto">
            <a:xfrm flipV="1">
              <a:off x="3260" y="2292"/>
              <a:ext cx="0" cy="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Line 14"/>
            <p:cNvSpPr>
              <a:spLocks noChangeShapeType="1"/>
            </p:cNvSpPr>
            <p:nvPr/>
          </p:nvSpPr>
          <p:spPr bwMode="auto">
            <a:xfrm flipH="1" flipV="1">
              <a:off x="3700" y="2307"/>
              <a:ext cx="13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Line 15"/>
            <p:cNvSpPr>
              <a:spLocks noChangeShapeType="1"/>
            </p:cNvSpPr>
            <p:nvPr/>
          </p:nvSpPr>
          <p:spPr bwMode="auto">
            <a:xfrm flipV="1">
              <a:off x="3846" y="2307"/>
              <a:ext cx="0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174A11-231C-4CF3-82FB-FE619E4386D6}" type="slidenum">
              <a:rPr lang="en-US" altLang="en-US"/>
              <a:pPr/>
              <a:t>12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12138" cy="874713"/>
          </a:xfrm>
        </p:spPr>
        <p:txBody>
          <a:bodyPr/>
          <a:lstStyle/>
          <a:p>
            <a:r>
              <a:rPr lang="en-US" altLang="en-US" sz="2400" dirty="0" err="1">
                <a:latin typeface="Book Antiqua" pitchFamily="18" charset="0"/>
              </a:rPr>
              <a:t>Adrese</a:t>
            </a:r>
            <a:r>
              <a:rPr lang="en-US" altLang="en-US" sz="2400" dirty="0">
                <a:latin typeface="Book Antiqua" pitchFamily="18" charset="0"/>
              </a:rPr>
              <a:t> de </a:t>
            </a:r>
            <a:r>
              <a:rPr lang="en-US" altLang="en-US" sz="2400" dirty="0" err="1">
                <a:latin typeface="Book Antiqua" pitchFamily="18" charset="0"/>
              </a:rPr>
              <a:t>memorie</a:t>
            </a:r>
            <a:r>
              <a:rPr lang="en-US" altLang="en-US" sz="2400" dirty="0">
                <a:latin typeface="Book Antiqua" pitchFamily="18" charset="0"/>
              </a:rPr>
              <a:t> </a:t>
            </a:r>
            <a:r>
              <a:rPr lang="en-US" altLang="en-US" sz="2400" dirty="0" err="1">
                <a:latin typeface="Book Antiqua" pitchFamily="18" charset="0"/>
              </a:rPr>
              <a:t>si</a:t>
            </a:r>
            <a:r>
              <a:rPr lang="en-US" altLang="en-US" sz="2400" dirty="0">
                <a:latin typeface="Book Antiqua" pitchFamily="18" charset="0"/>
              </a:rPr>
              <a:t> </a:t>
            </a:r>
            <a:r>
              <a:rPr lang="en-US" altLang="en-US" sz="2400" dirty="0" err="1">
                <a:latin typeface="Book Antiqua" pitchFamily="18" charset="0"/>
              </a:rPr>
              <a:t>valori</a:t>
            </a:r>
            <a:endParaRPr lang="en-US" altLang="en-US" sz="2400" dirty="0">
              <a:latin typeface="Book Antiqua" pitchFamily="18" charset="0"/>
            </a:endParaRPr>
          </a:p>
        </p:txBody>
      </p:sp>
      <p:grpSp>
        <p:nvGrpSpPr>
          <p:cNvPr id="14340" name="Group 23"/>
          <p:cNvGrpSpPr>
            <a:grpSpLocks/>
          </p:cNvGrpSpPr>
          <p:nvPr/>
        </p:nvGrpSpPr>
        <p:grpSpPr bwMode="auto">
          <a:xfrm>
            <a:off x="1795463" y="1817688"/>
            <a:ext cx="5551487" cy="3394075"/>
            <a:chOff x="2044" y="1091"/>
            <a:chExt cx="3497" cy="2138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3787" y="1654"/>
              <a:ext cx="563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>
                  <a:latin typeface="Book Antiqua" pitchFamily="18" charset="0"/>
                </a:rPr>
                <a:t>6 7 2 3</a:t>
              </a: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2044" y="2709"/>
              <a:ext cx="1463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 dirty="0" err="1">
                  <a:latin typeface="Book Antiqua" pitchFamily="18" charset="0"/>
                </a:rPr>
                <a:t>Adresa</a:t>
              </a:r>
              <a:r>
                <a:rPr lang="en-US" altLang="en-US" sz="1600" b="1" dirty="0">
                  <a:latin typeface="Book Antiqua" pitchFamily="18" charset="0"/>
                </a:rPr>
                <a:t> de </a:t>
              </a:r>
              <a:r>
                <a:rPr lang="en-US" altLang="en-US" sz="1600" b="1" dirty="0" err="1">
                  <a:latin typeface="Book Antiqua" pitchFamily="18" charset="0"/>
                </a:rPr>
                <a:t>deplasament</a:t>
              </a:r>
              <a:r>
                <a:rPr lang="en-US" altLang="en-US" sz="1600" b="1" dirty="0">
                  <a:latin typeface="Book Antiqua" pitchFamily="18" charset="0"/>
                </a:rPr>
                <a:t> (OFFSET) a </a:t>
              </a:r>
              <a:r>
                <a:rPr lang="en-US" altLang="en-US" sz="1600" b="1" dirty="0" err="1">
                  <a:latin typeface="Book Antiqua" pitchFamily="18" charset="0"/>
                </a:rPr>
                <a:t>lui</a:t>
              </a:r>
              <a:r>
                <a:rPr lang="en-US" altLang="en-US" sz="1600" b="1" dirty="0">
                  <a:latin typeface="Book Antiqua" pitchFamily="18" charset="0"/>
                </a:rPr>
                <a:t> </a:t>
              </a:r>
              <a:r>
                <a:rPr lang="en-US" altLang="en-US" sz="1600" b="1" i="1" dirty="0" err="1">
                  <a:latin typeface="Book Antiqua" pitchFamily="18" charset="0"/>
                </a:rPr>
                <a:t>var</a:t>
              </a:r>
              <a:endParaRPr lang="en-US" altLang="en-US" sz="1600" b="1" dirty="0">
                <a:latin typeface="Book Antiqua" pitchFamily="18" charset="0"/>
              </a:endParaRPr>
            </a:p>
          </p:txBody>
        </p:sp>
        <p:sp>
          <p:nvSpPr>
            <p:cNvPr id="14343" name="Text Box 8"/>
            <p:cNvSpPr txBox="1">
              <a:spLocks noChangeArrowheads="1"/>
            </p:cNvSpPr>
            <p:nvPr/>
          </p:nvSpPr>
          <p:spPr bwMode="auto">
            <a:xfrm>
              <a:off x="4563" y="2430"/>
              <a:ext cx="97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>
                  <a:latin typeface="Book Antiqua" pitchFamily="18" charset="0"/>
                </a:rPr>
                <a:t>Valoarea lui </a:t>
              </a:r>
              <a:r>
                <a:rPr lang="en-US" altLang="en-US" sz="1600" b="1" i="1">
                  <a:latin typeface="Book Antiqua" pitchFamily="18" charset="0"/>
                </a:rPr>
                <a:t>var</a:t>
              </a:r>
              <a:endParaRPr lang="en-US" altLang="en-US" sz="1600" b="1">
                <a:latin typeface="Book Antiqua" pitchFamily="18" charset="0"/>
              </a:endParaRPr>
            </a:p>
          </p:txBody>
        </p:sp>
        <p:sp>
          <p:nvSpPr>
            <p:cNvPr id="14344" name="Rectangle 12"/>
            <p:cNvSpPr>
              <a:spLocks noChangeArrowheads="1"/>
            </p:cNvSpPr>
            <p:nvPr/>
          </p:nvSpPr>
          <p:spPr bwMode="auto">
            <a:xfrm>
              <a:off x="3787" y="2022"/>
              <a:ext cx="563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>
                  <a:latin typeface="Book Antiqua" pitchFamily="18" charset="0"/>
                </a:rPr>
                <a:t>1 2  3 4</a:t>
              </a:r>
            </a:p>
          </p:txBody>
        </p:sp>
        <p:sp>
          <p:nvSpPr>
            <p:cNvPr id="14345" name="Rectangle 13"/>
            <p:cNvSpPr>
              <a:spLocks noChangeArrowheads="1"/>
            </p:cNvSpPr>
            <p:nvPr/>
          </p:nvSpPr>
          <p:spPr bwMode="auto">
            <a:xfrm>
              <a:off x="3787" y="2390"/>
              <a:ext cx="563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>
                  <a:latin typeface="Book Antiqua" pitchFamily="18" charset="0"/>
                </a:rPr>
                <a:t>7 8 9 6</a:t>
              </a:r>
            </a:p>
          </p:txBody>
        </p:sp>
        <p:sp>
          <p:nvSpPr>
            <p:cNvPr id="14346" name="Rectangle 14"/>
            <p:cNvSpPr>
              <a:spLocks noChangeArrowheads="1"/>
            </p:cNvSpPr>
            <p:nvPr/>
          </p:nvSpPr>
          <p:spPr bwMode="auto">
            <a:xfrm>
              <a:off x="3787" y="1286"/>
              <a:ext cx="563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600" b="1">
                <a:latin typeface="Book Antiqua" pitchFamily="18" charset="0"/>
              </a:endParaRPr>
            </a:p>
          </p:txBody>
        </p:sp>
        <p:sp>
          <p:nvSpPr>
            <p:cNvPr id="14347" name="Rectangle 15"/>
            <p:cNvSpPr>
              <a:spLocks noChangeArrowheads="1"/>
            </p:cNvSpPr>
            <p:nvPr/>
          </p:nvSpPr>
          <p:spPr bwMode="auto">
            <a:xfrm>
              <a:off x="3787" y="2758"/>
              <a:ext cx="563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600" b="1">
                <a:latin typeface="Book Antiqua" pitchFamily="18" charset="0"/>
              </a:endParaRPr>
            </a:p>
          </p:txBody>
        </p:sp>
        <p:sp>
          <p:nvSpPr>
            <p:cNvPr id="14348" name="Line 16"/>
            <p:cNvSpPr>
              <a:spLocks noChangeShapeType="1"/>
            </p:cNvSpPr>
            <p:nvPr/>
          </p:nvSpPr>
          <p:spPr bwMode="auto">
            <a:xfrm flipH="1" flipV="1">
              <a:off x="4261" y="2261"/>
              <a:ext cx="354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Text Box 17"/>
            <p:cNvSpPr txBox="1">
              <a:spLocks noChangeArrowheads="1"/>
            </p:cNvSpPr>
            <p:nvPr/>
          </p:nvSpPr>
          <p:spPr bwMode="auto">
            <a:xfrm>
              <a:off x="2880" y="1723"/>
              <a:ext cx="8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600" b="1" dirty="0">
                  <a:latin typeface="Book Antiqua" pitchFamily="18" charset="0"/>
                </a:rPr>
                <a:t>1000 : 3002</a:t>
              </a:r>
            </a:p>
          </p:txBody>
        </p:sp>
        <p:sp>
          <p:nvSpPr>
            <p:cNvPr id="14350" name="Text Box 18"/>
            <p:cNvSpPr txBox="1">
              <a:spLocks noChangeArrowheads="1"/>
            </p:cNvSpPr>
            <p:nvPr/>
          </p:nvSpPr>
          <p:spPr bwMode="auto">
            <a:xfrm>
              <a:off x="2888" y="2091"/>
              <a:ext cx="8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600" b="1" dirty="0">
                  <a:latin typeface="Book Antiqua" pitchFamily="18" charset="0"/>
                </a:rPr>
                <a:t>1000 : 3004</a:t>
              </a:r>
            </a:p>
          </p:txBody>
        </p:sp>
        <p:sp>
          <p:nvSpPr>
            <p:cNvPr id="14351" name="Text Box 19"/>
            <p:cNvSpPr txBox="1">
              <a:spLocks noChangeArrowheads="1"/>
            </p:cNvSpPr>
            <p:nvPr/>
          </p:nvSpPr>
          <p:spPr bwMode="auto">
            <a:xfrm>
              <a:off x="2896" y="2451"/>
              <a:ext cx="8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600" b="1">
                  <a:latin typeface="Book Antiqua" pitchFamily="18" charset="0"/>
                </a:rPr>
                <a:t>1000 : 3006</a:t>
              </a:r>
            </a:p>
          </p:txBody>
        </p:sp>
        <p:sp>
          <p:nvSpPr>
            <p:cNvPr id="14352" name="Line 20"/>
            <p:cNvSpPr>
              <a:spLocks noChangeShapeType="1"/>
            </p:cNvSpPr>
            <p:nvPr/>
          </p:nvSpPr>
          <p:spPr bwMode="auto">
            <a:xfrm flipV="1">
              <a:off x="2784" y="2284"/>
              <a:ext cx="731" cy="3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Line 21"/>
            <p:cNvSpPr>
              <a:spLocks noChangeShapeType="1"/>
            </p:cNvSpPr>
            <p:nvPr/>
          </p:nvSpPr>
          <p:spPr bwMode="auto">
            <a:xfrm>
              <a:off x="3438" y="2269"/>
              <a:ext cx="2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Text Box 22"/>
            <p:cNvSpPr txBox="1">
              <a:spLocks noChangeArrowheads="1"/>
            </p:cNvSpPr>
            <p:nvPr/>
          </p:nvSpPr>
          <p:spPr bwMode="auto">
            <a:xfrm>
              <a:off x="3555" y="1091"/>
              <a:ext cx="10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>
                  <a:latin typeface="Book Antiqua" pitchFamily="18" charset="0"/>
                </a:rPr>
                <a:t>MEMORIA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F2C9E2-8985-46AB-8119-D751D8D1CE7C}" type="slidenum">
              <a:rPr lang="en-US" altLang="en-US"/>
              <a:pPr/>
              <a:t>13</a:t>
            </a:fld>
            <a:endParaRPr lang="en-US" altLang="en-US" sz="10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12138" cy="874713"/>
          </a:xfrm>
        </p:spPr>
        <p:txBody>
          <a:bodyPr/>
          <a:lstStyle/>
          <a:p>
            <a:r>
              <a:rPr lang="en-US" altLang="en-US" sz="2400">
                <a:latin typeface="Book Antiqua" pitchFamily="18" charset="0"/>
              </a:rPr>
              <a:t>Adresare segmentata</a:t>
            </a:r>
          </a:p>
        </p:txBody>
      </p:sp>
      <p:grpSp>
        <p:nvGrpSpPr>
          <p:cNvPr id="15364" name="Group 21"/>
          <p:cNvGrpSpPr>
            <a:grpSpLocks/>
          </p:cNvGrpSpPr>
          <p:nvPr/>
        </p:nvGrpSpPr>
        <p:grpSpPr bwMode="auto">
          <a:xfrm>
            <a:off x="1058863" y="1817688"/>
            <a:ext cx="4760912" cy="3589337"/>
            <a:chOff x="667" y="1145"/>
            <a:chExt cx="2999" cy="2261"/>
          </a:xfrm>
        </p:grpSpPr>
        <p:sp>
          <p:nvSpPr>
            <p:cNvPr id="15365" name="Rectangle 4"/>
            <p:cNvSpPr>
              <a:spLocks noChangeArrowheads="1"/>
            </p:cNvSpPr>
            <p:nvPr/>
          </p:nvSpPr>
          <p:spPr bwMode="auto">
            <a:xfrm>
              <a:off x="2874" y="1708"/>
              <a:ext cx="563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>
                  <a:latin typeface="Book Antiqua" pitchFamily="18" charset="0"/>
                </a:rPr>
                <a:t>6 7 2 3</a:t>
              </a:r>
            </a:p>
          </p:txBody>
        </p:sp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1417" y="3040"/>
              <a:ext cx="146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>
                  <a:latin typeface="Book Antiqua" pitchFamily="18" charset="0"/>
                </a:rPr>
                <a:t>Adresa de deplasament (offset)</a:t>
              </a: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2874" y="2076"/>
              <a:ext cx="563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>
                  <a:latin typeface="Book Antiqua" pitchFamily="18" charset="0"/>
                </a:rPr>
                <a:t>1 2  3 4</a:t>
              </a: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2874" y="2444"/>
              <a:ext cx="563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>
                  <a:latin typeface="Book Antiqua" pitchFamily="18" charset="0"/>
                </a:rPr>
                <a:t>7 8 9 6</a:t>
              </a: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2874" y="1340"/>
              <a:ext cx="563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600" b="1">
                <a:latin typeface="Book Antiqua" pitchFamily="18" charset="0"/>
              </a:endParaRP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2874" y="2812"/>
              <a:ext cx="563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 sz="1600" b="1">
                <a:latin typeface="Book Antiqua" pitchFamily="18" charset="0"/>
              </a:endParaRPr>
            </a:p>
          </p:txBody>
        </p:sp>
        <p:sp>
          <p:nvSpPr>
            <p:cNvPr id="15371" name="Text Box 12"/>
            <p:cNvSpPr txBox="1">
              <a:spLocks noChangeArrowheads="1"/>
            </p:cNvSpPr>
            <p:nvPr/>
          </p:nvSpPr>
          <p:spPr bwMode="auto">
            <a:xfrm>
              <a:off x="1967" y="1777"/>
              <a:ext cx="8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600" b="1">
                  <a:latin typeface="Book Antiqua" pitchFamily="18" charset="0"/>
                </a:rPr>
                <a:t>1000 : 3002</a:t>
              </a:r>
            </a:p>
          </p:txBody>
        </p:sp>
        <p:sp>
          <p:nvSpPr>
            <p:cNvPr id="15372" name="Text Box 13"/>
            <p:cNvSpPr txBox="1">
              <a:spLocks noChangeArrowheads="1"/>
            </p:cNvSpPr>
            <p:nvPr/>
          </p:nvSpPr>
          <p:spPr bwMode="auto">
            <a:xfrm>
              <a:off x="1975" y="2145"/>
              <a:ext cx="8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600" b="1">
                  <a:latin typeface="Book Antiqua" pitchFamily="18" charset="0"/>
                </a:rPr>
                <a:t>1000 : 3004</a:t>
              </a:r>
            </a:p>
          </p:txBody>
        </p:sp>
        <p:sp>
          <p:nvSpPr>
            <p:cNvPr id="15373" name="Text Box 14"/>
            <p:cNvSpPr txBox="1">
              <a:spLocks noChangeArrowheads="1"/>
            </p:cNvSpPr>
            <p:nvPr/>
          </p:nvSpPr>
          <p:spPr bwMode="auto">
            <a:xfrm>
              <a:off x="1983" y="2505"/>
              <a:ext cx="8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600" b="1">
                  <a:latin typeface="Book Antiqua" pitchFamily="18" charset="0"/>
                </a:rPr>
                <a:t>1000 : 3006</a:t>
              </a:r>
            </a:p>
          </p:txBody>
        </p:sp>
        <p:sp>
          <p:nvSpPr>
            <p:cNvPr id="15374" name="Line 15"/>
            <p:cNvSpPr>
              <a:spLocks noChangeShapeType="1"/>
            </p:cNvSpPr>
            <p:nvPr/>
          </p:nvSpPr>
          <p:spPr bwMode="auto">
            <a:xfrm flipV="1">
              <a:off x="2332" y="2714"/>
              <a:ext cx="308" cy="3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Line 16"/>
            <p:cNvSpPr>
              <a:spLocks noChangeShapeType="1"/>
            </p:cNvSpPr>
            <p:nvPr/>
          </p:nvSpPr>
          <p:spPr bwMode="auto">
            <a:xfrm>
              <a:off x="2540" y="2692"/>
              <a:ext cx="2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Text Box 17"/>
            <p:cNvSpPr txBox="1">
              <a:spLocks noChangeArrowheads="1"/>
            </p:cNvSpPr>
            <p:nvPr/>
          </p:nvSpPr>
          <p:spPr bwMode="auto">
            <a:xfrm>
              <a:off x="2642" y="1145"/>
              <a:ext cx="10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>
                  <a:latin typeface="Book Antiqua" pitchFamily="18" charset="0"/>
                </a:rPr>
                <a:t>MEMORIA</a:t>
              </a:r>
            </a:p>
          </p:txBody>
        </p:sp>
        <p:sp>
          <p:nvSpPr>
            <p:cNvPr id="15377" name="Text Box 18"/>
            <p:cNvSpPr txBox="1">
              <a:spLocks noChangeArrowheads="1"/>
            </p:cNvSpPr>
            <p:nvPr/>
          </p:nvSpPr>
          <p:spPr bwMode="auto">
            <a:xfrm>
              <a:off x="667" y="2712"/>
              <a:ext cx="1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>
                  <a:latin typeface="Book Antiqua" pitchFamily="18" charset="0"/>
                </a:rPr>
                <a:t>Adresa de segment</a:t>
              </a:r>
            </a:p>
          </p:txBody>
        </p:sp>
        <p:sp>
          <p:nvSpPr>
            <p:cNvPr id="15378" name="Line 19"/>
            <p:cNvSpPr>
              <a:spLocks noChangeShapeType="1"/>
            </p:cNvSpPr>
            <p:nvPr/>
          </p:nvSpPr>
          <p:spPr bwMode="auto">
            <a:xfrm>
              <a:off x="2196" y="2692"/>
              <a:ext cx="2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 flipV="1">
              <a:off x="1977" y="2707"/>
              <a:ext cx="284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41670E-0D09-4FE1-943E-B6F05893BE85}" type="slidenum">
              <a:rPr lang="en-US" altLang="en-US"/>
              <a:pPr/>
              <a:t>14</a:t>
            </a:fld>
            <a:endParaRPr lang="en-US" altLang="en-US" sz="10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12138" cy="874713"/>
          </a:xfrm>
        </p:spPr>
        <p:txBody>
          <a:bodyPr/>
          <a:lstStyle/>
          <a:p>
            <a:r>
              <a:rPr lang="en-US" altLang="en-US" sz="2400" dirty="0" err="1">
                <a:latin typeface="Book Antiqua" pitchFamily="18" charset="0"/>
              </a:rPr>
              <a:t>Construirea</a:t>
            </a:r>
            <a:r>
              <a:rPr lang="en-US" altLang="en-US" sz="2400" dirty="0">
                <a:latin typeface="Book Antiqua" pitchFamily="18" charset="0"/>
              </a:rPr>
              <a:t> </a:t>
            </a:r>
            <a:r>
              <a:rPr lang="en-US" altLang="en-US" sz="2400" dirty="0" err="1">
                <a:latin typeface="Book Antiqua" pitchFamily="18" charset="0"/>
              </a:rPr>
              <a:t>adresei</a:t>
            </a:r>
            <a:r>
              <a:rPr lang="en-US" altLang="en-US" sz="2400" dirty="0">
                <a:latin typeface="Book Antiqua" pitchFamily="18" charset="0"/>
              </a:rPr>
              <a:t> </a:t>
            </a:r>
            <a:r>
              <a:rPr lang="en-US" altLang="en-US" sz="2400" dirty="0" err="1">
                <a:latin typeface="Book Antiqua" pitchFamily="18" charset="0"/>
              </a:rPr>
              <a:t>efective</a:t>
            </a:r>
            <a:r>
              <a:rPr lang="en-US" altLang="en-US" sz="2400" dirty="0">
                <a:latin typeface="Book Antiqua" pitchFamily="18" charset="0"/>
              </a:rPr>
              <a:t> din </a:t>
            </a:r>
            <a:r>
              <a:rPr lang="en-US" altLang="en-US" sz="2400" dirty="0" err="1">
                <a:latin typeface="Book Antiqua" pitchFamily="18" charset="0"/>
              </a:rPr>
              <a:t>adresa</a:t>
            </a:r>
            <a:r>
              <a:rPr lang="en-US" altLang="en-US" sz="2400" dirty="0">
                <a:latin typeface="Book Antiqua" pitchFamily="18" charset="0"/>
              </a:rPr>
              <a:t> </a:t>
            </a:r>
            <a:r>
              <a:rPr lang="en-US" altLang="en-US" sz="2400" dirty="0" err="1">
                <a:latin typeface="Book Antiqua" pitchFamily="18" charset="0"/>
              </a:rPr>
              <a:t>segmentat</a:t>
            </a:r>
            <a:r>
              <a:rPr lang="ro-RO" altLang="en-US" sz="2400" dirty="0">
                <a:latin typeface="Book Antiqua" pitchFamily="18" charset="0"/>
              </a:rPr>
              <a:t>ă</a:t>
            </a:r>
            <a:endParaRPr lang="en-US" altLang="en-US" sz="2400" dirty="0">
              <a:latin typeface="Book Antiqua" pitchFamily="18" charset="0"/>
            </a:endParaRPr>
          </a:p>
        </p:txBody>
      </p:sp>
      <p:grpSp>
        <p:nvGrpSpPr>
          <p:cNvPr id="16388" name="Group 24"/>
          <p:cNvGrpSpPr>
            <a:grpSpLocks/>
          </p:cNvGrpSpPr>
          <p:nvPr/>
        </p:nvGrpSpPr>
        <p:grpSpPr bwMode="auto">
          <a:xfrm>
            <a:off x="1833563" y="2316163"/>
            <a:ext cx="6594475" cy="2592387"/>
            <a:chOff x="1155" y="1459"/>
            <a:chExt cx="4154" cy="1633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1863" y="1994"/>
              <a:ext cx="146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>
                  <a:latin typeface="Book Antiqua" pitchFamily="18" charset="0"/>
                </a:rPr>
                <a:t>Adresa de deplasament (offset)</a:t>
              </a:r>
            </a:p>
          </p:txBody>
        </p:sp>
        <p:sp>
          <p:nvSpPr>
            <p:cNvPr id="16390" name="Text Box 12"/>
            <p:cNvSpPr txBox="1">
              <a:spLocks noChangeArrowheads="1"/>
            </p:cNvSpPr>
            <p:nvPr/>
          </p:nvSpPr>
          <p:spPr bwMode="auto">
            <a:xfrm>
              <a:off x="2429" y="1459"/>
              <a:ext cx="8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b="1">
                  <a:latin typeface="Book Antiqua" pitchFamily="18" charset="0"/>
                </a:rPr>
                <a:t>1000 : 3006</a:t>
              </a:r>
              <a:endParaRPr lang="en-US" altLang="en-US" sz="1600" b="1">
                <a:latin typeface="Book Antiqua" pitchFamily="18" charset="0"/>
              </a:endParaRPr>
            </a:p>
          </p:txBody>
        </p:sp>
        <p:sp>
          <p:nvSpPr>
            <p:cNvPr id="16391" name="Line 13"/>
            <p:cNvSpPr>
              <a:spLocks noChangeShapeType="1"/>
            </p:cNvSpPr>
            <p:nvPr/>
          </p:nvSpPr>
          <p:spPr bwMode="auto">
            <a:xfrm flipV="1">
              <a:off x="2778" y="1668"/>
              <a:ext cx="308" cy="3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Text Box 16"/>
            <p:cNvSpPr txBox="1">
              <a:spLocks noChangeArrowheads="1"/>
            </p:cNvSpPr>
            <p:nvPr/>
          </p:nvSpPr>
          <p:spPr bwMode="auto">
            <a:xfrm>
              <a:off x="1155" y="1711"/>
              <a:ext cx="1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 dirty="0" err="1">
                  <a:latin typeface="Book Antiqua" pitchFamily="18" charset="0"/>
                </a:rPr>
                <a:t>Adresa</a:t>
              </a:r>
              <a:r>
                <a:rPr lang="en-US" altLang="en-US" sz="1600" b="1" dirty="0">
                  <a:latin typeface="Book Antiqua" pitchFamily="18" charset="0"/>
                </a:rPr>
                <a:t> de segment</a:t>
              </a:r>
            </a:p>
          </p:txBody>
        </p:sp>
        <p:sp>
          <p:nvSpPr>
            <p:cNvPr id="16393" name="Line 18"/>
            <p:cNvSpPr>
              <a:spLocks noChangeShapeType="1"/>
            </p:cNvSpPr>
            <p:nvPr/>
          </p:nvSpPr>
          <p:spPr bwMode="auto">
            <a:xfrm flipV="1">
              <a:off x="2423" y="1661"/>
              <a:ext cx="284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Text Box 19"/>
            <p:cNvSpPr txBox="1">
              <a:spLocks noChangeArrowheads="1"/>
            </p:cNvSpPr>
            <p:nvPr/>
          </p:nvSpPr>
          <p:spPr bwMode="auto">
            <a:xfrm>
              <a:off x="2365" y="2395"/>
              <a:ext cx="8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 dirty="0">
                  <a:latin typeface="Book Antiqua" pitchFamily="18" charset="0"/>
                </a:rPr>
                <a:t>1 0 0 0 0 +</a:t>
              </a:r>
              <a:endParaRPr lang="en-US" altLang="en-US" sz="1600" b="1" dirty="0">
                <a:latin typeface="Book Antiqua" pitchFamily="18" charset="0"/>
              </a:endParaRPr>
            </a:p>
          </p:txBody>
        </p:sp>
        <p:sp>
          <p:nvSpPr>
            <p:cNvPr id="16395" name="Text Box 20"/>
            <p:cNvSpPr txBox="1">
              <a:spLocks noChangeArrowheads="1"/>
            </p:cNvSpPr>
            <p:nvPr/>
          </p:nvSpPr>
          <p:spPr bwMode="auto">
            <a:xfrm>
              <a:off x="3197" y="2379"/>
              <a:ext cx="2112" cy="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1600" b="1">
                  <a:latin typeface="Book Antiqua" pitchFamily="18" charset="0"/>
                </a:rPr>
                <a:t>- adresa de segment se deplaseaz</a:t>
              </a:r>
              <a:r>
                <a:rPr lang="ro-RO" altLang="en-US" sz="1600" b="1">
                  <a:latin typeface="Book Antiqua" pitchFamily="18" charset="0"/>
                </a:rPr>
                <a:t>ă</a:t>
              </a:r>
              <a:r>
                <a:rPr lang="en-US" altLang="en-US" sz="1600" b="1">
                  <a:latin typeface="Book Antiqua" pitchFamily="18" charset="0"/>
                </a:rPr>
                <a:t> la st</a:t>
              </a:r>
              <a:r>
                <a:rPr lang="ro-RO" altLang="en-US" sz="1600" b="1">
                  <a:latin typeface="Book Antiqua" pitchFamily="18" charset="0"/>
                </a:rPr>
                <a:t>â</a:t>
              </a:r>
              <a:r>
                <a:rPr lang="en-US" altLang="en-US" sz="1600" b="1">
                  <a:latin typeface="Book Antiqua" pitchFamily="18" charset="0"/>
                </a:rPr>
                <a:t>nga cu 4 bi</a:t>
              </a:r>
              <a:r>
                <a:rPr lang="ro-RO" altLang="en-US" sz="1600" b="1">
                  <a:latin typeface="Book Antiqua" pitchFamily="18" charset="0"/>
                </a:rPr>
                <a:t>ţ</a:t>
              </a:r>
              <a:r>
                <a:rPr lang="en-US" altLang="en-US" sz="1600" b="1">
                  <a:latin typeface="Book Antiqua" pitchFamily="18" charset="0"/>
                </a:rPr>
                <a:t>i - o cifr</a:t>
              </a:r>
              <a:r>
                <a:rPr lang="ro-RO" altLang="en-US" sz="1600" b="1">
                  <a:latin typeface="Book Antiqua" pitchFamily="18" charset="0"/>
                </a:rPr>
                <a:t>ă</a:t>
              </a:r>
              <a:r>
                <a:rPr lang="en-US" altLang="en-US" sz="1600" b="1">
                  <a:latin typeface="Book Antiqua" pitchFamily="18" charset="0"/>
                </a:rPr>
                <a:t> hexa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600" b="1">
                  <a:latin typeface="Book Antiqua" pitchFamily="18" charset="0"/>
                </a:rPr>
                <a:t>- se adun</a:t>
              </a:r>
              <a:r>
                <a:rPr lang="ro-RO" altLang="en-US" sz="1600" b="1">
                  <a:latin typeface="Book Antiqua" pitchFamily="18" charset="0"/>
                </a:rPr>
                <a:t>ă</a:t>
              </a:r>
              <a:r>
                <a:rPr lang="en-US" altLang="en-US" sz="1600" b="1">
                  <a:latin typeface="Book Antiqua" pitchFamily="18" charset="0"/>
                </a:rPr>
                <a:t> adresa de deplasament 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600" b="1">
                  <a:latin typeface="Book Antiqua" pitchFamily="18" charset="0"/>
                </a:rPr>
                <a:t>- se ob</a:t>
              </a:r>
              <a:r>
                <a:rPr lang="ro-RO" altLang="en-US" sz="1600" b="1">
                  <a:latin typeface="Book Antiqua" pitchFamily="18" charset="0"/>
                </a:rPr>
                <a:t>ţ</a:t>
              </a:r>
              <a:r>
                <a:rPr lang="en-US" altLang="en-US" sz="1600" b="1">
                  <a:latin typeface="Book Antiqua" pitchFamily="18" charset="0"/>
                </a:rPr>
                <a:t>ine adresa efectiv</a:t>
              </a:r>
              <a:r>
                <a:rPr lang="ro-RO" altLang="en-US" sz="1600" b="1">
                  <a:latin typeface="Book Antiqua" pitchFamily="18" charset="0"/>
                </a:rPr>
                <a:t>ă</a:t>
              </a:r>
              <a:r>
                <a:rPr lang="en-US" altLang="en-US" sz="1600" b="1">
                  <a:latin typeface="Book Antiqua" pitchFamily="18" charset="0"/>
                </a:rPr>
                <a:t> pe 20 de bi</a:t>
              </a:r>
              <a:r>
                <a:rPr lang="ro-RO" altLang="en-US" sz="1600" b="1">
                  <a:latin typeface="Book Antiqua" pitchFamily="18" charset="0"/>
                </a:rPr>
                <a:t>ţ</a:t>
              </a:r>
              <a:r>
                <a:rPr lang="en-US" altLang="en-US" sz="1600" b="1">
                  <a:latin typeface="Book Antiqua" pitchFamily="18" charset="0"/>
                </a:rPr>
                <a:t>i (5 cifre hexa) </a:t>
              </a:r>
            </a:p>
          </p:txBody>
        </p:sp>
        <p:sp>
          <p:nvSpPr>
            <p:cNvPr id="16396" name="Text Box 21"/>
            <p:cNvSpPr txBox="1">
              <a:spLocks noChangeArrowheads="1"/>
            </p:cNvSpPr>
            <p:nvPr/>
          </p:nvSpPr>
          <p:spPr bwMode="auto">
            <a:xfrm>
              <a:off x="2341" y="2603"/>
              <a:ext cx="8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>
                  <a:latin typeface="Book Antiqua" pitchFamily="18" charset="0"/>
                </a:rPr>
                <a:t>3 0 0 6 </a:t>
              </a:r>
              <a:endParaRPr lang="en-US" altLang="en-US" sz="1600" b="1">
                <a:latin typeface="Book Antiqua" pitchFamily="18" charset="0"/>
              </a:endParaRPr>
            </a:p>
          </p:txBody>
        </p:sp>
        <p:sp>
          <p:nvSpPr>
            <p:cNvPr id="16397" name="Line 22"/>
            <p:cNvSpPr>
              <a:spLocks noChangeShapeType="1"/>
            </p:cNvSpPr>
            <p:nvPr/>
          </p:nvSpPr>
          <p:spPr bwMode="auto">
            <a:xfrm>
              <a:off x="2477" y="2815"/>
              <a:ext cx="5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Text Box 23"/>
            <p:cNvSpPr txBox="1">
              <a:spLocks noChangeArrowheads="1"/>
            </p:cNvSpPr>
            <p:nvPr/>
          </p:nvSpPr>
          <p:spPr bwMode="auto">
            <a:xfrm>
              <a:off x="2293" y="2811"/>
              <a:ext cx="8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 dirty="0">
                  <a:latin typeface="Book Antiqua" pitchFamily="18" charset="0"/>
                </a:rPr>
                <a:t>1 3 0 0 6 </a:t>
              </a:r>
              <a:endParaRPr lang="en-US" altLang="en-US" sz="1600" b="1" dirty="0">
                <a:latin typeface="Book Antiqua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41670E-0D09-4FE1-943E-B6F05893BE85}" type="slidenum">
              <a:rPr lang="en-US" altLang="en-US"/>
              <a:pPr/>
              <a:t>15</a:t>
            </a:fld>
            <a:endParaRPr lang="en-US" altLang="en-US" sz="10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12138" cy="874713"/>
          </a:xfrm>
        </p:spPr>
        <p:txBody>
          <a:bodyPr/>
          <a:lstStyle/>
          <a:p>
            <a:pPr algn="ctr"/>
            <a:r>
              <a:rPr lang="ro-RO" altLang="en-US" sz="2400" dirty="0">
                <a:latin typeface="Book Antiqua" pitchFamily="18" charset="0"/>
              </a:rPr>
              <a:t>Ierarhia memoriei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74" y="1309354"/>
            <a:ext cx="5856353" cy="538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75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0494-F658-4D88-844C-9DC7EE98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Book Antiqua" panose="02040602050305030304" pitchFamily="18" charset="0"/>
              </a:rPr>
              <a:t>Caracteristici</a:t>
            </a:r>
            <a:r>
              <a:rPr lang="en-US" dirty="0">
                <a:latin typeface="Book Antiqua" panose="02040602050305030304" pitchFamily="18" charset="0"/>
              </a:rPr>
              <a:t> ale </a:t>
            </a:r>
            <a:r>
              <a:rPr lang="ro-RO" dirty="0">
                <a:latin typeface="Book Antiqua" panose="02040602050305030304" pitchFamily="18" charset="0"/>
              </a:rPr>
              <a:t>memoriei</a:t>
            </a:r>
            <a:r>
              <a:rPr lang="en-US" dirty="0">
                <a:latin typeface="Book Antiqua" panose="02040602050305030304" pitchFamily="18" charset="0"/>
              </a:rPr>
              <a:t>: </a:t>
            </a:r>
            <a:r>
              <a:rPr lang="en-US" dirty="0" err="1">
                <a:latin typeface="Book Antiqua" panose="02040602050305030304" pitchFamily="18" charset="0"/>
              </a:rPr>
              <a:t>laten</a:t>
            </a:r>
            <a:r>
              <a:rPr lang="ro-RO" dirty="0">
                <a:latin typeface="Book Antiqua" panose="02040602050305030304" pitchFamily="18" charset="0"/>
              </a:rPr>
              <a:t>ța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811C2-5F78-4BEE-9C9E-75E7C8CEF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 dirty="0">
                <a:solidFill>
                  <a:srgbClr val="FF0000"/>
                </a:solidFill>
                <a:latin typeface="Book Antiqua" panose="02040602050305030304" pitchFamily="18" charset="0"/>
              </a:rPr>
              <a:t>Latența</a:t>
            </a:r>
            <a:endParaRPr lang="ro-RO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ro-RO" b="1" dirty="0">
                <a:latin typeface="Book Antiqua" panose="02040602050305030304" pitchFamily="18" charset="0"/>
              </a:rPr>
              <a:t>Definiție:</a:t>
            </a:r>
            <a:r>
              <a:rPr lang="ro-RO" dirty="0">
                <a:latin typeface="Book Antiqua" panose="02040602050305030304" pitchFamily="18" charset="0"/>
              </a:rPr>
              <a:t> Latența este intervalul de timp dintre inițierea unei acțiuni și începutul transferului sau răspunsului efectiv al datelor.</a:t>
            </a:r>
          </a:p>
          <a:p>
            <a:r>
              <a:rPr lang="ro-RO" b="1" dirty="0">
                <a:latin typeface="Book Antiqua" panose="02040602050305030304" pitchFamily="18" charset="0"/>
              </a:rPr>
              <a:t>În ierarhia de memorie:</a:t>
            </a:r>
            <a:r>
              <a:rPr lang="ro-RO" dirty="0">
                <a:latin typeface="Book Antiqua" panose="02040602050305030304" pitchFamily="18" charset="0"/>
              </a:rPr>
              <a:t> În ierarhia de memorie, diferite niveluri de memorie au latențe variate. În general, nivelurile superioare ale ierarhiei (mai aproape de CPU) au o latență mai mică, ceea ce înseamnă că pot furniza date mai rapid. De exemplu:</a:t>
            </a:r>
          </a:p>
          <a:p>
            <a:pPr lvl="1"/>
            <a:r>
              <a:rPr lang="ro-RO" b="1" dirty="0">
                <a:latin typeface="Book Antiqua" panose="02040602050305030304" pitchFamily="18" charset="0"/>
              </a:rPr>
              <a:t>Registrele CPU:</a:t>
            </a:r>
            <a:r>
              <a:rPr lang="ro-RO" dirty="0">
                <a:latin typeface="Book Antiqua" panose="02040602050305030304" pitchFamily="18" charset="0"/>
              </a:rPr>
              <a:t> Latență foarte mică.</a:t>
            </a:r>
          </a:p>
          <a:p>
            <a:pPr lvl="1"/>
            <a:r>
              <a:rPr lang="ro-RO" b="1" dirty="0">
                <a:latin typeface="Book Antiqua" panose="02040602050305030304" pitchFamily="18" charset="0"/>
              </a:rPr>
              <a:t>Cache-</a:t>
            </a:r>
            <a:r>
              <a:rPr lang="ro-RO" b="1" dirty="0" err="1">
                <a:latin typeface="Book Antiqua" panose="02040602050305030304" pitchFamily="18" charset="0"/>
              </a:rPr>
              <a:t>ul</a:t>
            </a:r>
            <a:r>
              <a:rPr lang="ro-RO" b="1" dirty="0">
                <a:latin typeface="Book Antiqua" panose="02040602050305030304" pitchFamily="18" charset="0"/>
              </a:rPr>
              <a:t> L1, L2, L3:</a:t>
            </a:r>
            <a:r>
              <a:rPr lang="ro-RO" dirty="0">
                <a:latin typeface="Book Antiqua" panose="02040602050305030304" pitchFamily="18" charset="0"/>
              </a:rPr>
              <a:t> Latență redusă.</a:t>
            </a:r>
          </a:p>
          <a:p>
            <a:pPr lvl="1"/>
            <a:r>
              <a:rPr lang="ro-RO" b="1" dirty="0">
                <a:latin typeface="Book Antiqua" panose="02040602050305030304" pitchFamily="18" charset="0"/>
              </a:rPr>
              <a:t>Memoria principală (RAM):</a:t>
            </a:r>
            <a:r>
              <a:rPr lang="ro-RO" dirty="0">
                <a:latin typeface="Book Antiqua" panose="02040602050305030304" pitchFamily="18" charset="0"/>
              </a:rPr>
              <a:t> Latență moderată.</a:t>
            </a:r>
          </a:p>
          <a:p>
            <a:pPr lvl="1"/>
            <a:r>
              <a:rPr lang="ro-RO" b="1" dirty="0">
                <a:latin typeface="Book Antiqua" panose="02040602050305030304" pitchFamily="18" charset="0"/>
              </a:rPr>
              <a:t>Stocare (hard disk-uri, SSD-uri):</a:t>
            </a:r>
            <a:r>
              <a:rPr lang="ro-RO" dirty="0">
                <a:latin typeface="Book Antiqua" panose="02040602050305030304" pitchFamily="18" charset="0"/>
              </a:rPr>
              <a:t> Latență mai mare în comparație cu RAM-ul.</a:t>
            </a:r>
          </a:p>
          <a:p>
            <a:endParaRPr lang="ro-RO" dirty="0">
              <a:latin typeface="Book Antiqua" panose="0204060205030503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62A91-0CEB-414A-8BC0-C8CD93EC8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122C3-346B-4541-B802-7ACDE2F64513}" type="slidenum">
              <a:rPr lang="en-US" smtClean="0"/>
              <a:pPr>
                <a:defRPr/>
              </a:pPr>
              <a:t>16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416848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C73E8-224E-48CA-9516-8C6CA2EA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Book Antiqua" panose="02040602050305030304" pitchFamily="18" charset="0"/>
              </a:rPr>
              <a:t>Caracteristici</a:t>
            </a:r>
            <a:r>
              <a:rPr lang="en-US" dirty="0">
                <a:latin typeface="Book Antiqua" panose="02040602050305030304" pitchFamily="18" charset="0"/>
              </a:rPr>
              <a:t> ale </a:t>
            </a:r>
            <a:r>
              <a:rPr lang="ro-RO" dirty="0">
                <a:latin typeface="Book Antiqua" panose="02040602050305030304" pitchFamily="18" charset="0"/>
              </a:rPr>
              <a:t>memoriei</a:t>
            </a:r>
            <a:r>
              <a:rPr lang="en-US" dirty="0">
                <a:latin typeface="Book Antiqua" panose="02040602050305030304" pitchFamily="18" charset="0"/>
              </a:rPr>
              <a:t>: </a:t>
            </a:r>
            <a:r>
              <a:rPr lang="ro-RO" dirty="0">
                <a:latin typeface="Book Antiqua" panose="02040602050305030304" pitchFamily="18" charset="0"/>
              </a:rPr>
              <a:t>persist</a:t>
            </a:r>
            <a:r>
              <a:rPr lang="en-US" dirty="0" err="1">
                <a:latin typeface="Book Antiqua" panose="02040602050305030304" pitchFamily="18" charset="0"/>
              </a:rPr>
              <a:t>en</a:t>
            </a:r>
            <a:r>
              <a:rPr lang="ro-RO" dirty="0">
                <a:latin typeface="Book Antiqua" panose="02040602050305030304" pitchFamily="18" charset="0"/>
              </a:rPr>
              <a:t>ța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B3537-A2E6-48F3-8DBC-60F58016D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71599"/>
            <a:ext cx="8043421" cy="5180029"/>
          </a:xfrm>
        </p:spPr>
        <p:txBody>
          <a:bodyPr/>
          <a:lstStyle/>
          <a:p>
            <a:pPr marL="0" indent="0">
              <a:buNone/>
            </a:pPr>
            <a:r>
              <a:rPr lang="ro-RO" b="1" dirty="0">
                <a:solidFill>
                  <a:srgbClr val="FF0000"/>
                </a:solidFill>
                <a:latin typeface="Book Antiqua" panose="02040602050305030304" pitchFamily="18" charset="0"/>
              </a:rPr>
              <a:t>Persistența</a:t>
            </a:r>
            <a:endParaRPr lang="ro-RO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ro-RO" b="1" dirty="0">
                <a:latin typeface="Book Antiqua" panose="02040602050305030304" pitchFamily="18" charset="0"/>
              </a:rPr>
              <a:t>Definiție:</a:t>
            </a:r>
            <a:r>
              <a:rPr lang="ro-RO" dirty="0">
                <a:latin typeface="Book Antiqua" panose="02040602050305030304" pitchFamily="18" charset="0"/>
              </a:rPr>
              <a:t> Persistența se referă la capacitatea datelor de a </a:t>
            </a:r>
            <a:r>
              <a:rPr lang="en-US" dirty="0">
                <a:latin typeface="Book Antiqua" panose="02040602050305030304" pitchFamily="18" charset="0"/>
              </a:rPr>
              <a:t>“</a:t>
            </a:r>
            <a:r>
              <a:rPr lang="ro-RO" dirty="0">
                <a:latin typeface="Book Antiqua" panose="02040602050305030304" pitchFamily="18" charset="0"/>
              </a:rPr>
              <a:t>supraviețui</a:t>
            </a:r>
            <a:r>
              <a:rPr lang="en-US" dirty="0">
                <a:latin typeface="Book Antiqua" panose="02040602050305030304" pitchFamily="18" charset="0"/>
              </a:rPr>
              <a:t>”</a:t>
            </a:r>
            <a:r>
              <a:rPr lang="ro-RO" dirty="0">
                <a:latin typeface="Book Antiqua" panose="02040602050305030304" pitchFamily="18" charset="0"/>
              </a:rPr>
              <a:t> prin diferite stări sau sesiuni.</a:t>
            </a:r>
          </a:p>
          <a:p>
            <a:r>
              <a:rPr lang="ro-RO" b="1" dirty="0">
                <a:latin typeface="Book Antiqua" panose="02040602050305030304" pitchFamily="18" charset="0"/>
              </a:rPr>
              <a:t>În ierarhia de memorie:</a:t>
            </a:r>
            <a:r>
              <a:rPr lang="ro-RO" dirty="0">
                <a:latin typeface="Book Antiqua" panose="02040602050305030304" pitchFamily="18" charset="0"/>
              </a:rPr>
              <a:t> Persistența este adesea asociată cu stocarea non-volatilă, cum ar fi hard disk-urile sau discurile</a:t>
            </a:r>
            <a:r>
              <a:rPr lang="en-US" dirty="0">
                <a:latin typeface="Book Antiqua" panose="02040602050305030304" pitchFamily="18" charset="0"/>
              </a:rPr>
              <a:t> de tip </a:t>
            </a:r>
            <a:r>
              <a:rPr lang="ro-RO" dirty="0">
                <a:latin typeface="Book Antiqua" panose="02040602050305030304" pitchFamily="18" charset="0"/>
              </a:rPr>
              <a:t>SSD. Datele stocate în aceste tipuri de memorie persistă chiar și atunci când alimentarea este oprită. În contrast, memoria volatilă, cum ar fi RAM-ul, își pierde conținutul atunci când se întrerupe alimentarea.</a:t>
            </a:r>
          </a:p>
          <a:p>
            <a:pPr lvl="1"/>
            <a:r>
              <a:rPr lang="ro-RO" b="1" dirty="0">
                <a:latin typeface="Book Antiqua" panose="02040602050305030304" pitchFamily="18" charset="0"/>
              </a:rPr>
              <a:t>RAM:</a:t>
            </a:r>
            <a:r>
              <a:rPr lang="ro-RO" dirty="0">
                <a:latin typeface="Book Antiqua" panose="02040602050305030304" pitchFamily="18" charset="0"/>
              </a:rPr>
              <a:t> Memorie volatilă (non-persistentă).</a:t>
            </a:r>
          </a:p>
          <a:p>
            <a:pPr lvl="1"/>
            <a:r>
              <a:rPr lang="ro-RO" b="1" dirty="0">
                <a:latin typeface="Book Antiqua" panose="02040602050305030304" pitchFamily="18" charset="0"/>
              </a:rPr>
              <a:t>Stocare (hard disk-uri, SSD-uri</a:t>
            </a:r>
            <a:r>
              <a:rPr lang="en-US" b="1" dirty="0">
                <a:latin typeface="Book Antiqua" panose="02040602050305030304" pitchFamily="18" charset="0"/>
              </a:rPr>
              <a:t>, USB flash</a:t>
            </a:r>
            <a:r>
              <a:rPr lang="ro-RO" b="1" dirty="0">
                <a:latin typeface="Book Antiqua" panose="02040602050305030304" pitchFamily="18" charset="0"/>
              </a:rPr>
              <a:t>):</a:t>
            </a:r>
            <a:r>
              <a:rPr lang="ro-RO" dirty="0">
                <a:latin typeface="Book Antiqua" panose="02040602050305030304" pitchFamily="18" charset="0"/>
              </a:rPr>
              <a:t> Memorie persistentă.</a:t>
            </a:r>
          </a:p>
          <a:p>
            <a:r>
              <a:rPr lang="ro-RO" dirty="0">
                <a:latin typeface="Book Antiqua" panose="02040602050305030304" pitchFamily="18" charset="0"/>
              </a:rPr>
              <a:t>Concluzie: latența se concentrează asupra vitezei de acces și transfer al datelor, în timp ce persistența se referă la capacitatea datelor de a </a:t>
            </a:r>
            <a:r>
              <a:rPr lang="en-US" dirty="0">
                <a:latin typeface="Book Antiqua" panose="02040602050305030304" pitchFamily="18" charset="0"/>
              </a:rPr>
              <a:t>“</a:t>
            </a:r>
            <a:r>
              <a:rPr lang="ro-RO" dirty="0">
                <a:latin typeface="Book Antiqua" panose="02040602050305030304" pitchFamily="18" charset="0"/>
              </a:rPr>
              <a:t>supraviețui</a:t>
            </a:r>
            <a:r>
              <a:rPr lang="en-US" dirty="0">
                <a:latin typeface="Book Antiqua" panose="02040602050305030304" pitchFamily="18" charset="0"/>
              </a:rPr>
              <a:t>”</a:t>
            </a:r>
            <a:r>
              <a:rPr lang="ro-RO" dirty="0">
                <a:latin typeface="Book Antiqua" panose="02040602050305030304" pitchFamily="18" charset="0"/>
              </a:rPr>
              <a:t> prin diferite stări sau cicluri de alimentare.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66242-855F-4E80-A3EE-D859D9942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122C3-346B-4541-B802-7ACDE2F64513}" type="slidenum">
              <a:rPr lang="en-US" smtClean="0"/>
              <a:pPr>
                <a:defRPr/>
              </a:pPr>
              <a:t>17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12400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7D564D2-790A-410E-A266-04B0DA96AA53}" type="slidenum">
              <a:rPr lang="en-US" altLang="en-US"/>
              <a:pPr/>
              <a:t>2</a:t>
            </a:fld>
            <a:endParaRPr lang="en-US" altLang="en-US" sz="10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300">
                <a:latin typeface="Book Antiqua" pitchFamily="18" charset="0"/>
              </a:rPr>
              <a:t>Conţinut</a:t>
            </a:r>
            <a:endParaRPr lang="en-US" altLang="en-US">
              <a:latin typeface="Book Antiqua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Book Antiqua" pitchFamily="18" charset="0"/>
            </a:endParaRPr>
          </a:p>
          <a:p>
            <a:endParaRPr lang="en-US" altLang="en-US" dirty="0">
              <a:latin typeface="Book Antiqua" pitchFamily="18" charset="0"/>
            </a:endParaRPr>
          </a:p>
          <a:p>
            <a:r>
              <a:rPr lang="en-US" altLang="en-US" dirty="0" err="1">
                <a:latin typeface="Book Antiqua" pitchFamily="18" charset="0"/>
                <a:cs typeface="Times New Roman" pitchFamily="18" charset="0"/>
              </a:rPr>
              <a:t>Modul</a:t>
            </a:r>
            <a:r>
              <a:rPr lang="en-US" altLang="en-US" dirty="0">
                <a:latin typeface="Book Antiqua" pitchFamily="18" charset="0"/>
                <a:cs typeface="Times New Roman" pitchFamily="18" charset="0"/>
              </a:rPr>
              <a:t> de </a:t>
            </a:r>
            <a:r>
              <a:rPr lang="en-US" altLang="en-US" dirty="0" err="1">
                <a:latin typeface="Book Antiqua" pitchFamily="18" charset="0"/>
                <a:cs typeface="Times New Roman" pitchFamily="18" charset="0"/>
              </a:rPr>
              <a:t>lucru</a:t>
            </a:r>
            <a:r>
              <a:rPr lang="en-US" altLang="en-US" dirty="0">
                <a:latin typeface="Book Antiqua" pitchFamily="18" charset="0"/>
                <a:cs typeface="Times New Roman" pitchFamily="18" charset="0"/>
              </a:rPr>
              <a:t> al </a:t>
            </a:r>
            <a:r>
              <a:rPr lang="en-US" altLang="en-US" dirty="0" err="1">
                <a:latin typeface="Book Antiqua" pitchFamily="18" charset="0"/>
                <a:cs typeface="Times New Roman" pitchFamily="18" charset="0"/>
              </a:rPr>
              <a:t>unui</a:t>
            </a:r>
            <a:r>
              <a:rPr lang="en-US" altLang="en-US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  <a:cs typeface="Times New Roman" pitchFamily="18" charset="0"/>
              </a:rPr>
              <a:t>microprocesor</a:t>
            </a:r>
            <a:r>
              <a:rPr lang="en-US" altLang="en-US" dirty="0">
                <a:latin typeface="Book Antiqua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altLang="en-US" dirty="0" err="1">
                <a:latin typeface="Book Antiqua" pitchFamily="18" charset="0"/>
                <a:cs typeface="Times New Roman" pitchFamily="18" charset="0"/>
              </a:rPr>
              <a:t>Ciclul</a:t>
            </a:r>
            <a:r>
              <a:rPr lang="en-US" altLang="en-US" dirty="0">
                <a:latin typeface="Book Antiqua" pitchFamily="18" charset="0"/>
                <a:cs typeface="Times New Roman" pitchFamily="18" charset="0"/>
              </a:rPr>
              <a:t> fetch-execute</a:t>
            </a:r>
          </a:p>
          <a:p>
            <a:pPr lvl="1"/>
            <a:r>
              <a:rPr lang="en-US" altLang="en-US" dirty="0" err="1">
                <a:latin typeface="Book Antiqua" pitchFamily="18" charset="0"/>
                <a:cs typeface="Times New Roman" pitchFamily="18" charset="0"/>
              </a:rPr>
              <a:t>Timpi</a:t>
            </a:r>
            <a:r>
              <a:rPr lang="en-US" altLang="en-US" dirty="0">
                <a:latin typeface="Book Antiqua" pitchFamily="18" charset="0"/>
                <a:cs typeface="Times New Roman" pitchFamily="18" charset="0"/>
              </a:rPr>
              <a:t> de </a:t>
            </a:r>
            <a:r>
              <a:rPr lang="en-US" altLang="en-US" dirty="0" err="1">
                <a:latin typeface="Book Antiqua" pitchFamily="18" charset="0"/>
                <a:cs typeface="Times New Roman" pitchFamily="18" charset="0"/>
              </a:rPr>
              <a:t>acces</a:t>
            </a:r>
            <a:endParaRPr lang="en-US" altLang="en-US" dirty="0">
              <a:latin typeface="Book Antiqua" pitchFamily="18" charset="0"/>
              <a:cs typeface="Times New Roman" pitchFamily="18" charset="0"/>
            </a:endParaRPr>
          </a:p>
          <a:p>
            <a:pPr lvl="1"/>
            <a:r>
              <a:rPr lang="en-US" altLang="en-US" dirty="0" err="1">
                <a:latin typeface="Book Antiqua" pitchFamily="18" charset="0"/>
                <a:cs typeface="Times New Roman" pitchFamily="18" charset="0"/>
              </a:rPr>
              <a:t>Performan</a:t>
            </a:r>
            <a:r>
              <a:rPr lang="ro-RO" altLang="en-US" dirty="0">
                <a:latin typeface="Book Antiqua" pitchFamily="18" charset="0"/>
                <a:cs typeface="Times New Roman" pitchFamily="18" charset="0"/>
              </a:rPr>
              <a:t>ţ</a:t>
            </a:r>
            <a:r>
              <a:rPr lang="en-US" altLang="en-US" dirty="0">
                <a:latin typeface="Book Antiqua" pitchFamily="18" charset="0"/>
                <a:cs typeface="Times New Roman" pitchFamily="18" charset="0"/>
              </a:rPr>
              <a:t>e</a:t>
            </a:r>
          </a:p>
          <a:p>
            <a:pPr>
              <a:buFontTx/>
              <a:buNone/>
            </a:pPr>
            <a:endParaRPr lang="en-US" alt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E4B4584-CCF1-43CC-A266-8E36A053E9EA}" type="slidenum">
              <a:rPr lang="en-US" altLang="en-US"/>
              <a:pPr/>
              <a:t>3</a:t>
            </a:fld>
            <a:endParaRPr lang="en-US" altLang="en-US" sz="10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300">
                <a:latin typeface="Book Antiqua" pitchFamily="18" charset="0"/>
              </a:rPr>
              <a:t>Ciclul fetch-execute</a:t>
            </a:r>
            <a:endParaRPr lang="en-US" altLang="en-US">
              <a:latin typeface="Book Antiqua" pitchFamily="18" charset="0"/>
            </a:endParaRPr>
          </a:p>
        </p:txBody>
      </p:sp>
      <p:grpSp>
        <p:nvGrpSpPr>
          <p:cNvPr id="5124" name="Group 32"/>
          <p:cNvGrpSpPr>
            <a:grpSpLocks/>
          </p:cNvGrpSpPr>
          <p:nvPr/>
        </p:nvGrpSpPr>
        <p:grpSpPr bwMode="auto">
          <a:xfrm>
            <a:off x="1492250" y="1708150"/>
            <a:ext cx="6938963" cy="3402013"/>
            <a:chOff x="940" y="1076"/>
            <a:chExt cx="4371" cy="2143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940" y="1490"/>
              <a:ext cx="1347" cy="133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 b="1">
                  <a:latin typeface="Book Antiqua" pitchFamily="18" charset="0"/>
                </a:rPr>
                <a:t>UCP</a:t>
              </a: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4340" y="1296"/>
              <a:ext cx="849" cy="190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>
                <a:latin typeface="Book Antiqua" pitchFamily="18" charset="0"/>
              </a:endParaRP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042" y="1677"/>
              <a:ext cx="711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latin typeface="Book Antiqua" pitchFamily="18" charset="0"/>
                </a:rPr>
                <a:t>AX</a:t>
              </a: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1050" y="2413"/>
              <a:ext cx="711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latin typeface="Book Antiqua" pitchFamily="18" charset="0"/>
                </a:rPr>
                <a:t>IP</a:t>
              </a:r>
            </a:p>
          </p:txBody>
        </p:sp>
        <p:sp>
          <p:nvSpPr>
            <p:cNvPr id="5129" name="AutoShape 10"/>
            <p:cNvSpPr>
              <a:spLocks noChangeArrowheads="1"/>
            </p:cNvSpPr>
            <p:nvPr/>
          </p:nvSpPr>
          <p:spPr bwMode="auto">
            <a:xfrm>
              <a:off x="2314" y="1823"/>
              <a:ext cx="1999" cy="711"/>
            </a:xfrm>
            <a:prstGeom prst="leftRightArrow">
              <a:avLst>
                <a:gd name="adj1" fmla="val 50000"/>
                <a:gd name="adj2" fmla="val 5623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b="1">
                  <a:latin typeface="Book Antiqua" pitchFamily="18" charset="0"/>
                </a:rPr>
                <a:t>Magistrala de sistem</a:t>
              </a:r>
              <a:endParaRPr lang="en-US" altLang="en-US">
                <a:latin typeface="Book Antiqua" pitchFamily="18" charset="0"/>
              </a:endParaRPr>
            </a:p>
          </p:txBody>
        </p:sp>
        <p:sp>
          <p:nvSpPr>
            <p:cNvPr id="5130" name="Line 14"/>
            <p:cNvSpPr>
              <a:spLocks noChangeShapeType="1"/>
            </p:cNvSpPr>
            <p:nvPr/>
          </p:nvSpPr>
          <p:spPr bwMode="auto">
            <a:xfrm flipV="1">
              <a:off x="4344" y="2608"/>
              <a:ext cx="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7"/>
            <p:cNvSpPr>
              <a:spLocks noChangeShapeType="1"/>
            </p:cNvSpPr>
            <p:nvPr/>
          </p:nvSpPr>
          <p:spPr bwMode="auto">
            <a:xfrm flipV="1">
              <a:off x="1381" y="3209"/>
              <a:ext cx="267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8"/>
            <p:cNvSpPr>
              <a:spLocks noChangeShapeType="1"/>
            </p:cNvSpPr>
            <p:nvPr/>
          </p:nvSpPr>
          <p:spPr bwMode="auto">
            <a:xfrm flipV="1">
              <a:off x="4057" y="2490"/>
              <a:ext cx="0" cy="7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9"/>
            <p:cNvSpPr>
              <a:spLocks noChangeShapeType="1"/>
            </p:cNvSpPr>
            <p:nvPr/>
          </p:nvSpPr>
          <p:spPr bwMode="auto">
            <a:xfrm>
              <a:off x="4049" y="2507"/>
              <a:ext cx="29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Text Box 21"/>
            <p:cNvSpPr txBox="1">
              <a:spLocks noChangeArrowheads="1"/>
            </p:cNvSpPr>
            <p:nvPr/>
          </p:nvSpPr>
          <p:spPr bwMode="auto">
            <a:xfrm>
              <a:off x="4264" y="1076"/>
              <a:ext cx="9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>
                  <a:latin typeface="Book Antiqua" pitchFamily="18" charset="0"/>
                </a:rPr>
                <a:t>Memoria</a:t>
              </a:r>
              <a:endParaRPr lang="en-US" altLang="en-US">
                <a:latin typeface="Book Antiqua" pitchFamily="18" charset="0"/>
              </a:endParaRPr>
            </a:p>
          </p:txBody>
        </p:sp>
        <p:sp>
          <p:nvSpPr>
            <p:cNvPr id="5135" name="Text Box 22"/>
            <p:cNvSpPr txBox="1">
              <a:spLocks noChangeArrowheads="1"/>
            </p:cNvSpPr>
            <p:nvPr/>
          </p:nvSpPr>
          <p:spPr bwMode="auto">
            <a:xfrm>
              <a:off x="4328" y="2406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Book Antiqua" pitchFamily="18" charset="0"/>
                </a:rPr>
                <a:t>1000 1011</a:t>
              </a:r>
            </a:p>
          </p:txBody>
        </p:sp>
        <p:sp>
          <p:nvSpPr>
            <p:cNvPr id="5136" name="Text Box 23"/>
            <p:cNvSpPr txBox="1">
              <a:spLocks noChangeArrowheads="1"/>
            </p:cNvSpPr>
            <p:nvPr/>
          </p:nvSpPr>
          <p:spPr bwMode="auto">
            <a:xfrm>
              <a:off x="4336" y="2166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Book Antiqua" pitchFamily="18" charset="0"/>
                </a:rPr>
                <a:t>0000 1001</a:t>
              </a:r>
            </a:p>
          </p:txBody>
        </p:sp>
        <p:sp>
          <p:nvSpPr>
            <p:cNvPr id="5137" name="Line 28"/>
            <p:cNvSpPr>
              <a:spLocks noChangeShapeType="1"/>
            </p:cNvSpPr>
            <p:nvPr/>
          </p:nvSpPr>
          <p:spPr bwMode="auto">
            <a:xfrm flipV="1">
              <a:off x="4344" y="2392"/>
              <a:ext cx="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29"/>
            <p:cNvSpPr>
              <a:spLocks noChangeShapeType="1"/>
            </p:cNvSpPr>
            <p:nvPr/>
          </p:nvSpPr>
          <p:spPr bwMode="auto">
            <a:xfrm flipV="1">
              <a:off x="4344" y="2152"/>
              <a:ext cx="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30"/>
            <p:cNvSpPr>
              <a:spLocks noChangeShapeType="1"/>
            </p:cNvSpPr>
            <p:nvPr/>
          </p:nvSpPr>
          <p:spPr bwMode="auto">
            <a:xfrm>
              <a:off x="1385" y="2600"/>
              <a:ext cx="0" cy="6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97E531-D4B0-4B57-ADCD-77395A48BD38}" type="slidenum">
              <a:rPr lang="en-US" altLang="en-US"/>
              <a:pPr/>
              <a:t>4</a:t>
            </a:fld>
            <a:endParaRPr lang="en-US" altLang="en-US" sz="10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300">
                <a:latin typeface="Book Antiqua" pitchFamily="18" charset="0"/>
              </a:rPr>
              <a:t>Etapa fetch - a</a:t>
            </a:r>
            <a:endParaRPr lang="en-US" altLang="en-US">
              <a:latin typeface="Book Antiqua" pitchFamily="18" charset="0"/>
            </a:endParaRPr>
          </a:p>
        </p:txBody>
      </p:sp>
      <p:grpSp>
        <p:nvGrpSpPr>
          <p:cNvPr id="6148" name="Group 30"/>
          <p:cNvGrpSpPr>
            <a:grpSpLocks/>
          </p:cNvGrpSpPr>
          <p:nvPr/>
        </p:nvGrpSpPr>
        <p:grpSpPr bwMode="auto">
          <a:xfrm>
            <a:off x="1492250" y="2365375"/>
            <a:ext cx="6938963" cy="3848100"/>
            <a:chOff x="940" y="1490"/>
            <a:chExt cx="4371" cy="2424"/>
          </a:xfrm>
        </p:grpSpPr>
        <p:sp>
          <p:nvSpPr>
            <p:cNvPr id="6153" name="Rectangle 4"/>
            <p:cNvSpPr>
              <a:spLocks noChangeArrowheads="1"/>
            </p:cNvSpPr>
            <p:nvPr/>
          </p:nvSpPr>
          <p:spPr bwMode="auto">
            <a:xfrm>
              <a:off x="940" y="1490"/>
              <a:ext cx="1347" cy="133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 b="1">
                  <a:latin typeface="Book Antiqua" pitchFamily="18" charset="0"/>
                </a:rPr>
                <a:t>UCP</a:t>
              </a:r>
            </a:p>
          </p:txBody>
        </p:sp>
        <p:sp>
          <p:nvSpPr>
            <p:cNvPr id="6154" name="Rectangle 5"/>
            <p:cNvSpPr>
              <a:spLocks noChangeArrowheads="1"/>
            </p:cNvSpPr>
            <p:nvPr/>
          </p:nvSpPr>
          <p:spPr bwMode="auto">
            <a:xfrm>
              <a:off x="4340" y="2008"/>
              <a:ext cx="849" cy="190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>
                <a:latin typeface="Book Antiqua" pitchFamily="18" charset="0"/>
              </a:endParaRPr>
            </a:p>
          </p:txBody>
        </p:sp>
        <p:sp>
          <p:nvSpPr>
            <p:cNvPr id="6155" name="Text Box 6"/>
            <p:cNvSpPr txBox="1">
              <a:spLocks noChangeArrowheads="1"/>
            </p:cNvSpPr>
            <p:nvPr/>
          </p:nvSpPr>
          <p:spPr bwMode="auto">
            <a:xfrm>
              <a:off x="1042" y="1677"/>
              <a:ext cx="711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latin typeface="Book Antiqua" pitchFamily="18" charset="0"/>
                </a:rPr>
                <a:t>AX</a:t>
              </a:r>
            </a:p>
          </p:txBody>
        </p:sp>
        <p:sp>
          <p:nvSpPr>
            <p:cNvPr id="6156" name="Text Box 7"/>
            <p:cNvSpPr txBox="1">
              <a:spLocks noChangeArrowheads="1"/>
            </p:cNvSpPr>
            <p:nvPr/>
          </p:nvSpPr>
          <p:spPr bwMode="auto">
            <a:xfrm>
              <a:off x="1050" y="2413"/>
              <a:ext cx="711" cy="181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latin typeface="Book Antiqua" pitchFamily="18" charset="0"/>
                </a:rPr>
                <a:t>IP</a:t>
              </a: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4264" y="1660"/>
              <a:ext cx="9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>
                  <a:latin typeface="Book Antiqua" pitchFamily="18" charset="0"/>
                </a:rPr>
                <a:t>Memoria</a:t>
              </a:r>
              <a:endParaRPr lang="en-US" altLang="en-US">
                <a:latin typeface="Book Antiqua" pitchFamily="18" charset="0"/>
              </a:endParaRPr>
            </a:p>
          </p:txBody>
        </p:sp>
        <p:grpSp>
          <p:nvGrpSpPr>
            <p:cNvPr id="6158" name="Group 23"/>
            <p:cNvGrpSpPr>
              <a:grpSpLocks/>
            </p:cNvGrpSpPr>
            <p:nvPr/>
          </p:nvGrpSpPr>
          <p:grpSpPr bwMode="auto">
            <a:xfrm>
              <a:off x="4328" y="2934"/>
              <a:ext cx="983" cy="471"/>
              <a:chOff x="4328" y="2166"/>
              <a:chExt cx="983" cy="471"/>
            </a:xfrm>
          </p:grpSpPr>
          <p:sp>
            <p:nvSpPr>
              <p:cNvPr id="6169" name="Line 9"/>
              <p:cNvSpPr>
                <a:spLocks noChangeShapeType="1"/>
              </p:cNvSpPr>
              <p:nvPr/>
            </p:nvSpPr>
            <p:spPr bwMode="auto">
              <a:xfrm flipV="1">
                <a:off x="4344" y="2608"/>
                <a:ext cx="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Text Box 14"/>
              <p:cNvSpPr txBox="1">
                <a:spLocks noChangeArrowheads="1"/>
              </p:cNvSpPr>
              <p:nvPr/>
            </p:nvSpPr>
            <p:spPr bwMode="auto">
              <a:xfrm>
                <a:off x="4328" y="2406"/>
                <a:ext cx="9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Book Antiqua" pitchFamily="18" charset="0"/>
                  </a:rPr>
                  <a:t>1000 1011</a:t>
                </a:r>
              </a:p>
            </p:txBody>
          </p:sp>
          <p:sp>
            <p:nvSpPr>
              <p:cNvPr id="6171" name="Text Box 15"/>
              <p:cNvSpPr txBox="1">
                <a:spLocks noChangeArrowheads="1"/>
              </p:cNvSpPr>
              <p:nvPr/>
            </p:nvSpPr>
            <p:spPr bwMode="auto">
              <a:xfrm>
                <a:off x="4336" y="2166"/>
                <a:ext cx="9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Book Antiqua" pitchFamily="18" charset="0"/>
                  </a:rPr>
                  <a:t>0000 1001</a:t>
                </a:r>
              </a:p>
            </p:txBody>
          </p:sp>
          <p:sp>
            <p:nvSpPr>
              <p:cNvPr id="6172" name="Line 16"/>
              <p:cNvSpPr>
                <a:spLocks noChangeShapeType="1"/>
              </p:cNvSpPr>
              <p:nvPr/>
            </p:nvSpPr>
            <p:spPr bwMode="auto">
              <a:xfrm flipV="1">
                <a:off x="4344" y="2392"/>
                <a:ext cx="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9" name="Line 17"/>
            <p:cNvSpPr>
              <a:spLocks noChangeShapeType="1"/>
            </p:cNvSpPr>
            <p:nvPr/>
          </p:nvSpPr>
          <p:spPr bwMode="auto">
            <a:xfrm flipV="1">
              <a:off x="4344" y="2920"/>
              <a:ext cx="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Rectangle 19"/>
            <p:cNvSpPr>
              <a:spLocks noChangeArrowheads="1"/>
            </p:cNvSpPr>
            <p:nvPr/>
          </p:nvSpPr>
          <p:spPr bwMode="auto">
            <a:xfrm>
              <a:off x="2278" y="2003"/>
              <a:ext cx="2047" cy="30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1" name="Line 20"/>
            <p:cNvSpPr>
              <a:spLocks noChangeShapeType="1"/>
            </p:cNvSpPr>
            <p:nvPr/>
          </p:nvSpPr>
          <p:spPr bwMode="auto">
            <a:xfrm>
              <a:off x="1754" y="2507"/>
              <a:ext cx="415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21"/>
            <p:cNvSpPr>
              <a:spLocks noChangeShapeType="1"/>
            </p:cNvSpPr>
            <p:nvPr/>
          </p:nvSpPr>
          <p:spPr bwMode="auto">
            <a:xfrm flipV="1">
              <a:off x="2169" y="2160"/>
              <a:ext cx="0" cy="347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Line 22"/>
            <p:cNvSpPr>
              <a:spLocks noChangeShapeType="1"/>
            </p:cNvSpPr>
            <p:nvPr/>
          </p:nvSpPr>
          <p:spPr bwMode="auto">
            <a:xfrm>
              <a:off x="2169" y="2160"/>
              <a:ext cx="2154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24"/>
            <p:cNvSpPr txBox="1">
              <a:spLocks noChangeArrowheads="1"/>
            </p:cNvSpPr>
            <p:nvPr/>
          </p:nvSpPr>
          <p:spPr bwMode="auto">
            <a:xfrm>
              <a:off x="2697" y="2384"/>
              <a:ext cx="13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>
                  <a:latin typeface="Book Antiqua" pitchFamily="18" charset="0"/>
                </a:rPr>
                <a:t>Magistrala de adrese</a:t>
              </a:r>
            </a:p>
          </p:txBody>
        </p:sp>
        <p:sp>
          <p:nvSpPr>
            <p:cNvPr id="6165" name="Text Box 25"/>
            <p:cNvSpPr txBox="1">
              <a:spLocks noChangeArrowheads="1"/>
            </p:cNvSpPr>
            <p:nvPr/>
          </p:nvSpPr>
          <p:spPr bwMode="auto">
            <a:xfrm>
              <a:off x="4367" y="2056"/>
              <a:ext cx="825" cy="1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>
                  <a:latin typeface="Book Antiqua" pitchFamily="18" charset="0"/>
                </a:rPr>
                <a:t>RAM</a:t>
              </a:r>
            </a:p>
          </p:txBody>
        </p:sp>
        <p:sp>
          <p:nvSpPr>
            <p:cNvPr id="6166" name="Line 26"/>
            <p:cNvSpPr>
              <a:spLocks noChangeShapeType="1"/>
            </p:cNvSpPr>
            <p:nvPr/>
          </p:nvSpPr>
          <p:spPr bwMode="auto">
            <a:xfrm flipV="1">
              <a:off x="4352" y="2312"/>
              <a:ext cx="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Text Box 28"/>
            <p:cNvSpPr txBox="1">
              <a:spLocks noChangeArrowheads="1"/>
            </p:cNvSpPr>
            <p:nvPr/>
          </p:nvSpPr>
          <p:spPr bwMode="auto">
            <a:xfrm>
              <a:off x="2689" y="1968"/>
              <a:ext cx="13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>
                  <a:latin typeface="Book Antiqua" pitchFamily="18" charset="0"/>
                </a:rPr>
                <a:t>Adresa instruc</a:t>
              </a:r>
              <a:r>
                <a:rPr lang="ro-RO" altLang="en-US" sz="1400">
                  <a:latin typeface="Book Antiqua" pitchFamily="18" charset="0"/>
                </a:rPr>
                <a:t>ţ</a:t>
              </a:r>
              <a:r>
                <a:rPr lang="en-US" altLang="en-US" sz="1400">
                  <a:latin typeface="Book Antiqua" pitchFamily="18" charset="0"/>
                </a:rPr>
                <a:t>iunii</a:t>
              </a:r>
            </a:p>
          </p:txBody>
        </p:sp>
      </p:grpSp>
      <p:sp>
        <p:nvSpPr>
          <p:cNvPr id="6149" name="Text Box 32"/>
          <p:cNvSpPr txBox="1">
            <a:spLocks noChangeArrowheads="1"/>
          </p:cNvSpPr>
          <p:nvPr/>
        </p:nvSpPr>
        <p:spPr bwMode="auto">
          <a:xfrm>
            <a:off x="5588000" y="5080000"/>
            <a:ext cx="13398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Book Antiqua" pitchFamily="18" charset="0"/>
              </a:rPr>
              <a:t>     1000:0010</a:t>
            </a:r>
          </a:p>
        </p:txBody>
      </p:sp>
      <p:sp>
        <p:nvSpPr>
          <p:cNvPr id="6150" name="Text Box 33"/>
          <p:cNvSpPr txBox="1">
            <a:spLocks noChangeArrowheads="1"/>
          </p:cNvSpPr>
          <p:nvPr/>
        </p:nvSpPr>
        <p:spPr bwMode="auto">
          <a:xfrm>
            <a:off x="5597525" y="4692650"/>
            <a:ext cx="13398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Book Antiqua" pitchFamily="18" charset="0"/>
              </a:rPr>
              <a:t>     1000:0001</a:t>
            </a:r>
          </a:p>
        </p:txBody>
      </p:sp>
      <p:sp>
        <p:nvSpPr>
          <p:cNvPr id="6151" name="Line 34"/>
          <p:cNvSpPr>
            <a:spLocks noChangeShapeType="1"/>
          </p:cNvSpPr>
          <p:nvPr/>
        </p:nvSpPr>
        <p:spPr bwMode="auto">
          <a:xfrm flipV="1">
            <a:off x="5303838" y="5394325"/>
            <a:ext cx="960437" cy="519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35"/>
          <p:cNvSpPr txBox="1">
            <a:spLocks noChangeArrowheads="1"/>
          </p:cNvSpPr>
          <p:nvPr/>
        </p:nvSpPr>
        <p:spPr bwMode="auto">
          <a:xfrm>
            <a:off x="4041775" y="5851525"/>
            <a:ext cx="17208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Book Antiqua" pitchFamily="18" charset="0"/>
              </a:rPr>
              <a:t>Adresa segmentat</a:t>
            </a:r>
            <a:r>
              <a:rPr lang="ro-RO" altLang="en-US" sz="1600">
                <a:latin typeface="Book Antiqua" pitchFamily="18" charset="0"/>
              </a:rPr>
              <a:t>ă</a:t>
            </a:r>
            <a:r>
              <a:rPr lang="en-US" altLang="en-US" sz="1600">
                <a:latin typeface="Book Antiqua" pitchFamily="18" charset="0"/>
              </a:rPr>
              <a:t> de memorie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729FC4-BC93-4135-964D-8DD3B3498909}" type="slidenum">
              <a:rPr lang="en-US" altLang="en-US"/>
              <a:pPr/>
              <a:t>5</a:t>
            </a:fld>
            <a:endParaRPr lang="en-US" altLang="en-US" sz="10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300">
                <a:latin typeface="Book Antiqua" pitchFamily="18" charset="0"/>
              </a:rPr>
              <a:t>Etapa  fetch - b</a:t>
            </a:r>
            <a:endParaRPr lang="en-US" altLang="en-US">
              <a:latin typeface="Book Antiqua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92250" y="2084388"/>
            <a:ext cx="2138363" cy="24066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>
                <a:latin typeface="Book Antiqua" pitchFamily="18" charset="0"/>
              </a:rPr>
              <a:t>UCP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889750" y="3187700"/>
            <a:ext cx="1347788" cy="3025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>
              <a:latin typeface="Book Antiqua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54175" y="2662238"/>
            <a:ext cx="11287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 b="1">
                <a:latin typeface="Book Antiqua" pitchFamily="18" charset="0"/>
              </a:rPr>
              <a:t>AX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666875" y="3830638"/>
            <a:ext cx="11287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 b="1">
                <a:latin typeface="Book Antiqua" pitchFamily="18" charset="0"/>
              </a:rPr>
              <a:t>IP++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769100" y="2635250"/>
            <a:ext cx="1533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latin typeface="Book Antiqua" pitchFamily="18" charset="0"/>
              </a:rPr>
              <a:t>Memoria</a:t>
            </a:r>
            <a:endParaRPr lang="en-US" altLang="en-US">
              <a:latin typeface="Book Antiqua" pitchFamily="18" charset="0"/>
            </a:endParaRPr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V="1">
            <a:off x="6896100" y="5359400"/>
            <a:ext cx="133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6870700" y="5038725"/>
            <a:ext cx="1547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Book Antiqua" pitchFamily="18" charset="0"/>
              </a:rPr>
              <a:t>1000 1011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6915150" y="4657725"/>
            <a:ext cx="1327150" cy="296863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Book Antiqua" pitchFamily="18" charset="0"/>
              </a:rPr>
              <a:t>0000 1001</a:t>
            </a:r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 flipV="1">
            <a:off x="6896100" y="5016500"/>
            <a:ext cx="133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 flipV="1">
            <a:off x="6896100" y="4635500"/>
            <a:ext cx="133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3616325" y="3179763"/>
            <a:ext cx="3249613" cy="4810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183" name="Line 16"/>
          <p:cNvSpPr>
            <a:spLocks noChangeShapeType="1"/>
          </p:cNvSpPr>
          <p:nvPr/>
        </p:nvSpPr>
        <p:spPr bwMode="auto">
          <a:xfrm>
            <a:off x="2784475" y="3611563"/>
            <a:ext cx="658813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 flipV="1">
            <a:off x="3406775" y="3429000"/>
            <a:ext cx="36513" cy="173038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8"/>
          <p:cNvSpPr>
            <a:spLocks noChangeShapeType="1"/>
          </p:cNvSpPr>
          <p:nvPr/>
        </p:nvSpPr>
        <p:spPr bwMode="auto">
          <a:xfrm>
            <a:off x="3417888" y="3429000"/>
            <a:ext cx="3444875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4281488" y="3784600"/>
            <a:ext cx="2211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>
                <a:latin typeface="Book Antiqua" pitchFamily="18" charset="0"/>
              </a:rPr>
              <a:t>Magistrala de date</a:t>
            </a: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6932613" y="3263900"/>
            <a:ext cx="1309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>
                <a:latin typeface="Book Antiqua" pitchFamily="18" charset="0"/>
              </a:rPr>
              <a:t>RAM</a:t>
            </a:r>
          </a:p>
        </p:txBody>
      </p:sp>
      <p:sp>
        <p:nvSpPr>
          <p:cNvPr id="7188" name="Line 21"/>
          <p:cNvSpPr>
            <a:spLocks noChangeShapeType="1"/>
          </p:cNvSpPr>
          <p:nvPr/>
        </p:nvSpPr>
        <p:spPr bwMode="auto">
          <a:xfrm flipV="1">
            <a:off x="6908800" y="3670300"/>
            <a:ext cx="133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4268788" y="3124200"/>
            <a:ext cx="2211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>
                <a:latin typeface="Book Antiqua" pitchFamily="18" charset="0"/>
              </a:rPr>
              <a:t>Codul instruc</a:t>
            </a:r>
            <a:r>
              <a:rPr lang="ro-RO" altLang="en-US" sz="1400">
                <a:latin typeface="Book Antiqua" pitchFamily="18" charset="0"/>
              </a:rPr>
              <a:t>ţ</a:t>
            </a:r>
            <a:r>
              <a:rPr lang="en-US" altLang="en-US" sz="1400">
                <a:latin typeface="Book Antiqua" pitchFamily="18" charset="0"/>
              </a:rPr>
              <a:t>iunii</a:t>
            </a:r>
          </a:p>
        </p:txBody>
      </p:sp>
      <p:sp>
        <p:nvSpPr>
          <p:cNvPr id="7190" name="Text Box 23"/>
          <p:cNvSpPr txBox="1">
            <a:spLocks noChangeArrowheads="1"/>
          </p:cNvSpPr>
          <p:nvPr/>
        </p:nvSpPr>
        <p:spPr bwMode="auto">
          <a:xfrm>
            <a:off x="2460625" y="4953000"/>
            <a:ext cx="39941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dirty="0">
                <a:latin typeface="Book Antiqua" pitchFamily="18" charset="0"/>
              </a:rPr>
              <a:t>R I = </a:t>
            </a:r>
            <a:r>
              <a:rPr lang="en-US" altLang="en-US" sz="1400" dirty="0" err="1">
                <a:latin typeface="Book Antiqua" pitchFamily="18" charset="0"/>
              </a:rPr>
              <a:t>Registru</a:t>
            </a:r>
            <a:r>
              <a:rPr lang="en-US" altLang="en-US" sz="1400" dirty="0">
                <a:latin typeface="Book Antiqua" pitchFamily="18" charset="0"/>
              </a:rPr>
              <a:t> de </a:t>
            </a:r>
            <a:r>
              <a:rPr lang="en-US" altLang="en-US" sz="1400" dirty="0" err="1">
                <a:latin typeface="Book Antiqua" pitchFamily="18" charset="0"/>
              </a:rPr>
              <a:t>Instruc</a:t>
            </a:r>
            <a:r>
              <a:rPr lang="ro-RO" altLang="en-US" sz="1400" dirty="0">
                <a:latin typeface="Book Antiqua" pitchFamily="18" charset="0"/>
              </a:rPr>
              <a:t>ţ</a:t>
            </a:r>
            <a:r>
              <a:rPr lang="en-US" altLang="en-US" sz="1400" dirty="0" err="1">
                <a:latin typeface="Book Antiqua" pitchFamily="18" charset="0"/>
              </a:rPr>
              <a:t>iune</a:t>
            </a:r>
            <a:endParaRPr lang="en-US" altLang="en-US" sz="1400" dirty="0">
              <a:latin typeface="Book Antiqua" pitchFamily="18" charset="0"/>
            </a:endParaRPr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>
            <a:off x="1666875" y="3449638"/>
            <a:ext cx="1128713" cy="287337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 b="1">
                <a:latin typeface="Book Antiqua" pitchFamily="18" charset="0"/>
              </a:rPr>
              <a:t>RI</a:t>
            </a:r>
          </a:p>
        </p:txBody>
      </p:sp>
      <p:sp>
        <p:nvSpPr>
          <p:cNvPr id="7192" name="Text Box 27"/>
          <p:cNvSpPr txBox="1">
            <a:spLocks noChangeArrowheads="1"/>
          </p:cNvSpPr>
          <p:nvPr/>
        </p:nvSpPr>
        <p:spPr bwMode="auto">
          <a:xfrm>
            <a:off x="5588000" y="5032375"/>
            <a:ext cx="13398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Book Antiqua" pitchFamily="18" charset="0"/>
              </a:rPr>
              <a:t>     1000:0010</a:t>
            </a:r>
          </a:p>
        </p:txBody>
      </p:sp>
      <p:sp>
        <p:nvSpPr>
          <p:cNvPr id="7193" name="Text Box 28"/>
          <p:cNvSpPr txBox="1">
            <a:spLocks noChangeArrowheads="1"/>
          </p:cNvSpPr>
          <p:nvPr/>
        </p:nvSpPr>
        <p:spPr bwMode="auto">
          <a:xfrm>
            <a:off x="5597525" y="4645025"/>
            <a:ext cx="13398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Book Antiqua" pitchFamily="18" charset="0"/>
              </a:rPr>
              <a:t>     1000:0001</a:t>
            </a:r>
          </a:p>
        </p:txBody>
      </p:sp>
      <p:sp>
        <p:nvSpPr>
          <p:cNvPr id="7194" name="Line 29"/>
          <p:cNvSpPr>
            <a:spLocks noChangeShapeType="1"/>
          </p:cNvSpPr>
          <p:nvPr/>
        </p:nvSpPr>
        <p:spPr bwMode="auto">
          <a:xfrm flipV="1">
            <a:off x="5303838" y="5346700"/>
            <a:ext cx="960437" cy="519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Text Box 30"/>
          <p:cNvSpPr txBox="1">
            <a:spLocks noChangeArrowheads="1"/>
          </p:cNvSpPr>
          <p:nvPr/>
        </p:nvSpPr>
        <p:spPr bwMode="auto">
          <a:xfrm>
            <a:off x="4041775" y="5803900"/>
            <a:ext cx="2413000" cy="514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Book Antiqua" pitchFamily="18" charset="0"/>
              </a:rPr>
              <a:t>Adresa segmentat</a:t>
            </a:r>
            <a:r>
              <a:rPr lang="ro-RO" altLang="en-US" sz="1600">
                <a:latin typeface="Book Antiqua" pitchFamily="18" charset="0"/>
              </a:rPr>
              <a:t>ă</a:t>
            </a:r>
            <a:r>
              <a:rPr lang="en-US" altLang="en-US" sz="1600">
                <a:latin typeface="Book Antiqua" pitchFamily="18" charset="0"/>
              </a:rPr>
              <a:t> de memorie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6C9641-639C-4FB0-B846-C060E3C36043}" type="slidenum">
              <a:rPr lang="en-US" altLang="en-US"/>
              <a:pPr/>
              <a:t>6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300">
                <a:latin typeface="Book Antiqua" pitchFamily="18" charset="0"/>
              </a:rPr>
              <a:t>Etapa execute - a</a:t>
            </a:r>
            <a:endParaRPr lang="en-US" altLang="en-US">
              <a:latin typeface="Book Antiqua" pitchFamily="18" charset="0"/>
            </a:endParaRPr>
          </a:p>
        </p:txBody>
      </p:sp>
      <p:grpSp>
        <p:nvGrpSpPr>
          <p:cNvPr id="8196" name="Group 3"/>
          <p:cNvGrpSpPr>
            <a:grpSpLocks/>
          </p:cNvGrpSpPr>
          <p:nvPr/>
        </p:nvGrpSpPr>
        <p:grpSpPr bwMode="auto">
          <a:xfrm>
            <a:off x="1492250" y="2365375"/>
            <a:ext cx="6938963" cy="3848100"/>
            <a:chOff x="940" y="1490"/>
            <a:chExt cx="4371" cy="2424"/>
          </a:xfrm>
        </p:grpSpPr>
        <p:sp>
          <p:nvSpPr>
            <p:cNvPr id="8201" name="Rectangle 4"/>
            <p:cNvSpPr>
              <a:spLocks noChangeArrowheads="1"/>
            </p:cNvSpPr>
            <p:nvPr/>
          </p:nvSpPr>
          <p:spPr bwMode="auto">
            <a:xfrm>
              <a:off x="940" y="1490"/>
              <a:ext cx="1347" cy="133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 b="1">
                  <a:latin typeface="Book Antiqua" pitchFamily="18" charset="0"/>
                </a:rPr>
                <a:t>UCP</a:t>
              </a:r>
            </a:p>
          </p:txBody>
        </p:sp>
        <p:sp>
          <p:nvSpPr>
            <p:cNvPr id="8202" name="Rectangle 5"/>
            <p:cNvSpPr>
              <a:spLocks noChangeArrowheads="1"/>
            </p:cNvSpPr>
            <p:nvPr/>
          </p:nvSpPr>
          <p:spPr bwMode="auto">
            <a:xfrm>
              <a:off x="4340" y="2008"/>
              <a:ext cx="849" cy="190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altLang="en-US">
                <a:latin typeface="Book Antiqua" pitchFamily="18" charset="0"/>
              </a:endParaRPr>
            </a:p>
          </p:txBody>
        </p:sp>
        <p:sp>
          <p:nvSpPr>
            <p:cNvPr id="8203" name="Text Box 6"/>
            <p:cNvSpPr txBox="1">
              <a:spLocks noChangeArrowheads="1"/>
            </p:cNvSpPr>
            <p:nvPr/>
          </p:nvSpPr>
          <p:spPr bwMode="auto">
            <a:xfrm>
              <a:off x="1042" y="1677"/>
              <a:ext cx="711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latin typeface="Book Antiqua" pitchFamily="18" charset="0"/>
                </a:rPr>
                <a:t>AX</a:t>
              </a:r>
            </a:p>
          </p:txBody>
        </p:sp>
        <p:sp>
          <p:nvSpPr>
            <p:cNvPr id="8204" name="Text Box 7"/>
            <p:cNvSpPr txBox="1">
              <a:spLocks noChangeArrowheads="1"/>
            </p:cNvSpPr>
            <p:nvPr/>
          </p:nvSpPr>
          <p:spPr bwMode="auto">
            <a:xfrm>
              <a:off x="1050" y="2413"/>
              <a:ext cx="711" cy="181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latin typeface="Book Antiqua" pitchFamily="18" charset="0"/>
                </a:rPr>
                <a:t>IP</a:t>
              </a:r>
            </a:p>
          </p:txBody>
        </p:sp>
        <p:sp>
          <p:nvSpPr>
            <p:cNvPr id="8205" name="Text Box 8"/>
            <p:cNvSpPr txBox="1">
              <a:spLocks noChangeArrowheads="1"/>
            </p:cNvSpPr>
            <p:nvPr/>
          </p:nvSpPr>
          <p:spPr bwMode="auto">
            <a:xfrm>
              <a:off x="4264" y="1660"/>
              <a:ext cx="9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>
                  <a:latin typeface="Book Antiqua" pitchFamily="18" charset="0"/>
                </a:rPr>
                <a:t>Memoria</a:t>
              </a:r>
              <a:endParaRPr lang="en-US" altLang="en-US">
                <a:latin typeface="Book Antiqua" pitchFamily="18" charset="0"/>
              </a:endParaRPr>
            </a:p>
          </p:txBody>
        </p:sp>
        <p:grpSp>
          <p:nvGrpSpPr>
            <p:cNvPr id="8206" name="Group 9"/>
            <p:cNvGrpSpPr>
              <a:grpSpLocks/>
            </p:cNvGrpSpPr>
            <p:nvPr/>
          </p:nvGrpSpPr>
          <p:grpSpPr bwMode="auto">
            <a:xfrm>
              <a:off x="4328" y="2934"/>
              <a:ext cx="983" cy="471"/>
              <a:chOff x="4328" y="2166"/>
              <a:chExt cx="983" cy="471"/>
            </a:xfrm>
          </p:grpSpPr>
          <p:sp>
            <p:nvSpPr>
              <p:cNvPr id="8217" name="Line 10"/>
              <p:cNvSpPr>
                <a:spLocks noChangeShapeType="1"/>
              </p:cNvSpPr>
              <p:nvPr/>
            </p:nvSpPr>
            <p:spPr bwMode="auto">
              <a:xfrm flipV="1">
                <a:off x="4344" y="2608"/>
                <a:ext cx="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Text Box 11"/>
              <p:cNvSpPr txBox="1">
                <a:spLocks noChangeArrowheads="1"/>
              </p:cNvSpPr>
              <p:nvPr/>
            </p:nvSpPr>
            <p:spPr bwMode="auto">
              <a:xfrm>
                <a:off x="4328" y="2406"/>
                <a:ext cx="9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Book Antiqua" pitchFamily="18" charset="0"/>
                  </a:rPr>
                  <a:t>1000 1011</a:t>
                </a:r>
              </a:p>
            </p:txBody>
          </p:sp>
          <p:sp>
            <p:nvSpPr>
              <p:cNvPr id="8219" name="Text Box 12"/>
              <p:cNvSpPr txBox="1">
                <a:spLocks noChangeArrowheads="1"/>
              </p:cNvSpPr>
              <p:nvPr/>
            </p:nvSpPr>
            <p:spPr bwMode="auto">
              <a:xfrm>
                <a:off x="4336" y="2166"/>
                <a:ext cx="9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Book Antiqua" pitchFamily="18" charset="0"/>
                  </a:rPr>
                  <a:t>0000 1001</a:t>
                </a:r>
              </a:p>
            </p:txBody>
          </p:sp>
          <p:sp>
            <p:nvSpPr>
              <p:cNvPr id="8220" name="Line 13"/>
              <p:cNvSpPr>
                <a:spLocks noChangeShapeType="1"/>
              </p:cNvSpPr>
              <p:nvPr/>
            </p:nvSpPr>
            <p:spPr bwMode="auto">
              <a:xfrm flipV="1">
                <a:off x="4344" y="2392"/>
                <a:ext cx="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7" name="Line 14"/>
            <p:cNvSpPr>
              <a:spLocks noChangeShapeType="1"/>
            </p:cNvSpPr>
            <p:nvPr/>
          </p:nvSpPr>
          <p:spPr bwMode="auto">
            <a:xfrm flipV="1">
              <a:off x="4344" y="2920"/>
              <a:ext cx="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15"/>
            <p:cNvSpPr>
              <a:spLocks noChangeArrowheads="1"/>
            </p:cNvSpPr>
            <p:nvPr/>
          </p:nvSpPr>
          <p:spPr bwMode="auto">
            <a:xfrm>
              <a:off x="2278" y="2003"/>
              <a:ext cx="2047" cy="30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09" name="Line 16"/>
            <p:cNvSpPr>
              <a:spLocks noChangeShapeType="1"/>
            </p:cNvSpPr>
            <p:nvPr/>
          </p:nvSpPr>
          <p:spPr bwMode="auto">
            <a:xfrm>
              <a:off x="1754" y="2507"/>
              <a:ext cx="415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17"/>
            <p:cNvSpPr>
              <a:spLocks noChangeShapeType="1"/>
            </p:cNvSpPr>
            <p:nvPr/>
          </p:nvSpPr>
          <p:spPr bwMode="auto">
            <a:xfrm flipV="1">
              <a:off x="2169" y="2160"/>
              <a:ext cx="0" cy="347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18"/>
            <p:cNvSpPr>
              <a:spLocks noChangeShapeType="1"/>
            </p:cNvSpPr>
            <p:nvPr/>
          </p:nvSpPr>
          <p:spPr bwMode="auto">
            <a:xfrm>
              <a:off x="2169" y="2160"/>
              <a:ext cx="2154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Text Box 19"/>
            <p:cNvSpPr txBox="1">
              <a:spLocks noChangeArrowheads="1"/>
            </p:cNvSpPr>
            <p:nvPr/>
          </p:nvSpPr>
          <p:spPr bwMode="auto">
            <a:xfrm>
              <a:off x="2697" y="2384"/>
              <a:ext cx="13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>
                  <a:latin typeface="Book Antiqua" pitchFamily="18" charset="0"/>
                </a:rPr>
                <a:t>Magistrala de adrese</a:t>
              </a:r>
            </a:p>
          </p:txBody>
        </p:sp>
        <p:sp>
          <p:nvSpPr>
            <p:cNvPr id="8213" name="Text Box 20"/>
            <p:cNvSpPr txBox="1">
              <a:spLocks noChangeArrowheads="1"/>
            </p:cNvSpPr>
            <p:nvPr/>
          </p:nvSpPr>
          <p:spPr bwMode="auto">
            <a:xfrm>
              <a:off x="4367" y="2056"/>
              <a:ext cx="825" cy="19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dirty="0">
                  <a:latin typeface="Book Antiqua" pitchFamily="18" charset="0"/>
                </a:rPr>
                <a:t>RAM</a:t>
              </a:r>
            </a:p>
          </p:txBody>
        </p:sp>
        <p:sp>
          <p:nvSpPr>
            <p:cNvPr id="8214" name="Line 21"/>
            <p:cNvSpPr>
              <a:spLocks noChangeShapeType="1"/>
            </p:cNvSpPr>
            <p:nvPr/>
          </p:nvSpPr>
          <p:spPr bwMode="auto">
            <a:xfrm flipV="1">
              <a:off x="4352" y="2312"/>
              <a:ext cx="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Text Box 22"/>
            <p:cNvSpPr txBox="1">
              <a:spLocks noChangeArrowheads="1"/>
            </p:cNvSpPr>
            <p:nvPr/>
          </p:nvSpPr>
          <p:spPr bwMode="auto">
            <a:xfrm>
              <a:off x="2689" y="1968"/>
              <a:ext cx="13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>
                  <a:latin typeface="Book Antiqua" pitchFamily="18" charset="0"/>
                </a:rPr>
                <a:t>Adresa datelor</a:t>
              </a:r>
            </a:p>
          </p:txBody>
        </p:sp>
        <p:sp>
          <p:nvSpPr>
            <p:cNvPr id="8216" name="Text Box 23"/>
            <p:cNvSpPr txBox="1">
              <a:spLocks noChangeArrowheads="1"/>
            </p:cNvSpPr>
            <p:nvPr/>
          </p:nvSpPr>
          <p:spPr bwMode="auto">
            <a:xfrm>
              <a:off x="1550" y="3120"/>
              <a:ext cx="23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>
                  <a:latin typeface="Book Antiqua" pitchFamily="18" charset="0"/>
                </a:rPr>
                <a:t>RAM = Registru de Adresare a Memoriei</a:t>
              </a:r>
            </a:p>
          </p:txBody>
        </p:sp>
      </p:grpSp>
      <p:sp>
        <p:nvSpPr>
          <p:cNvPr id="8197" name="Text Box 24"/>
          <p:cNvSpPr txBox="1">
            <a:spLocks noChangeArrowheads="1"/>
          </p:cNvSpPr>
          <p:nvPr/>
        </p:nvSpPr>
        <p:spPr bwMode="auto">
          <a:xfrm>
            <a:off x="5572125" y="5080000"/>
            <a:ext cx="13398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Book Antiqua" pitchFamily="18" charset="0"/>
              </a:rPr>
              <a:t>     1000:0010</a:t>
            </a:r>
          </a:p>
        </p:txBody>
      </p:sp>
      <p:sp>
        <p:nvSpPr>
          <p:cNvPr id="8198" name="Text Box 25"/>
          <p:cNvSpPr txBox="1">
            <a:spLocks noChangeArrowheads="1"/>
          </p:cNvSpPr>
          <p:nvPr/>
        </p:nvSpPr>
        <p:spPr bwMode="auto">
          <a:xfrm>
            <a:off x="5581650" y="4692650"/>
            <a:ext cx="13398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Book Antiqua" pitchFamily="18" charset="0"/>
              </a:rPr>
              <a:t>     1000:0001</a:t>
            </a:r>
          </a:p>
        </p:txBody>
      </p:sp>
      <p:sp>
        <p:nvSpPr>
          <p:cNvPr id="8199" name="Line 26"/>
          <p:cNvSpPr>
            <a:spLocks noChangeShapeType="1"/>
          </p:cNvSpPr>
          <p:nvPr/>
        </p:nvSpPr>
        <p:spPr bwMode="auto">
          <a:xfrm flipV="1">
            <a:off x="5287963" y="5394325"/>
            <a:ext cx="960437" cy="519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27"/>
          <p:cNvSpPr txBox="1">
            <a:spLocks noChangeArrowheads="1"/>
          </p:cNvSpPr>
          <p:nvPr/>
        </p:nvSpPr>
        <p:spPr bwMode="auto">
          <a:xfrm>
            <a:off x="4025900" y="5851525"/>
            <a:ext cx="17208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Book Antiqua" pitchFamily="18" charset="0"/>
              </a:rPr>
              <a:t>Adresa segmentat</a:t>
            </a:r>
            <a:r>
              <a:rPr lang="ro-RO" altLang="en-US" sz="1600">
                <a:latin typeface="Book Antiqua" pitchFamily="18" charset="0"/>
              </a:rPr>
              <a:t>ă </a:t>
            </a:r>
            <a:r>
              <a:rPr lang="en-US" altLang="en-US" sz="1600">
                <a:latin typeface="Book Antiqua" pitchFamily="18" charset="0"/>
              </a:rPr>
              <a:t>de memorie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2BE8A0-36D7-4AF1-890A-ECF68417665F}" type="slidenum">
              <a:rPr lang="en-US" altLang="en-US"/>
              <a:pPr/>
              <a:t>7</a:t>
            </a:fld>
            <a:endParaRPr lang="en-US" altLang="en-US" sz="1000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300">
                <a:latin typeface="Book Antiqua" pitchFamily="18" charset="0"/>
              </a:rPr>
              <a:t>Etapa execute - b</a:t>
            </a:r>
            <a:endParaRPr lang="en-US" altLang="en-US">
              <a:latin typeface="Book Antiqua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492250" y="2084388"/>
            <a:ext cx="2138363" cy="24066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>
                <a:latin typeface="Book Antiqua" pitchFamily="18" charset="0"/>
              </a:rPr>
              <a:t>UCP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89750" y="3187700"/>
            <a:ext cx="1347788" cy="3025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>
              <a:latin typeface="Book Antiqua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654175" y="2662238"/>
            <a:ext cx="1128713" cy="287337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 b="1">
                <a:latin typeface="Book Antiqua" pitchFamily="18" charset="0"/>
              </a:rPr>
              <a:t>AX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666875" y="3830638"/>
            <a:ext cx="11287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 b="1">
                <a:latin typeface="Book Antiqua" pitchFamily="18" charset="0"/>
              </a:rPr>
              <a:t>IP++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69100" y="2635250"/>
            <a:ext cx="1533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latin typeface="Book Antiqua" pitchFamily="18" charset="0"/>
              </a:rPr>
              <a:t>Memoria</a:t>
            </a:r>
            <a:endParaRPr lang="en-US" altLang="en-US">
              <a:latin typeface="Book Antiqua" pitchFamily="18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6896100" y="5359400"/>
            <a:ext cx="133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902450" y="5038725"/>
            <a:ext cx="1339850" cy="296863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Book Antiqua" pitchFamily="18" charset="0"/>
              </a:rPr>
              <a:t>0011 0100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883400" y="4657725"/>
            <a:ext cx="13271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Book Antiqua" pitchFamily="18" charset="0"/>
              </a:rPr>
              <a:t>1000 1011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6896100" y="5016500"/>
            <a:ext cx="133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6896100" y="4635500"/>
            <a:ext cx="133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16325" y="3179763"/>
            <a:ext cx="3249613" cy="4810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784475" y="2836863"/>
            <a:ext cx="658813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3405188" y="2844800"/>
            <a:ext cx="1587" cy="58420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3392488" y="3429000"/>
            <a:ext cx="3470275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281488" y="3784600"/>
            <a:ext cx="2211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>
                <a:latin typeface="Book Antiqua" pitchFamily="18" charset="0"/>
              </a:rPr>
              <a:t>Magistrala de date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932613" y="3263900"/>
            <a:ext cx="1309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>
                <a:latin typeface="Book Antiqua" pitchFamily="18" charset="0"/>
              </a:rPr>
              <a:t>RAM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6908800" y="3670300"/>
            <a:ext cx="133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510088" y="3213100"/>
            <a:ext cx="22113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dirty="0">
                <a:latin typeface="Book Antiqua" pitchFamily="18" charset="0"/>
              </a:rPr>
              <a:t>Date: 1234h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460625" y="4953000"/>
            <a:ext cx="39941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dirty="0">
                <a:latin typeface="Book Antiqua" pitchFamily="18" charset="0"/>
              </a:rPr>
              <a:t>R I = </a:t>
            </a:r>
            <a:r>
              <a:rPr lang="en-US" altLang="en-US" sz="1400" dirty="0" err="1">
                <a:latin typeface="Book Antiqua" pitchFamily="18" charset="0"/>
              </a:rPr>
              <a:t>Registru</a:t>
            </a:r>
            <a:r>
              <a:rPr lang="en-US" altLang="en-US" sz="1400" dirty="0">
                <a:latin typeface="Book Antiqua" pitchFamily="18" charset="0"/>
              </a:rPr>
              <a:t> de </a:t>
            </a:r>
            <a:r>
              <a:rPr lang="en-US" altLang="en-US" sz="1400" dirty="0" err="1">
                <a:latin typeface="Book Antiqua" pitchFamily="18" charset="0"/>
              </a:rPr>
              <a:t>Instruc</a:t>
            </a:r>
            <a:r>
              <a:rPr lang="ro-RO" altLang="en-US" sz="1400" dirty="0">
                <a:latin typeface="Book Antiqua" pitchFamily="18" charset="0"/>
              </a:rPr>
              <a:t>ţ</a:t>
            </a:r>
            <a:r>
              <a:rPr lang="en-US" altLang="en-US" sz="1400" dirty="0" err="1">
                <a:latin typeface="Book Antiqua" pitchFamily="18" charset="0"/>
              </a:rPr>
              <a:t>iune</a:t>
            </a:r>
            <a:endParaRPr lang="en-US" altLang="en-US" sz="1400" dirty="0">
              <a:latin typeface="Book Antiqua" pitchFamily="18" charset="0"/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666875" y="3449638"/>
            <a:ext cx="112871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 b="1">
                <a:latin typeface="Book Antiqua" pitchFamily="18" charset="0"/>
              </a:rPr>
              <a:t>RI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902450" y="5394325"/>
            <a:ext cx="1339850" cy="296863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Book Antiqua" pitchFamily="18" charset="0"/>
              </a:rPr>
              <a:t>0001 0010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V="1">
            <a:off x="6908800" y="5664200"/>
            <a:ext cx="133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Text Box 28"/>
          <p:cNvSpPr txBox="1">
            <a:spLocks noChangeArrowheads="1"/>
          </p:cNvSpPr>
          <p:nvPr/>
        </p:nvSpPr>
        <p:spPr bwMode="auto">
          <a:xfrm>
            <a:off x="5562600" y="5403850"/>
            <a:ext cx="13398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Book Antiqua" pitchFamily="18" charset="0"/>
              </a:rPr>
              <a:t>     1000:0011</a:t>
            </a:r>
          </a:p>
        </p:txBody>
      </p:sp>
      <p:sp>
        <p:nvSpPr>
          <p:cNvPr id="9243" name="Text Box 29"/>
          <p:cNvSpPr txBox="1">
            <a:spLocks noChangeArrowheads="1"/>
          </p:cNvSpPr>
          <p:nvPr/>
        </p:nvSpPr>
        <p:spPr bwMode="auto">
          <a:xfrm>
            <a:off x="5556250" y="5032375"/>
            <a:ext cx="13398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Book Antiqua" pitchFamily="18" charset="0"/>
              </a:rPr>
              <a:t>     1000:0010</a:t>
            </a:r>
          </a:p>
        </p:txBody>
      </p:sp>
      <p:sp>
        <p:nvSpPr>
          <p:cNvPr id="9244" name="Text Box 30"/>
          <p:cNvSpPr txBox="1">
            <a:spLocks noChangeArrowheads="1"/>
          </p:cNvSpPr>
          <p:nvPr/>
        </p:nvSpPr>
        <p:spPr bwMode="auto">
          <a:xfrm>
            <a:off x="5565775" y="4645025"/>
            <a:ext cx="13398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Book Antiqua" pitchFamily="18" charset="0"/>
              </a:rPr>
              <a:t>     1000:0001</a:t>
            </a:r>
          </a:p>
        </p:txBody>
      </p:sp>
      <p:sp>
        <p:nvSpPr>
          <p:cNvPr id="9245" name="Line 31"/>
          <p:cNvSpPr>
            <a:spLocks noChangeShapeType="1"/>
          </p:cNvSpPr>
          <p:nvPr/>
        </p:nvSpPr>
        <p:spPr bwMode="auto">
          <a:xfrm flipV="1">
            <a:off x="5287963" y="5711825"/>
            <a:ext cx="960437" cy="519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Text Box 32"/>
          <p:cNvSpPr txBox="1">
            <a:spLocks noChangeArrowheads="1"/>
          </p:cNvSpPr>
          <p:nvPr/>
        </p:nvSpPr>
        <p:spPr bwMode="auto">
          <a:xfrm>
            <a:off x="4025900" y="6042025"/>
            <a:ext cx="17208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Book Antiqua" pitchFamily="18" charset="0"/>
              </a:rPr>
              <a:t>Adresa segmentat</a:t>
            </a:r>
            <a:r>
              <a:rPr lang="ro-RO" altLang="en-US" sz="1600">
                <a:latin typeface="Book Antiqua" pitchFamily="18" charset="0"/>
              </a:rPr>
              <a:t>ă</a:t>
            </a:r>
            <a:r>
              <a:rPr lang="en-US" altLang="en-US" sz="1600">
                <a:latin typeface="Book Antiqua" pitchFamily="18" charset="0"/>
              </a:rPr>
              <a:t> de memorie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53A749-0045-4D92-BF7A-F3AD2DC1D5C4}" type="slidenum">
              <a:rPr lang="en-US" altLang="en-US"/>
              <a:pPr/>
              <a:t>8</a:t>
            </a:fld>
            <a:endParaRPr lang="en-US" altLang="en-US" sz="1000"/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Book Antiqua" pitchFamily="18" charset="0"/>
              </a:rPr>
              <a:t>Ciclu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maşină</a:t>
            </a:r>
            <a:r>
              <a:rPr lang="en-US" altLang="en-US" dirty="0">
                <a:latin typeface="Book Antiqua" pitchFamily="18" charset="0"/>
              </a:rPr>
              <a:t>  “fetch – execute”</a:t>
            </a:r>
          </a:p>
        </p:txBody>
      </p:sp>
      <p:grpSp>
        <p:nvGrpSpPr>
          <p:cNvPr id="10244" name="Group 1059"/>
          <p:cNvGrpSpPr>
            <a:grpSpLocks/>
          </p:cNvGrpSpPr>
          <p:nvPr/>
        </p:nvGrpSpPr>
        <p:grpSpPr bwMode="auto">
          <a:xfrm>
            <a:off x="2319338" y="1866900"/>
            <a:ext cx="5072062" cy="3722688"/>
            <a:chOff x="1461" y="1176"/>
            <a:chExt cx="3195" cy="2345"/>
          </a:xfrm>
        </p:grpSpPr>
        <p:sp>
          <p:nvSpPr>
            <p:cNvPr id="10245" name="Rectangle 1050"/>
            <p:cNvSpPr>
              <a:spLocks noChangeArrowheads="1"/>
            </p:cNvSpPr>
            <p:nvPr/>
          </p:nvSpPr>
          <p:spPr bwMode="auto">
            <a:xfrm>
              <a:off x="1461" y="1831"/>
              <a:ext cx="1247" cy="32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400" dirty="0" err="1">
                  <a:latin typeface="Book Antiqua" pitchFamily="18" charset="0"/>
                </a:rPr>
                <a:t>Timp</a:t>
              </a:r>
              <a:r>
                <a:rPr lang="en-US" altLang="en-US" sz="1400" dirty="0">
                  <a:latin typeface="Book Antiqua" pitchFamily="18" charset="0"/>
                </a:rPr>
                <a:t> - F</a:t>
              </a:r>
            </a:p>
          </p:txBody>
        </p:sp>
        <p:sp>
          <p:nvSpPr>
            <p:cNvPr id="10246" name="Rectangle 1052"/>
            <p:cNvSpPr>
              <a:spLocks noChangeArrowheads="1"/>
            </p:cNvSpPr>
            <p:nvPr/>
          </p:nvSpPr>
          <p:spPr bwMode="auto">
            <a:xfrm>
              <a:off x="1461" y="2167"/>
              <a:ext cx="1247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400" b="1" dirty="0" err="1">
                  <a:latin typeface="Book Antiqua" pitchFamily="18" charset="0"/>
                </a:rPr>
                <a:t>Unitatea</a:t>
              </a:r>
              <a:r>
                <a:rPr lang="en-US" altLang="en-US" sz="1400" b="1" dirty="0">
                  <a:latin typeface="Book Antiqua" pitchFamily="18" charset="0"/>
                </a:rPr>
                <a:t> de control (UC)</a:t>
              </a:r>
            </a:p>
          </p:txBody>
        </p:sp>
        <p:sp>
          <p:nvSpPr>
            <p:cNvPr id="10247" name="Rectangle 1053"/>
            <p:cNvSpPr>
              <a:spLocks noChangeArrowheads="1"/>
            </p:cNvSpPr>
            <p:nvPr/>
          </p:nvSpPr>
          <p:spPr bwMode="auto">
            <a:xfrm>
              <a:off x="1461" y="2511"/>
              <a:ext cx="1247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400">
                  <a:latin typeface="Book Antiqua" pitchFamily="18" charset="0"/>
                </a:rPr>
                <a:t>Fetch</a:t>
              </a:r>
            </a:p>
          </p:txBody>
        </p:sp>
        <p:sp>
          <p:nvSpPr>
            <p:cNvPr id="10248" name="Rectangle 1054"/>
            <p:cNvSpPr>
              <a:spLocks noChangeArrowheads="1"/>
            </p:cNvSpPr>
            <p:nvPr/>
          </p:nvSpPr>
          <p:spPr bwMode="auto">
            <a:xfrm>
              <a:off x="3317" y="1831"/>
              <a:ext cx="1339" cy="32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400">
                  <a:latin typeface="Book Antiqua" pitchFamily="18" charset="0"/>
                </a:rPr>
                <a:t>Timp - E</a:t>
              </a:r>
            </a:p>
          </p:txBody>
        </p:sp>
        <p:sp>
          <p:nvSpPr>
            <p:cNvPr id="10249" name="Rectangle 1055"/>
            <p:cNvSpPr>
              <a:spLocks noChangeArrowheads="1"/>
            </p:cNvSpPr>
            <p:nvPr/>
          </p:nvSpPr>
          <p:spPr bwMode="auto">
            <a:xfrm>
              <a:off x="3317" y="2167"/>
              <a:ext cx="1339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400" b="1" dirty="0" err="1">
                  <a:latin typeface="Book Antiqua" pitchFamily="18" charset="0"/>
                </a:rPr>
                <a:t>Unitatea</a:t>
              </a:r>
              <a:r>
                <a:rPr lang="en-US" altLang="en-US" sz="1400" b="1" dirty="0">
                  <a:latin typeface="Book Antiqua" pitchFamily="18" charset="0"/>
                </a:rPr>
                <a:t> </a:t>
              </a:r>
              <a:r>
                <a:rPr lang="en-US" altLang="en-US" sz="1400" b="1" dirty="0" err="1">
                  <a:latin typeface="Book Antiqua" pitchFamily="18" charset="0"/>
                </a:rPr>
                <a:t>aritmetico</a:t>
              </a:r>
              <a:r>
                <a:rPr lang="en-US" altLang="en-US" sz="1400" b="1" dirty="0">
                  <a:latin typeface="Book Antiqua" pitchFamily="18" charset="0"/>
                </a:rPr>
                <a:t>/</a:t>
              </a:r>
              <a:r>
                <a:rPr lang="en-US" altLang="en-US" sz="1400" b="1" dirty="0" err="1">
                  <a:latin typeface="Book Antiqua" pitchFamily="18" charset="0"/>
                </a:rPr>
                <a:t>logică</a:t>
              </a:r>
              <a:endParaRPr lang="en-US" altLang="en-US" sz="1400" b="1" dirty="0">
                <a:latin typeface="Book Antiqua" pitchFamily="18" charset="0"/>
              </a:endParaRPr>
            </a:p>
            <a:p>
              <a:pPr algn="ctr"/>
              <a:r>
                <a:rPr lang="en-US" altLang="en-US" sz="1400" b="1" dirty="0">
                  <a:latin typeface="Book Antiqua" pitchFamily="18" charset="0"/>
                </a:rPr>
                <a:t>(UAL)</a:t>
              </a:r>
            </a:p>
          </p:txBody>
        </p:sp>
        <p:sp>
          <p:nvSpPr>
            <p:cNvPr id="10250" name="Rectangle 1056"/>
            <p:cNvSpPr>
              <a:spLocks noChangeArrowheads="1"/>
            </p:cNvSpPr>
            <p:nvPr/>
          </p:nvSpPr>
          <p:spPr bwMode="auto">
            <a:xfrm>
              <a:off x="3317" y="2511"/>
              <a:ext cx="1339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400">
                  <a:latin typeface="Book Antiqua" pitchFamily="18" charset="0"/>
                </a:rPr>
                <a:t>Execute</a:t>
              </a:r>
            </a:p>
          </p:txBody>
        </p:sp>
        <p:sp>
          <p:nvSpPr>
            <p:cNvPr id="10251" name="AutoShape 1057"/>
            <p:cNvSpPr>
              <a:spLocks noChangeArrowheads="1"/>
            </p:cNvSpPr>
            <p:nvPr/>
          </p:nvSpPr>
          <p:spPr bwMode="auto">
            <a:xfrm rot="1933178">
              <a:off x="2468" y="1176"/>
              <a:ext cx="1139" cy="799"/>
            </a:xfrm>
            <a:custGeom>
              <a:avLst/>
              <a:gdLst>
                <a:gd name="T0" fmla="*/ 655 w 21600"/>
                <a:gd name="T1" fmla="*/ 0 h 21600"/>
                <a:gd name="T2" fmla="*/ 655 w 21600"/>
                <a:gd name="T3" fmla="*/ 450 h 21600"/>
                <a:gd name="T4" fmla="*/ 48 w 21600"/>
                <a:gd name="T5" fmla="*/ 799 h 21600"/>
                <a:gd name="T6" fmla="*/ 1139 w 21600"/>
                <a:gd name="T7" fmla="*/ 225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1 w 21600"/>
                <a:gd name="T13" fmla="*/ 5190 h 21600"/>
                <a:gd name="T14" fmla="*/ 20273 w 21600"/>
                <a:gd name="T15" fmla="*/ 694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2427" y="0"/>
                  </a:lnTo>
                  <a:lnTo>
                    <a:pt x="12427" y="5197"/>
                  </a:lnTo>
                  <a:cubicBezTo>
                    <a:pt x="5564" y="5197"/>
                    <a:pt x="0" y="8314"/>
                    <a:pt x="0" y="12158"/>
                  </a:cubicBezTo>
                  <a:lnTo>
                    <a:pt x="0" y="21600"/>
                  </a:lnTo>
                  <a:lnTo>
                    <a:pt x="1803" y="21600"/>
                  </a:lnTo>
                  <a:lnTo>
                    <a:pt x="1803" y="12158"/>
                  </a:lnTo>
                  <a:cubicBezTo>
                    <a:pt x="1803" y="9288"/>
                    <a:pt x="6560" y="6961"/>
                    <a:pt x="12427" y="6961"/>
                  </a:cubicBezTo>
                  <a:lnTo>
                    <a:pt x="12427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AutoShape 1058"/>
            <p:cNvSpPr>
              <a:spLocks noChangeArrowheads="1"/>
            </p:cNvSpPr>
            <p:nvPr/>
          </p:nvSpPr>
          <p:spPr bwMode="auto">
            <a:xfrm rot="-9060219">
              <a:off x="2395" y="2722"/>
              <a:ext cx="1139" cy="799"/>
            </a:xfrm>
            <a:custGeom>
              <a:avLst/>
              <a:gdLst>
                <a:gd name="T0" fmla="*/ 655 w 21600"/>
                <a:gd name="T1" fmla="*/ 0 h 21600"/>
                <a:gd name="T2" fmla="*/ 655 w 21600"/>
                <a:gd name="T3" fmla="*/ 450 h 21600"/>
                <a:gd name="T4" fmla="*/ 48 w 21600"/>
                <a:gd name="T5" fmla="*/ 799 h 21600"/>
                <a:gd name="T6" fmla="*/ 1139 w 21600"/>
                <a:gd name="T7" fmla="*/ 225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1 w 21600"/>
                <a:gd name="T13" fmla="*/ 5190 h 21600"/>
                <a:gd name="T14" fmla="*/ 20254 w 21600"/>
                <a:gd name="T15" fmla="*/ 69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2427" y="0"/>
                  </a:lnTo>
                  <a:lnTo>
                    <a:pt x="12427" y="5192"/>
                  </a:lnTo>
                  <a:cubicBezTo>
                    <a:pt x="5564" y="5192"/>
                    <a:pt x="0" y="8311"/>
                    <a:pt x="0" y="12158"/>
                  </a:cubicBezTo>
                  <a:lnTo>
                    <a:pt x="0" y="21600"/>
                  </a:lnTo>
                  <a:lnTo>
                    <a:pt x="1813" y="21600"/>
                  </a:lnTo>
                  <a:lnTo>
                    <a:pt x="1813" y="12158"/>
                  </a:lnTo>
                  <a:cubicBezTo>
                    <a:pt x="1813" y="9291"/>
                    <a:pt x="6565" y="6966"/>
                    <a:pt x="12427" y="6966"/>
                  </a:cubicBezTo>
                  <a:lnTo>
                    <a:pt x="12427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A04439-F018-429C-BE60-AAF42712801F}" type="slidenum">
              <a:rPr lang="en-US" altLang="en-US"/>
              <a:pPr/>
              <a:t>9</a:t>
            </a:fld>
            <a:endParaRPr lang="en-US" altLang="en-US" sz="1000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latin typeface="Book Antiqua" pitchFamily="18" charset="0"/>
              </a:rPr>
              <a:t>Componentele de bază ale unui microprocesor</a:t>
            </a:r>
          </a:p>
        </p:txBody>
      </p:sp>
      <p:grpSp>
        <p:nvGrpSpPr>
          <p:cNvPr id="11268" name="Group 1039"/>
          <p:cNvGrpSpPr>
            <a:grpSpLocks/>
          </p:cNvGrpSpPr>
          <p:nvPr/>
        </p:nvGrpSpPr>
        <p:grpSpPr bwMode="auto">
          <a:xfrm>
            <a:off x="1858963" y="2271713"/>
            <a:ext cx="5421312" cy="3076575"/>
            <a:chOff x="1171" y="1431"/>
            <a:chExt cx="3415" cy="1938"/>
          </a:xfrm>
        </p:grpSpPr>
        <p:sp>
          <p:nvSpPr>
            <p:cNvPr id="11269" name="Rectangle 1036"/>
            <p:cNvSpPr>
              <a:spLocks noChangeArrowheads="1"/>
            </p:cNvSpPr>
            <p:nvPr/>
          </p:nvSpPr>
          <p:spPr bwMode="auto">
            <a:xfrm>
              <a:off x="1171" y="1431"/>
              <a:ext cx="3415" cy="19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0" name="Rectangle 1028"/>
            <p:cNvSpPr>
              <a:spLocks noChangeArrowheads="1"/>
            </p:cNvSpPr>
            <p:nvPr/>
          </p:nvSpPr>
          <p:spPr bwMode="auto">
            <a:xfrm>
              <a:off x="2256" y="2793"/>
              <a:ext cx="1247" cy="32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>
                  <a:latin typeface="Book Antiqua" pitchFamily="18" charset="0"/>
                </a:rPr>
                <a:t>Ceasul</a:t>
              </a:r>
            </a:p>
          </p:txBody>
        </p:sp>
        <p:sp>
          <p:nvSpPr>
            <p:cNvPr id="11271" name="Rectangle 1029"/>
            <p:cNvSpPr>
              <a:spLocks noChangeArrowheads="1"/>
            </p:cNvSpPr>
            <p:nvPr/>
          </p:nvSpPr>
          <p:spPr bwMode="auto">
            <a:xfrm>
              <a:off x="1365" y="2167"/>
              <a:ext cx="1247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 dirty="0" err="1">
                  <a:latin typeface="Book Antiqua" pitchFamily="18" charset="0"/>
                </a:rPr>
                <a:t>Unitatea</a:t>
              </a:r>
              <a:r>
                <a:rPr lang="en-US" altLang="en-US" sz="1600" b="1" dirty="0">
                  <a:latin typeface="Book Antiqua" pitchFamily="18" charset="0"/>
                </a:rPr>
                <a:t> de control</a:t>
              </a:r>
            </a:p>
          </p:txBody>
        </p:sp>
        <p:sp>
          <p:nvSpPr>
            <p:cNvPr id="11272" name="Rectangle 1032"/>
            <p:cNvSpPr>
              <a:spLocks noChangeArrowheads="1"/>
            </p:cNvSpPr>
            <p:nvPr/>
          </p:nvSpPr>
          <p:spPr bwMode="auto">
            <a:xfrm>
              <a:off x="2861" y="2167"/>
              <a:ext cx="1547" cy="3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 dirty="0" err="1">
                  <a:latin typeface="Book Antiqua" pitchFamily="18" charset="0"/>
                </a:rPr>
                <a:t>Unitatea</a:t>
              </a:r>
              <a:r>
                <a:rPr lang="en-US" altLang="en-US" sz="1600" b="1" dirty="0">
                  <a:latin typeface="Book Antiqua" pitchFamily="18" charset="0"/>
                </a:rPr>
                <a:t> </a:t>
              </a:r>
              <a:r>
                <a:rPr lang="en-US" altLang="en-US" sz="1600" b="1" dirty="0" err="1">
                  <a:latin typeface="Book Antiqua" pitchFamily="18" charset="0"/>
                </a:rPr>
                <a:t>aritmetico</a:t>
              </a:r>
              <a:r>
                <a:rPr lang="en-US" altLang="en-US" sz="1600" b="1" dirty="0">
                  <a:latin typeface="Book Antiqua" pitchFamily="18" charset="0"/>
                </a:rPr>
                <a:t>/</a:t>
              </a:r>
              <a:r>
                <a:rPr lang="en-US" altLang="en-US" sz="1600" b="1" dirty="0" err="1">
                  <a:latin typeface="Book Antiqua" pitchFamily="18" charset="0"/>
                </a:rPr>
                <a:t>logică</a:t>
              </a:r>
              <a:endParaRPr lang="en-US" altLang="en-US" sz="1600" b="1" dirty="0">
                <a:latin typeface="Book Antiqua" pitchFamily="18" charset="0"/>
              </a:endParaRPr>
            </a:p>
          </p:txBody>
        </p:sp>
        <p:sp>
          <p:nvSpPr>
            <p:cNvPr id="11273" name="Rectangle 1037"/>
            <p:cNvSpPr>
              <a:spLocks noChangeArrowheads="1"/>
            </p:cNvSpPr>
            <p:nvPr/>
          </p:nvSpPr>
          <p:spPr bwMode="auto">
            <a:xfrm>
              <a:off x="2128" y="1605"/>
              <a:ext cx="1680" cy="32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600" b="1" dirty="0" err="1">
                  <a:latin typeface="Book Antiqua" pitchFamily="18" charset="0"/>
                </a:rPr>
                <a:t>Regi</a:t>
              </a:r>
              <a:r>
                <a:rPr lang="ro-RO" altLang="en-US" sz="1600" b="1" dirty="0">
                  <a:latin typeface="Book Antiqua" pitchFamily="18" charset="0"/>
                </a:rPr>
                <a:t>ștrii microprocesorului</a:t>
              </a:r>
              <a:endParaRPr lang="en-US" altLang="en-US" sz="1600" b="1" dirty="0">
                <a:latin typeface="Book Antiqua" pitchFamily="18" charset="0"/>
              </a:endParaRPr>
            </a:p>
          </p:txBody>
        </p:sp>
        <p:sp>
          <p:nvSpPr>
            <p:cNvPr id="11274" name="Text Box 1038"/>
            <p:cNvSpPr txBox="1">
              <a:spLocks noChangeArrowheads="1"/>
            </p:cNvSpPr>
            <p:nvPr/>
          </p:nvSpPr>
          <p:spPr bwMode="auto">
            <a:xfrm>
              <a:off x="3961" y="3046"/>
              <a:ext cx="54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200" b="1">
                  <a:latin typeface="Book Antiqua" pitchFamily="18" charset="0"/>
                </a:rPr>
                <a:t>UCP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Firebal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98944</TotalTime>
  <Words>797</Words>
  <Application>Microsoft Office PowerPoint</Application>
  <PresentationFormat>On-screen Show (4:3)</PresentationFormat>
  <Paragraphs>194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Garamond</vt:lpstr>
      <vt:lpstr>Times New Roman</vt:lpstr>
      <vt:lpstr>Fireball</vt:lpstr>
      <vt:lpstr>Bazele Tehnologiei Informaţiei Curs 10</vt:lpstr>
      <vt:lpstr>Conţinut</vt:lpstr>
      <vt:lpstr>Ciclul fetch-execute</vt:lpstr>
      <vt:lpstr>Etapa fetch - a</vt:lpstr>
      <vt:lpstr>Etapa  fetch - b</vt:lpstr>
      <vt:lpstr>Etapa execute - a</vt:lpstr>
      <vt:lpstr>Etapa execute - b</vt:lpstr>
      <vt:lpstr>Ciclu maşină  “fetch – execute”</vt:lpstr>
      <vt:lpstr>Componentele de bază ale unui microprocesor</vt:lpstr>
      <vt:lpstr>Procesor, date, memorie</vt:lpstr>
      <vt:lpstr>Majoritatea instrucţiunilor au un cod al operaţiei precum şi unul sau mai mulţi operanzi</vt:lpstr>
      <vt:lpstr>Adrese de memorie si valori</vt:lpstr>
      <vt:lpstr>Adresare segmentata</vt:lpstr>
      <vt:lpstr>Construirea adresei efective din adresa segmentată</vt:lpstr>
      <vt:lpstr>Ierarhia memoriei</vt:lpstr>
      <vt:lpstr>Caracteristici ale memoriei: latența</vt:lpstr>
      <vt:lpstr>Caracteristici ale memoriei: persistența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BTI Curs 10</dc:title>
  <dc:creator>Razvan</dc:creator>
  <cp:lastModifiedBy>Administrator</cp:lastModifiedBy>
  <cp:revision>242</cp:revision>
  <cp:lastPrinted>1999-08-25T13:17:36Z</cp:lastPrinted>
  <dcterms:created xsi:type="dcterms:W3CDTF">1999-08-25T01:21:32Z</dcterms:created>
  <dcterms:modified xsi:type="dcterms:W3CDTF">2023-12-06T09:45:42Z</dcterms:modified>
</cp:coreProperties>
</file>