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43"/>
  </p:notesMasterIdLst>
  <p:handoutMasterIdLst>
    <p:handoutMasterId r:id="rId44"/>
  </p:handoutMasterIdLst>
  <p:sldIdLst>
    <p:sldId id="256" r:id="rId2"/>
    <p:sldId id="298" r:id="rId3"/>
    <p:sldId id="325" r:id="rId4"/>
    <p:sldId id="326" r:id="rId5"/>
    <p:sldId id="327" r:id="rId6"/>
    <p:sldId id="328" r:id="rId7"/>
    <p:sldId id="339" r:id="rId8"/>
    <p:sldId id="299" r:id="rId9"/>
    <p:sldId id="330" r:id="rId10"/>
    <p:sldId id="331" r:id="rId11"/>
    <p:sldId id="300" r:id="rId12"/>
    <p:sldId id="301" r:id="rId13"/>
    <p:sldId id="334" r:id="rId14"/>
    <p:sldId id="336" r:id="rId15"/>
    <p:sldId id="335" r:id="rId16"/>
    <p:sldId id="333" r:id="rId17"/>
    <p:sldId id="302" r:id="rId18"/>
    <p:sldId id="337" r:id="rId19"/>
    <p:sldId id="324" r:id="rId20"/>
    <p:sldId id="332" r:id="rId21"/>
    <p:sldId id="303" r:id="rId22"/>
    <p:sldId id="304" r:id="rId23"/>
    <p:sldId id="305" r:id="rId24"/>
    <p:sldId id="307" r:id="rId25"/>
    <p:sldId id="308" r:id="rId26"/>
    <p:sldId id="309" r:id="rId27"/>
    <p:sldId id="322" r:id="rId28"/>
    <p:sldId id="319" r:id="rId29"/>
    <p:sldId id="320" r:id="rId30"/>
    <p:sldId id="321" r:id="rId31"/>
    <p:sldId id="306" r:id="rId32"/>
    <p:sldId id="323" r:id="rId33"/>
    <p:sldId id="310" r:id="rId34"/>
    <p:sldId id="311" r:id="rId35"/>
    <p:sldId id="312" r:id="rId36"/>
    <p:sldId id="313" r:id="rId37"/>
    <p:sldId id="314" r:id="rId38"/>
    <p:sldId id="315" r:id="rId39"/>
    <p:sldId id="316" r:id="rId40"/>
    <p:sldId id="317" r:id="rId41"/>
    <p:sldId id="318" r:id="rId42"/>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CC00"/>
    <a:srgbClr val="000099"/>
    <a:srgbClr val="0066CC"/>
    <a:srgbClr val="CCCC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8741" autoAdjust="0"/>
    <p:restoredTop sz="78536" autoAdjust="0"/>
  </p:normalViewPr>
  <p:slideViewPr>
    <p:cSldViewPr snapToGrid="0">
      <p:cViewPr varScale="1">
        <p:scale>
          <a:sx n="69" d="100"/>
          <a:sy n="69" d="100"/>
        </p:scale>
        <p:origin x="1277" y="62"/>
      </p:cViewPr>
      <p:guideLst>
        <p:guide orient="horz" pos="21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12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021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2" tIns="44831" rIns="89662" bIns="44831" numCol="1" anchor="t" anchorCtr="0" compatLnSpc="1">
            <a:prstTxWarp prst="textNoShape">
              <a:avLst/>
            </a:prstTxWarp>
          </a:bodyPr>
          <a:lstStyle>
            <a:lvl1pPr defTabSz="896938">
              <a:defRPr sz="1100" smtClean="0">
                <a:latin typeface="Times New Roman" pitchFamily="18" charset="0"/>
              </a:defRPr>
            </a:lvl1pPr>
          </a:lstStyle>
          <a:p>
            <a:pPr>
              <a:defRPr/>
            </a:pPr>
            <a:endParaRPr lang="en-US"/>
          </a:p>
        </p:txBody>
      </p:sp>
      <p:sp>
        <p:nvSpPr>
          <p:cNvPr id="38915" name="Rectangle 3"/>
          <p:cNvSpPr>
            <a:spLocks noGrp="1" noChangeArrowheads="1"/>
          </p:cNvSpPr>
          <p:nvPr>
            <p:ph type="dt" sz="quarter" idx="1"/>
          </p:nvPr>
        </p:nvSpPr>
        <p:spPr bwMode="auto">
          <a:xfrm>
            <a:off x="3860800" y="0"/>
            <a:ext cx="297021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2" tIns="44831" rIns="89662" bIns="44831" numCol="1" anchor="t" anchorCtr="0" compatLnSpc="1">
            <a:prstTxWarp prst="textNoShape">
              <a:avLst/>
            </a:prstTxWarp>
          </a:bodyPr>
          <a:lstStyle>
            <a:lvl1pPr algn="r" defTabSz="896938">
              <a:defRPr sz="1100" smtClean="0">
                <a:latin typeface="Times New Roman" pitchFamily="18" charset="0"/>
              </a:defRPr>
            </a:lvl1pPr>
          </a:lstStyle>
          <a:p>
            <a:pPr>
              <a:defRPr/>
            </a:pPr>
            <a:endParaRPr lang="en-US"/>
          </a:p>
        </p:txBody>
      </p:sp>
      <p:sp>
        <p:nvSpPr>
          <p:cNvPr id="38916" name="Rectangle 4"/>
          <p:cNvSpPr>
            <a:spLocks noGrp="1" noChangeArrowheads="1"/>
          </p:cNvSpPr>
          <p:nvPr>
            <p:ph type="ftr" sz="quarter" idx="2"/>
          </p:nvPr>
        </p:nvSpPr>
        <p:spPr bwMode="auto">
          <a:xfrm>
            <a:off x="0" y="8709025"/>
            <a:ext cx="297021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2" tIns="44831" rIns="89662" bIns="44831" numCol="1" anchor="b" anchorCtr="0" compatLnSpc="1">
            <a:prstTxWarp prst="textNoShape">
              <a:avLst/>
            </a:prstTxWarp>
          </a:bodyPr>
          <a:lstStyle>
            <a:lvl1pPr defTabSz="896938">
              <a:defRPr sz="1100" smtClean="0">
                <a:latin typeface="Times New Roman" pitchFamily="18" charset="0"/>
              </a:defRPr>
            </a:lvl1pPr>
          </a:lstStyle>
          <a:p>
            <a:pPr>
              <a:defRPr/>
            </a:pPr>
            <a:endParaRPr lang="en-US"/>
          </a:p>
        </p:txBody>
      </p:sp>
      <p:sp>
        <p:nvSpPr>
          <p:cNvPr id="38917" name="Rectangle 5"/>
          <p:cNvSpPr>
            <a:spLocks noGrp="1" noChangeArrowheads="1"/>
          </p:cNvSpPr>
          <p:nvPr>
            <p:ph type="sldNum" sz="quarter" idx="3"/>
          </p:nvPr>
        </p:nvSpPr>
        <p:spPr bwMode="auto">
          <a:xfrm>
            <a:off x="3860800" y="8709025"/>
            <a:ext cx="2970213"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2" tIns="44831" rIns="89662" bIns="44831" numCol="1" anchor="b" anchorCtr="0" compatLnSpc="1">
            <a:prstTxWarp prst="textNoShape">
              <a:avLst/>
            </a:prstTxWarp>
          </a:bodyPr>
          <a:lstStyle>
            <a:lvl1pPr algn="r" defTabSz="896938">
              <a:defRPr sz="1100" smtClean="0">
                <a:latin typeface="Times New Roman" pitchFamily="18" charset="0"/>
              </a:defRPr>
            </a:lvl1pPr>
          </a:lstStyle>
          <a:p>
            <a:pPr>
              <a:defRPr/>
            </a:pPr>
            <a:fld id="{4D29BE2A-5CCA-43C1-B8BB-9A1809DC99D9}" type="slidenum">
              <a:rPr lang="en-US"/>
              <a:pPr>
                <a:defRPr/>
              </a:pPr>
              <a:t>‹#›</a:t>
            </a:fld>
            <a:endParaRPr lang="en-US"/>
          </a:p>
        </p:txBody>
      </p:sp>
    </p:spTree>
    <p:extLst>
      <p:ext uri="{BB962C8B-B14F-4D97-AF65-F5344CB8AC3E}">
        <p14:creationId xmlns:p14="http://schemas.microsoft.com/office/powerpoint/2010/main" val="2395170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10342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mtClean="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342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43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mtClean="0"/>
            </a:lvl1pPr>
          </a:lstStyle>
          <a:p>
            <a:pPr>
              <a:defRPr/>
            </a:pPr>
            <a:endParaRPr lang="en-US"/>
          </a:p>
        </p:txBody>
      </p:sp>
      <p:sp>
        <p:nvSpPr>
          <p:cNvPr id="10343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mtClean="0"/>
            </a:lvl1pPr>
          </a:lstStyle>
          <a:p>
            <a:pPr>
              <a:defRPr/>
            </a:pPr>
            <a:fld id="{BC5701B0-C172-408B-BBC0-168D44395D64}" type="slidenum">
              <a:rPr lang="en-US"/>
              <a:pPr>
                <a:defRPr/>
              </a:pPr>
              <a:t>‹#›</a:t>
            </a:fld>
            <a:endParaRPr lang="en-US"/>
          </a:p>
        </p:txBody>
      </p:sp>
    </p:spTree>
    <p:extLst>
      <p:ext uri="{BB962C8B-B14F-4D97-AF65-F5344CB8AC3E}">
        <p14:creationId xmlns:p14="http://schemas.microsoft.com/office/powerpoint/2010/main" val="15970706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E599E4F9-9AE9-4806-88AC-0DD8E01C9441}" type="slidenum">
              <a:rPr lang="en-US" altLang="en-US"/>
              <a:pPr/>
              <a:t>2</a:t>
            </a:fld>
            <a:endParaRPr lang="en-US"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AH :</a:t>
            </a:r>
            <a:r>
              <a:rPr lang="en-US" baseline="0" dirty="0"/>
              <a:t> </a:t>
            </a:r>
            <a:r>
              <a:rPr lang="en-US" dirty="0"/>
              <a:t>A-High</a:t>
            </a:r>
          </a:p>
          <a:p>
            <a:r>
              <a:rPr lang="en-US" dirty="0"/>
              <a:t>AL:</a:t>
            </a:r>
            <a:r>
              <a:rPr lang="en-US" baseline="0" dirty="0"/>
              <a:t> A-Low</a:t>
            </a:r>
          </a:p>
          <a:p>
            <a:r>
              <a:rPr lang="en-US" baseline="0" dirty="0"/>
              <a:t>AX=1234h</a:t>
            </a:r>
          </a:p>
          <a:p>
            <a:r>
              <a:rPr lang="en-US" baseline="0" dirty="0"/>
              <a:t>AL=34h</a:t>
            </a:r>
          </a:p>
          <a:p>
            <a:r>
              <a:rPr lang="en-US" baseline="0" dirty="0"/>
              <a:t>AH=12h</a:t>
            </a:r>
            <a:endParaRPr lang="en-US" dirty="0"/>
          </a:p>
        </p:txBody>
      </p:sp>
      <p:sp>
        <p:nvSpPr>
          <p:cNvPr id="4" name="Slide Number Placeholder 3"/>
          <p:cNvSpPr>
            <a:spLocks noGrp="1"/>
          </p:cNvSpPr>
          <p:nvPr>
            <p:ph type="sldNum" sz="quarter" idx="10"/>
          </p:nvPr>
        </p:nvSpPr>
        <p:spPr/>
        <p:txBody>
          <a:bodyPr/>
          <a:lstStyle/>
          <a:p>
            <a:pPr>
              <a:defRPr/>
            </a:pPr>
            <a:fld id="{BC5701B0-C172-408B-BBC0-168D44395D64}" type="slidenum">
              <a:rPr lang="en-US" smtClean="0"/>
              <a:pPr>
                <a:defRPr/>
              </a:pPr>
              <a:t>9</a:t>
            </a:fld>
            <a:endParaRPr lang="en-US"/>
          </a:p>
        </p:txBody>
      </p:sp>
    </p:spTree>
    <p:extLst>
      <p:ext uri="{BB962C8B-B14F-4D97-AF65-F5344CB8AC3E}">
        <p14:creationId xmlns:p14="http://schemas.microsoft.com/office/powerpoint/2010/main" val="3802126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5701B0-C172-408B-BBC0-168D44395D64}" type="slidenum">
              <a:rPr lang="en-US" smtClean="0"/>
              <a:pPr>
                <a:defRPr/>
              </a:pPr>
              <a:t>13</a:t>
            </a:fld>
            <a:endParaRPr lang="en-US"/>
          </a:p>
        </p:txBody>
      </p:sp>
    </p:spTree>
    <p:extLst>
      <p:ext uri="{BB962C8B-B14F-4D97-AF65-F5344CB8AC3E}">
        <p14:creationId xmlns:p14="http://schemas.microsoft.com/office/powerpoint/2010/main" val="3218370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a:t>
            </a:r>
            <a:r>
              <a:rPr lang="en-US" dirty="0" err="1"/>
              <a:t>este</a:t>
            </a:r>
            <a:r>
              <a:rPr lang="en-US" dirty="0"/>
              <a:t> </a:t>
            </a:r>
            <a:r>
              <a:rPr lang="en-US" dirty="0" err="1"/>
              <a:t>setat</a:t>
            </a:r>
            <a:r>
              <a:rPr lang="en-US" baseline="0" dirty="0"/>
              <a:t> </a:t>
            </a:r>
            <a:r>
              <a:rPr lang="en-US" baseline="0" dirty="0" err="1"/>
              <a:t>daca</a:t>
            </a:r>
            <a:r>
              <a:rPr lang="en-US" baseline="0" dirty="0"/>
              <a:t> are </a:t>
            </a:r>
            <a:r>
              <a:rPr lang="en-US" baseline="0" dirty="0" err="1"/>
              <a:t>valoarea</a:t>
            </a:r>
            <a:r>
              <a:rPr lang="en-US" baseline="0" dirty="0"/>
              <a:t> 1</a:t>
            </a:r>
            <a:endParaRPr lang="en-US" dirty="0"/>
          </a:p>
        </p:txBody>
      </p:sp>
      <p:sp>
        <p:nvSpPr>
          <p:cNvPr id="4" name="Slide Number Placeholder 3"/>
          <p:cNvSpPr>
            <a:spLocks noGrp="1"/>
          </p:cNvSpPr>
          <p:nvPr>
            <p:ph type="sldNum" sz="quarter" idx="10"/>
          </p:nvPr>
        </p:nvSpPr>
        <p:spPr/>
        <p:txBody>
          <a:bodyPr/>
          <a:lstStyle/>
          <a:p>
            <a:pPr>
              <a:defRPr/>
            </a:pPr>
            <a:fld id="{BC5701B0-C172-408B-BBC0-168D44395D64}" type="slidenum">
              <a:rPr lang="en-US" smtClean="0"/>
              <a:pPr>
                <a:defRPr/>
              </a:pPr>
              <a:t>16</a:t>
            </a:fld>
            <a:endParaRPr lang="en-US"/>
          </a:p>
        </p:txBody>
      </p:sp>
    </p:spTree>
    <p:extLst>
      <p:ext uri="{BB962C8B-B14F-4D97-AF65-F5344CB8AC3E}">
        <p14:creationId xmlns:p14="http://schemas.microsoft.com/office/powerpoint/2010/main" val="2388629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2^8-1 250+250</a:t>
            </a:r>
          </a:p>
          <a:p>
            <a:r>
              <a:rPr lang="en-US" dirty="0"/>
              <a:t>CMP CX,5</a:t>
            </a:r>
          </a:p>
        </p:txBody>
      </p:sp>
      <p:sp>
        <p:nvSpPr>
          <p:cNvPr id="4" name="Slide Number Placeholder 3"/>
          <p:cNvSpPr>
            <a:spLocks noGrp="1"/>
          </p:cNvSpPr>
          <p:nvPr>
            <p:ph type="sldNum" sz="quarter" idx="10"/>
          </p:nvPr>
        </p:nvSpPr>
        <p:spPr/>
        <p:txBody>
          <a:bodyPr/>
          <a:lstStyle/>
          <a:p>
            <a:pPr>
              <a:defRPr/>
            </a:pPr>
            <a:fld id="{BC5701B0-C172-408B-BBC0-168D44395D64}" type="slidenum">
              <a:rPr lang="en-US" smtClean="0"/>
              <a:pPr>
                <a:defRPr/>
              </a:pPr>
              <a:t>17</a:t>
            </a:fld>
            <a:endParaRPr lang="en-US"/>
          </a:p>
        </p:txBody>
      </p:sp>
    </p:spTree>
    <p:extLst>
      <p:ext uri="{BB962C8B-B14F-4D97-AF65-F5344CB8AC3E}">
        <p14:creationId xmlns:p14="http://schemas.microsoft.com/office/powerpoint/2010/main" val="2538315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1234:ABCD-&gt;12340+</a:t>
            </a:r>
          </a:p>
          <a:p>
            <a:r>
              <a:rPr lang="en-US" dirty="0"/>
              <a:t>	  ABCD</a:t>
            </a:r>
          </a:p>
        </p:txBody>
      </p:sp>
      <p:sp>
        <p:nvSpPr>
          <p:cNvPr id="4" name="Slide Number Placeholder 3"/>
          <p:cNvSpPr>
            <a:spLocks noGrp="1"/>
          </p:cNvSpPr>
          <p:nvPr>
            <p:ph type="sldNum" sz="quarter" idx="10"/>
          </p:nvPr>
        </p:nvSpPr>
        <p:spPr/>
        <p:txBody>
          <a:bodyPr/>
          <a:lstStyle/>
          <a:p>
            <a:pPr>
              <a:defRPr/>
            </a:pPr>
            <a:fld id="{BC5701B0-C172-408B-BBC0-168D44395D64}" type="slidenum">
              <a:rPr lang="en-US" smtClean="0"/>
              <a:pPr>
                <a:defRPr/>
              </a:pPr>
              <a:t>22</a:t>
            </a:fld>
            <a:endParaRPr lang="en-US"/>
          </a:p>
        </p:txBody>
      </p:sp>
    </p:spTree>
    <p:extLst>
      <p:ext uri="{BB962C8B-B14F-4D97-AF65-F5344CB8AC3E}">
        <p14:creationId xmlns:p14="http://schemas.microsoft.com/office/powerpoint/2010/main" val="708411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12"/>
          <p:cNvSpPr>
            <a:spLocks noChangeArrowheads="1"/>
          </p:cNvSpPr>
          <p:nvPr userDrawn="1"/>
        </p:nvSpPr>
        <p:spPr bwMode="auto">
          <a:xfrm>
            <a:off x="0" y="2616200"/>
            <a:ext cx="9144000" cy="152400"/>
          </a:xfrm>
          <a:prstGeom prst="roundRect">
            <a:avLst>
              <a:gd name="adj" fmla="val 16667"/>
            </a:avLst>
          </a:prstGeom>
          <a:gradFill rotWithShape="0">
            <a:gsLst>
              <a:gs pos="0">
                <a:srgbClr val="660033"/>
              </a:gs>
              <a:gs pos="100000">
                <a:srgbClr val="410020"/>
              </a:gs>
            </a:gsLst>
            <a:path path="shape">
              <a:fillToRect l="50000" t="50000" r="50000" b="50000"/>
            </a:path>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5" name="Rectangle 13"/>
          <p:cNvSpPr>
            <a:spLocks noChangeArrowheads="1"/>
          </p:cNvSpPr>
          <p:nvPr userDrawn="1"/>
        </p:nvSpPr>
        <p:spPr bwMode="auto">
          <a:xfrm>
            <a:off x="228600" y="0"/>
            <a:ext cx="152400" cy="6858000"/>
          </a:xfrm>
          <a:prstGeom prst="rect">
            <a:avLst/>
          </a:prstGeom>
          <a:gradFill rotWithShape="0">
            <a:gsLst>
              <a:gs pos="0">
                <a:srgbClr val="660033"/>
              </a:gs>
              <a:gs pos="100000">
                <a:srgbClr val="2F0018"/>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5847" name="Rectangle 7"/>
          <p:cNvSpPr>
            <a:spLocks noGrp="1" noChangeArrowheads="1"/>
          </p:cNvSpPr>
          <p:nvPr>
            <p:ph type="ctrTitle" sz="quarter"/>
          </p:nvPr>
        </p:nvSpPr>
        <p:spPr>
          <a:xfrm>
            <a:off x="714375" y="1069975"/>
            <a:ext cx="7772400" cy="1143000"/>
          </a:xfrm>
        </p:spPr>
        <p:txBody>
          <a:bodyPr/>
          <a:lstStyle>
            <a:lvl1pPr>
              <a:defRPr/>
            </a:lvl1pPr>
          </a:lstStyle>
          <a:p>
            <a:pPr lvl="0"/>
            <a:r>
              <a:rPr lang="en-US" noProof="0"/>
              <a:t>Click to edit Master title style</a:t>
            </a:r>
          </a:p>
        </p:txBody>
      </p:sp>
      <p:sp>
        <p:nvSpPr>
          <p:cNvPr id="35848"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noProof="0"/>
              <a:t>Click to edit Master subtitle style</a:t>
            </a:r>
          </a:p>
        </p:txBody>
      </p:sp>
      <p:sp>
        <p:nvSpPr>
          <p:cNvPr id="6" name="Rectangle 9"/>
          <p:cNvSpPr>
            <a:spLocks noGrp="1" noChangeArrowheads="1"/>
          </p:cNvSpPr>
          <p:nvPr>
            <p:ph type="dt" sz="quarter" idx="10"/>
          </p:nvPr>
        </p:nvSpPr>
        <p:spPr/>
        <p:txBody>
          <a:bodyPr/>
          <a:lstStyle>
            <a:lvl1pPr>
              <a:defRPr smtClean="0"/>
            </a:lvl1pPr>
          </a:lstStyle>
          <a:p>
            <a:pPr>
              <a:defRPr/>
            </a:pPr>
            <a:r>
              <a:rPr lang="en-US"/>
              <a:t>SCO II --- Curs 2</a:t>
            </a:r>
          </a:p>
        </p:txBody>
      </p:sp>
      <p:sp>
        <p:nvSpPr>
          <p:cNvPr id="7" name="Rectangle 10"/>
          <p:cNvSpPr>
            <a:spLocks noGrp="1" noChangeArrowheads="1"/>
          </p:cNvSpPr>
          <p:nvPr>
            <p:ph type="ftr" sz="quarter" idx="11"/>
          </p:nvPr>
        </p:nvSpPr>
        <p:spPr/>
        <p:txBody>
          <a:bodyPr/>
          <a:lstStyle>
            <a:lvl1pPr>
              <a:defRPr sz="1400" smtClean="0"/>
            </a:lvl1pPr>
          </a:lstStyle>
          <a:p>
            <a:pPr>
              <a:defRPr/>
            </a:pPr>
            <a:r>
              <a:rPr lang="en-US"/>
              <a:t>SCO II --- Curs 2</a:t>
            </a:r>
          </a:p>
        </p:txBody>
      </p:sp>
      <p:sp>
        <p:nvSpPr>
          <p:cNvPr id="8" name="Rectangle 11"/>
          <p:cNvSpPr>
            <a:spLocks noGrp="1" noChangeArrowheads="1"/>
          </p:cNvSpPr>
          <p:nvPr>
            <p:ph type="sldNum" sz="quarter" idx="12"/>
          </p:nvPr>
        </p:nvSpPr>
        <p:spPr/>
        <p:txBody>
          <a:bodyPr/>
          <a:lstStyle>
            <a:lvl1pPr>
              <a:defRPr smtClean="0"/>
            </a:lvl1pPr>
          </a:lstStyle>
          <a:p>
            <a:pPr>
              <a:defRPr/>
            </a:pPr>
            <a:fld id="{BC627DFC-B51B-4B43-A314-C19657C356F7}" type="slidenum">
              <a:rPr lang="en-US"/>
              <a:pPr>
                <a:defRPr/>
              </a:pPr>
              <a:t>‹#›</a:t>
            </a:fld>
            <a:endParaRPr lang="en-US"/>
          </a:p>
        </p:txBody>
      </p:sp>
    </p:spTree>
    <p:extLst>
      <p:ext uri="{BB962C8B-B14F-4D97-AF65-F5344CB8AC3E}">
        <p14:creationId xmlns:p14="http://schemas.microsoft.com/office/powerpoint/2010/main" val="2222675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6" name="Rectangle 11"/>
          <p:cNvSpPr>
            <a:spLocks noGrp="1" noChangeArrowheads="1"/>
          </p:cNvSpPr>
          <p:nvPr>
            <p:ph type="sldNum" sz="quarter" idx="12"/>
          </p:nvPr>
        </p:nvSpPr>
        <p:spPr>
          <a:ln/>
        </p:spPr>
        <p:txBody>
          <a:bodyPr/>
          <a:lstStyle>
            <a:lvl1pPr>
              <a:defRPr/>
            </a:lvl1pPr>
          </a:lstStyle>
          <a:p>
            <a:pPr>
              <a:defRPr/>
            </a:pPr>
            <a:fld id="{D5022E67-487A-4491-ABB2-8CFFA1DFE6A1}" type="slidenum">
              <a:rPr lang="en-US"/>
              <a:pPr>
                <a:defRPr/>
              </a:pPr>
              <a:t>‹#›</a:t>
            </a:fld>
            <a:endParaRPr lang="en-US" sz="1000"/>
          </a:p>
        </p:txBody>
      </p:sp>
    </p:spTree>
    <p:extLst>
      <p:ext uri="{BB962C8B-B14F-4D97-AF65-F5344CB8AC3E}">
        <p14:creationId xmlns:p14="http://schemas.microsoft.com/office/powerpoint/2010/main" val="897076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6" name="Rectangle 11"/>
          <p:cNvSpPr>
            <a:spLocks noGrp="1" noChangeArrowheads="1"/>
          </p:cNvSpPr>
          <p:nvPr>
            <p:ph type="sldNum" sz="quarter" idx="12"/>
          </p:nvPr>
        </p:nvSpPr>
        <p:spPr>
          <a:ln/>
        </p:spPr>
        <p:txBody>
          <a:bodyPr/>
          <a:lstStyle>
            <a:lvl1pPr>
              <a:defRPr/>
            </a:lvl1pPr>
          </a:lstStyle>
          <a:p>
            <a:pPr>
              <a:defRPr/>
            </a:pPr>
            <a:fld id="{F031F353-3B26-4A60-81CA-663E658D367B}" type="slidenum">
              <a:rPr lang="en-US"/>
              <a:pPr>
                <a:defRPr/>
              </a:pPr>
              <a:t>‹#›</a:t>
            </a:fld>
            <a:endParaRPr lang="en-US" sz="1000"/>
          </a:p>
        </p:txBody>
      </p:sp>
    </p:spTree>
    <p:extLst>
      <p:ext uri="{BB962C8B-B14F-4D97-AF65-F5344CB8AC3E}">
        <p14:creationId xmlns:p14="http://schemas.microsoft.com/office/powerpoint/2010/main" val="317360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6" name="Rectangle 11"/>
          <p:cNvSpPr>
            <a:spLocks noGrp="1" noChangeArrowheads="1"/>
          </p:cNvSpPr>
          <p:nvPr>
            <p:ph type="sldNum" sz="quarter" idx="12"/>
          </p:nvPr>
        </p:nvSpPr>
        <p:spPr>
          <a:ln/>
        </p:spPr>
        <p:txBody>
          <a:bodyPr/>
          <a:lstStyle>
            <a:lvl1pPr>
              <a:defRPr/>
            </a:lvl1pPr>
          </a:lstStyle>
          <a:p>
            <a:pPr>
              <a:defRPr/>
            </a:pPr>
            <a:fld id="{6CE99FA1-E72B-4551-A5E3-D7F02CB22172}" type="slidenum">
              <a:rPr lang="en-US"/>
              <a:pPr>
                <a:defRPr/>
              </a:pPr>
              <a:t>‹#›</a:t>
            </a:fld>
            <a:endParaRPr lang="en-US" sz="1000"/>
          </a:p>
        </p:txBody>
      </p:sp>
    </p:spTree>
    <p:extLst>
      <p:ext uri="{BB962C8B-B14F-4D97-AF65-F5344CB8AC3E}">
        <p14:creationId xmlns:p14="http://schemas.microsoft.com/office/powerpoint/2010/main" val="236893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6" name="Rectangle 11"/>
          <p:cNvSpPr>
            <a:spLocks noGrp="1" noChangeArrowheads="1"/>
          </p:cNvSpPr>
          <p:nvPr>
            <p:ph type="sldNum" sz="quarter" idx="12"/>
          </p:nvPr>
        </p:nvSpPr>
        <p:spPr>
          <a:ln/>
        </p:spPr>
        <p:txBody>
          <a:bodyPr/>
          <a:lstStyle>
            <a:lvl1pPr>
              <a:defRPr/>
            </a:lvl1pPr>
          </a:lstStyle>
          <a:p>
            <a:pPr>
              <a:defRPr/>
            </a:pPr>
            <a:fld id="{217779F0-2BC5-470A-9B8C-7BF849AF0505}" type="slidenum">
              <a:rPr lang="en-US"/>
              <a:pPr>
                <a:defRPr/>
              </a:pPr>
              <a:t>‹#›</a:t>
            </a:fld>
            <a:endParaRPr lang="en-US" sz="1000"/>
          </a:p>
        </p:txBody>
      </p:sp>
    </p:spTree>
    <p:extLst>
      <p:ext uri="{BB962C8B-B14F-4D97-AF65-F5344CB8AC3E}">
        <p14:creationId xmlns:p14="http://schemas.microsoft.com/office/powerpoint/2010/main" val="1920499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7" name="Rectangle 11"/>
          <p:cNvSpPr>
            <a:spLocks noGrp="1" noChangeArrowheads="1"/>
          </p:cNvSpPr>
          <p:nvPr>
            <p:ph type="sldNum" sz="quarter" idx="12"/>
          </p:nvPr>
        </p:nvSpPr>
        <p:spPr>
          <a:ln/>
        </p:spPr>
        <p:txBody>
          <a:bodyPr/>
          <a:lstStyle>
            <a:lvl1pPr>
              <a:defRPr/>
            </a:lvl1pPr>
          </a:lstStyle>
          <a:p>
            <a:pPr>
              <a:defRPr/>
            </a:pPr>
            <a:fld id="{3BE1CE5B-D6B6-46FA-9C50-61302432A9FA}" type="slidenum">
              <a:rPr lang="en-US"/>
              <a:pPr>
                <a:defRPr/>
              </a:pPr>
              <a:t>‹#›</a:t>
            </a:fld>
            <a:endParaRPr lang="en-US" sz="1000"/>
          </a:p>
        </p:txBody>
      </p:sp>
    </p:spTree>
    <p:extLst>
      <p:ext uri="{BB962C8B-B14F-4D97-AF65-F5344CB8AC3E}">
        <p14:creationId xmlns:p14="http://schemas.microsoft.com/office/powerpoint/2010/main" val="443567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8"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9" name="Rectangle 11"/>
          <p:cNvSpPr>
            <a:spLocks noGrp="1" noChangeArrowheads="1"/>
          </p:cNvSpPr>
          <p:nvPr>
            <p:ph type="sldNum" sz="quarter" idx="12"/>
          </p:nvPr>
        </p:nvSpPr>
        <p:spPr>
          <a:ln/>
        </p:spPr>
        <p:txBody>
          <a:bodyPr/>
          <a:lstStyle>
            <a:lvl1pPr>
              <a:defRPr/>
            </a:lvl1pPr>
          </a:lstStyle>
          <a:p>
            <a:pPr>
              <a:defRPr/>
            </a:pPr>
            <a:fld id="{59FD8904-1923-4E4C-A38A-4B739CAA93D3}" type="slidenum">
              <a:rPr lang="en-US"/>
              <a:pPr>
                <a:defRPr/>
              </a:pPr>
              <a:t>‹#›</a:t>
            </a:fld>
            <a:endParaRPr lang="en-US" sz="1000"/>
          </a:p>
        </p:txBody>
      </p:sp>
    </p:spTree>
    <p:extLst>
      <p:ext uri="{BB962C8B-B14F-4D97-AF65-F5344CB8AC3E}">
        <p14:creationId xmlns:p14="http://schemas.microsoft.com/office/powerpoint/2010/main" val="3020999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4"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5" name="Rectangle 11"/>
          <p:cNvSpPr>
            <a:spLocks noGrp="1" noChangeArrowheads="1"/>
          </p:cNvSpPr>
          <p:nvPr>
            <p:ph type="sldNum" sz="quarter" idx="12"/>
          </p:nvPr>
        </p:nvSpPr>
        <p:spPr>
          <a:ln/>
        </p:spPr>
        <p:txBody>
          <a:bodyPr/>
          <a:lstStyle>
            <a:lvl1pPr>
              <a:defRPr/>
            </a:lvl1pPr>
          </a:lstStyle>
          <a:p>
            <a:pPr>
              <a:defRPr/>
            </a:pPr>
            <a:fld id="{A9CEC56F-069B-4D48-9BF1-236AB0B970B2}" type="slidenum">
              <a:rPr lang="en-US"/>
              <a:pPr>
                <a:defRPr/>
              </a:pPr>
              <a:t>‹#›</a:t>
            </a:fld>
            <a:endParaRPr lang="en-US" sz="1000"/>
          </a:p>
        </p:txBody>
      </p:sp>
    </p:spTree>
    <p:extLst>
      <p:ext uri="{BB962C8B-B14F-4D97-AF65-F5344CB8AC3E}">
        <p14:creationId xmlns:p14="http://schemas.microsoft.com/office/powerpoint/2010/main" val="231183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3"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4" name="Rectangle 11"/>
          <p:cNvSpPr>
            <a:spLocks noGrp="1" noChangeArrowheads="1"/>
          </p:cNvSpPr>
          <p:nvPr>
            <p:ph type="sldNum" sz="quarter" idx="12"/>
          </p:nvPr>
        </p:nvSpPr>
        <p:spPr>
          <a:ln/>
        </p:spPr>
        <p:txBody>
          <a:bodyPr/>
          <a:lstStyle>
            <a:lvl1pPr>
              <a:defRPr/>
            </a:lvl1pPr>
          </a:lstStyle>
          <a:p>
            <a:pPr>
              <a:defRPr/>
            </a:pPr>
            <a:fld id="{91B196D2-7214-412A-87A5-B99765703853}" type="slidenum">
              <a:rPr lang="en-US"/>
              <a:pPr>
                <a:defRPr/>
              </a:pPr>
              <a:t>‹#›</a:t>
            </a:fld>
            <a:endParaRPr lang="en-US" sz="1000"/>
          </a:p>
        </p:txBody>
      </p:sp>
    </p:spTree>
    <p:extLst>
      <p:ext uri="{BB962C8B-B14F-4D97-AF65-F5344CB8AC3E}">
        <p14:creationId xmlns:p14="http://schemas.microsoft.com/office/powerpoint/2010/main" val="1743169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7" name="Rectangle 11"/>
          <p:cNvSpPr>
            <a:spLocks noGrp="1" noChangeArrowheads="1"/>
          </p:cNvSpPr>
          <p:nvPr>
            <p:ph type="sldNum" sz="quarter" idx="12"/>
          </p:nvPr>
        </p:nvSpPr>
        <p:spPr>
          <a:ln/>
        </p:spPr>
        <p:txBody>
          <a:bodyPr/>
          <a:lstStyle>
            <a:lvl1pPr>
              <a:defRPr/>
            </a:lvl1pPr>
          </a:lstStyle>
          <a:p>
            <a:pPr>
              <a:defRPr/>
            </a:pPr>
            <a:fld id="{97CA2BA8-56C6-4B5F-857F-8A7286423C21}" type="slidenum">
              <a:rPr lang="en-US"/>
              <a:pPr>
                <a:defRPr/>
              </a:pPr>
              <a:t>‹#›</a:t>
            </a:fld>
            <a:endParaRPr lang="en-US" sz="1000"/>
          </a:p>
        </p:txBody>
      </p:sp>
    </p:spTree>
    <p:extLst>
      <p:ext uri="{BB962C8B-B14F-4D97-AF65-F5344CB8AC3E}">
        <p14:creationId xmlns:p14="http://schemas.microsoft.com/office/powerpoint/2010/main" val="923719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SCO II --- Curs 2January 23, 2001	</a:t>
            </a:r>
          </a:p>
        </p:txBody>
      </p:sp>
      <p:sp>
        <p:nvSpPr>
          <p:cNvPr id="6" name="Rectangle 10"/>
          <p:cNvSpPr>
            <a:spLocks noGrp="1" noChangeArrowheads="1"/>
          </p:cNvSpPr>
          <p:nvPr>
            <p:ph type="ftr" sz="quarter" idx="11"/>
          </p:nvPr>
        </p:nvSpPr>
        <p:spPr>
          <a:ln/>
        </p:spPr>
        <p:txBody>
          <a:bodyPr/>
          <a:lstStyle>
            <a:lvl1pPr>
              <a:defRPr/>
            </a:lvl1pPr>
          </a:lstStyle>
          <a:p>
            <a:pPr>
              <a:defRPr/>
            </a:pPr>
            <a:r>
              <a:rPr lang="en-US"/>
              <a:t>SCO II --- Curs 2ECE291</a:t>
            </a:r>
            <a:endParaRPr lang="en-US" sz="1400"/>
          </a:p>
        </p:txBody>
      </p:sp>
      <p:sp>
        <p:nvSpPr>
          <p:cNvPr id="7" name="Rectangle 11"/>
          <p:cNvSpPr>
            <a:spLocks noGrp="1" noChangeArrowheads="1"/>
          </p:cNvSpPr>
          <p:nvPr>
            <p:ph type="sldNum" sz="quarter" idx="12"/>
          </p:nvPr>
        </p:nvSpPr>
        <p:spPr>
          <a:ln/>
        </p:spPr>
        <p:txBody>
          <a:bodyPr/>
          <a:lstStyle>
            <a:lvl1pPr>
              <a:defRPr/>
            </a:lvl1pPr>
          </a:lstStyle>
          <a:p>
            <a:pPr>
              <a:defRPr/>
            </a:pPr>
            <a:fld id="{0C334BB8-62F9-4F7E-BF44-B0855949A088}" type="slidenum">
              <a:rPr lang="en-US"/>
              <a:pPr>
                <a:defRPr/>
              </a:pPr>
              <a:t>‹#›</a:t>
            </a:fld>
            <a:endParaRPr lang="en-US" sz="1000"/>
          </a:p>
        </p:txBody>
      </p:sp>
    </p:spTree>
    <p:extLst>
      <p:ext uri="{BB962C8B-B14F-4D97-AF65-F5344CB8AC3E}">
        <p14:creationId xmlns:p14="http://schemas.microsoft.com/office/powerpoint/2010/main" val="3070673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762000" y="152400"/>
            <a:ext cx="7772400"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1027" name="Rectangle 8"/>
          <p:cNvSpPr>
            <a:spLocks noGrp="1" noChangeArrowheads="1"/>
          </p:cNvSpPr>
          <p:nvPr>
            <p:ph type="body" idx="1"/>
          </p:nvPr>
        </p:nvSpPr>
        <p:spPr bwMode="auto">
          <a:xfrm>
            <a:off x="685800" y="13716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4825" name="Rectangle 9"/>
          <p:cNvSpPr>
            <a:spLocks noGrp="1" noChangeArrowheads="1"/>
          </p:cNvSpPr>
          <p:nvPr>
            <p:ph type="dt" sz="half" idx="2"/>
          </p:nvPr>
        </p:nvSpPr>
        <p:spPr bwMode="auto">
          <a:xfrm>
            <a:off x="685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smtClean="0"/>
            </a:lvl1pPr>
          </a:lstStyle>
          <a:p>
            <a:pPr>
              <a:defRPr/>
            </a:pPr>
            <a:r>
              <a:rPr lang="en-US"/>
              <a:t>SCO II --- Curs 2January 23, 2001	</a:t>
            </a:r>
          </a:p>
        </p:txBody>
      </p:sp>
      <p:sp>
        <p:nvSpPr>
          <p:cNvPr id="34826" name="Rectangle 10"/>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000" smtClean="0"/>
            </a:lvl1pPr>
          </a:lstStyle>
          <a:p>
            <a:pPr>
              <a:defRPr/>
            </a:pPr>
            <a:r>
              <a:rPr lang="en-US"/>
              <a:t>SCO II --- Curs 2ECE291</a:t>
            </a:r>
            <a:endParaRPr lang="en-US" sz="1400"/>
          </a:p>
        </p:txBody>
      </p:sp>
      <p:sp>
        <p:nvSpPr>
          <p:cNvPr id="34827" name="Rectangle 11"/>
          <p:cNvSpPr>
            <a:spLocks noGrp="1" noChangeArrowheads="1"/>
          </p:cNvSpPr>
          <p:nvPr>
            <p:ph type="sldNum" sz="quarter" idx="4"/>
          </p:nvPr>
        </p:nvSpPr>
        <p:spPr bwMode="auto">
          <a:xfrm>
            <a:off x="6553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smtClean="0"/>
            </a:lvl1pPr>
          </a:lstStyle>
          <a:p>
            <a:pPr>
              <a:defRPr/>
            </a:pPr>
            <a:fld id="{1DD9081E-1102-4CCD-AAC2-FEA1595AD3FB}" type="slidenum">
              <a:rPr lang="en-US"/>
              <a:pPr>
                <a:defRPr/>
              </a:pPr>
              <a:t>‹#›</a:t>
            </a:fld>
            <a:endParaRPr lang="en-US" sz="1000"/>
          </a:p>
        </p:txBody>
      </p:sp>
      <p:sp>
        <p:nvSpPr>
          <p:cNvPr id="1031" name="AutoShape 16"/>
          <p:cNvSpPr>
            <a:spLocks noChangeArrowheads="1"/>
          </p:cNvSpPr>
          <p:nvPr userDrawn="1"/>
        </p:nvSpPr>
        <p:spPr bwMode="auto">
          <a:xfrm>
            <a:off x="0" y="1044575"/>
            <a:ext cx="9144000" cy="152400"/>
          </a:xfrm>
          <a:prstGeom prst="roundRect">
            <a:avLst>
              <a:gd name="adj" fmla="val 16667"/>
            </a:avLst>
          </a:prstGeom>
          <a:gradFill rotWithShape="0">
            <a:gsLst>
              <a:gs pos="0">
                <a:srgbClr val="660033"/>
              </a:gs>
              <a:gs pos="100000">
                <a:srgbClr val="410020"/>
              </a:gs>
            </a:gsLst>
            <a:path path="shape">
              <a:fillToRect l="50000" t="50000" r="50000" b="50000"/>
            </a:path>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032" name="Rectangle 17"/>
          <p:cNvSpPr>
            <a:spLocks noChangeArrowheads="1"/>
          </p:cNvSpPr>
          <p:nvPr userDrawn="1"/>
        </p:nvSpPr>
        <p:spPr bwMode="auto">
          <a:xfrm>
            <a:off x="228600" y="0"/>
            <a:ext cx="152400" cy="6858000"/>
          </a:xfrm>
          <a:prstGeom prst="rect">
            <a:avLst/>
          </a:prstGeom>
          <a:gradFill rotWithShape="0">
            <a:gsLst>
              <a:gs pos="0">
                <a:srgbClr val="660033"/>
              </a:gs>
              <a:gs pos="100000">
                <a:srgbClr val="2F0018"/>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r" rtl="0" eaLnBrk="0" fontAlgn="base" hangingPunct="0">
        <a:spcBef>
          <a:spcPct val="0"/>
        </a:spcBef>
        <a:spcAft>
          <a:spcPct val="0"/>
        </a:spcAft>
        <a:defRPr sz="3200" b="1" i="1">
          <a:solidFill>
            <a:srgbClr val="000099"/>
          </a:solidFill>
          <a:latin typeface="+mj-lt"/>
          <a:ea typeface="+mj-ea"/>
          <a:cs typeface="+mj-cs"/>
        </a:defRPr>
      </a:lvl1pPr>
      <a:lvl2pPr algn="r" rtl="0" eaLnBrk="0" fontAlgn="base" hangingPunct="0">
        <a:spcBef>
          <a:spcPct val="0"/>
        </a:spcBef>
        <a:spcAft>
          <a:spcPct val="0"/>
        </a:spcAft>
        <a:defRPr sz="3200" b="1" i="1">
          <a:solidFill>
            <a:srgbClr val="000099"/>
          </a:solidFill>
          <a:latin typeface="Times New Roman" pitchFamily="18" charset="0"/>
        </a:defRPr>
      </a:lvl2pPr>
      <a:lvl3pPr algn="r" rtl="0" eaLnBrk="0" fontAlgn="base" hangingPunct="0">
        <a:spcBef>
          <a:spcPct val="0"/>
        </a:spcBef>
        <a:spcAft>
          <a:spcPct val="0"/>
        </a:spcAft>
        <a:defRPr sz="3200" b="1" i="1">
          <a:solidFill>
            <a:srgbClr val="000099"/>
          </a:solidFill>
          <a:latin typeface="Times New Roman" pitchFamily="18" charset="0"/>
        </a:defRPr>
      </a:lvl3pPr>
      <a:lvl4pPr algn="r" rtl="0" eaLnBrk="0" fontAlgn="base" hangingPunct="0">
        <a:spcBef>
          <a:spcPct val="0"/>
        </a:spcBef>
        <a:spcAft>
          <a:spcPct val="0"/>
        </a:spcAft>
        <a:defRPr sz="3200" b="1" i="1">
          <a:solidFill>
            <a:srgbClr val="000099"/>
          </a:solidFill>
          <a:latin typeface="Times New Roman" pitchFamily="18" charset="0"/>
        </a:defRPr>
      </a:lvl4pPr>
      <a:lvl5pPr algn="r" rtl="0" eaLnBrk="0" fontAlgn="base" hangingPunct="0">
        <a:spcBef>
          <a:spcPct val="0"/>
        </a:spcBef>
        <a:spcAft>
          <a:spcPct val="0"/>
        </a:spcAft>
        <a:defRPr sz="3200" b="1" i="1">
          <a:solidFill>
            <a:srgbClr val="000099"/>
          </a:solidFill>
          <a:latin typeface="Times New Roman" pitchFamily="18" charset="0"/>
        </a:defRPr>
      </a:lvl5pPr>
      <a:lvl6pPr marL="457200" algn="r" rtl="0" eaLnBrk="0" fontAlgn="base" hangingPunct="0">
        <a:spcBef>
          <a:spcPct val="0"/>
        </a:spcBef>
        <a:spcAft>
          <a:spcPct val="0"/>
        </a:spcAft>
        <a:defRPr sz="3200" b="1" i="1">
          <a:solidFill>
            <a:srgbClr val="000099"/>
          </a:solidFill>
          <a:latin typeface="Times New Roman" pitchFamily="18" charset="0"/>
        </a:defRPr>
      </a:lvl6pPr>
      <a:lvl7pPr marL="914400" algn="r" rtl="0" eaLnBrk="0" fontAlgn="base" hangingPunct="0">
        <a:spcBef>
          <a:spcPct val="0"/>
        </a:spcBef>
        <a:spcAft>
          <a:spcPct val="0"/>
        </a:spcAft>
        <a:defRPr sz="3200" b="1" i="1">
          <a:solidFill>
            <a:srgbClr val="000099"/>
          </a:solidFill>
          <a:latin typeface="Times New Roman" pitchFamily="18" charset="0"/>
        </a:defRPr>
      </a:lvl7pPr>
      <a:lvl8pPr marL="1371600" algn="r" rtl="0" eaLnBrk="0" fontAlgn="base" hangingPunct="0">
        <a:spcBef>
          <a:spcPct val="0"/>
        </a:spcBef>
        <a:spcAft>
          <a:spcPct val="0"/>
        </a:spcAft>
        <a:defRPr sz="3200" b="1" i="1">
          <a:solidFill>
            <a:srgbClr val="000099"/>
          </a:solidFill>
          <a:latin typeface="Times New Roman" pitchFamily="18" charset="0"/>
        </a:defRPr>
      </a:lvl8pPr>
      <a:lvl9pPr marL="1828800" algn="r" rtl="0" eaLnBrk="0" fontAlgn="base" hangingPunct="0">
        <a:spcBef>
          <a:spcPct val="0"/>
        </a:spcBef>
        <a:spcAft>
          <a:spcPct val="0"/>
        </a:spcAft>
        <a:defRPr sz="3200" b="1" i="1">
          <a:solidFill>
            <a:srgbClr val="000099"/>
          </a:solidFill>
          <a:latin typeface="Times New Roman" pitchFamily="18" charset="0"/>
        </a:defRPr>
      </a:lvl9pPr>
    </p:titleStyle>
    <p:bodyStyle>
      <a:lvl1pPr marL="342900" indent="-342900" algn="l" rtl="0" eaLnBrk="0" fontAlgn="base" hangingPunct="0">
        <a:spcBef>
          <a:spcPct val="20000"/>
        </a:spcBef>
        <a:spcAft>
          <a:spcPct val="25000"/>
        </a:spcAft>
        <a:buClr>
          <a:schemeClr val="tx2"/>
        </a:buClr>
        <a:buChar char="•"/>
        <a:defRPr sz="2000">
          <a:solidFill>
            <a:schemeClr val="tx1"/>
          </a:solidFill>
          <a:latin typeface="+mn-lt"/>
          <a:ea typeface="+mn-ea"/>
          <a:cs typeface="+mn-cs"/>
        </a:defRPr>
      </a:lvl1pPr>
      <a:lvl2pPr marL="742950" indent="-285750" algn="l" rtl="0" eaLnBrk="0" fontAlgn="base" hangingPunct="0">
        <a:spcBef>
          <a:spcPct val="20000"/>
        </a:spcBef>
        <a:spcAft>
          <a:spcPct val="25000"/>
        </a:spcAft>
        <a:buClr>
          <a:schemeClr val="tx2"/>
        </a:buClr>
        <a:buChar char="–"/>
        <a:defRPr>
          <a:solidFill>
            <a:schemeClr val="tx1"/>
          </a:solidFill>
          <a:latin typeface="+mn-lt"/>
        </a:defRPr>
      </a:lvl2pPr>
      <a:lvl3pPr marL="1143000" indent="-228600" algn="l" rtl="0" eaLnBrk="0" fontAlgn="base" hangingPunct="0">
        <a:spcBef>
          <a:spcPct val="20000"/>
        </a:spcBef>
        <a:spcAft>
          <a:spcPct val="25000"/>
        </a:spcAft>
        <a:buClr>
          <a:schemeClr val="tx2"/>
        </a:buClr>
        <a:buChar char="•"/>
        <a:defRPr>
          <a:solidFill>
            <a:schemeClr val="tx1"/>
          </a:solidFill>
          <a:latin typeface="+mn-lt"/>
        </a:defRPr>
      </a:lvl3pPr>
      <a:lvl4pPr marL="1600200" indent="-228600" algn="l" rtl="0" eaLnBrk="0" fontAlgn="base" hangingPunct="0">
        <a:spcBef>
          <a:spcPct val="20000"/>
        </a:spcBef>
        <a:spcAft>
          <a:spcPct val="25000"/>
        </a:spcAft>
        <a:buClr>
          <a:schemeClr val="tx2"/>
        </a:buClr>
        <a:buChar char="–"/>
        <a:defRPr sz="2000">
          <a:solidFill>
            <a:schemeClr val="tx1"/>
          </a:solidFill>
          <a:latin typeface="+mj-lt"/>
        </a:defRPr>
      </a:lvl4pPr>
      <a:lvl5pPr marL="2057400" indent="-228600" algn="l" rtl="0" eaLnBrk="0" fontAlgn="base" hangingPunct="0">
        <a:spcBef>
          <a:spcPct val="20000"/>
        </a:spcBef>
        <a:spcAft>
          <a:spcPct val="25000"/>
        </a:spcAft>
        <a:buClr>
          <a:schemeClr val="tx2"/>
        </a:buClr>
        <a:buChar char="•"/>
        <a:defRPr sz="2000">
          <a:solidFill>
            <a:schemeClr val="tx1"/>
          </a:solidFill>
          <a:latin typeface="+mj-lt"/>
        </a:defRPr>
      </a:lvl5pPr>
      <a:lvl6pPr marL="2514600" indent="-228600" algn="l" rtl="0" eaLnBrk="0" fontAlgn="base" hangingPunct="0">
        <a:spcBef>
          <a:spcPct val="20000"/>
        </a:spcBef>
        <a:spcAft>
          <a:spcPct val="25000"/>
        </a:spcAft>
        <a:buClr>
          <a:schemeClr val="tx2"/>
        </a:buClr>
        <a:buChar char="•"/>
        <a:defRPr sz="2000">
          <a:solidFill>
            <a:schemeClr val="tx1"/>
          </a:solidFill>
          <a:latin typeface="+mj-lt"/>
        </a:defRPr>
      </a:lvl6pPr>
      <a:lvl7pPr marL="2971800" indent="-228600" algn="l" rtl="0" eaLnBrk="0" fontAlgn="base" hangingPunct="0">
        <a:spcBef>
          <a:spcPct val="20000"/>
        </a:spcBef>
        <a:spcAft>
          <a:spcPct val="25000"/>
        </a:spcAft>
        <a:buClr>
          <a:schemeClr val="tx2"/>
        </a:buClr>
        <a:buChar char="•"/>
        <a:defRPr sz="2000">
          <a:solidFill>
            <a:schemeClr val="tx1"/>
          </a:solidFill>
          <a:latin typeface="+mj-lt"/>
        </a:defRPr>
      </a:lvl7pPr>
      <a:lvl8pPr marL="3429000" indent="-228600" algn="l" rtl="0" eaLnBrk="0" fontAlgn="base" hangingPunct="0">
        <a:spcBef>
          <a:spcPct val="20000"/>
        </a:spcBef>
        <a:spcAft>
          <a:spcPct val="25000"/>
        </a:spcAft>
        <a:buClr>
          <a:schemeClr val="tx2"/>
        </a:buClr>
        <a:buChar char="•"/>
        <a:defRPr sz="2000">
          <a:solidFill>
            <a:schemeClr val="tx1"/>
          </a:solidFill>
          <a:latin typeface="+mj-lt"/>
        </a:defRPr>
      </a:lvl8pPr>
      <a:lvl9pPr marL="3886200" indent="-228600" algn="l" rtl="0" eaLnBrk="0" fontAlgn="base" hangingPunct="0">
        <a:spcBef>
          <a:spcPct val="20000"/>
        </a:spcBef>
        <a:spcAft>
          <a:spcPct val="25000"/>
        </a:spcAft>
        <a:buClr>
          <a:schemeClr val="tx2"/>
        </a:buClr>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p:txBody>
          <a:bodyPr/>
          <a:lstStyle/>
          <a:p>
            <a:r>
              <a:rPr lang="en-US" altLang="en-US" b="1" dirty="0">
                <a:solidFill>
                  <a:srgbClr val="FF9933"/>
                </a:solidFill>
                <a:latin typeface="Book Antiqua" panose="02040602050305030304" pitchFamily="18" charset="0"/>
              </a:rPr>
              <a:t>Prof. dr. Răzvan Daniel Zota</a:t>
            </a:r>
          </a:p>
          <a:p>
            <a:r>
              <a:rPr lang="en-US" altLang="en-US" sz="1900" b="1" dirty="0">
                <a:solidFill>
                  <a:srgbClr val="FF9933"/>
                </a:solidFill>
                <a:latin typeface="Book Antiqua" panose="02040602050305030304" pitchFamily="18" charset="0"/>
              </a:rPr>
              <a:t>ASE </a:t>
            </a:r>
            <a:r>
              <a:rPr lang="en-US" altLang="en-US" sz="1900" b="1" dirty="0" err="1">
                <a:solidFill>
                  <a:srgbClr val="FF9933"/>
                </a:solidFill>
                <a:latin typeface="Book Antiqua" panose="02040602050305030304" pitchFamily="18" charset="0"/>
              </a:rPr>
              <a:t>Bucureşti</a:t>
            </a:r>
            <a:endParaRPr lang="en-US" altLang="en-US" b="1" dirty="0">
              <a:solidFill>
                <a:srgbClr val="FF9933"/>
              </a:solidFill>
              <a:latin typeface="Book Antiqua" panose="02040602050305030304" pitchFamily="18" charset="0"/>
            </a:endParaRPr>
          </a:p>
          <a:p>
            <a:r>
              <a:rPr lang="en-US" altLang="en-US" sz="1400" b="1" dirty="0" err="1">
                <a:solidFill>
                  <a:srgbClr val="FF9933"/>
                </a:solidFill>
                <a:latin typeface="Book Antiqua" panose="02040602050305030304" pitchFamily="18" charset="0"/>
              </a:rPr>
              <a:t>Facultatea</a:t>
            </a:r>
            <a:r>
              <a:rPr lang="en-US" altLang="en-US" sz="1400" b="1" dirty="0">
                <a:solidFill>
                  <a:srgbClr val="FF9933"/>
                </a:solidFill>
                <a:latin typeface="Book Antiqua" panose="02040602050305030304" pitchFamily="18" charset="0"/>
              </a:rPr>
              <a:t> de </a:t>
            </a:r>
            <a:r>
              <a:rPr lang="en-US" altLang="en-US" sz="1400" b="1" dirty="0" err="1">
                <a:solidFill>
                  <a:srgbClr val="FF9933"/>
                </a:solidFill>
                <a:latin typeface="Book Antiqua" panose="02040602050305030304" pitchFamily="18" charset="0"/>
              </a:rPr>
              <a:t>Cibernetică</a:t>
            </a:r>
            <a:r>
              <a:rPr lang="en-US" altLang="en-US" sz="1400" b="1" dirty="0">
                <a:solidFill>
                  <a:srgbClr val="FF9933"/>
                </a:solidFill>
                <a:latin typeface="Book Antiqua" panose="02040602050305030304" pitchFamily="18" charset="0"/>
              </a:rPr>
              <a:t>, </a:t>
            </a:r>
            <a:r>
              <a:rPr lang="en-US" altLang="en-US" sz="1400" b="1" dirty="0" err="1">
                <a:solidFill>
                  <a:srgbClr val="FF9933"/>
                </a:solidFill>
                <a:latin typeface="Book Antiqua" panose="02040602050305030304" pitchFamily="18" charset="0"/>
              </a:rPr>
              <a:t>Statistică</a:t>
            </a:r>
            <a:r>
              <a:rPr lang="en-US" altLang="en-US" sz="1400" b="1" dirty="0">
                <a:solidFill>
                  <a:srgbClr val="FF9933"/>
                </a:solidFill>
                <a:latin typeface="Book Antiqua" panose="02040602050305030304" pitchFamily="18" charset="0"/>
              </a:rPr>
              <a:t> </a:t>
            </a:r>
            <a:r>
              <a:rPr lang="en-US" altLang="en-US" sz="1400" b="1" dirty="0" err="1">
                <a:solidFill>
                  <a:srgbClr val="FF9933"/>
                </a:solidFill>
                <a:latin typeface="Book Antiqua" panose="02040602050305030304" pitchFamily="18" charset="0"/>
              </a:rPr>
              <a:t>şi</a:t>
            </a:r>
            <a:r>
              <a:rPr lang="en-US" altLang="en-US" sz="1400" b="1" dirty="0">
                <a:solidFill>
                  <a:srgbClr val="FF9933"/>
                </a:solidFill>
                <a:latin typeface="Book Antiqua" panose="02040602050305030304" pitchFamily="18" charset="0"/>
              </a:rPr>
              <a:t> </a:t>
            </a:r>
            <a:r>
              <a:rPr lang="en-US" altLang="en-US" sz="1400" b="1" dirty="0" err="1">
                <a:solidFill>
                  <a:srgbClr val="FF9933"/>
                </a:solidFill>
                <a:latin typeface="Book Antiqua" panose="02040602050305030304" pitchFamily="18" charset="0"/>
              </a:rPr>
              <a:t>Informatică</a:t>
            </a:r>
            <a:r>
              <a:rPr lang="en-US" altLang="en-US" sz="1400" b="1" dirty="0">
                <a:solidFill>
                  <a:srgbClr val="FF9933"/>
                </a:solidFill>
                <a:latin typeface="Book Antiqua" panose="02040602050305030304" pitchFamily="18" charset="0"/>
              </a:rPr>
              <a:t> </a:t>
            </a:r>
            <a:r>
              <a:rPr lang="en-US" altLang="en-US" sz="1400" b="1" dirty="0" err="1">
                <a:solidFill>
                  <a:srgbClr val="FF9933"/>
                </a:solidFill>
                <a:latin typeface="Book Antiqua" panose="02040602050305030304" pitchFamily="18" charset="0"/>
              </a:rPr>
              <a:t>Economică</a:t>
            </a:r>
            <a:endParaRPr lang="en-US" altLang="en-US" sz="1400" b="1" dirty="0">
              <a:solidFill>
                <a:srgbClr val="FF9933"/>
              </a:solidFill>
              <a:latin typeface="Book Antiqua" panose="02040602050305030304" pitchFamily="18" charset="0"/>
            </a:endParaRPr>
          </a:p>
          <a:p>
            <a:r>
              <a:rPr lang="en-US" altLang="en-US" sz="1600" b="1" dirty="0">
                <a:solidFill>
                  <a:srgbClr val="FF9933"/>
                </a:solidFill>
                <a:latin typeface="Book Antiqua" panose="02040602050305030304" pitchFamily="18" charset="0"/>
              </a:rPr>
              <a:t>zota@ase.ro</a:t>
            </a:r>
            <a:endParaRPr lang="en-US" altLang="en-US" sz="1600" b="1" dirty="0">
              <a:solidFill>
                <a:srgbClr val="FFCC00"/>
              </a:solidFill>
              <a:latin typeface="Book Antiqua" panose="02040602050305030304" pitchFamily="18" charset="0"/>
            </a:endParaRPr>
          </a:p>
          <a:p>
            <a:endParaRPr lang="en-US" altLang="en-US" sz="1600" b="1" dirty="0">
              <a:latin typeface="Book Antiqua" panose="02040602050305030304" pitchFamily="18" charset="0"/>
            </a:endParaRPr>
          </a:p>
          <a:p>
            <a:r>
              <a:rPr lang="en-US" altLang="en-US" sz="1600" b="1" dirty="0">
                <a:latin typeface="Book Antiqua" panose="02040602050305030304" pitchFamily="18" charset="0"/>
              </a:rPr>
              <a:t>https://</a:t>
            </a:r>
            <a:r>
              <a:rPr lang="ro-RO" altLang="en-US" sz="1600" b="1" dirty="0" err="1">
                <a:latin typeface="Book Antiqua" panose="02040602050305030304" pitchFamily="18" charset="0"/>
              </a:rPr>
              <a:t>zota</a:t>
            </a:r>
            <a:r>
              <a:rPr lang="en-US" altLang="en-US" sz="1600" b="1" dirty="0">
                <a:latin typeface="Book Antiqua" panose="02040602050305030304" pitchFamily="18" charset="0"/>
              </a:rPr>
              <a:t>.ase.ro/</a:t>
            </a:r>
            <a:r>
              <a:rPr lang="ro-RO" altLang="en-US" sz="1600" b="1" dirty="0" err="1">
                <a:latin typeface="Book Antiqua" panose="02040602050305030304" pitchFamily="18" charset="0"/>
              </a:rPr>
              <a:t>bti</a:t>
            </a:r>
            <a:endParaRPr lang="en-US" altLang="en-US" sz="1600" b="1" dirty="0">
              <a:latin typeface="Book Antiqua" panose="02040602050305030304" pitchFamily="18" charset="0"/>
            </a:endParaRPr>
          </a:p>
          <a:p>
            <a:endParaRPr lang="en-US" altLang="en-US" b="1" dirty="0">
              <a:solidFill>
                <a:srgbClr val="FFCC00"/>
              </a:solidFill>
              <a:latin typeface="Book Antiqua" panose="02040602050305030304" pitchFamily="18" charset="0"/>
            </a:endParaRPr>
          </a:p>
        </p:txBody>
      </p:sp>
      <p:sp>
        <p:nvSpPr>
          <p:cNvPr id="3075" name="Rectangle 5"/>
          <p:cNvSpPr>
            <a:spLocks noGrp="1" noChangeArrowheads="1"/>
          </p:cNvSpPr>
          <p:nvPr>
            <p:ph type="ctrTitle"/>
          </p:nvPr>
        </p:nvSpPr>
        <p:spPr>
          <a:noFill/>
        </p:spPr>
        <p:txBody>
          <a:bodyPr/>
          <a:lstStyle/>
          <a:p>
            <a:pPr algn="ctr"/>
            <a:r>
              <a:rPr lang="en-US" altLang="en-US" i="0" dirty="0" err="1">
                <a:latin typeface="Book Antiqua" panose="02040602050305030304" pitchFamily="18" charset="0"/>
              </a:rPr>
              <a:t>Bazele</a:t>
            </a:r>
            <a:r>
              <a:rPr lang="en-US" altLang="en-US" i="0" dirty="0">
                <a:latin typeface="Book Antiqua" panose="02040602050305030304" pitchFamily="18" charset="0"/>
              </a:rPr>
              <a:t> </a:t>
            </a:r>
            <a:r>
              <a:rPr lang="en-US" altLang="en-US" i="0" dirty="0" err="1">
                <a:latin typeface="Book Antiqua" panose="02040602050305030304" pitchFamily="18" charset="0"/>
              </a:rPr>
              <a:t>Tehnologiei</a:t>
            </a:r>
            <a:r>
              <a:rPr lang="en-US" altLang="en-US" i="0" dirty="0">
                <a:latin typeface="Book Antiqua" panose="02040602050305030304" pitchFamily="18" charset="0"/>
              </a:rPr>
              <a:t> Informa</a:t>
            </a:r>
            <a:r>
              <a:rPr lang="ro-RO" altLang="en-US" i="0" dirty="0" err="1">
                <a:latin typeface="Book Antiqua" panose="02040602050305030304" pitchFamily="18" charset="0"/>
              </a:rPr>
              <a:t>ţi</a:t>
            </a:r>
            <a:r>
              <a:rPr lang="en-US" altLang="en-US" i="0" dirty="0" err="1">
                <a:latin typeface="Book Antiqua" panose="02040602050305030304" pitchFamily="18" charset="0"/>
              </a:rPr>
              <a:t>ei</a:t>
            </a:r>
            <a:br>
              <a:rPr lang="en-US" altLang="en-US" i="0" dirty="0">
                <a:latin typeface="Book Antiqua" panose="02040602050305030304" pitchFamily="18" charset="0"/>
              </a:rPr>
            </a:br>
            <a:r>
              <a:rPr lang="en-US" altLang="en-US" sz="2600" dirty="0" err="1">
                <a:latin typeface="Book Antiqua" panose="02040602050305030304" pitchFamily="18" charset="0"/>
              </a:rPr>
              <a:t>Microprocesorul</a:t>
            </a:r>
            <a:r>
              <a:rPr lang="en-US" altLang="en-US" sz="2600" dirty="0">
                <a:latin typeface="Book Antiqua" panose="02040602050305030304" pitchFamily="18" charset="0"/>
              </a:rPr>
              <a:t> </a:t>
            </a:r>
            <a:r>
              <a:rPr lang="ro-RO" altLang="en-US" sz="2600" dirty="0" err="1">
                <a:latin typeface="Book Antiqua" panose="02040602050305030304" pitchFamily="18" charset="0"/>
              </a:rPr>
              <a:t>şi</a:t>
            </a:r>
            <a:r>
              <a:rPr lang="ro-RO" altLang="en-US" sz="2600" dirty="0">
                <a:latin typeface="Book Antiqua" panose="02040602050305030304" pitchFamily="18" charset="0"/>
              </a:rPr>
              <a:t> ASM</a:t>
            </a:r>
            <a:endParaRPr lang="en-US" altLang="en-US" sz="2600" dirty="0">
              <a:latin typeface="Book Antiqua" panose="0204060205030503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8E878C2D-7098-4A19-BC87-114A4DDFB14C}" type="slidenum">
              <a:rPr lang="en-US" altLang="en-US" sz="1400">
                <a:latin typeface="Book Antiqua" panose="02040602050305030304" pitchFamily="18" charset="0"/>
              </a:rPr>
              <a:pPr/>
              <a:t>10</a:t>
            </a:fld>
            <a:endParaRPr lang="en-US" altLang="en-US" sz="1000">
              <a:latin typeface="Book Antiqua" panose="02040602050305030304" pitchFamily="18" charset="0"/>
            </a:endParaRPr>
          </a:p>
        </p:txBody>
      </p:sp>
      <p:sp>
        <p:nvSpPr>
          <p:cNvPr id="12291" name="Rectangle 2"/>
          <p:cNvSpPr>
            <a:spLocks noGrp="1" noChangeArrowheads="1"/>
          </p:cNvSpPr>
          <p:nvPr>
            <p:ph type="title"/>
          </p:nvPr>
        </p:nvSpPr>
        <p:spPr>
          <a:xfrm>
            <a:off x="762000" y="152400"/>
            <a:ext cx="7993063" cy="874713"/>
          </a:xfrm>
        </p:spPr>
        <p:txBody>
          <a:bodyPr/>
          <a:lstStyle/>
          <a:p>
            <a:r>
              <a:rPr lang="en-US" altLang="en-US" sz="2400">
                <a:latin typeface="Book Antiqua" panose="02040602050305030304" pitchFamily="18" charset="0"/>
              </a:rPr>
              <a:t>Regiştrii de uz general - continuare </a:t>
            </a:r>
            <a:endParaRPr lang="en-US" altLang="en-US">
              <a:latin typeface="Book Antiqua" panose="02040602050305030304" pitchFamily="18" charset="0"/>
            </a:endParaRPr>
          </a:p>
        </p:txBody>
      </p:sp>
      <p:grpSp>
        <p:nvGrpSpPr>
          <p:cNvPr id="12292" name="Group 83"/>
          <p:cNvGrpSpPr>
            <a:grpSpLocks/>
          </p:cNvGrpSpPr>
          <p:nvPr/>
        </p:nvGrpSpPr>
        <p:grpSpPr bwMode="auto">
          <a:xfrm>
            <a:off x="2157413" y="1590675"/>
            <a:ext cx="4916488" cy="3108325"/>
            <a:chOff x="1470" y="2002"/>
            <a:chExt cx="3097" cy="1958"/>
          </a:xfrm>
        </p:grpSpPr>
        <p:sp>
          <p:nvSpPr>
            <p:cNvPr id="12294" name="Text Box 84"/>
            <p:cNvSpPr txBox="1">
              <a:spLocks noChangeArrowheads="1"/>
            </p:cNvSpPr>
            <p:nvPr/>
          </p:nvSpPr>
          <p:spPr bwMode="auto">
            <a:xfrm>
              <a:off x="3549" y="2871"/>
              <a:ext cx="101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Pointerul de bază</a:t>
              </a:r>
            </a:p>
          </p:txBody>
        </p:sp>
        <p:sp>
          <p:nvSpPr>
            <p:cNvPr id="12295" name="Rectangle 85"/>
            <p:cNvSpPr>
              <a:spLocks noChangeArrowheads="1"/>
            </p:cNvSpPr>
            <p:nvPr/>
          </p:nvSpPr>
          <p:spPr bwMode="auto">
            <a:xfrm>
              <a:off x="2646" y="2409"/>
              <a:ext cx="840"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2296" name="Rectangle 86"/>
            <p:cNvSpPr>
              <a:spLocks noChangeArrowheads="1"/>
            </p:cNvSpPr>
            <p:nvPr/>
          </p:nvSpPr>
          <p:spPr bwMode="auto">
            <a:xfrm>
              <a:off x="1822" y="2409"/>
              <a:ext cx="825"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2297" name="Rectangle 87"/>
            <p:cNvSpPr>
              <a:spLocks noChangeArrowheads="1"/>
            </p:cNvSpPr>
            <p:nvPr/>
          </p:nvSpPr>
          <p:spPr bwMode="auto">
            <a:xfrm>
              <a:off x="2646" y="2857"/>
              <a:ext cx="8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2298" name="Rectangle 88"/>
            <p:cNvSpPr>
              <a:spLocks noChangeArrowheads="1"/>
            </p:cNvSpPr>
            <p:nvPr/>
          </p:nvSpPr>
          <p:spPr bwMode="auto">
            <a:xfrm>
              <a:off x="1822" y="2857"/>
              <a:ext cx="825"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2299" name="Text Box 89"/>
            <p:cNvSpPr txBox="1">
              <a:spLocks noChangeArrowheads="1"/>
            </p:cNvSpPr>
            <p:nvPr/>
          </p:nvSpPr>
          <p:spPr bwMode="auto">
            <a:xfrm>
              <a:off x="2882" y="2002"/>
              <a:ext cx="43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16 bi</a:t>
              </a:r>
              <a:r>
                <a:rPr lang="ro-RO" altLang="en-US" sz="1400" b="1">
                  <a:latin typeface="Book Antiqua" panose="02040602050305030304" pitchFamily="18" charset="0"/>
                </a:rPr>
                <a:t>ţi</a:t>
              </a:r>
              <a:endParaRPr lang="en-US" altLang="en-US">
                <a:latin typeface="Book Antiqua" panose="02040602050305030304" pitchFamily="18" charset="0"/>
              </a:endParaRPr>
            </a:p>
          </p:txBody>
        </p:sp>
        <p:sp>
          <p:nvSpPr>
            <p:cNvPr id="12300" name="Text Box 90"/>
            <p:cNvSpPr txBox="1">
              <a:spLocks noChangeArrowheads="1"/>
            </p:cNvSpPr>
            <p:nvPr/>
          </p:nvSpPr>
          <p:spPr bwMode="auto">
            <a:xfrm>
              <a:off x="2926" y="2186"/>
              <a:ext cx="254"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SP</a:t>
              </a:r>
              <a:endParaRPr lang="en-US" altLang="en-US">
                <a:latin typeface="Book Antiqua" panose="02040602050305030304" pitchFamily="18" charset="0"/>
              </a:endParaRPr>
            </a:p>
          </p:txBody>
        </p:sp>
        <p:sp>
          <p:nvSpPr>
            <p:cNvPr id="12301" name="Line 91"/>
            <p:cNvSpPr>
              <a:spLocks noChangeShapeType="1"/>
            </p:cNvSpPr>
            <p:nvPr/>
          </p:nvSpPr>
          <p:spPr bwMode="auto">
            <a:xfrm>
              <a:off x="2645" y="2339"/>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2302" name="Text Box 92"/>
            <p:cNvSpPr txBox="1">
              <a:spLocks noChangeArrowheads="1"/>
            </p:cNvSpPr>
            <p:nvPr/>
          </p:nvSpPr>
          <p:spPr bwMode="auto">
            <a:xfrm>
              <a:off x="1470" y="2439"/>
              <a:ext cx="32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ESP</a:t>
              </a:r>
            </a:p>
          </p:txBody>
        </p:sp>
        <p:sp>
          <p:nvSpPr>
            <p:cNvPr id="12303" name="Text Box 93"/>
            <p:cNvSpPr txBox="1">
              <a:spLocks noChangeArrowheads="1"/>
            </p:cNvSpPr>
            <p:nvPr/>
          </p:nvSpPr>
          <p:spPr bwMode="auto">
            <a:xfrm>
              <a:off x="3541" y="2431"/>
              <a:ext cx="1024"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Pointerul de stivă</a:t>
              </a:r>
            </a:p>
          </p:txBody>
        </p:sp>
        <p:sp>
          <p:nvSpPr>
            <p:cNvPr id="12304" name="Text Box 94"/>
            <p:cNvSpPr txBox="1">
              <a:spLocks noChangeArrowheads="1"/>
            </p:cNvSpPr>
            <p:nvPr/>
          </p:nvSpPr>
          <p:spPr bwMode="auto">
            <a:xfrm>
              <a:off x="1470" y="2871"/>
              <a:ext cx="34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EBP</a:t>
              </a:r>
            </a:p>
          </p:txBody>
        </p:sp>
        <p:grpSp>
          <p:nvGrpSpPr>
            <p:cNvPr id="12305" name="Group 95"/>
            <p:cNvGrpSpPr>
              <a:grpSpLocks/>
            </p:cNvGrpSpPr>
            <p:nvPr/>
          </p:nvGrpSpPr>
          <p:grpSpPr bwMode="auto">
            <a:xfrm>
              <a:off x="2645" y="2642"/>
              <a:ext cx="834" cy="192"/>
              <a:chOff x="2046" y="2208"/>
              <a:chExt cx="834" cy="192"/>
            </a:xfrm>
          </p:grpSpPr>
          <p:sp>
            <p:nvSpPr>
              <p:cNvPr id="12323" name="Text Box 96"/>
              <p:cNvSpPr txBox="1">
                <a:spLocks noChangeArrowheads="1"/>
              </p:cNvSpPr>
              <p:nvPr/>
            </p:nvSpPr>
            <p:spPr bwMode="auto">
              <a:xfrm>
                <a:off x="2327" y="2208"/>
                <a:ext cx="26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BP</a:t>
                </a:r>
                <a:endParaRPr lang="en-US" altLang="en-US">
                  <a:latin typeface="Book Antiqua" panose="02040602050305030304" pitchFamily="18" charset="0"/>
                </a:endParaRPr>
              </a:p>
            </p:txBody>
          </p:sp>
          <p:sp>
            <p:nvSpPr>
              <p:cNvPr id="12324" name="Line 97"/>
              <p:cNvSpPr>
                <a:spLocks noChangeShapeType="1"/>
              </p:cNvSpPr>
              <p:nvPr/>
            </p:nvSpPr>
            <p:spPr bwMode="auto">
              <a:xfrm>
                <a:off x="2046" y="2361"/>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grpSp>
        <p:sp>
          <p:nvSpPr>
            <p:cNvPr id="12306" name="Line 98"/>
            <p:cNvSpPr>
              <a:spLocks noChangeShapeType="1"/>
            </p:cNvSpPr>
            <p:nvPr/>
          </p:nvSpPr>
          <p:spPr bwMode="auto">
            <a:xfrm>
              <a:off x="3479" y="2035"/>
              <a:ext cx="0" cy="338"/>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2307" name="Line 99"/>
            <p:cNvSpPr>
              <a:spLocks noChangeShapeType="1"/>
            </p:cNvSpPr>
            <p:nvPr/>
          </p:nvSpPr>
          <p:spPr bwMode="auto">
            <a:xfrm flipV="1">
              <a:off x="2637" y="2054"/>
              <a:ext cx="0" cy="324"/>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2308" name="Line 100"/>
            <p:cNvSpPr>
              <a:spLocks noChangeShapeType="1"/>
            </p:cNvSpPr>
            <p:nvPr/>
          </p:nvSpPr>
          <p:spPr bwMode="auto">
            <a:xfrm>
              <a:off x="2645" y="2171"/>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2309" name="Text Box 101"/>
            <p:cNvSpPr txBox="1">
              <a:spLocks noChangeArrowheads="1"/>
            </p:cNvSpPr>
            <p:nvPr/>
          </p:nvSpPr>
          <p:spPr bwMode="auto">
            <a:xfrm>
              <a:off x="3549" y="3303"/>
              <a:ext cx="94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Index destinaţie</a:t>
              </a:r>
            </a:p>
          </p:txBody>
        </p:sp>
        <p:sp>
          <p:nvSpPr>
            <p:cNvPr id="12310" name="Rectangle 102"/>
            <p:cNvSpPr>
              <a:spLocks noChangeArrowheads="1"/>
            </p:cNvSpPr>
            <p:nvPr/>
          </p:nvSpPr>
          <p:spPr bwMode="auto">
            <a:xfrm>
              <a:off x="2646" y="3289"/>
              <a:ext cx="8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2311" name="Rectangle 103"/>
            <p:cNvSpPr>
              <a:spLocks noChangeArrowheads="1"/>
            </p:cNvSpPr>
            <p:nvPr/>
          </p:nvSpPr>
          <p:spPr bwMode="auto">
            <a:xfrm>
              <a:off x="1822" y="3289"/>
              <a:ext cx="825"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2312" name="Text Box 104"/>
            <p:cNvSpPr txBox="1">
              <a:spLocks noChangeArrowheads="1"/>
            </p:cNvSpPr>
            <p:nvPr/>
          </p:nvSpPr>
          <p:spPr bwMode="auto">
            <a:xfrm>
              <a:off x="1470" y="3303"/>
              <a:ext cx="32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EDI</a:t>
              </a:r>
            </a:p>
          </p:txBody>
        </p:sp>
        <p:grpSp>
          <p:nvGrpSpPr>
            <p:cNvPr id="12313" name="Group 105"/>
            <p:cNvGrpSpPr>
              <a:grpSpLocks/>
            </p:cNvGrpSpPr>
            <p:nvPr/>
          </p:nvGrpSpPr>
          <p:grpSpPr bwMode="auto">
            <a:xfrm>
              <a:off x="2645" y="3074"/>
              <a:ext cx="834" cy="194"/>
              <a:chOff x="2046" y="2208"/>
              <a:chExt cx="834" cy="194"/>
            </a:xfrm>
          </p:grpSpPr>
          <p:sp>
            <p:nvSpPr>
              <p:cNvPr id="12321" name="Text Box 106"/>
              <p:cNvSpPr txBox="1">
                <a:spLocks noChangeArrowheads="1"/>
              </p:cNvSpPr>
              <p:nvPr/>
            </p:nvSpPr>
            <p:spPr bwMode="auto">
              <a:xfrm>
                <a:off x="2327" y="2208"/>
                <a:ext cx="255"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DI</a:t>
                </a:r>
                <a:endParaRPr lang="en-US" altLang="en-US">
                  <a:latin typeface="Book Antiqua" panose="02040602050305030304" pitchFamily="18" charset="0"/>
                </a:endParaRPr>
              </a:p>
            </p:txBody>
          </p:sp>
          <p:sp>
            <p:nvSpPr>
              <p:cNvPr id="12322" name="Line 107"/>
              <p:cNvSpPr>
                <a:spLocks noChangeShapeType="1"/>
              </p:cNvSpPr>
              <p:nvPr/>
            </p:nvSpPr>
            <p:spPr bwMode="auto">
              <a:xfrm>
                <a:off x="2046" y="2361"/>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grpSp>
        <p:sp>
          <p:nvSpPr>
            <p:cNvPr id="12314" name="Text Box 108"/>
            <p:cNvSpPr txBox="1">
              <a:spLocks noChangeArrowheads="1"/>
            </p:cNvSpPr>
            <p:nvPr/>
          </p:nvSpPr>
          <p:spPr bwMode="auto">
            <a:xfrm>
              <a:off x="3549" y="3735"/>
              <a:ext cx="710"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Index sursă</a:t>
              </a:r>
            </a:p>
          </p:txBody>
        </p:sp>
        <p:sp>
          <p:nvSpPr>
            <p:cNvPr id="12315" name="Rectangle 109"/>
            <p:cNvSpPr>
              <a:spLocks noChangeArrowheads="1"/>
            </p:cNvSpPr>
            <p:nvPr/>
          </p:nvSpPr>
          <p:spPr bwMode="auto">
            <a:xfrm>
              <a:off x="2646" y="3721"/>
              <a:ext cx="8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2316" name="Rectangle 110"/>
            <p:cNvSpPr>
              <a:spLocks noChangeArrowheads="1"/>
            </p:cNvSpPr>
            <p:nvPr/>
          </p:nvSpPr>
          <p:spPr bwMode="auto">
            <a:xfrm>
              <a:off x="1822" y="3721"/>
              <a:ext cx="825"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2317" name="Text Box 111"/>
            <p:cNvSpPr txBox="1">
              <a:spLocks noChangeArrowheads="1"/>
            </p:cNvSpPr>
            <p:nvPr/>
          </p:nvSpPr>
          <p:spPr bwMode="auto">
            <a:xfrm>
              <a:off x="1470" y="3735"/>
              <a:ext cx="29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ESI</a:t>
              </a:r>
            </a:p>
          </p:txBody>
        </p:sp>
        <p:grpSp>
          <p:nvGrpSpPr>
            <p:cNvPr id="12318" name="Group 112"/>
            <p:cNvGrpSpPr>
              <a:grpSpLocks/>
            </p:cNvGrpSpPr>
            <p:nvPr/>
          </p:nvGrpSpPr>
          <p:grpSpPr bwMode="auto">
            <a:xfrm>
              <a:off x="2645" y="3506"/>
              <a:ext cx="834" cy="194"/>
              <a:chOff x="2046" y="2208"/>
              <a:chExt cx="834" cy="194"/>
            </a:xfrm>
          </p:grpSpPr>
          <p:sp>
            <p:nvSpPr>
              <p:cNvPr id="12319" name="Text Box 113"/>
              <p:cNvSpPr txBox="1">
                <a:spLocks noChangeArrowheads="1"/>
              </p:cNvSpPr>
              <p:nvPr/>
            </p:nvSpPr>
            <p:spPr bwMode="auto">
              <a:xfrm>
                <a:off x="2327" y="2208"/>
                <a:ext cx="229"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SI</a:t>
                </a:r>
                <a:endParaRPr lang="en-US" altLang="en-US">
                  <a:latin typeface="Book Antiqua" panose="02040602050305030304" pitchFamily="18" charset="0"/>
                </a:endParaRPr>
              </a:p>
            </p:txBody>
          </p:sp>
          <p:sp>
            <p:nvSpPr>
              <p:cNvPr id="12320" name="Line 114"/>
              <p:cNvSpPr>
                <a:spLocks noChangeShapeType="1"/>
              </p:cNvSpPr>
              <p:nvPr/>
            </p:nvSpPr>
            <p:spPr bwMode="auto">
              <a:xfrm>
                <a:off x="2046" y="2361"/>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grpSp>
      </p:grpSp>
      <p:sp>
        <p:nvSpPr>
          <p:cNvPr id="12293" name="Rectangle 115"/>
          <p:cNvSpPr>
            <a:spLocks noChangeArrowheads="1"/>
          </p:cNvSpPr>
          <p:nvPr/>
        </p:nvSpPr>
        <p:spPr bwMode="auto">
          <a:xfrm>
            <a:off x="2724150" y="5000625"/>
            <a:ext cx="410721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u="sng">
                <a:latin typeface="Book Antiqua" panose="02040602050305030304" pitchFamily="18" charset="0"/>
              </a:rPr>
              <a:t>Notă:</a:t>
            </a:r>
            <a:endParaRPr lang="en-US" altLang="en-US" sz="1400">
              <a:latin typeface="Book Antiqua" panose="02040602050305030304" pitchFamily="18" charset="0"/>
            </a:endParaRPr>
          </a:p>
          <a:p>
            <a:r>
              <a:rPr lang="en-US" altLang="en-US" sz="1400">
                <a:latin typeface="Book Antiqua" panose="02040602050305030304" pitchFamily="18" charset="0"/>
              </a:rPr>
              <a:t>Regiştrii pe 32 de biţi nu apar la 8086, 8088, 80286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5FD30C45-83C3-4741-9B0F-BEEF9C3564DA}" type="slidenum">
              <a:rPr lang="en-US" altLang="en-US" sz="1400">
                <a:latin typeface="Book Antiqua" panose="02040602050305030304" pitchFamily="18" charset="0"/>
              </a:rPr>
              <a:pPr/>
              <a:t>11</a:t>
            </a:fld>
            <a:endParaRPr lang="en-US" altLang="en-US" sz="1000">
              <a:latin typeface="Book Antiqua" panose="02040602050305030304" pitchFamily="18" charset="0"/>
            </a:endParaRPr>
          </a:p>
        </p:txBody>
      </p:sp>
      <p:sp>
        <p:nvSpPr>
          <p:cNvPr id="13315" name="Rectangle 2"/>
          <p:cNvSpPr>
            <a:spLocks noGrp="1" noChangeArrowheads="1"/>
          </p:cNvSpPr>
          <p:nvPr>
            <p:ph type="title"/>
          </p:nvPr>
        </p:nvSpPr>
        <p:spPr/>
        <p:txBody>
          <a:bodyPr/>
          <a:lstStyle/>
          <a:p>
            <a:r>
              <a:rPr lang="en-US" altLang="en-US" sz="3300">
                <a:latin typeface="Book Antiqua" panose="02040602050305030304" pitchFamily="18" charset="0"/>
              </a:rPr>
              <a:t>Regiştrii de uz general</a:t>
            </a:r>
            <a:endParaRPr lang="en-US" altLang="en-US">
              <a:latin typeface="Book Antiqua" panose="02040602050305030304" pitchFamily="18" charset="0"/>
            </a:endParaRPr>
          </a:p>
        </p:txBody>
      </p:sp>
      <p:sp>
        <p:nvSpPr>
          <p:cNvPr id="13316" name="Rectangle 3"/>
          <p:cNvSpPr>
            <a:spLocks noGrp="1" noChangeArrowheads="1"/>
          </p:cNvSpPr>
          <p:nvPr>
            <p:ph type="body" idx="1"/>
          </p:nvPr>
        </p:nvSpPr>
        <p:spPr>
          <a:xfrm>
            <a:off x="685800" y="1385888"/>
            <a:ext cx="8077200" cy="4710112"/>
          </a:xfrm>
        </p:spPr>
        <p:txBody>
          <a:bodyPr/>
          <a:lstStyle/>
          <a:p>
            <a:pPr>
              <a:spcAft>
                <a:spcPct val="20000"/>
              </a:spcAft>
            </a:pPr>
            <a:r>
              <a:rPr lang="en-US" altLang="en-US" sz="1800" dirty="0">
                <a:solidFill>
                  <a:srgbClr val="000099"/>
                </a:solidFill>
                <a:latin typeface="Book Antiqua" panose="02040602050305030304" pitchFamily="18" charset="0"/>
              </a:rPr>
              <a:t>AX (accumulator)</a:t>
            </a:r>
            <a:r>
              <a:rPr lang="en-US" altLang="en-US" sz="1800" dirty="0">
                <a:latin typeface="Book Antiqua" panose="02040602050305030304" pitchFamily="18" charset="0"/>
              </a:rPr>
              <a:t> </a:t>
            </a:r>
            <a:r>
              <a:rPr lang="en-US" altLang="en-US" sz="1800" dirty="0" err="1">
                <a:latin typeface="Book Antiqua" panose="02040602050305030304" pitchFamily="18" charset="0"/>
              </a:rPr>
              <a:t>Registrul</a:t>
            </a:r>
            <a:r>
              <a:rPr lang="en-US" altLang="en-US" sz="1800" dirty="0">
                <a:latin typeface="Book Antiqua" panose="02040602050305030304" pitchFamily="18" charset="0"/>
              </a:rPr>
              <a:t> AX (</a:t>
            </a:r>
            <a:r>
              <a:rPr lang="en-US" altLang="en-US" sz="1800" dirty="0" err="1">
                <a:latin typeface="Book Antiqua" panose="02040602050305030304" pitchFamily="18" charset="0"/>
              </a:rPr>
              <a:t>acumulator</a:t>
            </a:r>
            <a:r>
              <a:rPr lang="en-US" altLang="en-US" sz="1800" dirty="0">
                <a:latin typeface="Book Antiqua" panose="02040602050305030304" pitchFamily="18" charset="0"/>
              </a:rPr>
              <a:t>) </a:t>
            </a:r>
            <a:r>
              <a:rPr lang="en-US" altLang="en-US" sz="1800" dirty="0" err="1">
                <a:latin typeface="Book Antiqua" panose="02040602050305030304" pitchFamily="18" charset="0"/>
              </a:rPr>
              <a:t>conţine</a:t>
            </a:r>
            <a:r>
              <a:rPr lang="en-US" altLang="en-US" sz="1800" dirty="0">
                <a:latin typeface="Book Antiqua" panose="02040602050305030304" pitchFamily="18" charset="0"/>
              </a:rPr>
              <a:t>, de </a:t>
            </a:r>
            <a:r>
              <a:rPr lang="en-US" altLang="en-US" sz="1800" dirty="0" err="1">
                <a:latin typeface="Book Antiqua" panose="02040602050305030304" pitchFamily="18" charset="0"/>
              </a:rPr>
              <a:t>regulă</a:t>
            </a:r>
            <a:r>
              <a:rPr lang="en-US" altLang="en-US" sz="1800" dirty="0">
                <a:latin typeface="Book Antiqua" panose="02040602050305030304" pitchFamily="18" charset="0"/>
              </a:rPr>
              <a:t>, </a:t>
            </a:r>
            <a:r>
              <a:rPr lang="en-US" altLang="en-US" sz="1800" dirty="0" err="1">
                <a:latin typeface="Book Antiqua" panose="02040602050305030304" pitchFamily="18" charset="0"/>
              </a:rPr>
              <a:t>rezultatul</a:t>
            </a:r>
            <a:r>
              <a:rPr lang="en-US" altLang="en-US" sz="1800" dirty="0">
                <a:latin typeface="Book Antiqua" panose="02040602050305030304" pitchFamily="18" charset="0"/>
              </a:rPr>
              <a:t> </a:t>
            </a:r>
            <a:r>
              <a:rPr lang="en-US" altLang="en-US" sz="1800" dirty="0" err="1">
                <a:latin typeface="Book Antiqua" panose="02040602050305030304" pitchFamily="18" charset="0"/>
              </a:rPr>
              <a:t>obţinut</a:t>
            </a:r>
            <a:r>
              <a:rPr lang="en-US" altLang="en-US" sz="1800" dirty="0">
                <a:latin typeface="Book Antiqua" panose="02040602050305030304" pitchFamily="18" charset="0"/>
              </a:rPr>
              <a:t> </a:t>
            </a:r>
            <a:r>
              <a:rPr lang="en-US" altLang="en-US" sz="1800" dirty="0" err="1">
                <a:latin typeface="Book Antiqua" panose="02040602050305030304" pitchFamily="18" charset="0"/>
              </a:rPr>
              <a:t>în</a:t>
            </a:r>
            <a:r>
              <a:rPr lang="en-US" altLang="en-US" sz="1800" dirty="0">
                <a:latin typeface="Book Antiqua" panose="02040602050305030304" pitchFamily="18" charset="0"/>
              </a:rPr>
              <a:t> </a:t>
            </a:r>
            <a:r>
              <a:rPr lang="en-US" altLang="en-US" sz="1800" dirty="0" err="1">
                <a:latin typeface="Book Antiqua" panose="02040602050305030304" pitchFamily="18" charset="0"/>
              </a:rPr>
              <a:t>urma</a:t>
            </a:r>
            <a:r>
              <a:rPr lang="en-US" altLang="en-US" sz="1800" dirty="0">
                <a:latin typeface="Book Antiqua" panose="02040602050305030304" pitchFamily="18" charset="0"/>
              </a:rPr>
              <a:t> </a:t>
            </a:r>
            <a:r>
              <a:rPr lang="en-US" altLang="en-US" sz="1800" dirty="0" err="1">
                <a:latin typeface="Book Antiqua" panose="02040602050305030304" pitchFamily="18" charset="0"/>
              </a:rPr>
              <a:t>unei</a:t>
            </a:r>
            <a:r>
              <a:rPr lang="en-US" altLang="en-US" sz="1800" dirty="0">
                <a:latin typeface="Book Antiqua" panose="02040602050305030304" pitchFamily="18" charset="0"/>
              </a:rPr>
              <a:t> </a:t>
            </a:r>
            <a:r>
              <a:rPr lang="en-US" altLang="en-US" sz="1800" dirty="0" err="1">
                <a:latin typeface="Book Antiqua" panose="02040602050305030304" pitchFamily="18" charset="0"/>
              </a:rPr>
              <a:t>operaţii</a:t>
            </a:r>
            <a:r>
              <a:rPr lang="en-US" altLang="en-US" sz="1800" dirty="0">
                <a:latin typeface="Book Antiqua" panose="02040602050305030304" pitchFamily="18" charset="0"/>
              </a:rPr>
              <a:t> </a:t>
            </a:r>
            <a:r>
              <a:rPr lang="en-US" altLang="en-US" sz="1800" dirty="0" err="1">
                <a:latin typeface="Book Antiqua" panose="02040602050305030304" pitchFamily="18" charset="0"/>
              </a:rPr>
              <a:t>aritmetice</a:t>
            </a:r>
            <a:r>
              <a:rPr lang="en-US" altLang="en-US" sz="1800" dirty="0">
                <a:latin typeface="Book Antiqua" panose="02040602050305030304" pitchFamily="18" charset="0"/>
              </a:rPr>
              <a:t> </a:t>
            </a:r>
            <a:r>
              <a:rPr lang="en-US" altLang="en-US" sz="1800" dirty="0" err="1">
                <a:latin typeface="Book Antiqua" panose="02040602050305030304" pitchFamily="18" charset="0"/>
              </a:rPr>
              <a:t>sau</a:t>
            </a:r>
            <a:r>
              <a:rPr lang="en-US" altLang="en-US" sz="1800" dirty="0">
                <a:latin typeface="Book Antiqua" panose="02040602050305030304" pitchFamily="18" charset="0"/>
              </a:rPr>
              <a:t> </a:t>
            </a:r>
            <a:r>
              <a:rPr lang="en-US" altLang="en-US" sz="1800" dirty="0" err="1">
                <a:latin typeface="Book Antiqua" panose="02040602050305030304" pitchFamily="18" charset="0"/>
              </a:rPr>
              <a:t>logice</a:t>
            </a:r>
            <a:r>
              <a:rPr lang="en-US" altLang="en-US" sz="1800" dirty="0">
                <a:latin typeface="Book Antiqua" panose="02040602050305030304" pitchFamily="18" charset="0"/>
              </a:rPr>
              <a:t> (</a:t>
            </a:r>
            <a:r>
              <a:rPr lang="en-US" altLang="en-US" sz="1800" dirty="0" err="1">
                <a:latin typeface="Book Antiqua" panose="02040602050305030304" pitchFamily="18" charset="0"/>
              </a:rPr>
              <a:t>vezi</a:t>
            </a:r>
            <a:r>
              <a:rPr lang="en-US" altLang="en-US" sz="1800" dirty="0">
                <a:latin typeface="Book Antiqua" panose="02040602050305030304" pitchFamily="18" charset="0"/>
              </a:rPr>
              <a:t> </a:t>
            </a:r>
            <a:r>
              <a:rPr lang="en-US" altLang="en-US" sz="1800" dirty="0" err="1">
                <a:latin typeface="Book Antiqua" panose="02040602050305030304" pitchFamily="18" charset="0"/>
              </a:rPr>
              <a:t>şi</a:t>
            </a:r>
            <a:r>
              <a:rPr lang="en-US" altLang="en-US" sz="1800" dirty="0">
                <a:latin typeface="Book Antiqua" panose="02040602050305030304" pitchFamily="18" charset="0"/>
              </a:rPr>
              <a:t> EAX, AH, </a:t>
            </a:r>
            <a:r>
              <a:rPr lang="en-US" altLang="en-US" sz="1800" dirty="0" err="1">
                <a:latin typeface="Book Antiqua" panose="02040602050305030304" pitchFamily="18" charset="0"/>
              </a:rPr>
              <a:t>sau</a:t>
            </a:r>
            <a:r>
              <a:rPr lang="en-US" altLang="en-US" sz="1800" dirty="0">
                <a:latin typeface="Book Antiqua" panose="02040602050305030304" pitchFamily="18" charset="0"/>
              </a:rPr>
              <a:t> AL)</a:t>
            </a:r>
          </a:p>
          <a:p>
            <a:pPr>
              <a:spcAft>
                <a:spcPct val="20000"/>
              </a:spcAft>
            </a:pPr>
            <a:r>
              <a:rPr lang="en-US" altLang="en-US" sz="1800" dirty="0">
                <a:solidFill>
                  <a:srgbClr val="000099"/>
                </a:solidFill>
                <a:latin typeface="Book Antiqua" panose="02040602050305030304" pitchFamily="18" charset="0"/>
              </a:rPr>
              <a:t>BX (base)</a:t>
            </a:r>
            <a:r>
              <a:rPr lang="en-US" altLang="en-US" sz="1800" dirty="0">
                <a:latin typeface="Book Antiqua" panose="02040602050305030304" pitchFamily="18" charset="0"/>
              </a:rPr>
              <a:t> </a:t>
            </a:r>
            <a:r>
              <a:rPr lang="en-US" altLang="en-US" sz="1800" dirty="0" err="1">
                <a:latin typeface="Book Antiqua" panose="02040602050305030304" pitchFamily="18" charset="0"/>
              </a:rPr>
              <a:t>Registrul</a:t>
            </a:r>
            <a:r>
              <a:rPr lang="en-US" altLang="en-US" sz="1800" dirty="0">
                <a:latin typeface="Book Antiqua" panose="02040602050305030304" pitchFamily="18" charset="0"/>
              </a:rPr>
              <a:t> BX (</a:t>
            </a:r>
            <a:r>
              <a:rPr lang="en-US" altLang="en-US" sz="1800" dirty="0" err="1">
                <a:latin typeface="Book Antiqua" panose="02040602050305030304" pitchFamily="18" charset="0"/>
              </a:rPr>
              <a:t>bază</a:t>
            </a:r>
            <a:r>
              <a:rPr lang="en-US" altLang="en-US" sz="1800" dirty="0">
                <a:latin typeface="Book Antiqua" panose="02040602050305030304" pitchFamily="18" charset="0"/>
              </a:rPr>
              <a:t>) </a:t>
            </a:r>
            <a:r>
              <a:rPr lang="en-US" altLang="en-US" sz="1800" dirty="0" err="1">
                <a:latin typeface="Book Antiqua" panose="02040602050305030304" pitchFamily="18" charset="0"/>
              </a:rPr>
              <a:t>conţine</a:t>
            </a:r>
            <a:r>
              <a:rPr lang="en-US" altLang="en-US" sz="1800" dirty="0">
                <a:latin typeface="Book Antiqua" panose="02040602050305030304" pitchFamily="18" charset="0"/>
              </a:rPr>
              <a:t>, de </a:t>
            </a:r>
            <a:r>
              <a:rPr lang="en-US" altLang="en-US" sz="1800" dirty="0" err="1">
                <a:latin typeface="Book Antiqua" panose="02040602050305030304" pitchFamily="18" charset="0"/>
              </a:rPr>
              <a:t>regulă</a:t>
            </a:r>
            <a:r>
              <a:rPr lang="en-US" altLang="en-US" sz="1800" dirty="0">
                <a:latin typeface="Book Antiqua" panose="02040602050305030304" pitchFamily="18" charset="0"/>
              </a:rPr>
              <a:t> </a:t>
            </a:r>
            <a:r>
              <a:rPr lang="en-US" altLang="en-US" sz="1800" dirty="0" err="1">
                <a:latin typeface="Book Antiqua" panose="02040602050305030304" pitchFamily="18" charset="0"/>
              </a:rPr>
              <a:t>adresa</a:t>
            </a:r>
            <a:r>
              <a:rPr lang="en-US" altLang="en-US" sz="1800" dirty="0">
                <a:latin typeface="Book Antiqua" panose="02040602050305030304" pitchFamily="18" charset="0"/>
              </a:rPr>
              <a:t> de </a:t>
            </a:r>
            <a:r>
              <a:rPr lang="en-US" altLang="en-US" sz="1800" dirty="0" err="1">
                <a:latin typeface="Book Antiqua" panose="02040602050305030304" pitchFamily="18" charset="0"/>
              </a:rPr>
              <a:t>bază</a:t>
            </a:r>
            <a:r>
              <a:rPr lang="en-US" altLang="en-US" sz="1800" dirty="0">
                <a:latin typeface="Book Antiqua" panose="02040602050305030304" pitchFamily="18" charset="0"/>
              </a:rPr>
              <a:t> (offset-</a:t>
            </a:r>
            <a:r>
              <a:rPr lang="en-US" altLang="en-US" sz="1800" dirty="0" err="1">
                <a:latin typeface="Book Antiqua" panose="02040602050305030304" pitchFamily="18" charset="0"/>
              </a:rPr>
              <a:t>ul</a:t>
            </a:r>
            <a:r>
              <a:rPr lang="en-US" altLang="en-US" sz="1800" dirty="0">
                <a:latin typeface="Book Antiqua" panose="02040602050305030304" pitchFamily="18" charset="0"/>
              </a:rPr>
              <a:t>) a </a:t>
            </a:r>
            <a:r>
              <a:rPr lang="en-US" altLang="en-US" sz="1800" dirty="0" err="1">
                <a:latin typeface="Book Antiqua" panose="02040602050305030304" pitchFamily="18" charset="0"/>
              </a:rPr>
              <a:t>datelor</a:t>
            </a:r>
            <a:r>
              <a:rPr lang="en-US" altLang="en-US" sz="1800" dirty="0">
                <a:latin typeface="Book Antiqua" panose="02040602050305030304" pitchFamily="18" charset="0"/>
              </a:rPr>
              <a:t> din </a:t>
            </a:r>
            <a:r>
              <a:rPr lang="en-US" altLang="en-US" sz="1800" dirty="0" err="1">
                <a:latin typeface="Book Antiqua" panose="02040602050305030304" pitchFamily="18" charset="0"/>
              </a:rPr>
              <a:t>memorie</a:t>
            </a:r>
            <a:r>
              <a:rPr lang="en-US" altLang="en-US" sz="1800" dirty="0">
                <a:latin typeface="Book Antiqua" panose="02040602050305030304" pitchFamily="18" charset="0"/>
              </a:rPr>
              <a:t> (</a:t>
            </a:r>
            <a:r>
              <a:rPr lang="en-US" altLang="en-US" sz="1800" dirty="0" err="1">
                <a:latin typeface="Book Antiqua" panose="02040602050305030304" pitchFamily="18" charset="0"/>
              </a:rPr>
              <a:t>vezi</a:t>
            </a:r>
            <a:r>
              <a:rPr lang="en-US" altLang="en-US" sz="1800" dirty="0">
                <a:latin typeface="Book Antiqua" panose="02040602050305030304" pitchFamily="18" charset="0"/>
              </a:rPr>
              <a:t> </a:t>
            </a:r>
            <a:r>
              <a:rPr lang="en-US" altLang="en-US" sz="1800" dirty="0" err="1">
                <a:latin typeface="Book Antiqua" panose="02040602050305030304" pitchFamily="18" charset="0"/>
              </a:rPr>
              <a:t>şi</a:t>
            </a:r>
            <a:r>
              <a:rPr lang="en-US" altLang="en-US" sz="1800" dirty="0">
                <a:latin typeface="Book Antiqua" panose="02040602050305030304" pitchFamily="18" charset="0"/>
              </a:rPr>
              <a:t>  EBX, BH, BL)</a:t>
            </a:r>
          </a:p>
          <a:p>
            <a:pPr>
              <a:spcAft>
                <a:spcPct val="20000"/>
              </a:spcAft>
            </a:pPr>
            <a:r>
              <a:rPr lang="en-US" altLang="en-US" sz="1800" dirty="0">
                <a:solidFill>
                  <a:srgbClr val="000099"/>
                </a:solidFill>
                <a:latin typeface="Book Antiqua" panose="02040602050305030304" pitchFamily="18" charset="0"/>
              </a:rPr>
              <a:t>CX (count)</a:t>
            </a:r>
            <a:r>
              <a:rPr lang="en-US" altLang="en-US" sz="1800" dirty="0">
                <a:latin typeface="Book Antiqua" panose="02040602050305030304" pitchFamily="18" charset="0"/>
              </a:rPr>
              <a:t> </a:t>
            </a:r>
            <a:r>
              <a:rPr lang="en-US" altLang="en-US" sz="1800" dirty="0" err="1">
                <a:latin typeface="Book Antiqua" panose="02040602050305030304" pitchFamily="18" charset="0"/>
              </a:rPr>
              <a:t>Specialitatea</a:t>
            </a:r>
            <a:r>
              <a:rPr lang="en-US" altLang="en-US" sz="1800" dirty="0">
                <a:latin typeface="Book Antiqua" panose="02040602050305030304" pitchFamily="18" charset="0"/>
              </a:rPr>
              <a:t> </a:t>
            </a:r>
            <a:r>
              <a:rPr lang="en-US" altLang="en-US" sz="1800" dirty="0" err="1">
                <a:latin typeface="Book Antiqua" panose="02040602050305030304" pitchFamily="18" charset="0"/>
              </a:rPr>
              <a:t>registrului</a:t>
            </a:r>
            <a:r>
              <a:rPr lang="en-US" altLang="en-US" sz="1800" dirty="0">
                <a:latin typeface="Book Antiqua" panose="02040602050305030304" pitchFamily="18" charset="0"/>
              </a:rPr>
              <a:t> CX (</a:t>
            </a:r>
            <a:r>
              <a:rPr lang="en-US" altLang="en-US" sz="1800" dirty="0" err="1">
                <a:latin typeface="Book Antiqua" panose="02040602050305030304" pitchFamily="18" charset="0"/>
              </a:rPr>
              <a:t>numărător</a:t>
            </a:r>
            <a:r>
              <a:rPr lang="en-US" altLang="en-US" sz="1800" dirty="0">
                <a:latin typeface="Book Antiqua" panose="02040602050305030304" pitchFamily="18" charset="0"/>
              </a:rPr>
              <a:t>) </a:t>
            </a:r>
            <a:r>
              <a:rPr lang="en-US" altLang="en-US" sz="1800" dirty="0" err="1">
                <a:latin typeface="Book Antiqua" panose="02040602050305030304" pitchFamily="18" charset="0"/>
              </a:rPr>
              <a:t>este</a:t>
            </a:r>
            <a:r>
              <a:rPr lang="en-US" altLang="en-US" sz="1800" dirty="0">
                <a:latin typeface="Book Antiqua" panose="02040602050305030304" pitchFamily="18" charset="0"/>
              </a:rPr>
              <a:t> </a:t>
            </a:r>
            <a:r>
              <a:rPr lang="en-US" altLang="en-US" sz="1800" dirty="0" err="1">
                <a:latin typeface="Book Antiqua" panose="02040602050305030304" pitchFamily="18" charset="0"/>
              </a:rPr>
              <a:t>numărarea</a:t>
            </a:r>
            <a:r>
              <a:rPr lang="en-US" altLang="en-US" sz="1800" dirty="0">
                <a:latin typeface="Book Antiqua" panose="02040602050305030304" pitchFamily="18" charset="0"/>
              </a:rPr>
              <a:t>. El </a:t>
            </a:r>
            <a:r>
              <a:rPr lang="en-US" altLang="en-US" sz="1800" dirty="0" err="1">
                <a:latin typeface="Book Antiqua" panose="02040602050305030304" pitchFamily="18" charset="0"/>
              </a:rPr>
              <a:t>joacă</a:t>
            </a:r>
            <a:r>
              <a:rPr lang="en-US" altLang="en-US" sz="1800" dirty="0">
                <a:latin typeface="Book Antiqua" panose="02040602050305030304" pitchFamily="18" charset="0"/>
              </a:rPr>
              <a:t> </a:t>
            </a:r>
            <a:r>
              <a:rPr lang="en-US" altLang="en-US" sz="1800" dirty="0" err="1">
                <a:latin typeface="Book Antiqua" panose="02040602050305030304" pitchFamily="18" charset="0"/>
              </a:rPr>
              <a:t>rolul</a:t>
            </a:r>
            <a:r>
              <a:rPr lang="en-US" altLang="en-US" sz="1800" dirty="0">
                <a:latin typeface="Book Antiqua" panose="02040602050305030304" pitchFamily="18" charset="0"/>
              </a:rPr>
              <a:t> de </a:t>
            </a:r>
            <a:r>
              <a:rPr lang="en-US" altLang="en-US" sz="1800" dirty="0" err="1">
                <a:latin typeface="Book Antiqua" panose="02040602050305030304" pitchFamily="18" charset="0"/>
              </a:rPr>
              <a:t>contor</a:t>
            </a:r>
            <a:r>
              <a:rPr lang="en-US" altLang="en-US" sz="1800" dirty="0">
                <a:latin typeface="Book Antiqua" panose="02040602050305030304" pitchFamily="18" charset="0"/>
              </a:rPr>
              <a:t> </a:t>
            </a:r>
            <a:r>
              <a:rPr lang="en-US" altLang="en-US" sz="1800" dirty="0" err="1">
                <a:latin typeface="Book Antiqua" panose="02040602050305030304" pitchFamily="18" charset="0"/>
              </a:rPr>
              <a:t>pentru</a:t>
            </a:r>
            <a:r>
              <a:rPr lang="en-US" altLang="en-US" sz="1800" dirty="0">
                <a:latin typeface="Book Antiqua" panose="02040602050305030304" pitchFamily="18" charset="0"/>
              </a:rPr>
              <a:t> </a:t>
            </a:r>
            <a:r>
              <a:rPr lang="en-US" altLang="en-US" sz="1800" dirty="0" err="1">
                <a:latin typeface="Book Antiqua" panose="02040602050305030304" pitchFamily="18" charset="0"/>
              </a:rPr>
              <a:t>câteva</a:t>
            </a:r>
            <a:r>
              <a:rPr lang="en-US" altLang="en-US" sz="1800" dirty="0">
                <a:latin typeface="Book Antiqua" panose="02040602050305030304" pitchFamily="18" charset="0"/>
              </a:rPr>
              <a:t> </a:t>
            </a:r>
            <a:r>
              <a:rPr lang="en-US" altLang="en-US" sz="1800" dirty="0" err="1">
                <a:latin typeface="Book Antiqua" panose="02040602050305030304" pitchFamily="18" charset="0"/>
              </a:rPr>
              <a:t>instrucţiuni</a:t>
            </a:r>
            <a:r>
              <a:rPr lang="en-US" altLang="en-US" sz="1800" dirty="0">
                <a:latin typeface="Book Antiqua" panose="02040602050305030304" pitchFamily="18" charset="0"/>
              </a:rPr>
              <a:t> </a:t>
            </a:r>
            <a:r>
              <a:rPr lang="en-US" altLang="en-US" sz="1800" dirty="0" err="1">
                <a:latin typeface="Book Antiqua" panose="02040602050305030304" pitchFamily="18" charset="0"/>
              </a:rPr>
              <a:t>specifice</a:t>
            </a:r>
            <a:r>
              <a:rPr lang="en-US" altLang="en-US" sz="1800" dirty="0">
                <a:latin typeface="Book Antiqua" panose="02040602050305030304" pitchFamily="18" charset="0"/>
              </a:rPr>
              <a:t>. </a:t>
            </a:r>
            <a:r>
              <a:rPr lang="en-US" altLang="en-US" sz="1800" dirty="0" err="1">
                <a:latin typeface="Book Antiqua" panose="02040602050305030304" pitchFamily="18" charset="0"/>
              </a:rPr>
              <a:t>În</a:t>
            </a:r>
            <a:r>
              <a:rPr lang="en-US" altLang="en-US" sz="1800" dirty="0">
                <a:latin typeface="Book Antiqua" panose="02040602050305030304" pitchFamily="18" charset="0"/>
              </a:rPr>
              <a:t> </a:t>
            </a:r>
            <a:r>
              <a:rPr lang="en-US" altLang="en-US" sz="1800" dirty="0" err="1">
                <a:latin typeface="Book Antiqua" panose="02040602050305030304" pitchFamily="18" charset="0"/>
              </a:rPr>
              <a:t>cazul</a:t>
            </a:r>
            <a:r>
              <a:rPr lang="en-US" altLang="en-US" sz="1800" dirty="0">
                <a:latin typeface="Book Antiqua" panose="02040602050305030304" pitchFamily="18" charset="0"/>
              </a:rPr>
              <a:t> </a:t>
            </a:r>
            <a:r>
              <a:rPr lang="en-US" altLang="en-US" sz="1800" dirty="0" err="1">
                <a:latin typeface="Book Antiqua" panose="02040602050305030304" pitchFamily="18" charset="0"/>
              </a:rPr>
              <a:t>deplasărilor</a:t>
            </a:r>
            <a:r>
              <a:rPr lang="en-US" altLang="en-US" sz="1800" dirty="0">
                <a:latin typeface="Book Antiqua" panose="02040602050305030304" pitchFamily="18" charset="0"/>
              </a:rPr>
              <a:t> </a:t>
            </a:r>
            <a:r>
              <a:rPr lang="en-US" altLang="en-US" sz="1800" dirty="0" err="1">
                <a:latin typeface="Book Antiqua" panose="02040602050305030304" pitchFamily="18" charset="0"/>
              </a:rPr>
              <a:t>pe</a:t>
            </a:r>
            <a:r>
              <a:rPr lang="en-US" altLang="en-US" sz="1800" dirty="0">
                <a:latin typeface="Book Antiqua" panose="02040602050305030304" pitchFamily="18" charset="0"/>
              </a:rPr>
              <a:t> </a:t>
            </a:r>
            <a:r>
              <a:rPr lang="en-US" altLang="en-US" sz="1800" dirty="0" err="1">
                <a:latin typeface="Book Antiqua" panose="02040602050305030304" pitchFamily="18" charset="0"/>
              </a:rPr>
              <a:t>biţi</a:t>
            </a:r>
            <a:r>
              <a:rPr lang="en-US" altLang="en-US" sz="1800" dirty="0">
                <a:latin typeface="Book Antiqua" panose="02040602050305030304" pitchFamily="18" charset="0"/>
              </a:rPr>
              <a:t> </a:t>
            </a:r>
            <a:r>
              <a:rPr lang="en-US" altLang="en-US" sz="1800" dirty="0" err="1">
                <a:latin typeface="Book Antiqua" panose="02040602050305030304" pitchFamily="18" charset="0"/>
              </a:rPr>
              <a:t>este</a:t>
            </a:r>
            <a:r>
              <a:rPr lang="en-US" altLang="en-US" sz="1800" dirty="0">
                <a:latin typeface="Book Antiqua" panose="02040602050305030304" pitchFamily="18" charset="0"/>
              </a:rPr>
              <a:t> </a:t>
            </a:r>
            <a:r>
              <a:rPr lang="en-US" altLang="en-US" sz="1800" dirty="0" err="1">
                <a:latin typeface="Book Antiqua" panose="02040602050305030304" pitchFamily="18" charset="0"/>
              </a:rPr>
              <a:t>folosit</a:t>
            </a:r>
            <a:r>
              <a:rPr lang="en-US" altLang="en-US" sz="1800" dirty="0">
                <a:latin typeface="Book Antiqua" panose="02040602050305030304" pitchFamily="18" charset="0"/>
              </a:rPr>
              <a:t> CL </a:t>
            </a:r>
            <a:r>
              <a:rPr lang="en-US" altLang="en-US" sz="1800" dirty="0" err="1">
                <a:latin typeface="Book Antiqua" panose="02040602050305030304" pitchFamily="18" charset="0"/>
              </a:rPr>
              <a:t>iar</a:t>
            </a:r>
            <a:r>
              <a:rPr lang="en-US" altLang="en-US" sz="1800" dirty="0">
                <a:latin typeface="Book Antiqua" panose="02040602050305030304" pitchFamily="18" charset="0"/>
              </a:rPr>
              <a:t> </a:t>
            </a:r>
            <a:r>
              <a:rPr lang="en-US" altLang="en-US" sz="1800" dirty="0" err="1">
                <a:latin typeface="Book Antiqua" panose="02040602050305030304" pitchFamily="18" charset="0"/>
              </a:rPr>
              <a:t>în</a:t>
            </a:r>
            <a:r>
              <a:rPr lang="en-US" altLang="en-US" sz="1800" dirty="0">
                <a:latin typeface="Book Antiqua" panose="02040602050305030304" pitchFamily="18" charset="0"/>
              </a:rPr>
              <a:t> </a:t>
            </a:r>
            <a:r>
              <a:rPr lang="en-US" altLang="en-US" sz="1800" dirty="0" err="1">
                <a:latin typeface="Book Antiqua" panose="02040602050305030304" pitchFamily="18" charset="0"/>
              </a:rPr>
              <a:t>cazul</a:t>
            </a:r>
            <a:r>
              <a:rPr lang="en-US" altLang="en-US" sz="1800" dirty="0">
                <a:latin typeface="Book Antiqua" panose="02040602050305030304" pitchFamily="18" charset="0"/>
              </a:rPr>
              <a:t> </a:t>
            </a:r>
            <a:r>
              <a:rPr lang="en-US" altLang="en-US" sz="1800" dirty="0" err="1">
                <a:latin typeface="Book Antiqua" panose="02040602050305030304" pitchFamily="18" charset="0"/>
              </a:rPr>
              <a:t>instrucţiunii</a:t>
            </a:r>
            <a:r>
              <a:rPr lang="en-US" altLang="en-US" sz="1800" dirty="0">
                <a:latin typeface="Book Antiqua" panose="02040602050305030304" pitchFamily="18" charset="0"/>
              </a:rPr>
              <a:t> LOOP </a:t>
            </a:r>
            <a:r>
              <a:rPr lang="en-US" altLang="en-US" sz="1800" dirty="0" err="1">
                <a:latin typeface="Book Antiqua" panose="02040602050305030304" pitchFamily="18" charset="0"/>
              </a:rPr>
              <a:t>este</a:t>
            </a:r>
            <a:r>
              <a:rPr lang="en-US" altLang="en-US" sz="1800" dirty="0">
                <a:latin typeface="Book Antiqua" panose="02040602050305030304" pitchFamily="18" charset="0"/>
              </a:rPr>
              <a:t> </a:t>
            </a:r>
            <a:r>
              <a:rPr lang="en-US" altLang="en-US" sz="1800" dirty="0" err="1">
                <a:latin typeface="Book Antiqua" panose="02040602050305030304" pitchFamily="18" charset="0"/>
              </a:rPr>
              <a:t>folosit</a:t>
            </a:r>
            <a:r>
              <a:rPr lang="en-US" altLang="en-US" sz="1800" dirty="0">
                <a:latin typeface="Book Antiqua" panose="02040602050305030304" pitchFamily="18" charset="0"/>
              </a:rPr>
              <a:t> CX </a:t>
            </a:r>
            <a:r>
              <a:rPr lang="en-US" altLang="en-US" sz="1800" dirty="0" err="1">
                <a:latin typeface="Book Antiqua" panose="02040602050305030304" pitchFamily="18" charset="0"/>
              </a:rPr>
              <a:t>sau</a:t>
            </a:r>
            <a:r>
              <a:rPr lang="en-US" altLang="en-US" sz="1800" dirty="0">
                <a:latin typeface="Book Antiqua" panose="02040602050305030304" pitchFamily="18" charset="0"/>
              </a:rPr>
              <a:t> ECX.</a:t>
            </a:r>
          </a:p>
          <a:p>
            <a:pPr>
              <a:spcAft>
                <a:spcPct val="20000"/>
              </a:spcAft>
            </a:pPr>
            <a:r>
              <a:rPr lang="en-US" altLang="en-US" sz="1800" dirty="0">
                <a:solidFill>
                  <a:srgbClr val="000099"/>
                </a:solidFill>
                <a:latin typeface="Book Antiqua" panose="02040602050305030304" pitchFamily="18" charset="0"/>
              </a:rPr>
              <a:t>DX (data)</a:t>
            </a:r>
            <a:r>
              <a:rPr lang="en-US" altLang="en-US" sz="1800" dirty="0">
                <a:latin typeface="Book Antiqua" panose="02040602050305030304" pitchFamily="18" charset="0"/>
              </a:rPr>
              <a:t> </a:t>
            </a:r>
            <a:r>
              <a:rPr lang="en-US" altLang="en-US" sz="1800" dirty="0" err="1">
                <a:latin typeface="Book Antiqua" panose="02040602050305030304" pitchFamily="18" charset="0"/>
              </a:rPr>
              <a:t>Registrul</a:t>
            </a:r>
            <a:r>
              <a:rPr lang="en-US" altLang="en-US" sz="1800" dirty="0">
                <a:latin typeface="Book Antiqua" panose="02040602050305030304" pitchFamily="18" charset="0"/>
              </a:rPr>
              <a:t> DX (de date) are </a:t>
            </a:r>
            <a:r>
              <a:rPr lang="en-US" altLang="en-US" sz="1800" dirty="0" err="1">
                <a:latin typeface="Book Antiqua" panose="02040602050305030304" pitchFamily="18" charset="0"/>
              </a:rPr>
              <a:t>câteva</a:t>
            </a:r>
            <a:r>
              <a:rPr lang="en-US" altLang="en-US" sz="1800" dirty="0">
                <a:latin typeface="Book Antiqua" panose="02040602050305030304" pitchFamily="18" charset="0"/>
              </a:rPr>
              <a:t> </a:t>
            </a:r>
            <a:r>
              <a:rPr lang="en-US" altLang="en-US" sz="1800" dirty="0" err="1">
                <a:latin typeface="Book Antiqua" panose="02040602050305030304" pitchFamily="18" charset="0"/>
              </a:rPr>
              <a:t>proprietăţi</a:t>
            </a:r>
            <a:r>
              <a:rPr lang="en-US" altLang="en-US" sz="1800" dirty="0">
                <a:latin typeface="Book Antiqua" panose="02040602050305030304" pitchFamily="18" charset="0"/>
              </a:rPr>
              <a:t> </a:t>
            </a:r>
            <a:r>
              <a:rPr lang="en-US" altLang="en-US" sz="1800" dirty="0" err="1">
                <a:latin typeface="Book Antiqua" panose="02040602050305030304" pitchFamily="18" charset="0"/>
              </a:rPr>
              <a:t>specifice</a:t>
            </a:r>
            <a:r>
              <a:rPr lang="en-US" altLang="en-US" sz="1800" dirty="0">
                <a:latin typeface="Book Antiqua" panose="02040602050305030304" pitchFamily="18" charset="0"/>
              </a:rPr>
              <a:t> </a:t>
            </a:r>
            <a:r>
              <a:rPr lang="en-US" altLang="en-US" sz="1800" dirty="0" err="1">
                <a:latin typeface="Book Antiqua" panose="02040602050305030304" pitchFamily="18" charset="0"/>
              </a:rPr>
              <a:t>referitoare</a:t>
            </a:r>
            <a:r>
              <a:rPr lang="en-US" altLang="en-US" sz="1800" dirty="0">
                <a:latin typeface="Book Antiqua" panose="02040602050305030304" pitchFamily="18" charset="0"/>
              </a:rPr>
              <a:t> la </a:t>
            </a:r>
            <a:r>
              <a:rPr lang="en-US" altLang="en-US" sz="1800" dirty="0" err="1">
                <a:latin typeface="Book Antiqua" panose="02040602050305030304" pitchFamily="18" charset="0"/>
              </a:rPr>
              <a:t>înmulţire</a:t>
            </a:r>
            <a:r>
              <a:rPr lang="en-US" altLang="en-US" sz="1800" dirty="0">
                <a:latin typeface="Book Antiqua" panose="02040602050305030304" pitchFamily="18" charset="0"/>
              </a:rPr>
              <a:t> </a:t>
            </a:r>
            <a:r>
              <a:rPr lang="en-US" altLang="en-US" sz="1800" dirty="0" err="1">
                <a:latin typeface="Book Antiqua" panose="02040602050305030304" pitchFamily="18" charset="0"/>
              </a:rPr>
              <a:t>şi</a:t>
            </a:r>
            <a:r>
              <a:rPr lang="en-US" altLang="en-US" sz="1800" dirty="0">
                <a:latin typeface="Book Antiqua" panose="02040602050305030304" pitchFamily="18" charset="0"/>
              </a:rPr>
              <a:t> </a:t>
            </a:r>
            <a:r>
              <a:rPr lang="en-US" altLang="en-US" sz="1800" dirty="0" err="1">
                <a:latin typeface="Book Antiqua" panose="02040602050305030304" pitchFamily="18" charset="0"/>
              </a:rPr>
              <a:t>împărţire</a:t>
            </a:r>
            <a:r>
              <a:rPr lang="en-US" altLang="en-US" sz="1800" dirty="0">
                <a:latin typeface="Book Antiqua" panose="02040602050305030304" pitchFamily="18" charset="0"/>
              </a:rPr>
              <a:t>, </a:t>
            </a:r>
            <a:r>
              <a:rPr lang="en-US" altLang="en-US" sz="1800" dirty="0" err="1">
                <a:latin typeface="Book Antiqua" panose="02040602050305030304" pitchFamily="18" charset="0"/>
              </a:rPr>
              <a:t>dintre</a:t>
            </a:r>
            <a:r>
              <a:rPr lang="en-US" altLang="en-US" sz="1800" dirty="0">
                <a:latin typeface="Book Antiqua" panose="02040602050305030304" pitchFamily="18" charset="0"/>
              </a:rPr>
              <a:t> care:</a:t>
            </a:r>
          </a:p>
          <a:p>
            <a:pPr lvl="1">
              <a:spcAft>
                <a:spcPct val="20000"/>
              </a:spcAft>
            </a:pPr>
            <a:r>
              <a:rPr lang="en-US" altLang="en-US" sz="1600" dirty="0" err="1">
                <a:latin typeface="Book Antiqua" panose="02040602050305030304" pitchFamily="18" charset="0"/>
              </a:rPr>
              <a:t>conţine</a:t>
            </a:r>
            <a:r>
              <a:rPr lang="en-US" altLang="en-US" sz="1600" dirty="0">
                <a:latin typeface="Book Antiqua" panose="02040602050305030304" pitchFamily="18" charset="0"/>
              </a:rPr>
              <a:t> </a:t>
            </a:r>
            <a:r>
              <a:rPr lang="en-US" altLang="en-US" sz="1600" dirty="0" err="1">
                <a:latin typeface="Book Antiqua" panose="02040602050305030304" pitchFamily="18" charset="0"/>
              </a:rPr>
              <a:t>partea</a:t>
            </a:r>
            <a:r>
              <a:rPr lang="en-US" altLang="en-US" sz="1600" dirty="0">
                <a:latin typeface="Book Antiqua" panose="02040602050305030304" pitchFamily="18" charset="0"/>
              </a:rPr>
              <a:t> </a:t>
            </a:r>
            <a:r>
              <a:rPr lang="en-US" altLang="en-US" sz="1600" dirty="0" err="1">
                <a:latin typeface="Book Antiqua" panose="02040602050305030304" pitchFamily="18" charset="0"/>
              </a:rPr>
              <a:t>cea</a:t>
            </a:r>
            <a:r>
              <a:rPr lang="en-US" altLang="en-US" sz="1600" dirty="0">
                <a:latin typeface="Book Antiqua" panose="02040602050305030304" pitchFamily="18" charset="0"/>
              </a:rPr>
              <a:t> </a:t>
            </a:r>
            <a:r>
              <a:rPr lang="en-US" altLang="en-US" sz="1600" dirty="0" err="1">
                <a:latin typeface="Book Antiqua" panose="02040602050305030304" pitchFamily="18" charset="0"/>
              </a:rPr>
              <a:t>mai</a:t>
            </a:r>
            <a:r>
              <a:rPr lang="en-US" altLang="en-US" sz="1600" dirty="0">
                <a:latin typeface="Book Antiqua" panose="02040602050305030304" pitchFamily="18" charset="0"/>
              </a:rPr>
              <a:t> </a:t>
            </a:r>
            <a:r>
              <a:rPr lang="en-US" altLang="en-US" sz="1600" dirty="0" err="1">
                <a:latin typeface="Book Antiqua" panose="02040602050305030304" pitchFamily="18" charset="0"/>
              </a:rPr>
              <a:t>semnificativă</a:t>
            </a:r>
            <a:r>
              <a:rPr lang="en-US" altLang="en-US" sz="1600" dirty="0">
                <a:latin typeface="Book Antiqua" panose="02040602050305030304" pitchFamily="18" charset="0"/>
              </a:rPr>
              <a:t> a </a:t>
            </a:r>
            <a:r>
              <a:rPr lang="en-US" altLang="en-US" sz="1600" dirty="0" err="1">
                <a:latin typeface="Book Antiqua" panose="02040602050305030304" pitchFamily="18" charset="0"/>
              </a:rPr>
              <a:t>rezultatului</a:t>
            </a:r>
            <a:r>
              <a:rPr lang="en-US" altLang="en-US" sz="1600" dirty="0">
                <a:latin typeface="Book Antiqua" panose="02040602050305030304" pitchFamily="18" charset="0"/>
              </a:rPr>
              <a:t> </a:t>
            </a:r>
            <a:r>
              <a:rPr lang="en-US" altLang="en-US" sz="1600" dirty="0" err="1">
                <a:latin typeface="Book Antiqua" panose="02040602050305030304" pitchFamily="18" charset="0"/>
              </a:rPr>
              <a:t>înmulţirii</a:t>
            </a:r>
            <a:r>
              <a:rPr lang="en-US" altLang="en-US" sz="1600" dirty="0">
                <a:latin typeface="Book Antiqua" panose="02040602050305030304" pitchFamily="18" charset="0"/>
              </a:rPr>
              <a:t> a </a:t>
            </a:r>
            <a:r>
              <a:rPr lang="en-US" altLang="en-US" sz="1600" dirty="0" err="1">
                <a:latin typeface="Book Antiqua" panose="02040602050305030304" pitchFamily="18" charset="0"/>
              </a:rPr>
              <a:t>două</a:t>
            </a:r>
            <a:r>
              <a:rPr lang="en-US" altLang="en-US" sz="1600" dirty="0">
                <a:latin typeface="Book Antiqua" panose="02040602050305030304" pitchFamily="18" charset="0"/>
              </a:rPr>
              <a:t> </a:t>
            </a:r>
            <a:r>
              <a:rPr lang="en-US" altLang="en-US" sz="1600" dirty="0" err="1">
                <a:latin typeface="Book Antiqua" panose="02040602050305030304" pitchFamily="18" charset="0"/>
              </a:rPr>
              <a:t>numere</a:t>
            </a:r>
            <a:r>
              <a:rPr lang="en-US" altLang="en-US" sz="1600" dirty="0">
                <a:latin typeface="Book Antiqua" panose="02040602050305030304" pitchFamily="18" charset="0"/>
              </a:rPr>
              <a:t> </a:t>
            </a:r>
            <a:r>
              <a:rPr lang="en-US" altLang="en-US" sz="1600" dirty="0" err="1">
                <a:latin typeface="Book Antiqua" panose="02040602050305030304" pitchFamily="18" charset="0"/>
              </a:rPr>
              <a:t>pe</a:t>
            </a:r>
            <a:r>
              <a:rPr lang="en-US" altLang="en-US" sz="1600" dirty="0">
                <a:latin typeface="Book Antiqua" panose="02040602050305030304" pitchFamily="18" charset="0"/>
              </a:rPr>
              <a:t> 16 </a:t>
            </a:r>
            <a:r>
              <a:rPr lang="en-US" altLang="en-US" sz="1600" dirty="0" err="1">
                <a:latin typeface="Book Antiqua" panose="02040602050305030304" pitchFamily="18" charset="0"/>
              </a:rPr>
              <a:t>sau</a:t>
            </a:r>
            <a:r>
              <a:rPr lang="en-US" altLang="en-US" sz="1600" dirty="0">
                <a:latin typeface="Book Antiqua" panose="02040602050305030304" pitchFamily="18" charset="0"/>
              </a:rPr>
              <a:t> 32 de </a:t>
            </a:r>
            <a:r>
              <a:rPr lang="en-US" altLang="en-US" sz="1600" dirty="0" err="1">
                <a:latin typeface="Book Antiqua" panose="02040602050305030304" pitchFamily="18" charset="0"/>
              </a:rPr>
              <a:t>biţi</a:t>
            </a:r>
            <a:r>
              <a:rPr lang="en-US" altLang="en-US" sz="1600" dirty="0">
                <a:latin typeface="Book Antiqua" panose="02040602050305030304" pitchFamily="18" charset="0"/>
              </a:rPr>
              <a:t>; </a:t>
            </a:r>
          </a:p>
          <a:p>
            <a:pPr lvl="1">
              <a:spcAft>
                <a:spcPct val="20000"/>
              </a:spcAft>
            </a:pPr>
            <a:r>
              <a:rPr lang="en-US" altLang="en-US" sz="1600" dirty="0" err="1">
                <a:latin typeface="Book Antiqua" panose="02040602050305030304" pitchFamily="18" charset="0"/>
              </a:rPr>
              <a:t>partea</a:t>
            </a:r>
            <a:r>
              <a:rPr lang="en-US" altLang="en-US" sz="1600" dirty="0">
                <a:latin typeface="Book Antiqua" panose="02040602050305030304" pitchFamily="18" charset="0"/>
              </a:rPr>
              <a:t> </a:t>
            </a:r>
            <a:r>
              <a:rPr lang="en-US" altLang="en-US" sz="1600" dirty="0" err="1">
                <a:latin typeface="Book Antiqua" panose="02040602050305030304" pitchFamily="18" charset="0"/>
              </a:rPr>
              <a:t>cea</a:t>
            </a:r>
            <a:r>
              <a:rPr lang="en-US" altLang="en-US" sz="1600" dirty="0">
                <a:latin typeface="Book Antiqua" panose="02040602050305030304" pitchFamily="18" charset="0"/>
              </a:rPr>
              <a:t> </a:t>
            </a:r>
            <a:r>
              <a:rPr lang="en-US" altLang="en-US" sz="1600" dirty="0" err="1">
                <a:latin typeface="Book Antiqua" panose="02040602050305030304" pitchFamily="18" charset="0"/>
              </a:rPr>
              <a:t>mai</a:t>
            </a:r>
            <a:r>
              <a:rPr lang="en-US" altLang="en-US" sz="1600" dirty="0">
                <a:latin typeface="Book Antiqua" panose="02040602050305030304" pitchFamily="18" charset="0"/>
              </a:rPr>
              <a:t> </a:t>
            </a:r>
            <a:r>
              <a:rPr lang="en-US" altLang="en-US" sz="1600" dirty="0" err="1">
                <a:latin typeface="Book Antiqua" panose="02040602050305030304" pitchFamily="18" charset="0"/>
              </a:rPr>
              <a:t>semnificativă</a:t>
            </a:r>
            <a:r>
              <a:rPr lang="en-US" altLang="en-US" sz="1600" dirty="0">
                <a:latin typeface="Book Antiqua" panose="02040602050305030304" pitchFamily="18" charset="0"/>
              </a:rPr>
              <a:t> a </a:t>
            </a:r>
            <a:r>
              <a:rPr lang="en-US" altLang="en-US" sz="1600" dirty="0" err="1">
                <a:latin typeface="Book Antiqua" panose="02040602050305030304" pitchFamily="18" charset="0"/>
              </a:rPr>
              <a:t>deîmpărţitului</a:t>
            </a:r>
            <a:r>
              <a:rPr lang="en-US" altLang="en-US" sz="1600" dirty="0">
                <a:latin typeface="Book Antiqua" panose="02040602050305030304" pitchFamily="18" charset="0"/>
              </a:rPr>
              <a:t> </a:t>
            </a:r>
            <a:r>
              <a:rPr lang="en-US" altLang="en-US" sz="1600" dirty="0" err="1">
                <a:latin typeface="Book Antiqua" panose="02040602050305030304" pitchFamily="18" charset="0"/>
              </a:rPr>
              <a:t>înainte</a:t>
            </a:r>
            <a:r>
              <a:rPr lang="en-US" altLang="en-US" sz="1600" dirty="0">
                <a:latin typeface="Book Antiqua" panose="02040602050305030304" pitchFamily="18" charset="0"/>
              </a:rPr>
              <a:t> de </a:t>
            </a:r>
            <a:r>
              <a:rPr lang="en-US" altLang="en-US" sz="1600" dirty="0" err="1">
                <a:latin typeface="Book Antiqua" panose="02040602050305030304" pitchFamily="18" charset="0"/>
              </a:rPr>
              <a:t>împărţire</a:t>
            </a:r>
            <a:r>
              <a:rPr lang="en-US" altLang="en-US" sz="1600" dirty="0">
                <a:latin typeface="Book Antiqua" panose="02040602050305030304" pitchFamily="18" charset="0"/>
              </a:rPr>
              <a:t>; </a:t>
            </a:r>
          </a:p>
          <a:p>
            <a:pPr lvl="1">
              <a:spcAft>
                <a:spcPct val="20000"/>
              </a:spcAft>
            </a:pPr>
            <a:r>
              <a:rPr lang="en-US" altLang="en-US" sz="1600" dirty="0" err="1">
                <a:latin typeface="Book Antiqua" panose="02040602050305030304" pitchFamily="18" charset="0"/>
              </a:rPr>
              <a:t>conţine</a:t>
            </a:r>
            <a:r>
              <a:rPr lang="en-US" altLang="en-US" sz="1600" dirty="0">
                <a:latin typeface="Book Antiqua" panose="02040602050305030304" pitchFamily="18" charset="0"/>
              </a:rPr>
              <a:t> </a:t>
            </a:r>
            <a:r>
              <a:rPr lang="en-US" altLang="en-US" sz="1600" dirty="0" err="1">
                <a:latin typeface="Book Antiqua" panose="02040602050305030304" pitchFamily="18" charset="0"/>
              </a:rPr>
              <a:t>portul</a:t>
            </a:r>
            <a:r>
              <a:rPr lang="en-US" altLang="en-US" sz="1600" dirty="0">
                <a:latin typeface="Book Antiqua" panose="02040602050305030304" pitchFamily="18" charset="0"/>
              </a:rPr>
              <a:t> de I/E  </a:t>
            </a:r>
            <a:r>
              <a:rPr lang="en-US" altLang="en-US" sz="1600" dirty="0" err="1">
                <a:latin typeface="Book Antiqua" panose="02040602050305030304" pitchFamily="18" charset="0"/>
              </a:rPr>
              <a:t>pentru</a:t>
            </a:r>
            <a:r>
              <a:rPr lang="en-US" altLang="en-US" sz="1600" dirty="0">
                <a:latin typeface="Book Antiqua" panose="02040602050305030304" pitchFamily="18" charset="0"/>
              </a:rPr>
              <a:t> o </a:t>
            </a:r>
            <a:r>
              <a:rPr lang="en-US" altLang="en-US" sz="1600" dirty="0" err="1">
                <a:latin typeface="Book Antiqua" panose="02040602050305030304" pitchFamily="18" charset="0"/>
              </a:rPr>
              <a:t>serie</a:t>
            </a:r>
            <a:r>
              <a:rPr lang="en-US" altLang="en-US" sz="1600" dirty="0">
                <a:latin typeface="Book Antiqua" panose="02040602050305030304" pitchFamily="18" charset="0"/>
              </a:rPr>
              <a:t> de </a:t>
            </a:r>
            <a:r>
              <a:rPr lang="en-US" altLang="en-US" sz="1600" dirty="0" err="1">
                <a:latin typeface="Book Antiqua" panose="02040602050305030304" pitchFamily="18" charset="0"/>
              </a:rPr>
              <a:t>instrucţiuni</a:t>
            </a:r>
            <a:r>
              <a:rPr lang="en-US" altLang="en-US" sz="1600" dirty="0">
                <a:latin typeface="Book Antiqua" panose="02040602050305030304" pitchFamily="18" charset="0"/>
              </a:rPr>
              <a:t> de I/E (</a:t>
            </a:r>
            <a:r>
              <a:rPr lang="en-US" altLang="en-US" sz="1600" dirty="0" err="1">
                <a:latin typeface="Book Antiqua" panose="02040602050305030304" pitchFamily="18" charset="0"/>
              </a:rPr>
              <a:t>vezi</a:t>
            </a:r>
            <a:r>
              <a:rPr lang="en-US" altLang="en-US" sz="1600" dirty="0">
                <a:latin typeface="Book Antiqua" panose="02040602050305030304" pitchFamily="18" charset="0"/>
              </a:rPr>
              <a:t> </a:t>
            </a:r>
            <a:r>
              <a:rPr lang="en-US" altLang="en-US" sz="1600" dirty="0" err="1">
                <a:latin typeface="Book Antiqua" panose="02040602050305030304" pitchFamily="18" charset="0"/>
              </a:rPr>
              <a:t>şi</a:t>
            </a:r>
            <a:r>
              <a:rPr lang="en-US" altLang="en-US" sz="1600" dirty="0">
                <a:latin typeface="Book Antiqua" panose="02040602050305030304" pitchFamily="18" charset="0"/>
              </a:rPr>
              <a:t> EDX, DH, DL)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5577D5D6-E2B9-4547-ADDA-39A42BAF4063}" type="slidenum">
              <a:rPr lang="en-US" altLang="en-US" sz="1400">
                <a:latin typeface="Book Antiqua" panose="02040602050305030304" pitchFamily="18" charset="0"/>
              </a:rPr>
              <a:pPr/>
              <a:t>12</a:t>
            </a:fld>
            <a:endParaRPr lang="en-US" altLang="en-US" sz="1000">
              <a:latin typeface="Book Antiqua" panose="02040602050305030304" pitchFamily="18" charset="0"/>
            </a:endParaRPr>
          </a:p>
        </p:txBody>
      </p:sp>
      <p:sp>
        <p:nvSpPr>
          <p:cNvPr id="14339" name="Rectangle 2"/>
          <p:cNvSpPr>
            <a:spLocks noGrp="1" noChangeArrowheads="1"/>
          </p:cNvSpPr>
          <p:nvPr>
            <p:ph type="title"/>
          </p:nvPr>
        </p:nvSpPr>
        <p:spPr/>
        <p:txBody>
          <a:bodyPr/>
          <a:lstStyle/>
          <a:p>
            <a:r>
              <a:rPr lang="en-US" altLang="en-US" sz="3300">
                <a:latin typeface="Book Antiqua" panose="02040602050305030304" pitchFamily="18" charset="0"/>
              </a:rPr>
              <a:t>Regiştrii pointer şi index</a:t>
            </a:r>
            <a:endParaRPr lang="en-US" altLang="en-US">
              <a:latin typeface="Book Antiqua" panose="02040602050305030304" pitchFamily="18" charset="0"/>
            </a:endParaRPr>
          </a:p>
        </p:txBody>
      </p:sp>
      <p:sp>
        <p:nvSpPr>
          <p:cNvPr id="14340" name="Rectangle 3"/>
          <p:cNvSpPr>
            <a:spLocks noGrp="1" noChangeArrowheads="1"/>
          </p:cNvSpPr>
          <p:nvPr>
            <p:ph type="body" idx="1"/>
          </p:nvPr>
        </p:nvSpPr>
        <p:spPr>
          <a:xfrm>
            <a:off x="685800" y="1209675"/>
            <a:ext cx="8099425" cy="4710113"/>
          </a:xfrm>
        </p:spPr>
        <p:txBody>
          <a:bodyPr/>
          <a:lstStyle/>
          <a:p>
            <a:r>
              <a:rPr lang="en-US" altLang="en-US" sz="1800">
                <a:solidFill>
                  <a:srgbClr val="000099"/>
                </a:solidFill>
                <a:latin typeface="Book Antiqua" panose="02040602050305030304" pitchFamily="18" charset="0"/>
              </a:rPr>
              <a:t>SP (stack pointer) </a:t>
            </a:r>
            <a:r>
              <a:rPr lang="en-US" altLang="en-US" sz="1800">
                <a:latin typeface="Book Antiqua" panose="02040602050305030304" pitchFamily="18" charset="0"/>
              </a:rPr>
              <a:t> Este cel mai puţin “general”, folosit pentru a adresa date într-o regiune de memorie de tip LIFO (last-in, first-out): </a:t>
            </a:r>
            <a:r>
              <a:rPr lang="en-US" altLang="en-US" sz="1800" b="1" i="1">
                <a:latin typeface="Book Antiqua" panose="02040602050305030304" pitchFamily="18" charset="0"/>
              </a:rPr>
              <a:t>stiva (stack)</a:t>
            </a:r>
            <a:r>
              <a:rPr lang="en-US" altLang="en-US" sz="1800">
                <a:latin typeface="Book Antiqua" panose="02040602050305030304" pitchFamily="18" charset="0"/>
              </a:rPr>
              <a:t>. Modificat în urma: </a:t>
            </a:r>
          </a:p>
          <a:p>
            <a:pPr lvl="1"/>
            <a:r>
              <a:rPr lang="en-US" altLang="en-US" sz="1400">
                <a:latin typeface="Book Antiqua" panose="02040602050305030304" pitchFamily="18" charset="0"/>
              </a:rPr>
              <a:t>instrucţiunilor PUSH şi POP;</a:t>
            </a:r>
          </a:p>
          <a:p>
            <a:pPr lvl="1"/>
            <a:r>
              <a:rPr lang="en-US" altLang="en-US" sz="1400">
                <a:latin typeface="Book Antiqua" panose="02040602050305030304" pitchFamily="18" charset="0"/>
              </a:rPr>
              <a:t>apelul (CALL) unei subrutine sau întoarcerea (RET) dintr-o subrutină în cadrul unui program;</a:t>
            </a:r>
          </a:p>
          <a:p>
            <a:pPr lvl="1"/>
            <a:r>
              <a:rPr lang="en-US" altLang="en-US" sz="1400">
                <a:latin typeface="Book Antiqua" panose="02040602050305030304" pitchFamily="18" charset="0"/>
              </a:rPr>
              <a:t>unele resurse de sistem (tastatura sau ceasul sistem) folosesc stiva atunci când întrerup microprocesorul în scopul execuţiei unor funcţii.</a:t>
            </a:r>
          </a:p>
          <a:p>
            <a:r>
              <a:rPr lang="en-US" altLang="en-US" sz="1800">
                <a:solidFill>
                  <a:srgbClr val="000099"/>
                </a:solidFill>
                <a:latin typeface="Book Antiqua" panose="02040602050305030304" pitchFamily="18" charset="0"/>
              </a:rPr>
              <a:t>BP (base pointer)</a:t>
            </a:r>
            <a:r>
              <a:rPr lang="en-US" altLang="en-US" sz="1800">
                <a:latin typeface="Book Antiqua" panose="02040602050305030304" pitchFamily="18" charset="0"/>
              </a:rPr>
              <a:t> Este folosit pentru adresarea unui vector de date în stivă (face referire la SS-segmentul de stivă)</a:t>
            </a:r>
          </a:p>
          <a:p>
            <a:r>
              <a:rPr lang="en-US" altLang="en-US" sz="1800">
                <a:solidFill>
                  <a:srgbClr val="000099"/>
                </a:solidFill>
                <a:latin typeface="Book Antiqua" panose="02040602050305030304" pitchFamily="18" charset="0"/>
              </a:rPr>
              <a:t>SI (source index)</a:t>
            </a:r>
            <a:r>
              <a:rPr lang="en-US" altLang="en-US" sz="1800">
                <a:latin typeface="Book Antiqua" panose="02040602050305030304" pitchFamily="18" charset="0"/>
              </a:rPr>
              <a:t> poate fi folosit pentru a adresa indirect date în scopul utilizării instrucţiunilor pentru string sau poate fi folosit ca pointer de memorie ca şi BX</a:t>
            </a:r>
          </a:p>
          <a:p>
            <a:r>
              <a:rPr lang="en-US" altLang="en-US" sz="1800">
                <a:solidFill>
                  <a:srgbClr val="000099"/>
                </a:solidFill>
                <a:latin typeface="Book Antiqua" panose="02040602050305030304" pitchFamily="18" charset="0"/>
              </a:rPr>
              <a:t>DI (destination index)</a:t>
            </a:r>
            <a:r>
              <a:rPr lang="en-US" altLang="en-US" sz="1800">
                <a:latin typeface="Book Antiqua" panose="02040602050305030304" pitchFamily="18" charset="0"/>
              </a:rPr>
              <a:t> asemănător cu SI</a:t>
            </a:r>
          </a:p>
          <a:p>
            <a:r>
              <a:rPr lang="en-US" altLang="en-US" sz="1800">
                <a:solidFill>
                  <a:srgbClr val="000099"/>
                </a:solidFill>
                <a:latin typeface="Book Antiqua" panose="02040602050305030304" pitchFamily="18" charset="0"/>
              </a:rPr>
              <a:t>IP (instruction pointer)</a:t>
            </a:r>
            <a:r>
              <a:rPr lang="en-US" altLang="en-US" sz="1800">
                <a:latin typeface="Book Antiqua" panose="02040602050305030304" pitchFamily="18" charset="0"/>
              </a:rPr>
              <a:t> Pointerul de instrucţiuni este folosit </a:t>
            </a:r>
            <a:r>
              <a:rPr lang="en-US" altLang="en-US" sz="1800" b="1" i="1">
                <a:latin typeface="Book Antiqua" panose="02040602050305030304" pitchFamily="18" charset="0"/>
              </a:rPr>
              <a:t>întotdeauna</a:t>
            </a:r>
            <a:r>
              <a:rPr lang="en-US" altLang="en-US" sz="1800">
                <a:latin typeface="Book Antiqua" panose="02040602050305030304" pitchFamily="18" charset="0"/>
              </a:rPr>
              <a:t> pentru a stoca adresa următoarei instrucţiuni ce va fi executată de către microprocesor</a:t>
            </a:r>
            <a:endParaRPr lang="en-US" altLang="en-US">
              <a:latin typeface="Book Antiqua" panose="0204060205030503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38FE487D-A736-4498-A8B2-D98CB38DCE03}" type="slidenum">
              <a:rPr lang="en-US" altLang="en-US" sz="1400">
                <a:latin typeface="Book Antiqua" panose="02040602050305030304" pitchFamily="18" charset="0"/>
              </a:rPr>
              <a:pPr/>
              <a:t>13</a:t>
            </a:fld>
            <a:endParaRPr lang="en-US" altLang="en-US" sz="1000">
              <a:latin typeface="Book Antiqua" panose="02040602050305030304" pitchFamily="18" charset="0"/>
            </a:endParaRPr>
          </a:p>
        </p:txBody>
      </p:sp>
      <p:sp>
        <p:nvSpPr>
          <p:cNvPr id="15363" name="Rectangle 2"/>
          <p:cNvSpPr>
            <a:spLocks noGrp="1" noChangeArrowheads="1"/>
          </p:cNvSpPr>
          <p:nvPr>
            <p:ph type="title"/>
          </p:nvPr>
        </p:nvSpPr>
        <p:spPr>
          <a:xfrm>
            <a:off x="762000" y="152400"/>
            <a:ext cx="8077200" cy="874713"/>
          </a:xfrm>
        </p:spPr>
        <p:txBody>
          <a:bodyPr/>
          <a:lstStyle/>
          <a:p>
            <a:r>
              <a:rPr lang="en-US" altLang="en-US">
                <a:latin typeface="Book Antiqua" panose="02040602050305030304" pitchFamily="18" charset="0"/>
              </a:rPr>
              <a:t>Stiva</a:t>
            </a:r>
          </a:p>
        </p:txBody>
      </p:sp>
      <p:grpSp>
        <p:nvGrpSpPr>
          <p:cNvPr id="15364" name="Group 104"/>
          <p:cNvGrpSpPr>
            <a:grpSpLocks/>
          </p:cNvGrpSpPr>
          <p:nvPr/>
        </p:nvGrpSpPr>
        <p:grpSpPr bwMode="auto">
          <a:xfrm>
            <a:off x="782638" y="2144713"/>
            <a:ext cx="7553325" cy="3995738"/>
            <a:chOff x="493" y="1351"/>
            <a:chExt cx="4758" cy="2517"/>
          </a:xfrm>
        </p:grpSpPr>
        <p:sp>
          <p:nvSpPr>
            <p:cNvPr id="15365" name="Rectangle 20"/>
            <p:cNvSpPr>
              <a:spLocks noChangeArrowheads="1"/>
            </p:cNvSpPr>
            <p:nvPr/>
          </p:nvSpPr>
          <p:spPr bwMode="auto">
            <a:xfrm>
              <a:off x="2260" y="1567"/>
              <a:ext cx="1541"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5366" name="Rectangle 21"/>
            <p:cNvSpPr>
              <a:spLocks noChangeArrowheads="1"/>
            </p:cNvSpPr>
            <p:nvPr/>
          </p:nvSpPr>
          <p:spPr bwMode="auto">
            <a:xfrm>
              <a:off x="2260" y="1767"/>
              <a:ext cx="1541"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5367" name="Rectangle 22"/>
            <p:cNvSpPr>
              <a:spLocks noChangeArrowheads="1"/>
            </p:cNvSpPr>
            <p:nvPr/>
          </p:nvSpPr>
          <p:spPr bwMode="auto">
            <a:xfrm>
              <a:off x="2260" y="1967"/>
              <a:ext cx="1541"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5368" name="Text Box 30"/>
            <p:cNvSpPr txBox="1">
              <a:spLocks noChangeArrowheads="1"/>
            </p:cNvSpPr>
            <p:nvPr/>
          </p:nvSpPr>
          <p:spPr bwMode="auto">
            <a:xfrm>
              <a:off x="2452" y="1351"/>
              <a:ext cx="1203"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a:latin typeface="Book Antiqua" panose="02040602050305030304" pitchFamily="18" charset="0"/>
                </a:rPr>
                <a:t>Segmentul de stiv</a:t>
              </a:r>
              <a:r>
                <a:rPr lang="ro-RO" altLang="en-US" sz="1600">
                  <a:latin typeface="Book Antiqua" panose="02040602050305030304" pitchFamily="18" charset="0"/>
                </a:rPr>
                <a:t>ă</a:t>
              </a:r>
              <a:endParaRPr lang="en-US" altLang="en-US" sz="1400">
                <a:latin typeface="Book Antiqua" panose="02040602050305030304" pitchFamily="18" charset="0"/>
              </a:endParaRPr>
            </a:p>
          </p:txBody>
        </p:sp>
        <p:sp>
          <p:nvSpPr>
            <p:cNvPr id="15369" name="Rectangle 73"/>
            <p:cNvSpPr>
              <a:spLocks noChangeArrowheads="1"/>
            </p:cNvSpPr>
            <p:nvPr/>
          </p:nvSpPr>
          <p:spPr bwMode="auto">
            <a:xfrm>
              <a:off x="2260" y="2167"/>
              <a:ext cx="1541"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5370" name="Rectangle 74"/>
            <p:cNvSpPr>
              <a:spLocks noChangeArrowheads="1"/>
            </p:cNvSpPr>
            <p:nvPr/>
          </p:nvSpPr>
          <p:spPr bwMode="auto">
            <a:xfrm>
              <a:off x="2260" y="2367"/>
              <a:ext cx="1541"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5371" name="Rectangle 75"/>
            <p:cNvSpPr>
              <a:spLocks noChangeArrowheads="1"/>
            </p:cNvSpPr>
            <p:nvPr/>
          </p:nvSpPr>
          <p:spPr bwMode="auto">
            <a:xfrm>
              <a:off x="2260" y="2567"/>
              <a:ext cx="1541"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5372" name="Rectangle 76"/>
            <p:cNvSpPr>
              <a:spLocks noChangeArrowheads="1"/>
            </p:cNvSpPr>
            <p:nvPr/>
          </p:nvSpPr>
          <p:spPr bwMode="auto">
            <a:xfrm>
              <a:off x="2260" y="2767"/>
              <a:ext cx="1541"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5373" name="Rectangle 77"/>
            <p:cNvSpPr>
              <a:spLocks noChangeArrowheads="1"/>
            </p:cNvSpPr>
            <p:nvPr/>
          </p:nvSpPr>
          <p:spPr bwMode="auto">
            <a:xfrm>
              <a:off x="2260" y="2967"/>
              <a:ext cx="15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5374" name="Rectangle 78"/>
            <p:cNvSpPr>
              <a:spLocks noChangeArrowheads="1"/>
            </p:cNvSpPr>
            <p:nvPr/>
          </p:nvSpPr>
          <p:spPr bwMode="auto">
            <a:xfrm>
              <a:off x="2260" y="3167"/>
              <a:ext cx="1541"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5375" name="Line 79"/>
            <p:cNvSpPr>
              <a:spLocks noChangeShapeType="1"/>
            </p:cNvSpPr>
            <p:nvPr/>
          </p:nvSpPr>
          <p:spPr bwMode="auto">
            <a:xfrm>
              <a:off x="1861" y="3069"/>
              <a:ext cx="347"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5376" name="Line 80"/>
            <p:cNvSpPr>
              <a:spLocks noChangeShapeType="1"/>
            </p:cNvSpPr>
            <p:nvPr/>
          </p:nvSpPr>
          <p:spPr bwMode="auto">
            <a:xfrm>
              <a:off x="1869" y="3277"/>
              <a:ext cx="347"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5377" name="Text Box 81"/>
            <p:cNvSpPr txBox="1">
              <a:spLocks noChangeArrowheads="1"/>
            </p:cNvSpPr>
            <p:nvPr/>
          </p:nvSpPr>
          <p:spPr bwMode="auto">
            <a:xfrm>
              <a:off x="843" y="2969"/>
              <a:ext cx="104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a:latin typeface="Book Antiqua" panose="02040602050305030304" pitchFamily="18" charset="0"/>
                </a:rPr>
                <a:t>Registrul BP (EBP)</a:t>
              </a:r>
            </a:p>
          </p:txBody>
        </p:sp>
        <p:sp>
          <p:nvSpPr>
            <p:cNvPr id="15378" name="Text Box 82"/>
            <p:cNvSpPr txBox="1">
              <a:spLocks noChangeArrowheads="1"/>
            </p:cNvSpPr>
            <p:nvPr/>
          </p:nvSpPr>
          <p:spPr bwMode="auto">
            <a:xfrm>
              <a:off x="883" y="3177"/>
              <a:ext cx="1030"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a:latin typeface="Book Antiqua" panose="02040602050305030304" pitchFamily="18" charset="0"/>
                </a:rPr>
                <a:t>Registrul SP (ESP)</a:t>
              </a:r>
            </a:p>
          </p:txBody>
        </p:sp>
        <p:sp>
          <p:nvSpPr>
            <p:cNvPr id="15379" name="Text Box 83"/>
            <p:cNvSpPr txBox="1">
              <a:spLocks noChangeArrowheads="1"/>
            </p:cNvSpPr>
            <p:nvPr/>
          </p:nvSpPr>
          <p:spPr bwMode="auto">
            <a:xfrm>
              <a:off x="3771" y="2673"/>
              <a:ext cx="1480" cy="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a:latin typeface="Book Antiqua" panose="02040602050305030304" pitchFamily="18" charset="0"/>
                </a:rPr>
                <a:t>Instrucţiunea PUSH determină poziţionarea vârfului stivei la o adresă mai mică</a:t>
              </a:r>
            </a:p>
          </p:txBody>
        </p:sp>
        <p:sp>
          <p:nvSpPr>
            <p:cNvPr id="15380" name="Text Box 84"/>
            <p:cNvSpPr txBox="1">
              <a:spLocks noChangeArrowheads="1"/>
            </p:cNvSpPr>
            <p:nvPr/>
          </p:nvSpPr>
          <p:spPr bwMode="auto">
            <a:xfrm>
              <a:off x="3783" y="1708"/>
              <a:ext cx="1349" cy="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a:latin typeface="Book Antiqua" panose="02040602050305030304" pitchFamily="18" charset="0"/>
                </a:rPr>
                <a:t>Instrucţiunea POP determină poziţionarea vârfului stivei la o adresă mai mare</a:t>
              </a:r>
            </a:p>
          </p:txBody>
        </p:sp>
        <p:sp>
          <p:nvSpPr>
            <p:cNvPr id="15381" name="Line 85"/>
            <p:cNvSpPr>
              <a:spLocks noChangeShapeType="1"/>
            </p:cNvSpPr>
            <p:nvPr/>
          </p:nvSpPr>
          <p:spPr bwMode="auto">
            <a:xfrm flipV="1">
              <a:off x="5236" y="1754"/>
              <a:ext cx="0" cy="507"/>
            </a:xfrm>
            <a:prstGeom prst="line">
              <a:avLst/>
            </a:prstGeom>
            <a:noFill/>
            <a:ln w="762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5382" name="Line 86"/>
            <p:cNvSpPr>
              <a:spLocks noChangeShapeType="1"/>
            </p:cNvSpPr>
            <p:nvPr/>
          </p:nvSpPr>
          <p:spPr bwMode="auto">
            <a:xfrm flipV="1">
              <a:off x="5244" y="2714"/>
              <a:ext cx="0" cy="507"/>
            </a:xfrm>
            <a:prstGeom prst="line">
              <a:avLst/>
            </a:prstGeom>
            <a:noFill/>
            <a:ln w="762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5383" name="Line 87"/>
            <p:cNvSpPr>
              <a:spLocks noChangeShapeType="1"/>
            </p:cNvSpPr>
            <p:nvPr/>
          </p:nvSpPr>
          <p:spPr bwMode="auto">
            <a:xfrm>
              <a:off x="1869" y="1677"/>
              <a:ext cx="347"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5384" name="Text Box 88"/>
            <p:cNvSpPr txBox="1">
              <a:spLocks noChangeArrowheads="1"/>
            </p:cNvSpPr>
            <p:nvPr/>
          </p:nvSpPr>
          <p:spPr bwMode="auto">
            <a:xfrm>
              <a:off x="827" y="1505"/>
              <a:ext cx="1164"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a:latin typeface="Book Antiqua" panose="02040602050305030304" pitchFamily="18" charset="0"/>
                </a:rPr>
                <a:t>Baza stivei (valoarea iniţială SP sau ESP)</a:t>
              </a:r>
            </a:p>
          </p:txBody>
        </p:sp>
        <p:sp>
          <p:nvSpPr>
            <p:cNvPr id="15385" name="Text Box 89"/>
            <p:cNvSpPr txBox="1">
              <a:spLocks noChangeArrowheads="1"/>
            </p:cNvSpPr>
            <p:nvPr/>
          </p:nvSpPr>
          <p:spPr bwMode="auto">
            <a:xfrm>
              <a:off x="493" y="3403"/>
              <a:ext cx="1749" cy="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a:latin typeface="Book Antiqua" panose="02040602050305030304" pitchFamily="18" charset="0"/>
                </a:rPr>
                <a:t>Registrul BP este setat să facă referire către adresa de întoarcere din procedură</a:t>
              </a:r>
            </a:p>
          </p:txBody>
        </p:sp>
        <p:sp>
          <p:nvSpPr>
            <p:cNvPr id="15386" name="Text Box 90"/>
            <p:cNvSpPr txBox="1">
              <a:spLocks noChangeArrowheads="1"/>
            </p:cNvSpPr>
            <p:nvPr/>
          </p:nvSpPr>
          <p:spPr bwMode="auto">
            <a:xfrm>
              <a:off x="2348" y="2966"/>
              <a:ext cx="1435"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a:latin typeface="Book Antiqua" panose="02040602050305030304" pitchFamily="18" charset="0"/>
                </a:rPr>
                <a:t>Return Instruction Pointer</a:t>
              </a:r>
            </a:p>
          </p:txBody>
        </p:sp>
        <p:sp>
          <p:nvSpPr>
            <p:cNvPr id="15387" name="Line 91"/>
            <p:cNvSpPr>
              <a:spLocks noChangeShapeType="1"/>
            </p:cNvSpPr>
            <p:nvPr/>
          </p:nvSpPr>
          <p:spPr bwMode="auto">
            <a:xfrm>
              <a:off x="1677" y="2977"/>
              <a:ext cx="592" cy="0"/>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5388" name="Line 92"/>
            <p:cNvSpPr>
              <a:spLocks noChangeShapeType="1"/>
            </p:cNvSpPr>
            <p:nvPr/>
          </p:nvSpPr>
          <p:spPr bwMode="auto">
            <a:xfrm>
              <a:off x="1693" y="2369"/>
              <a:ext cx="592" cy="0"/>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5389" name="Line 93"/>
            <p:cNvSpPr>
              <a:spLocks noChangeShapeType="1"/>
            </p:cNvSpPr>
            <p:nvPr/>
          </p:nvSpPr>
          <p:spPr bwMode="auto">
            <a:xfrm>
              <a:off x="1709" y="1969"/>
              <a:ext cx="592" cy="0"/>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5390" name="Line 94"/>
            <p:cNvSpPr>
              <a:spLocks noChangeShapeType="1"/>
            </p:cNvSpPr>
            <p:nvPr/>
          </p:nvSpPr>
          <p:spPr bwMode="auto">
            <a:xfrm>
              <a:off x="1969" y="1984"/>
              <a:ext cx="0" cy="393"/>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5391" name="Text Box 95"/>
            <p:cNvSpPr txBox="1">
              <a:spLocks noChangeArrowheads="1"/>
            </p:cNvSpPr>
            <p:nvPr/>
          </p:nvSpPr>
          <p:spPr bwMode="auto">
            <a:xfrm>
              <a:off x="779" y="2009"/>
              <a:ext cx="1364"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a:latin typeface="Book Antiqua" panose="02040602050305030304" pitchFamily="18" charset="0"/>
                </a:rPr>
                <a:t>Variabile locale pentru procedura apelată</a:t>
              </a:r>
            </a:p>
          </p:txBody>
        </p:sp>
        <p:sp>
          <p:nvSpPr>
            <p:cNvPr id="15392" name="Line 96"/>
            <p:cNvSpPr>
              <a:spLocks noChangeShapeType="1"/>
            </p:cNvSpPr>
            <p:nvPr/>
          </p:nvSpPr>
          <p:spPr bwMode="auto">
            <a:xfrm>
              <a:off x="1969" y="2377"/>
              <a:ext cx="0" cy="593"/>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5393" name="Text Box 97"/>
            <p:cNvSpPr txBox="1">
              <a:spLocks noChangeArrowheads="1"/>
            </p:cNvSpPr>
            <p:nvPr/>
          </p:nvSpPr>
          <p:spPr bwMode="auto">
            <a:xfrm>
              <a:off x="787" y="2425"/>
              <a:ext cx="1364"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a:latin typeface="Book Antiqua" panose="02040602050305030304" pitchFamily="18" charset="0"/>
                </a:rPr>
                <a:t>Parametrii transmişi procedurii apelate</a:t>
              </a:r>
            </a:p>
          </p:txBody>
        </p:sp>
        <p:sp>
          <p:nvSpPr>
            <p:cNvPr id="15394" name="Text Box 98"/>
            <p:cNvSpPr txBox="1">
              <a:spLocks noChangeArrowheads="1"/>
            </p:cNvSpPr>
            <p:nvPr/>
          </p:nvSpPr>
          <p:spPr bwMode="auto">
            <a:xfrm>
              <a:off x="2668" y="3186"/>
              <a:ext cx="73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a:latin typeface="Book Antiqua" panose="02040602050305030304" pitchFamily="18" charset="0"/>
                </a:rPr>
                <a:t>Vârful stivei</a:t>
              </a:r>
            </a:p>
          </p:txBody>
        </p:sp>
        <p:sp>
          <p:nvSpPr>
            <p:cNvPr id="15395" name="Line 100"/>
            <p:cNvSpPr>
              <a:spLocks noChangeShapeType="1"/>
            </p:cNvSpPr>
            <p:nvPr/>
          </p:nvSpPr>
          <p:spPr bwMode="auto">
            <a:xfrm>
              <a:off x="2261" y="1362"/>
              <a:ext cx="0" cy="20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5396" name="Line 101"/>
            <p:cNvSpPr>
              <a:spLocks noChangeShapeType="1"/>
            </p:cNvSpPr>
            <p:nvPr/>
          </p:nvSpPr>
          <p:spPr bwMode="auto">
            <a:xfrm>
              <a:off x="2265" y="3373"/>
              <a:ext cx="0" cy="20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5397" name="Line 102"/>
            <p:cNvSpPr>
              <a:spLocks noChangeShapeType="1"/>
            </p:cNvSpPr>
            <p:nvPr/>
          </p:nvSpPr>
          <p:spPr bwMode="auto">
            <a:xfrm>
              <a:off x="3799" y="3377"/>
              <a:ext cx="0" cy="20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5398" name="Line 103"/>
            <p:cNvSpPr>
              <a:spLocks noChangeShapeType="1"/>
            </p:cNvSpPr>
            <p:nvPr/>
          </p:nvSpPr>
          <p:spPr bwMode="auto">
            <a:xfrm>
              <a:off x="3803" y="1373"/>
              <a:ext cx="0" cy="20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7602C75C-42C0-4628-833E-860A5BF756EB}" type="slidenum">
              <a:rPr lang="en-US" altLang="en-US" sz="1400"/>
              <a:pPr/>
              <a:t>14</a:t>
            </a:fld>
            <a:endParaRPr lang="en-US" altLang="en-US" sz="1000"/>
          </a:p>
        </p:txBody>
      </p:sp>
      <p:sp>
        <p:nvSpPr>
          <p:cNvPr id="16387" name="Rectangle 2"/>
          <p:cNvSpPr>
            <a:spLocks noGrp="1" noChangeArrowheads="1"/>
          </p:cNvSpPr>
          <p:nvPr>
            <p:ph type="title"/>
          </p:nvPr>
        </p:nvSpPr>
        <p:spPr>
          <a:xfrm>
            <a:off x="762000" y="152400"/>
            <a:ext cx="7993063" cy="874713"/>
          </a:xfrm>
        </p:spPr>
        <p:txBody>
          <a:bodyPr/>
          <a:lstStyle/>
          <a:p>
            <a:r>
              <a:rPr lang="en-US" altLang="en-US" dirty="0" err="1">
                <a:latin typeface="Book Antiqua" panose="02040602050305030304" pitchFamily="18" charset="0"/>
              </a:rPr>
              <a:t>Funcţionarea</a:t>
            </a:r>
            <a:r>
              <a:rPr lang="en-US" altLang="en-US" dirty="0">
                <a:latin typeface="Book Antiqua" panose="02040602050305030304" pitchFamily="18" charset="0"/>
              </a:rPr>
              <a:t> </a:t>
            </a:r>
            <a:r>
              <a:rPr lang="en-US" altLang="en-US" dirty="0" err="1">
                <a:latin typeface="Book Antiqua" panose="02040602050305030304" pitchFamily="18" charset="0"/>
              </a:rPr>
              <a:t>stivei</a:t>
            </a:r>
            <a:endParaRPr lang="en-US" altLang="en-US" dirty="0">
              <a:latin typeface="Book Antiqua" panose="02040602050305030304" pitchFamily="18" charset="0"/>
            </a:endParaRPr>
          </a:p>
        </p:txBody>
      </p:sp>
      <p:grpSp>
        <p:nvGrpSpPr>
          <p:cNvPr id="16388" name="Group 3"/>
          <p:cNvGrpSpPr>
            <a:grpSpLocks/>
          </p:cNvGrpSpPr>
          <p:nvPr/>
        </p:nvGrpSpPr>
        <p:grpSpPr bwMode="auto">
          <a:xfrm>
            <a:off x="2138363" y="1466850"/>
            <a:ext cx="4845050" cy="4552950"/>
            <a:chOff x="1347" y="924"/>
            <a:chExt cx="3052" cy="2868"/>
          </a:xfrm>
        </p:grpSpPr>
        <p:sp>
          <p:nvSpPr>
            <p:cNvPr id="16389" name="Text Box 4"/>
            <p:cNvSpPr txBox="1">
              <a:spLocks noChangeArrowheads="1"/>
            </p:cNvSpPr>
            <p:nvPr/>
          </p:nvSpPr>
          <p:spPr bwMode="auto">
            <a:xfrm>
              <a:off x="1355" y="1097"/>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BX</a:t>
              </a:r>
            </a:p>
          </p:txBody>
        </p:sp>
        <p:sp>
          <p:nvSpPr>
            <p:cNvPr id="16390" name="Text Box 5"/>
            <p:cNvSpPr txBox="1">
              <a:spLocks noChangeArrowheads="1"/>
            </p:cNvSpPr>
            <p:nvPr/>
          </p:nvSpPr>
          <p:spPr bwMode="auto">
            <a:xfrm>
              <a:off x="1355" y="1361"/>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CX</a:t>
              </a:r>
            </a:p>
          </p:txBody>
        </p:sp>
        <p:sp>
          <p:nvSpPr>
            <p:cNvPr id="16391" name="Text Box 6"/>
            <p:cNvSpPr txBox="1">
              <a:spLocks noChangeArrowheads="1"/>
            </p:cNvSpPr>
            <p:nvPr/>
          </p:nvSpPr>
          <p:spPr bwMode="auto">
            <a:xfrm>
              <a:off x="1355" y="1617"/>
              <a:ext cx="24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SP</a:t>
              </a:r>
            </a:p>
          </p:txBody>
        </p:sp>
        <p:sp>
          <p:nvSpPr>
            <p:cNvPr id="16392" name="Text Box 7"/>
            <p:cNvSpPr txBox="1">
              <a:spLocks noChangeArrowheads="1"/>
            </p:cNvSpPr>
            <p:nvPr/>
          </p:nvSpPr>
          <p:spPr bwMode="auto">
            <a:xfrm>
              <a:off x="1363" y="2108"/>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BX</a:t>
              </a:r>
            </a:p>
          </p:txBody>
        </p:sp>
        <p:sp>
          <p:nvSpPr>
            <p:cNvPr id="16393" name="Text Box 8"/>
            <p:cNvSpPr txBox="1">
              <a:spLocks noChangeArrowheads="1"/>
            </p:cNvSpPr>
            <p:nvPr/>
          </p:nvSpPr>
          <p:spPr bwMode="auto">
            <a:xfrm>
              <a:off x="1363" y="2372"/>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CX</a:t>
              </a:r>
            </a:p>
          </p:txBody>
        </p:sp>
        <p:sp>
          <p:nvSpPr>
            <p:cNvPr id="16394" name="Text Box 9"/>
            <p:cNvSpPr txBox="1">
              <a:spLocks noChangeArrowheads="1"/>
            </p:cNvSpPr>
            <p:nvPr/>
          </p:nvSpPr>
          <p:spPr bwMode="auto">
            <a:xfrm>
              <a:off x="1363" y="2628"/>
              <a:ext cx="24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SP</a:t>
              </a:r>
            </a:p>
          </p:txBody>
        </p:sp>
        <p:grpSp>
          <p:nvGrpSpPr>
            <p:cNvPr id="16395" name="Group 10"/>
            <p:cNvGrpSpPr>
              <a:grpSpLocks/>
            </p:cNvGrpSpPr>
            <p:nvPr/>
          </p:nvGrpSpPr>
          <p:grpSpPr bwMode="auto">
            <a:xfrm>
              <a:off x="1347" y="924"/>
              <a:ext cx="3052" cy="2868"/>
              <a:chOff x="963" y="708"/>
              <a:chExt cx="3052" cy="2868"/>
            </a:xfrm>
          </p:grpSpPr>
          <p:sp>
            <p:nvSpPr>
              <p:cNvPr id="16396" name="Rectangle 11"/>
              <p:cNvSpPr>
                <a:spLocks noChangeArrowheads="1"/>
              </p:cNvSpPr>
              <p:nvPr/>
            </p:nvSpPr>
            <p:spPr bwMode="auto">
              <a:xfrm>
                <a:off x="1262" y="883"/>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397" name="Rectangle 12"/>
              <p:cNvSpPr>
                <a:spLocks noChangeArrowheads="1"/>
              </p:cNvSpPr>
              <p:nvPr/>
            </p:nvSpPr>
            <p:spPr bwMode="auto">
              <a:xfrm>
                <a:off x="1262" y="1139"/>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398" name="Rectangle 13"/>
              <p:cNvSpPr>
                <a:spLocks noChangeArrowheads="1"/>
              </p:cNvSpPr>
              <p:nvPr/>
            </p:nvSpPr>
            <p:spPr bwMode="auto">
              <a:xfrm>
                <a:off x="1262" y="1395"/>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399" name="Text Box 14"/>
              <p:cNvSpPr txBox="1">
                <a:spLocks noChangeArrowheads="1"/>
              </p:cNvSpPr>
              <p:nvPr/>
            </p:nvSpPr>
            <p:spPr bwMode="auto">
              <a:xfrm>
                <a:off x="1439" y="1393"/>
                <a:ext cx="48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1000</a:t>
                </a:r>
              </a:p>
            </p:txBody>
          </p:sp>
          <p:sp>
            <p:nvSpPr>
              <p:cNvPr id="16400" name="Text Box 15"/>
              <p:cNvSpPr txBox="1">
                <a:spLocks noChangeArrowheads="1"/>
              </p:cNvSpPr>
              <p:nvPr/>
            </p:nvSpPr>
            <p:spPr bwMode="auto">
              <a:xfrm>
                <a:off x="1583" y="1137"/>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6401" name="Text Box 16"/>
              <p:cNvSpPr txBox="1">
                <a:spLocks noChangeArrowheads="1"/>
              </p:cNvSpPr>
              <p:nvPr/>
            </p:nvSpPr>
            <p:spPr bwMode="auto">
              <a:xfrm>
                <a:off x="1583" y="865"/>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6402" name="Rectangle 17"/>
              <p:cNvSpPr>
                <a:spLocks noChangeArrowheads="1"/>
              </p:cNvSpPr>
              <p:nvPr/>
            </p:nvSpPr>
            <p:spPr bwMode="auto">
              <a:xfrm>
                <a:off x="3151" y="925"/>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03" name="Rectangle 18"/>
              <p:cNvSpPr>
                <a:spLocks noChangeArrowheads="1"/>
              </p:cNvSpPr>
              <p:nvPr/>
            </p:nvSpPr>
            <p:spPr bwMode="auto">
              <a:xfrm>
                <a:off x="3151" y="1125"/>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04" name="Rectangle 19"/>
              <p:cNvSpPr>
                <a:spLocks noChangeArrowheads="1"/>
              </p:cNvSpPr>
              <p:nvPr/>
            </p:nvSpPr>
            <p:spPr bwMode="auto">
              <a:xfrm>
                <a:off x="3151" y="1325"/>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05" name="Text Box 20"/>
              <p:cNvSpPr txBox="1">
                <a:spLocks noChangeArrowheads="1"/>
              </p:cNvSpPr>
              <p:nvPr/>
            </p:nvSpPr>
            <p:spPr bwMode="auto">
              <a:xfrm>
                <a:off x="2734" y="1347"/>
                <a:ext cx="3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1000</a:t>
                </a:r>
                <a:endParaRPr lang="en-US" altLang="en-US"/>
              </a:p>
            </p:txBody>
          </p:sp>
          <p:sp>
            <p:nvSpPr>
              <p:cNvPr id="16406" name="Text Box 21"/>
              <p:cNvSpPr txBox="1">
                <a:spLocks noChangeArrowheads="1"/>
              </p:cNvSpPr>
              <p:nvPr/>
            </p:nvSpPr>
            <p:spPr bwMode="auto">
              <a:xfrm>
                <a:off x="2798" y="1147"/>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998</a:t>
                </a:r>
              </a:p>
            </p:txBody>
          </p:sp>
          <p:sp>
            <p:nvSpPr>
              <p:cNvPr id="16407" name="Text Box 22"/>
              <p:cNvSpPr txBox="1">
                <a:spLocks noChangeArrowheads="1"/>
              </p:cNvSpPr>
              <p:nvPr/>
            </p:nvSpPr>
            <p:spPr bwMode="auto">
              <a:xfrm>
                <a:off x="2798" y="947"/>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996</a:t>
                </a:r>
                <a:endParaRPr lang="en-US" altLang="en-US"/>
              </a:p>
            </p:txBody>
          </p:sp>
          <p:sp>
            <p:nvSpPr>
              <p:cNvPr id="16408" name="Text Box 23"/>
              <p:cNvSpPr txBox="1">
                <a:spLocks noChangeArrowheads="1"/>
              </p:cNvSpPr>
              <p:nvPr/>
            </p:nvSpPr>
            <p:spPr bwMode="auto">
              <a:xfrm>
                <a:off x="3489" y="927"/>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6409" name="Text Box 24"/>
              <p:cNvSpPr txBox="1">
                <a:spLocks noChangeArrowheads="1"/>
              </p:cNvSpPr>
              <p:nvPr/>
            </p:nvSpPr>
            <p:spPr bwMode="auto">
              <a:xfrm>
                <a:off x="3489" y="1103"/>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6410" name="Text Box 25"/>
              <p:cNvSpPr txBox="1">
                <a:spLocks noChangeArrowheads="1"/>
              </p:cNvSpPr>
              <p:nvPr/>
            </p:nvSpPr>
            <p:spPr bwMode="auto">
              <a:xfrm>
                <a:off x="3497" y="1303"/>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6411" name="Line 26"/>
              <p:cNvSpPr>
                <a:spLocks noChangeShapeType="1"/>
              </p:cNvSpPr>
              <p:nvPr/>
            </p:nvSpPr>
            <p:spPr bwMode="auto">
              <a:xfrm flipV="1">
                <a:off x="2092" y="1424"/>
                <a:ext cx="692" cy="93"/>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2" name="Text Box 27"/>
              <p:cNvSpPr txBox="1">
                <a:spLocks noChangeArrowheads="1"/>
              </p:cNvSpPr>
              <p:nvPr/>
            </p:nvSpPr>
            <p:spPr bwMode="auto">
              <a:xfrm>
                <a:off x="1134" y="708"/>
                <a:ext cx="65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La </a:t>
                </a:r>
                <a:r>
                  <a:rPr lang="ro-RO" altLang="en-US" sz="1400" b="1">
                    <a:latin typeface="Garamond" pitchFamily="18" charset="0"/>
                  </a:rPr>
                  <a:t>început:</a:t>
                </a:r>
                <a:endParaRPr lang="en-US" altLang="en-US" sz="1400" b="1">
                  <a:latin typeface="Garamond" pitchFamily="18" charset="0"/>
                </a:endParaRPr>
              </a:p>
            </p:txBody>
          </p:sp>
          <p:sp>
            <p:nvSpPr>
              <p:cNvPr id="16413" name="Rectangle 28"/>
              <p:cNvSpPr>
                <a:spLocks noChangeArrowheads="1"/>
              </p:cNvSpPr>
              <p:nvPr/>
            </p:nvSpPr>
            <p:spPr bwMode="auto">
              <a:xfrm>
                <a:off x="1270" y="1894"/>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14" name="Rectangle 29"/>
              <p:cNvSpPr>
                <a:spLocks noChangeArrowheads="1"/>
              </p:cNvSpPr>
              <p:nvPr/>
            </p:nvSpPr>
            <p:spPr bwMode="auto">
              <a:xfrm>
                <a:off x="1270" y="2150"/>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15" name="Rectangle 30"/>
              <p:cNvSpPr>
                <a:spLocks noChangeArrowheads="1"/>
              </p:cNvSpPr>
              <p:nvPr/>
            </p:nvSpPr>
            <p:spPr bwMode="auto">
              <a:xfrm>
                <a:off x="1270" y="240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16" name="Text Box 31"/>
              <p:cNvSpPr txBox="1">
                <a:spLocks noChangeArrowheads="1"/>
              </p:cNvSpPr>
              <p:nvPr/>
            </p:nvSpPr>
            <p:spPr bwMode="auto">
              <a:xfrm>
                <a:off x="1487" y="2404"/>
                <a:ext cx="38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998</a:t>
                </a:r>
              </a:p>
            </p:txBody>
          </p:sp>
          <p:sp>
            <p:nvSpPr>
              <p:cNvPr id="16417" name="Text Box 32"/>
              <p:cNvSpPr txBox="1">
                <a:spLocks noChangeArrowheads="1"/>
              </p:cNvSpPr>
              <p:nvPr/>
            </p:nvSpPr>
            <p:spPr bwMode="auto">
              <a:xfrm>
                <a:off x="1591" y="2148"/>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6418" name="Text Box 33"/>
              <p:cNvSpPr txBox="1">
                <a:spLocks noChangeArrowheads="1"/>
              </p:cNvSpPr>
              <p:nvPr/>
            </p:nvSpPr>
            <p:spPr bwMode="auto">
              <a:xfrm>
                <a:off x="1591" y="1876"/>
                <a:ext cx="2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9</a:t>
                </a:r>
              </a:p>
            </p:txBody>
          </p:sp>
          <p:sp>
            <p:nvSpPr>
              <p:cNvPr id="16419" name="Rectangle 34"/>
              <p:cNvSpPr>
                <a:spLocks noChangeArrowheads="1"/>
              </p:cNvSpPr>
              <p:nvPr/>
            </p:nvSpPr>
            <p:spPr bwMode="auto">
              <a:xfrm>
                <a:off x="3159" y="193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20" name="Rectangle 35"/>
              <p:cNvSpPr>
                <a:spLocks noChangeArrowheads="1"/>
              </p:cNvSpPr>
              <p:nvPr/>
            </p:nvSpPr>
            <p:spPr bwMode="auto">
              <a:xfrm>
                <a:off x="3159" y="213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21" name="Rectangle 36"/>
              <p:cNvSpPr>
                <a:spLocks noChangeArrowheads="1"/>
              </p:cNvSpPr>
              <p:nvPr/>
            </p:nvSpPr>
            <p:spPr bwMode="auto">
              <a:xfrm>
                <a:off x="3159" y="233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22" name="Text Box 37"/>
              <p:cNvSpPr txBox="1">
                <a:spLocks noChangeArrowheads="1"/>
              </p:cNvSpPr>
              <p:nvPr/>
            </p:nvSpPr>
            <p:spPr bwMode="auto">
              <a:xfrm>
                <a:off x="2742" y="2358"/>
                <a:ext cx="3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1000</a:t>
                </a:r>
                <a:endParaRPr lang="en-US" altLang="en-US"/>
              </a:p>
            </p:txBody>
          </p:sp>
          <p:sp>
            <p:nvSpPr>
              <p:cNvPr id="16423" name="Text Box 38"/>
              <p:cNvSpPr txBox="1">
                <a:spLocks noChangeArrowheads="1"/>
              </p:cNvSpPr>
              <p:nvPr/>
            </p:nvSpPr>
            <p:spPr bwMode="auto">
              <a:xfrm>
                <a:off x="2806" y="2158"/>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998</a:t>
                </a:r>
              </a:p>
            </p:txBody>
          </p:sp>
          <p:sp>
            <p:nvSpPr>
              <p:cNvPr id="16424" name="Text Box 39"/>
              <p:cNvSpPr txBox="1">
                <a:spLocks noChangeArrowheads="1"/>
              </p:cNvSpPr>
              <p:nvPr/>
            </p:nvSpPr>
            <p:spPr bwMode="auto">
              <a:xfrm>
                <a:off x="2806" y="1958"/>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996</a:t>
                </a:r>
                <a:endParaRPr lang="en-US" altLang="en-US"/>
              </a:p>
            </p:txBody>
          </p:sp>
          <p:sp>
            <p:nvSpPr>
              <p:cNvPr id="16425" name="Text Box 40"/>
              <p:cNvSpPr txBox="1">
                <a:spLocks noChangeArrowheads="1"/>
              </p:cNvSpPr>
              <p:nvPr/>
            </p:nvSpPr>
            <p:spPr bwMode="auto">
              <a:xfrm>
                <a:off x="3497" y="1938"/>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6426" name="Text Box 41"/>
              <p:cNvSpPr txBox="1">
                <a:spLocks noChangeArrowheads="1"/>
              </p:cNvSpPr>
              <p:nvPr/>
            </p:nvSpPr>
            <p:spPr bwMode="auto">
              <a:xfrm>
                <a:off x="3497" y="2114"/>
                <a:ext cx="2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9</a:t>
                </a:r>
              </a:p>
            </p:txBody>
          </p:sp>
          <p:sp>
            <p:nvSpPr>
              <p:cNvPr id="16427" name="Text Box 42"/>
              <p:cNvSpPr txBox="1">
                <a:spLocks noChangeArrowheads="1"/>
              </p:cNvSpPr>
              <p:nvPr/>
            </p:nvSpPr>
            <p:spPr bwMode="auto">
              <a:xfrm>
                <a:off x="3505" y="2314"/>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6428" name="Line 43"/>
              <p:cNvSpPr>
                <a:spLocks noChangeShapeType="1"/>
              </p:cNvSpPr>
              <p:nvPr/>
            </p:nvSpPr>
            <p:spPr bwMode="auto">
              <a:xfrm flipV="1">
                <a:off x="2100" y="2265"/>
                <a:ext cx="780" cy="263"/>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9" name="Text Box 44"/>
              <p:cNvSpPr txBox="1">
                <a:spLocks noChangeArrowheads="1"/>
              </p:cNvSpPr>
              <p:nvPr/>
            </p:nvSpPr>
            <p:spPr bwMode="auto">
              <a:xfrm>
                <a:off x="1142" y="1719"/>
                <a:ext cx="164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ro-RO" altLang="en-US" sz="1400" b="1">
                    <a:latin typeface="Garamond" pitchFamily="18" charset="0"/>
                  </a:rPr>
                  <a:t>După MOV  BX, 9 şi PUSH BX:</a:t>
                </a:r>
                <a:endParaRPr lang="en-US" altLang="en-US" sz="1400" b="1">
                  <a:latin typeface="Garamond" pitchFamily="18" charset="0"/>
                </a:endParaRPr>
              </a:p>
            </p:txBody>
          </p:sp>
          <p:sp>
            <p:nvSpPr>
              <p:cNvPr id="16430" name="Text Box 45"/>
              <p:cNvSpPr txBox="1">
                <a:spLocks noChangeArrowheads="1"/>
              </p:cNvSpPr>
              <p:nvPr/>
            </p:nvSpPr>
            <p:spPr bwMode="auto">
              <a:xfrm>
                <a:off x="963" y="2852"/>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BX</a:t>
                </a:r>
              </a:p>
            </p:txBody>
          </p:sp>
          <p:sp>
            <p:nvSpPr>
              <p:cNvPr id="16431" name="Rectangle 46"/>
              <p:cNvSpPr>
                <a:spLocks noChangeArrowheads="1"/>
              </p:cNvSpPr>
              <p:nvPr/>
            </p:nvSpPr>
            <p:spPr bwMode="auto">
              <a:xfrm>
                <a:off x="1286" y="2854"/>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32" name="Text Box 47"/>
              <p:cNvSpPr txBox="1">
                <a:spLocks noChangeArrowheads="1"/>
              </p:cNvSpPr>
              <p:nvPr/>
            </p:nvSpPr>
            <p:spPr bwMode="auto">
              <a:xfrm>
                <a:off x="963" y="3116"/>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CX</a:t>
                </a:r>
              </a:p>
            </p:txBody>
          </p:sp>
          <p:sp>
            <p:nvSpPr>
              <p:cNvPr id="16433" name="Rectangle 48"/>
              <p:cNvSpPr>
                <a:spLocks noChangeArrowheads="1"/>
              </p:cNvSpPr>
              <p:nvPr/>
            </p:nvSpPr>
            <p:spPr bwMode="auto">
              <a:xfrm>
                <a:off x="1286" y="3110"/>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34" name="Text Box 49"/>
              <p:cNvSpPr txBox="1">
                <a:spLocks noChangeArrowheads="1"/>
              </p:cNvSpPr>
              <p:nvPr/>
            </p:nvSpPr>
            <p:spPr bwMode="auto">
              <a:xfrm>
                <a:off x="963" y="3372"/>
                <a:ext cx="24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SP</a:t>
                </a:r>
              </a:p>
            </p:txBody>
          </p:sp>
          <p:sp>
            <p:nvSpPr>
              <p:cNvPr id="16435" name="Rectangle 50"/>
              <p:cNvSpPr>
                <a:spLocks noChangeArrowheads="1"/>
              </p:cNvSpPr>
              <p:nvPr/>
            </p:nvSpPr>
            <p:spPr bwMode="auto">
              <a:xfrm>
                <a:off x="1286" y="336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36" name="Text Box 51"/>
              <p:cNvSpPr txBox="1">
                <a:spLocks noChangeArrowheads="1"/>
              </p:cNvSpPr>
              <p:nvPr/>
            </p:nvSpPr>
            <p:spPr bwMode="auto">
              <a:xfrm>
                <a:off x="1503" y="3364"/>
                <a:ext cx="38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996</a:t>
                </a:r>
              </a:p>
            </p:txBody>
          </p:sp>
          <p:sp>
            <p:nvSpPr>
              <p:cNvPr id="16437" name="Text Box 52"/>
              <p:cNvSpPr txBox="1">
                <a:spLocks noChangeArrowheads="1"/>
              </p:cNvSpPr>
              <p:nvPr/>
            </p:nvSpPr>
            <p:spPr bwMode="auto">
              <a:xfrm>
                <a:off x="1559" y="3108"/>
                <a:ext cx="29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10</a:t>
                </a:r>
              </a:p>
            </p:txBody>
          </p:sp>
          <p:sp>
            <p:nvSpPr>
              <p:cNvPr id="16438" name="Text Box 53"/>
              <p:cNvSpPr txBox="1">
                <a:spLocks noChangeArrowheads="1"/>
              </p:cNvSpPr>
              <p:nvPr/>
            </p:nvSpPr>
            <p:spPr bwMode="auto">
              <a:xfrm>
                <a:off x="1607" y="2836"/>
                <a:ext cx="2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9</a:t>
                </a:r>
              </a:p>
            </p:txBody>
          </p:sp>
          <p:sp>
            <p:nvSpPr>
              <p:cNvPr id="16439" name="Rectangle 54"/>
              <p:cNvSpPr>
                <a:spLocks noChangeArrowheads="1"/>
              </p:cNvSpPr>
              <p:nvPr/>
            </p:nvSpPr>
            <p:spPr bwMode="auto">
              <a:xfrm>
                <a:off x="3175" y="289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40" name="Rectangle 55"/>
              <p:cNvSpPr>
                <a:spLocks noChangeArrowheads="1"/>
              </p:cNvSpPr>
              <p:nvPr/>
            </p:nvSpPr>
            <p:spPr bwMode="auto">
              <a:xfrm>
                <a:off x="3175" y="309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41" name="Rectangle 56"/>
              <p:cNvSpPr>
                <a:spLocks noChangeArrowheads="1"/>
              </p:cNvSpPr>
              <p:nvPr/>
            </p:nvSpPr>
            <p:spPr bwMode="auto">
              <a:xfrm>
                <a:off x="3175" y="329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6442" name="Text Box 57"/>
              <p:cNvSpPr txBox="1">
                <a:spLocks noChangeArrowheads="1"/>
              </p:cNvSpPr>
              <p:nvPr/>
            </p:nvSpPr>
            <p:spPr bwMode="auto">
              <a:xfrm>
                <a:off x="2758" y="3318"/>
                <a:ext cx="3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1000</a:t>
                </a:r>
                <a:endParaRPr lang="en-US" altLang="en-US"/>
              </a:p>
            </p:txBody>
          </p:sp>
          <p:sp>
            <p:nvSpPr>
              <p:cNvPr id="16443" name="Text Box 58"/>
              <p:cNvSpPr txBox="1">
                <a:spLocks noChangeArrowheads="1"/>
              </p:cNvSpPr>
              <p:nvPr/>
            </p:nvSpPr>
            <p:spPr bwMode="auto">
              <a:xfrm>
                <a:off x="2822" y="3118"/>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998</a:t>
                </a:r>
              </a:p>
            </p:txBody>
          </p:sp>
          <p:sp>
            <p:nvSpPr>
              <p:cNvPr id="16444" name="Text Box 59"/>
              <p:cNvSpPr txBox="1">
                <a:spLocks noChangeArrowheads="1"/>
              </p:cNvSpPr>
              <p:nvPr/>
            </p:nvSpPr>
            <p:spPr bwMode="auto">
              <a:xfrm>
                <a:off x="2822" y="2918"/>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996</a:t>
                </a:r>
                <a:endParaRPr lang="en-US" altLang="en-US"/>
              </a:p>
            </p:txBody>
          </p:sp>
          <p:sp>
            <p:nvSpPr>
              <p:cNvPr id="16445" name="Text Box 60"/>
              <p:cNvSpPr txBox="1">
                <a:spLocks noChangeArrowheads="1"/>
              </p:cNvSpPr>
              <p:nvPr/>
            </p:nvSpPr>
            <p:spPr bwMode="auto">
              <a:xfrm>
                <a:off x="3465" y="2898"/>
                <a:ext cx="29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10</a:t>
                </a:r>
              </a:p>
            </p:txBody>
          </p:sp>
          <p:sp>
            <p:nvSpPr>
              <p:cNvPr id="16446" name="Text Box 61"/>
              <p:cNvSpPr txBox="1">
                <a:spLocks noChangeArrowheads="1"/>
              </p:cNvSpPr>
              <p:nvPr/>
            </p:nvSpPr>
            <p:spPr bwMode="auto">
              <a:xfrm>
                <a:off x="3513" y="3074"/>
                <a:ext cx="2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9</a:t>
                </a:r>
              </a:p>
            </p:txBody>
          </p:sp>
          <p:sp>
            <p:nvSpPr>
              <p:cNvPr id="16447" name="Text Box 62"/>
              <p:cNvSpPr txBox="1">
                <a:spLocks noChangeArrowheads="1"/>
              </p:cNvSpPr>
              <p:nvPr/>
            </p:nvSpPr>
            <p:spPr bwMode="auto">
              <a:xfrm>
                <a:off x="3521" y="3274"/>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6448" name="Line 63"/>
              <p:cNvSpPr>
                <a:spLocks noChangeShapeType="1"/>
              </p:cNvSpPr>
              <p:nvPr/>
            </p:nvSpPr>
            <p:spPr bwMode="auto">
              <a:xfrm flipV="1">
                <a:off x="2100" y="3032"/>
                <a:ext cx="780" cy="456"/>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49" name="Text Box 64"/>
              <p:cNvSpPr txBox="1">
                <a:spLocks noChangeArrowheads="1"/>
              </p:cNvSpPr>
              <p:nvPr/>
            </p:nvSpPr>
            <p:spPr bwMode="auto">
              <a:xfrm>
                <a:off x="1158" y="2679"/>
                <a:ext cx="169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ro-RO" altLang="en-US" sz="1400" b="1">
                    <a:latin typeface="Garamond" pitchFamily="18" charset="0"/>
                  </a:rPr>
                  <a:t>După MOV  CX, 10 şi PUSH CX:</a:t>
                </a:r>
                <a:endParaRPr lang="en-US" altLang="en-US" sz="1400" b="1">
                  <a:latin typeface="Garamond" pitchFamily="18" charset="0"/>
                </a:endParaRPr>
              </a:p>
            </p:txBody>
          </p:sp>
        </p:gr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A70D2D00-08AC-4BF5-971D-BEFAFD216CEF}" type="slidenum">
              <a:rPr lang="en-US" altLang="en-US" sz="1400"/>
              <a:pPr/>
              <a:t>15</a:t>
            </a:fld>
            <a:endParaRPr lang="en-US" altLang="en-US" sz="1000"/>
          </a:p>
        </p:txBody>
      </p:sp>
      <p:sp>
        <p:nvSpPr>
          <p:cNvPr id="17411" name="Rectangle 2"/>
          <p:cNvSpPr>
            <a:spLocks noGrp="1" noChangeArrowheads="1"/>
          </p:cNvSpPr>
          <p:nvPr>
            <p:ph type="title"/>
          </p:nvPr>
        </p:nvSpPr>
        <p:spPr>
          <a:xfrm>
            <a:off x="762000" y="152400"/>
            <a:ext cx="7993063" cy="874713"/>
          </a:xfrm>
        </p:spPr>
        <p:txBody>
          <a:bodyPr/>
          <a:lstStyle/>
          <a:p>
            <a:r>
              <a:rPr lang="en-US" altLang="en-US" dirty="0" err="1">
                <a:latin typeface="Book Antiqua" panose="02040602050305030304" pitchFamily="18" charset="0"/>
              </a:rPr>
              <a:t>Funcţionarea</a:t>
            </a:r>
            <a:r>
              <a:rPr lang="en-US" altLang="en-US" dirty="0">
                <a:latin typeface="Book Antiqua" panose="02040602050305030304" pitchFamily="18" charset="0"/>
              </a:rPr>
              <a:t> </a:t>
            </a:r>
            <a:r>
              <a:rPr lang="en-US" altLang="en-US" dirty="0" err="1">
                <a:latin typeface="Book Antiqua" panose="02040602050305030304" pitchFamily="18" charset="0"/>
              </a:rPr>
              <a:t>stivei</a:t>
            </a:r>
            <a:endParaRPr lang="en-US" altLang="en-US" dirty="0">
              <a:latin typeface="Book Antiqua" panose="02040602050305030304" pitchFamily="18" charset="0"/>
            </a:endParaRPr>
          </a:p>
        </p:txBody>
      </p:sp>
      <p:grpSp>
        <p:nvGrpSpPr>
          <p:cNvPr id="17412" name="Group 103"/>
          <p:cNvGrpSpPr>
            <a:grpSpLocks/>
          </p:cNvGrpSpPr>
          <p:nvPr/>
        </p:nvGrpSpPr>
        <p:grpSpPr bwMode="auto">
          <a:xfrm>
            <a:off x="2024063" y="2055813"/>
            <a:ext cx="4870450" cy="2947987"/>
            <a:chOff x="1275" y="1295"/>
            <a:chExt cx="3068" cy="1857"/>
          </a:xfrm>
        </p:grpSpPr>
        <p:sp>
          <p:nvSpPr>
            <p:cNvPr id="17413" name="Text Box 63"/>
            <p:cNvSpPr txBox="1">
              <a:spLocks noChangeArrowheads="1"/>
            </p:cNvSpPr>
            <p:nvPr/>
          </p:nvSpPr>
          <p:spPr bwMode="auto">
            <a:xfrm>
              <a:off x="1275" y="1468"/>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BX</a:t>
              </a:r>
            </a:p>
          </p:txBody>
        </p:sp>
        <p:sp>
          <p:nvSpPr>
            <p:cNvPr id="17414" name="Rectangle 64"/>
            <p:cNvSpPr>
              <a:spLocks noChangeArrowheads="1"/>
            </p:cNvSpPr>
            <p:nvPr/>
          </p:nvSpPr>
          <p:spPr bwMode="auto">
            <a:xfrm>
              <a:off x="1598" y="1470"/>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15" name="Text Box 65"/>
            <p:cNvSpPr txBox="1">
              <a:spLocks noChangeArrowheads="1"/>
            </p:cNvSpPr>
            <p:nvPr/>
          </p:nvSpPr>
          <p:spPr bwMode="auto">
            <a:xfrm>
              <a:off x="1275" y="1732"/>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CX</a:t>
              </a:r>
            </a:p>
          </p:txBody>
        </p:sp>
        <p:sp>
          <p:nvSpPr>
            <p:cNvPr id="17416" name="Rectangle 66"/>
            <p:cNvSpPr>
              <a:spLocks noChangeArrowheads="1"/>
            </p:cNvSpPr>
            <p:nvPr/>
          </p:nvSpPr>
          <p:spPr bwMode="auto">
            <a:xfrm>
              <a:off x="1598" y="172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17" name="Text Box 67"/>
            <p:cNvSpPr txBox="1">
              <a:spLocks noChangeArrowheads="1"/>
            </p:cNvSpPr>
            <p:nvPr/>
          </p:nvSpPr>
          <p:spPr bwMode="auto">
            <a:xfrm>
              <a:off x="1275" y="1988"/>
              <a:ext cx="24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SP</a:t>
              </a:r>
            </a:p>
          </p:txBody>
        </p:sp>
        <p:sp>
          <p:nvSpPr>
            <p:cNvPr id="17418" name="Rectangle 68"/>
            <p:cNvSpPr>
              <a:spLocks noChangeArrowheads="1"/>
            </p:cNvSpPr>
            <p:nvPr/>
          </p:nvSpPr>
          <p:spPr bwMode="auto">
            <a:xfrm>
              <a:off x="1598" y="1982"/>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19" name="Text Box 69"/>
            <p:cNvSpPr txBox="1">
              <a:spLocks noChangeArrowheads="1"/>
            </p:cNvSpPr>
            <p:nvPr/>
          </p:nvSpPr>
          <p:spPr bwMode="auto">
            <a:xfrm>
              <a:off x="1815" y="1980"/>
              <a:ext cx="38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998</a:t>
              </a:r>
            </a:p>
          </p:txBody>
        </p:sp>
        <p:sp>
          <p:nvSpPr>
            <p:cNvPr id="17420" name="Text Box 70"/>
            <p:cNvSpPr txBox="1">
              <a:spLocks noChangeArrowheads="1"/>
            </p:cNvSpPr>
            <p:nvPr/>
          </p:nvSpPr>
          <p:spPr bwMode="auto">
            <a:xfrm>
              <a:off x="1879" y="1724"/>
              <a:ext cx="29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10</a:t>
              </a:r>
            </a:p>
          </p:txBody>
        </p:sp>
        <p:sp>
          <p:nvSpPr>
            <p:cNvPr id="17421" name="Text Box 71"/>
            <p:cNvSpPr txBox="1">
              <a:spLocks noChangeArrowheads="1"/>
            </p:cNvSpPr>
            <p:nvPr/>
          </p:nvSpPr>
          <p:spPr bwMode="auto">
            <a:xfrm>
              <a:off x="1879" y="1452"/>
              <a:ext cx="29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10</a:t>
              </a:r>
            </a:p>
          </p:txBody>
        </p:sp>
        <p:sp>
          <p:nvSpPr>
            <p:cNvPr id="17422" name="Rectangle 72"/>
            <p:cNvSpPr>
              <a:spLocks noChangeArrowheads="1"/>
            </p:cNvSpPr>
            <p:nvPr/>
          </p:nvSpPr>
          <p:spPr bwMode="auto">
            <a:xfrm>
              <a:off x="3487" y="1512"/>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23" name="Rectangle 73"/>
            <p:cNvSpPr>
              <a:spLocks noChangeArrowheads="1"/>
            </p:cNvSpPr>
            <p:nvPr/>
          </p:nvSpPr>
          <p:spPr bwMode="auto">
            <a:xfrm>
              <a:off x="3487" y="1712"/>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24" name="Rectangle 74"/>
            <p:cNvSpPr>
              <a:spLocks noChangeArrowheads="1"/>
            </p:cNvSpPr>
            <p:nvPr/>
          </p:nvSpPr>
          <p:spPr bwMode="auto">
            <a:xfrm>
              <a:off x="3487" y="1912"/>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25" name="Text Box 75"/>
            <p:cNvSpPr txBox="1">
              <a:spLocks noChangeArrowheads="1"/>
            </p:cNvSpPr>
            <p:nvPr/>
          </p:nvSpPr>
          <p:spPr bwMode="auto">
            <a:xfrm>
              <a:off x="3070" y="1934"/>
              <a:ext cx="3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1000</a:t>
              </a:r>
              <a:endParaRPr lang="en-US" altLang="en-US"/>
            </a:p>
          </p:txBody>
        </p:sp>
        <p:sp>
          <p:nvSpPr>
            <p:cNvPr id="17426" name="Text Box 76"/>
            <p:cNvSpPr txBox="1">
              <a:spLocks noChangeArrowheads="1"/>
            </p:cNvSpPr>
            <p:nvPr/>
          </p:nvSpPr>
          <p:spPr bwMode="auto">
            <a:xfrm>
              <a:off x="3134" y="1734"/>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998</a:t>
              </a:r>
            </a:p>
          </p:txBody>
        </p:sp>
        <p:sp>
          <p:nvSpPr>
            <p:cNvPr id="17427" name="Text Box 77"/>
            <p:cNvSpPr txBox="1">
              <a:spLocks noChangeArrowheads="1"/>
            </p:cNvSpPr>
            <p:nvPr/>
          </p:nvSpPr>
          <p:spPr bwMode="auto">
            <a:xfrm>
              <a:off x="3134" y="1534"/>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996</a:t>
              </a:r>
              <a:endParaRPr lang="en-US" altLang="en-US"/>
            </a:p>
          </p:txBody>
        </p:sp>
        <p:sp>
          <p:nvSpPr>
            <p:cNvPr id="17428" name="Text Box 78"/>
            <p:cNvSpPr txBox="1">
              <a:spLocks noChangeArrowheads="1"/>
            </p:cNvSpPr>
            <p:nvPr/>
          </p:nvSpPr>
          <p:spPr bwMode="auto">
            <a:xfrm>
              <a:off x="3825" y="1514"/>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7429" name="Text Box 79"/>
            <p:cNvSpPr txBox="1">
              <a:spLocks noChangeArrowheads="1"/>
            </p:cNvSpPr>
            <p:nvPr/>
          </p:nvSpPr>
          <p:spPr bwMode="auto">
            <a:xfrm>
              <a:off x="3825" y="1690"/>
              <a:ext cx="2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9</a:t>
              </a:r>
            </a:p>
          </p:txBody>
        </p:sp>
        <p:sp>
          <p:nvSpPr>
            <p:cNvPr id="17430" name="Text Box 80"/>
            <p:cNvSpPr txBox="1">
              <a:spLocks noChangeArrowheads="1"/>
            </p:cNvSpPr>
            <p:nvPr/>
          </p:nvSpPr>
          <p:spPr bwMode="auto">
            <a:xfrm>
              <a:off x="3833" y="1890"/>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7431" name="Line 81"/>
            <p:cNvSpPr>
              <a:spLocks noChangeShapeType="1"/>
            </p:cNvSpPr>
            <p:nvPr/>
          </p:nvSpPr>
          <p:spPr bwMode="auto">
            <a:xfrm flipV="1">
              <a:off x="2428" y="1841"/>
              <a:ext cx="780" cy="263"/>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2" name="Text Box 82"/>
            <p:cNvSpPr txBox="1">
              <a:spLocks noChangeArrowheads="1"/>
            </p:cNvSpPr>
            <p:nvPr/>
          </p:nvSpPr>
          <p:spPr bwMode="auto">
            <a:xfrm>
              <a:off x="1470" y="1295"/>
              <a:ext cx="87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ro-RO" altLang="en-US" sz="1400" b="1">
                  <a:latin typeface="Garamond" pitchFamily="18" charset="0"/>
                </a:rPr>
                <a:t>După POP  BX:</a:t>
              </a:r>
              <a:endParaRPr lang="en-US" altLang="en-US" sz="1400" b="1">
                <a:latin typeface="Garamond" pitchFamily="18" charset="0"/>
              </a:endParaRPr>
            </a:p>
          </p:txBody>
        </p:sp>
        <p:sp>
          <p:nvSpPr>
            <p:cNvPr id="17433" name="Text Box 83"/>
            <p:cNvSpPr txBox="1">
              <a:spLocks noChangeArrowheads="1"/>
            </p:cNvSpPr>
            <p:nvPr/>
          </p:nvSpPr>
          <p:spPr bwMode="auto">
            <a:xfrm>
              <a:off x="1291" y="2428"/>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BX</a:t>
              </a:r>
            </a:p>
          </p:txBody>
        </p:sp>
        <p:sp>
          <p:nvSpPr>
            <p:cNvPr id="17434" name="Rectangle 84"/>
            <p:cNvSpPr>
              <a:spLocks noChangeArrowheads="1"/>
            </p:cNvSpPr>
            <p:nvPr/>
          </p:nvSpPr>
          <p:spPr bwMode="auto">
            <a:xfrm>
              <a:off x="1614" y="2430"/>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35" name="Text Box 85"/>
            <p:cNvSpPr txBox="1">
              <a:spLocks noChangeArrowheads="1"/>
            </p:cNvSpPr>
            <p:nvPr/>
          </p:nvSpPr>
          <p:spPr bwMode="auto">
            <a:xfrm>
              <a:off x="1291" y="2692"/>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CX</a:t>
              </a:r>
            </a:p>
          </p:txBody>
        </p:sp>
        <p:sp>
          <p:nvSpPr>
            <p:cNvPr id="17436" name="Rectangle 86"/>
            <p:cNvSpPr>
              <a:spLocks noChangeArrowheads="1"/>
            </p:cNvSpPr>
            <p:nvPr/>
          </p:nvSpPr>
          <p:spPr bwMode="auto">
            <a:xfrm>
              <a:off x="1614" y="2686"/>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37" name="Text Box 87"/>
            <p:cNvSpPr txBox="1">
              <a:spLocks noChangeArrowheads="1"/>
            </p:cNvSpPr>
            <p:nvPr/>
          </p:nvSpPr>
          <p:spPr bwMode="auto">
            <a:xfrm>
              <a:off x="1291" y="2948"/>
              <a:ext cx="24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SP</a:t>
              </a:r>
            </a:p>
          </p:txBody>
        </p:sp>
        <p:sp>
          <p:nvSpPr>
            <p:cNvPr id="17438" name="Rectangle 88"/>
            <p:cNvSpPr>
              <a:spLocks noChangeArrowheads="1"/>
            </p:cNvSpPr>
            <p:nvPr/>
          </p:nvSpPr>
          <p:spPr bwMode="auto">
            <a:xfrm>
              <a:off x="1614" y="2942"/>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39" name="Text Box 89"/>
            <p:cNvSpPr txBox="1">
              <a:spLocks noChangeArrowheads="1"/>
            </p:cNvSpPr>
            <p:nvPr/>
          </p:nvSpPr>
          <p:spPr bwMode="auto">
            <a:xfrm>
              <a:off x="1807" y="2940"/>
              <a:ext cx="48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1000</a:t>
              </a:r>
            </a:p>
          </p:txBody>
        </p:sp>
        <p:sp>
          <p:nvSpPr>
            <p:cNvPr id="17440" name="Text Box 90"/>
            <p:cNvSpPr txBox="1">
              <a:spLocks noChangeArrowheads="1"/>
            </p:cNvSpPr>
            <p:nvPr/>
          </p:nvSpPr>
          <p:spPr bwMode="auto">
            <a:xfrm>
              <a:off x="1943" y="2684"/>
              <a:ext cx="2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9</a:t>
              </a:r>
            </a:p>
          </p:txBody>
        </p:sp>
        <p:sp>
          <p:nvSpPr>
            <p:cNvPr id="17441" name="Text Box 91"/>
            <p:cNvSpPr txBox="1">
              <a:spLocks noChangeArrowheads="1"/>
            </p:cNvSpPr>
            <p:nvPr/>
          </p:nvSpPr>
          <p:spPr bwMode="auto">
            <a:xfrm>
              <a:off x="1895" y="2412"/>
              <a:ext cx="29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10</a:t>
              </a:r>
            </a:p>
          </p:txBody>
        </p:sp>
        <p:sp>
          <p:nvSpPr>
            <p:cNvPr id="17442" name="Rectangle 92"/>
            <p:cNvSpPr>
              <a:spLocks noChangeArrowheads="1"/>
            </p:cNvSpPr>
            <p:nvPr/>
          </p:nvSpPr>
          <p:spPr bwMode="auto">
            <a:xfrm>
              <a:off x="3503" y="2472"/>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43" name="Rectangle 93"/>
            <p:cNvSpPr>
              <a:spLocks noChangeArrowheads="1"/>
            </p:cNvSpPr>
            <p:nvPr/>
          </p:nvSpPr>
          <p:spPr bwMode="auto">
            <a:xfrm>
              <a:off x="3503" y="2672"/>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44" name="Rectangle 94"/>
            <p:cNvSpPr>
              <a:spLocks noChangeArrowheads="1"/>
            </p:cNvSpPr>
            <p:nvPr/>
          </p:nvSpPr>
          <p:spPr bwMode="auto">
            <a:xfrm>
              <a:off x="3503" y="2872"/>
              <a:ext cx="840" cy="201"/>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7445" name="Text Box 95"/>
            <p:cNvSpPr txBox="1">
              <a:spLocks noChangeArrowheads="1"/>
            </p:cNvSpPr>
            <p:nvPr/>
          </p:nvSpPr>
          <p:spPr bwMode="auto">
            <a:xfrm>
              <a:off x="3086" y="2894"/>
              <a:ext cx="3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1000</a:t>
              </a:r>
              <a:endParaRPr lang="en-US" altLang="en-US"/>
            </a:p>
          </p:txBody>
        </p:sp>
        <p:sp>
          <p:nvSpPr>
            <p:cNvPr id="17446" name="Text Box 96"/>
            <p:cNvSpPr txBox="1">
              <a:spLocks noChangeArrowheads="1"/>
            </p:cNvSpPr>
            <p:nvPr/>
          </p:nvSpPr>
          <p:spPr bwMode="auto">
            <a:xfrm>
              <a:off x="3150" y="2694"/>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998</a:t>
              </a:r>
            </a:p>
          </p:txBody>
        </p:sp>
        <p:sp>
          <p:nvSpPr>
            <p:cNvPr id="17447" name="Text Box 97"/>
            <p:cNvSpPr txBox="1">
              <a:spLocks noChangeArrowheads="1"/>
            </p:cNvSpPr>
            <p:nvPr/>
          </p:nvSpPr>
          <p:spPr bwMode="auto">
            <a:xfrm>
              <a:off x="3150" y="2494"/>
              <a:ext cx="320"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Verdana" pitchFamily="34" charset="0"/>
                </a:rPr>
                <a:t>996</a:t>
              </a:r>
              <a:endParaRPr lang="en-US" altLang="en-US"/>
            </a:p>
          </p:txBody>
        </p:sp>
        <p:sp>
          <p:nvSpPr>
            <p:cNvPr id="17448" name="Text Box 98"/>
            <p:cNvSpPr txBox="1">
              <a:spLocks noChangeArrowheads="1"/>
            </p:cNvSpPr>
            <p:nvPr/>
          </p:nvSpPr>
          <p:spPr bwMode="auto">
            <a:xfrm>
              <a:off x="3841" y="2474"/>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7449" name="Text Box 99"/>
            <p:cNvSpPr txBox="1">
              <a:spLocks noChangeArrowheads="1"/>
            </p:cNvSpPr>
            <p:nvPr/>
          </p:nvSpPr>
          <p:spPr bwMode="auto">
            <a:xfrm>
              <a:off x="3841" y="2650"/>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7450" name="Text Box 100"/>
            <p:cNvSpPr txBox="1">
              <a:spLocks noChangeArrowheads="1"/>
            </p:cNvSpPr>
            <p:nvPr/>
          </p:nvSpPr>
          <p:spPr bwMode="auto">
            <a:xfrm>
              <a:off x="3849" y="2850"/>
              <a:ext cx="19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Verdana" pitchFamily="34" charset="0"/>
                </a:rPr>
                <a:t>?</a:t>
              </a:r>
            </a:p>
          </p:txBody>
        </p:sp>
        <p:sp>
          <p:nvSpPr>
            <p:cNvPr id="17451" name="Line 101"/>
            <p:cNvSpPr>
              <a:spLocks noChangeShapeType="1"/>
            </p:cNvSpPr>
            <p:nvPr/>
          </p:nvSpPr>
          <p:spPr bwMode="auto">
            <a:xfrm flipV="1">
              <a:off x="2428" y="2985"/>
              <a:ext cx="719" cy="79"/>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52" name="Text Box 102"/>
            <p:cNvSpPr txBox="1">
              <a:spLocks noChangeArrowheads="1"/>
            </p:cNvSpPr>
            <p:nvPr/>
          </p:nvSpPr>
          <p:spPr bwMode="auto">
            <a:xfrm>
              <a:off x="1486" y="2255"/>
              <a:ext cx="84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ro-RO" altLang="en-US" sz="1400" b="1">
                  <a:latin typeface="Garamond" pitchFamily="18" charset="0"/>
                </a:rPr>
                <a:t>După POP CX:</a:t>
              </a:r>
              <a:endParaRPr lang="en-US" altLang="en-US" sz="1400" b="1">
                <a:latin typeface="Garamond" pitchFamily="18" charset="0"/>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E21C1A8F-30C4-4FE4-A927-E58DBE3731D1}" type="slidenum">
              <a:rPr lang="en-US" altLang="en-US" sz="1400"/>
              <a:pPr/>
              <a:t>16</a:t>
            </a:fld>
            <a:endParaRPr lang="en-US" altLang="en-US" sz="1000"/>
          </a:p>
        </p:txBody>
      </p:sp>
      <p:sp>
        <p:nvSpPr>
          <p:cNvPr id="18435" name="Rectangle 2"/>
          <p:cNvSpPr>
            <a:spLocks noGrp="1" noChangeArrowheads="1"/>
          </p:cNvSpPr>
          <p:nvPr>
            <p:ph type="title"/>
          </p:nvPr>
        </p:nvSpPr>
        <p:spPr>
          <a:xfrm>
            <a:off x="762000" y="152400"/>
            <a:ext cx="7993063" cy="874713"/>
          </a:xfrm>
        </p:spPr>
        <p:txBody>
          <a:bodyPr/>
          <a:lstStyle/>
          <a:p>
            <a:r>
              <a:rPr lang="en-US" altLang="en-US" sz="2400" dirty="0" err="1">
                <a:latin typeface="Book Antiqua" panose="02040602050305030304" pitchFamily="18" charset="0"/>
              </a:rPr>
              <a:t>Registrul</a:t>
            </a:r>
            <a:r>
              <a:rPr lang="en-US" altLang="en-US" sz="2400" dirty="0">
                <a:latin typeface="Book Antiqua" panose="02040602050305030304" pitchFamily="18" charset="0"/>
              </a:rPr>
              <a:t> </a:t>
            </a:r>
            <a:r>
              <a:rPr lang="en-US" altLang="en-US" sz="2400" dirty="0" err="1">
                <a:latin typeface="Book Antiqua" panose="02040602050305030304" pitchFamily="18" charset="0"/>
              </a:rPr>
              <a:t>indicatorilor</a:t>
            </a:r>
            <a:r>
              <a:rPr lang="en-US" altLang="en-US" sz="2400" dirty="0">
                <a:latin typeface="Book Antiqua" panose="02040602050305030304" pitchFamily="18" charset="0"/>
              </a:rPr>
              <a:t> de stare</a:t>
            </a:r>
            <a:endParaRPr lang="en-US" altLang="en-US" dirty="0">
              <a:latin typeface="Book Antiqua" panose="02040602050305030304" pitchFamily="18" charset="0"/>
            </a:endParaRPr>
          </a:p>
        </p:txBody>
      </p:sp>
      <p:grpSp>
        <p:nvGrpSpPr>
          <p:cNvPr id="18436" name="Group 74"/>
          <p:cNvGrpSpPr>
            <a:grpSpLocks/>
          </p:cNvGrpSpPr>
          <p:nvPr/>
        </p:nvGrpSpPr>
        <p:grpSpPr bwMode="auto">
          <a:xfrm>
            <a:off x="1409700" y="2166938"/>
            <a:ext cx="6302375" cy="3776662"/>
            <a:chOff x="888" y="1365"/>
            <a:chExt cx="3970" cy="2379"/>
          </a:xfrm>
        </p:grpSpPr>
        <p:sp>
          <p:nvSpPr>
            <p:cNvPr id="18437" name="Text Box 4"/>
            <p:cNvSpPr txBox="1">
              <a:spLocks noChangeArrowheads="1"/>
            </p:cNvSpPr>
            <p:nvPr/>
          </p:nvSpPr>
          <p:spPr bwMode="auto">
            <a:xfrm>
              <a:off x="1870" y="1365"/>
              <a:ext cx="201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Registrul indicatorilor de stare - FLAGS</a:t>
              </a:r>
            </a:p>
          </p:txBody>
        </p:sp>
        <p:sp>
          <p:nvSpPr>
            <p:cNvPr id="18438" name="Rectangle 8" descr="Dark upward diagonal"/>
            <p:cNvSpPr>
              <a:spLocks noChangeArrowheads="1"/>
            </p:cNvSpPr>
            <p:nvPr/>
          </p:nvSpPr>
          <p:spPr bwMode="auto">
            <a:xfrm>
              <a:off x="888" y="1682"/>
              <a:ext cx="248" cy="239"/>
            </a:xfrm>
            <a:prstGeom prst="rect">
              <a:avLst/>
            </a:prstGeom>
            <a:pattFill prst="dkUpDiag">
              <a:fgClr>
                <a:schemeClr val="accent1"/>
              </a:fgClr>
              <a:bgClr>
                <a:schemeClr val="bg1"/>
              </a:bgClr>
            </a:patt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39" name="Rectangle 47" descr="Dark upward diagonal"/>
            <p:cNvSpPr>
              <a:spLocks noChangeArrowheads="1"/>
            </p:cNvSpPr>
            <p:nvPr/>
          </p:nvSpPr>
          <p:spPr bwMode="auto">
            <a:xfrm>
              <a:off x="1136" y="1682"/>
              <a:ext cx="248" cy="239"/>
            </a:xfrm>
            <a:prstGeom prst="rect">
              <a:avLst/>
            </a:prstGeom>
            <a:pattFill prst="dkUpDiag">
              <a:fgClr>
                <a:schemeClr val="accent1"/>
              </a:fgClr>
              <a:bgClr>
                <a:schemeClr val="bg1"/>
              </a:bgClr>
            </a:patt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40" name="Rectangle 48" descr="Dark upward diagonal"/>
            <p:cNvSpPr>
              <a:spLocks noChangeArrowheads="1"/>
            </p:cNvSpPr>
            <p:nvPr/>
          </p:nvSpPr>
          <p:spPr bwMode="auto">
            <a:xfrm>
              <a:off x="1384" y="1682"/>
              <a:ext cx="248" cy="239"/>
            </a:xfrm>
            <a:prstGeom prst="rect">
              <a:avLst/>
            </a:prstGeom>
            <a:pattFill prst="dkUpDiag">
              <a:fgClr>
                <a:schemeClr val="accent1"/>
              </a:fgClr>
              <a:bgClr>
                <a:schemeClr val="bg1"/>
              </a:bgClr>
            </a:patt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41" name="Rectangle 49" descr="Dark upward diagonal"/>
            <p:cNvSpPr>
              <a:spLocks noChangeArrowheads="1"/>
            </p:cNvSpPr>
            <p:nvPr/>
          </p:nvSpPr>
          <p:spPr bwMode="auto">
            <a:xfrm>
              <a:off x="1632" y="1682"/>
              <a:ext cx="248" cy="239"/>
            </a:xfrm>
            <a:prstGeom prst="rect">
              <a:avLst/>
            </a:prstGeom>
            <a:pattFill prst="dkUpDiag">
              <a:fgClr>
                <a:schemeClr val="accent1"/>
              </a:fgClr>
              <a:bgClr>
                <a:schemeClr val="bg1"/>
              </a:bgClr>
            </a:patt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42" name="Rectangle 50"/>
            <p:cNvSpPr>
              <a:spLocks noChangeArrowheads="1"/>
            </p:cNvSpPr>
            <p:nvPr/>
          </p:nvSpPr>
          <p:spPr bwMode="auto">
            <a:xfrm>
              <a:off x="1880" y="1682"/>
              <a:ext cx="2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just"/>
              <a:endParaRPr lang="en-US" altLang="en-US"/>
            </a:p>
          </p:txBody>
        </p:sp>
        <p:sp>
          <p:nvSpPr>
            <p:cNvPr id="18443" name="Rectangle 51"/>
            <p:cNvSpPr>
              <a:spLocks noChangeArrowheads="1"/>
            </p:cNvSpPr>
            <p:nvPr/>
          </p:nvSpPr>
          <p:spPr bwMode="auto">
            <a:xfrm>
              <a:off x="2128" y="1682"/>
              <a:ext cx="2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44" name="Rectangle 52"/>
            <p:cNvSpPr>
              <a:spLocks noChangeArrowheads="1"/>
            </p:cNvSpPr>
            <p:nvPr/>
          </p:nvSpPr>
          <p:spPr bwMode="auto">
            <a:xfrm>
              <a:off x="2376" y="1682"/>
              <a:ext cx="2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45" name="Rectangle 53"/>
            <p:cNvSpPr>
              <a:spLocks noChangeArrowheads="1"/>
            </p:cNvSpPr>
            <p:nvPr/>
          </p:nvSpPr>
          <p:spPr bwMode="auto">
            <a:xfrm>
              <a:off x="2624" y="1682"/>
              <a:ext cx="2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46" name="Rectangle 54"/>
            <p:cNvSpPr>
              <a:spLocks noChangeArrowheads="1"/>
            </p:cNvSpPr>
            <p:nvPr/>
          </p:nvSpPr>
          <p:spPr bwMode="auto">
            <a:xfrm>
              <a:off x="2874" y="1686"/>
              <a:ext cx="2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47" name="Rectangle 55"/>
            <p:cNvSpPr>
              <a:spLocks noChangeArrowheads="1"/>
            </p:cNvSpPr>
            <p:nvPr/>
          </p:nvSpPr>
          <p:spPr bwMode="auto">
            <a:xfrm>
              <a:off x="3122" y="1686"/>
              <a:ext cx="2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48" name="Rectangle 56" descr="Dark upward diagonal"/>
            <p:cNvSpPr>
              <a:spLocks noChangeArrowheads="1"/>
            </p:cNvSpPr>
            <p:nvPr/>
          </p:nvSpPr>
          <p:spPr bwMode="auto">
            <a:xfrm>
              <a:off x="3370" y="1686"/>
              <a:ext cx="248" cy="239"/>
            </a:xfrm>
            <a:prstGeom prst="rect">
              <a:avLst/>
            </a:prstGeom>
            <a:pattFill prst="dkUpDiag">
              <a:fgClr>
                <a:schemeClr val="accent1"/>
              </a:fgClr>
              <a:bgClr>
                <a:schemeClr val="bg1"/>
              </a:bgClr>
            </a:patt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49" name="Rectangle 57"/>
            <p:cNvSpPr>
              <a:spLocks noChangeArrowheads="1"/>
            </p:cNvSpPr>
            <p:nvPr/>
          </p:nvSpPr>
          <p:spPr bwMode="auto">
            <a:xfrm>
              <a:off x="3618" y="1686"/>
              <a:ext cx="2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50" name="Rectangle 58" descr="Dark upward diagonal"/>
            <p:cNvSpPr>
              <a:spLocks noChangeArrowheads="1"/>
            </p:cNvSpPr>
            <p:nvPr/>
          </p:nvSpPr>
          <p:spPr bwMode="auto">
            <a:xfrm>
              <a:off x="3866" y="1686"/>
              <a:ext cx="248" cy="239"/>
            </a:xfrm>
            <a:prstGeom prst="rect">
              <a:avLst/>
            </a:prstGeom>
            <a:pattFill prst="dkUpDiag">
              <a:fgClr>
                <a:schemeClr val="accent1"/>
              </a:fgClr>
              <a:bgClr>
                <a:schemeClr val="bg1"/>
              </a:bgClr>
            </a:patt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51" name="Rectangle 59"/>
            <p:cNvSpPr>
              <a:spLocks noChangeArrowheads="1"/>
            </p:cNvSpPr>
            <p:nvPr/>
          </p:nvSpPr>
          <p:spPr bwMode="auto">
            <a:xfrm>
              <a:off x="4114" y="1686"/>
              <a:ext cx="2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52" name="Rectangle 60" descr="Dark upward diagonal"/>
            <p:cNvSpPr>
              <a:spLocks noChangeArrowheads="1"/>
            </p:cNvSpPr>
            <p:nvPr/>
          </p:nvSpPr>
          <p:spPr bwMode="auto">
            <a:xfrm>
              <a:off x="4362" y="1686"/>
              <a:ext cx="248" cy="239"/>
            </a:xfrm>
            <a:prstGeom prst="rect">
              <a:avLst/>
            </a:prstGeom>
            <a:pattFill prst="dkUpDiag">
              <a:fgClr>
                <a:schemeClr val="accent1"/>
              </a:fgClr>
              <a:bgClr>
                <a:schemeClr val="bg1"/>
              </a:bgClr>
            </a:patt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53" name="Rectangle 61"/>
            <p:cNvSpPr>
              <a:spLocks noChangeArrowheads="1"/>
            </p:cNvSpPr>
            <p:nvPr/>
          </p:nvSpPr>
          <p:spPr bwMode="auto">
            <a:xfrm>
              <a:off x="4610" y="1686"/>
              <a:ext cx="248"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18454" name="Text Box 63"/>
            <p:cNvSpPr txBox="1">
              <a:spLocks noChangeArrowheads="1"/>
            </p:cNvSpPr>
            <p:nvPr/>
          </p:nvSpPr>
          <p:spPr bwMode="auto">
            <a:xfrm>
              <a:off x="1918" y="1706"/>
              <a:ext cx="20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O</a:t>
              </a:r>
            </a:p>
          </p:txBody>
        </p:sp>
        <p:sp>
          <p:nvSpPr>
            <p:cNvPr id="18455" name="Text Box 64"/>
            <p:cNvSpPr txBox="1">
              <a:spLocks noChangeArrowheads="1"/>
            </p:cNvSpPr>
            <p:nvPr/>
          </p:nvSpPr>
          <p:spPr bwMode="auto">
            <a:xfrm>
              <a:off x="2158" y="1706"/>
              <a:ext cx="20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D</a:t>
              </a:r>
            </a:p>
          </p:txBody>
        </p:sp>
        <p:sp>
          <p:nvSpPr>
            <p:cNvPr id="18456" name="Text Box 65"/>
            <p:cNvSpPr txBox="1">
              <a:spLocks noChangeArrowheads="1"/>
            </p:cNvSpPr>
            <p:nvPr/>
          </p:nvSpPr>
          <p:spPr bwMode="auto">
            <a:xfrm>
              <a:off x="2398" y="1706"/>
              <a:ext cx="16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I</a:t>
              </a:r>
            </a:p>
          </p:txBody>
        </p:sp>
        <p:sp>
          <p:nvSpPr>
            <p:cNvPr id="18457" name="Text Box 66"/>
            <p:cNvSpPr txBox="1">
              <a:spLocks noChangeArrowheads="1"/>
            </p:cNvSpPr>
            <p:nvPr/>
          </p:nvSpPr>
          <p:spPr bwMode="auto">
            <a:xfrm>
              <a:off x="2670" y="1706"/>
              <a:ext cx="19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T</a:t>
              </a:r>
            </a:p>
          </p:txBody>
        </p:sp>
        <p:sp>
          <p:nvSpPr>
            <p:cNvPr id="18458" name="Text Box 67"/>
            <p:cNvSpPr txBox="1">
              <a:spLocks noChangeArrowheads="1"/>
            </p:cNvSpPr>
            <p:nvPr/>
          </p:nvSpPr>
          <p:spPr bwMode="auto">
            <a:xfrm>
              <a:off x="2894" y="1706"/>
              <a:ext cx="17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S</a:t>
              </a:r>
            </a:p>
          </p:txBody>
        </p:sp>
        <p:sp>
          <p:nvSpPr>
            <p:cNvPr id="18459" name="Text Box 68"/>
            <p:cNvSpPr txBox="1">
              <a:spLocks noChangeArrowheads="1"/>
            </p:cNvSpPr>
            <p:nvPr/>
          </p:nvSpPr>
          <p:spPr bwMode="auto">
            <a:xfrm>
              <a:off x="3142" y="1706"/>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Z</a:t>
              </a:r>
            </a:p>
          </p:txBody>
        </p:sp>
        <p:sp>
          <p:nvSpPr>
            <p:cNvPr id="18460" name="Text Box 69"/>
            <p:cNvSpPr txBox="1">
              <a:spLocks noChangeArrowheads="1"/>
            </p:cNvSpPr>
            <p:nvPr/>
          </p:nvSpPr>
          <p:spPr bwMode="auto">
            <a:xfrm>
              <a:off x="3654" y="1706"/>
              <a:ext cx="19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A</a:t>
              </a:r>
            </a:p>
          </p:txBody>
        </p:sp>
        <p:sp>
          <p:nvSpPr>
            <p:cNvPr id="18461" name="Text Box 71"/>
            <p:cNvSpPr txBox="1">
              <a:spLocks noChangeArrowheads="1"/>
            </p:cNvSpPr>
            <p:nvPr/>
          </p:nvSpPr>
          <p:spPr bwMode="auto">
            <a:xfrm>
              <a:off x="4150" y="1706"/>
              <a:ext cx="18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P</a:t>
              </a:r>
            </a:p>
          </p:txBody>
        </p:sp>
        <p:sp>
          <p:nvSpPr>
            <p:cNvPr id="18462" name="Text Box 72"/>
            <p:cNvSpPr txBox="1">
              <a:spLocks noChangeArrowheads="1"/>
            </p:cNvSpPr>
            <p:nvPr/>
          </p:nvSpPr>
          <p:spPr bwMode="auto">
            <a:xfrm>
              <a:off x="4646" y="1706"/>
              <a:ext cx="1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Garamond" pitchFamily="18" charset="0"/>
                </a:rPr>
                <a:t>C</a:t>
              </a:r>
            </a:p>
          </p:txBody>
        </p:sp>
        <p:sp>
          <p:nvSpPr>
            <p:cNvPr id="18463" name="Text Box 73"/>
            <p:cNvSpPr txBox="1">
              <a:spLocks noChangeArrowheads="1"/>
            </p:cNvSpPr>
            <p:nvPr/>
          </p:nvSpPr>
          <p:spPr bwMode="auto">
            <a:xfrm>
              <a:off x="2255" y="2005"/>
              <a:ext cx="1244" cy="1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nSpc>
                  <a:spcPct val="130000"/>
                </a:lnSpc>
              </a:pPr>
              <a:r>
                <a:rPr lang="en-US" altLang="en-US" sz="1400" b="1">
                  <a:latin typeface="Garamond" pitchFamily="18" charset="0"/>
                </a:rPr>
                <a:t>O - Overflow Flag</a:t>
              </a:r>
            </a:p>
            <a:p>
              <a:pPr>
                <a:lnSpc>
                  <a:spcPct val="130000"/>
                </a:lnSpc>
              </a:pPr>
              <a:r>
                <a:rPr lang="en-US" altLang="en-US" sz="1400" b="1">
                  <a:latin typeface="Garamond" pitchFamily="18" charset="0"/>
                </a:rPr>
                <a:t>D - Direction Flag</a:t>
              </a:r>
            </a:p>
            <a:p>
              <a:pPr>
                <a:lnSpc>
                  <a:spcPct val="130000"/>
                </a:lnSpc>
              </a:pPr>
              <a:r>
                <a:rPr lang="en-US" altLang="en-US" sz="1400" b="1">
                  <a:latin typeface="Garamond" pitchFamily="18" charset="0"/>
                </a:rPr>
                <a:t>I - Interrupt Flag</a:t>
              </a:r>
            </a:p>
            <a:p>
              <a:pPr>
                <a:lnSpc>
                  <a:spcPct val="130000"/>
                </a:lnSpc>
              </a:pPr>
              <a:r>
                <a:rPr lang="en-US" altLang="en-US" sz="1400" b="1">
                  <a:latin typeface="Garamond" pitchFamily="18" charset="0"/>
                </a:rPr>
                <a:t>T - Trap Flag</a:t>
              </a:r>
            </a:p>
            <a:p>
              <a:pPr>
                <a:lnSpc>
                  <a:spcPct val="130000"/>
                </a:lnSpc>
              </a:pPr>
              <a:r>
                <a:rPr lang="en-US" altLang="en-US" sz="1400" b="1">
                  <a:latin typeface="Garamond" pitchFamily="18" charset="0"/>
                </a:rPr>
                <a:t>S - Sign Flag</a:t>
              </a:r>
            </a:p>
            <a:p>
              <a:pPr>
                <a:lnSpc>
                  <a:spcPct val="130000"/>
                </a:lnSpc>
              </a:pPr>
              <a:r>
                <a:rPr lang="en-US" altLang="en-US" sz="1400" b="1">
                  <a:latin typeface="Garamond" pitchFamily="18" charset="0"/>
                </a:rPr>
                <a:t>Z - Zero Flag</a:t>
              </a:r>
            </a:p>
            <a:p>
              <a:pPr>
                <a:lnSpc>
                  <a:spcPct val="130000"/>
                </a:lnSpc>
              </a:pPr>
              <a:r>
                <a:rPr lang="en-US" altLang="en-US" sz="1400" b="1">
                  <a:latin typeface="Garamond" pitchFamily="18" charset="0"/>
                </a:rPr>
                <a:t>A - Auxiliary Carry Flag</a:t>
              </a:r>
            </a:p>
            <a:p>
              <a:pPr>
                <a:lnSpc>
                  <a:spcPct val="130000"/>
                </a:lnSpc>
              </a:pPr>
              <a:r>
                <a:rPr lang="en-US" altLang="en-US" sz="1400" b="1">
                  <a:latin typeface="Garamond" pitchFamily="18" charset="0"/>
                </a:rPr>
                <a:t>P - Parity Flag</a:t>
              </a:r>
            </a:p>
            <a:p>
              <a:pPr>
                <a:lnSpc>
                  <a:spcPct val="130000"/>
                </a:lnSpc>
              </a:pPr>
              <a:r>
                <a:rPr lang="en-US" altLang="en-US" sz="1400" b="1">
                  <a:latin typeface="Garamond" pitchFamily="18" charset="0"/>
                </a:rPr>
                <a:t>C - Carry Flag</a:t>
              </a:r>
            </a:p>
            <a:p>
              <a:endParaRPr lang="en-US" altLang="en-US"/>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6696FBE8-6D1F-4C98-8A60-B53E44053EFE}" type="slidenum">
              <a:rPr lang="en-US" altLang="en-US" sz="1400">
                <a:latin typeface="Book Antiqua" panose="02040602050305030304" pitchFamily="18" charset="0"/>
              </a:rPr>
              <a:pPr/>
              <a:t>17</a:t>
            </a:fld>
            <a:endParaRPr lang="en-US" altLang="en-US" sz="1000">
              <a:latin typeface="Book Antiqua" panose="02040602050305030304" pitchFamily="18" charset="0"/>
            </a:endParaRPr>
          </a:p>
        </p:txBody>
      </p:sp>
      <p:sp>
        <p:nvSpPr>
          <p:cNvPr id="19459" name="Rectangle 2"/>
          <p:cNvSpPr>
            <a:spLocks noGrp="1" noChangeArrowheads="1"/>
          </p:cNvSpPr>
          <p:nvPr>
            <p:ph type="title"/>
          </p:nvPr>
        </p:nvSpPr>
        <p:spPr/>
        <p:txBody>
          <a:bodyPr/>
          <a:lstStyle/>
          <a:p>
            <a:r>
              <a:rPr lang="en-US" altLang="en-US">
                <a:latin typeface="Book Antiqua" panose="02040602050305030304" pitchFamily="18" charset="0"/>
              </a:rPr>
              <a:t>Registrul indicatorilor de stare</a:t>
            </a:r>
          </a:p>
        </p:txBody>
      </p:sp>
      <p:sp>
        <p:nvSpPr>
          <p:cNvPr id="19460" name="Rectangle 3"/>
          <p:cNvSpPr>
            <a:spLocks noGrp="1" noChangeArrowheads="1"/>
          </p:cNvSpPr>
          <p:nvPr>
            <p:ph type="body" idx="1"/>
          </p:nvPr>
        </p:nvSpPr>
        <p:spPr/>
        <p:txBody>
          <a:bodyPr/>
          <a:lstStyle/>
          <a:p>
            <a:r>
              <a:rPr lang="en-US" altLang="en-US" sz="2200">
                <a:latin typeface="Book Antiqua" panose="02040602050305030304" pitchFamily="18" charset="0"/>
              </a:rPr>
              <a:t>Un </a:t>
            </a:r>
            <a:r>
              <a:rPr lang="en-US" altLang="en-US" sz="2200" i="1">
                <a:latin typeface="Book Antiqua" panose="02040602050305030304" pitchFamily="18" charset="0"/>
              </a:rPr>
              <a:t>indicator de stare (flag)</a:t>
            </a:r>
            <a:r>
              <a:rPr lang="en-US" altLang="en-US" sz="2200">
                <a:latin typeface="Book Antiqua" panose="02040602050305030304" pitchFamily="18" charset="0"/>
              </a:rPr>
              <a:t> este un bit ce indică starea curentă a microprocesorului şi modalitatea sa de operare</a:t>
            </a:r>
          </a:p>
          <a:p>
            <a:r>
              <a:rPr lang="en-US" altLang="en-US" sz="2200">
                <a:latin typeface="Book Antiqua" panose="02040602050305030304" pitchFamily="18" charset="0"/>
              </a:rPr>
              <a:t>Indicatorii de stare se modifică după execuţia unor instrucţiuni aritmetice sau logice</a:t>
            </a:r>
          </a:p>
          <a:p>
            <a:r>
              <a:rPr lang="en-US" altLang="en-US" sz="2200">
                <a:latin typeface="Book Antiqua" panose="02040602050305030304" pitchFamily="18" charset="0"/>
              </a:rPr>
              <a:t>Exemple de indicatori de stare:</a:t>
            </a:r>
          </a:p>
          <a:p>
            <a:pPr lvl="1"/>
            <a:r>
              <a:rPr lang="en-US" altLang="en-US" sz="2200">
                <a:solidFill>
                  <a:srgbClr val="000099"/>
                </a:solidFill>
                <a:latin typeface="Book Antiqua" panose="02040602050305030304" pitchFamily="18" charset="0"/>
              </a:rPr>
              <a:t>C(carry)</a:t>
            </a:r>
            <a:r>
              <a:rPr lang="en-US" altLang="en-US" sz="2200">
                <a:latin typeface="Book Antiqua" panose="02040602050305030304" pitchFamily="18" charset="0"/>
              </a:rPr>
              <a:t> indică apariţia unei cifre binare de transport în cazul unei adunări sau un împrumut în cazul unei scăderi</a:t>
            </a:r>
          </a:p>
          <a:p>
            <a:pPr lvl="1"/>
            <a:r>
              <a:rPr lang="en-US" altLang="en-US" sz="2200">
                <a:solidFill>
                  <a:srgbClr val="000099"/>
                </a:solidFill>
                <a:latin typeface="Book Antiqua" panose="02040602050305030304" pitchFamily="18" charset="0"/>
              </a:rPr>
              <a:t>O(overflow) </a:t>
            </a:r>
            <a:r>
              <a:rPr lang="en-US" altLang="en-US" sz="2200">
                <a:latin typeface="Book Antiqua" panose="02040602050305030304" pitchFamily="18" charset="0"/>
              </a:rPr>
              <a:t>apare în urma unei operaţii aritmetice. Dacă este setat, înseamnă că rezultatul nu încape în operandul destinaţie</a:t>
            </a:r>
          </a:p>
          <a:p>
            <a:pPr lvl="1"/>
            <a:r>
              <a:rPr lang="en-US" altLang="en-US" sz="2200">
                <a:solidFill>
                  <a:srgbClr val="000099"/>
                </a:solidFill>
                <a:latin typeface="Book Antiqua" panose="02040602050305030304" pitchFamily="18" charset="0"/>
              </a:rPr>
              <a:t>Z(zero)</a:t>
            </a:r>
            <a:r>
              <a:rPr lang="en-US" altLang="en-US" sz="2200">
                <a:latin typeface="Book Antiqua" panose="02040602050305030304" pitchFamily="18" charset="0"/>
              </a:rPr>
              <a:t> indică faptul că rezultatul unei operaţii aritmetice sau logice este zero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832C0DEB-364C-445F-88FD-59293B03AF97}" type="slidenum">
              <a:rPr lang="en-US" altLang="en-US" sz="1400">
                <a:latin typeface="Book Antiqua" panose="02040602050305030304" pitchFamily="18" charset="0"/>
              </a:rPr>
              <a:pPr/>
              <a:t>18</a:t>
            </a:fld>
            <a:endParaRPr lang="en-US" altLang="en-US" sz="1000">
              <a:latin typeface="Book Antiqua" panose="02040602050305030304" pitchFamily="18" charset="0"/>
            </a:endParaRPr>
          </a:p>
        </p:txBody>
      </p:sp>
      <p:sp>
        <p:nvSpPr>
          <p:cNvPr id="20483" name="Rectangle 2"/>
          <p:cNvSpPr>
            <a:spLocks noGrp="1" noChangeArrowheads="1"/>
          </p:cNvSpPr>
          <p:nvPr>
            <p:ph type="title"/>
          </p:nvPr>
        </p:nvSpPr>
        <p:spPr/>
        <p:txBody>
          <a:bodyPr/>
          <a:lstStyle/>
          <a:p>
            <a:r>
              <a:rPr lang="en-US" altLang="en-US">
                <a:latin typeface="Book Antiqua" panose="02040602050305030304" pitchFamily="18" charset="0"/>
              </a:rPr>
              <a:t>Registrul indicatorilor de stare</a:t>
            </a:r>
          </a:p>
        </p:txBody>
      </p:sp>
      <p:sp>
        <p:nvSpPr>
          <p:cNvPr id="20484" name="Rectangle 3"/>
          <p:cNvSpPr>
            <a:spLocks noGrp="1" noChangeArrowheads="1"/>
          </p:cNvSpPr>
          <p:nvPr>
            <p:ph type="body" idx="1"/>
          </p:nvPr>
        </p:nvSpPr>
        <p:spPr/>
        <p:txBody>
          <a:bodyPr/>
          <a:lstStyle/>
          <a:p>
            <a:pPr lvl="1"/>
            <a:r>
              <a:rPr lang="en-US" altLang="en-US" sz="2200">
                <a:solidFill>
                  <a:srgbClr val="000099"/>
                </a:solidFill>
                <a:latin typeface="Book Antiqua" panose="02040602050305030304" pitchFamily="18" charset="0"/>
              </a:rPr>
              <a:t>S(sign)</a:t>
            </a:r>
            <a:r>
              <a:rPr lang="en-US" altLang="en-US" sz="2200">
                <a:latin typeface="Book Antiqua" panose="02040602050305030304" pitchFamily="18" charset="0"/>
              </a:rPr>
              <a:t> indică semnul rezultatului unei operaţii aritmetice</a:t>
            </a:r>
          </a:p>
          <a:p>
            <a:pPr lvl="1"/>
            <a:r>
              <a:rPr lang="en-US" altLang="en-US" sz="2200">
                <a:solidFill>
                  <a:srgbClr val="000099"/>
                </a:solidFill>
                <a:latin typeface="Book Antiqua" panose="02040602050305030304" pitchFamily="18" charset="0"/>
              </a:rPr>
              <a:t>D(direction)</a:t>
            </a:r>
            <a:r>
              <a:rPr lang="en-US" altLang="en-US" sz="2200">
                <a:latin typeface="Book Antiqua" panose="02040602050305030304" pitchFamily="18" charset="0"/>
              </a:rPr>
              <a:t> când este zero, procesarea elementelor şirului se face de la adresa mai mică la cea mai mare; în caz contrar este invers</a:t>
            </a:r>
          </a:p>
          <a:p>
            <a:pPr lvl="1"/>
            <a:r>
              <a:rPr lang="en-US" altLang="en-US" sz="2200">
                <a:solidFill>
                  <a:srgbClr val="000099"/>
                </a:solidFill>
                <a:latin typeface="Book Antiqua" panose="02040602050305030304" pitchFamily="18" charset="0"/>
              </a:rPr>
              <a:t>I(interrupt)</a:t>
            </a:r>
            <a:r>
              <a:rPr lang="en-US" altLang="en-US" sz="2200">
                <a:latin typeface="Book Antiqua" panose="02040602050305030304" pitchFamily="18" charset="0"/>
              </a:rPr>
              <a:t> controlează posibilitatea microprocesorului de a răspunde la evenimente externe (apeluri de întreruperi)</a:t>
            </a:r>
          </a:p>
          <a:p>
            <a:pPr lvl="1"/>
            <a:r>
              <a:rPr lang="en-US" altLang="en-US" sz="2200">
                <a:solidFill>
                  <a:srgbClr val="000099"/>
                </a:solidFill>
                <a:latin typeface="Book Antiqua" panose="02040602050305030304" pitchFamily="18" charset="0"/>
              </a:rPr>
              <a:t>T(trap, trace)</a:t>
            </a:r>
            <a:r>
              <a:rPr lang="en-US" altLang="en-US" sz="2200">
                <a:latin typeface="Book Antiqua" panose="02040602050305030304" pitchFamily="18" charset="0"/>
              </a:rPr>
              <a:t> este folosit de programele de depanare (debugger), activând sau nu posibilitatea execuţiei programului pas cu pas. Dacă este setat, CPU întrerupe fiecare instrucţiune, lăsând programul debugger să execute programul pas cu pas.</a:t>
            </a:r>
          </a:p>
          <a:p>
            <a:endParaRPr lang="en-US" altLang="en-US" sz="2200">
              <a:latin typeface="Book Antiqua" panose="0204060205030503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30203FDF-7784-49BD-ABDA-E8B7543C27CA}" type="slidenum">
              <a:rPr lang="en-US" altLang="en-US" sz="1400">
                <a:latin typeface="Book Antiqua" panose="02040602050305030304" pitchFamily="18" charset="0"/>
              </a:rPr>
              <a:pPr/>
              <a:t>19</a:t>
            </a:fld>
            <a:endParaRPr lang="en-US" altLang="en-US" sz="1000">
              <a:latin typeface="Book Antiqua" panose="02040602050305030304" pitchFamily="18" charset="0"/>
            </a:endParaRPr>
          </a:p>
        </p:txBody>
      </p:sp>
      <p:sp>
        <p:nvSpPr>
          <p:cNvPr id="21507" name="Rectangle 2"/>
          <p:cNvSpPr>
            <a:spLocks noGrp="1" noChangeArrowheads="1"/>
          </p:cNvSpPr>
          <p:nvPr>
            <p:ph type="title"/>
          </p:nvPr>
        </p:nvSpPr>
        <p:spPr/>
        <p:txBody>
          <a:bodyPr/>
          <a:lstStyle/>
          <a:p>
            <a:r>
              <a:rPr lang="en-US" altLang="en-US">
                <a:latin typeface="Book Antiqua" panose="02040602050305030304" pitchFamily="18" charset="0"/>
              </a:rPr>
              <a:t>Registrul indicatorilor de stare (cont.)</a:t>
            </a:r>
          </a:p>
        </p:txBody>
      </p:sp>
      <p:sp>
        <p:nvSpPr>
          <p:cNvPr id="21508" name="Rectangle 3"/>
          <p:cNvSpPr>
            <a:spLocks noGrp="1" noChangeArrowheads="1"/>
          </p:cNvSpPr>
          <p:nvPr>
            <p:ph type="body" idx="1"/>
          </p:nvPr>
        </p:nvSpPr>
        <p:spPr/>
        <p:txBody>
          <a:bodyPr/>
          <a:lstStyle/>
          <a:p>
            <a:pPr lvl="1"/>
            <a:r>
              <a:rPr lang="en-US" altLang="en-US" sz="2200">
                <a:solidFill>
                  <a:srgbClr val="000099"/>
                </a:solidFill>
                <a:latin typeface="Book Antiqua" panose="02040602050305030304" pitchFamily="18" charset="0"/>
              </a:rPr>
              <a:t>A(auxiliary carry)</a:t>
            </a:r>
            <a:r>
              <a:rPr lang="en-US" altLang="en-US" sz="2200">
                <a:latin typeface="Book Antiqua" panose="02040602050305030304" pitchFamily="18" charset="0"/>
              </a:rPr>
              <a:t> suportă operaţii în BCD. Majoritatea programelor nu suportă numere în acest format, de aceea se utilizează foarte rar.</a:t>
            </a:r>
          </a:p>
          <a:p>
            <a:pPr lvl="1"/>
            <a:r>
              <a:rPr lang="en-US" altLang="en-US" sz="2200">
                <a:solidFill>
                  <a:srgbClr val="000099"/>
                </a:solidFill>
                <a:latin typeface="Book Antiqua" panose="02040602050305030304" pitchFamily="18" charset="0"/>
              </a:rPr>
              <a:t>P(parity) </a:t>
            </a:r>
            <a:r>
              <a:rPr lang="en-US" altLang="en-US" sz="2200">
                <a:latin typeface="Book Antiqua" panose="02040602050305030304" pitchFamily="18" charset="0"/>
              </a:rPr>
              <a:t>este setat în conformitate cu paritatea biţilor cei mai puţin semnificativi ai unei operaţii cu date. Astfel, dacă rezultatul unei operaţii conţine un număr par de biţi 1, acest flag este setat. Dacă numărul de biţi 1 din rezultat este impar, atunci </a:t>
            </a:r>
            <a:r>
              <a:rPr lang="en-US" altLang="en-US" sz="2200">
                <a:solidFill>
                  <a:srgbClr val="000099"/>
                </a:solidFill>
                <a:latin typeface="Book Antiqua" panose="02040602050305030304" pitchFamily="18" charset="0"/>
              </a:rPr>
              <a:t>PF</a:t>
            </a:r>
            <a:r>
              <a:rPr lang="en-US" altLang="en-US" sz="2200">
                <a:latin typeface="Book Antiqua" panose="02040602050305030304" pitchFamily="18" charset="0"/>
              </a:rPr>
              <a:t> este zero. Este folosit în programe de comunicaţii, dar Intel a introdus acest flag pentru a asigura compatibilitatea cu vechile microprocesoare.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18BE2B6F-7FEC-4C22-9475-E7279C49AA50}" type="slidenum">
              <a:rPr lang="en-US" altLang="en-US" sz="1400"/>
              <a:pPr/>
              <a:t>2</a:t>
            </a:fld>
            <a:endParaRPr lang="en-US" altLang="en-US" sz="1000"/>
          </a:p>
        </p:txBody>
      </p:sp>
      <p:sp>
        <p:nvSpPr>
          <p:cNvPr id="4099" name="Rectangle 2"/>
          <p:cNvSpPr>
            <a:spLocks noGrp="1" noChangeArrowheads="1"/>
          </p:cNvSpPr>
          <p:nvPr>
            <p:ph type="title"/>
          </p:nvPr>
        </p:nvSpPr>
        <p:spPr/>
        <p:txBody>
          <a:bodyPr/>
          <a:lstStyle/>
          <a:p>
            <a:r>
              <a:rPr lang="en-US" altLang="en-US" sz="3300">
                <a:latin typeface="Book Antiqua" panose="02040602050305030304" pitchFamily="18" charset="0"/>
              </a:rPr>
              <a:t>Conţinut</a:t>
            </a:r>
            <a:endParaRPr lang="en-US" altLang="en-US">
              <a:latin typeface="Book Antiqua" panose="02040602050305030304" pitchFamily="18" charset="0"/>
            </a:endParaRPr>
          </a:p>
        </p:txBody>
      </p:sp>
      <p:sp>
        <p:nvSpPr>
          <p:cNvPr id="4100" name="Rectangle 3"/>
          <p:cNvSpPr>
            <a:spLocks noGrp="1" noChangeArrowheads="1"/>
          </p:cNvSpPr>
          <p:nvPr>
            <p:ph type="body" idx="1"/>
          </p:nvPr>
        </p:nvSpPr>
        <p:spPr/>
        <p:txBody>
          <a:bodyPr/>
          <a:lstStyle/>
          <a:p>
            <a:endParaRPr lang="en-US" altLang="en-US" dirty="0">
              <a:latin typeface="Book Antiqua" panose="02040602050305030304" pitchFamily="18" charset="0"/>
            </a:endParaRPr>
          </a:p>
          <a:p>
            <a:endParaRPr lang="en-US" altLang="en-US" dirty="0">
              <a:latin typeface="Book Antiqua" panose="02040602050305030304" pitchFamily="18" charset="0"/>
            </a:endParaRPr>
          </a:p>
          <a:p>
            <a:r>
              <a:rPr lang="ro-RO" altLang="en-US" dirty="0">
                <a:latin typeface="Book Antiqua" panose="02040602050305030304" pitchFamily="18" charset="0"/>
              </a:rPr>
              <a:t>Componentele a</a:t>
            </a:r>
            <a:r>
              <a:rPr lang="en-US" altLang="en-US" dirty="0" err="1">
                <a:latin typeface="Book Antiqua" panose="02040602050305030304" pitchFamily="18" charset="0"/>
              </a:rPr>
              <a:t>rhitectura</a:t>
            </a:r>
            <a:r>
              <a:rPr lang="ro-RO" altLang="en-US" dirty="0">
                <a:latin typeface="Book Antiqua" panose="02040602050305030304" pitchFamily="18" charset="0"/>
              </a:rPr>
              <a:t>le</a:t>
            </a:r>
            <a:r>
              <a:rPr lang="en-US" altLang="en-US" dirty="0">
                <a:latin typeface="Book Antiqua" panose="02040602050305030304" pitchFamily="18" charset="0"/>
              </a:rPr>
              <a:t> de </a:t>
            </a:r>
            <a:r>
              <a:rPr lang="en-US" altLang="en-US" dirty="0" err="1">
                <a:latin typeface="Book Antiqua" panose="02040602050305030304" pitchFamily="18" charset="0"/>
              </a:rPr>
              <a:t>ba</a:t>
            </a:r>
            <a:r>
              <a:rPr lang="ro-RO" altLang="en-US" dirty="0" err="1">
                <a:latin typeface="Book Antiqua" panose="02040602050305030304" pitchFamily="18" charset="0"/>
              </a:rPr>
              <a:t>ză</a:t>
            </a:r>
            <a:r>
              <a:rPr lang="ro-RO" altLang="en-US" dirty="0">
                <a:latin typeface="Book Antiqua" panose="02040602050305030304" pitchFamily="18" charset="0"/>
              </a:rPr>
              <a:t> ale microprocesorului</a:t>
            </a:r>
            <a:endParaRPr lang="en-US" altLang="en-US" dirty="0">
              <a:latin typeface="Book Antiqua" panose="02040602050305030304" pitchFamily="18" charset="0"/>
            </a:endParaRPr>
          </a:p>
          <a:p>
            <a:r>
              <a:rPr lang="en-US" altLang="en-US" dirty="0" err="1">
                <a:latin typeface="Book Antiqua" panose="02040602050305030304" pitchFamily="18" charset="0"/>
              </a:rPr>
              <a:t>Regiştrii</a:t>
            </a:r>
            <a:r>
              <a:rPr lang="en-US" altLang="en-US" dirty="0">
                <a:latin typeface="Book Antiqua" panose="02040602050305030304" pitchFamily="18" charset="0"/>
              </a:rPr>
              <a:t> </a:t>
            </a:r>
            <a:r>
              <a:rPr lang="en-US" altLang="en-US" dirty="0" err="1">
                <a:latin typeface="Book Antiqua" panose="02040602050305030304" pitchFamily="18" charset="0"/>
              </a:rPr>
              <a:t>microprocesorului</a:t>
            </a:r>
            <a:r>
              <a:rPr lang="en-US" altLang="en-US" dirty="0">
                <a:latin typeface="Book Antiqua" panose="02040602050305030304" pitchFamily="18" charset="0"/>
              </a:rPr>
              <a:t> Intel</a:t>
            </a:r>
          </a:p>
          <a:p>
            <a:r>
              <a:rPr lang="en-US" altLang="en-US" dirty="0" err="1">
                <a:latin typeface="Book Antiqua" panose="02040602050305030304" pitchFamily="18" charset="0"/>
              </a:rPr>
              <a:t>Instrucţiuni</a:t>
            </a:r>
            <a:r>
              <a:rPr lang="en-US" altLang="en-US" dirty="0">
                <a:latin typeface="Book Antiqua" panose="02040602050305030304" pitchFamily="18" charset="0"/>
              </a:rPr>
              <a:t> - </a:t>
            </a:r>
            <a:r>
              <a:rPr lang="en-US" altLang="en-US" dirty="0" err="1">
                <a:latin typeface="Book Antiqua" panose="02040602050305030304" pitchFamily="18" charset="0"/>
              </a:rPr>
              <a:t>componente</a:t>
            </a:r>
            <a:r>
              <a:rPr lang="en-US" altLang="en-US" dirty="0">
                <a:latin typeface="Book Antiqua" panose="02040602050305030304" pitchFamily="18" charset="0"/>
              </a:rPr>
              <a:t> </a:t>
            </a:r>
            <a:r>
              <a:rPr lang="en-US" altLang="en-US" dirty="0" err="1">
                <a:latin typeface="Book Antiqua" panose="02040602050305030304" pitchFamily="18" charset="0"/>
              </a:rPr>
              <a:t>şi</a:t>
            </a:r>
            <a:r>
              <a:rPr lang="en-US" altLang="en-US" dirty="0">
                <a:latin typeface="Book Antiqua" panose="02040602050305030304" pitchFamily="18" charset="0"/>
              </a:rPr>
              <a:t> format</a:t>
            </a:r>
          </a:p>
          <a:p>
            <a:r>
              <a:rPr lang="en-US" altLang="en-US" dirty="0" err="1">
                <a:latin typeface="Book Antiqua" panose="02040602050305030304" pitchFamily="18" charset="0"/>
              </a:rPr>
              <a:t>Moduri</a:t>
            </a:r>
            <a:r>
              <a:rPr lang="en-US" altLang="en-US" dirty="0">
                <a:latin typeface="Book Antiqua" panose="02040602050305030304" pitchFamily="18" charset="0"/>
              </a:rPr>
              <a:t> de </a:t>
            </a:r>
            <a:r>
              <a:rPr lang="en-US" altLang="en-US" dirty="0" err="1">
                <a:latin typeface="Book Antiqua" panose="02040602050305030304" pitchFamily="18" charset="0"/>
              </a:rPr>
              <a:t>adresare</a:t>
            </a:r>
            <a:endParaRPr lang="en-US" altLang="en-US" dirty="0">
              <a:latin typeface="Book Antiqua" panose="02040602050305030304" pitchFamily="18" charset="0"/>
            </a:endParaRPr>
          </a:p>
          <a:p>
            <a:r>
              <a:rPr lang="en-US" altLang="en-US" dirty="0" err="1">
                <a:latin typeface="Book Antiqua" panose="02040602050305030304" pitchFamily="18" charset="0"/>
              </a:rPr>
              <a:t>Exemple</a:t>
            </a:r>
            <a:r>
              <a:rPr lang="en-US" altLang="en-US" dirty="0">
                <a:latin typeface="Book Antiqua" panose="02040602050305030304" pitchFamily="18" charset="0"/>
              </a:rPr>
              <a:t> de </a:t>
            </a:r>
            <a:r>
              <a:rPr lang="en-US" altLang="en-US" dirty="0" err="1">
                <a:latin typeface="Book Antiqua" panose="02040602050305030304" pitchFamily="18" charset="0"/>
              </a:rPr>
              <a:t>moduri</a:t>
            </a:r>
            <a:r>
              <a:rPr lang="en-US" altLang="en-US" dirty="0">
                <a:latin typeface="Book Antiqua" panose="02040602050305030304" pitchFamily="18" charset="0"/>
              </a:rPr>
              <a:t> de </a:t>
            </a:r>
            <a:r>
              <a:rPr lang="en-US" altLang="en-US" dirty="0" err="1">
                <a:latin typeface="Book Antiqua" panose="02040602050305030304" pitchFamily="18" charset="0"/>
              </a:rPr>
              <a:t>adresare</a:t>
            </a:r>
            <a:endParaRPr lang="en-US" altLang="en-US" dirty="0">
              <a:latin typeface="Book Antiqua" panose="0204060205030503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7CF385BA-A7C9-4D18-BFF2-5C87492D0ACB}" type="slidenum">
              <a:rPr lang="en-US" altLang="en-US" sz="1400">
                <a:latin typeface="Book Antiqua" panose="02040602050305030304" pitchFamily="18" charset="0"/>
              </a:rPr>
              <a:pPr/>
              <a:t>20</a:t>
            </a:fld>
            <a:endParaRPr lang="en-US" altLang="en-US" sz="1000">
              <a:latin typeface="Book Antiqua" panose="02040602050305030304" pitchFamily="18" charset="0"/>
            </a:endParaRPr>
          </a:p>
        </p:txBody>
      </p:sp>
      <p:sp>
        <p:nvSpPr>
          <p:cNvPr id="22531" name="Rectangle 2"/>
          <p:cNvSpPr>
            <a:spLocks noGrp="1" noChangeArrowheads="1"/>
          </p:cNvSpPr>
          <p:nvPr>
            <p:ph type="title"/>
          </p:nvPr>
        </p:nvSpPr>
        <p:spPr>
          <a:xfrm>
            <a:off x="762000" y="152400"/>
            <a:ext cx="7993063" cy="874713"/>
          </a:xfrm>
        </p:spPr>
        <p:txBody>
          <a:bodyPr/>
          <a:lstStyle/>
          <a:p>
            <a:r>
              <a:rPr lang="en-US" altLang="en-US" sz="2400">
                <a:latin typeface="Book Antiqua" panose="02040602050305030304" pitchFamily="18" charset="0"/>
              </a:rPr>
              <a:t>Regiştrii de segment, pointerul de instrucţiuni şi registrul indicatorilor de stare</a:t>
            </a:r>
            <a:endParaRPr lang="en-US" altLang="en-US">
              <a:latin typeface="Book Antiqua" panose="02040602050305030304" pitchFamily="18" charset="0"/>
            </a:endParaRPr>
          </a:p>
        </p:txBody>
      </p:sp>
      <p:sp>
        <p:nvSpPr>
          <p:cNvPr id="22532" name="Text Box 3"/>
          <p:cNvSpPr txBox="1">
            <a:spLocks noChangeArrowheads="1"/>
          </p:cNvSpPr>
          <p:nvPr/>
        </p:nvSpPr>
        <p:spPr bwMode="auto">
          <a:xfrm>
            <a:off x="5634038" y="2665413"/>
            <a:ext cx="268855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Registrul indicatorilor de stare</a:t>
            </a:r>
          </a:p>
        </p:txBody>
      </p:sp>
      <p:sp>
        <p:nvSpPr>
          <p:cNvPr id="22533" name="Rectangle 4"/>
          <p:cNvSpPr>
            <a:spLocks noChangeArrowheads="1"/>
          </p:cNvSpPr>
          <p:nvPr/>
        </p:nvSpPr>
        <p:spPr bwMode="auto">
          <a:xfrm>
            <a:off x="4200525" y="1931988"/>
            <a:ext cx="1322388" cy="3794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22534" name="Rectangle 5"/>
          <p:cNvSpPr>
            <a:spLocks noChangeArrowheads="1"/>
          </p:cNvSpPr>
          <p:nvPr/>
        </p:nvSpPr>
        <p:spPr bwMode="auto">
          <a:xfrm>
            <a:off x="2892425" y="1931988"/>
            <a:ext cx="1309688" cy="3794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22535" name="Rectangle 6"/>
          <p:cNvSpPr>
            <a:spLocks noChangeArrowheads="1"/>
          </p:cNvSpPr>
          <p:nvPr/>
        </p:nvSpPr>
        <p:spPr bwMode="auto">
          <a:xfrm>
            <a:off x="4200525" y="2643188"/>
            <a:ext cx="1320800" cy="3794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22536" name="Rectangle 7"/>
          <p:cNvSpPr>
            <a:spLocks noChangeArrowheads="1"/>
          </p:cNvSpPr>
          <p:nvPr/>
        </p:nvSpPr>
        <p:spPr bwMode="auto">
          <a:xfrm>
            <a:off x="2892425" y="2643188"/>
            <a:ext cx="1309688" cy="3794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grpSp>
        <p:nvGrpSpPr>
          <p:cNvPr id="22537" name="Group 8"/>
          <p:cNvGrpSpPr>
            <a:grpSpLocks/>
          </p:cNvGrpSpPr>
          <p:nvPr/>
        </p:nvGrpSpPr>
        <p:grpSpPr bwMode="auto">
          <a:xfrm>
            <a:off x="2879725" y="1235075"/>
            <a:ext cx="2643188" cy="307975"/>
            <a:chOff x="1215" y="2128"/>
            <a:chExt cx="1665" cy="194"/>
          </a:xfrm>
        </p:grpSpPr>
        <p:sp>
          <p:nvSpPr>
            <p:cNvPr id="22573" name="Line 9"/>
            <p:cNvSpPr>
              <a:spLocks noChangeShapeType="1"/>
            </p:cNvSpPr>
            <p:nvPr/>
          </p:nvSpPr>
          <p:spPr bwMode="auto">
            <a:xfrm flipV="1">
              <a:off x="1215" y="2272"/>
              <a:ext cx="1665"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22574" name="Text Box 10"/>
            <p:cNvSpPr txBox="1">
              <a:spLocks noChangeArrowheads="1"/>
            </p:cNvSpPr>
            <p:nvPr/>
          </p:nvSpPr>
          <p:spPr bwMode="auto">
            <a:xfrm>
              <a:off x="1843" y="2128"/>
              <a:ext cx="43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32 bi</a:t>
              </a:r>
              <a:r>
                <a:rPr lang="ro-RO" altLang="en-US" sz="1400" b="1">
                  <a:latin typeface="Book Antiqua" panose="02040602050305030304" pitchFamily="18" charset="0"/>
                </a:rPr>
                <a:t>ţi</a:t>
              </a:r>
              <a:endParaRPr lang="en-US" altLang="en-US">
                <a:latin typeface="Book Antiqua" panose="02040602050305030304" pitchFamily="18" charset="0"/>
              </a:endParaRPr>
            </a:p>
          </p:txBody>
        </p:sp>
      </p:grpSp>
      <p:grpSp>
        <p:nvGrpSpPr>
          <p:cNvPr id="22538" name="Group 11"/>
          <p:cNvGrpSpPr>
            <a:grpSpLocks/>
          </p:cNvGrpSpPr>
          <p:nvPr/>
        </p:nvGrpSpPr>
        <p:grpSpPr bwMode="auto">
          <a:xfrm>
            <a:off x="4198938" y="1577975"/>
            <a:ext cx="1323975" cy="304800"/>
            <a:chOff x="2046" y="2208"/>
            <a:chExt cx="834" cy="192"/>
          </a:xfrm>
        </p:grpSpPr>
        <p:sp>
          <p:nvSpPr>
            <p:cNvPr id="22571" name="Text Box 12"/>
            <p:cNvSpPr txBox="1">
              <a:spLocks noChangeArrowheads="1"/>
            </p:cNvSpPr>
            <p:nvPr/>
          </p:nvSpPr>
          <p:spPr bwMode="auto">
            <a:xfrm>
              <a:off x="2327" y="2208"/>
              <a:ext cx="2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IP</a:t>
              </a:r>
              <a:endParaRPr lang="en-US" altLang="en-US">
                <a:latin typeface="Book Antiqua" panose="02040602050305030304" pitchFamily="18" charset="0"/>
              </a:endParaRPr>
            </a:p>
          </p:txBody>
        </p:sp>
        <p:sp>
          <p:nvSpPr>
            <p:cNvPr id="22572" name="Line 13"/>
            <p:cNvSpPr>
              <a:spLocks noChangeShapeType="1"/>
            </p:cNvSpPr>
            <p:nvPr/>
          </p:nvSpPr>
          <p:spPr bwMode="auto">
            <a:xfrm>
              <a:off x="2046" y="2361"/>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grpSp>
      <p:sp>
        <p:nvSpPr>
          <p:cNvPr id="22539" name="Text Box 14"/>
          <p:cNvSpPr txBox="1">
            <a:spLocks noChangeArrowheads="1"/>
          </p:cNvSpPr>
          <p:nvPr/>
        </p:nvSpPr>
        <p:spPr bwMode="auto">
          <a:xfrm>
            <a:off x="2333625" y="1979613"/>
            <a:ext cx="4889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EIP</a:t>
            </a:r>
          </a:p>
        </p:txBody>
      </p:sp>
      <p:sp>
        <p:nvSpPr>
          <p:cNvPr id="22540" name="Text Box 15"/>
          <p:cNvSpPr txBox="1">
            <a:spLocks noChangeArrowheads="1"/>
          </p:cNvSpPr>
          <p:nvPr/>
        </p:nvSpPr>
        <p:spPr bwMode="auto">
          <a:xfrm>
            <a:off x="5621338" y="1966913"/>
            <a:ext cx="220124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Pointerul de instrucţiuni</a:t>
            </a:r>
          </a:p>
        </p:txBody>
      </p:sp>
      <p:sp>
        <p:nvSpPr>
          <p:cNvPr id="22541" name="Text Box 16"/>
          <p:cNvSpPr txBox="1">
            <a:spLocks noChangeArrowheads="1"/>
          </p:cNvSpPr>
          <p:nvPr/>
        </p:nvSpPr>
        <p:spPr bwMode="auto">
          <a:xfrm>
            <a:off x="2244725" y="2665413"/>
            <a:ext cx="7223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EFlags</a:t>
            </a:r>
          </a:p>
        </p:txBody>
      </p:sp>
      <p:grpSp>
        <p:nvGrpSpPr>
          <p:cNvPr id="22542" name="Group 17"/>
          <p:cNvGrpSpPr>
            <a:grpSpLocks/>
          </p:cNvGrpSpPr>
          <p:nvPr/>
        </p:nvGrpSpPr>
        <p:grpSpPr bwMode="auto">
          <a:xfrm>
            <a:off x="4198938" y="2301875"/>
            <a:ext cx="1323975" cy="307975"/>
            <a:chOff x="2046" y="2208"/>
            <a:chExt cx="834" cy="194"/>
          </a:xfrm>
        </p:grpSpPr>
        <p:sp>
          <p:nvSpPr>
            <p:cNvPr id="22569" name="Text Box 18"/>
            <p:cNvSpPr txBox="1">
              <a:spLocks noChangeArrowheads="1"/>
            </p:cNvSpPr>
            <p:nvPr/>
          </p:nvSpPr>
          <p:spPr bwMode="auto">
            <a:xfrm>
              <a:off x="2327" y="2208"/>
              <a:ext cx="38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Flags</a:t>
              </a:r>
              <a:endParaRPr lang="en-US" altLang="en-US">
                <a:latin typeface="Book Antiqua" panose="02040602050305030304" pitchFamily="18" charset="0"/>
              </a:endParaRPr>
            </a:p>
          </p:txBody>
        </p:sp>
        <p:sp>
          <p:nvSpPr>
            <p:cNvPr id="22570" name="Line 19"/>
            <p:cNvSpPr>
              <a:spLocks noChangeShapeType="1"/>
            </p:cNvSpPr>
            <p:nvPr/>
          </p:nvSpPr>
          <p:spPr bwMode="auto">
            <a:xfrm>
              <a:off x="2046" y="2361"/>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grpSp>
      <p:sp>
        <p:nvSpPr>
          <p:cNvPr id="22543" name="Line 20"/>
          <p:cNvSpPr>
            <a:spLocks noChangeShapeType="1"/>
          </p:cNvSpPr>
          <p:nvPr/>
        </p:nvSpPr>
        <p:spPr bwMode="auto">
          <a:xfrm>
            <a:off x="2879725" y="1357313"/>
            <a:ext cx="0" cy="536575"/>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22544" name="Line 21"/>
          <p:cNvSpPr>
            <a:spLocks noChangeShapeType="1"/>
          </p:cNvSpPr>
          <p:nvPr/>
        </p:nvSpPr>
        <p:spPr bwMode="auto">
          <a:xfrm>
            <a:off x="5522913" y="1338263"/>
            <a:ext cx="0" cy="536575"/>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22545" name="Line 22"/>
          <p:cNvSpPr>
            <a:spLocks noChangeShapeType="1"/>
          </p:cNvSpPr>
          <p:nvPr/>
        </p:nvSpPr>
        <p:spPr bwMode="auto">
          <a:xfrm flipV="1">
            <a:off x="4186238" y="1514475"/>
            <a:ext cx="0" cy="368300"/>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22546" name="Text Box 24"/>
          <p:cNvSpPr txBox="1">
            <a:spLocks noChangeArrowheads="1"/>
          </p:cNvSpPr>
          <p:nvPr/>
        </p:nvSpPr>
        <p:spPr bwMode="auto">
          <a:xfrm>
            <a:off x="5643563" y="4995863"/>
            <a:ext cx="168026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Reg. extrasegment</a:t>
            </a:r>
          </a:p>
        </p:txBody>
      </p:sp>
      <p:sp>
        <p:nvSpPr>
          <p:cNvPr id="22547" name="Rectangle 27"/>
          <p:cNvSpPr>
            <a:spLocks noChangeArrowheads="1"/>
          </p:cNvSpPr>
          <p:nvPr/>
        </p:nvSpPr>
        <p:spPr bwMode="auto">
          <a:xfrm>
            <a:off x="4200525" y="3951288"/>
            <a:ext cx="1346200" cy="3794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22548" name="Text Box 32"/>
          <p:cNvSpPr txBox="1">
            <a:spLocks noChangeArrowheads="1"/>
          </p:cNvSpPr>
          <p:nvPr/>
        </p:nvSpPr>
        <p:spPr bwMode="auto">
          <a:xfrm>
            <a:off x="3700463" y="3454400"/>
            <a:ext cx="42351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CS</a:t>
            </a:r>
          </a:p>
        </p:txBody>
      </p:sp>
      <p:sp>
        <p:nvSpPr>
          <p:cNvPr id="22549" name="Text Box 33"/>
          <p:cNvSpPr txBox="1">
            <a:spLocks noChangeArrowheads="1"/>
          </p:cNvSpPr>
          <p:nvPr/>
        </p:nvSpPr>
        <p:spPr bwMode="auto">
          <a:xfrm>
            <a:off x="5621338" y="3465513"/>
            <a:ext cx="219483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Reg. segmentului de cod</a:t>
            </a:r>
          </a:p>
        </p:txBody>
      </p:sp>
      <p:sp>
        <p:nvSpPr>
          <p:cNvPr id="22550" name="Text Box 34"/>
          <p:cNvSpPr txBox="1">
            <a:spLocks noChangeArrowheads="1"/>
          </p:cNvSpPr>
          <p:nvPr/>
        </p:nvSpPr>
        <p:spPr bwMode="auto">
          <a:xfrm>
            <a:off x="3703638" y="3995738"/>
            <a:ext cx="4427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DS</a:t>
            </a:r>
          </a:p>
        </p:txBody>
      </p:sp>
      <p:grpSp>
        <p:nvGrpSpPr>
          <p:cNvPr id="22551" name="Group 55"/>
          <p:cNvGrpSpPr>
            <a:grpSpLocks/>
          </p:cNvGrpSpPr>
          <p:nvPr/>
        </p:nvGrpSpPr>
        <p:grpSpPr bwMode="auto">
          <a:xfrm>
            <a:off x="4186238" y="3051175"/>
            <a:ext cx="1347787" cy="796925"/>
            <a:chOff x="2637" y="2146"/>
            <a:chExt cx="849" cy="502"/>
          </a:xfrm>
        </p:grpSpPr>
        <p:sp>
          <p:nvSpPr>
            <p:cNvPr id="22564" name="Rectangle 25"/>
            <p:cNvSpPr>
              <a:spLocks noChangeArrowheads="1"/>
            </p:cNvSpPr>
            <p:nvPr/>
          </p:nvSpPr>
          <p:spPr bwMode="auto">
            <a:xfrm>
              <a:off x="2646" y="2409"/>
              <a:ext cx="840"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22565" name="Text Box 29"/>
            <p:cNvSpPr txBox="1">
              <a:spLocks noChangeArrowheads="1"/>
            </p:cNvSpPr>
            <p:nvPr/>
          </p:nvSpPr>
          <p:spPr bwMode="auto">
            <a:xfrm>
              <a:off x="2882" y="2146"/>
              <a:ext cx="43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16 bi</a:t>
              </a:r>
              <a:r>
                <a:rPr lang="ro-RO" altLang="en-US" sz="1400" b="1">
                  <a:latin typeface="Book Antiqua" panose="02040602050305030304" pitchFamily="18" charset="0"/>
                </a:rPr>
                <a:t>ţi</a:t>
              </a:r>
              <a:endParaRPr lang="en-US" altLang="en-US">
                <a:latin typeface="Book Antiqua" panose="02040602050305030304" pitchFamily="18" charset="0"/>
              </a:endParaRPr>
            </a:p>
          </p:txBody>
        </p:sp>
        <p:sp>
          <p:nvSpPr>
            <p:cNvPr id="22566" name="Line 38"/>
            <p:cNvSpPr>
              <a:spLocks noChangeShapeType="1"/>
            </p:cNvSpPr>
            <p:nvPr/>
          </p:nvSpPr>
          <p:spPr bwMode="auto">
            <a:xfrm>
              <a:off x="3472" y="2168"/>
              <a:ext cx="7" cy="205"/>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22567" name="Line 39"/>
            <p:cNvSpPr>
              <a:spLocks noChangeShapeType="1"/>
            </p:cNvSpPr>
            <p:nvPr/>
          </p:nvSpPr>
          <p:spPr bwMode="auto">
            <a:xfrm flipV="1">
              <a:off x="2637" y="2168"/>
              <a:ext cx="0" cy="210"/>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22568" name="Line 40"/>
            <p:cNvSpPr>
              <a:spLocks noChangeShapeType="1"/>
            </p:cNvSpPr>
            <p:nvPr/>
          </p:nvSpPr>
          <p:spPr bwMode="auto">
            <a:xfrm>
              <a:off x="2645" y="2315"/>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grpSp>
      <p:sp>
        <p:nvSpPr>
          <p:cNvPr id="22552" name="Text Box 41"/>
          <p:cNvSpPr txBox="1">
            <a:spLocks noChangeArrowheads="1"/>
          </p:cNvSpPr>
          <p:nvPr/>
        </p:nvSpPr>
        <p:spPr bwMode="auto">
          <a:xfrm>
            <a:off x="5634038" y="4513263"/>
            <a:ext cx="229421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Reg. segmentului de stivă</a:t>
            </a:r>
          </a:p>
        </p:txBody>
      </p:sp>
      <p:sp>
        <p:nvSpPr>
          <p:cNvPr id="22553" name="Rectangle 42"/>
          <p:cNvSpPr>
            <a:spLocks noChangeArrowheads="1"/>
          </p:cNvSpPr>
          <p:nvPr/>
        </p:nvSpPr>
        <p:spPr bwMode="auto">
          <a:xfrm>
            <a:off x="4200525" y="4459288"/>
            <a:ext cx="1346200" cy="3794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22554" name="Text Box 44"/>
          <p:cNvSpPr txBox="1">
            <a:spLocks noChangeArrowheads="1"/>
          </p:cNvSpPr>
          <p:nvPr/>
        </p:nvSpPr>
        <p:spPr bwMode="auto">
          <a:xfrm>
            <a:off x="3711575" y="4473575"/>
            <a:ext cx="40267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SS</a:t>
            </a:r>
          </a:p>
        </p:txBody>
      </p:sp>
      <p:sp>
        <p:nvSpPr>
          <p:cNvPr id="22555" name="Rectangle 49"/>
          <p:cNvSpPr>
            <a:spLocks noChangeArrowheads="1"/>
          </p:cNvSpPr>
          <p:nvPr/>
        </p:nvSpPr>
        <p:spPr bwMode="auto">
          <a:xfrm>
            <a:off x="4200525" y="4967288"/>
            <a:ext cx="1346200" cy="3794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22556" name="Text Box 51"/>
          <p:cNvSpPr txBox="1">
            <a:spLocks noChangeArrowheads="1"/>
          </p:cNvSpPr>
          <p:nvPr/>
        </p:nvSpPr>
        <p:spPr bwMode="auto">
          <a:xfrm>
            <a:off x="3713163" y="4964113"/>
            <a:ext cx="400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ES</a:t>
            </a:r>
          </a:p>
        </p:txBody>
      </p:sp>
      <p:sp>
        <p:nvSpPr>
          <p:cNvPr id="22557" name="Text Box 56"/>
          <p:cNvSpPr txBox="1">
            <a:spLocks noChangeArrowheads="1"/>
          </p:cNvSpPr>
          <p:nvPr/>
        </p:nvSpPr>
        <p:spPr bwMode="auto">
          <a:xfrm>
            <a:off x="5621338" y="3986213"/>
            <a:ext cx="225414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Reg. segmentului de date</a:t>
            </a:r>
          </a:p>
        </p:txBody>
      </p:sp>
      <p:sp>
        <p:nvSpPr>
          <p:cNvPr id="22558" name="Text Box 57"/>
          <p:cNvSpPr txBox="1">
            <a:spLocks noChangeArrowheads="1"/>
          </p:cNvSpPr>
          <p:nvPr/>
        </p:nvSpPr>
        <p:spPr bwMode="auto">
          <a:xfrm>
            <a:off x="5643563" y="5516563"/>
            <a:ext cx="284885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Reg. suplimentar (80386, 80486+)</a:t>
            </a:r>
          </a:p>
        </p:txBody>
      </p:sp>
      <p:sp>
        <p:nvSpPr>
          <p:cNvPr id="22559" name="Rectangle 58"/>
          <p:cNvSpPr>
            <a:spLocks noChangeArrowheads="1"/>
          </p:cNvSpPr>
          <p:nvPr/>
        </p:nvSpPr>
        <p:spPr bwMode="auto">
          <a:xfrm>
            <a:off x="4200525" y="5487988"/>
            <a:ext cx="1346200" cy="3794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22560" name="Text Box 59"/>
          <p:cNvSpPr txBox="1">
            <a:spLocks noChangeArrowheads="1"/>
          </p:cNvSpPr>
          <p:nvPr/>
        </p:nvSpPr>
        <p:spPr bwMode="auto">
          <a:xfrm>
            <a:off x="3713163" y="5484813"/>
            <a:ext cx="39305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FS</a:t>
            </a:r>
          </a:p>
        </p:txBody>
      </p:sp>
      <p:sp>
        <p:nvSpPr>
          <p:cNvPr id="22561" name="Text Box 60"/>
          <p:cNvSpPr txBox="1">
            <a:spLocks noChangeArrowheads="1"/>
          </p:cNvSpPr>
          <p:nvPr/>
        </p:nvSpPr>
        <p:spPr bwMode="auto">
          <a:xfrm>
            <a:off x="5656263" y="6037263"/>
            <a:ext cx="284885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Reg. suplimentar (80386, 80486+)</a:t>
            </a:r>
          </a:p>
        </p:txBody>
      </p:sp>
      <p:sp>
        <p:nvSpPr>
          <p:cNvPr id="22562" name="Rectangle 61"/>
          <p:cNvSpPr>
            <a:spLocks noChangeArrowheads="1"/>
          </p:cNvSpPr>
          <p:nvPr/>
        </p:nvSpPr>
        <p:spPr bwMode="auto">
          <a:xfrm>
            <a:off x="4213225" y="6008688"/>
            <a:ext cx="1346200" cy="3794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22563" name="Text Box 62"/>
          <p:cNvSpPr txBox="1">
            <a:spLocks noChangeArrowheads="1"/>
          </p:cNvSpPr>
          <p:nvPr/>
        </p:nvSpPr>
        <p:spPr bwMode="auto">
          <a:xfrm>
            <a:off x="3725863" y="6005513"/>
            <a:ext cx="4427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GS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1EF02410-3D82-4BB1-ABDD-34E74636A4DD}" type="slidenum">
              <a:rPr lang="en-US" altLang="en-US" sz="1400">
                <a:latin typeface="Book Antiqua" panose="02040602050305030304" pitchFamily="18" charset="0"/>
              </a:rPr>
              <a:pPr/>
              <a:t>21</a:t>
            </a:fld>
            <a:endParaRPr lang="en-US" altLang="en-US" sz="1000">
              <a:latin typeface="Book Antiqua" panose="02040602050305030304" pitchFamily="18" charset="0"/>
            </a:endParaRPr>
          </a:p>
        </p:txBody>
      </p:sp>
      <p:sp>
        <p:nvSpPr>
          <p:cNvPr id="23555" name="Rectangle 2"/>
          <p:cNvSpPr>
            <a:spLocks noGrp="1" noChangeArrowheads="1"/>
          </p:cNvSpPr>
          <p:nvPr>
            <p:ph type="title"/>
          </p:nvPr>
        </p:nvSpPr>
        <p:spPr/>
        <p:txBody>
          <a:bodyPr/>
          <a:lstStyle/>
          <a:p>
            <a:r>
              <a:rPr lang="en-US" altLang="en-US" sz="3300">
                <a:latin typeface="Book Antiqua" panose="02040602050305030304" pitchFamily="18" charset="0"/>
              </a:rPr>
              <a:t>Regiştrii de segment</a:t>
            </a:r>
            <a:endParaRPr lang="en-US" altLang="en-US">
              <a:latin typeface="Book Antiqua" panose="02040602050305030304" pitchFamily="18" charset="0"/>
            </a:endParaRPr>
          </a:p>
        </p:txBody>
      </p:sp>
      <p:sp>
        <p:nvSpPr>
          <p:cNvPr id="23556" name="Rectangle 3"/>
          <p:cNvSpPr>
            <a:spLocks noGrp="1" noChangeArrowheads="1"/>
          </p:cNvSpPr>
          <p:nvPr>
            <p:ph type="body" idx="1"/>
          </p:nvPr>
        </p:nvSpPr>
        <p:spPr/>
        <p:txBody>
          <a:bodyPr/>
          <a:lstStyle/>
          <a:p>
            <a:r>
              <a:rPr lang="en-US" altLang="en-US" sz="2200">
                <a:solidFill>
                  <a:srgbClr val="000099"/>
                </a:solidFill>
                <a:latin typeface="Book Antiqua" panose="02040602050305030304" pitchFamily="18" charset="0"/>
              </a:rPr>
              <a:t>CS(code)</a:t>
            </a:r>
            <a:r>
              <a:rPr lang="en-US" altLang="en-US" sz="2200">
                <a:solidFill>
                  <a:srgbClr val="CCCC00"/>
                </a:solidFill>
                <a:latin typeface="Book Antiqua" panose="02040602050305030304" pitchFamily="18" charset="0"/>
              </a:rPr>
              <a:t> </a:t>
            </a:r>
            <a:r>
              <a:rPr lang="en-US" altLang="en-US" sz="2200">
                <a:latin typeface="Book Antiqua" panose="02040602050305030304" pitchFamily="18" charset="0"/>
              </a:rPr>
              <a:t>Registrul de cod conţine adresa de început a părţii de memorie ce conţine codul (programul şi proceduri utilizate de program)</a:t>
            </a:r>
          </a:p>
          <a:p>
            <a:r>
              <a:rPr lang="en-US" altLang="en-US" sz="2200">
                <a:solidFill>
                  <a:srgbClr val="000099"/>
                </a:solidFill>
                <a:latin typeface="Book Antiqua" panose="02040602050305030304" pitchFamily="18" charset="0"/>
              </a:rPr>
              <a:t>DS(data)</a:t>
            </a:r>
            <a:r>
              <a:rPr lang="en-US" altLang="en-US" sz="2200">
                <a:latin typeface="Book Antiqua" panose="02040602050305030304" pitchFamily="18" charset="0"/>
              </a:rPr>
              <a:t> Registrul de date conţine adresa de început a segmentului de date din memorie</a:t>
            </a:r>
          </a:p>
          <a:p>
            <a:r>
              <a:rPr lang="en-US" altLang="en-US" sz="2200">
                <a:solidFill>
                  <a:srgbClr val="000099"/>
                </a:solidFill>
                <a:latin typeface="Book Antiqua" panose="02040602050305030304" pitchFamily="18" charset="0"/>
              </a:rPr>
              <a:t>ES(extra)</a:t>
            </a:r>
            <a:r>
              <a:rPr lang="en-US" altLang="en-US" sz="2200">
                <a:latin typeface="Book Antiqua" panose="02040602050305030304" pitchFamily="18" charset="0"/>
              </a:rPr>
              <a:t> Registru de segment adiţional</a:t>
            </a:r>
          </a:p>
          <a:p>
            <a:r>
              <a:rPr lang="en-US" altLang="en-US" sz="2200">
                <a:solidFill>
                  <a:srgbClr val="000099"/>
                </a:solidFill>
                <a:latin typeface="Book Antiqua" panose="02040602050305030304" pitchFamily="18" charset="0"/>
              </a:rPr>
              <a:t>SS(stack)</a:t>
            </a:r>
            <a:r>
              <a:rPr lang="en-US" altLang="en-US" sz="2200">
                <a:latin typeface="Book Antiqua" panose="02040602050305030304" pitchFamily="18" charset="0"/>
              </a:rPr>
              <a:t> Defineşte zona de memorie folosită de stivă. </a:t>
            </a:r>
          </a:p>
          <a:p>
            <a:pPr lvl="1"/>
            <a:r>
              <a:rPr lang="en-US" altLang="en-US" sz="2200">
                <a:latin typeface="Book Antiqua" panose="02040602050305030304" pitchFamily="18" charset="0"/>
              </a:rPr>
              <a:t>Registrul pointer de stivă (stack pointer) conţine adresa vârfului stivei</a:t>
            </a:r>
          </a:p>
          <a:p>
            <a:pPr lvl="1"/>
            <a:r>
              <a:rPr lang="en-US" altLang="en-US" sz="2200">
                <a:latin typeface="Book Antiqua" panose="02040602050305030304" pitchFamily="18" charset="0"/>
              </a:rPr>
              <a:t>Registrul BP conţine adresa datelor în cadrul stivei</a:t>
            </a:r>
          </a:p>
          <a:p>
            <a:r>
              <a:rPr lang="en-US" altLang="en-US" sz="2200">
                <a:solidFill>
                  <a:srgbClr val="000099"/>
                </a:solidFill>
                <a:latin typeface="Book Antiqua" panose="02040602050305030304" pitchFamily="18" charset="0"/>
              </a:rPr>
              <a:t>FS şi GS</a:t>
            </a:r>
            <a:r>
              <a:rPr lang="en-US" altLang="en-US" sz="2200">
                <a:latin typeface="Book Antiqua" panose="02040602050305030304" pitchFamily="18" charset="0"/>
              </a:rPr>
              <a:t> disponibili începând cu 80386 şi 80486 - regiştri suplimentari pentru accesarea segmentelor de memorie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77638985-865A-40EB-B886-61A492D3DCC9}" type="slidenum">
              <a:rPr lang="en-US" altLang="en-US" sz="1400">
                <a:latin typeface="Book Antiqua" panose="02040602050305030304" pitchFamily="18" charset="0"/>
              </a:rPr>
              <a:pPr/>
              <a:t>22</a:t>
            </a:fld>
            <a:endParaRPr lang="en-US" altLang="en-US" sz="1000">
              <a:latin typeface="Book Antiqua" panose="02040602050305030304" pitchFamily="18" charset="0"/>
            </a:endParaRPr>
          </a:p>
        </p:txBody>
      </p:sp>
      <p:sp>
        <p:nvSpPr>
          <p:cNvPr id="24579" name="Rectangle 2"/>
          <p:cNvSpPr>
            <a:spLocks noGrp="1" noChangeArrowheads="1"/>
          </p:cNvSpPr>
          <p:nvPr>
            <p:ph type="title"/>
          </p:nvPr>
        </p:nvSpPr>
        <p:spPr/>
        <p:txBody>
          <a:bodyPr/>
          <a:lstStyle/>
          <a:p>
            <a:r>
              <a:rPr lang="en-US" altLang="en-US" sz="3300">
                <a:latin typeface="Book Antiqua" panose="02040602050305030304" pitchFamily="18" charset="0"/>
              </a:rPr>
              <a:t>Limbajul cod-maşină</a:t>
            </a:r>
            <a:endParaRPr lang="en-US" altLang="en-US">
              <a:latin typeface="Book Antiqua" panose="02040602050305030304" pitchFamily="18" charset="0"/>
            </a:endParaRPr>
          </a:p>
        </p:txBody>
      </p:sp>
      <p:sp>
        <p:nvSpPr>
          <p:cNvPr id="24580" name="Rectangle 3"/>
          <p:cNvSpPr>
            <a:spLocks noGrp="1" noChangeArrowheads="1"/>
          </p:cNvSpPr>
          <p:nvPr>
            <p:ph type="body" idx="1"/>
          </p:nvPr>
        </p:nvSpPr>
        <p:spPr>
          <a:xfrm>
            <a:off x="685800" y="1557338"/>
            <a:ext cx="7772400" cy="4462462"/>
          </a:xfrm>
        </p:spPr>
        <p:txBody>
          <a:bodyPr/>
          <a:lstStyle/>
          <a:p>
            <a:r>
              <a:rPr lang="en-US" altLang="en-US" sz="2200">
                <a:solidFill>
                  <a:srgbClr val="000099"/>
                </a:solidFill>
                <a:latin typeface="Book Antiqua" panose="02040602050305030304" pitchFamily="18" charset="0"/>
              </a:rPr>
              <a:t>Limbajul maşină</a:t>
            </a:r>
            <a:r>
              <a:rPr lang="en-US" altLang="en-US" sz="2200">
                <a:latin typeface="Book Antiqua" panose="02040602050305030304" pitchFamily="18" charset="0"/>
              </a:rPr>
              <a:t> reprezintă codul nativ binar pe care microprocesorul îl “înţelege”, reprezentând instrucţiuni ce controlează operarea sa. </a:t>
            </a:r>
          </a:p>
          <a:p>
            <a:r>
              <a:rPr lang="en-US" altLang="en-US" sz="2200">
                <a:latin typeface="Book Antiqua" panose="02040602050305030304" pitchFamily="18" charset="0"/>
              </a:rPr>
              <a:t>Din programul de asamblare se generează codul maşină</a:t>
            </a:r>
          </a:p>
          <a:p>
            <a:r>
              <a:rPr lang="en-US" altLang="en-US" sz="2200">
                <a:latin typeface="Book Antiqua" panose="02040602050305030304" pitchFamily="18" charset="0"/>
              </a:rPr>
              <a:t>Instrucţiunile cod-maşină la 8086-80486 variază de la 1 la 13 octeţi</a:t>
            </a:r>
          </a:p>
          <a:p>
            <a:pPr lvl="1"/>
            <a:r>
              <a:rPr lang="en-US" altLang="en-US" sz="2200">
                <a:latin typeface="Book Antiqua" panose="02040602050305030304" pitchFamily="18" charset="0"/>
              </a:rPr>
              <a:t>există peste 20.000 de variaţii de instrucţiuni cod-maşină</a:t>
            </a:r>
          </a:p>
          <a:p>
            <a:r>
              <a:rPr lang="en-US" altLang="en-US" sz="2200">
                <a:latin typeface="Book Antiqua" panose="02040602050305030304" pitchFamily="18" charset="0"/>
              </a:rPr>
              <a:t>Modul </a:t>
            </a:r>
            <a:r>
              <a:rPr lang="en-US" altLang="en-US" sz="2200" b="1" i="1">
                <a:latin typeface="Book Antiqua" panose="02040602050305030304" pitchFamily="18" charset="0"/>
              </a:rPr>
              <a:t>real</a:t>
            </a:r>
            <a:r>
              <a:rPr lang="en-US" altLang="en-US" sz="2200">
                <a:latin typeface="Book Antiqua" panose="02040602050305030304" pitchFamily="18" charset="0"/>
              </a:rPr>
              <a:t> foloseşte instrucţiuni pe 16 biţi</a:t>
            </a:r>
          </a:p>
          <a:p>
            <a:pPr lvl="1"/>
            <a:r>
              <a:rPr lang="en-US" altLang="en-US" sz="2200">
                <a:latin typeface="Book Antiqua" panose="02040602050305030304" pitchFamily="18" charset="0"/>
              </a:rPr>
              <a:t>Se folosesc adrese offset pe 16 biţi şi regiştri pe 16 biţi</a:t>
            </a:r>
          </a:p>
          <a:p>
            <a:pPr lvl="1"/>
            <a:r>
              <a:rPr lang="en-US" altLang="en-US" sz="2200">
                <a:latin typeface="Book Antiqua" panose="02040602050305030304" pitchFamily="18" charset="0"/>
              </a:rPr>
              <a:t>Instrucţiunile nu au 16 biţi lungime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C032631A-A1EE-4DC3-BFAF-80747CBF3A7E}" type="slidenum">
              <a:rPr lang="en-US" altLang="en-US" sz="1400">
                <a:latin typeface="Book Antiqua" panose="02040602050305030304" pitchFamily="18" charset="0"/>
              </a:rPr>
              <a:pPr/>
              <a:t>23</a:t>
            </a:fld>
            <a:endParaRPr lang="en-US" altLang="en-US" sz="1000">
              <a:latin typeface="Book Antiqua" panose="02040602050305030304" pitchFamily="18" charset="0"/>
            </a:endParaRPr>
          </a:p>
        </p:txBody>
      </p:sp>
      <p:sp>
        <p:nvSpPr>
          <p:cNvPr id="25603" name="Rectangle 2"/>
          <p:cNvSpPr>
            <a:spLocks noGrp="1" noChangeArrowheads="1"/>
          </p:cNvSpPr>
          <p:nvPr>
            <p:ph type="title"/>
          </p:nvPr>
        </p:nvSpPr>
        <p:spPr/>
        <p:txBody>
          <a:bodyPr/>
          <a:lstStyle/>
          <a:p>
            <a:r>
              <a:rPr lang="en-US" altLang="en-US" sz="3300">
                <a:latin typeface="Book Antiqua" panose="02040602050305030304" pitchFamily="18" charset="0"/>
              </a:rPr>
              <a:t>Limbajul cod-maşină (cont.)</a:t>
            </a:r>
            <a:endParaRPr lang="en-US" altLang="en-US">
              <a:latin typeface="Book Antiqua" panose="02040602050305030304" pitchFamily="18" charset="0"/>
            </a:endParaRPr>
          </a:p>
        </p:txBody>
      </p:sp>
      <p:sp>
        <p:nvSpPr>
          <p:cNvPr id="25604" name="Rectangle 3"/>
          <p:cNvSpPr>
            <a:spLocks noGrp="1" noChangeArrowheads="1"/>
          </p:cNvSpPr>
          <p:nvPr>
            <p:ph type="body" idx="1"/>
          </p:nvPr>
        </p:nvSpPr>
        <p:spPr/>
        <p:txBody>
          <a:bodyPr/>
          <a:lstStyle/>
          <a:p>
            <a:r>
              <a:rPr lang="en-US" altLang="en-US" sz="2200" dirty="0">
                <a:latin typeface="Book Antiqua" panose="02040602050305030304" pitchFamily="18" charset="0"/>
              </a:rPr>
              <a:t>Modul </a:t>
            </a:r>
            <a:r>
              <a:rPr lang="en-US" altLang="en-US" sz="2200" b="1" i="1" dirty="0" err="1">
                <a:latin typeface="Book Antiqua" panose="02040602050305030304" pitchFamily="18" charset="0"/>
              </a:rPr>
              <a:t>protejat</a:t>
            </a:r>
            <a:r>
              <a:rPr lang="en-US" altLang="en-US" sz="2200" dirty="0">
                <a:latin typeface="Book Antiqua" panose="02040602050305030304" pitchFamily="18" charset="0"/>
              </a:rPr>
              <a:t> </a:t>
            </a:r>
            <a:r>
              <a:rPr lang="en-US" altLang="en-US" sz="2200" dirty="0" err="1">
                <a:latin typeface="Book Antiqua" panose="02040602050305030304" pitchFamily="18" charset="0"/>
              </a:rPr>
              <a:t>poate</a:t>
            </a:r>
            <a:r>
              <a:rPr lang="en-US" altLang="en-US" sz="2200" dirty="0">
                <a:latin typeface="Book Antiqua" panose="02040602050305030304" pitchFamily="18" charset="0"/>
              </a:rPr>
              <a:t> </a:t>
            </a:r>
            <a:r>
              <a:rPr lang="en-US" altLang="en-US" sz="2200" dirty="0" err="1">
                <a:latin typeface="Book Antiqua" panose="02040602050305030304" pitchFamily="18" charset="0"/>
              </a:rPr>
              <a:t>folosi</a:t>
            </a:r>
            <a:r>
              <a:rPr lang="en-US" altLang="en-US" sz="2200" dirty="0">
                <a:latin typeface="Book Antiqua" panose="02040602050305030304" pitchFamily="18" charset="0"/>
              </a:rPr>
              <a:t> </a:t>
            </a:r>
            <a:r>
              <a:rPr lang="en-US" altLang="en-US" sz="2200" dirty="0" err="1">
                <a:latin typeface="Book Antiqua" panose="02040602050305030304" pitchFamily="18" charset="0"/>
              </a:rPr>
              <a:t>instrucţiuni</a:t>
            </a:r>
            <a:r>
              <a:rPr lang="en-US" altLang="en-US" sz="2200" dirty="0">
                <a:latin typeface="Book Antiqua" panose="02040602050305030304" pitchFamily="18" charset="0"/>
              </a:rPr>
              <a:t> pe 16 </a:t>
            </a:r>
            <a:r>
              <a:rPr lang="en-US" altLang="en-US" sz="2200" dirty="0" err="1">
                <a:latin typeface="Book Antiqua" panose="02040602050305030304" pitchFamily="18" charset="0"/>
              </a:rPr>
              <a:t>sau</a:t>
            </a:r>
            <a:r>
              <a:rPr lang="en-US" altLang="en-US" sz="2200" dirty="0">
                <a:latin typeface="Book Antiqua" panose="02040602050305030304" pitchFamily="18" charset="0"/>
              </a:rPr>
              <a:t> 32 de </a:t>
            </a:r>
            <a:r>
              <a:rPr lang="en-US" altLang="en-US" sz="2200" dirty="0" err="1">
                <a:latin typeface="Book Antiqua" panose="02040602050305030304" pitchFamily="18" charset="0"/>
              </a:rPr>
              <a:t>biţi</a:t>
            </a:r>
            <a:endParaRPr lang="en-US" altLang="en-US" sz="2200" dirty="0">
              <a:latin typeface="Book Antiqua" panose="02040602050305030304" pitchFamily="18" charset="0"/>
            </a:endParaRPr>
          </a:p>
          <a:p>
            <a:pPr lvl="1"/>
            <a:r>
              <a:rPr lang="en-US" altLang="en-US" sz="2200" dirty="0" err="1">
                <a:latin typeface="Book Antiqua" panose="02040602050305030304" pitchFamily="18" charset="0"/>
              </a:rPr>
              <a:t>Bitul</a:t>
            </a:r>
            <a:r>
              <a:rPr lang="en-US" altLang="en-US" sz="2200" dirty="0">
                <a:latin typeface="Book Antiqua" panose="02040602050305030304" pitchFamily="18" charset="0"/>
              </a:rPr>
              <a:t> </a:t>
            </a:r>
            <a:r>
              <a:rPr lang="en-US" altLang="en-US" sz="2200" b="1" i="1" dirty="0">
                <a:latin typeface="Book Antiqua" panose="02040602050305030304" pitchFamily="18" charset="0"/>
              </a:rPr>
              <a:t>D</a:t>
            </a:r>
            <a:r>
              <a:rPr lang="en-US" altLang="en-US" sz="2200" dirty="0">
                <a:latin typeface="Book Antiqua" panose="02040602050305030304" pitchFamily="18" charset="0"/>
              </a:rPr>
              <a:t> din descriptor (</a:t>
            </a:r>
            <a:r>
              <a:rPr lang="en-US" altLang="en-US" sz="2200" dirty="0" err="1">
                <a:latin typeface="Book Antiqua" panose="02040602050305030304" pitchFamily="18" charset="0"/>
              </a:rPr>
              <a:t>în</a:t>
            </a:r>
            <a:r>
              <a:rPr lang="en-US" altLang="en-US" sz="2200" dirty="0">
                <a:latin typeface="Book Antiqua" panose="02040602050305030304" pitchFamily="18" charset="0"/>
              </a:rPr>
              <a:t> </a:t>
            </a:r>
            <a:r>
              <a:rPr lang="en-US" altLang="en-US" sz="2200" dirty="0" err="1">
                <a:latin typeface="Book Antiqua" panose="02040602050305030304" pitchFamily="18" charset="0"/>
              </a:rPr>
              <a:t>cadrul</a:t>
            </a:r>
            <a:r>
              <a:rPr lang="en-US" altLang="en-US" sz="2200" dirty="0">
                <a:latin typeface="Book Antiqua" panose="02040602050305030304" pitchFamily="18" charset="0"/>
              </a:rPr>
              <a:t> </a:t>
            </a:r>
            <a:r>
              <a:rPr lang="en-US" altLang="en-US" sz="2200" dirty="0" err="1">
                <a:latin typeface="Book Antiqua" panose="02040602050305030304" pitchFamily="18" charset="0"/>
              </a:rPr>
              <a:t>unei</a:t>
            </a:r>
            <a:r>
              <a:rPr lang="en-US" altLang="en-US" sz="2200" dirty="0">
                <a:latin typeface="Book Antiqua" panose="02040602050305030304" pitchFamily="18" charset="0"/>
              </a:rPr>
              <a:t> </a:t>
            </a:r>
            <a:r>
              <a:rPr lang="en-US" altLang="en-US" sz="2200" dirty="0" err="1">
                <a:latin typeface="Book Antiqua" panose="02040602050305030304" pitchFamily="18" charset="0"/>
              </a:rPr>
              <a:t>tabele</a:t>
            </a:r>
            <a:r>
              <a:rPr lang="en-US" altLang="en-US" sz="2200" dirty="0">
                <a:latin typeface="Book Antiqua" panose="02040602050305030304" pitchFamily="18" charset="0"/>
              </a:rPr>
              <a:t> de </a:t>
            </a:r>
            <a:r>
              <a:rPr lang="en-US" altLang="en-US" sz="2200" dirty="0" err="1">
                <a:latin typeface="Book Antiqua" panose="02040602050305030304" pitchFamily="18" charset="0"/>
              </a:rPr>
              <a:t>prezentare</a:t>
            </a:r>
            <a:r>
              <a:rPr lang="en-US" altLang="en-US" sz="2200" dirty="0">
                <a:latin typeface="Book Antiqua" panose="02040602050305030304" pitchFamily="18" charset="0"/>
              </a:rPr>
              <a:t> a </a:t>
            </a:r>
            <a:r>
              <a:rPr lang="en-US" altLang="en-US" sz="2200" dirty="0" err="1">
                <a:latin typeface="Book Antiqua" panose="02040602050305030304" pitchFamily="18" charset="0"/>
              </a:rPr>
              <a:t>descriptorilor</a:t>
            </a:r>
            <a:r>
              <a:rPr lang="en-US" altLang="en-US" sz="2200" dirty="0">
                <a:latin typeface="Book Antiqua" panose="02040602050305030304" pitchFamily="18" charset="0"/>
              </a:rPr>
              <a:t>) </a:t>
            </a:r>
            <a:r>
              <a:rPr lang="en-US" altLang="en-US" sz="2200" dirty="0" err="1">
                <a:latin typeface="Book Antiqua" panose="02040602050305030304" pitchFamily="18" charset="0"/>
              </a:rPr>
              <a:t>arată</a:t>
            </a:r>
            <a:r>
              <a:rPr lang="en-US" altLang="en-US" sz="2200" dirty="0">
                <a:latin typeface="Book Antiqua" panose="02040602050305030304" pitchFamily="18" charset="0"/>
              </a:rPr>
              <a:t> </a:t>
            </a:r>
            <a:r>
              <a:rPr lang="en-US" altLang="en-US" sz="2200" dirty="0" err="1">
                <a:latin typeface="Book Antiqua" panose="02040602050305030304" pitchFamily="18" charset="0"/>
              </a:rPr>
              <a:t>modul</a:t>
            </a:r>
            <a:r>
              <a:rPr lang="en-US" altLang="en-US" sz="2200" dirty="0">
                <a:latin typeface="Book Antiqua" panose="02040602050305030304" pitchFamily="18" charset="0"/>
              </a:rPr>
              <a:t> </a:t>
            </a:r>
            <a:r>
              <a:rPr lang="en-US" altLang="en-US" sz="2200" dirty="0" err="1">
                <a:latin typeface="Book Antiqua" panose="02040602050305030304" pitchFamily="18" charset="0"/>
              </a:rPr>
              <a:t>în</a:t>
            </a:r>
            <a:r>
              <a:rPr lang="en-US" altLang="en-US" sz="2200" dirty="0">
                <a:latin typeface="Book Antiqua" panose="02040602050305030304" pitchFamily="18" charset="0"/>
              </a:rPr>
              <a:t> care </a:t>
            </a:r>
            <a:r>
              <a:rPr lang="en-US" altLang="en-US" sz="2200" dirty="0" err="1">
                <a:latin typeface="Book Antiqua" panose="02040602050305030304" pitchFamily="18" charset="0"/>
              </a:rPr>
              <a:t>instrucţiunile</a:t>
            </a:r>
            <a:r>
              <a:rPr lang="en-US" altLang="en-US" sz="2200" dirty="0">
                <a:latin typeface="Book Antiqua" panose="02040602050305030304" pitchFamily="18" charset="0"/>
              </a:rPr>
              <a:t> 80386/80486 </a:t>
            </a:r>
            <a:r>
              <a:rPr lang="en-US" altLang="en-US" sz="2200" dirty="0" err="1">
                <a:latin typeface="Book Antiqua" panose="02040602050305030304" pitchFamily="18" charset="0"/>
              </a:rPr>
              <a:t>accesează</a:t>
            </a:r>
            <a:r>
              <a:rPr lang="en-US" altLang="en-US" sz="2200" dirty="0">
                <a:latin typeface="Book Antiqua" panose="02040602050305030304" pitchFamily="18" charset="0"/>
              </a:rPr>
              <a:t> </a:t>
            </a:r>
            <a:r>
              <a:rPr lang="en-US" altLang="en-US" sz="2200" dirty="0" err="1">
                <a:latin typeface="Book Antiqua" panose="02040602050305030304" pitchFamily="18" charset="0"/>
              </a:rPr>
              <a:t>regiştrii</a:t>
            </a:r>
            <a:r>
              <a:rPr lang="en-US" altLang="en-US" sz="2200" dirty="0">
                <a:latin typeface="Book Antiqua" panose="02040602050305030304" pitchFamily="18" charset="0"/>
              </a:rPr>
              <a:t> </a:t>
            </a:r>
            <a:r>
              <a:rPr lang="en-US" altLang="en-US" sz="2200" dirty="0" err="1">
                <a:latin typeface="Book Antiqua" panose="02040602050305030304" pitchFamily="18" charset="0"/>
              </a:rPr>
              <a:t>şi</a:t>
            </a:r>
            <a:r>
              <a:rPr lang="en-US" altLang="en-US" sz="2200" dirty="0">
                <a:latin typeface="Book Antiqua" panose="02040602050305030304" pitchFamily="18" charset="0"/>
              </a:rPr>
              <a:t> </a:t>
            </a:r>
            <a:r>
              <a:rPr lang="en-US" altLang="en-US" sz="2200" dirty="0" err="1">
                <a:latin typeface="Book Antiqua" panose="02040602050305030304" pitchFamily="18" charset="0"/>
              </a:rPr>
              <a:t>datele</a:t>
            </a:r>
            <a:r>
              <a:rPr lang="en-US" altLang="en-US" sz="2200" dirty="0">
                <a:latin typeface="Book Antiqua" panose="02040602050305030304" pitchFamily="18" charset="0"/>
              </a:rPr>
              <a:t> din </a:t>
            </a:r>
            <a:r>
              <a:rPr lang="en-US" altLang="en-US" sz="2200" dirty="0" err="1">
                <a:latin typeface="Book Antiqua" panose="02040602050305030304" pitchFamily="18" charset="0"/>
              </a:rPr>
              <a:t>memorie</a:t>
            </a:r>
            <a:r>
              <a:rPr lang="en-US" altLang="en-US" sz="2200" dirty="0">
                <a:latin typeface="Book Antiqua" panose="02040602050305030304" pitchFamily="18" charset="0"/>
              </a:rPr>
              <a:t> </a:t>
            </a:r>
            <a:r>
              <a:rPr lang="en-US" altLang="en-US" sz="2200" dirty="0" err="1">
                <a:latin typeface="Book Antiqua" panose="02040602050305030304" pitchFamily="18" charset="0"/>
              </a:rPr>
              <a:t>în</a:t>
            </a:r>
            <a:r>
              <a:rPr lang="en-US" altLang="en-US" sz="2200" dirty="0">
                <a:latin typeface="Book Antiqua" panose="02040602050305030304" pitchFamily="18" charset="0"/>
              </a:rPr>
              <a:t> </a:t>
            </a:r>
            <a:r>
              <a:rPr lang="en-US" altLang="en-US" sz="2200" dirty="0" err="1">
                <a:latin typeface="Book Antiqua" panose="02040602050305030304" pitchFamily="18" charset="0"/>
              </a:rPr>
              <a:t>modul</a:t>
            </a:r>
            <a:r>
              <a:rPr lang="en-US" altLang="en-US" sz="2200" dirty="0">
                <a:latin typeface="Book Antiqua" panose="02040602050305030304" pitchFamily="18" charset="0"/>
              </a:rPr>
              <a:t> </a:t>
            </a:r>
            <a:r>
              <a:rPr lang="en-US" altLang="en-US" sz="2200" dirty="0" err="1">
                <a:latin typeface="Book Antiqua" panose="02040602050305030304" pitchFamily="18" charset="0"/>
              </a:rPr>
              <a:t>protejat</a:t>
            </a:r>
            <a:endParaRPr lang="en-US" altLang="en-US" sz="2200" dirty="0">
              <a:latin typeface="Book Antiqua" panose="02040602050305030304" pitchFamily="18" charset="0"/>
            </a:endParaRPr>
          </a:p>
          <a:p>
            <a:pPr lvl="1"/>
            <a:r>
              <a:rPr lang="en-US" altLang="en-US" sz="2200" dirty="0">
                <a:latin typeface="Book Antiqua" panose="02040602050305030304" pitchFamily="18" charset="0"/>
              </a:rPr>
              <a:t>D = 0 </a:t>
            </a:r>
            <a:r>
              <a:rPr lang="en-US" altLang="en-US" sz="2200" dirty="0" err="1">
                <a:latin typeface="Book Antiqua" panose="02040602050305030304" pitchFamily="18" charset="0"/>
              </a:rPr>
              <a:t>înseamnă</a:t>
            </a:r>
            <a:r>
              <a:rPr lang="en-US" altLang="en-US" sz="2200" dirty="0">
                <a:latin typeface="Book Antiqua" panose="02040602050305030304" pitchFamily="18" charset="0"/>
              </a:rPr>
              <a:t>  </a:t>
            </a:r>
            <a:r>
              <a:rPr lang="en-US" altLang="en-US" sz="2200" dirty="0" err="1">
                <a:latin typeface="Book Antiqua" panose="02040602050305030304" pitchFamily="18" charset="0"/>
              </a:rPr>
              <a:t>instrucţiuni</a:t>
            </a:r>
            <a:r>
              <a:rPr lang="en-US" altLang="en-US" sz="2200" dirty="0">
                <a:latin typeface="Book Antiqua" panose="02040602050305030304" pitchFamily="18" charset="0"/>
              </a:rPr>
              <a:t> 80386/80486 pe 16 </a:t>
            </a:r>
            <a:r>
              <a:rPr lang="en-US" altLang="en-US" sz="2200" dirty="0" err="1">
                <a:latin typeface="Book Antiqua" panose="02040602050305030304" pitchFamily="18" charset="0"/>
              </a:rPr>
              <a:t>biţi</a:t>
            </a:r>
            <a:endParaRPr lang="en-US" altLang="en-US" sz="2200" dirty="0">
              <a:latin typeface="Book Antiqua" panose="02040602050305030304" pitchFamily="18" charset="0"/>
            </a:endParaRPr>
          </a:p>
          <a:p>
            <a:pPr lvl="1"/>
            <a:r>
              <a:rPr lang="en-US" altLang="en-US" sz="2200" dirty="0">
                <a:latin typeface="Book Antiqua" panose="02040602050305030304" pitchFamily="18" charset="0"/>
              </a:rPr>
              <a:t>D = 1 </a:t>
            </a:r>
            <a:r>
              <a:rPr lang="en-US" altLang="en-US" sz="2200" dirty="0" err="1">
                <a:latin typeface="Book Antiqua" panose="02040602050305030304" pitchFamily="18" charset="0"/>
              </a:rPr>
              <a:t>înseamnă</a:t>
            </a:r>
            <a:r>
              <a:rPr lang="en-US" altLang="en-US" sz="2200" dirty="0">
                <a:latin typeface="Book Antiqua" panose="02040602050305030304" pitchFamily="18" charset="0"/>
              </a:rPr>
              <a:t>  </a:t>
            </a:r>
            <a:r>
              <a:rPr lang="en-US" altLang="en-US" sz="2200" dirty="0" err="1">
                <a:latin typeface="Book Antiqua" panose="02040602050305030304" pitchFamily="18" charset="0"/>
              </a:rPr>
              <a:t>instrucţiuni</a:t>
            </a:r>
            <a:r>
              <a:rPr lang="en-US" altLang="en-US" sz="2200" dirty="0">
                <a:latin typeface="Book Antiqua" panose="02040602050305030304" pitchFamily="18" charset="0"/>
              </a:rPr>
              <a:t> 80386/80486 pe 32 </a:t>
            </a:r>
            <a:r>
              <a:rPr lang="en-US" altLang="en-US" sz="2200" dirty="0" err="1">
                <a:latin typeface="Book Antiqua" panose="02040602050305030304" pitchFamily="18" charset="0"/>
              </a:rPr>
              <a:t>biţi</a:t>
            </a:r>
            <a:endParaRPr lang="en-US" altLang="en-US" sz="2200" dirty="0">
              <a:latin typeface="Book Antiqua" panose="02040602050305030304" pitchFamily="18" charset="0"/>
            </a:endParaRPr>
          </a:p>
          <a:p>
            <a:pPr lvl="1"/>
            <a:r>
              <a:rPr lang="en-US" altLang="en-US" sz="2200" dirty="0" err="1">
                <a:latin typeface="Book Antiqua" panose="02040602050305030304" pitchFamily="18" charset="0"/>
              </a:rPr>
              <a:t>modul</a:t>
            </a:r>
            <a:r>
              <a:rPr lang="en-US" altLang="en-US" sz="2200" dirty="0">
                <a:latin typeface="Book Antiqua" panose="02040602050305030304" pitchFamily="18" charset="0"/>
              </a:rPr>
              <a:t> de </a:t>
            </a:r>
            <a:r>
              <a:rPr lang="en-US" altLang="en-US" sz="2200" dirty="0" err="1">
                <a:latin typeface="Book Antiqua" panose="02040602050305030304" pitchFamily="18" charset="0"/>
              </a:rPr>
              <a:t>lucru</a:t>
            </a:r>
            <a:r>
              <a:rPr lang="en-US" altLang="en-US" sz="2200" dirty="0">
                <a:latin typeface="Book Antiqua" panose="02040602050305030304" pitchFamily="18" charset="0"/>
              </a:rPr>
              <a:t> cu </a:t>
            </a:r>
            <a:r>
              <a:rPr lang="en-US" altLang="en-US" sz="2200" dirty="0" err="1">
                <a:latin typeface="Book Antiqua" panose="02040602050305030304" pitchFamily="18" charset="0"/>
              </a:rPr>
              <a:t>instrucţiuni</a:t>
            </a:r>
            <a:r>
              <a:rPr lang="en-US" altLang="en-US" sz="2200" dirty="0">
                <a:latin typeface="Book Antiqua" panose="02040602050305030304" pitchFamily="18" charset="0"/>
              </a:rPr>
              <a:t> pe 32 de </a:t>
            </a:r>
            <a:r>
              <a:rPr lang="en-US" altLang="en-US" sz="2200" dirty="0" err="1">
                <a:latin typeface="Book Antiqua" panose="02040602050305030304" pitchFamily="18" charset="0"/>
              </a:rPr>
              <a:t>biţi</a:t>
            </a:r>
            <a:r>
              <a:rPr lang="en-US" altLang="en-US" sz="2200" dirty="0">
                <a:latin typeface="Book Antiqua" panose="02040602050305030304" pitchFamily="18" charset="0"/>
              </a:rPr>
              <a:t> </a:t>
            </a:r>
            <a:r>
              <a:rPr lang="en-US" altLang="en-US" sz="2200" dirty="0" err="1">
                <a:latin typeface="Book Antiqua" panose="02040602050305030304" pitchFamily="18" charset="0"/>
              </a:rPr>
              <a:t>că</a:t>
            </a:r>
            <a:r>
              <a:rPr lang="en-US" altLang="en-US" sz="2200" dirty="0">
                <a:latin typeface="Book Antiqua" panose="02040602050305030304" pitchFamily="18" charset="0"/>
              </a:rPr>
              <a:t> </a:t>
            </a:r>
            <a:r>
              <a:rPr lang="en-US" altLang="en-US" sz="2200" dirty="0" err="1">
                <a:latin typeface="Book Antiqua" panose="02040602050305030304" pitchFamily="18" charset="0"/>
              </a:rPr>
              <a:t>atât</a:t>
            </a:r>
            <a:r>
              <a:rPr lang="en-US" altLang="en-US" sz="2200" dirty="0">
                <a:latin typeface="Book Antiqua" panose="02040602050305030304" pitchFamily="18" charset="0"/>
              </a:rPr>
              <a:t> </a:t>
            </a:r>
            <a:r>
              <a:rPr lang="en-US" altLang="en-US" sz="2200" dirty="0" err="1">
                <a:latin typeface="Book Antiqua" panose="02040602050305030304" pitchFamily="18" charset="0"/>
              </a:rPr>
              <a:t>adresele</a:t>
            </a:r>
            <a:r>
              <a:rPr lang="en-US" altLang="en-US" sz="2200" dirty="0">
                <a:latin typeface="Book Antiqua" panose="02040602050305030304" pitchFamily="18" charset="0"/>
              </a:rPr>
              <a:t> offset </a:t>
            </a:r>
            <a:r>
              <a:rPr lang="en-US" altLang="en-US" sz="2200" dirty="0" err="1">
                <a:latin typeface="Book Antiqua" panose="02040602050305030304" pitchFamily="18" charset="0"/>
              </a:rPr>
              <a:t>cât</a:t>
            </a:r>
            <a:r>
              <a:rPr lang="en-US" altLang="en-US" sz="2200" dirty="0">
                <a:latin typeface="Book Antiqua" panose="02040602050305030304" pitchFamily="18" charset="0"/>
              </a:rPr>
              <a:t> </a:t>
            </a:r>
            <a:r>
              <a:rPr lang="en-US" altLang="en-US" sz="2200" dirty="0" err="1">
                <a:latin typeface="Book Antiqua" panose="02040602050305030304" pitchFamily="18" charset="0"/>
              </a:rPr>
              <a:t>şi</a:t>
            </a:r>
            <a:r>
              <a:rPr lang="en-US" altLang="en-US" sz="2200" dirty="0">
                <a:latin typeface="Book Antiqua" panose="02040602050305030304" pitchFamily="18" charset="0"/>
              </a:rPr>
              <a:t> </a:t>
            </a:r>
            <a:r>
              <a:rPr lang="en-US" altLang="en-US" sz="2200" dirty="0" err="1">
                <a:latin typeface="Book Antiqua" panose="02040602050305030304" pitchFamily="18" charset="0"/>
              </a:rPr>
              <a:t>regiştrii</a:t>
            </a:r>
            <a:r>
              <a:rPr lang="en-US" altLang="en-US" sz="2200" dirty="0">
                <a:latin typeface="Book Antiqua" panose="02040602050305030304" pitchFamily="18" charset="0"/>
              </a:rPr>
              <a:t> sunt pe 32 de </a:t>
            </a:r>
            <a:r>
              <a:rPr lang="en-US" altLang="en-US" sz="2200" dirty="0" err="1">
                <a:latin typeface="Book Antiqua" panose="02040602050305030304" pitchFamily="18" charset="0"/>
              </a:rPr>
              <a:t>biţi</a:t>
            </a:r>
            <a:r>
              <a:rPr lang="en-US" altLang="en-US" sz="2200" dirty="0">
                <a:latin typeface="Book Antiqua" panose="02040602050305030304" pitchFamily="18" charset="0"/>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28EBB75E-6580-4EF2-8EEB-DD87F3061BD0}" type="slidenum">
              <a:rPr lang="en-US" altLang="en-US" sz="1400">
                <a:latin typeface="Book Antiqua" panose="02040602050305030304" pitchFamily="18" charset="0"/>
              </a:rPr>
              <a:pPr/>
              <a:t>24</a:t>
            </a:fld>
            <a:endParaRPr lang="en-US" altLang="en-US" sz="1000">
              <a:latin typeface="Book Antiqua" panose="02040602050305030304" pitchFamily="18" charset="0"/>
            </a:endParaRPr>
          </a:p>
        </p:txBody>
      </p:sp>
      <p:sp>
        <p:nvSpPr>
          <p:cNvPr id="26627" name="Rectangle 2"/>
          <p:cNvSpPr>
            <a:spLocks noGrp="1" noChangeArrowheads="1"/>
          </p:cNvSpPr>
          <p:nvPr>
            <p:ph type="title"/>
          </p:nvPr>
        </p:nvSpPr>
        <p:spPr/>
        <p:txBody>
          <a:bodyPr/>
          <a:lstStyle/>
          <a:p>
            <a:r>
              <a:rPr lang="en-US" altLang="en-US">
                <a:latin typeface="Book Antiqua" panose="02040602050305030304" pitchFamily="18" charset="0"/>
              </a:rPr>
              <a:t>Moduri de adresare a memoriei</a:t>
            </a:r>
          </a:p>
        </p:txBody>
      </p:sp>
      <p:sp>
        <p:nvSpPr>
          <p:cNvPr id="26628" name="Rectangle 3"/>
          <p:cNvSpPr>
            <a:spLocks noGrp="1" noChangeArrowheads="1"/>
          </p:cNvSpPr>
          <p:nvPr>
            <p:ph type="body" idx="1"/>
          </p:nvPr>
        </p:nvSpPr>
        <p:spPr/>
        <p:txBody>
          <a:bodyPr/>
          <a:lstStyle/>
          <a:p>
            <a:endParaRPr lang="en-US" altLang="en-US" b="1" i="1" dirty="0">
              <a:solidFill>
                <a:srgbClr val="CCCC00"/>
              </a:solidFill>
              <a:latin typeface="Book Antiqua" panose="02040602050305030304" pitchFamily="18" charset="0"/>
            </a:endParaRPr>
          </a:p>
          <a:p>
            <a:r>
              <a:rPr lang="en-US" altLang="en-US" sz="1800" b="1" i="1" dirty="0" err="1">
                <a:solidFill>
                  <a:srgbClr val="000099"/>
                </a:solidFill>
                <a:latin typeface="Book Antiqua" panose="02040602050305030304" pitchFamily="18" charset="0"/>
              </a:rPr>
              <a:t>Folosind</a:t>
            </a:r>
            <a:r>
              <a:rPr lang="en-US" altLang="en-US" sz="1800" b="1" i="1" dirty="0">
                <a:solidFill>
                  <a:srgbClr val="000099"/>
                </a:solidFill>
                <a:latin typeface="Book Antiqua" panose="02040602050305030304" pitchFamily="18" charset="0"/>
              </a:rPr>
              <a:t> </a:t>
            </a:r>
            <a:r>
              <a:rPr lang="en-US" altLang="en-US" sz="1800" b="1" i="1" dirty="0" err="1">
                <a:solidFill>
                  <a:srgbClr val="000099"/>
                </a:solidFill>
                <a:latin typeface="Book Antiqua" panose="02040602050305030304" pitchFamily="18" charset="0"/>
              </a:rPr>
              <a:t>regiştri</a:t>
            </a:r>
            <a:r>
              <a:rPr lang="en-US" altLang="en-US" sz="1800" b="1" i="1" dirty="0">
                <a:solidFill>
                  <a:srgbClr val="000099"/>
                </a:solidFill>
                <a:latin typeface="Book Antiqua" panose="02040602050305030304" pitchFamily="18" charset="0"/>
              </a:rPr>
              <a:t> </a:t>
            </a:r>
            <a:r>
              <a:rPr lang="en-US" altLang="en-US" sz="1800" dirty="0">
                <a:latin typeface="Book Antiqua" panose="02040602050305030304" pitchFamily="18" charset="0"/>
              </a:rPr>
              <a:t> - </a:t>
            </a:r>
            <a:r>
              <a:rPr lang="en-US" altLang="en-US" sz="1800" dirty="0" err="1">
                <a:latin typeface="Book Antiqua" panose="02040602050305030304" pitchFamily="18" charset="0"/>
              </a:rPr>
              <a:t>copiază</a:t>
            </a:r>
            <a:r>
              <a:rPr lang="en-US" altLang="en-US" sz="1800" dirty="0">
                <a:latin typeface="Book Antiqua" panose="02040602050305030304" pitchFamily="18" charset="0"/>
              </a:rPr>
              <a:t> un </a:t>
            </a:r>
            <a:r>
              <a:rPr lang="en-US" altLang="en-US" sz="1800" i="1" dirty="0">
                <a:latin typeface="Book Antiqua" panose="02040602050305030304" pitchFamily="18" charset="0"/>
              </a:rPr>
              <a:t>byte</a:t>
            </a:r>
            <a:r>
              <a:rPr lang="en-US" altLang="en-US" sz="1800" dirty="0">
                <a:latin typeface="Book Antiqua" panose="02040602050305030304" pitchFamily="18" charset="0"/>
              </a:rPr>
              <a:t> </a:t>
            </a:r>
            <a:r>
              <a:rPr lang="en-US" altLang="en-US" sz="1800" dirty="0" err="1">
                <a:latin typeface="Book Antiqua" panose="02040602050305030304" pitchFamily="18" charset="0"/>
              </a:rPr>
              <a:t>sau</a:t>
            </a:r>
            <a:r>
              <a:rPr lang="en-US" altLang="en-US" sz="1800" dirty="0">
                <a:latin typeface="Book Antiqua" panose="02040602050305030304" pitchFamily="18" charset="0"/>
              </a:rPr>
              <a:t> un </a:t>
            </a:r>
            <a:r>
              <a:rPr lang="en-US" altLang="en-US" sz="1800" i="1" dirty="0">
                <a:latin typeface="Book Antiqua" panose="02040602050305030304" pitchFamily="18" charset="0"/>
              </a:rPr>
              <a:t>word</a:t>
            </a:r>
            <a:r>
              <a:rPr lang="en-US" altLang="en-US" sz="1800" dirty="0">
                <a:latin typeface="Book Antiqua" panose="02040602050305030304" pitchFamily="18" charset="0"/>
              </a:rPr>
              <a:t> din </a:t>
            </a:r>
            <a:r>
              <a:rPr lang="en-US" altLang="en-US" sz="1800" dirty="0" err="1">
                <a:latin typeface="Book Antiqua" panose="02040602050305030304" pitchFamily="18" charset="0"/>
              </a:rPr>
              <a:t>registrul</a:t>
            </a:r>
            <a:r>
              <a:rPr lang="en-US" altLang="en-US" sz="1800" dirty="0">
                <a:latin typeface="Book Antiqua" panose="02040602050305030304" pitchFamily="18" charset="0"/>
              </a:rPr>
              <a:t> </a:t>
            </a:r>
            <a:r>
              <a:rPr lang="en-US" altLang="en-US" sz="1800" dirty="0" err="1">
                <a:latin typeface="Book Antiqua" panose="02040602050305030304" pitchFamily="18" charset="0"/>
              </a:rPr>
              <a:t>sursă</a:t>
            </a:r>
            <a:r>
              <a:rPr lang="en-US" altLang="en-US" sz="1800" dirty="0">
                <a:latin typeface="Book Antiqua" panose="02040602050305030304" pitchFamily="18" charset="0"/>
              </a:rPr>
              <a:t> </a:t>
            </a:r>
            <a:r>
              <a:rPr lang="en-US" altLang="en-US" sz="1800" dirty="0" err="1">
                <a:latin typeface="Book Antiqua" panose="02040602050305030304" pitchFamily="18" charset="0"/>
              </a:rPr>
              <a:t>în</a:t>
            </a:r>
            <a:r>
              <a:rPr lang="en-US" altLang="en-US" sz="1800" dirty="0">
                <a:latin typeface="Book Antiqua" panose="02040602050305030304" pitchFamily="18" charset="0"/>
              </a:rPr>
              <a:t> </a:t>
            </a:r>
            <a:r>
              <a:rPr lang="en-US" altLang="en-US" sz="1800" dirty="0" err="1">
                <a:latin typeface="Book Antiqua" panose="02040602050305030304" pitchFamily="18" charset="0"/>
              </a:rPr>
              <a:t>registrul</a:t>
            </a:r>
            <a:r>
              <a:rPr lang="en-US" altLang="en-US" sz="1800" dirty="0">
                <a:latin typeface="Book Antiqua" panose="02040602050305030304" pitchFamily="18" charset="0"/>
              </a:rPr>
              <a:t> </a:t>
            </a:r>
            <a:r>
              <a:rPr lang="en-US" altLang="en-US" sz="1800" dirty="0" err="1">
                <a:latin typeface="Book Antiqua" panose="02040602050305030304" pitchFamily="18" charset="0"/>
              </a:rPr>
              <a:t>destinaţie</a:t>
            </a:r>
            <a:endParaRPr lang="en-US" altLang="en-US" sz="1800" dirty="0">
              <a:latin typeface="Book Antiqua" panose="02040602050305030304" pitchFamily="18" charset="0"/>
            </a:endParaRPr>
          </a:p>
          <a:p>
            <a:pPr>
              <a:buFontTx/>
              <a:buNone/>
            </a:pPr>
            <a:r>
              <a:rPr lang="en-US" altLang="en-US" sz="1800" dirty="0">
                <a:latin typeface="Book Antiqua" panose="02040602050305030304" pitchFamily="18" charset="0"/>
              </a:rPr>
              <a:t>		</a:t>
            </a:r>
            <a:r>
              <a:rPr lang="en-US" altLang="en-US" sz="1800" b="1" dirty="0">
                <a:latin typeface="Book Antiqua" panose="02040602050305030304" pitchFamily="18" charset="0"/>
              </a:rPr>
              <a:t>MOV 	BX, CX</a:t>
            </a:r>
            <a:endParaRPr lang="en-US" altLang="en-US" sz="1800" dirty="0">
              <a:latin typeface="Book Antiqua" panose="02040602050305030304" pitchFamily="18" charset="0"/>
            </a:endParaRPr>
          </a:p>
          <a:p>
            <a:r>
              <a:rPr lang="en-US" altLang="en-US" sz="1800" b="1" i="1" dirty="0" err="1">
                <a:solidFill>
                  <a:srgbClr val="000099"/>
                </a:solidFill>
                <a:latin typeface="Book Antiqua" panose="02040602050305030304" pitchFamily="18" charset="0"/>
              </a:rPr>
              <a:t>Efectiv</a:t>
            </a:r>
            <a:r>
              <a:rPr lang="en-US" altLang="en-US" sz="1800" b="1" i="1" dirty="0">
                <a:solidFill>
                  <a:srgbClr val="CCCC00"/>
                </a:solidFill>
                <a:latin typeface="Book Antiqua" panose="02040602050305030304" pitchFamily="18" charset="0"/>
              </a:rPr>
              <a:t> </a:t>
            </a:r>
            <a:r>
              <a:rPr lang="en-US" altLang="en-US" sz="1800" dirty="0">
                <a:latin typeface="Book Antiqua" panose="02040602050305030304" pitchFamily="18" charset="0"/>
              </a:rPr>
              <a:t>- </a:t>
            </a:r>
            <a:r>
              <a:rPr lang="en-US" altLang="en-US" sz="1800" dirty="0" err="1">
                <a:latin typeface="Book Antiqua" panose="02040602050305030304" pitchFamily="18" charset="0"/>
              </a:rPr>
              <a:t>copiază</a:t>
            </a:r>
            <a:r>
              <a:rPr lang="en-US" altLang="en-US" sz="1800" dirty="0">
                <a:latin typeface="Book Antiqua" panose="02040602050305030304" pitchFamily="18" charset="0"/>
              </a:rPr>
              <a:t> o </a:t>
            </a:r>
            <a:r>
              <a:rPr lang="en-US" altLang="en-US" sz="1800" dirty="0" err="1">
                <a:latin typeface="Book Antiqua" panose="02040602050305030304" pitchFamily="18" charset="0"/>
              </a:rPr>
              <a:t>valoare</a:t>
            </a:r>
            <a:r>
              <a:rPr lang="en-US" altLang="en-US" sz="1800" dirty="0">
                <a:latin typeface="Book Antiqua" panose="02040602050305030304" pitchFamily="18" charset="0"/>
              </a:rPr>
              <a:t> </a:t>
            </a:r>
            <a:r>
              <a:rPr lang="en-US" altLang="en-US" sz="1800" dirty="0" err="1">
                <a:latin typeface="Book Antiqua" panose="02040602050305030304" pitchFamily="18" charset="0"/>
              </a:rPr>
              <a:t>efectivă</a:t>
            </a:r>
            <a:r>
              <a:rPr lang="en-US" altLang="en-US" sz="1800" dirty="0">
                <a:latin typeface="Book Antiqua" panose="02040602050305030304" pitchFamily="18" charset="0"/>
              </a:rPr>
              <a:t> de tip </a:t>
            </a:r>
            <a:r>
              <a:rPr lang="en-US" altLang="en-US" sz="1800" i="1" dirty="0">
                <a:latin typeface="Book Antiqua" panose="02040602050305030304" pitchFamily="18" charset="0"/>
              </a:rPr>
              <a:t>byte</a:t>
            </a:r>
            <a:r>
              <a:rPr lang="en-US" altLang="en-US" sz="1800" dirty="0">
                <a:latin typeface="Book Antiqua" panose="02040602050305030304" pitchFamily="18" charset="0"/>
              </a:rPr>
              <a:t> </a:t>
            </a:r>
            <a:r>
              <a:rPr lang="en-US" altLang="en-US" sz="1800" dirty="0" err="1">
                <a:latin typeface="Book Antiqua" panose="02040602050305030304" pitchFamily="18" charset="0"/>
              </a:rPr>
              <a:t>sau</a:t>
            </a:r>
            <a:r>
              <a:rPr lang="en-US" altLang="en-US" sz="1800" dirty="0">
                <a:latin typeface="Book Antiqua" panose="02040602050305030304" pitchFamily="18" charset="0"/>
              </a:rPr>
              <a:t> </a:t>
            </a:r>
            <a:r>
              <a:rPr lang="en-US" altLang="en-US" sz="1800" i="1" dirty="0">
                <a:latin typeface="Book Antiqua" panose="02040602050305030304" pitchFamily="18" charset="0"/>
              </a:rPr>
              <a:t>word</a:t>
            </a:r>
            <a:r>
              <a:rPr lang="en-US" altLang="en-US" sz="1800" dirty="0">
                <a:latin typeface="Book Antiqua" panose="02040602050305030304" pitchFamily="18" charset="0"/>
              </a:rPr>
              <a:t> </a:t>
            </a:r>
            <a:r>
              <a:rPr lang="en-US" altLang="en-US" sz="1800" dirty="0" err="1">
                <a:latin typeface="Book Antiqua" panose="02040602050305030304" pitchFamily="18" charset="0"/>
              </a:rPr>
              <a:t>într</a:t>
            </a:r>
            <a:r>
              <a:rPr lang="en-US" altLang="en-US" sz="1800" dirty="0">
                <a:latin typeface="Book Antiqua" panose="02040602050305030304" pitchFamily="18" charset="0"/>
              </a:rPr>
              <a:t>-o </a:t>
            </a:r>
            <a:r>
              <a:rPr lang="en-US" altLang="en-US" sz="1800" dirty="0" err="1">
                <a:latin typeface="Book Antiqua" panose="02040602050305030304" pitchFamily="18" charset="0"/>
              </a:rPr>
              <a:t>locaţie</a:t>
            </a:r>
            <a:r>
              <a:rPr lang="en-US" altLang="en-US" sz="1800" dirty="0">
                <a:latin typeface="Book Antiqua" panose="02040602050305030304" pitchFamily="18" charset="0"/>
              </a:rPr>
              <a:t> de </a:t>
            </a:r>
            <a:r>
              <a:rPr lang="en-US" altLang="en-US" sz="1800" dirty="0" err="1">
                <a:latin typeface="Book Antiqua" panose="02040602050305030304" pitchFamily="18" charset="0"/>
              </a:rPr>
              <a:t>memorie</a:t>
            </a:r>
            <a:r>
              <a:rPr lang="en-US" altLang="en-US" sz="1800" dirty="0">
                <a:latin typeface="Book Antiqua" panose="02040602050305030304" pitchFamily="18" charset="0"/>
              </a:rPr>
              <a:t> </a:t>
            </a:r>
            <a:r>
              <a:rPr lang="en-US" altLang="en-US" sz="1800" dirty="0" err="1">
                <a:latin typeface="Book Antiqua" panose="02040602050305030304" pitchFamily="18" charset="0"/>
              </a:rPr>
              <a:t>sau</a:t>
            </a:r>
            <a:r>
              <a:rPr lang="en-US" altLang="en-US" sz="1800" dirty="0">
                <a:latin typeface="Book Antiqua" panose="02040602050305030304" pitchFamily="18" charset="0"/>
              </a:rPr>
              <a:t> un </a:t>
            </a:r>
            <a:r>
              <a:rPr lang="en-US" altLang="en-US" sz="1800" dirty="0" err="1">
                <a:latin typeface="Book Antiqua" panose="02040602050305030304" pitchFamily="18" charset="0"/>
              </a:rPr>
              <a:t>registru</a:t>
            </a:r>
            <a:r>
              <a:rPr lang="en-US" altLang="en-US" sz="1800" dirty="0">
                <a:latin typeface="Book Antiqua" panose="02040602050305030304" pitchFamily="18" charset="0"/>
              </a:rPr>
              <a:t> </a:t>
            </a:r>
            <a:r>
              <a:rPr lang="en-US" altLang="en-US" sz="1800" dirty="0" err="1">
                <a:latin typeface="Book Antiqua" panose="02040602050305030304" pitchFamily="18" charset="0"/>
              </a:rPr>
              <a:t>destinaţie</a:t>
            </a:r>
            <a:endParaRPr lang="en-US" altLang="en-US" sz="1800" dirty="0">
              <a:latin typeface="Book Antiqua" panose="02040602050305030304" pitchFamily="18" charset="0"/>
            </a:endParaRPr>
          </a:p>
          <a:p>
            <a:pPr>
              <a:buFontTx/>
              <a:buNone/>
            </a:pPr>
            <a:r>
              <a:rPr lang="en-US" altLang="en-US" sz="1800" dirty="0">
                <a:latin typeface="Book Antiqua" panose="02040602050305030304" pitchFamily="18" charset="0"/>
              </a:rPr>
              <a:t>		</a:t>
            </a:r>
            <a:r>
              <a:rPr lang="en-US" altLang="en-US" sz="1800" b="1" dirty="0">
                <a:latin typeface="Book Antiqua" panose="02040602050305030304" pitchFamily="18" charset="0"/>
              </a:rPr>
              <a:t>MOV 	AX, 3456h</a:t>
            </a:r>
          </a:p>
          <a:p>
            <a:r>
              <a:rPr lang="en-US" altLang="en-US" sz="1800" b="1" i="1" dirty="0">
                <a:solidFill>
                  <a:srgbClr val="000099"/>
                </a:solidFill>
                <a:latin typeface="Book Antiqua" panose="02040602050305030304" pitchFamily="18" charset="0"/>
              </a:rPr>
              <a:t>Direct </a:t>
            </a:r>
            <a:r>
              <a:rPr lang="en-US" altLang="en-US" sz="1800" dirty="0">
                <a:latin typeface="Book Antiqua" panose="02040602050305030304" pitchFamily="18" charset="0"/>
              </a:rPr>
              <a:t> - </a:t>
            </a:r>
            <a:r>
              <a:rPr lang="en-US" altLang="en-US" sz="1800" dirty="0" err="1">
                <a:latin typeface="Book Antiqua" panose="02040602050305030304" pitchFamily="18" charset="0"/>
              </a:rPr>
              <a:t>copiază</a:t>
            </a:r>
            <a:r>
              <a:rPr lang="en-US" altLang="en-US" sz="1800" dirty="0">
                <a:latin typeface="Book Antiqua" panose="02040602050305030304" pitchFamily="18" charset="0"/>
              </a:rPr>
              <a:t> un </a:t>
            </a:r>
            <a:r>
              <a:rPr lang="en-US" altLang="en-US" sz="1800" i="1" dirty="0">
                <a:latin typeface="Book Antiqua" panose="02040602050305030304" pitchFamily="18" charset="0"/>
              </a:rPr>
              <a:t>byte</a:t>
            </a:r>
            <a:r>
              <a:rPr lang="en-US" altLang="en-US" sz="1800" dirty="0">
                <a:latin typeface="Book Antiqua" panose="02040602050305030304" pitchFamily="18" charset="0"/>
              </a:rPr>
              <a:t> </a:t>
            </a:r>
            <a:r>
              <a:rPr lang="en-US" altLang="en-US" sz="1800" dirty="0" err="1">
                <a:latin typeface="Book Antiqua" panose="02040602050305030304" pitchFamily="18" charset="0"/>
              </a:rPr>
              <a:t>sau</a:t>
            </a:r>
            <a:r>
              <a:rPr lang="en-US" altLang="en-US" sz="1800" dirty="0">
                <a:latin typeface="Book Antiqua" panose="02040602050305030304" pitchFamily="18" charset="0"/>
              </a:rPr>
              <a:t> </a:t>
            </a:r>
            <a:r>
              <a:rPr lang="en-US" altLang="en-US" sz="1800" i="1" dirty="0">
                <a:latin typeface="Book Antiqua" panose="02040602050305030304" pitchFamily="18" charset="0"/>
              </a:rPr>
              <a:t>word</a:t>
            </a:r>
            <a:r>
              <a:rPr lang="en-US" altLang="en-US" sz="1800" dirty="0">
                <a:latin typeface="Book Antiqua" panose="02040602050305030304" pitchFamily="18" charset="0"/>
              </a:rPr>
              <a:t> de la o </a:t>
            </a:r>
            <a:r>
              <a:rPr lang="en-US" altLang="en-US" sz="1800" dirty="0" err="1">
                <a:latin typeface="Book Antiqua" panose="02040602050305030304" pitchFamily="18" charset="0"/>
              </a:rPr>
              <a:t>locaţie</a:t>
            </a:r>
            <a:r>
              <a:rPr lang="en-US" altLang="en-US" sz="1800" dirty="0">
                <a:latin typeface="Book Antiqua" panose="02040602050305030304" pitchFamily="18" charset="0"/>
              </a:rPr>
              <a:t> de </a:t>
            </a:r>
            <a:r>
              <a:rPr lang="en-US" altLang="en-US" sz="1800" dirty="0" err="1">
                <a:latin typeface="Book Antiqua" panose="02040602050305030304" pitchFamily="18" charset="0"/>
              </a:rPr>
              <a:t>memorie</a:t>
            </a:r>
            <a:r>
              <a:rPr lang="en-US" altLang="en-US" sz="1800" dirty="0">
                <a:latin typeface="Book Antiqua" panose="02040602050305030304" pitchFamily="18" charset="0"/>
              </a:rPr>
              <a:t> </a:t>
            </a:r>
            <a:r>
              <a:rPr lang="en-US" altLang="en-US" sz="1800" dirty="0" err="1">
                <a:latin typeface="Book Antiqua" panose="02040602050305030304" pitchFamily="18" charset="0"/>
              </a:rPr>
              <a:t>specificată</a:t>
            </a:r>
            <a:r>
              <a:rPr lang="en-US" altLang="en-US" sz="1800" dirty="0">
                <a:latin typeface="Book Antiqua" panose="02040602050305030304" pitchFamily="18" charset="0"/>
              </a:rPr>
              <a:t> </a:t>
            </a:r>
            <a:r>
              <a:rPr lang="en-US" altLang="en-US" sz="1800" dirty="0" err="1">
                <a:latin typeface="Book Antiqua" panose="02040602050305030304" pitchFamily="18" charset="0"/>
              </a:rPr>
              <a:t>într</a:t>
            </a:r>
            <a:r>
              <a:rPr lang="en-US" altLang="en-US" sz="1800" dirty="0">
                <a:latin typeface="Book Antiqua" panose="02040602050305030304" pitchFamily="18" charset="0"/>
              </a:rPr>
              <a:t>-un </a:t>
            </a:r>
            <a:r>
              <a:rPr lang="en-US" altLang="en-US" sz="1800" dirty="0" err="1">
                <a:latin typeface="Book Antiqua" panose="02040602050305030304" pitchFamily="18" charset="0"/>
              </a:rPr>
              <a:t>registru</a:t>
            </a:r>
            <a:endParaRPr lang="en-US" altLang="en-US" sz="1800" dirty="0">
              <a:latin typeface="Book Antiqua" panose="02040602050305030304" pitchFamily="18" charset="0"/>
            </a:endParaRPr>
          </a:p>
          <a:p>
            <a:pPr>
              <a:buFontTx/>
              <a:buNone/>
            </a:pPr>
            <a:r>
              <a:rPr lang="en-US" altLang="en-US" sz="1800" dirty="0">
                <a:latin typeface="Book Antiqua" panose="02040602050305030304" pitchFamily="18" charset="0"/>
              </a:rPr>
              <a:t>		</a:t>
            </a:r>
            <a:r>
              <a:rPr lang="en-US" altLang="en-US" sz="1800" b="1" dirty="0">
                <a:latin typeface="Book Antiqua" panose="02040602050305030304" pitchFamily="18" charset="0"/>
              </a:rPr>
              <a:t>MOV	AL,  [1234h]</a:t>
            </a:r>
            <a:r>
              <a:rPr lang="en-US" altLang="en-US" b="1" dirty="0">
                <a:latin typeface="Book Antiqua" panose="02040602050305030304" pitchFamily="18" charset="0"/>
              </a:rPr>
              <a:t> </a:t>
            </a:r>
            <a:r>
              <a:rPr lang="en-US" altLang="en-US" dirty="0">
                <a:latin typeface="Book Antiqua" panose="02040602050305030304" pitchFamily="18" charset="0"/>
              </a:rPr>
              <a:t>(</a:t>
            </a:r>
            <a:r>
              <a:rPr lang="en-US" altLang="en-US" sz="1600" dirty="0">
                <a:latin typeface="Book Antiqua" panose="02040602050305030304" pitchFamily="18" charset="0"/>
              </a:rPr>
              <a:t>1234h </a:t>
            </a:r>
            <a:r>
              <a:rPr lang="en-US" altLang="en-US" sz="1600" dirty="0" err="1">
                <a:latin typeface="Book Antiqua" panose="02040602050305030304" pitchFamily="18" charset="0"/>
              </a:rPr>
              <a:t>reprezintă</a:t>
            </a:r>
            <a:r>
              <a:rPr lang="en-US" altLang="en-US" sz="1600" dirty="0">
                <a:latin typeface="Book Antiqua" panose="02040602050305030304" pitchFamily="18" charset="0"/>
              </a:rPr>
              <a:t> </a:t>
            </a:r>
            <a:r>
              <a:rPr lang="en-US" altLang="en-US" sz="1600" dirty="0" err="1">
                <a:latin typeface="Book Antiqua" panose="02040602050305030304" pitchFamily="18" charset="0"/>
              </a:rPr>
              <a:t>deplasamentul</a:t>
            </a:r>
            <a:r>
              <a:rPr lang="en-US" altLang="en-US" sz="1600" dirty="0">
                <a:latin typeface="Book Antiqua" panose="02040602050305030304" pitchFamily="18" charset="0"/>
              </a:rPr>
              <a:t> </a:t>
            </a:r>
            <a:r>
              <a:rPr lang="en-US" altLang="en-US" sz="1600" dirty="0" err="1">
                <a:latin typeface="Book Antiqua" panose="02040602050305030304" pitchFamily="18" charset="0"/>
              </a:rPr>
              <a:t>în</a:t>
            </a:r>
            <a:r>
              <a:rPr lang="en-US" altLang="en-US" sz="1600" dirty="0">
                <a:latin typeface="Book Antiqua" panose="02040602050305030304" pitchFamily="18" charset="0"/>
              </a:rPr>
              <a:t> 					</a:t>
            </a:r>
            <a:r>
              <a:rPr lang="en-US" altLang="en-US" sz="1600" dirty="0" err="1">
                <a:latin typeface="Book Antiqua" panose="02040602050305030304" pitchFamily="18" charset="0"/>
              </a:rPr>
              <a:t>cadrul</a:t>
            </a:r>
            <a:r>
              <a:rPr lang="en-US" altLang="en-US" sz="1600" dirty="0">
                <a:latin typeface="Book Antiqua" panose="02040602050305030304" pitchFamily="18" charset="0"/>
              </a:rPr>
              <a:t> </a:t>
            </a:r>
            <a:r>
              <a:rPr lang="en-US" altLang="en-US" sz="1600" dirty="0" err="1">
                <a:latin typeface="Book Antiqua" panose="02040602050305030304" pitchFamily="18" charset="0"/>
              </a:rPr>
              <a:t>segmentului</a:t>
            </a:r>
            <a:r>
              <a:rPr lang="en-US" altLang="en-US" sz="1600" dirty="0">
                <a:latin typeface="Book Antiqua" panose="02040602050305030304" pitchFamily="18" charset="0"/>
              </a:rPr>
              <a:t> de date)</a:t>
            </a:r>
            <a:endParaRPr lang="en-US" altLang="en-US" dirty="0">
              <a:latin typeface="Book Antiqua" panose="0204060205030503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9533726F-FE1F-493B-B2AB-DE2957656BBC}" type="slidenum">
              <a:rPr lang="en-US" altLang="en-US" sz="1400">
                <a:latin typeface="Book Antiqua" panose="02040602050305030304" pitchFamily="18" charset="0"/>
              </a:rPr>
              <a:pPr/>
              <a:t>25</a:t>
            </a:fld>
            <a:endParaRPr lang="en-US" altLang="en-US" sz="1000">
              <a:latin typeface="Book Antiqua" panose="02040602050305030304" pitchFamily="18" charset="0"/>
            </a:endParaRPr>
          </a:p>
        </p:txBody>
      </p:sp>
      <p:sp>
        <p:nvSpPr>
          <p:cNvPr id="27651" name="Rectangle 2"/>
          <p:cNvSpPr>
            <a:spLocks noGrp="1" noChangeArrowheads="1"/>
          </p:cNvSpPr>
          <p:nvPr>
            <p:ph type="title"/>
          </p:nvPr>
        </p:nvSpPr>
        <p:spPr/>
        <p:txBody>
          <a:bodyPr/>
          <a:lstStyle/>
          <a:p>
            <a:r>
              <a:rPr lang="en-US" altLang="en-US">
                <a:latin typeface="Book Antiqua" panose="02040602050305030304" pitchFamily="18" charset="0"/>
              </a:rPr>
              <a:t>Moduri de adresare a memoriei (cont.)</a:t>
            </a:r>
          </a:p>
        </p:txBody>
      </p:sp>
      <p:sp>
        <p:nvSpPr>
          <p:cNvPr id="27652" name="Rectangle 3"/>
          <p:cNvSpPr>
            <a:spLocks noGrp="1" noChangeArrowheads="1"/>
          </p:cNvSpPr>
          <p:nvPr>
            <p:ph type="body" idx="1"/>
          </p:nvPr>
        </p:nvSpPr>
        <p:spPr/>
        <p:txBody>
          <a:bodyPr/>
          <a:lstStyle/>
          <a:p>
            <a:endParaRPr lang="en-US" altLang="en-US" b="1" i="1">
              <a:solidFill>
                <a:srgbClr val="CCCC00"/>
              </a:solidFill>
              <a:latin typeface="Book Antiqua" panose="02040602050305030304" pitchFamily="18" charset="0"/>
            </a:endParaRPr>
          </a:p>
          <a:p>
            <a:r>
              <a:rPr lang="en-US" altLang="en-US" sz="1800" b="1" i="1">
                <a:solidFill>
                  <a:srgbClr val="000099"/>
                </a:solidFill>
                <a:latin typeface="Book Antiqua" panose="02040602050305030304" pitchFamily="18" charset="0"/>
              </a:rPr>
              <a:t>Indirectă prin regiştri</a:t>
            </a:r>
            <a:r>
              <a:rPr lang="en-US" altLang="en-US" sz="1800" b="1" i="1">
                <a:solidFill>
                  <a:srgbClr val="CCCC00"/>
                </a:solidFill>
                <a:latin typeface="Book Antiqua" panose="02040602050305030304" pitchFamily="18" charset="0"/>
              </a:rPr>
              <a:t>  </a:t>
            </a:r>
            <a:r>
              <a:rPr lang="en-US" altLang="en-US" sz="1800" i="1">
                <a:latin typeface="Book Antiqua" panose="02040602050305030304" pitchFamily="18" charset="0"/>
              </a:rPr>
              <a:t>(relativ la bază sau indexat)</a:t>
            </a:r>
            <a:r>
              <a:rPr lang="en-US" altLang="en-US" sz="1800">
                <a:latin typeface="Book Antiqua" panose="02040602050305030304" pitchFamily="18" charset="0"/>
              </a:rPr>
              <a:t> - copiază un </a:t>
            </a:r>
            <a:r>
              <a:rPr lang="en-US" altLang="en-US" sz="1800" i="1">
                <a:latin typeface="Book Antiqua" panose="02040602050305030304" pitchFamily="18" charset="0"/>
              </a:rPr>
              <a:t>byte</a:t>
            </a:r>
            <a:r>
              <a:rPr lang="en-US" altLang="en-US" sz="1800">
                <a:latin typeface="Book Antiqua" panose="02040602050305030304" pitchFamily="18" charset="0"/>
              </a:rPr>
              <a:t> sau </a:t>
            </a:r>
            <a:r>
              <a:rPr lang="en-US" altLang="en-US" sz="1800" i="1">
                <a:latin typeface="Book Antiqua" panose="02040602050305030304" pitchFamily="18" charset="0"/>
              </a:rPr>
              <a:t>word</a:t>
            </a:r>
            <a:r>
              <a:rPr lang="en-US" altLang="en-US" sz="1800">
                <a:latin typeface="Book Antiqua" panose="02040602050305030304" pitchFamily="18" charset="0"/>
              </a:rPr>
              <a:t>  dintr-o locaţie de memorie adresată de un registru index (DI sau SI) sau un registru de bază (BP sau BX) într-un registru:</a:t>
            </a:r>
            <a:endParaRPr lang="en-US" altLang="en-US">
              <a:latin typeface="Book Antiqua" panose="02040602050305030304" pitchFamily="18" charset="0"/>
            </a:endParaRPr>
          </a:p>
          <a:p>
            <a:pPr>
              <a:buFontTx/>
              <a:buNone/>
            </a:pPr>
            <a:r>
              <a:rPr lang="en-US" altLang="en-US">
                <a:latin typeface="Book Antiqua" panose="02040602050305030304" pitchFamily="18" charset="0"/>
              </a:rPr>
              <a:t>	</a:t>
            </a:r>
            <a:r>
              <a:rPr lang="en-US" altLang="en-US" sz="1800">
                <a:latin typeface="Book Antiqua" panose="02040602050305030304" pitchFamily="18" charset="0"/>
              </a:rPr>
              <a:t>	</a:t>
            </a:r>
            <a:r>
              <a:rPr lang="en-US" altLang="en-US" sz="1800" b="1">
                <a:latin typeface="Book Antiqua" panose="02040602050305030304" pitchFamily="18" charset="0"/>
              </a:rPr>
              <a:t>MOV	AX, [BX]</a:t>
            </a:r>
          </a:p>
          <a:p>
            <a:r>
              <a:rPr lang="en-US" altLang="en-US" sz="1800" b="1" i="1">
                <a:solidFill>
                  <a:srgbClr val="000099"/>
                </a:solidFill>
                <a:latin typeface="Book Antiqua" panose="02040602050305030304" pitchFamily="18" charset="0"/>
              </a:rPr>
              <a:t>Bază plus index</a:t>
            </a:r>
            <a:r>
              <a:rPr lang="en-US" altLang="en-US" sz="1800" b="1" i="1">
                <a:solidFill>
                  <a:srgbClr val="CCCC00"/>
                </a:solidFill>
                <a:latin typeface="Book Antiqua" panose="02040602050305030304" pitchFamily="18" charset="0"/>
              </a:rPr>
              <a:t> </a:t>
            </a:r>
            <a:r>
              <a:rPr lang="en-US" altLang="en-US" sz="1800" i="1">
                <a:latin typeface="Book Antiqua" panose="02040602050305030304" pitchFamily="18" charset="0"/>
              </a:rPr>
              <a:t>(relativ la bază indexat) -</a:t>
            </a:r>
            <a:r>
              <a:rPr lang="en-US" altLang="en-US" sz="1800" b="1" i="1">
                <a:solidFill>
                  <a:srgbClr val="CCCC00"/>
                </a:solidFill>
                <a:latin typeface="Book Antiqua" panose="02040602050305030304" pitchFamily="18" charset="0"/>
              </a:rPr>
              <a:t> </a:t>
            </a:r>
            <a:r>
              <a:rPr lang="en-US" altLang="en-US" sz="1800">
                <a:latin typeface="Book Antiqua" panose="02040602050305030304" pitchFamily="18" charset="0"/>
              </a:rPr>
              <a:t> copiază un </a:t>
            </a:r>
            <a:r>
              <a:rPr lang="en-US" altLang="en-US" sz="1800" i="1">
                <a:latin typeface="Book Antiqua" panose="02040602050305030304" pitchFamily="18" charset="0"/>
              </a:rPr>
              <a:t>byte</a:t>
            </a:r>
            <a:r>
              <a:rPr lang="en-US" altLang="en-US" sz="1800">
                <a:latin typeface="Book Antiqua" panose="02040602050305030304" pitchFamily="18" charset="0"/>
              </a:rPr>
              <a:t> sau un </a:t>
            </a:r>
            <a:r>
              <a:rPr lang="en-US" altLang="en-US" sz="1800" i="1">
                <a:latin typeface="Book Antiqua" panose="02040602050305030304" pitchFamily="18" charset="0"/>
              </a:rPr>
              <a:t>word</a:t>
            </a:r>
            <a:r>
              <a:rPr lang="en-US" altLang="en-US" sz="1800">
                <a:latin typeface="Book Antiqua" panose="02040602050305030304" pitchFamily="18" charset="0"/>
              </a:rPr>
              <a:t> dintr-o locaţie de memorie specificată de un registru de bază (BP sau BX) plus un registru index (DI sau SI) într-un registru:</a:t>
            </a:r>
          </a:p>
          <a:p>
            <a:pPr>
              <a:buFontTx/>
              <a:buNone/>
            </a:pPr>
            <a:r>
              <a:rPr lang="en-US" altLang="en-US">
                <a:latin typeface="Book Antiqua" panose="02040602050305030304" pitchFamily="18" charset="0"/>
              </a:rPr>
              <a:t>	</a:t>
            </a:r>
            <a:r>
              <a:rPr lang="en-US" altLang="en-US" sz="1800">
                <a:latin typeface="Book Antiqua" panose="02040602050305030304" pitchFamily="18" charset="0"/>
              </a:rPr>
              <a:t>	</a:t>
            </a:r>
            <a:r>
              <a:rPr lang="en-US" altLang="en-US" sz="1800" b="1">
                <a:latin typeface="Book Antiqua" panose="02040602050305030304" pitchFamily="18" charset="0"/>
              </a:rPr>
              <a:t>MOV    DX, [BX + DI]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D323FFB0-0EA7-4C68-99D4-DEE664A92FBD}" type="slidenum">
              <a:rPr lang="en-US" altLang="en-US" sz="1400">
                <a:latin typeface="Book Antiqua" panose="02040602050305030304" pitchFamily="18" charset="0"/>
              </a:rPr>
              <a:pPr/>
              <a:t>26</a:t>
            </a:fld>
            <a:endParaRPr lang="en-US" altLang="en-US" sz="1000">
              <a:latin typeface="Book Antiqua" panose="02040602050305030304" pitchFamily="18" charset="0"/>
            </a:endParaRPr>
          </a:p>
        </p:txBody>
      </p:sp>
      <p:sp>
        <p:nvSpPr>
          <p:cNvPr id="28675" name="Rectangle 2"/>
          <p:cNvSpPr>
            <a:spLocks noGrp="1" noChangeArrowheads="1"/>
          </p:cNvSpPr>
          <p:nvPr>
            <p:ph type="title"/>
          </p:nvPr>
        </p:nvSpPr>
        <p:spPr/>
        <p:txBody>
          <a:bodyPr/>
          <a:lstStyle/>
          <a:p>
            <a:r>
              <a:rPr lang="en-US" altLang="en-US">
                <a:latin typeface="Book Antiqua" panose="02040602050305030304" pitchFamily="18" charset="0"/>
              </a:rPr>
              <a:t>Moduri de adresare a memoriei (cont.)</a:t>
            </a:r>
          </a:p>
        </p:txBody>
      </p:sp>
      <p:sp>
        <p:nvSpPr>
          <p:cNvPr id="28676" name="Rectangle 3"/>
          <p:cNvSpPr>
            <a:spLocks noGrp="1" noChangeArrowheads="1"/>
          </p:cNvSpPr>
          <p:nvPr>
            <p:ph type="body" idx="1"/>
          </p:nvPr>
        </p:nvSpPr>
        <p:spPr/>
        <p:txBody>
          <a:bodyPr/>
          <a:lstStyle/>
          <a:p>
            <a:endParaRPr lang="en-US" altLang="en-US" b="1" i="1" dirty="0">
              <a:solidFill>
                <a:srgbClr val="CCCC00"/>
              </a:solidFill>
              <a:latin typeface="Book Antiqua" panose="02040602050305030304" pitchFamily="18" charset="0"/>
            </a:endParaRPr>
          </a:p>
          <a:p>
            <a:r>
              <a:rPr lang="en-US" altLang="en-US" sz="1800" b="1" i="1" dirty="0" err="1">
                <a:solidFill>
                  <a:srgbClr val="000099"/>
                </a:solidFill>
                <a:latin typeface="Book Antiqua" panose="02040602050305030304" pitchFamily="18" charset="0"/>
              </a:rPr>
              <a:t>Relativ</a:t>
            </a:r>
            <a:r>
              <a:rPr lang="en-US" altLang="en-US" sz="1800" b="1" i="1" dirty="0">
                <a:solidFill>
                  <a:srgbClr val="000099"/>
                </a:solidFill>
                <a:latin typeface="Book Antiqua" panose="02040602050305030304" pitchFamily="18" charset="0"/>
              </a:rPr>
              <a:t> la </a:t>
            </a:r>
            <a:r>
              <a:rPr lang="en-US" altLang="en-US" sz="1800" b="1" i="1" dirty="0" err="1">
                <a:solidFill>
                  <a:srgbClr val="000099"/>
                </a:solidFill>
                <a:latin typeface="Book Antiqua" panose="02040602050305030304" pitchFamily="18" charset="0"/>
              </a:rPr>
              <a:t>registru</a:t>
            </a:r>
            <a:r>
              <a:rPr lang="en-US" altLang="en-US" sz="1800" b="1" i="1" dirty="0">
                <a:solidFill>
                  <a:srgbClr val="CCCC00"/>
                </a:solidFill>
                <a:latin typeface="Book Antiqua" panose="02040602050305030304" pitchFamily="18" charset="0"/>
              </a:rPr>
              <a:t> </a:t>
            </a:r>
            <a:r>
              <a:rPr lang="en-US" altLang="en-US" sz="1800" dirty="0">
                <a:latin typeface="Book Antiqua" panose="02040602050305030304" pitchFamily="18" charset="0"/>
              </a:rPr>
              <a:t> - </a:t>
            </a:r>
            <a:r>
              <a:rPr lang="en-US" altLang="en-US" sz="1800" dirty="0" err="1">
                <a:latin typeface="Book Antiqua" panose="02040602050305030304" pitchFamily="18" charset="0"/>
              </a:rPr>
              <a:t>transferă</a:t>
            </a:r>
            <a:r>
              <a:rPr lang="en-US" altLang="en-US" sz="1800" dirty="0">
                <a:latin typeface="Book Antiqua" panose="02040602050305030304" pitchFamily="18" charset="0"/>
              </a:rPr>
              <a:t> un </a:t>
            </a:r>
            <a:r>
              <a:rPr lang="en-US" altLang="en-US" sz="1800" i="1" dirty="0">
                <a:latin typeface="Book Antiqua" panose="02040602050305030304" pitchFamily="18" charset="0"/>
              </a:rPr>
              <a:t>byte</a:t>
            </a:r>
            <a:r>
              <a:rPr lang="en-US" altLang="en-US" sz="1800" dirty="0">
                <a:latin typeface="Book Antiqua" panose="02040602050305030304" pitchFamily="18" charset="0"/>
              </a:rPr>
              <a:t> </a:t>
            </a:r>
            <a:r>
              <a:rPr lang="en-US" altLang="en-US" sz="1800" dirty="0" err="1">
                <a:latin typeface="Book Antiqua" panose="02040602050305030304" pitchFamily="18" charset="0"/>
              </a:rPr>
              <a:t>sau</a:t>
            </a:r>
            <a:r>
              <a:rPr lang="en-US" altLang="en-US" sz="1800" dirty="0">
                <a:latin typeface="Book Antiqua" panose="02040602050305030304" pitchFamily="18" charset="0"/>
              </a:rPr>
              <a:t> </a:t>
            </a:r>
            <a:r>
              <a:rPr lang="en-US" altLang="en-US" sz="1800" i="1" dirty="0">
                <a:latin typeface="Book Antiqua" panose="02040602050305030304" pitchFamily="18" charset="0"/>
              </a:rPr>
              <a:t>word</a:t>
            </a:r>
            <a:r>
              <a:rPr lang="en-US" altLang="en-US" sz="1800" dirty="0">
                <a:latin typeface="Book Antiqua" panose="02040602050305030304" pitchFamily="18" charset="0"/>
              </a:rPr>
              <a:t> </a:t>
            </a:r>
            <a:r>
              <a:rPr lang="en-US" altLang="en-US" sz="1800" dirty="0" err="1">
                <a:latin typeface="Book Antiqua" panose="02040602050305030304" pitchFamily="18" charset="0"/>
              </a:rPr>
              <a:t>dintr</a:t>
            </a:r>
            <a:r>
              <a:rPr lang="en-US" altLang="en-US" sz="1800" dirty="0">
                <a:latin typeface="Book Antiqua" panose="02040602050305030304" pitchFamily="18" charset="0"/>
              </a:rPr>
              <a:t>-o </a:t>
            </a:r>
            <a:r>
              <a:rPr lang="en-US" altLang="en-US" sz="1800" dirty="0" err="1">
                <a:latin typeface="Book Antiqua" panose="02040602050305030304" pitchFamily="18" charset="0"/>
              </a:rPr>
              <a:t>locaţie</a:t>
            </a:r>
            <a:r>
              <a:rPr lang="en-US" altLang="en-US" sz="1800" dirty="0">
                <a:latin typeface="Book Antiqua" panose="02040602050305030304" pitchFamily="18" charset="0"/>
              </a:rPr>
              <a:t> de </a:t>
            </a:r>
            <a:r>
              <a:rPr lang="en-US" altLang="en-US" sz="1800" dirty="0" err="1">
                <a:latin typeface="Book Antiqua" panose="02040602050305030304" pitchFamily="18" charset="0"/>
              </a:rPr>
              <a:t>memorie</a:t>
            </a:r>
            <a:r>
              <a:rPr lang="en-US" altLang="en-US" sz="1800" dirty="0">
                <a:latin typeface="Book Antiqua" panose="02040602050305030304" pitchFamily="18" charset="0"/>
              </a:rPr>
              <a:t> </a:t>
            </a:r>
            <a:r>
              <a:rPr lang="en-US" altLang="en-US" sz="1800" dirty="0" err="1">
                <a:latin typeface="Book Antiqua" panose="02040602050305030304" pitchFamily="18" charset="0"/>
              </a:rPr>
              <a:t>adresată</a:t>
            </a:r>
            <a:r>
              <a:rPr lang="en-US" altLang="en-US" sz="1800" dirty="0">
                <a:latin typeface="Book Antiqua" panose="02040602050305030304" pitchFamily="18" charset="0"/>
              </a:rPr>
              <a:t> de un </a:t>
            </a:r>
            <a:r>
              <a:rPr lang="en-US" altLang="en-US" sz="1800" dirty="0" err="1">
                <a:latin typeface="Book Antiqua" panose="02040602050305030304" pitchFamily="18" charset="0"/>
              </a:rPr>
              <a:t>registru</a:t>
            </a:r>
            <a:r>
              <a:rPr lang="en-US" altLang="en-US" sz="1800" dirty="0">
                <a:latin typeface="Book Antiqua" panose="02040602050305030304" pitchFamily="18" charset="0"/>
              </a:rPr>
              <a:t> index (DI </a:t>
            </a:r>
            <a:r>
              <a:rPr lang="en-US" altLang="en-US" sz="1800" dirty="0" err="1">
                <a:latin typeface="Book Antiqua" panose="02040602050305030304" pitchFamily="18" charset="0"/>
              </a:rPr>
              <a:t>sau</a:t>
            </a:r>
            <a:r>
              <a:rPr lang="en-US" altLang="en-US" sz="1800" dirty="0">
                <a:latin typeface="Book Antiqua" panose="02040602050305030304" pitchFamily="18" charset="0"/>
              </a:rPr>
              <a:t> SI) </a:t>
            </a:r>
            <a:r>
              <a:rPr lang="en-US" altLang="en-US" sz="1800" dirty="0" err="1">
                <a:latin typeface="Book Antiqua" panose="02040602050305030304" pitchFamily="18" charset="0"/>
              </a:rPr>
              <a:t>sau</a:t>
            </a:r>
            <a:r>
              <a:rPr lang="en-US" altLang="en-US" sz="1800" dirty="0">
                <a:latin typeface="Book Antiqua" panose="02040602050305030304" pitchFamily="18" charset="0"/>
              </a:rPr>
              <a:t> de </a:t>
            </a:r>
            <a:r>
              <a:rPr lang="en-US" altLang="en-US" sz="1800" dirty="0" err="1">
                <a:latin typeface="Book Antiqua" panose="02040602050305030304" pitchFamily="18" charset="0"/>
              </a:rPr>
              <a:t>bază</a:t>
            </a:r>
            <a:r>
              <a:rPr lang="en-US" altLang="en-US" sz="1800" dirty="0">
                <a:latin typeface="Book Antiqua" panose="02040602050305030304" pitchFamily="18" charset="0"/>
              </a:rPr>
              <a:t> (BP or BX) plus un </a:t>
            </a:r>
            <a:r>
              <a:rPr lang="en-US" altLang="en-US" sz="1800" dirty="0" err="1">
                <a:latin typeface="Book Antiqua" panose="02040602050305030304" pitchFamily="18" charset="0"/>
              </a:rPr>
              <a:t>deplasament</a:t>
            </a:r>
            <a:r>
              <a:rPr lang="en-US" altLang="en-US" sz="1800" dirty="0">
                <a:latin typeface="Book Antiqua" panose="02040602050305030304" pitchFamily="18" charset="0"/>
              </a:rPr>
              <a:t> </a:t>
            </a:r>
            <a:r>
              <a:rPr lang="en-US" altLang="en-US" sz="1800" dirty="0" err="1">
                <a:latin typeface="Book Antiqua" panose="02040602050305030304" pitchFamily="18" charset="0"/>
              </a:rPr>
              <a:t>într</a:t>
            </a:r>
            <a:r>
              <a:rPr lang="en-US" altLang="en-US" sz="1800" dirty="0">
                <a:latin typeface="Book Antiqua" panose="02040602050305030304" pitchFamily="18" charset="0"/>
              </a:rPr>
              <a:t>-un </a:t>
            </a:r>
            <a:r>
              <a:rPr lang="en-US" altLang="en-US" sz="1800" dirty="0" err="1">
                <a:latin typeface="Book Antiqua" panose="02040602050305030304" pitchFamily="18" charset="0"/>
              </a:rPr>
              <a:t>registru</a:t>
            </a:r>
            <a:r>
              <a:rPr lang="en-US" altLang="en-US" sz="1800" dirty="0">
                <a:latin typeface="Book Antiqua" panose="02040602050305030304" pitchFamily="18" charset="0"/>
              </a:rPr>
              <a:t>:</a:t>
            </a:r>
          </a:p>
          <a:p>
            <a:pPr>
              <a:buFontTx/>
              <a:buNone/>
            </a:pPr>
            <a:r>
              <a:rPr lang="en-US" altLang="en-US" sz="1800" dirty="0">
                <a:latin typeface="Book Antiqua" panose="02040602050305030304" pitchFamily="18" charset="0"/>
              </a:rPr>
              <a:t>		</a:t>
            </a:r>
            <a:r>
              <a:rPr lang="en-US" altLang="en-US" sz="1800" b="1" dirty="0">
                <a:latin typeface="Book Antiqua" panose="02040602050305030304" pitchFamily="18" charset="0"/>
              </a:rPr>
              <a:t>MOV	AX, [BX + 1000h]</a:t>
            </a:r>
            <a:endParaRPr lang="en-US" altLang="en-US" sz="1800" b="1" i="1" dirty="0">
              <a:solidFill>
                <a:srgbClr val="CCCC00"/>
              </a:solidFill>
              <a:latin typeface="Book Antiqua" panose="02040602050305030304" pitchFamily="18" charset="0"/>
            </a:endParaRPr>
          </a:p>
          <a:p>
            <a:endParaRPr lang="en-US" altLang="en-US" sz="1800" b="1" i="1" dirty="0">
              <a:solidFill>
                <a:srgbClr val="CCCC00"/>
              </a:solidFill>
              <a:latin typeface="Book Antiqua" panose="02040602050305030304" pitchFamily="18" charset="0"/>
            </a:endParaRPr>
          </a:p>
          <a:p>
            <a:r>
              <a:rPr lang="en-US" altLang="en-US" sz="1800" b="1" i="1" dirty="0" err="1">
                <a:solidFill>
                  <a:srgbClr val="000099"/>
                </a:solidFill>
                <a:latin typeface="Book Antiqua" panose="02040602050305030304" pitchFamily="18" charset="0"/>
              </a:rPr>
              <a:t>Relativ</a:t>
            </a:r>
            <a:r>
              <a:rPr lang="en-US" altLang="en-US" sz="1800" b="1" i="1" dirty="0">
                <a:solidFill>
                  <a:srgbClr val="000099"/>
                </a:solidFill>
                <a:latin typeface="Book Antiqua" panose="02040602050305030304" pitchFamily="18" charset="0"/>
              </a:rPr>
              <a:t> la </a:t>
            </a:r>
            <a:r>
              <a:rPr lang="en-US" altLang="en-US" sz="1800" b="1" i="1" dirty="0" err="1">
                <a:solidFill>
                  <a:srgbClr val="000099"/>
                </a:solidFill>
                <a:latin typeface="Book Antiqua" panose="02040602050305030304" pitchFamily="18" charset="0"/>
              </a:rPr>
              <a:t>bază</a:t>
            </a:r>
            <a:r>
              <a:rPr lang="en-US" altLang="en-US" sz="1800" b="1" i="1" dirty="0">
                <a:solidFill>
                  <a:srgbClr val="000099"/>
                </a:solidFill>
                <a:latin typeface="Book Antiqua" panose="02040602050305030304" pitchFamily="18" charset="0"/>
              </a:rPr>
              <a:t> plus index</a:t>
            </a:r>
            <a:r>
              <a:rPr lang="en-US" altLang="en-US" sz="1800" b="1" i="1" dirty="0">
                <a:solidFill>
                  <a:srgbClr val="CCCC00"/>
                </a:solidFill>
                <a:latin typeface="Book Antiqua" panose="02040602050305030304" pitchFamily="18" charset="0"/>
              </a:rPr>
              <a:t> </a:t>
            </a:r>
            <a:r>
              <a:rPr lang="en-US" altLang="en-US" sz="1800" i="1" dirty="0">
                <a:latin typeface="Book Antiqua" panose="02040602050305030304" pitchFamily="18" charset="0"/>
              </a:rPr>
              <a:t>(base relative indexed)</a:t>
            </a:r>
            <a:r>
              <a:rPr lang="en-US" altLang="en-US" sz="1800" dirty="0">
                <a:latin typeface="Book Antiqua" panose="02040602050305030304" pitchFamily="18" charset="0"/>
              </a:rPr>
              <a:t> - </a:t>
            </a:r>
            <a:r>
              <a:rPr lang="en-US" altLang="en-US" sz="1800" dirty="0" err="1">
                <a:latin typeface="Book Antiqua" panose="02040602050305030304" pitchFamily="18" charset="0"/>
              </a:rPr>
              <a:t>transferă</a:t>
            </a:r>
            <a:r>
              <a:rPr lang="en-US" altLang="en-US" sz="1800" dirty="0">
                <a:latin typeface="Book Antiqua" panose="02040602050305030304" pitchFamily="18" charset="0"/>
              </a:rPr>
              <a:t> un </a:t>
            </a:r>
            <a:r>
              <a:rPr lang="en-US" altLang="en-US" sz="1800" i="1" dirty="0">
                <a:latin typeface="Book Antiqua" panose="02040602050305030304" pitchFamily="18" charset="0"/>
              </a:rPr>
              <a:t>byte</a:t>
            </a:r>
            <a:r>
              <a:rPr lang="en-US" altLang="en-US" sz="1800" dirty="0">
                <a:latin typeface="Book Antiqua" panose="02040602050305030304" pitchFamily="18" charset="0"/>
              </a:rPr>
              <a:t> </a:t>
            </a:r>
            <a:r>
              <a:rPr lang="en-US" altLang="en-US" sz="1800" dirty="0" err="1">
                <a:latin typeface="Book Antiqua" panose="02040602050305030304" pitchFamily="18" charset="0"/>
              </a:rPr>
              <a:t>sau</a:t>
            </a:r>
            <a:r>
              <a:rPr lang="en-US" altLang="en-US" sz="1800" dirty="0">
                <a:latin typeface="Book Antiqua" panose="02040602050305030304" pitchFamily="18" charset="0"/>
              </a:rPr>
              <a:t> </a:t>
            </a:r>
            <a:r>
              <a:rPr lang="en-US" altLang="en-US" sz="1800" i="1" dirty="0">
                <a:latin typeface="Book Antiqua" panose="02040602050305030304" pitchFamily="18" charset="0"/>
              </a:rPr>
              <a:t>word</a:t>
            </a:r>
            <a:r>
              <a:rPr lang="en-US" altLang="en-US" sz="1800" dirty="0">
                <a:latin typeface="Book Antiqua" panose="02040602050305030304" pitchFamily="18" charset="0"/>
              </a:rPr>
              <a:t>  </a:t>
            </a:r>
            <a:r>
              <a:rPr lang="en-US" altLang="en-US" sz="1800" dirty="0" err="1">
                <a:latin typeface="Book Antiqua" panose="02040602050305030304" pitchFamily="18" charset="0"/>
              </a:rPr>
              <a:t>dintr</a:t>
            </a:r>
            <a:r>
              <a:rPr lang="en-US" altLang="en-US" sz="1800" dirty="0">
                <a:latin typeface="Book Antiqua" panose="02040602050305030304" pitchFamily="18" charset="0"/>
              </a:rPr>
              <a:t>-o </a:t>
            </a:r>
            <a:r>
              <a:rPr lang="en-US" altLang="en-US" sz="1800" dirty="0" err="1">
                <a:latin typeface="Book Antiqua" panose="02040602050305030304" pitchFamily="18" charset="0"/>
              </a:rPr>
              <a:t>locaţie</a:t>
            </a:r>
            <a:r>
              <a:rPr lang="en-US" altLang="en-US" sz="1800" dirty="0">
                <a:latin typeface="Book Antiqua" panose="02040602050305030304" pitchFamily="18" charset="0"/>
              </a:rPr>
              <a:t> de </a:t>
            </a:r>
            <a:r>
              <a:rPr lang="en-US" altLang="en-US" sz="1800" dirty="0" err="1">
                <a:latin typeface="Book Antiqua" panose="02040602050305030304" pitchFamily="18" charset="0"/>
              </a:rPr>
              <a:t>memorie</a:t>
            </a:r>
            <a:r>
              <a:rPr lang="en-US" altLang="en-US" sz="1800" dirty="0">
                <a:latin typeface="Book Antiqua" panose="02040602050305030304" pitchFamily="18" charset="0"/>
              </a:rPr>
              <a:t> </a:t>
            </a:r>
            <a:r>
              <a:rPr lang="en-US" altLang="en-US" sz="1800" dirty="0" err="1">
                <a:latin typeface="Book Antiqua" panose="02040602050305030304" pitchFamily="18" charset="0"/>
              </a:rPr>
              <a:t>adresată</a:t>
            </a:r>
            <a:r>
              <a:rPr lang="en-US" altLang="en-US" sz="1800" dirty="0">
                <a:latin typeface="Book Antiqua" panose="02040602050305030304" pitchFamily="18" charset="0"/>
              </a:rPr>
              <a:t> de un </a:t>
            </a:r>
            <a:r>
              <a:rPr lang="en-US" altLang="en-US" sz="1800" dirty="0" err="1">
                <a:latin typeface="Book Antiqua" panose="02040602050305030304" pitchFamily="18" charset="0"/>
              </a:rPr>
              <a:t>registru</a:t>
            </a:r>
            <a:r>
              <a:rPr lang="en-US" altLang="en-US" sz="1800" dirty="0">
                <a:latin typeface="Book Antiqua" panose="02040602050305030304" pitchFamily="18" charset="0"/>
              </a:rPr>
              <a:t> de </a:t>
            </a:r>
            <a:r>
              <a:rPr lang="en-US" altLang="en-US" sz="1800" dirty="0" err="1">
                <a:latin typeface="Book Antiqua" panose="02040602050305030304" pitchFamily="18" charset="0"/>
              </a:rPr>
              <a:t>bază</a:t>
            </a:r>
            <a:r>
              <a:rPr lang="en-US" altLang="en-US" sz="1800" dirty="0">
                <a:latin typeface="Book Antiqua" panose="02040602050305030304" pitchFamily="18" charset="0"/>
              </a:rPr>
              <a:t> (BP </a:t>
            </a:r>
            <a:r>
              <a:rPr lang="en-US" altLang="en-US" sz="1800" dirty="0" err="1">
                <a:latin typeface="Book Antiqua" panose="02040602050305030304" pitchFamily="18" charset="0"/>
              </a:rPr>
              <a:t>sau</a:t>
            </a:r>
            <a:r>
              <a:rPr lang="en-US" altLang="en-US" sz="1800" dirty="0">
                <a:latin typeface="Book Antiqua" panose="02040602050305030304" pitchFamily="18" charset="0"/>
              </a:rPr>
              <a:t> BX) plus un </a:t>
            </a:r>
            <a:r>
              <a:rPr lang="en-US" altLang="en-US" sz="1800" dirty="0" err="1">
                <a:latin typeface="Book Antiqua" panose="02040602050305030304" pitchFamily="18" charset="0"/>
              </a:rPr>
              <a:t>registru</a:t>
            </a:r>
            <a:r>
              <a:rPr lang="en-US" altLang="en-US" sz="1800" dirty="0">
                <a:latin typeface="Book Antiqua" panose="02040602050305030304" pitchFamily="18" charset="0"/>
              </a:rPr>
              <a:t> index (DI </a:t>
            </a:r>
            <a:r>
              <a:rPr lang="en-US" altLang="en-US" sz="1800" dirty="0" err="1">
                <a:latin typeface="Book Antiqua" panose="02040602050305030304" pitchFamily="18" charset="0"/>
              </a:rPr>
              <a:t>sau</a:t>
            </a:r>
            <a:r>
              <a:rPr lang="en-US" altLang="en-US" sz="1800" dirty="0">
                <a:latin typeface="Book Antiqua" panose="02040602050305030304" pitchFamily="18" charset="0"/>
              </a:rPr>
              <a:t> SI) plus un </a:t>
            </a:r>
            <a:r>
              <a:rPr lang="en-US" altLang="en-US" sz="1800" dirty="0" err="1">
                <a:latin typeface="Book Antiqua" panose="02040602050305030304" pitchFamily="18" charset="0"/>
              </a:rPr>
              <a:t>deplasament</a:t>
            </a:r>
            <a:r>
              <a:rPr lang="en-US" altLang="en-US" sz="1800" dirty="0">
                <a:latin typeface="Book Antiqua" panose="02040602050305030304" pitchFamily="18" charset="0"/>
              </a:rPr>
              <a:t> </a:t>
            </a:r>
            <a:r>
              <a:rPr lang="en-US" altLang="en-US" sz="1800" dirty="0" err="1">
                <a:latin typeface="Book Antiqua" panose="02040602050305030304" pitchFamily="18" charset="0"/>
              </a:rPr>
              <a:t>într</a:t>
            </a:r>
            <a:r>
              <a:rPr lang="en-US" altLang="en-US" sz="1800" dirty="0">
                <a:latin typeface="Book Antiqua" panose="02040602050305030304" pitchFamily="18" charset="0"/>
              </a:rPr>
              <a:t>-un </a:t>
            </a:r>
            <a:r>
              <a:rPr lang="en-US" altLang="en-US" sz="1800" dirty="0" err="1">
                <a:latin typeface="Book Antiqua" panose="02040602050305030304" pitchFamily="18" charset="0"/>
              </a:rPr>
              <a:t>registru</a:t>
            </a:r>
            <a:r>
              <a:rPr lang="en-US" altLang="en-US" sz="1800" dirty="0">
                <a:latin typeface="Book Antiqua" panose="02040602050305030304" pitchFamily="18" charset="0"/>
              </a:rPr>
              <a:t>:</a:t>
            </a:r>
          </a:p>
          <a:p>
            <a:pPr>
              <a:buFontTx/>
              <a:buNone/>
            </a:pPr>
            <a:r>
              <a:rPr lang="en-US" altLang="en-US" sz="1800" dirty="0">
                <a:latin typeface="Book Antiqua" panose="02040602050305030304" pitchFamily="18" charset="0"/>
              </a:rPr>
              <a:t>		</a:t>
            </a:r>
            <a:r>
              <a:rPr lang="en-US" altLang="en-US" sz="1800" b="1" dirty="0">
                <a:latin typeface="Book Antiqua" panose="02040602050305030304" pitchFamily="18" charset="0"/>
              </a:rPr>
              <a:t>MOV	AX, [BX + SI + 100h]</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7669463D-0AC5-4414-ADBE-7B3C5926FD17}" type="slidenum">
              <a:rPr lang="en-US" altLang="en-US" sz="1400">
                <a:latin typeface="Book Antiqua" panose="02040602050305030304" pitchFamily="18" charset="0"/>
              </a:rPr>
              <a:pPr/>
              <a:t>27</a:t>
            </a:fld>
            <a:endParaRPr lang="en-US" altLang="en-US" sz="1000">
              <a:latin typeface="Book Antiqua" panose="02040602050305030304" pitchFamily="18" charset="0"/>
            </a:endParaRPr>
          </a:p>
        </p:txBody>
      </p:sp>
      <p:sp>
        <p:nvSpPr>
          <p:cNvPr id="29699" name="Rectangle 2"/>
          <p:cNvSpPr>
            <a:spLocks noGrp="1" noChangeArrowheads="1"/>
          </p:cNvSpPr>
          <p:nvPr>
            <p:ph type="title"/>
          </p:nvPr>
        </p:nvSpPr>
        <p:spPr/>
        <p:txBody>
          <a:bodyPr/>
          <a:lstStyle/>
          <a:p>
            <a:r>
              <a:rPr lang="en-US" altLang="en-US">
                <a:latin typeface="Book Antiqua" panose="02040602050305030304" pitchFamily="18" charset="0"/>
              </a:rPr>
              <a:t>Moduri de adresare a memoriei (cont.)</a:t>
            </a:r>
          </a:p>
        </p:txBody>
      </p:sp>
      <p:sp>
        <p:nvSpPr>
          <p:cNvPr id="29700" name="Rectangle 3"/>
          <p:cNvSpPr>
            <a:spLocks noGrp="1" noChangeArrowheads="1"/>
          </p:cNvSpPr>
          <p:nvPr>
            <p:ph type="body" idx="1"/>
          </p:nvPr>
        </p:nvSpPr>
        <p:spPr>
          <a:xfrm>
            <a:off x="685800" y="1308100"/>
            <a:ext cx="7772400" cy="4724400"/>
          </a:xfrm>
        </p:spPr>
        <p:txBody>
          <a:bodyPr/>
          <a:lstStyle/>
          <a:p>
            <a:r>
              <a:rPr lang="en-US" altLang="en-US" dirty="0" err="1">
                <a:latin typeface="Book Antiqua" panose="02040602050305030304" pitchFamily="18" charset="0"/>
              </a:rPr>
              <a:t>Fiecare</a:t>
            </a:r>
            <a:r>
              <a:rPr lang="en-US" altLang="en-US" dirty="0">
                <a:latin typeface="Book Antiqua" panose="02040602050305030304" pitchFamily="18" charset="0"/>
              </a:rPr>
              <a:t> </a:t>
            </a:r>
            <a:r>
              <a:rPr lang="en-US" altLang="en-US" dirty="0" err="1">
                <a:latin typeface="Book Antiqua" panose="02040602050305030304" pitchFamily="18" charset="0"/>
              </a:rPr>
              <a:t>instrucţiune</a:t>
            </a:r>
            <a:r>
              <a:rPr lang="en-US" altLang="en-US" dirty="0">
                <a:latin typeface="Book Antiqua" panose="02040602050305030304" pitchFamily="18" charset="0"/>
              </a:rPr>
              <a:t> </a:t>
            </a:r>
            <a:r>
              <a:rPr lang="en-US" altLang="en-US" dirty="0" err="1">
                <a:latin typeface="Book Antiqua" panose="02040602050305030304" pitchFamily="18" charset="0"/>
              </a:rPr>
              <a:t>poate</a:t>
            </a:r>
            <a:r>
              <a:rPr lang="en-US" altLang="en-US" dirty="0">
                <a:latin typeface="Book Antiqua" panose="02040602050305030304" pitchFamily="18" charset="0"/>
              </a:rPr>
              <a:t> </a:t>
            </a:r>
            <a:r>
              <a:rPr lang="en-US" altLang="en-US" dirty="0" err="1">
                <a:latin typeface="Book Antiqua" panose="02040602050305030304" pitchFamily="18" charset="0"/>
              </a:rPr>
              <a:t>accesa</a:t>
            </a:r>
            <a:r>
              <a:rPr lang="en-US" altLang="en-US" dirty="0">
                <a:latin typeface="Book Antiqua" panose="02040602050305030304" pitchFamily="18" charset="0"/>
              </a:rPr>
              <a:t> </a:t>
            </a:r>
            <a:r>
              <a:rPr lang="en-US" altLang="en-US" dirty="0" err="1">
                <a:latin typeface="Book Antiqua" panose="02040602050305030304" pitchFamily="18" charset="0"/>
              </a:rPr>
              <a:t>memoria</a:t>
            </a:r>
            <a:r>
              <a:rPr lang="en-US" altLang="en-US" dirty="0">
                <a:latin typeface="Book Antiqua" panose="02040602050305030304" pitchFamily="18" charset="0"/>
              </a:rPr>
              <a:t> o </a:t>
            </a:r>
            <a:r>
              <a:rPr lang="en-US" altLang="en-US" dirty="0" err="1">
                <a:latin typeface="Book Antiqua" panose="02040602050305030304" pitchFamily="18" charset="0"/>
              </a:rPr>
              <a:t>singură</a:t>
            </a:r>
            <a:r>
              <a:rPr lang="en-US" altLang="en-US" dirty="0">
                <a:latin typeface="Book Antiqua" panose="02040602050305030304" pitchFamily="18" charset="0"/>
              </a:rPr>
              <a:t> </a:t>
            </a:r>
            <a:r>
              <a:rPr lang="en-US" altLang="en-US" dirty="0" err="1">
                <a:latin typeface="Book Antiqua" panose="02040602050305030304" pitchFamily="18" charset="0"/>
              </a:rPr>
              <a:t>dată</a:t>
            </a:r>
            <a:r>
              <a:rPr lang="en-US" altLang="en-US" dirty="0">
                <a:latin typeface="Book Antiqua" panose="02040602050305030304" pitchFamily="18" charset="0"/>
              </a:rPr>
              <a:t>:</a:t>
            </a:r>
          </a:p>
          <a:p>
            <a:pPr lvl="1"/>
            <a:r>
              <a:rPr lang="en-US" altLang="en-US" sz="2000" i="1" dirty="0">
                <a:latin typeface="Book Antiqua" panose="02040602050305030304" pitchFamily="18" charset="0"/>
              </a:rPr>
              <a:t>MOV var1,var2</a:t>
            </a:r>
            <a:r>
              <a:rPr lang="en-US" altLang="en-US" sz="2000" dirty="0">
                <a:latin typeface="Book Antiqua" panose="02040602050305030304" pitchFamily="18" charset="0"/>
              </a:rPr>
              <a:t> </a:t>
            </a:r>
            <a:r>
              <a:rPr lang="en-US" altLang="en-US" sz="2000" dirty="0" err="1">
                <a:latin typeface="Book Antiqua" panose="02040602050305030304" pitchFamily="18" charset="0"/>
              </a:rPr>
              <a:t>este</a:t>
            </a:r>
            <a:r>
              <a:rPr lang="en-US" altLang="en-US" sz="2000" dirty="0">
                <a:latin typeface="Book Antiqua" panose="02040602050305030304" pitchFamily="18" charset="0"/>
              </a:rPr>
              <a:t> o </a:t>
            </a:r>
            <a:r>
              <a:rPr lang="en-US" altLang="en-US" sz="2000" dirty="0" err="1">
                <a:latin typeface="Book Antiqua" panose="02040602050305030304" pitchFamily="18" charset="0"/>
              </a:rPr>
              <a:t>instrucţiune</a:t>
            </a:r>
            <a:r>
              <a:rPr lang="en-US" altLang="en-US" sz="2000" dirty="0">
                <a:latin typeface="Book Antiqua" panose="02040602050305030304" pitchFamily="18" charset="0"/>
              </a:rPr>
              <a:t> </a:t>
            </a:r>
            <a:r>
              <a:rPr lang="en-US" altLang="en-US" sz="2000" dirty="0" err="1">
                <a:latin typeface="Book Antiqua" panose="02040602050305030304" pitchFamily="18" charset="0"/>
              </a:rPr>
              <a:t>invalidă</a:t>
            </a:r>
            <a:r>
              <a:rPr lang="en-US" altLang="en-US" sz="2000" dirty="0">
                <a:latin typeface="Book Antiqua" panose="02040602050305030304" pitchFamily="18" charset="0"/>
              </a:rPr>
              <a:t> </a:t>
            </a:r>
          </a:p>
          <a:p>
            <a:pPr lvl="1"/>
            <a:r>
              <a:rPr lang="en-US" altLang="en-US" sz="2000" i="1" dirty="0">
                <a:latin typeface="Book Antiqua" panose="02040602050305030304" pitchFamily="18" charset="0"/>
              </a:rPr>
              <a:t>MOV AX,var2</a:t>
            </a:r>
            <a:r>
              <a:rPr lang="en-US" altLang="en-US" sz="2000" dirty="0">
                <a:latin typeface="Book Antiqua" panose="02040602050305030304" pitchFamily="18" charset="0"/>
              </a:rPr>
              <a:t> </a:t>
            </a:r>
            <a:r>
              <a:rPr lang="en-US" altLang="en-US" sz="2000" dirty="0" err="1">
                <a:latin typeface="Book Antiqua" panose="02040602050305030304" pitchFamily="18" charset="0"/>
              </a:rPr>
              <a:t>urmată</a:t>
            </a:r>
            <a:r>
              <a:rPr lang="en-US" altLang="en-US" sz="2000" dirty="0">
                <a:latin typeface="Book Antiqua" panose="02040602050305030304" pitchFamily="18" charset="0"/>
              </a:rPr>
              <a:t> de </a:t>
            </a:r>
            <a:r>
              <a:rPr lang="en-US" altLang="en-US" sz="2000" i="1" dirty="0">
                <a:latin typeface="Book Antiqua" panose="02040602050305030304" pitchFamily="18" charset="0"/>
              </a:rPr>
              <a:t>MOV var1,AX</a:t>
            </a:r>
            <a:r>
              <a:rPr lang="en-US" altLang="en-US" sz="2000" dirty="0">
                <a:latin typeface="Book Antiqua" panose="02040602050305030304" pitchFamily="18" charset="0"/>
              </a:rPr>
              <a:t> </a:t>
            </a:r>
            <a:r>
              <a:rPr lang="en-US" altLang="en-US" sz="2000" dirty="0" err="1">
                <a:latin typeface="Book Antiqua" panose="02040602050305030304" pitchFamily="18" charset="0"/>
              </a:rPr>
              <a:t>este</a:t>
            </a:r>
            <a:r>
              <a:rPr lang="en-US" altLang="en-US" sz="2000" dirty="0">
                <a:latin typeface="Book Antiqua" panose="02040602050305030304" pitchFamily="18" charset="0"/>
              </a:rPr>
              <a:t> </a:t>
            </a:r>
            <a:r>
              <a:rPr lang="en-US" altLang="en-US" sz="2000" dirty="0" err="1">
                <a:latin typeface="Book Antiqua" panose="02040602050305030304" pitchFamily="18" charset="0"/>
              </a:rPr>
              <a:t>corect</a:t>
            </a:r>
            <a:r>
              <a:rPr lang="en-US" altLang="en-US" sz="2000" dirty="0">
                <a:latin typeface="Book Antiqua" panose="02040602050305030304" pitchFamily="18" charset="0"/>
              </a:rPr>
              <a:t>. </a:t>
            </a:r>
          </a:p>
          <a:p>
            <a:r>
              <a:rPr lang="en-US" altLang="en-US" dirty="0" err="1">
                <a:latin typeface="Book Antiqua" panose="02040602050305030304" pitchFamily="18" charset="0"/>
              </a:rPr>
              <a:t>Pentru</a:t>
            </a:r>
            <a:r>
              <a:rPr lang="en-US" altLang="en-US" dirty="0">
                <a:latin typeface="Book Antiqua" panose="02040602050305030304" pitchFamily="18" charset="0"/>
              </a:rPr>
              <a:t> </a:t>
            </a:r>
            <a:r>
              <a:rPr lang="en-US" altLang="en-US" dirty="0" err="1">
                <a:latin typeface="Book Antiqua" panose="02040602050305030304" pitchFamily="18" charset="0"/>
              </a:rPr>
              <a:t>instrucţiuni</a:t>
            </a:r>
            <a:r>
              <a:rPr lang="en-US" altLang="en-US" dirty="0">
                <a:latin typeface="Book Antiqua" panose="02040602050305030304" pitchFamily="18" charset="0"/>
              </a:rPr>
              <a:t> </a:t>
            </a:r>
            <a:r>
              <a:rPr lang="en-US" altLang="en-US" dirty="0" err="1">
                <a:latin typeface="Book Antiqua" panose="02040602050305030304" pitchFamily="18" charset="0"/>
              </a:rPr>
              <a:t>ce</a:t>
            </a:r>
            <a:r>
              <a:rPr lang="en-US" altLang="en-US" dirty="0">
                <a:latin typeface="Book Antiqua" panose="02040602050305030304" pitchFamily="18" charset="0"/>
              </a:rPr>
              <a:t> au </a:t>
            </a:r>
            <a:r>
              <a:rPr lang="en-US" altLang="en-US" dirty="0" err="1">
                <a:latin typeface="Book Antiqua" panose="02040602050305030304" pitchFamily="18" charset="0"/>
              </a:rPr>
              <a:t>doi</a:t>
            </a:r>
            <a:r>
              <a:rPr lang="en-US" altLang="en-US" dirty="0">
                <a:latin typeface="Book Antiqua" panose="02040602050305030304" pitchFamily="18" charset="0"/>
              </a:rPr>
              <a:t> </a:t>
            </a:r>
            <a:r>
              <a:rPr lang="en-US" altLang="en-US" dirty="0" err="1">
                <a:latin typeface="Book Antiqua" panose="02040602050305030304" pitchFamily="18" charset="0"/>
              </a:rPr>
              <a:t>operanzi</a:t>
            </a:r>
            <a:r>
              <a:rPr lang="en-US" altLang="en-US" dirty="0">
                <a:latin typeface="Book Antiqua" panose="02040602050305030304" pitchFamily="18" charset="0"/>
              </a:rPr>
              <a:t>, </a:t>
            </a:r>
            <a:r>
              <a:rPr lang="en-US" altLang="en-US" dirty="0" err="1">
                <a:latin typeface="Book Antiqua" panose="02040602050305030304" pitchFamily="18" charset="0"/>
              </a:rPr>
              <a:t>dimensiunea</a:t>
            </a:r>
            <a:r>
              <a:rPr lang="en-US" altLang="en-US" dirty="0">
                <a:latin typeface="Book Antiqua" panose="02040602050305030304" pitchFamily="18" charset="0"/>
              </a:rPr>
              <a:t> </a:t>
            </a:r>
            <a:r>
              <a:rPr lang="en-US" altLang="en-US" dirty="0" err="1">
                <a:latin typeface="Book Antiqua" panose="02040602050305030304" pitchFamily="18" charset="0"/>
              </a:rPr>
              <a:t>acestora</a:t>
            </a:r>
            <a:r>
              <a:rPr lang="en-US" altLang="en-US" dirty="0">
                <a:latin typeface="Book Antiqua" panose="02040602050305030304" pitchFamily="18" charset="0"/>
              </a:rPr>
              <a:t> </a:t>
            </a:r>
            <a:r>
              <a:rPr lang="en-US" altLang="en-US" dirty="0" err="1">
                <a:latin typeface="Book Antiqua" panose="02040602050305030304" pitchFamily="18" charset="0"/>
              </a:rPr>
              <a:t>trebuie</a:t>
            </a:r>
            <a:r>
              <a:rPr lang="en-US" altLang="en-US" dirty="0">
                <a:latin typeface="Book Antiqua" panose="02040602050305030304" pitchFamily="18" charset="0"/>
              </a:rPr>
              <a:t> </a:t>
            </a:r>
            <a:r>
              <a:rPr lang="en-US" altLang="en-US" dirty="0" err="1">
                <a:latin typeface="Book Antiqua" panose="02040602050305030304" pitchFamily="18" charset="0"/>
              </a:rPr>
              <a:t>să</a:t>
            </a:r>
            <a:r>
              <a:rPr lang="en-US" altLang="en-US" dirty="0">
                <a:latin typeface="Book Antiqua" panose="02040602050305030304" pitchFamily="18" charset="0"/>
              </a:rPr>
              <a:t> </a:t>
            </a:r>
            <a:r>
              <a:rPr lang="en-US" altLang="en-US" dirty="0" err="1">
                <a:latin typeface="Book Antiqua" panose="02040602050305030304" pitchFamily="18" charset="0"/>
              </a:rPr>
              <a:t>coincidă</a:t>
            </a:r>
            <a:r>
              <a:rPr lang="en-US" altLang="en-US" dirty="0">
                <a:latin typeface="Book Antiqua" panose="02040602050305030304" pitchFamily="18" charset="0"/>
              </a:rPr>
              <a:t>:</a:t>
            </a:r>
          </a:p>
          <a:p>
            <a:pPr lvl="1"/>
            <a:r>
              <a:rPr lang="en-US" altLang="en-US" sz="2000" dirty="0" err="1">
                <a:latin typeface="Book Antiqua" panose="02040602050305030304" pitchFamily="18" charset="0"/>
              </a:rPr>
              <a:t>Putem</a:t>
            </a:r>
            <a:r>
              <a:rPr lang="en-US" altLang="en-US" sz="2000" dirty="0">
                <a:latin typeface="Book Antiqua" panose="02040602050305030304" pitchFamily="18" charset="0"/>
              </a:rPr>
              <a:t> </a:t>
            </a:r>
            <a:r>
              <a:rPr lang="en-US" altLang="en-US" sz="2000" dirty="0" err="1">
                <a:latin typeface="Book Antiqua" panose="02040602050305030304" pitchFamily="18" charset="0"/>
              </a:rPr>
              <a:t>compara</a:t>
            </a:r>
            <a:r>
              <a:rPr lang="en-US" altLang="en-US" sz="2000" dirty="0">
                <a:latin typeface="Book Antiqua" panose="02040602050305030304" pitchFamily="18" charset="0"/>
              </a:rPr>
              <a:t> un </a:t>
            </a:r>
            <a:r>
              <a:rPr lang="en-US" altLang="en-US" sz="2000" dirty="0" err="1">
                <a:latin typeface="Book Antiqua" panose="02040602050305030304" pitchFamily="18" charset="0"/>
              </a:rPr>
              <a:t>număr</a:t>
            </a:r>
            <a:r>
              <a:rPr lang="en-US" altLang="en-US" sz="2000" dirty="0">
                <a:latin typeface="Book Antiqua" panose="02040602050305030304" pitchFamily="18" charset="0"/>
              </a:rPr>
              <a:t> </a:t>
            </a:r>
            <a:r>
              <a:rPr lang="en-US" altLang="en-US" sz="2000" dirty="0" err="1">
                <a:latin typeface="Book Antiqua" panose="02040602050305030304" pitchFamily="18" charset="0"/>
              </a:rPr>
              <a:t>pe</a:t>
            </a:r>
            <a:r>
              <a:rPr lang="en-US" altLang="en-US" sz="2000" dirty="0">
                <a:latin typeface="Book Antiqua" panose="02040602050305030304" pitchFamily="18" charset="0"/>
              </a:rPr>
              <a:t> 8 </a:t>
            </a:r>
            <a:r>
              <a:rPr lang="en-US" altLang="en-US" sz="2000" dirty="0" err="1">
                <a:latin typeface="Book Antiqua" panose="02040602050305030304" pitchFamily="18" charset="0"/>
              </a:rPr>
              <a:t>biţi</a:t>
            </a:r>
            <a:r>
              <a:rPr lang="en-US" altLang="en-US" sz="2000" dirty="0">
                <a:latin typeface="Book Antiqua" panose="02040602050305030304" pitchFamily="18" charset="0"/>
              </a:rPr>
              <a:t> cu un </a:t>
            </a:r>
            <a:r>
              <a:rPr lang="en-US" altLang="en-US" sz="2000" dirty="0" err="1">
                <a:latin typeface="Book Antiqua" panose="02040602050305030304" pitchFamily="18" charset="0"/>
              </a:rPr>
              <a:t>număr</a:t>
            </a:r>
            <a:r>
              <a:rPr lang="en-US" altLang="en-US" sz="2000" dirty="0">
                <a:latin typeface="Book Antiqua" panose="02040602050305030304" pitchFamily="18" charset="0"/>
              </a:rPr>
              <a:t> </a:t>
            </a:r>
            <a:r>
              <a:rPr lang="en-US" altLang="en-US" sz="2000" dirty="0" err="1">
                <a:latin typeface="Book Antiqua" panose="02040602050305030304" pitchFamily="18" charset="0"/>
              </a:rPr>
              <a:t>pe</a:t>
            </a:r>
            <a:r>
              <a:rPr lang="en-US" altLang="en-US" sz="2000" dirty="0">
                <a:latin typeface="Book Antiqua" panose="02040602050305030304" pitchFamily="18" charset="0"/>
              </a:rPr>
              <a:t> 8 </a:t>
            </a:r>
            <a:r>
              <a:rPr lang="en-US" altLang="en-US" sz="2000" dirty="0" err="1">
                <a:latin typeface="Book Antiqua" panose="02040602050305030304" pitchFamily="18" charset="0"/>
              </a:rPr>
              <a:t>biţi</a:t>
            </a:r>
            <a:endParaRPr lang="en-US" altLang="en-US" sz="2000" dirty="0">
              <a:latin typeface="Book Antiqua" panose="02040602050305030304" pitchFamily="18" charset="0"/>
            </a:endParaRPr>
          </a:p>
          <a:p>
            <a:pPr lvl="1"/>
            <a:r>
              <a:rPr lang="en-US" altLang="en-US" sz="2000" dirty="0" err="1">
                <a:latin typeface="Book Antiqua" panose="02040602050305030304" pitchFamily="18" charset="0"/>
              </a:rPr>
              <a:t>Putem</a:t>
            </a:r>
            <a:r>
              <a:rPr lang="en-US" altLang="en-US" sz="2000" dirty="0">
                <a:latin typeface="Book Antiqua" panose="02040602050305030304" pitchFamily="18" charset="0"/>
              </a:rPr>
              <a:t> </a:t>
            </a:r>
            <a:r>
              <a:rPr lang="en-US" altLang="en-US" sz="2000" dirty="0" err="1">
                <a:latin typeface="Book Antiqua" panose="02040602050305030304" pitchFamily="18" charset="0"/>
              </a:rPr>
              <a:t>compara</a:t>
            </a:r>
            <a:r>
              <a:rPr lang="en-US" altLang="en-US" sz="2000" dirty="0">
                <a:latin typeface="Book Antiqua" panose="02040602050305030304" pitchFamily="18" charset="0"/>
              </a:rPr>
              <a:t> un </a:t>
            </a:r>
            <a:r>
              <a:rPr lang="en-US" altLang="en-US" sz="2000" dirty="0" err="1">
                <a:latin typeface="Book Antiqua" panose="02040602050305030304" pitchFamily="18" charset="0"/>
              </a:rPr>
              <a:t>număr</a:t>
            </a:r>
            <a:r>
              <a:rPr lang="en-US" altLang="en-US" sz="2000" dirty="0">
                <a:latin typeface="Book Antiqua" panose="02040602050305030304" pitchFamily="18" charset="0"/>
              </a:rPr>
              <a:t> </a:t>
            </a:r>
            <a:r>
              <a:rPr lang="en-US" altLang="en-US" sz="2000" dirty="0" err="1">
                <a:latin typeface="Book Antiqua" panose="02040602050305030304" pitchFamily="18" charset="0"/>
              </a:rPr>
              <a:t>pe</a:t>
            </a:r>
            <a:r>
              <a:rPr lang="en-US" altLang="en-US" sz="2000" dirty="0">
                <a:latin typeface="Book Antiqua" panose="02040602050305030304" pitchFamily="18" charset="0"/>
              </a:rPr>
              <a:t> 16 </a:t>
            </a:r>
            <a:r>
              <a:rPr lang="en-US" altLang="en-US" sz="2000" dirty="0" err="1">
                <a:latin typeface="Book Antiqua" panose="02040602050305030304" pitchFamily="18" charset="0"/>
              </a:rPr>
              <a:t>biţi</a:t>
            </a:r>
            <a:r>
              <a:rPr lang="en-US" altLang="en-US" sz="2000" dirty="0">
                <a:latin typeface="Book Antiqua" panose="02040602050305030304" pitchFamily="18" charset="0"/>
              </a:rPr>
              <a:t> cu un </a:t>
            </a:r>
            <a:r>
              <a:rPr lang="en-US" altLang="en-US" sz="2000" dirty="0" err="1">
                <a:latin typeface="Book Antiqua" panose="02040602050305030304" pitchFamily="18" charset="0"/>
              </a:rPr>
              <a:t>număr</a:t>
            </a:r>
            <a:r>
              <a:rPr lang="en-US" altLang="en-US" sz="2000" dirty="0">
                <a:latin typeface="Book Antiqua" panose="02040602050305030304" pitchFamily="18" charset="0"/>
              </a:rPr>
              <a:t> </a:t>
            </a:r>
            <a:r>
              <a:rPr lang="en-US" altLang="en-US" sz="2000" dirty="0" err="1">
                <a:latin typeface="Book Antiqua" panose="02040602050305030304" pitchFamily="18" charset="0"/>
              </a:rPr>
              <a:t>pe</a:t>
            </a:r>
            <a:r>
              <a:rPr lang="en-US" altLang="en-US" sz="2000" dirty="0">
                <a:latin typeface="Book Antiqua" panose="02040602050305030304" pitchFamily="18" charset="0"/>
              </a:rPr>
              <a:t> 16 </a:t>
            </a:r>
            <a:r>
              <a:rPr lang="en-US" altLang="en-US" sz="2000" dirty="0" err="1">
                <a:latin typeface="Book Antiqua" panose="02040602050305030304" pitchFamily="18" charset="0"/>
              </a:rPr>
              <a:t>biţi</a:t>
            </a:r>
            <a:endParaRPr lang="en-US" altLang="en-US" sz="2000" dirty="0">
              <a:latin typeface="Book Antiqua" panose="02040602050305030304" pitchFamily="18" charset="0"/>
            </a:endParaRPr>
          </a:p>
          <a:p>
            <a:pPr lvl="1"/>
            <a:r>
              <a:rPr lang="en-US" altLang="en-US" sz="2000" i="1" dirty="0">
                <a:latin typeface="Book Antiqua" panose="02040602050305030304" pitchFamily="18" charset="0"/>
              </a:rPr>
              <a:t>CMP AH,AX</a:t>
            </a:r>
            <a:r>
              <a:rPr lang="en-US" altLang="en-US" sz="2000" dirty="0">
                <a:latin typeface="Book Antiqua" panose="02040602050305030304" pitchFamily="18" charset="0"/>
              </a:rPr>
              <a:t> </a:t>
            </a:r>
            <a:r>
              <a:rPr lang="en-US" altLang="en-US" sz="2000" dirty="0" err="1">
                <a:latin typeface="Book Antiqua" panose="02040602050305030304" pitchFamily="18" charset="0"/>
              </a:rPr>
              <a:t>este</a:t>
            </a:r>
            <a:r>
              <a:rPr lang="en-US" altLang="en-US" sz="2000" dirty="0">
                <a:latin typeface="Book Antiqua" panose="02040602050305030304" pitchFamily="18" charset="0"/>
              </a:rPr>
              <a:t> o </a:t>
            </a:r>
            <a:r>
              <a:rPr lang="en-US" altLang="en-US" sz="2000" dirty="0" err="1">
                <a:latin typeface="Book Antiqua" panose="02040602050305030304" pitchFamily="18" charset="0"/>
              </a:rPr>
              <a:t>instrucţiune</a:t>
            </a:r>
            <a:r>
              <a:rPr lang="en-US" altLang="en-US" sz="2000" dirty="0">
                <a:latin typeface="Book Antiqua" panose="02040602050305030304" pitchFamily="18" charset="0"/>
              </a:rPr>
              <a:t> </a:t>
            </a:r>
            <a:r>
              <a:rPr lang="en-US" altLang="en-US" sz="2000" b="1" dirty="0" err="1">
                <a:latin typeface="Book Antiqua" panose="02040602050305030304" pitchFamily="18" charset="0"/>
              </a:rPr>
              <a:t>invalidă</a:t>
            </a:r>
            <a:r>
              <a:rPr lang="en-US" altLang="en-US" sz="2000" dirty="0">
                <a:latin typeface="Book Antiqua" panose="02040602050305030304" pitchFamily="18" charset="0"/>
              </a:rPr>
              <a:t> </a:t>
            </a:r>
          </a:p>
          <a:p>
            <a:r>
              <a:rPr lang="en-US" altLang="en-US" dirty="0" err="1">
                <a:latin typeface="Book Antiqua" panose="02040602050305030304" pitchFamily="18" charset="0"/>
              </a:rPr>
              <a:t>Operandul</a:t>
            </a:r>
            <a:r>
              <a:rPr lang="en-US" altLang="en-US" dirty="0">
                <a:latin typeface="Book Antiqua" panose="02040602050305030304" pitchFamily="18" charset="0"/>
              </a:rPr>
              <a:t> </a:t>
            </a:r>
            <a:r>
              <a:rPr lang="en-US" altLang="en-US" dirty="0" err="1">
                <a:latin typeface="Book Antiqua" panose="02040602050305030304" pitchFamily="18" charset="0"/>
              </a:rPr>
              <a:t>destinaţie</a:t>
            </a:r>
            <a:r>
              <a:rPr lang="en-US" altLang="en-US" dirty="0">
                <a:latin typeface="Book Antiqua" panose="02040602050305030304" pitchFamily="18" charset="0"/>
              </a:rPr>
              <a:t> (de </a:t>
            </a:r>
            <a:r>
              <a:rPr lang="en-US" altLang="en-US" dirty="0" err="1">
                <a:latin typeface="Book Antiqua" panose="02040602050305030304" pitchFamily="18" charset="0"/>
              </a:rPr>
              <a:t>regulă</a:t>
            </a:r>
            <a:r>
              <a:rPr lang="en-US" altLang="en-US" dirty="0">
                <a:latin typeface="Book Antiqua" panose="02040602050305030304" pitchFamily="18" charset="0"/>
              </a:rPr>
              <a:t> </a:t>
            </a:r>
            <a:r>
              <a:rPr lang="en-US" altLang="en-US" dirty="0" err="1">
                <a:latin typeface="Book Antiqua" panose="02040602050305030304" pitchFamily="18" charset="0"/>
              </a:rPr>
              <a:t>cel</a:t>
            </a:r>
            <a:r>
              <a:rPr lang="en-US" altLang="en-US" dirty="0">
                <a:latin typeface="Book Antiqua" panose="02040602050305030304" pitchFamily="18" charset="0"/>
              </a:rPr>
              <a:t> din </a:t>
            </a:r>
            <a:r>
              <a:rPr lang="en-US" altLang="en-US" dirty="0" err="1">
                <a:latin typeface="Book Antiqua" panose="02040602050305030304" pitchFamily="18" charset="0"/>
              </a:rPr>
              <a:t>stânga</a:t>
            </a:r>
            <a:r>
              <a:rPr lang="en-US" altLang="en-US" dirty="0">
                <a:latin typeface="Book Antiqua" panose="02040602050305030304" pitchFamily="18" charset="0"/>
              </a:rPr>
              <a:t>) </a:t>
            </a:r>
            <a:r>
              <a:rPr lang="en-US" altLang="en-US" dirty="0" err="1">
                <a:latin typeface="Book Antiqua" panose="02040602050305030304" pitchFamily="18" charset="0"/>
              </a:rPr>
              <a:t>trebuie</a:t>
            </a:r>
            <a:r>
              <a:rPr lang="en-US" altLang="en-US" dirty="0">
                <a:latin typeface="Book Antiqua" panose="02040602050305030304" pitchFamily="18" charset="0"/>
              </a:rPr>
              <a:t> </a:t>
            </a:r>
            <a:r>
              <a:rPr lang="en-US" altLang="en-US" dirty="0" err="1">
                <a:latin typeface="Book Antiqua" panose="02040602050305030304" pitchFamily="18" charset="0"/>
              </a:rPr>
              <a:t>să</a:t>
            </a:r>
            <a:r>
              <a:rPr lang="en-US" altLang="en-US" dirty="0">
                <a:latin typeface="Book Antiqua" panose="02040602050305030304" pitchFamily="18" charset="0"/>
              </a:rPr>
              <a:t> </a:t>
            </a:r>
            <a:r>
              <a:rPr lang="en-US" altLang="en-US" dirty="0" err="1">
                <a:latin typeface="Book Antiqua" panose="02040602050305030304" pitchFamily="18" charset="0"/>
              </a:rPr>
              <a:t>semnifice</a:t>
            </a:r>
            <a:r>
              <a:rPr lang="en-US" altLang="en-US" dirty="0">
                <a:latin typeface="Book Antiqua" panose="02040602050305030304" pitchFamily="18" charset="0"/>
              </a:rPr>
              <a:t> un </a:t>
            </a:r>
            <a:r>
              <a:rPr lang="en-US" altLang="en-US" dirty="0" err="1">
                <a:latin typeface="Book Antiqua" panose="02040602050305030304" pitchFamily="18" charset="0"/>
              </a:rPr>
              <a:t>registru</a:t>
            </a:r>
            <a:r>
              <a:rPr lang="en-US" altLang="en-US" dirty="0">
                <a:latin typeface="Book Antiqua" panose="02040602050305030304" pitchFamily="18" charset="0"/>
              </a:rPr>
              <a:t> </a:t>
            </a:r>
            <a:r>
              <a:rPr lang="en-US" altLang="en-US" dirty="0" err="1">
                <a:latin typeface="Book Antiqua" panose="02040602050305030304" pitchFamily="18" charset="0"/>
              </a:rPr>
              <a:t>sau</a:t>
            </a:r>
            <a:r>
              <a:rPr lang="en-US" altLang="en-US" dirty="0">
                <a:latin typeface="Book Antiqua" panose="02040602050305030304" pitchFamily="18" charset="0"/>
              </a:rPr>
              <a:t> o </a:t>
            </a:r>
            <a:r>
              <a:rPr lang="en-US" altLang="en-US" dirty="0" err="1">
                <a:latin typeface="Book Antiqua" panose="02040602050305030304" pitchFamily="18" charset="0"/>
              </a:rPr>
              <a:t>locaţie</a:t>
            </a:r>
            <a:r>
              <a:rPr lang="en-US" altLang="en-US" dirty="0">
                <a:latin typeface="Book Antiqua" panose="02040602050305030304" pitchFamily="18" charset="0"/>
              </a:rPr>
              <a:t> de </a:t>
            </a:r>
            <a:r>
              <a:rPr lang="en-US" altLang="en-US" dirty="0" err="1">
                <a:latin typeface="Book Antiqua" panose="02040602050305030304" pitchFamily="18" charset="0"/>
              </a:rPr>
              <a:t>memorie</a:t>
            </a:r>
            <a:r>
              <a:rPr lang="en-US" altLang="en-US" dirty="0">
                <a:latin typeface="Book Antiqua" panose="02040602050305030304" pitchFamily="18" charset="0"/>
              </a:rPr>
              <a:t>:</a:t>
            </a:r>
          </a:p>
          <a:p>
            <a:pPr lvl="1"/>
            <a:r>
              <a:rPr lang="en-US" altLang="en-US" sz="2000" i="1" dirty="0">
                <a:latin typeface="Book Antiqua" panose="02040602050305030304" pitchFamily="18" charset="0"/>
              </a:rPr>
              <a:t>MOV 1234,AX</a:t>
            </a:r>
            <a:r>
              <a:rPr lang="en-US" altLang="en-US" sz="2000" dirty="0">
                <a:latin typeface="Book Antiqua" panose="02040602050305030304" pitchFamily="18" charset="0"/>
              </a:rPr>
              <a:t> </a:t>
            </a:r>
            <a:r>
              <a:rPr lang="en-US" altLang="en-US" sz="2000" dirty="0" err="1">
                <a:latin typeface="Book Antiqua" panose="02040602050305030304" pitchFamily="18" charset="0"/>
              </a:rPr>
              <a:t>este</a:t>
            </a:r>
            <a:r>
              <a:rPr lang="en-US" altLang="en-US" sz="2000" dirty="0">
                <a:latin typeface="Book Antiqua" panose="02040602050305030304" pitchFamily="18" charset="0"/>
              </a:rPr>
              <a:t> o </a:t>
            </a:r>
            <a:r>
              <a:rPr lang="en-US" altLang="en-US" sz="2000" dirty="0" err="1">
                <a:latin typeface="Book Antiqua" panose="02040602050305030304" pitchFamily="18" charset="0"/>
              </a:rPr>
              <a:t>instrucţiune</a:t>
            </a:r>
            <a:r>
              <a:rPr lang="en-US" altLang="en-US" sz="2000" dirty="0">
                <a:latin typeface="Book Antiqua" panose="02040602050305030304" pitchFamily="18" charset="0"/>
              </a:rPr>
              <a:t> </a:t>
            </a:r>
            <a:r>
              <a:rPr lang="en-US" altLang="en-US" sz="2000" dirty="0" err="1">
                <a:latin typeface="Book Antiqua" panose="02040602050305030304" pitchFamily="18" charset="0"/>
              </a:rPr>
              <a:t>invalidă</a:t>
            </a:r>
            <a:r>
              <a:rPr lang="en-US" altLang="en-US" sz="2000" dirty="0">
                <a:latin typeface="Book Antiqua" panose="02040602050305030304" pitchFamily="18" charset="0"/>
              </a:rPr>
              <a:t> </a:t>
            </a:r>
          </a:p>
          <a:p>
            <a:r>
              <a:rPr lang="en-US" altLang="en-US" dirty="0" err="1">
                <a:latin typeface="Book Antiqua" panose="02040602050305030304" pitchFamily="18" charset="0"/>
              </a:rPr>
              <a:t>Octetul</a:t>
            </a:r>
            <a:r>
              <a:rPr lang="en-US" altLang="en-US" dirty="0">
                <a:latin typeface="Book Antiqua" panose="02040602050305030304" pitchFamily="18" charset="0"/>
              </a:rPr>
              <a:t> </a:t>
            </a:r>
            <a:r>
              <a:rPr lang="en-US" altLang="en-US" b="1" i="1" dirty="0">
                <a:latin typeface="Book Antiqua" panose="02040602050305030304" pitchFamily="18" charset="0"/>
              </a:rPr>
              <a:t>Mode</a:t>
            </a:r>
            <a:r>
              <a:rPr lang="en-US" altLang="en-US" dirty="0">
                <a:latin typeface="Book Antiqua" panose="02040602050305030304" pitchFamily="18" charset="0"/>
              </a:rPr>
              <a:t> </a:t>
            </a:r>
            <a:r>
              <a:rPr lang="en-US" altLang="en-US" dirty="0" err="1">
                <a:latin typeface="Book Antiqua" panose="02040602050305030304" pitchFamily="18" charset="0"/>
              </a:rPr>
              <a:t>semnifică</a:t>
            </a:r>
            <a:r>
              <a:rPr lang="en-US" altLang="en-US" dirty="0">
                <a:latin typeface="Book Antiqua" panose="02040602050305030304" pitchFamily="18" charset="0"/>
              </a:rPr>
              <a:t> </a:t>
            </a:r>
            <a:r>
              <a:rPr lang="en-US" altLang="en-US" dirty="0" err="1">
                <a:latin typeface="Book Antiqua" panose="02040602050305030304" pitchFamily="18" charset="0"/>
              </a:rPr>
              <a:t>ce</a:t>
            </a:r>
            <a:r>
              <a:rPr lang="en-US" altLang="en-US" dirty="0">
                <a:latin typeface="Book Antiqua" panose="02040602050305030304" pitchFamily="18" charset="0"/>
              </a:rPr>
              <a:t> </a:t>
            </a:r>
            <a:r>
              <a:rPr lang="en-US" altLang="en-US" dirty="0" err="1">
                <a:latin typeface="Book Antiqua" panose="02040602050305030304" pitchFamily="18" charset="0"/>
              </a:rPr>
              <a:t>regiştri</a:t>
            </a:r>
            <a:r>
              <a:rPr lang="en-US" altLang="en-US" dirty="0">
                <a:latin typeface="Book Antiqua" panose="02040602050305030304" pitchFamily="18" charset="0"/>
              </a:rPr>
              <a:t> </a:t>
            </a:r>
            <a:r>
              <a:rPr lang="en-US" altLang="en-US" dirty="0" err="1">
                <a:latin typeface="Book Antiqua" panose="02040602050305030304" pitchFamily="18" charset="0"/>
              </a:rPr>
              <a:t>vor</a:t>
            </a:r>
            <a:r>
              <a:rPr lang="en-US" altLang="en-US" dirty="0">
                <a:latin typeface="Book Antiqua" panose="02040602050305030304" pitchFamily="18" charset="0"/>
              </a:rPr>
              <a:t> fi </a:t>
            </a:r>
            <a:r>
              <a:rPr lang="en-US" altLang="en-US" dirty="0" err="1">
                <a:latin typeface="Book Antiqua" panose="02040602050305030304" pitchFamily="18" charset="0"/>
              </a:rPr>
              <a:t>folosiţi</a:t>
            </a:r>
            <a:r>
              <a:rPr lang="en-US" altLang="en-US" dirty="0">
                <a:latin typeface="Book Antiqua" panose="02040602050305030304" pitchFamily="18" charset="0"/>
              </a:rPr>
              <a:t> de </a:t>
            </a:r>
            <a:r>
              <a:rPr lang="en-US" altLang="en-US" dirty="0" err="1">
                <a:latin typeface="Book Antiqua" panose="02040602050305030304" pitchFamily="18" charset="0"/>
              </a:rPr>
              <a:t>către</a:t>
            </a:r>
            <a:r>
              <a:rPr lang="en-US" altLang="en-US" dirty="0">
                <a:latin typeface="Book Antiqua" panose="02040602050305030304" pitchFamily="18" charset="0"/>
              </a:rPr>
              <a:t> o </a:t>
            </a:r>
            <a:r>
              <a:rPr lang="en-US" altLang="en-US" dirty="0" err="1">
                <a:latin typeface="Book Antiqua" panose="02040602050305030304" pitchFamily="18" charset="0"/>
              </a:rPr>
              <a:t>instrucţiune</a:t>
            </a:r>
            <a:endParaRPr lang="en-US" altLang="en-US" dirty="0">
              <a:latin typeface="Book Antiqua" panose="0204060205030503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814D75DD-D709-4F6E-88BC-98DAAD468D13}" type="slidenum">
              <a:rPr lang="en-US" altLang="en-US" sz="1400">
                <a:latin typeface="Book Antiqua" panose="02040602050305030304" pitchFamily="18" charset="0"/>
              </a:rPr>
              <a:pPr/>
              <a:t>28</a:t>
            </a:fld>
            <a:endParaRPr lang="en-US" altLang="en-US" sz="1000">
              <a:latin typeface="Book Antiqua" panose="02040602050305030304" pitchFamily="18" charset="0"/>
            </a:endParaRPr>
          </a:p>
        </p:txBody>
      </p:sp>
      <p:sp>
        <p:nvSpPr>
          <p:cNvPr id="30723" name="Rectangle 2"/>
          <p:cNvSpPr>
            <a:spLocks noGrp="1" noChangeArrowheads="1"/>
          </p:cNvSpPr>
          <p:nvPr>
            <p:ph type="title"/>
          </p:nvPr>
        </p:nvSpPr>
        <p:spPr/>
        <p:txBody>
          <a:bodyPr/>
          <a:lstStyle/>
          <a:p>
            <a:r>
              <a:rPr lang="en-US" altLang="en-US" sz="3300">
                <a:latin typeface="Book Antiqua" panose="02040602050305030304" pitchFamily="18" charset="0"/>
              </a:rPr>
              <a:t>Exemple de adresări</a:t>
            </a:r>
            <a:endParaRPr lang="en-US" altLang="en-US">
              <a:latin typeface="Book Antiqua" panose="02040602050305030304" pitchFamily="18" charset="0"/>
            </a:endParaRPr>
          </a:p>
        </p:txBody>
      </p:sp>
      <p:pic>
        <p:nvPicPr>
          <p:cNvPr id="30724" name="Picture 4" descr="Addres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03375"/>
            <a:ext cx="8091488" cy="441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Rectangle 5"/>
          <p:cNvSpPr>
            <a:spLocks noChangeArrowheads="1"/>
          </p:cNvSpPr>
          <p:nvPr/>
        </p:nvSpPr>
        <p:spPr bwMode="auto">
          <a:xfrm>
            <a:off x="685800" y="5689600"/>
            <a:ext cx="8164513" cy="5588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endParaRPr lang="en-US" altLang="en-US">
              <a:latin typeface="Book Antiqua" panose="0204060205030503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DB018F7B-79BB-4302-9B40-388FB5460D1C}" type="slidenum">
              <a:rPr lang="en-US" altLang="en-US" sz="1400">
                <a:latin typeface="Book Antiqua" panose="02040602050305030304" pitchFamily="18" charset="0"/>
              </a:rPr>
              <a:pPr/>
              <a:t>29</a:t>
            </a:fld>
            <a:endParaRPr lang="en-US" altLang="en-US" sz="1000">
              <a:latin typeface="Book Antiqua" panose="02040602050305030304" pitchFamily="18" charset="0"/>
            </a:endParaRPr>
          </a:p>
        </p:txBody>
      </p:sp>
      <p:sp>
        <p:nvSpPr>
          <p:cNvPr id="31747" name="Rectangle 2"/>
          <p:cNvSpPr>
            <a:spLocks noGrp="1" noChangeArrowheads="1"/>
          </p:cNvSpPr>
          <p:nvPr>
            <p:ph type="title"/>
          </p:nvPr>
        </p:nvSpPr>
        <p:spPr/>
        <p:txBody>
          <a:bodyPr/>
          <a:lstStyle/>
          <a:p>
            <a:r>
              <a:rPr lang="en-US" altLang="en-US" sz="3300">
                <a:latin typeface="Book Antiqua" panose="02040602050305030304" pitchFamily="18" charset="0"/>
              </a:rPr>
              <a:t>Exemple de adresări (cont.)</a:t>
            </a:r>
            <a:endParaRPr lang="en-US" altLang="en-US">
              <a:latin typeface="Book Antiqua" panose="02040602050305030304" pitchFamily="18" charset="0"/>
            </a:endParaRPr>
          </a:p>
        </p:txBody>
      </p:sp>
      <p:pic>
        <p:nvPicPr>
          <p:cNvPr id="31748" name="Picture 4" descr="Address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87488"/>
            <a:ext cx="8150225" cy="457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5078591F-9913-4C25-9C66-A36DCB49A070}" type="slidenum">
              <a:rPr lang="en-US" altLang="en-US" sz="1400"/>
              <a:pPr/>
              <a:t>3</a:t>
            </a:fld>
            <a:endParaRPr lang="en-US" altLang="en-US" sz="1000"/>
          </a:p>
        </p:txBody>
      </p:sp>
      <p:sp>
        <p:nvSpPr>
          <p:cNvPr id="5123" name="Rectangle 1028"/>
          <p:cNvSpPr>
            <a:spLocks noChangeArrowheads="1"/>
          </p:cNvSpPr>
          <p:nvPr/>
        </p:nvSpPr>
        <p:spPr bwMode="auto">
          <a:xfrm>
            <a:off x="914400" y="150813"/>
            <a:ext cx="7772400" cy="874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r"/>
            <a:r>
              <a:rPr lang="en-US" altLang="en-US" sz="3200" b="1" i="1">
                <a:solidFill>
                  <a:srgbClr val="000099"/>
                </a:solidFill>
                <a:latin typeface="Book Antiqua" panose="02040602050305030304" pitchFamily="18" charset="0"/>
              </a:rPr>
              <a:t>Componentele de ba</a:t>
            </a:r>
            <a:r>
              <a:rPr lang="ro-RO" altLang="en-US" sz="3200" b="1" i="1">
                <a:solidFill>
                  <a:srgbClr val="000099"/>
                </a:solidFill>
                <a:latin typeface="Book Antiqua" panose="02040602050305030304" pitchFamily="18" charset="0"/>
              </a:rPr>
              <a:t>ză ale arhitecturii m</a:t>
            </a:r>
            <a:r>
              <a:rPr lang="en-US" altLang="en-US" sz="3200" b="1" i="1">
                <a:solidFill>
                  <a:srgbClr val="000099"/>
                </a:solidFill>
                <a:latin typeface="Book Antiqua" panose="02040602050305030304" pitchFamily="18" charset="0"/>
              </a:rPr>
              <a:t>icroprocesor</a:t>
            </a:r>
            <a:r>
              <a:rPr lang="ro-RO" altLang="en-US" sz="3200" b="1" i="1">
                <a:solidFill>
                  <a:srgbClr val="000099"/>
                </a:solidFill>
                <a:latin typeface="Book Antiqua" panose="02040602050305030304" pitchFamily="18" charset="0"/>
              </a:rPr>
              <a:t>ului</a:t>
            </a:r>
            <a:endParaRPr lang="en-US" altLang="en-US" sz="3200" b="1" i="1">
              <a:solidFill>
                <a:srgbClr val="000099"/>
              </a:solidFill>
              <a:latin typeface="Book Antiqua" panose="02040602050305030304" pitchFamily="18" charset="0"/>
            </a:endParaRPr>
          </a:p>
        </p:txBody>
      </p:sp>
      <p:sp>
        <p:nvSpPr>
          <p:cNvPr id="5124" name="Rectangle 1029"/>
          <p:cNvSpPr>
            <a:spLocks noChangeArrowheads="1"/>
          </p:cNvSpPr>
          <p:nvPr/>
        </p:nvSpPr>
        <p:spPr bwMode="auto">
          <a:xfrm>
            <a:off x="852488" y="1660525"/>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spcBef>
                <a:spcPct val="20000"/>
              </a:spcBef>
              <a:spcAft>
                <a:spcPct val="25000"/>
              </a:spcAft>
              <a:buClr>
                <a:schemeClr val="tx2"/>
              </a:buClr>
              <a:buFontTx/>
              <a:buChar char="•"/>
            </a:pPr>
            <a:r>
              <a:rPr lang="ro-RO" altLang="en-US" sz="2000" dirty="0">
                <a:latin typeface="Book Antiqua" panose="02040602050305030304" pitchFamily="18" charset="0"/>
              </a:rPr>
              <a:t>Regiştrii </a:t>
            </a:r>
            <a:r>
              <a:rPr lang="en-US" altLang="en-US" sz="2000" dirty="0">
                <a:latin typeface="Book Antiqua" panose="02040602050305030304" pitchFamily="18" charset="0"/>
              </a:rPr>
              <a:t>UCP </a:t>
            </a:r>
          </a:p>
          <a:p>
            <a:pPr lvl="1">
              <a:spcBef>
                <a:spcPct val="20000"/>
              </a:spcBef>
              <a:spcAft>
                <a:spcPct val="25000"/>
              </a:spcAft>
              <a:buClr>
                <a:schemeClr val="tx2"/>
              </a:buClr>
              <a:buFontTx/>
              <a:buChar char="–"/>
            </a:pPr>
            <a:r>
              <a:rPr lang="ro-RO" altLang="en-US" sz="1800" dirty="0">
                <a:latin typeface="Book Antiqua" panose="02040602050305030304" pitchFamily="18" charset="0"/>
              </a:rPr>
              <a:t>Locaţii de memorie speciale direct pe cip</a:t>
            </a:r>
            <a:r>
              <a:rPr lang="en-US" altLang="en-US" sz="1800" dirty="0">
                <a:latin typeface="Book Antiqua" panose="02040602050305030304" pitchFamily="18" charset="0"/>
              </a:rPr>
              <a:t> </a:t>
            </a:r>
          </a:p>
          <a:p>
            <a:pPr lvl="1">
              <a:spcBef>
                <a:spcPct val="20000"/>
              </a:spcBef>
              <a:spcAft>
                <a:spcPct val="25000"/>
              </a:spcAft>
              <a:buClr>
                <a:schemeClr val="tx2"/>
              </a:buClr>
              <a:buFontTx/>
              <a:buChar char="–"/>
            </a:pPr>
            <a:r>
              <a:rPr lang="ro-RO" altLang="en-US" sz="1800" dirty="0">
                <a:latin typeface="Book Antiqua" panose="02040602050305030304" pitchFamily="18" charset="0"/>
              </a:rPr>
              <a:t>Exemple:</a:t>
            </a:r>
            <a:r>
              <a:rPr lang="en-US" altLang="en-US" sz="1800" dirty="0">
                <a:latin typeface="Book Antiqua" panose="02040602050305030304" pitchFamily="18" charset="0"/>
              </a:rPr>
              <a:t> </a:t>
            </a:r>
            <a:r>
              <a:rPr lang="en-US" altLang="en-US" sz="1800" dirty="0" err="1">
                <a:latin typeface="Book Antiqua" panose="02040602050305030304" pitchFamily="18" charset="0"/>
              </a:rPr>
              <a:t>acumulator</a:t>
            </a:r>
            <a:r>
              <a:rPr lang="en-US" altLang="en-US" sz="1800" dirty="0">
                <a:latin typeface="Book Antiqua" panose="02040602050305030304" pitchFamily="18" charset="0"/>
              </a:rPr>
              <a:t>, </a:t>
            </a:r>
            <a:r>
              <a:rPr lang="ro-RO" altLang="en-US" sz="1800" dirty="0">
                <a:latin typeface="Book Antiqua" panose="02040602050305030304" pitchFamily="18" charset="0"/>
              </a:rPr>
              <a:t>numărător, registrul indicatorilor de stare</a:t>
            </a:r>
            <a:endParaRPr lang="en-US" altLang="en-US" sz="1800" dirty="0">
              <a:latin typeface="Book Antiqua" panose="02040602050305030304" pitchFamily="18" charset="0"/>
            </a:endParaRPr>
          </a:p>
          <a:p>
            <a:pPr>
              <a:spcBef>
                <a:spcPct val="20000"/>
              </a:spcBef>
              <a:spcAft>
                <a:spcPct val="25000"/>
              </a:spcAft>
              <a:buClr>
                <a:schemeClr val="tx2"/>
              </a:buClr>
              <a:buFontTx/>
              <a:buChar char="•"/>
            </a:pPr>
            <a:r>
              <a:rPr lang="ro-RO" altLang="en-US" sz="2000" dirty="0">
                <a:latin typeface="Book Antiqua" panose="02040602050305030304" pitchFamily="18" charset="0"/>
              </a:rPr>
              <a:t>Unitatea a</a:t>
            </a:r>
            <a:r>
              <a:rPr lang="en-US" altLang="en-US" sz="2000" dirty="0" err="1">
                <a:latin typeface="Book Antiqua" panose="02040602050305030304" pitchFamily="18" charset="0"/>
              </a:rPr>
              <a:t>ritmetic</a:t>
            </a:r>
            <a:r>
              <a:rPr lang="ro-RO" altLang="en-US" sz="2000" dirty="0">
                <a:latin typeface="Book Antiqua" panose="02040602050305030304" pitchFamily="18" charset="0"/>
              </a:rPr>
              <a:t>o-l</a:t>
            </a:r>
            <a:r>
              <a:rPr lang="en-US" altLang="en-US" sz="2000" dirty="0" err="1">
                <a:latin typeface="Book Antiqua" panose="02040602050305030304" pitchFamily="18" charset="0"/>
              </a:rPr>
              <a:t>ogic</a:t>
            </a:r>
            <a:r>
              <a:rPr lang="ro-RO" altLang="en-US" sz="2000" dirty="0">
                <a:latin typeface="Book Antiqua" panose="02040602050305030304" pitchFamily="18" charset="0"/>
              </a:rPr>
              <a:t>ă</a:t>
            </a:r>
            <a:r>
              <a:rPr lang="en-US" altLang="en-US" sz="2000" dirty="0">
                <a:latin typeface="Book Antiqua" panose="02040602050305030304" pitchFamily="18" charset="0"/>
              </a:rPr>
              <a:t> (ALU)</a:t>
            </a:r>
          </a:p>
          <a:p>
            <a:pPr lvl="1">
              <a:spcBef>
                <a:spcPct val="20000"/>
              </a:spcBef>
              <a:spcAft>
                <a:spcPct val="25000"/>
              </a:spcAft>
              <a:buClr>
                <a:schemeClr val="tx2"/>
              </a:buClr>
              <a:buFontTx/>
              <a:buChar char="–"/>
            </a:pPr>
            <a:r>
              <a:rPr lang="ro-RO" altLang="en-US" sz="1800" dirty="0">
                <a:latin typeface="Book Antiqua" panose="02040602050305030304" pitchFamily="18" charset="0"/>
              </a:rPr>
              <a:t>Acolo unde au loc cele mai multe activităţi în cadrul </a:t>
            </a:r>
            <a:r>
              <a:rPr lang="en-US" altLang="en-US" sz="1800" dirty="0">
                <a:latin typeface="Book Antiqua" panose="02040602050305030304" pitchFamily="18" charset="0"/>
              </a:rPr>
              <a:t>UCP</a:t>
            </a:r>
          </a:p>
          <a:p>
            <a:pPr>
              <a:spcBef>
                <a:spcPct val="20000"/>
              </a:spcBef>
              <a:spcAft>
                <a:spcPct val="25000"/>
              </a:spcAft>
              <a:buClr>
                <a:schemeClr val="tx2"/>
              </a:buClr>
              <a:buFontTx/>
              <a:buChar char="•"/>
            </a:pPr>
            <a:r>
              <a:rPr lang="ro-RO" altLang="en-US" sz="2000" dirty="0">
                <a:latin typeface="Book Antiqua" panose="02040602050305030304" pitchFamily="18" charset="0"/>
              </a:rPr>
              <a:t>Unitatea de interfaţă cu magistrala</a:t>
            </a:r>
            <a:r>
              <a:rPr lang="en-US" altLang="en-US" sz="2000" dirty="0">
                <a:latin typeface="Book Antiqua" panose="02040602050305030304" pitchFamily="18" charset="0"/>
              </a:rPr>
              <a:t> (BIU – Bus Interface Unit)</a:t>
            </a:r>
          </a:p>
          <a:p>
            <a:pPr lvl="1">
              <a:spcBef>
                <a:spcPct val="20000"/>
              </a:spcBef>
              <a:spcAft>
                <a:spcPct val="25000"/>
              </a:spcAft>
              <a:buClr>
                <a:schemeClr val="tx2"/>
              </a:buClr>
              <a:buFontTx/>
              <a:buChar char="–"/>
            </a:pPr>
            <a:r>
              <a:rPr lang="ro-RO" altLang="en-US" sz="1800" dirty="0">
                <a:latin typeface="Book Antiqua" panose="02040602050305030304" pitchFamily="18" charset="0"/>
              </a:rPr>
              <a:t>Controlează magistralele de date şi de adrese atun</a:t>
            </a:r>
            <a:r>
              <a:rPr lang="en-US" altLang="en-US" sz="1800" dirty="0">
                <a:latin typeface="Book Antiqua" panose="02040602050305030304" pitchFamily="18" charset="0"/>
              </a:rPr>
              <a:t>c</a:t>
            </a:r>
            <a:r>
              <a:rPr lang="ro-RO" altLang="en-US" sz="1800" dirty="0">
                <a:latin typeface="Book Antiqua" panose="02040602050305030304" pitchFamily="18" charset="0"/>
              </a:rPr>
              <a:t>i când se accesează memoria principală şi datele din memoria </a:t>
            </a:r>
            <a:r>
              <a:rPr lang="en-US" altLang="en-US" sz="1800" dirty="0">
                <a:latin typeface="Book Antiqua" panose="02040602050305030304" pitchFamily="18" charset="0"/>
              </a:rPr>
              <a:t>cache</a:t>
            </a:r>
          </a:p>
          <a:p>
            <a:pPr>
              <a:spcBef>
                <a:spcPct val="20000"/>
              </a:spcBef>
              <a:spcAft>
                <a:spcPct val="25000"/>
              </a:spcAft>
              <a:buClr>
                <a:schemeClr val="tx2"/>
              </a:buClr>
              <a:buFontTx/>
              <a:buChar char="•"/>
            </a:pPr>
            <a:r>
              <a:rPr lang="ro-RO" altLang="en-US" sz="2000" dirty="0">
                <a:latin typeface="Book Antiqua" panose="02040602050305030304" pitchFamily="18" charset="0"/>
              </a:rPr>
              <a:t>Unitatea de c</a:t>
            </a:r>
            <a:r>
              <a:rPr lang="en-US" altLang="en-US" sz="2000" dirty="0" err="1">
                <a:latin typeface="Book Antiqua" panose="02040602050305030304" pitchFamily="18" charset="0"/>
              </a:rPr>
              <a:t>ontrol</a:t>
            </a:r>
            <a:r>
              <a:rPr lang="en-US" altLang="en-US" sz="2000" dirty="0">
                <a:latin typeface="Book Antiqua" panose="02040602050305030304" pitchFamily="18" charset="0"/>
              </a:rPr>
              <a:t> </a:t>
            </a:r>
            <a:r>
              <a:rPr lang="ro-RO" altLang="en-US" sz="2000" dirty="0">
                <a:latin typeface="Book Antiqua" panose="02040602050305030304" pitchFamily="18" charset="0"/>
              </a:rPr>
              <a:t>şi mulţimea de i</a:t>
            </a:r>
            <a:r>
              <a:rPr lang="en-US" altLang="en-US" sz="2000" dirty="0" err="1">
                <a:latin typeface="Book Antiqua" panose="02040602050305030304" pitchFamily="18" charset="0"/>
              </a:rPr>
              <a:t>nstruc</a:t>
            </a:r>
            <a:r>
              <a:rPr lang="ro-RO" altLang="en-US" sz="2000" dirty="0">
                <a:latin typeface="Book Antiqua" panose="02040602050305030304" pitchFamily="18" charset="0"/>
              </a:rPr>
              <a:t>ţiuni</a:t>
            </a:r>
            <a:endParaRPr lang="en-US" altLang="en-US" sz="2000" dirty="0">
              <a:latin typeface="Book Antiqua" panose="02040602050305030304" pitchFamily="18" charset="0"/>
            </a:endParaRPr>
          </a:p>
          <a:p>
            <a:pPr lvl="1">
              <a:spcBef>
                <a:spcPct val="20000"/>
              </a:spcBef>
              <a:spcAft>
                <a:spcPct val="25000"/>
              </a:spcAft>
              <a:buClr>
                <a:schemeClr val="tx2"/>
              </a:buClr>
              <a:buFontTx/>
              <a:buChar char="–"/>
            </a:pPr>
            <a:r>
              <a:rPr lang="en-US" altLang="en-US" sz="1800" dirty="0">
                <a:latin typeface="Book Antiqua" panose="02040602050305030304" pitchFamily="18" charset="0"/>
              </a:rPr>
              <a:t>CPU </a:t>
            </a:r>
            <a:r>
              <a:rPr lang="ro-RO" altLang="en-US" sz="1800" dirty="0">
                <a:latin typeface="Book Antiqua" panose="02040602050305030304" pitchFamily="18" charset="0"/>
              </a:rPr>
              <a:t>are o mulţime fixă de instrucţiuni cu care lucrează (exemple: </a:t>
            </a:r>
            <a:r>
              <a:rPr lang="en-US" altLang="en-US" sz="1800" dirty="0">
                <a:latin typeface="Book Antiqua" panose="02040602050305030304" pitchFamily="18" charset="0"/>
              </a:rPr>
              <a:t>MOV, CMP, JMP</a:t>
            </a:r>
            <a:r>
              <a:rPr lang="ro-RO" altLang="en-US" sz="1800" dirty="0">
                <a:latin typeface="Book Antiqua" panose="02040602050305030304" pitchFamily="18" charset="0"/>
              </a:rPr>
              <a:t>)</a:t>
            </a:r>
            <a:endParaRPr lang="en-US" altLang="en-US" sz="2000" dirty="0">
              <a:latin typeface="Book Antiqua" panose="02040602050305030304" pitchFamily="18" charset="0"/>
            </a:endParaRPr>
          </a:p>
          <a:p>
            <a:pPr>
              <a:spcBef>
                <a:spcPct val="20000"/>
              </a:spcBef>
              <a:spcAft>
                <a:spcPct val="25000"/>
              </a:spcAft>
              <a:buClr>
                <a:schemeClr val="tx2"/>
              </a:buClr>
              <a:buFontTx/>
              <a:buChar char="•"/>
            </a:pPr>
            <a:endParaRPr lang="en-US" altLang="en-US" sz="2000" dirty="0">
              <a:latin typeface="Book Antiqua" panose="0204060205030503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4ABAAF11-6D83-4005-803B-0EB94F308B5D}" type="slidenum">
              <a:rPr lang="en-US" altLang="en-US" sz="1400">
                <a:latin typeface="Book Antiqua" panose="02040602050305030304" pitchFamily="18" charset="0"/>
              </a:rPr>
              <a:pPr/>
              <a:t>30</a:t>
            </a:fld>
            <a:endParaRPr lang="en-US" altLang="en-US" sz="1000">
              <a:latin typeface="Book Antiqua" panose="02040602050305030304" pitchFamily="18" charset="0"/>
            </a:endParaRPr>
          </a:p>
        </p:txBody>
      </p:sp>
      <p:sp>
        <p:nvSpPr>
          <p:cNvPr id="32771" name="Rectangle 2"/>
          <p:cNvSpPr>
            <a:spLocks noGrp="1" noChangeArrowheads="1"/>
          </p:cNvSpPr>
          <p:nvPr>
            <p:ph type="title"/>
          </p:nvPr>
        </p:nvSpPr>
        <p:spPr/>
        <p:txBody>
          <a:bodyPr/>
          <a:lstStyle/>
          <a:p>
            <a:r>
              <a:rPr lang="en-US" altLang="en-US" sz="3300">
                <a:latin typeface="Book Antiqua" panose="02040602050305030304" pitchFamily="18" charset="0"/>
              </a:rPr>
              <a:t>Exemple de adresări (cont.)</a:t>
            </a:r>
            <a:endParaRPr lang="en-US" altLang="en-US">
              <a:latin typeface="Book Antiqua" panose="02040602050305030304" pitchFamily="18" charset="0"/>
            </a:endParaRPr>
          </a:p>
        </p:txBody>
      </p:sp>
      <p:pic>
        <p:nvPicPr>
          <p:cNvPr id="32772" name="Picture 4" descr="Address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57338"/>
            <a:ext cx="8164513" cy="342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9EA17CD9-A147-4B11-8448-DA862D982F8B}" type="slidenum">
              <a:rPr lang="en-US" altLang="en-US" sz="1400">
                <a:latin typeface="Book Antiqua" panose="02040602050305030304" pitchFamily="18" charset="0"/>
              </a:rPr>
              <a:pPr/>
              <a:t>31</a:t>
            </a:fld>
            <a:endParaRPr lang="en-US" altLang="en-US" sz="1000">
              <a:latin typeface="Book Antiqua" panose="02040602050305030304" pitchFamily="18" charset="0"/>
            </a:endParaRPr>
          </a:p>
        </p:txBody>
      </p:sp>
      <p:sp>
        <p:nvSpPr>
          <p:cNvPr id="33795" name="Rectangle 2"/>
          <p:cNvSpPr>
            <a:spLocks noGrp="1" noChangeArrowheads="1"/>
          </p:cNvSpPr>
          <p:nvPr>
            <p:ph type="title"/>
          </p:nvPr>
        </p:nvSpPr>
        <p:spPr/>
        <p:txBody>
          <a:bodyPr/>
          <a:lstStyle/>
          <a:p>
            <a:r>
              <a:rPr lang="en-US" altLang="en-US" sz="3300">
                <a:latin typeface="Book Antiqua" panose="02040602050305030304" pitchFamily="18" charset="0"/>
              </a:rPr>
              <a:t>Componenţa şi formatul instrucţiunilor</a:t>
            </a:r>
            <a:endParaRPr lang="en-US" altLang="en-US">
              <a:latin typeface="Book Antiqua" panose="02040602050305030304" pitchFamily="18" charset="0"/>
            </a:endParaRPr>
          </a:p>
        </p:txBody>
      </p:sp>
      <p:pic>
        <p:nvPicPr>
          <p:cNvPr id="33796" name="Picture 4" descr="instTyp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38" y="2328863"/>
            <a:ext cx="5378450" cy="397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5" descr="instCompon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3775" y="2941638"/>
            <a:ext cx="2722563"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Text Box 6"/>
          <p:cNvSpPr txBox="1">
            <a:spLocks noChangeArrowheads="1"/>
          </p:cNvSpPr>
          <p:nvPr/>
        </p:nvSpPr>
        <p:spPr bwMode="auto">
          <a:xfrm>
            <a:off x="6015038" y="2471738"/>
            <a:ext cx="285366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solidFill>
                  <a:srgbClr val="000099"/>
                </a:solidFill>
                <a:latin typeface="Book Antiqua" panose="02040602050305030304" pitchFamily="18" charset="0"/>
              </a:rPr>
              <a:t>Componentele unei instrucţiuni:</a:t>
            </a:r>
          </a:p>
        </p:txBody>
      </p:sp>
      <p:grpSp>
        <p:nvGrpSpPr>
          <p:cNvPr id="33799" name="Group 7"/>
          <p:cNvGrpSpPr>
            <a:grpSpLocks/>
          </p:cNvGrpSpPr>
          <p:nvPr/>
        </p:nvGrpSpPr>
        <p:grpSpPr bwMode="auto">
          <a:xfrm>
            <a:off x="798513" y="1498602"/>
            <a:ext cx="4419600" cy="471488"/>
            <a:chOff x="384" y="1152"/>
            <a:chExt cx="2784" cy="297"/>
          </a:xfrm>
        </p:grpSpPr>
        <p:sp>
          <p:nvSpPr>
            <p:cNvPr id="33800" name="Rectangle 8"/>
            <p:cNvSpPr>
              <a:spLocks noChangeArrowheads="1"/>
            </p:cNvSpPr>
            <p:nvPr/>
          </p:nvSpPr>
          <p:spPr bwMode="auto">
            <a:xfrm>
              <a:off x="384" y="1152"/>
              <a:ext cx="2784" cy="288"/>
            </a:xfrm>
            <a:prstGeom prst="rect">
              <a:avLst/>
            </a:prstGeom>
            <a:solidFill>
              <a:srgbClr val="66FF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endParaRPr lang="en-US" altLang="en-US" b="1">
                <a:latin typeface="Book Antiqua" panose="02040602050305030304" pitchFamily="18" charset="0"/>
              </a:endParaRPr>
            </a:p>
          </p:txBody>
        </p:sp>
        <p:sp>
          <p:nvSpPr>
            <p:cNvPr id="33801" name="Text Box 9"/>
            <p:cNvSpPr txBox="1">
              <a:spLocks noChangeArrowheads="1"/>
            </p:cNvSpPr>
            <p:nvPr/>
          </p:nvSpPr>
          <p:spPr bwMode="auto">
            <a:xfrm>
              <a:off x="432" y="1206"/>
              <a:ext cx="462"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Book Antiqua" panose="02040602050305030304" pitchFamily="18" charset="0"/>
                </a:rPr>
                <a:t>Opcode</a:t>
              </a:r>
            </a:p>
          </p:txBody>
        </p:sp>
        <p:sp>
          <p:nvSpPr>
            <p:cNvPr id="33802" name="Text Box 10"/>
            <p:cNvSpPr txBox="1">
              <a:spLocks noChangeArrowheads="1"/>
            </p:cNvSpPr>
            <p:nvPr/>
          </p:nvSpPr>
          <p:spPr bwMode="auto">
            <a:xfrm>
              <a:off x="1056" y="1206"/>
              <a:ext cx="37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Book Antiqua" panose="02040602050305030304" pitchFamily="18" charset="0"/>
                </a:rPr>
                <a:t>Mode</a:t>
              </a:r>
            </a:p>
          </p:txBody>
        </p:sp>
        <p:sp>
          <p:nvSpPr>
            <p:cNvPr id="33803" name="Text Box 11"/>
            <p:cNvSpPr txBox="1">
              <a:spLocks noChangeArrowheads="1"/>
            </p:cNvSpPr>
            <p:nvPr/>
          </p:nvSpPr>
          <p:spPr bwMode="auto">
            <a:xfrm>
              <a:off x="1536" y="1206"/>
              <a:ext cx="704"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Book Antiqua" panose="02040602050305030304" pitchFamily="18" charset="0"/>
                </a:rPr>
                <a:t>Deplasament</a:t>
              </a:r>
            </a:p>
          </p:txBody>
        </p:sp>
        <p:sp>
          <p:nvSpPr>
            <p:cNvPr id="33804" name="Text Box 12"/>
            <p:cNvSpPr txBox="1">
              <a:spLocks noChangeArrowheads="1"/>
            </p:cNvSpPr>
            <p:nvPr/>
          </p:nvSpPr>
          <p:spPr bwMode="auto">
            <a:xfrm>
              <a:off x="2304" y="1158"/>
              <a:ext cx="82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Book Antiqua" panose="02040602050305030304" pitchFamily="18" charset="0"/>
                </a:rPr>
                <a:t>Data/</a:t>
              </a:r>
            </a:p>
            <a:p>
              <a:r>
                <a:rPr lang="en-US" altLang="en-US" b="1">
                  <a:latin typeface="Book Antiqua" panose="02040602050305030304" pitchFamily="18" charset="0"/>
                </a:rPr>
                <a:t>Valoare efectivă</a:t>
              </a:r>
            </a:p>
          </p:txBody>
        </p:sp>
        <p:sp>
          <p:nvSpPr>
            <p:cNvPr id="33805" name="Line 13"/>
            <p:cNvSpPr>
              <a:spLocks noChangeShapeType="1"/>
            </p:cNvSpPr>
            <p:nvPr/>
          </p:nvSpPr>
          <p:spPr bwMode="auto">
            <a:xfrm>
              <a:off x="960" y="1152"/>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3806" name="Line 14"/>
            <p:cNvSpPr>
              <a:spLocks noChangeShapeType="1"/>
            </p:cNvSpPr>
            <p:nvPr/>
          </p:nvSpPr>
          <p:spPr bwMode="auto">
            <a:xfrm>
              <a:off x="1488" y="1152"/>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3807" name="Line 15"/>
            <p:cNvSpPr>
              <a:spLocks noChangeShapeType="1"/>
            </p:cNvSpPr>
            <p:nvPr/>
          </p:nvSpPr>
          <p:spPr bwMode="auto">
            <a:xfrm>
              <a:off x="2304" y="1152"/>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70660104-EB6D-45AC-8728-CED58431B677}" type="slidenum">
              <a:rPr lang="en-US" altLang="en-US" sz="1400">
                <a:latin typeface="Book Antiqua" panose="02040602050305030304" pitchFamily="18" charset="0"/>
              </a:rPr>
              <a:pPr/>
              <a:t>32</a:t>
            </a:fld>
            <a:endParaRPr lang="en-US" altLang="en-US" sz="1000">
              <a:latin typeface="Book Antiqua" panose="02040602050305030304" pitchFamily="18" charset="0"/>
            </a:endParaRPr>
          </a:p>
        </p:txBody>
      </p:sp>
      <p:sp>
        <p:nvSpPr>
          <p:cNvPr id="34819" name="Rectangle 2"/>
          <p:cNvSpPr>
            <a:spLocks noGrp="1" noChangeArrowheads="1"/>
          </p:cNvSpPr>
          <p:nvPr>
            <p:ph type="title"/>
          </p:nvPr>
        </p:nvSpPr>
        <p:spPr/>
        <p:txBody>
          <a:bodyPr/>
          <a:lstStyle/>
          <a:p>
            <a:r>
              <a:rPr lang="en-US" altLang="en-US" sz="3300">
                <a:latin typeface="Book Antiqua" panose="02040602050305030304" pitchFamily="18" charset="0"/>
              </a:rPr>
              <a:t>Componentele unei instrucţiuni</a:t>
            </a:r>
            <a:endParaRPr lang="en-US" altLang="en-US">
              <a:latin typeface="Book Antiqua" panose="02040602050305030304" pitchFamily="18" charset="0"/>
            </a:endParaRPr>
          </a:p>
        </p:txBody>
      </p:sp>
      <p:sp>
        <p:nvSpPr>
          <p:cNvPr id="34820" name="Rectangle 3"/>
          <p:cNvSpPr>
            <a:spLocks noGrp="1" noChangeArrowheads="1"/>
          </p:cNvSpPr>
          <p:nvPr>
            <p:ph type="body" idx="1"/>
          </p:nvPr>
        </p:nvSpPr>
        <p:spPr>
          <a:xfrm>
            <a:off x="3470275" y="2159000"/>
            <a:ext cx="4987925" cy="3860800"/>
          </a:xfrm>
        </p:spPr>
        <p:txBody>
          <a:bodyPr/>
          <a:lstStyle/>
          <a:p>
            <a:r>
              <a:rPr lang="en-US" altLang="en-US" sz="1800">
                <a:latin typeface="Book Antiqua" panose="02040602050305030304" pitchFamily="18" charset="0"/>
              </a:rPr>
              <a:t>Octetul </a:t>
            </a:r>
            <a:r>
              <a:rPr lang="en-US" altLang="en-US" sz="1800" i="1">
                <a:latin typeface="Book Antiqua" panose="02040602050305030304" pitchFamily="18" charset="0"/>
              </a:rPr>
              <a:t>Opcode</a:t>
            </a:r>
            <a:r>
              <a:rPr lang="en-US" altLang="en-US" sz="1800">
                <a:latin typeface="Book Antiqua" panose="02040602050305030304" pitchFamily="18" charset="0"/>
              </a:rPr>
              <a:t> reprezintă codul operaţiei, direcţia (D) şi dimensiunea (W)</a:t>
            </a:r>
          </a:p>
          <a:p>
            <a:r>
              <a:rPr lang="en-US" altLang="en-US" sz="1800">
                <a:latin typeface="Book Antiqua" panose="02040602050305030304" pitchFamily="18" charset="0"/>
              </a:rPr>
              <a:t>Octetul </a:t>
            </a:r>
            <a:r>
              <a:rPr lang="en-US" altLang="en-US" sz="1800" i="1">
                <a:latin typeface="Book Antiqua" panose="02040602050305030304" pitchFamily="18" charset="0"/>
              </a:rPr>
              <a:t>Mode</a:t>
            </a:r>
            <a:r>
              <a:rPr lang="en-US" altLang="en-US" sz="1800">
                <a:latin typeface="Book Antiqua" panose="02040602050305030304" pitchFamily="18" charset="0"/>
              </a:rPr>
              <a:t> apare doar la instrucţiunile ce folosesc regiştri</a:t>
            </a:r>
          </a:p>
          <a:p>
            <a:r>
              <a:rPr lang="en-US" altLang="en-US" sz="1800">
                <a:latin typeface="Book Antiqua" panose="02040602050305030304" pitchFamily="18" charset="0"/>
              </a:rPr>
              <a:t>Octetul </a:t>
            </a:r>
            <a:r>
              <a:rPr lang="en-US" altLang="en-US" sz="1800" i="1">
                <a:latin typeface="Book Antiqua" panose="02040602050305030304" pitchFamily="18" charset="0"/>
              </a:rPr>
              <a:t>Mode</a:t>
            </a:r>
            <a:r>
              <a:rPr lang="en-US" altLang="en-US" sz="1800">
                <a:latin typeface="Book Antiqua" panose="02040602050305030304" pitchFamily="18" charset="0"/>
              </a:rPr>
              <a:t> codifică destinaţia şi sursa în cazul instrucţiunilor cu 2 operanzi</a:t>
            </a:r>
          </a:p>
          <a:p>
            <a:r>
              <a:rPr lang="en-US" altLang="en-US" sz="1800">
                <a:latin typeface="Book Antiqua" panose="02040602050305030304" pitchFamily="18" charset="0"/>
              </a:rPr>
              <a:t>Destinaţia şi sursa sunt specificate în câmpurile </a:t>
            </a:r>
            <a:r>
              <a:rPr lang="en-US" altLang="en-US" sz="1800" i="1">
                <a:latin typeface="Book Antiqua" panose="02040602050305030304" pitchFamily="18" charset="0"/>
              </a:rPr>
              <a:t>REG</a:t>
            </a:r>
            <a:r>
              <a:rPr lang="en-US" altLang="en-US" sz="1800">
                <a:latin typeface="Book Antiqua" panose="02040602050305030304" pitchFamily="18" charset="0"/>
              </a:rPr>
              <a:t> şi </a:t>
            </a:r>
            <a:r>
              <a:rPr lang="en-US" altLang="en-US" sz="1800" i="1">
                <a:latin typeface="Book Antiqua" panose="02040602050305030304" pitchFamily="18" charset="0"/>
              </a:rPr>
              <a:t>R/M</a:t>
            </a:r>
            <a:r>
              <a:rPr lang="en-US" altLang="en-US" sz="1800">
                <a:latin typeface="Book Antiqua" panose="02040602050305030304" pitchFamily="18" charset="0"/>
              </a:rPr>
              <a:t> </a:t>
            </a:r>
          </a:p>
          <a:p>
            <a:endParaRPr lang="en-US" altLang="en-US">
              <a:latin typeface="Book Antiqua" panose="02040602050305030304" pitchFamily="18" charset="0"/>
            </a:endParaRPr>
          </a:p>
        </p:txBody>
      </p:sp>
      <p:grpSp>
        <p:nvGrpSpPr>
          <p:cNvPr id="34821" name="Group 4"/>
          <p:cNvGrpSpPr>
            <a:grpSpLocks/>
          </p:cNvGrpSpPr>
          <p:nvPr/>
        </p:nvGrpSpPr>
        <p:grpSpPr bwMode="auto">
          <a:xfrm>
            <a:off x="828675" y="2362200"/>
            <a:ext cx="2252277" cy="1289362"/>
            <a:chOff x="863" y="2448"/>
            <a:chExt cx="1187" cy="679"/>
          </a:xfrm>
        </p:grpSpPr>
        <p:sp>
          <p:nvSpPr>
            <p:cNvPr id="34846" name="Rectangle 5"/>
            <p:cNvSpPr>
              <a:spLocks noChangeArrowheads="1"/>
            </p:cNvSpPr>
            <p:nvPr/>
          </p:nvSpPr>
          <p:spPr bwMode="auto">
            <a:xfrm>
              <a:off x="864" y="2448"/>
              <a:ext cx="115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34847" name="Text Box 6"/>
            <p:cNvSpPr txBox="1">
              <a:spLocks noChangeArrowheads="1"/>
            </p:cNvSpPr>
            <p:nvPr/>
          </p:nvSpPr>
          <p:spPr bwMode="auto">
            <a:xfrm>
              <a:off x="1728" y="2501"/>
              <a:ext cx="165" cy="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Book Antiqua" panose="02040602050305030304" pitchFamily="18" charset="0"/>
                </a:rPr>
                <a:t>D</a:t>
              </a:r>
            </a:p>
          </p:txBody>
        </p:sp>
        <p:sp>
          <p:nvSpPr>
            <p:cNvPr id="34848" name="Text Box 7"/>
            <p:cNvSpPr txBox="1">
              <a:spLocks noChangeArrowheads="1"/>
            </p:cNvSpPr>
            <p:nvPr/>
          </p:nvSpPr>
          <p:spPr bwMode="auto">
            <a:xfrm>
              <a:off x="1872" y="2501"/>
              <a:ext cx="178" cy="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Book Antiqua" panose="02040602050305030304" pitchFamily="18" charset="0"/>
                </a:rPr>
                <a:t>W</a:t>
              </a:r>
            </a:p>
          </p:txBody>
        </p:sp>
        <p:sp>
          <p:nvSpPr>
            <p:cNvPr id="34849" name="Line 8"/>
            <p:cNvSpPr>
              <a:spLocks noChangeShapeType="1"/>
            </p:cNvSpPr>
            <p:nvPr/>
          </p:nvSpPr>
          <p:spPr bwMode="auto">
            <a:xfrm>
              <a:off x="1008"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4850" name="Line 9"/>
            <p:cNvSpPr>
              <a:spLocks noChangeShapeType="1"/>
            </p:cNvSpPr>
            <p:nvPr/>
          </p:nvSpPr>
          <p:spPr bwMode="auto">
            <a:xfrm>
              <a:off x="1152"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4851" name="Line 10"/>
            <p:cNvSpPr>
              <a:spLocks noChangeShapeType="1"/>
            </p:cNvSpPr>
            <p:nvPr/>
          </p:nvSpPr>
          <p:spPr bwMode="auto">
            <a:xfrm>
              <a:off x="1440"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4852" name="Line 11"/>
            <p:cNvSpPr>
              <a:spLocks noChangeShapeType="1"/>
            </p:cNvSpPr>
            <p:nvPr/>
          </p:nvSpPr>
          <p:spPr bwMode="auto">
            <a:xfrm>
              <a:off x="1296"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4853" name="Line 12"/>
            <p:cNvSpPr>
              <a:spLocks noChangeShapeType="1"/>
            </p:cNvSpPr>
            <p:nvPr/>
          </p:nvSpPr>
          <p:spPr bwMode="auto">
            <a:xfrm>
              <a:off x="1584"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4854" name="Line 13"/>
            <p:cNvSpPr>
              <a:spLocks noChangeShapeType="1"/>
            </p:cNvSpPr>
            <p:nvPr/>
          </p:nvSpPr>
          <p:spPr bwMode="auto">
            <a:xfrm>
              <a:off x="1728"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4855" name="Line 14"/>
            <p:cNvSpPr>
              <a:spLocks noChangeShapeType="1"/>
            </p:cNvSpPr>
            <p:nvPr/>
          </p:nvSpPr>
          <p:spPr bwMode="auto">
            <a:xfrm>
              <a:off x="1872"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4856" name="AutoShape 15"/>
            <p:cNvSpPr>
              <a:spLocks/>
            </p:cNvSpPr>
            <p:nvPr/>
          </p:nvSpPr>
          <p:spPr bwMode="auto">
            <a:xfrm rot="-5360777">
              <a:off x="1199" y="2496"/>
              <a:ext cx="144" cy="816"/>
            </a:xfrm>
            <a:prstGeom prst="leftBrace">
              <a:avLst>
                <a:gd name="adj1" fmla="val 47222"/>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34857" name="Text Box 16"/>
            <p:cNvSpPr txBox="1">
              <a:spLocks noChangeArrowheads="1"/>
            </p:cNvSpPr>
            <p:nvPr/>
          </p:nvSpPr>
          <p:spPr bwMode="auto">
            <a:xfrm>
              <a:off x="1008" y="2981"/>
              <a:ext cx="443" cy="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latin typeface="Book Antiqua" panose="02040602050305030304" pitchFamily="18" charset="0"/>
                </a:rPr>
                <a:t>OPCODE</a:t>
              </a:r>
            </a:p>
          </p:txBody>
        </p:sp>
      </p:grpSp>
      <p:grpSp>
        <p:nvGrpSpPr>
          <p:cNvPr id="34822" name="Group 18"/>
          <p:cNvGrpSpPr>
            <a:grpSpLocks/>
          </p:cNvGrpSpPr>
          <p:nvPr/>
        </p:nvGrpSpPr>
        <p:grpSpPr bwMode="auto">
          <a:xfrm>
            <a:off x="798513" y="1498602"/>
            <a:ext cx="4419600" cy="471488"/>
            <a:chOff x="384" y="1152"/>
            <a:chExt cx="2784" cy="297"/>
          </a:xfrm>
        </p:grpSpPr>
        <p:sp>
          <p:nvSpPr>
            <p:cNvPr id="34838" name="Rectangle 19"/>
            <p:cNvSpPr>
              <a:spLocks noChangeArrowheads="1"/>
            </p:cNvSpPr>
            <p:nvPr/>
          </p:nvSpPr>
          <p:spPr bwMode="auto">
            <a:xfrm>
              <a:off x="384" y="1152"/>
              <a:ext cx="2784" cy="288"/>
            </a:xfrm>
            <a:prstGeom prst="rect">
              <a:avLst/>
            </a:prstGeom>
            <a:solidFill>
              <a:srgbClr val="66FF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endParaRPr lang="en-US" altLang="en-US" b="1">
                <a:latin typeface="Book Antiqua" panose="02040602050305030304" pitchFamily="18" charset="0"/>
              </a:endParaRPr>
            </a:p>
          </p:txBody>
        </p:sp>
        <p:sp>
          <p:nvSpPr>
            <p:cNvPr id="34839" name="Text Box 20"/>
            <p:cNvSpPr txBox="1">
              <a:spLocks noChangeArrowheads="1"/>
            </p:cNvSpPr>
            <p:nvPr/>
          </p:nvSpPr>
          <p:spPr bwMode="auto">
            <a:xfrm>
              <a:off x="432" y="1206"/>
              <a:ext cx="462"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Book Antiqua" panose="02040602050305030304" pitchFamily="18" charset="0"/>
                </a:rPr>
                <a:t>Opcode</a:t>
              </a:r>
            </a:p>
          </p:txBody>
        </p:sp>
        <p:sp>
          <p:nvSpPr>
            <p:cNvPr id="34840" name="Text Box 21"/>
            <p:cNvSpPr txBox="1">
              <a:spLocks noChangeArrowheads="1"/>
            </p:cNvSpPr>
            <p:nvPr/>
          </p:nvSpPr>
          <p:spPr bwMode="auto">
            <a:xfrm>
              <a:off x="1056" y="1206"/>
              <a:ext cx="37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Book Antiqua" panose="02040602050305030304" pitchFamily="18" charset="0"/>
                </a:rPr>
                <a:t>Mode</a:t>
              </a:r>
            </a:p>
          </p:txBody>
        </p:sp>
        <p:sp>
          <p:nvSpPr>
            <p:cNvPr id="34841" name="Text Box 22"/>
            <p:cNvSpPr txBox="1">
              <a:spLocks noChangeArrowheads="1"/>
            </p:cNvSpPr>
            <p:nvPr/>
          </p:nvSpPr>
          <p:spPr bwMode="auto">
            <a:xfrm>
              <a:off x="1536" y="1206"/>
              <a:ext cx="704"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Book Antiqua" panose="02040602050305030304" pitchFamily="18" charset="0"/>
                </a:rPr>
                <a:t>Deplasament</a:t>
              </a:r>
            </a:p>
          </p:txBody>
        </p:sp>
        <p:sp>
          <p:nvSpPr>
            <p:cNvPr id="34842" name="Text Box 23"/>
            <p:cNvSpPr txBox="1">
              <a:spLocks noChangeArrowheads="1"/>
            </p:cNvSpPr>
            <p:nvPr/>
          </p:nvSpPr>
          <p:spPr bwMode="auto">
            <a:xfrm>
              <a:off x="2304" y="1158"/>
              <a:ext cx="82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Book Antiqua" panose="02040602050305030304" pitchFamily="18" charset="0"/>
                </a:rPr>
                <a:t>Data/</a:t>
              </a:r>
            </a:p>
            <a:p>
              <a:r>
                <a:rPr lang="en-US" altLang="en-US" b="1">
                  <a:latin typeface="Book Antiqua" panose="02040602050305030304" pitchFamily="18" charset="0"/>
                </a:rPr>
                <a:t>Valoare efectivă</a:t>
              </a:r>
            </a:p>
          </p:txBody>
        </p:sp>
        <p:sp>
          <p:nvSpPr>
            <p:cNvPr id="34843" name="Line 24"/>
            <p:cNvSpPr>
              <a:spLocks noChangeShapeType="1"/>
            </p:cNvSpPr>
            <p:nvPr/>
          </p:nvSpPr>
          <p:spPr bwMode="auto">
            <a:xfrm>
              <a:off x="960" y="1152"/>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4844" name="Line 25"/>
            <p:cNvSpPr>
              <a:spLocks noChangeShapeType="1"/>
            </p:cNvSpPr>
            <p:nvPr/>
          </p:nvSpPr>
          <p:spPr bwMode="auto">
            <a:xfrm>
              <a:off x="1488" y="1152"/>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4845" name="Line 26"/>
            <p:cNvSpPr>
              <a:spLocks noChangeShapeType="1"/>
            </p:cNvSpPr>
            <p:nvPr/>
          </p:nvSpPr>
          <p:spPr bwMode="auto">
            <a:xfrm>
              <a:off x="2304" y="1152"/>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grpSp>
      <p:grpSp>
        <p:nvGrpSpPr>
          <p:cNvPr id="34823" name="Group 27"/>
          <p:cNvGrpSpPr>
            <a:grpSpLocks/>
          </p:cNvGrpSpPr>
          <p:nvPr/>
        </p:nvGrpSpPr>
        <p:grpSpPr bwMode="auto">
          <a:xfrm>
            <a:off x="835025" y="3808413"/>
            <a:ext cx="2203450" cy="1046162"/>
            <a:chOff x="719" y="2208"/>
            <a:chExt cx="1153" cy="528"/>
          </a:xfrm>
        </p:grpSpPr>
        <p:sp>
          <p:nvSpPr>
            <p:cNvPr id="34824" name="Rectangle 28"/>
            <p:cNvSpPr>
              <a:spLocks noChangeArrowheads="1"/>
            </p:cNvSpPr>
            <p:nvPr/>
          </p:nvSpPr>
          <p:spPr bwMode="auto">
            <a:xfrm>
              <a:off x="720" y="2208"/>
              <a:ext cx="115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34825" name="Line 29"/>
            <p:cNvSpPr>
              <a:spLocks noChangeShapeType="1"/>
            </p:cNvSpPr>
            <p:nvPr/>
          </p:nvSpPr>
          <p:spPr bwMode="auto">
            <a:xfrm>
              <a:off x="864"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4826" name="Line 30"/>
            <p:cNvSpPr>
              <a:spLocks noChangeShapeType="1"/>
            </p:cNvSpPr>
            <p:nvPr/>
          </p:nvSpPr>
          <p:spPr bwMode="auto">
            <a:xfrm>
              <a:off x="1008"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4827" name="Line 31"/>
            <p:cNvSpPr>
              <a:spLocks noChangeShapeType="1"/>
            </p:cNvSpPr>
            <p:nvPr/>
          </p:nvSpPr>
          <p:spPr bwMode="auto">
            <a:xfrm>
              <a:off x="1296"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4828" name="Line 32"/>
            <p:cNvSpPr>
              <a:spLocks noChangeShapeType="1"/>
            </p:cNvSpPr>
            <p:nvPr/>
          </p:nvSpPr>
          <p:spPr bwMode="auto">
            <a:xfrm>
              <a:off x="1152"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4829" name="Line 33"/>
            <p:cNvSpPr>
              <a:spLocks noChangeShapeType="1"/>
            </p:cNvSpPr>
            <p:nvPr/>
          </p:nvSpPr>
          <p:spPr bwMode="auto">
            <a:xfrm>
              <a:off x="1440"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4830" name="Line 34"/>
            <p:cNvSpPr>
              <a:spLocks noChangeShapeType="1"/>
            </p:cNvSpPr>
            <p:nvPr/>
          </p:nvSpPr>
          <p:spPr bwMode="auto">
            <a:xfrm>
              <a:off x="1584"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4831" name="Line 35"/>
            <p:cNvSpPr>
              <a:spLocks noChangeShapeType="1"/>
            </p:cNvSpPr>
            <p:nvPr/>
          </p:nvSpPr>
          <p:spPr bwMode="auto">
            <a:xfrm>
              <a:off x="1728"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4832" name="AutoShape 36"/>
            <p:cNvSpPr>
              <a:spLocks/>
            </p:cNvSpPr>
            <p:nvPr/>
          </p:nvSpPr>
          <p:spPr bwMode="auto">
            <a:xfrm rot="-5360777">
              <a:off x="792" y="2515"/>
              <a:ext cx="144" cy="289"/>
            </a:xfrm>
            <a:prstGeom prst="leftBrace">
              <a:avLst>
                <a:gd name="adj1" fmla="val 16725"/>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34833" name="Text Box 37"/>
            <p:cNvSpPr txBox="1">
              <a:spLocks noChangeArrowheads="1"/>
            </p:cNvSpPr>
            <p:nvPr/>
          </p:nvSpPr>
          <p:spPr bwMode="auto">
            <a:xfrm>
              <a:off x="720" y="2500"/>
              <a:ext cx="298" cy="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latin typeface="Book Antiqua" panose="02040602050305030304" pitchFamily="18" charset="0"/>
                </a:rPr>
                <a:t>MOD</a:t>
              </a:r>
            </a:p>
          </p:txBody>
        </p:sp>
        <p:sp>
          <p:nvSpPr>
            <p:cNvPr id="34834" name="AutoShape 38"/>
            <p:cNvSpPr>
              <a:spLocks/>
            </p:cNvSpPr>
            <p:nvPr/>
          </p:nvSpPr>
          <p:spPr bwMode="auto">
            <a:xfrm rot="-5360777">
              <a:off x="1151" y="2448"/>
              <a:ext cx="144" cy="432"/>
            </a:xfrm>
            <a:prstGeom prst="leftBrace">
              <a:avLst>
                <a:gd name="adj1" fmla="val 25000"/>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34835" name="AutoShape 39"/>
            <p:cNvSpPr>
              <a:spLocks/>
            </p:cNvSpPr>
            <p:nvPr/>
          </p:nvSpPr>
          <p:spPr bwMode="auto">
            <a:xfrm rot="-5360777">
              <a:off x="1583" y="2448"/>
              <a:ext cx="144" cy="432"/>
            </a:xfrm>
            <a:prstGeom prst="leftBrace">
              <a:avLst>
                <a:gd name="adj1" fmla="val 25000"/>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34836" name="Text Box 40"/>
            <p:cNvSpPr txBox="1">
              <a:spLocks noChangeArrowheads="1"/>
            </p:cNvSpPr>
            <p:nvPr/>
          </p:nvSpPr>
          <p:spPr bwMode="auto">
            <a:xfrm>
              <a:off x="1104" y="2500"/>
              <a:ext cx="260" cy="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latin typeface="Book Antiqua" panose="02040602050305030304" pitchFamily="18" charset="0"/>
                </a:rPr>
                <a:t>REG</a:t>
              </a:r>
            </a:p>
          </p:txBody>
        </p:sp>
        <p:sp>
          <p:nvSpPr>
            <p:cNvPr id="34837" name="Text Box 41"/>
            <p:cNvSpPr txBox="1">
              <a:spLocks noChangeArrowheads="1"/>
            </p:cNvSpPr>
            <p:nvPr/>
          </p:nvSpPr>
          <p:spPr bwMode="auto">
            <a:xfrm>
              <a:off x="1536" y="2500"/>
              <a:ext cx="275" cy="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latin typeface="Book Antiqua" panose="02040602050305030304" pitchFamily="18" charset="0"/>
                </a:rPr>
                <a:t>R/M</a:t>
              </a: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90ACA2A2-D5AD-4A15-BC83-CD6BBF0394F8}" type="slidenum">
              <a:rPr lang="en-US" altLang="en-US" sz="1400">
                <a:latin typeface="Book Antiqua" panose="02040602050305030304" pitchFamily="18" charset="0"/>
              </a:rPr>
              <a:pPr/>
              <a:t>33</a:t>
            </a:fld>
            <a:endParaRPr lang="en-US" altLang="en-US" sz="1000">
              <a:latin typeface="Book Antiqua" panose="02040602050305030304" pitchFamily="18" charset="0"/>
            </a:endParaRPr>
          </a:p>
        </p:txBody>
      </p:sp>
      <p:sp>
        <p:nvSpPr>
          <p:cNvPr id="35843" name="Rectangle 2"/>
          <p:cNvSpPr>
            <a:spLocks noGrp="1" noChangeArrowheads="1"/>
          </p:cNvSpPr>
          <p:nvPr>
            <p:ph type="title"/>
          </p:nvPr>
        </p:nvSpPr>
        <p:spPr/>
        <p:txBody>
          <a:bodyPr/>
          <a:lstStyle/>
          <a:p>
            <a:br>
              <a:rPr lang="en-US" altLang="en-US">
                <a:latin typeface="Book Antiqua" panose="02040602050305030304" pitchFamily="18" charset="0"/>
              </a:rPr>
            </a:br>
            <a:r>
              <a:rPr lang="en-US" altLang="en-US">
                <a:latin typeface="Book Antiqua" panose="02040602050305030304" pitchFamily="18" charset="0"/>
              </a:rPr>
              <a:t>Opcode</a:t>
            </a:r>
          </a:p>
        </p:txBody>
      </p:sp>
      <p:sp>
        <p:nvSpPr>
          <p:cNvPr id="35844" name="Rectangle 3"/>
          <p:cNvSpPr>
            <a:spLocks noGrp="1" noChangeArrowheads="1"/>
          </p:cNvSpPr>
          <p:nvPr>
            <p:ph type="body" idx="1"/>
          </p:nvPr>
        </p:nvSpPr>
        <p:spPr>
          <a:xfrm>
            <a:off x="685800" y="1382713"/>
            <a:ext cx="7772400" cy="4637087"/>
          </a:xfrm>
        </p:spPr>
        <p:txBody>
          <a:bodyPr/>
          <a:lstStyle/>
          <a:p>
            <a:endParaRPr lang="en-US" altLang="en-US">
              <a:latin typeface="Book Antiqua" panose="02040602050305030304" pitchFamily="18" charset="0"/>
            </a:endParaRPr>
          </a:p>
          <a:p>
            <a:r>
              <a:rPr lang="en-US" altLang="en-US" i="1">
                <a:latin typeface="Book Antiqua" panose="02040602050305030304" pitchFamily="18" charset="0"/>
              </a:rPr>
              <a:t>Opcode</a:t>
            </a:r>
            <a:r>
              <a:rPr lang="en-US" altLang="en-US">
                <a:latin typeface="Book Antiqua" panose="02040602050305030304" pitchFamily="18" charset="0"/>
              </a:rPr>
              <a:t> (1 sau 2 octeţi) selectează operaţia (adunare, scădere, move, etc.) ce va fi efectuată de către microprocesor</a:t>
            </a:r>
          </a:p>
          <a:p>
            <a:endParaRPr lang="en-US" altLang="en-US">
              <a:latin typeface="Book Antiqua" panose="02040602050305030304" pitchFamily="18" charset="0"/>
            </a:endParaRPr>
          </a:p>
        </p:txBody>
      </p:sp>
      <p:grpSp>
        <p:nvGrpSpPr>
          <p:cNvPr id="35845" name="Group 17"/>
          <p:cNvGrpSpPr>
            <a:grpSpLocks/>
          </p:cNvGrpSpPr>
          <p:nvPr/>
        </p:nvGrpSpPr>
        <p:grpSpPr bwMode="auto">
          <a:xfrm>
            <a:off x="1370013" y="3667125"/>
            <a:ext cx="2252277" cy="1289362"/>
            <a:chOff x="863" y="2448"/>
            <a:chExt cx="1187" cy="679"/>
          </a:xfrm>
        </p:grpSpPr>
        <p:sp>
          <p:nvSpPr>
            <p:cNvPr id="35847" name="Rectangle 4"/>
            <p:cNvSpPr>
              <a:spLocks noChangeArrowheads="1"/>
            </p:cNvSpPr>
            <p:nvPr/>
          </p:nvSpPr>
          <p:spPr bwMode="auto">
            <a:xfrm>
              <a:off x="864" y="2448"/>
              <a:ext cx="115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35848" name="Text Box 5"/>
            <p:cNvSpPr txBox="1">
              <a:spLocks noChangeArrowheads="1"/>
            </p:cNvSpPr>
            <p:nvPr/>
          </p:nvSpPr>
          <p:spPr bwMode="auto">
            <a:xfrm>
              <a:off x="1728" y="2501"/>
              <a:ext cx="165" cy="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Book Antiqua" panose="02040602050305030304" pitchFamily="18" charset="0"/>
                </a:rPr>
                <a:t>D</a:t>
              </a:r>
            </a:p>
          </p:txBody>
        </p:sp>
        <p:sp>
          <p:nvSpPr>
            <p:cNvPr id="35849" name="Text Box 6"/>
            <p:cNvSpPr txBox="1">
              <a:spLocks noChangeArrowheads="1"/>
            </p:cNvSpPr>
            <p:nvPr/>
          </p:nvSpPr>
          <p:spPr bwMode="auto">
            <a:xfrm>
              <a:off x="1872" y="2501"/>
              <a:ext cx="178" cy="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latin typeface="Book Antiqua" panose="02040602050305030304" pitchFamily="18" charset="0"/>
                </a:rPr>
                <a:t>W</a:t>
              </a:r>
            </a:p>
          </p:txBody>
        </p:sp>
        <p:sp>
          <p:nvSpPr>
            <p:cNvPr id="35850" name="Line 7"/>
            <p:cNvSpPr>
              <a:spLocks noChangeShapeType="1"/>
            </p:cNvSpPr>
            <p:nvPr/>
          </p:nvSpPr>
          <p:spPr bwMode="auto">
            <a:xfrm>
              <a:off x="1008"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5851" name="Line 8"/>
            <p:cNvSpPr>
              <a:spLocks noChangeShapeType="1"/>
            </p:cNvSpPr>
            <p:nvPr/>
          </p:nvSpPr>
          <p:spPr bwMode="auto">
            <a:xfrm>
              <a:off x="1152"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5852" name="Line 9"/>
            <p:cNvSpPr>
              <a:spLocks noChangeShapeType="1"/>
            </p:cNvSpPr>
            <p:nvPr/>
          </p:nvSpPr>
          <p:spPr bwMode="auto">
            <a:xfrm>
              <a:off x="1440"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5853" name="Line 10"/>
            <p:cNvSpPr>
              <a:spLocks noChangeShapeType="1"/>
            </p:cNvSpPr>
            <p:nvPr/>
          </p:nvSpPr>
          <p:spPr bwMode="auto">
            <a:xfrm>
              <a:off x="1296"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5854" name="Line 11"/>
            <p:cNvSpPr>
              <a:spLocks noChangeShapeType="1"/>
            </p:cNvSpPr>
            <p:nvPr/>
          </p:nvSpPr>
          <p:spPr bwMode="auto">
            <a:xfrm>
              <a:off x="1584"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5855" name="Line 12"/>
            <p:cNvSpPr>
              <a:spLocks noChangeShapeType="1"/>
            </p:cNvSpPr>
            <p:nvPr/>
          </p:nvSpPr>
          <p:spPr bwMode="auto">
            <a:xfrm>
              <a:off x="1728"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5856" name="Line 13"/>
            <p:cNvSpPr>
              <a:spLocks noChangeShapeType="1"/>
            </p:cNvSpPr>
            <p:nvPr/>
          </p:nvSpPr>
          <p:spPr bwMode="auto">
            <a:xfrm>
              <a:off x="1872" y="244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5857" name="AutoShape 14"/>
            <p:cNvSpPr>
              <a:spLocks/>
            </p:cNvSpPr>
            <p:nvPr/>
          </p:nvSpPr>
          <p:spPr bwMode="auto">
            <a:xfrm rot="-5360777">
              <a:off x="1199" y="2496"/>
              <a:ext cx="144" cy="816"/>
            </a:xfrm>
            <a:prstGeom prst="leftBrace">
              <a:avLst>
                <a:gd name="adj1" fmla="val 47222"/>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35858" name="Text Box 15"/>
            <p:cNvSpPr txBox="1">
              <a:spLocks noChangeArrowheads="1"/>
            </p:cNvSpPr>
            <p:nvPr/>
          </p:nvSpPr>
          <p:spPr bwMode="auto">
            <a:xfrm>
              <a:off x="1008" y="2981"/>
              <a:ext cx="443" cy="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latin typeface="Book Antiqua" panose="02040602050305030304" pitchFamily="18" charset="0"/>
                </a:rPr>
                <a:t>OPCODE</a:t>
              </a:r>
            </a:p>
          </p:txBody>
        </p:sp>
      </p:grpSp>
      <p:sp>
        <p:nvSpPr>
          <p:cNvPr id="35846" name="Text Box 16"/>
          <p:cNvSpPr txBox="1">
            <a:spLocks noChangeArrowheads="1"/>
          </p:cNvSpPr>
          <p:nvPr/>
        </p:nvSpPr>
        <p:spPr bwMode="auto">
          <a:xfrm>
            <a:off x="3927475" y="3463925"/>
            <a:ext cx="4344459"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solidFill>
                  <a:srgbClr val="000099"/>
                </a:solidFill>
                <a:latin typeface="Book Antiqua" panose="02040602050305030304" pitchFamily="18" charset="0"/>
              </a:rPr>
              <a:t>D (direction) - semnifică sensul operaţiei</a:t>
            </a:r>
          </a:p>
          <a:p>
            <a:r>
              <a:rPr lang="en-US" altLang="en-US" sz="1600" b="1">
                <a:solidFill>
                  <a:srgbClr val="000099"/>
                </a:solidFill>
                <a:latin typeface="Book Antiqua" panose="02040602050305030304" pitchFamily="18" charset="0"/>
              </a:rPr>
              <a:t>      D = 0 - de la câmpul REG la câmpul R/M </a:t>
            </a:r>
            <a:br>
              <a:rPr lang="en-US" altLang="en-US" sz="1600" b="1">
                <a:solidFill>
                  <a:srgbClr val="000099"/>
                </a:solidFill>
                <a:latin typeface="Book Antiqua" panose="02040602050305030304" pitchFamily="18" charset="0"/>
              </a:rPr>
            </a:br>
            <a:r>
              <a:rPr lang="en-US" altLang="en-US" sz="1600" b="1">
                <a:solidFill>
                  <a:srgbClr val="000099"/>
                </a:solidFill>
                <a:latin typeface="Book Antiqua" panose="02040602050305030304" pitchFamily="18" charset="0"/>
              </a:rPr>
              <a:t>      D = 1 - de la câmpul R/M la câmpul REG </a:t>
            </a:r>
            <a:br>
              <a:rPr lang="en-US" altLang="en-US" sz="1600" b="1">
                <a:solidFill>
                  <a:srgbClr val="000099"/>
                </a:solidFill>
                <a:latin typeface="Book Antiqua" panose="02040602050305030304" pitchFamily="18" charset="0"/>
              </a:rPr>
            </a:br>
            <a:endParaRPr lang="en-US" altLang="en-US" sz="1600" b="1">
              <a:solidFill>
                <a:srgbClr val="000099"/>
              </a:solidFill>
              <a:latin typeface="Book Antiqua" panose="02040602050305030304" pitchFamily="18" charset="0"/>
            </a:endParaRPr>
          </a:p>
          <a:p>
            <a:r>
              <a:rPr lang="en-US" altLang="en-US" sz="1600" b="1">
                <a:solidFill>
                  <a:srgbClr val="000099"/>
                </a:solidFill>
                <a:latin typeface="Book Antiqua" panose="02040602050305030304" pitchFamily="18" charset="0"/>
              </a:rPr>
              <a:t>W - dimensiunea datelor</a:t>
            </a:r>
          </a:p>
          <a:p>
            <a:r>
              <a:rPr lang="en-US" altLang="en-US" sz="1600" b="1">
                <a:solidFill>
                  <a:srgbClr val="000099"/>
                </a:solidFill>
                <a:latin typeface="Book Antiqua" panose="02040602050305030304" pitchFamily="18" charset="0"/>
              </a:rPr>
              <a:t>       W = 0 - octet</a:t>
            </a:r>
          </a:p>
          <a:p>
            <a:r>
              <a:rPr lang="en-US" altLang="en-US" sz="1600" b="1">
                <a:solidFill>
                  <a:srgbClr val="000099"/>
                </a:solidFill>
                <a:latin typeface="Book Antiqua" panose="02040602050305030304" pitchFamily="18" charset="0"/>
              </a:rPr>
              <a:t>       W = 1 - word sau double word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69DEBFB0-025C-472E-9FE3-C5C8332CC63F}" type="slidenum">
              <a:rPr lang="en-US" altLang="en-US" sz="1400"/>
              <a:pPr/>
              <a:t>34</a:t>
            </a:fld>
            <a:endParaRPr lang="en-US" altLang="en-US" sz="1000"/>
          </a:p>
        </p:txBody>
      </p:sp>
      <p:sp>
        <p:nvSpPr>
          <p:cNvPr id="36867" name="Rectangle 2"/>
          <p:cNvSpPr>
            <a:spLocks noGrp="1" noChangeArrowheads="1"/>
          </p:cNvSpPr>
          <p:nvPr>
            <p:ph type="title"/>
          </p:nvPr>
        </p:nvSpPr>
        <p:spPr/>
        <p:txBody>
          <a:bodyPr/>
          <a:lstStyle/>
          <a:p>
            <a:r>
              <a:rPr lang="en-US" altLang="en-US" dirty="0">
                <a:latin typeface="Book Antiqua" panose="02040602050305030304" pitchFamily="18" charset="0"/>
              </a:rPr>
              <a:t>Mode</a:t>
            </a:r>
          </a:p>
        </p:txBody>
      </p:sp>
      <p:sp>
        <p:nvSpPr>
          <p:cNvPr id="36868" name="Rectangle 3"/>
          <p:cNvSpPr>
            <a:spLocks noGrp="1" noChangeArrowheads="1"/>
          </p:cNvSpPr>
          <p:nvPr>
            <p:ph type="body" idx="1"/>
          </p:nvPr>
        </p:nvSpPr>
        <p:spPr/>
        <p:txBody>
          <a:bodyPr/>
          <a:lstStyle/>
          <a:p>
            <a:pPr>
              <a:lnSpc>
                <a:spcPct val="90000"/>
              </a:lnSpc>
            </a:pPr>
            <a:r>
              <a:rPr lang="en-US" altLang="en-US" sz="1600" dirty="0" err="1">
                <a:latin typeface="Book Antiqua" panose="02040602050305030304" pitchFamily="18" charset="0"/>
              </a:rPr>
              <a:t>Octetul</a:t>
            </a:r>
            <a:r>
              <a:rPr lang="en-US" altLang="en-US" sz="1600" dirty="0">
                <a:latin typeface="Book Antiqua" panose="02040602050305030304" pitchFamily="18" charset="0"/>
              </a:rPr>
              <a:t> </a:t>
            </a:r>
            <a:r>
              <a:rPr lang="en-US" altLang="en-US" sz="1600" i="1" dirty="0">
                <a:latin typeface="Book Antiqua" panose="02040602050305030304" pitchFamily="18" charset="0"/>
              </a:rPr>
              <a:t>Mode</a:t>
            </a:r>
            <a:r>
              <a:rPr lang="en-US" altLang="en-US" sz="1600" dirty="0">
                <a:latin typeface="Book Antiqua" panose="02040602050305030304" pitchFamily="18" charset="0"/>
              </a:rPr>
              <a:t> are 3 </a:t>
            </a:r>
            <a:r>
              <a:rPr lang="en-US" altLang="en-US" sz="1600" dirty="0" err="1">
                <a:latin typeface="Book Antiqua" panose="02040602050305030304" pitchFamily="18" charset="0"/>
              </a:rPr>
              <a:t>componente</a:t>
            </a:r>
            <a:endParaRPr lang="en-US" altLang="en-US" sz="1600" dirty="0">
              <a:latin typeface="Book Antiqua" panose="02040602050305030304" pitchFamily="18" charset="0"/>
            </a:endParaRPr>
          </a:p>
          <a:p>
            <a:pPr>
              <a:lnSpc>
                <a:spcPct val="90000"/>
              </a:lnSpc>
            </a:pPr>
            <a:r>
              <a:rPr lang="en-US" altLang="en-US" sz="1600" dirty="0" err="1">
                <a:latin typeface="Book Antiqua" panose="02040602050305030304" pitchFamily="18" charset="0"/>
              </a:rPr>
              <a:t>Câmpul</a:t>
            </a:r>
            <a:r>
              <a:rPr lang="en-US" altLang="en-US" sz="1600" dirty="0">
                <a:latin typeface="Book Antiqua" panose="02040602050305030304" pitchFamily="18" charset="0"/>
              </a:rPr>
              <a:t> </a:t>
            </a:r>
            <a:r>
              <a:rPr lang="en-US" altLang="en-US" sz="1600" i="1" dirty="0">
                <a:latin typeface="Book Antiqua" panose="02040602050305030304" pitchFamily="18" charset="0"/>
              </a:rPr>
              <a:t>Mod</a:t>
            </a:r>
            <a:r>
              <a:rPr lang="en-US" altLang="en-US" sz="1600" dirty="0">
                <a:latin typeface="Book Antiqua" panose="02040602050305030304" pitchFamily="18" charset="0"/>
              </a:rPr>
              <a:t> </a:t>
            </a:r>
            <a:r>
              <a:rPr lang="en-US" altLang="en-US" sz="1600" dirty="0" err="1">
                <a:latin typeface="Book Antiqua" panose="02040602050305030304" pitchFamily="18" charset="0"/>
              </a:rPr>
              <a:t>specifică</a:t>
            </a:r>
            <a:r>
              <a:rPr lang="en-US" altLang="en-US" sz="1600" dirty="0">
                <a:latin typeface="Book Antiqua" panose="02040602050305030304" pitchFamily="18" charset="0"/>
              </a:rPr>
              <a:t> </a:t>
            </a:r>
            <a:r>
              <a:rPr lang="en-US" altLang="en-US" sz="1600" dirty="0" err="1">
                <a:latin typeface="Book Antiqua" panose="02040602050305030304" pitchFamily="18" charset="0"/>
              </a:rPr>
              <a:t>tipul</a:t>
            </a:r>
            <a:r>
              <a:rPr lang="en-US" altLang="en-US" sz="1600" dirty="0">
                <a:latin typeface="Book Antiqua" panose="02040602050305030304" pitchFamily="18" charset="0"/>
              </a:rPr>
              <a:t> de </a:t>
            </a:r>
            <a:r>
              <a:rPr lang="en-US" altLang="en-US" sz="1600" dirty="0" err="1">
                <a:latin typeface="Book Antiqua" panose="02040602050305030304" pitchFamily="18" charset="0"/>
              </a:rPr>
              <a:t>adresare</a:t>
            </a:r>
            <a:r>
              <a:rPr lang="en-US" altLang="en-US" sz="1600" dirty="0">
                <a:latin typeface="Book Antiqua" panose="02040602050305030304" pitchFamily="18" charset="0"/>
              </a:rPr>
              <a:t> </a:t>
            </a:r>
            <a:r>
              <a:rPr lang="en-US" altLang="en-US" sz="1600" dirty="0" err="1">
                <a:latin typeface="Book Antiqua" panose="02040602050305030304" pitchFamily="18" charset="0"/>
              </a:rPr>
              <a:t>pentru</a:t>
            </a:r>
            <a:r>
              <a:rPr lang="en-US" altLang="en-US" sz="1600" dirty="0">
                <a:latin typeface="Book Antiqua" panose="02040602050305030304" pitchFamily="18" charset="0"/>
              </a:rPr>
              <a:t> </a:t>
            </a:r>
          </a:p>
          <a:p>
            <a:pPr>
              <a:lnSpc>
                <a:spcPct val="90000"/>
              </a:lnSpc>
              <a:buFontTx/>
              <a:buNone/>
            </a:pPr>
            <a:r>
              <a:rPr lang="en-US" altLang="en-US" sz="1600" dirty="0">
                <a:latin typeface="Book Antiqua" panose="02040602050305030304" pitchFamily="18" charset="0"/>
              </a:rPr>
              <a:t>	</a:t>
            </a:r>
            <a:r>
              <a:rPr lang="en-US" altLang="en-US" sz="1600" dirty="0" err="1">
                <a:latin typeface="Book Antiqua" panose="02040602050305030304" pitchFamily="18" charset="0"/>
              </a:rPr>
              <a:t>respectiva</a:t>
            </a:r>
            <a:r>
              <a:rPr lang="en-US" altLang="en-US" sz="1600" dirty="0">
                <a:latin typeface="Book Antiqua" panose="02040602050305030304" pitchFamily="18" charset="0"/>
              </a:rPr>
              <a:t> </a:t>
            </a:r>
            <a:r>
              <a:rPr lang="en-US" altLang="en-US" sz="1600" dirty="0" err="1">
                <a:latin typeface="Book Antiqua" panose="02040602050305030304" pitchFamily="18" charset="0"/>
              </a:rPr>
              <a:t>instrucţiune</a:t>
            </a:r>
            <a:r>
              <a:rPr lang="en-US" altLang="en-US" sz="1600" dirty="0">
                <a:latin typeface="Book Antiqua" panose="02040602050305030304" pitchFamily="18" charset="0"/>
              </a:rPr>
              <a:t> </a:t>
            </a:r>
            <a:r>
              <a:rPr lang="en-US" altLang="en-US" sz="1600" dirty="0" err="1">
                <a:latin typeface="Book Antiqua" panose="02040602050305030304" pitchFamily="18" charset="0"/>
              </a:rPr>
              <a:t>şi</a:t>
            </a:r>
            <a:r>
              <a:rPr lang="en-US" altLang="en-US" sz="1600" dirty="0">
                <a:latin typeface="Book Antiqua" panose="02040602050305030304" pitchFamily="18" charset="0"/>
              </a:rPr>
              <a:t> </a:t>
            </a:r>
            <a:r>
              <a:rPr lang="en-US" altLang="en-US" sz="1600" dirty="0" err="1">
                <a:latin typeface="Book Antiqua" panose="02040602050305030304" pitchFamily="18" charset="0"/>
              </a:rPr>
              <a:t>dacă</a:t>
            </a:r>
            <a:r>
              <a:rPr lang="en-US" altLang="en-US" sz="1600" dirty="0">
                <a:latin typeface="Book Antiqua" panose="02040602050305030304" pitchFamily="18" charset="0"/>
              </a:rPr>
              <a:t> </a:t>
            </a:r>
            <a:r>
              <a:rPr lang="en-US" altLang="en-US" sz="1600" dirty="0" err="1">
                <a:latin typeface="Book Antiqua" panose="02040602050305030304" pitchFamily="18" charset="0"/>
              </a:rPr>
              <a:t>avem</a:t>
            </a:r>
            <a:r>
              <a:rPr lang="en-US" altLang="en-US" sz="1600" dirty="0">
                <a:latin typeface="Book Antiqua" panose="02040602050305030304" pitchFamily="18" charset="0"/>
              </a:rPr>
              <a:t> </a:t>
            </a:r>
          </a:p>
          <a:p>
            <a:pPr>
              <a:lnSpc>
                <a:spcPct val="90000"/>
              </a:lnSpc>
              <a:buFontTx/>
              <a:buNone/>
            </a:pPr>
            <a:r>
              <a:rPr lang="en-US" altLang="en-US" sz="1600" dirty="0">
                <a:latin typeface="Book Antiqua" panose="02040602050305030304" pitchFamily="18" charset="0"/>
              </a:rPr>
              <a:t>	</a:t>
            </a:r>
            <a:r>
              <a:rPr lang="en-US" altLang="en-US" sz="1600" dirty="0" err="1">
                <a:latin typeface="Book Antiqua" panose="02040602050305030304" pitchFamily="18" charset="0"/>
              </a:rPr>
              <a:t>deplasament</a:t>
            </a:r>
            <a:r>
              <a:rPr lang="en-US" altLang="en-US" sz="1600" dirty="0">
                <a:latin typeface="Book Antiqua" panose="02040602050305030304" pitchFamily="18" charset="0"/>
              </a:rPr>
              <a:t> </a:t>
            </a:r>
            <a:r>
              <a:rPr lang="en-US" altLang="en-US" sz="1600" dirty="0" err="1">
                <a:latin typeface="Book Antiqua" panose="02040602050305030304" pitchFamily="18" charset="0"/>
              </a:rPr>
              <a:t>sau</a:t>
            </a:r>
            <a:r>
              <a:rPr lang="en-US" altLang="en-US" sz="1600" dirty="0">
                <a:latin typeface="Book Antiqua" panose="02040602050305030304" pitchFamily="18" charset="0"/>
              </a:rPr>
              <a:t> nu</a:t>
            </a:r>
          </a:p>
          <a:p>
            <a:pPr>
              <a:lnSpc>
                <a:spcPct val="90000"/>
              </a:lnSpc>
            </a:pPr>
            <a:endParaRPr lang="en-US" altLang="en-US" sz="1600" dirty="0">
              <a:latin typeface="Book Antiqua" panose="02040602050305030304" pitchFamily="18" charset="0"/>
            </a:endParaRPr>
          </a:p>
          <a:p>
            <a:pPr>
              <a:lnSpc>
                <a:spcPct val="90000"/>
              </a:lnSpc>
            </a:pPr>
            <a:endParaRPr lang="en-US" altLang="en-US" dirty="0">
              <a:latin typeface="Book Antiqua" panose="02040602050305030304" pitchFamily="18" charset="0"/>
            </a:endParaRPr>
          </a:p>
          <a:p>
            <a:pPr>
              <a:lnSpc>
                <a:spcPct val="90000"/>
              </a:lnSpc>
            </a:pPr>
            <a:endParaRPr lang="en-US" altLang="en-US" dirty="0">
              <a:latin typeface="Book Antiqua" panose="02040602050305030304" pitchFamily="18" charset="0"/>
            </a:endParaRPr>
          </a:p>
          <a:p>
            <a:pPr>
              <a:lnSpc>
                <a:spcPct val="90000"/>
              </a:lnSpc>
            </a:pPr>
            <a:endParaRPr lang="en-US" altLang="en-US" sz="1000" dirty="0">
              <a:latin typeface="Book Antiqua" panose="02040602050305030304" pitchFamily="18" charset="0"/>
            </a:endParaRPr>
          </a:p>
          <a:p>
            <a:pPr>
              <a:lnSpc>
                <a:spcPct val="90000"/>
              </a:lnSpc>
            </a:pPr>
            <a:endParaRPr lang="en-US" altLang="en-US" dirty="0">
              <a:latin typeface="Book Antiqua" panose="02040602050305030304" pitchFamily="18" charset="0"/>
            </a:endParaRPr>
          </a:p>
          <a:p>
            <a:pPr>
              <a:lnSpc>
                <a:spcPct val="90000"/>
              </a:lnSpc>
            </a:pPr>
            <a:r>
              <a:rPr lang="en-US" altLang="en-US" sz="1600" dirty="0" err="1">
                <a:latin typeface="Book Antiqua" panose="02040602050305030304" pitchFamily="18" charset="0"/>
              </a:rPr>
              <a:t>În</a:t>
            </a:r>
            <a:r>
              <a:rPr lang="en-US" altLang="en-US" sz="1600" dirty="0">
                <a:latin typeface="Book Antiqua" panose="02040602050305030304" pitchFamily="18" charset="0"/>
              </a:rPr>
              <a:t> </a:t>
            </a:r>
            <a:r>
              <a:rPr lang="en-US" altLang="en-US" sz="1600" dirty="0" err="1">
                <a:latin typeface="Book Antiqua" panose="02040602050305030304" pitchFamily="18" charset="0"/>
              </a:rPr>
              <a:t>cazul</a:t>
            </a:r>
            <a:r>
              <a:rPr lang="en-US" altLang="en-US" sz="1600" dirty="0">
                <a:latin typeface="Book Antiqua" panose="02040602050305030304" pitchFamily="18" charset="0"/>
              </a:rPr>
              <a:t> </a:t>
            </a:r>
            <a:r>
              <a:rPr lang="en-US" altLang="en-US" sz="1600" dirty="0" err="1">
                <a:latin typeface="Book Antiqua" panose="02040602050305030304" pitchFamily="18" charset="0"/>
              </a:rPr>
              <a:t>în</a:t>
            </a:r>
            <a:r>
              <a:rPr lang="en-US" altLang="en-US" sz="1600" dirty="0">
                <a:latin typeface="Book Antiqua" panose="02040602050305030304" pitchFamily="18" charset="0"/>
              </a:rPr>
              <a:t> care </a:t>
            </a:r>
            <a:r>
              <a:rPr lang="en-US" altLang="en-US" sz="1600" dirty="0" err="1">
                <a:latin typeface="Book Antiqua" panose="02040602050305030304" pitchFamily="18" charset="0"/>
              </a:rPr>
              <a:t>câmpul</a:t>
            </a:r>
            <a:r>
              <a:rPr lang="en-US" altLang="en-US" sz="1600" dirty="0">
                <a:latin typeface="Book Antiqua" panose="02040602050305030304" pitchFamily="18" charset="0"/>
              </a:rPr>
              <a:t> </a:t>
            </a:r>
            <a:r>
              <a:rPr lang="en-US" altLang="en-US" sz="1600" i="1" dirty="0">
                <a:latin typeface="Book Antiqua" panose="02040602050305030304" pitchFamily="18" charset="0"/>
              </a:rPr>
              <a:t>Mod</a:t>
            </a:r>
            <a:r>
              <a:rPr lang="en-US" altLang="en-US" sz="1600" dirty="0">
                <a:latin typeface="Book Antiqua" panose="02040602050305030304" pitchFamily="18" charset="0"/>
              </a:rPr>
              <a:t> </a:t>
            </a:r>
            <a:r>
              <a:rPr lang="en-US" altLang="en-US" sz="1600" dirty="0" err="1">
                <a:latin typeface="Book Antiqua" panose="02040602050305030304" pitchFamily="18" charset="0"/>
              </a:rPr>
              <a:t>conţine</a:t>
            </a:r>
            <a:r>
              <a:rPr lang="en-US" altLang="en-US" sz="1600" dirty="0">
                <a:latin typeface="Book Antiqua" panose="02040602050305030304" pitchFamily="18" charset="0"/>
              </a:rPr>
              <a:t> una din </a:t>
            </a:r>
            <a:r>
              <a:rPr lang="en-US" altLang="en-US" sz="1600" dirty="0" err="1">
                <a:latin typeface="Book Antiqua" panose="02040602050305030304" pitchFamily="18" charset="0"/>
              </a:rPr>
              <a:t>valorile</a:t>
            </a:r>
            <a:r>
              <a:rPr lang="en-US" altLang="en-US" sz="1600" dirty="0">
                <a:latin typeface="Book Antiqua" panose="02040602050305030304" pitchFamily="18" charset="0"/>
              </a:rPr>
              <a:t> 00, 01 </a:t>
            </a:r>
            <a:r>
              <a:rPr lang="en-US" altLang="en-US" sz="1600" dirty="0" err="1">
                <a:latin typeface="Book Antiqua" panose="02040602050305030304" pitchFamily="18" charset="0"/>
              </a:rPr>
              <a:t>sau</a:t>
            </a:r>
            <a:r>
              <a:rPr lang="en-US" altLang="en-US" sz="1600" dirty="0">
                <a:latin typeface="Book Antiqua" panose="02040602050305030304" pitchFamily="18" charset="0"/>
              </a:rPr>
              <a:t> 10, </a:t>
            </a:r>
            <a:r>
              <a:rPr lang="en-US" altLang="en-US" sz="1600" dirty="0" err="1">
                <a:latin typeface="Book Antiqua" panose="02040602050305030304" pitchFamily="18" charset="0"/>
              </a:rPr>
              <a:t>câmpul</a:t>
            </a:r>
            <a:r>
              <a:rPr lang="en-US" altLang="en-US" sz="1600" dirty="0">
                <a:latin typeface="Book Antiqua" panose="02040602050305030304" pitchFamily="18" charset="0"/>
              </a:rPr>
              <a:t> R/M </a:t>
            </a:r>
            <a:r>
              <a:rPr lang="en-US" altLang="en-US" sz="1600" dirty="0" err="1">
                <a:latin typeface="Book Antiqua" panose="02040602050305030304" pitchFamily="18" charset="0"/>
              </a:rPr>
              <a:t>selectează</a:t>
            </a:r>
            <a:r>
              <a:rPr lang="en-US" altLang="en-US" sz="1600" dirty="0">
                <a:latin typeface="Book Antiqua" panose="02040602050305030304" pitchFamily="18" charset="0"/>
              </a:rPr>
              <a:t> </a:t>
            </a:r>
            <a:r>
              <a:rPr lang="en-US" altLang="en-US" sz="1600" dirty="0" err="1">
                <a:latin typeface="Book Antiqua" panose="02040602050305030304" pitchFamily="18" charset="0"/>
              </a:rPr>
              <a:t>unul</a:t>
            </a:r>
            <a:r>
              <a:rPr lang="en-US" altLang="en-US" sz="1600" dirty="0">
                <a:latin typeface="Book Antiqua" panose="02040602050305030304" pitchFamily="18" charset="0"/>
              </a:rPr>
              <a:t> din </a:t>
            </a:r>
            <a:r>
              <a:rPr lang="en-US" altLang="en-US" sz="1600" dirty="0" err="1">
                <a:latin typeface="Book Antiqua" panose="02040602050305030304" pitchFamily="18" charset="0"/>
              </a:rPr>
              <a:t>modurile</a:t>
            </a:r>
            <a:r>
              <a:rPr lang="en-US" altLang="en-US" sz="1600" dirty="0">
                <a:latin typeface="Book Antiqua" panose="02040602050305030304" pitchFamily="18" charset="0"/>
              </a:rPr>
              <a:t> de </a:t>
            </a:r>
            <a:r>
              <a:rPr lang="en-US" altLang="en-US" sz="1600" dirty="0" err="1">
                <a:latin typeface="Book Antiqua" panose="02040602050305030304" pitchFamily="18" charset="0"/>
              </a:rPr>
              <a:t>adresare</a:t>
            </a:r>
            <a:r>
              <a:rPr lang="en-US" altLang="en-US" sz="1600" dirty="0">
                <a:latin typeface="Book Antiqua" panose="02040602050305030304" pitchFamily="18" charset="0"/>
              </a:rPr>
              <a:t> a </a:t>
            </a:r>
            <a:r>
              <a:rPr lang="en-US" altLang="en-US" sz="1600" dirty="0" err="1">
                <a:latin typeface="Book Antiqua" panose="02040602050305030304" pitchFamily="18" charset="0"/>
              </a:rPr>
              <a:t>memoriei</a:t>
            </a:r>
            <a:r>
              <a:rPr lang="en-US" altLang="en-US" sz="1600" dirty="0">
                <a:latin typeface="Book Antiqua" panose="02040602050305030304" pitchFamily="18" charset="0"/>
              </a:rPr>
              <a:t>, </a:t>
            </a:r>
            <a:r>
              <a:rPr lang="en-US" altLang="en-US" sz="1600" dirty="0" err="1">
                <a:latin typeface="Book Antiqua" panose="02040602050305030304" pitchFamily="18" charset="0"/>
              </a:rPr>
              <a:t>astfel</a:t>
            </a:r>
            <a:r>
              <a:rPr lang="en-US" altLang="en-US" sz="1600" dirty="0">
                <a:latin typeface="Book Antiqua" panose="02040602050305030304" pitchFamily="18" charset="0"/>
              </a:rPr>
              <a:t>:</a:t>
            </a:r>
          </a:p>
          <a:p>
            <a:pPr lvl="1">
              <a:lnSpc>
                <a:spcPct val="90000"/>
              </a:lnSpc>
            </a:pPr>
            <a:r>
              <a:rPr lang="en-US" altLang="en-US" sz="1600" dirty="0">
                <a:latin typeface="Book Antiqua" panose="02040602050305030304" pitchFamily="18" charset="0"/>
              </a:rPr>
              <a:t>MOV    AL, [DI]	(</a:t>
            </a:r>
            <a:r>
              <a:rPr lang="en-US" altLang="en-US" sz="1600" dirty="0" err="1">
                <a:latin typeface="Book Antiqua" panose="02040602050305030304" pitchFamily="18" charset="0"/>
              </a:rPr>
              <a:t>fără</a:t>
            </a:r>
            <a:r>
              <a:rPr lang="en-US" altLang="en-US" sz="1600" dirty="0">
                <a:latin typeface="Book Antiqua" panose="02040602050305030304" pitchFamily="18" charset="0"/>
              </a:rPr>
              <a:t> </a:t>
            </a:r>
            <a:r>
              <a:rPr lang="en-US" altLang="en-US" sz="1600" dirty="0" err="1">
                <a:latin typeface="Book Antiqua" panose="02040602050305030304" pitchFamily="18" charset="0"/>
              </a:rPr>
              <a:t>deplasament</a:t>
            </a:r>
            <a:r>
              <a:rPr lang="en-US" altLang="en-US" sz="1600" dirty="0">
                <a:latin typeface="Book Antiqua" panose="02040602050305030304" pitchFamily="18" charset="0"/>
              </a:rPr>
              <a:t>)</a:t>
            </a:r>
          </a:p>
          <a:p>
            <a:pPr lvl="1">
              <a:lnSpc>
                <a:spcPct val="90000"/>
              </a:lnSpc>
            </a:pPr>
            <a:r>
              <a:rPr lang="en-US" altLang="en-US" sz="1600" dirty="0">
                <a:latin typeface="Book Antiqua" panose="02040602050305030304" pitchFamily="18" charset="0"/>
              </a:rPr>
              <a:t>MOV    AL, [DI + 2]	(</a:t>
            </a:r>
            <a:r>
              <a:rPr lang="en-US" altLang="en-US" sz="1600" dirty="0" err="1">
                <a:latin typeface="Book Antiqua" panose="02040602050305030304" pitchFamily="18" charset="0"/>
              </a:rPr>
              <a:t>deplasament</a:t>
            </a:r>
            <a:r>
              <a:rPr lang="en-US" altLang="en-US" sz="1600" dirty="0">
                <a:latin typeface="Book Antiqua" panose="02040602050305030304" pitchFamily="18" charset="0"/>
              </a:rPr>
              <a:t> pe 8 </a:t>
            </a:r>
            <a:r>
              <a:rPr lang="en-US" altLang="en-US" sz="1600" dirty="0" err="1">
                <a:latin typeface="Book Antiqua" panose="02040602050305030304" pitchFamily="18" charset="0"/>
              </a:rPr>
              <a:t>biţi</a:t>
            </a:r>
            <a:r>
              <a:rPr lang="en-US" altLang="en-US" sz="1600" dirty="0">
                <a:latin typeface="Book Antiqua" panose="02040602050305030304" pitchFamily="18" charset="0"/>
              </a:rPr>
              <a:t>)</a:t>
            </a:r>
          </a:p>
        </p:txBody>
      </p:sp>
      <p:grpSp>
        <p:nvGrpSpPr>
          <p:cNvPr id="36869" name="Group 20"/>
          <p:cNvGrpSpPr>
            <a:grpSpLocks/>
          </p:cNvGrpSpPr>
          <p:nvPr/>
        </p:nvGrpSpPr>
        <p:grpSpPr bwMode="auto">
          <a:xfrm>
            <a:off x="7032625" y="1577975"/>
            <a:ext cx="1830388" cy="838200"/>
            <a:chOff x="719" y="2208"/>
            <a:chExt cx="1153" cy="528"/>
          </a:xfrm>
        </p:grpSpPr>
        <p:sp>
          <p:nvSpPr>
            <p:cNvPr id="36873" name="Rectangle 4"/>
            <p:cNvSpPr>
              <a:spLocks noChangeArrowheads="1"/>
            </p:cNvSpPr>
            <p:nvPr/>
          </p:nvSpPr>
          <p:spPr bwMode="auto">
            <a:xfrm>
              <a:off x="720" y="2208"/>
              <a:ext cx="115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6874" name="Line 5"/>
            <p:cNvSpPr>
              <a:spLocks noChangeShapeType="1"/>
            </p:cNvSpPr>
            <p:nvPr/>
          </p:nvSpPr>
          <p:spPr bwMode="auto">
            <a:xfrm>
              <a:off x="864"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5" name="Line 6"/>
            <p:cNvSpPr>
              <a:spLocks noChangeShapeType="1"/>
            </p:cNvSpPr>
            <p:nvPr/>
          </p:nvSpPr>
          <p:spPr bwMode="auto">
            <a:xfrm>
              <a:off x="1008"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6" name="Line 7"/>
            <p:cNvSpPr>
              <a:spLocks noChangeShapeType="1"/>
            </p:cNvSpPr>
            <p:nvPr/>
          </p:nvSpPr>
          <p:spPr bwMode="auto">
            <a:xfrm>
              <a:off x="1296"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7" name="Line 8"/>
            <p:cNvSpPr>
              <a:spLocks noChangeShapeType="1"/>
            </p:cNvSpPr>
            <p:nvPr/>
          </p:nvSpPr>
          <p:spPr bwMode="auto">
            <a:xfrm>
              <a:off x="1152"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8" name="Line 9"/>
            <p:cNvSpPr>
              <a:spLocks noChangeShapeType="1"/>
            </p:cNvSpPr>
            <p:nvPr/>
          </p:nvSpPr>
          <p:spPr bwMode="auto">
            <a:xfrm>
              <a:off x="1440"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9" name="Line 10"/>
            <p:cNvSpPr>
              <a:spLocks noChangeShapeType="1"/>
            </p:cNvSpPr>
            <p:nvPr/>
          </p:nvSpPr>
          <p:spPr bwMode="auto">
            <a:xfrm>
              <a:off x="1584"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0" name="Line 11"/>
            <p:cNvSpPr>
              <a:spLocks noChangeShapeType="1"/>
            </p:cNvSpPr>
            <p:nvPr/>
          </p:nvSpPr>
          <p:spPr bwMode="auto">
            <a:xfrm>
              <a:off x="1728" y="220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1" name="AutoShape 12"/>
            <p:cNvSpPr>
              <a:spLocks/>
            </p:cNvSpPr>
            <p:nvPr/>
          </p:nvSpPr>
          <p:spPr bwMode="auto">
            <a:xfrm rot="-5360777">
              <a:off x="792" y="2515"/>
              <a:ext cx="144" cy="289"/>
            </a:xfrm>
            <a:prstGeom prst="leftBrace">
              <a:avLst>
                <a:gd name="adj1" fmla="val 16725"/>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6882" name="Text Box 13"/>
            <p:cNvSpPr txBox="1">
              <a:spLocks noChangeArrowheads="1"/>
            </p:cNvSpPr>
            <p:nvPr/>
          </p:nvSpPr>
          <p:spPr bwMode="auto">
            <a:xfrm>
              <a:off x="720" y="2502"/>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latin typeface="Garamond" pitchFamily="18" charset="0"/>
                </a:rPr>
                <a:t>MOD</a:t>
              </a:r>
            </a:p>
          </p:txBody>
        </p:sp>
        <p:sp>
          <p:nvSpPr>
            <p:cNvPr id="36883" name="AutoShape 14"/>
            <p:cNvSpPr>
              <a:spLocks/>
            </p:cNvSpPr>
            <p:nvPr/>
          </p:nvSpPr>
          <p:spPr bwMode="auto">
            <a:xfrm rot="-5360777">
              <a:off x="1151" y="2448"/>
              <a:ext cx="144" cy="432"/>
            </a:xfrm>
            <a:prstGeom prst="leftBrace">
              <a:avLst>
                <a:gd name="adj1" fmla="val 25000"/>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6884" name="AutoShape 15"/>
            <p:cNvSpPr>
              <a:spLocks/>
            </p:cNvSpPr>
            <p:nvPr/>
          </p:nvSpPr>
          <p:spPr bwMode="auto">
            <a:xfrm rot="-5360777">
              <a:off x="1583" y="2448"/>
              <a:ext cx="144" cy="432"/>
            </a:xfrm>
            <a:prstGeom prst="leftBrace">
              <a:avLst>
                <a:gd name="adj1" fmla="val 25000"/>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36885" name="Text Box 16"/>
            <p:cNvSpPr txBox="1">
              <a:spLocks noChangeArrowheads="1"/>
            </p:cNvSpPr>
            <p:nvPr/>
          </p:nvSpPr>
          <p:spPr bwMode="auto">
            <a:xfrm>
              <a:off x="1104" y="2502"/>
              <a:ext cx="31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latin typeface="Garamond" pitchFamily="18" charset="0"/>
                </a:rPr>
                <a:t>REG</a:t>
              </a:r>
            </a:p>
          </p:txBody>
        </p:sp>
        <p:sp>
          <p:nvSpPr>
            <p:cNvPr id="36886" name="Text Box 17"/>
            <p:cNvSpPr txBox="1">
              <a:spLocks noChangeArrowheads="1"/>
            </p:cNvSpPr>
            <p:nvPr/>
          </p:nvSpPr>
          <p:spPr bwMode="auto">
            <a:xfrm>
              <a:off x="1536" y="2502"/>
              <a:ext cx="30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latin typeface="Garamond" pitchFamily="18" charset="0"/>
                </a:rPr>
                <a:t>R/M</a:t>
              </a:r>
            </a:p>
          </p:txBody>
        </p:sp>
      </p:grpSp>
      <p:grpSp>
        <p:nvGrpSpPr>
          <p:cNvPr id="36870" name="Group 21"/>
          <p:cNvGrpSpPr>
            <a:grpSpLocks/>
          </p:cNvGrpSpPr>
          <p:nvPr/>
        </p:nvGrpSpPr>
        <p:grpSpPr bwMode="auto">
          <a:xfrm>
            <a:off x="1854200" y="2719388"/>
            <a:ext cx="5332413" cy="1558925"/>
            <a:chOff x="1450" y="1817"/>
            <a:chExt cx="3359" cy="982"/>
          </a:xfrm>
        </p:grpSpPr>
        <p:sp>
          <p:nvSpPr>
            <p:cNvPr id="36871" name="Text Box 18"/>
            <p:cNvSpPr txBox="1">
              <a:spLocks noChangeArrowheads="1"/>
            </p:cNvSpPr>
            <p:nvPr/>
          </p:nvSpPr>
          <p:spPr bwMode="auto">
            <a:xfrm>
              <a:off x="1450" y="1817"/>
              <a:ext cx="3359" cy="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i="1">
                  <a:latin typeface="Garamond" pitchFamily="18" charset="0"/>
                </a:rPr>
                <a:t>Mod	                Funcţie</a:t>
              </a:r>
            </a:p>
            <a:p>
              <a:endParaRPr lang="en-US" altLang="en-US" sz="1600">
                <a:latin typeface="Garamond" pitchFamily="18" charset="0"/>
              </a:endParaRPr>
            </a:p>
            <a:p>
              <a:r>
                <a:rPr lang="en-US" altLang="en-US" sz="1600">
                  <a:latin typeface="Garamond" pitchFamily="18" charset="0"/>
                </a:rPr>
                <a:t>00	Fără deplasament</a:t>
              </a:r>
            </a:p>
            <a:p>
              <a:r>
                <a:rPr lang="en-US" altLang="en-US" sz="1600">
                  <a:latin typeface="Garamond" pitchFamily="18" charset="0"/>
                </a:rPr>
                <a:t>01	Deplasament pe 8 biţi</a:t>
              </a:r>
            </a:p>
            <a:p>
              <a:r>
                <a:rPr lang="en-US" altLang="en-US" sz="1600">
                  <a:latin typeface="Garamond" pitchFamily="18" charset="0"/>
                </a:rPr>
                <a:t>10	Deplasament pe 16 biţi</a:t>
              </a:r>
            </a:p>
            <a:p>
              <a:r>
                <a:rPr lang="en-US" altLang="en-US" sz="1600">
                  <a:latin typeface="Garamond" pitchFamily="18" charset="0"/>
                </a:rPr>
                <a:t>11	R/M este un registru</a:t>
              </a:r>
            </a:p>
          </p:txBody>
        </p:sp>
        <p:sp>
          <p:nvSpPr>
            <p:cNvPr id="36872" name="Line 19"/>
            <p:cNvSpPr>
              <a:spLocks noChangeShapeType="1"/>
            </p:cNvSpPr>
            <p:nvPr/>
          </p:nvSpPr>
          <p:spPr bwMode="auto">
            <a:xfrm>
              <a:off x="1517" y="2074"/>
              <a:ext cx="3098" cy="0"/>
            </a:xfrm>
            <a:prstGeom prst="line">
              <a:avLst/>
            </a:prstGeom>
            <a:noFill/>
            <a:ln w="57150" cmpd="thinThick">
              <a:solidFill>
                <a:srgbClr val="6600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BCC0F1A4-568B-42F4-98E5-04E0E33AB135}" type="slidenum">
              <a:rPr lang="en-US" altLang="en-US" sz="1400"/>
              <a:pPr/>
              <a:t>35</a:t>
            </a:fld>
            <a:endParaRPr lang="en-US" altLang="en-US" sz="1000"/>
          </a:p>
        </p:txBody>
      </p:sp>
      <p:sp>
        <p:nvSpPr>
          <p:cNvPr id="37891" name="Rectangle 2"/>
          <p:cNvSpPr>
            <a:spLocks noGrp="1" noChangeArrowheads="1"/>
          </p:cNvSpPr>
          <p:nvPr>
            <p:ph type="title"/>
          </p:nvPr>
        </p:nvSpPr>
        <p:spPr/>
        <p:txBody>
          <a:bodyPr/>
          <a:lstStyle/>
          <a:p>
            <a:r>
              <a:rPr lang="en-US" altLang="en-US" sz="3300">
                <a:latin typeface="Book Antiqua" panose="02040602050305030304" pitchFamily="18" charset="0"/>
              </a:rPr>
              <a:t>Atribuirea pentru REG şi R/M</a:t>
            </a:r>
            <a:endParaRPr lang="en-US" altLang="en-US">
              <a:latin typeface="Book Antiqua" panose="02040602050305030304" pitchFamily="18" charset="0"/>
            </a:endParaRPr>
          </a:p>
        </p:txBody>
      </p:sp>
      <p:sp>
        <p:nvSpPr>
          <p:cNvPr id="37892" name="Rectangle 3"/>
          <p:cNvSpPr>
            <a:spLocks noGrp="1" noChangeArrowheads="1"/>
          </p:cNvSpPr>
          <p:nvPr>
            <p:ph type="body" idx="1"/>
          </p:nvPr>
        </p:nvSpPr>
        <p:spPr>
          <a:xfrm>
            <a:off x="685800" y="1371600"/>
            <a:ext cx="7772400" cy="749300"/>
          </a:xfrm>
        </p:spPr>
        <p:txBody>
          <a:bodyPr/>
          <a:lstStyle/>
          <a:p>
            <a:pPr algn="ctr">
              <a:buFontTx/>
              <a:buNone/>
            </a:pPr>
            <a:r>
              <a:rPr lang="en-US" altLang="en-US" b="1">
                <a:solidFill>
                  <a:srgbClr val="000099"/>
                </a:solidFill>
                <a:latin typeface="Book Antiqua" panose="02040602050305030304" pitchFamily="18" charset="0"/>
              </a:rPr>
              <a:t>Atribuirea regiştrilor pentru câmpurile REG şi R/M</a:t>
            </a:r>
          </a:p>
          <a:p>
            <a:endParaRPr lang="en-US" altLang="en-US" b="1">
              <a:solidFill>
                <a:srgbClr val="000099"/>
              </a:solidFill>
              <a:latin typeface="Book Antiqua" panose="02040602050305030304" pitchFamily="18" charset="0"/>
            </a:endParaRPr>
          </a:p>
          <a:p>
            <a:endParaRPr lang="en-US" altLang="en-US">
              <a:latin typeface="Book Antiqua" panose="02040602050305030304" pitchFamily="18" charset="0"/>
            </a:endParaRPr>
          </a:p>
          <a:p>
            <a:endParaRPr lang="en-US" altLang="en-US">
              <a:latin typeface="Book Antiqua" panose="02040602050305030304" pitchFamily="18" charset="0"/>
            </a:endParaRPr>
          </a:p>
          <a:p>
            <a:endParaRPr lang="en-US" altLang="en-US">
              <a:latin typeface="Book Antiqua" panose="02040602050305030304" pitchFamily="18" charset="0"/>
            </a:endParaRPr>
          </a:p>
          <a:p>
            <a:endParaRPr lang="en-US" altLang="en-US">
              <a:latin typeface="Book Antiqua" panose="02040602050305030304" pitchFamily="18" charset="0"/>
            </a:endParaRPr>
          </a:p>
          <a:p>
            <a:endParaRPr lang="en-US" altLang="en-US">
              <a:latin typeface="Book Antiqua" panose="02040602050305030304" pitchFamily="18" charset="0"/>
            </a:endParaRPr>
          </a:p>
        </p:txBody>
      </p:sp>
      <p:sp>
        <p:nvSpPr>
          <p:cNvPr id="37893" name="Text Box 4"/>
          <p:cNvSpPr txBox="1">
            <a:spLocks noChangeArrowheads="1"/>
          </p:cNvSpPr>
          <p:nvPr/>
        </p:nvSpPr>
        <p:spPr bwMode="auto">
          <a:xfrm>
            <a:off x="668338" y="2178050"/>
            <a:ext cx="811472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2000" dirty="0">
                <a:latin typeface="Book Antiqua" panose="02040602050305030304" pitchFamily="18" charset="0"/>
              </a:rPr>
              <a:t>Code		W = 0 (Byte)	W = 1(Word)	W =1 (Double Word)</a:t>
            </a:r>
          </a:p>
          <a:p>
            <a:endParaRPr lang="en-US" altLang="en-US" sz="2000" dirty="0">
              <a:latin typeface="Book Antiqua" panose="02040602050305030304" pitchFamily="18" charset="0"/>
            </a:endParaRPr>
          </a:p>
          <a:p>
            <a:r>
              <a:rPr lang="en-US" altLang="en-US" sz="2000" dirty="0">
                <a:latin typeface="Book Antiqua" panose="02040602050305030304" pitchFamily="18" charset="0"/>
              </a:rPr>
              <a:t>000		AL		AX		EAX</a:t>
            </a:r>
          </a:p>
          <a:p>
            <a:r>
              <a:rPr lang="en-US" altLang="en-US" sz="2000" dirty="0">
                <a:latin typeface="Book Antiqua" panose="02040602050305030304" pitchFamily="18" charset="0"/>
              </a:rPr>
              <a:t>001		CL		CX		ECX</a:t>
            </a:r>
          </a:p>
          <a:p>
            <a:r>
              <a:rPr lang="en-US" altLang="en-US" sz="2000" dirty="0">
                <a:latin typeface="Book Antiqua" panose="02040602050305030304" pitchFamily="18" charset="0"/>
              </a:rPr>
              <a:t>010		DL		DX		EDX</a:t>
            </a:r>
          </a:p>
          <a:p>
            <a:r>
              <a:rPr lang="en-US" altLang="en-US" sz="2000" dirty="0">
                <a:latin typeface="Book Antiqua" panose="02040602050305030304" pitchFamily="18" charset="0"/>
              </a:rPr>
              <a:t>011		BL		BX		EBX</a:t>
            </a:r>
          </a:p>
          <a:p>
            <a:r>
              <a:rPr lang="en-US" altLang="en-US" sz="2000" dirty="0">
                <a:latin typeface="Book Antiqua" panose="02040602050305030304" pitchFamily="18" charset="0"/>
              </a:rPr>
              <a:t>100		AH		SP		ESP</a:t>
            </a:r>
          </a:p>
          <a:p>
            <a:r>
              <a:rPr lang="en-US" altLang="en-US" sz="2000" dirty="0">
                <a:latin typeface="Book Antiqua" panose="02040602050305030304" pitchFamily="18" charset="0"/>
              </a:rPr>
              <a:t>101		CH		BP		EBP</a:t>
            </a:r>
          </a:p>
          <a:p>
            <a:r>
              <a:rPr lang="en-US" altLang="en-US" sz="2000" dirty="0">
                <a:latin typeface="Book Antiqua" panose="02040602050305030304" pitchFamily="18" charset="0"/>
              </a:rPr>
              <a:t>110		DH		SI		ESI</a:t>
            </a:r>
          </a:p>
          <a:p>
            <a:r>
              <a:rPr lang="en-US" altLang="en-US" sz="2000" dirty="0">
                <a:latin typeface="Book Antiqua" panose="02040602050305030304" pitchFamily="18" charset="0"/>
              </a:rPr>
              <a:t>111		BH		DI		EDI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94A37EE7-6BDB-4D25-980D-FA313B72DEB9}" type="slidenum">
              <a:rPr lang="en-US" altLang="en-US" sz="1400"/>
              <a:pPr/>
              <a:t>36</a:t>
            </a:fld>
            <a:endParaRPr lang="en-US" altLang="en-US" sz="1000"/>
          </a:p>
        </p:txBody>
      </p:sp>
      <p:sp>
        <p:nvSpPr>
          <p:cNvPr id="38915" name="Rectangle 2"/>
          <p:cNvSpPr>
            <a:spLocks noGrp="1" noChangeArrowheads="1"/>
          </p:cNvSpPr>
          <p:nvPr>
            <p:ph type="title"/>
          </p:nvPr>
        </p:nvSpPr>
        <p:spPr/>
        <p:txBody>
          <a:bodyPr/>
          <a:lstStyle/>
          <a:p>
            <a:r>
              <a:rPr lang="en-US" altLang="en-US" sz="3300" dirty="0" err="1">
                <a:latin typeface="Book Antiqua" panose="02040602050305030304" pitchFamily="18" charset="0"/>
              </a:rPr>
              <a:t>Exemplu</a:t>
            </a:r>
            <a:r>
              <a:rPr lang="en-US" altLang="en-US" sz="3300" dirty="0">
                <a:latin typeface="Book Antiqua" panose="02040602050305030304" pitchFamily="18" charset="0"/>
              </a:rPr>
              <a:t> de </a:t>
            </a:r>
            <a:r>
              <a:rPr lang="en-US" altLang="en-US" sz="3300" dirty="0" err="1">
                <a:latin typeface="Book Antiqua" panose="02040602050305030304" pitchFamily="18" charset="0"/>
              </a:rPr>
              <a:t>atribuire</a:t>
            </a:r>
            <a:r>
              <a:rPr lang="en-US" altLang="en-US" sz="3300" dirty="0">
                <a:latin typeface="Book Antiqua" panose="02040602050305030304" pitchFamily="18" charset="0"/>
              </a:rPr>
              <a:t> a </a:t>
            </a:r>
            <a:r>
              <a:rPr lang="en-US" altLang="en-US" sz="3300" dirty="0" err="1">
                <a:latin typeface="Book Antiqua" panose="02040602050305030304" pitchFamily="18" charset="0"/>
              </a:rPr>
              <a:t>regiştrilor</a:t>
            </a:r>
            <a:endParaRPr lang="en-US" altLang="en-US" dirty="0">
              <a:latin typeface="Book Antiqua" panose="02040602050305030304" pitchFamily="18" charset="0"/>
            </a:endParaRPr>
          </a:p>
        </p:txBody>
      </p:sp>
      <p:sp>
        <p:nvSpPr>
          <p:cNvPr id="38916" name="Rectangle 3"/>
          <p:cNvSpPr>
            <a:spLocks noGrp="1" noChangeArrowheads="1"/>
          </p:cNvSpPr>
          <p:nvPr>
            <p:ph type="body" idx="1"/>
          </p:nvPr>
        </p:nvSpPr>
        <p:spPr>
          <a:xfrm>
            <a:off x="685800" y="1371600"/>
            <a:ext cx="8193088" cy="4724400"/>
          </a:xfrm>
        </p:spPr>
        <p:txBody>
          <a:bodyPr/>
          <a:lstStyle/>
          <a:p>
            <a:r>
              <a:rPr lang="en-US" altLang="en-US" dirty="0" err="1">
                <a:latin typeface="Book Antiqua" panose="02040602050305030304" pitchFamily="18" charset="0"/>
              </a:rPr>
              <a:t>Considerăm</a:t>
            </a:r>
            <a:r>
              <a:rPr lang="en-US" altLang="en-US" dirty="0">
                <a:latin typeface="Book Antiqua" panose="02040602050305030304" pitchFamily="18" charset="0"/>
              </a:rPr>
              <a:t> </a:t>
            </a:r>
            <a:r>
              <a:rPr lang="en-US" altLang="en-US" dirty="0" err="1">
                <a:latin typeface="Book Antiqua" panose="02040602050305030304" pitchFamily="18" charset="0"/>
              </a:rPr>
              <a:t>instrucţiunea</a:t>
            </a:r>
            <a:r>
              <a:rPr lang="en-US" altLang="en-US" dirty="0">
                <a:latin typeface="Book Antiqua" panose="02040602050305030304" pitchFamily="18" charset="0"/>
              </a:rPr>
              <a:t> </a:t>
            </a:r>
            <a:r>
              <a:rPr lang="en-US" altLang="en-US" dirty="0">
                <a:solidFill>
                  <a:srgbClr val="000099"/>
                </a:solidFill>
                <a:latin typeface="Book Antiqua" panose="02040602050305030304" pitchFamily="18" charset="0"/>
              </a:rPr>
              <a:t>8BECh</a:t>
            </a:r>
            <a:r>
              <a:rPr lang="en-US" altLang="en-US" dirty="0">
                <a:latin typeface="Book Antiqua" panose="02040602050305030304" pitchFamily="18" charset="0"/>
              </a:rPr>
              <a:t> </a:t>
            </a:r>
            <a:r>
              <a:rPr lang="en-US" altLang="en-US" dirty="0" err="1">
                <a:latin typeface="Book Antiqua" panose="02040602050305030304" pitchFamily="18" charset="0"/>
              </a:rPr>
              <a:t>pe</a:t>
            </a:r>
            <a:r>
              <a:rPr lang="en-US" altLang="en-US" dirty="0">
                <a:latin typeface="Book Antiqua" panose="02040602050305030304" pitchFamily="18" charset="0"/>
              </a:rPr>
              <a:t> 2 </a:t>
            </a:r>
            <a:r>
              <a:rPr lang="en-US" altLang="en-US" dirty="0" err="1">
                <a:latin typeface="Book Antiqua" panose="02040602050305030304" pitchFamily="18" charset="0"/>
              </a:rPr>
              <a:t>octeţi</a:t>
            </a:r>
            <a:r>
              <a:rPr lang="en-US" altLang="en-US" dirty="0">
                <a:latin typeface="Book Antiqua" panose="02040602050305030304" pitchFamily="18" charset="0"/>
              </a:rPr>
              <a:t> </a:t>
            </a:r>
            <a:r>
              <a:rPr lang="en-US" altLang="en-US" dirty="0" err="1">
                <a:latin typeface="Book Antiqua" panose="02040602050305030304" pitchFamily="18" charset="0"/>
              </a:rPr>
              <a:t>în</a:t>
            </a:r>
            <a:r>
              <a:rPr lang="en-US" altLang="en-US" dirty="0">
                <a:latin typeface="Book Antiqua" panose="02040602050305030304" pitchFamily="18" charset="0"/>
              </a:rPr>
              <a:t> </a:t>
            </a:r>
            <a:r>
              <a:rPr lang="en-US" altLang="en-US" dirty="0" err="1">
                <a:latin typeface="Book Antiqua" panose="02040602050305030304" pitchFamily="18" charset="0"/>
              </a:rPr>
              <a:t>limbajul</a:t>
            </a:r>
            <a:r>
              <a:rPr lang="en-US" altLang="en-US" dirty="0">
                <a:latin typeface="Book Antiqua" panose="02040602050305030304" pitchFamily="18" charset="0"/>
              </a:rPr>
              <a:t> cod </a:t>
            </a:r>
            <a:r>
              <a:rPr lang="en-US" altLang="en-US" dirty="0" err="1">
                <a:latin typeface="Book Antiqua" panose="02040602050305030304" pitchFamily="18" charset="0"/>
              </a:rPr>
              <a:t>maşină</a:t>
            </a:r>
            <a:r>
              <a:rPr lang="en-US" altLang="en-US" dirty="0">
                <a:latin typeface="Book Antiqua" panose="02040602050305030304" pitchFamily="18" charset="0"/>
              </a:rPr>
              <a:t> (</a:t>
            </a:r>
            <a:r>
              <a:rPr lang="en-US" altLang="en-US" dirty="0" err="1">
                <a:latin typeface="Book Antiqua" panose="02040602050305030304" pitchFamily="18" charset="0"/>
              </a:rPr>
              <a:t>lucrăm</a:t>
            </a:r>
            <a:r>
              <a:rPr lang="en-US" altLang="en-US" dirty="0">
                <a:latin typeface="Book Antiqua" panose="02040602050305030304" pitchFamily="18" charset="0"/>
              </a:rPr>
              <a:t> </a:t>
            </a:r>
            <a:r>
              <a:rPr lang="en-US" altLang="en-US" dirty="0" err="1">
                <a:latin typeface="Book Antiqua" panose="02040602050305030304" pitchFamily="18" charset="0"/>
              </a:rPr>
              <a:t>pe</a:t>
            </a:r>
            <a:r>
              <a:rPr lang="en-US" altLang="en-US" dirty="0">
                <a:latin typeface="Book Antiqua" panose="02040602050305030304" pitchFamily="18" charset="0"/>
              </a:rPr>
              <a:t> 16 </a:t>
            </a:r>
            <a:r>
              <a:rPr lang="en-US" altLang="en-US" dirty="0" err="1">
                <a:latin typeface="Book Antiqua" panose="02040602050305030304" pitchFamily="18" charset="0"/>
              </a:rPr>
              <a:t>biţi</a:t>
            </a:r>
            <a:r>
              <a:rPr lang="en-US" altLang="en-US" dirty="0">
                <a:latin typeface="Book Antiqua" panose="02040602050305030304" pitchFamily="18" charset="0"/>
              </a:rPr>
              <a:t>) </a:t>
            </a:r>
          </a:p>
          <a:p>
            <a:pPr>
              <a:buFontTx/>
              <a:buNone/>
            </a:pPr>
            <a:endParaRPr lang="en-US" altLang="en-US" dirty="0">
              <a:latin typeface="Book Antiqua" panose="02040602050305030304" pitchFamily="18" charset="0"/>
            </a:endParaRPr>
          </a:p>
          <a:p>
            <a:pPr>
              <a:buFontTx/>
              <a:buNone/>
            </a:pPr>
            <a:r>
              <a:rPr lang="en-US" altLang="en-US" dirty="0" err="1">
                <a:latin typeface="Book Antiqua" panose="02040602050305030304" pitchFamily="18" charset="0"/>
              </a:rPr>
              <a:t>Reprezentarea</a:t>
            </a:r>
            <a:r>
              <a:rPr lang="en-US" altLang="en-US" dirty="0">
                <a:latin typeface="Book Antiqua" panose="02040602050305030304" pitchFamily="18" charset="0"/>
              </a:rPr>
              <a:t> </a:t>
            </a:r>
            <a:r>
              <a:rPr lang="en-US" altLang="en-US" dirty="0" err="1">
                <a:latin typeface="Book Antiqua" panose="02040602050305030304" pitchFamily="18" charset="0"/>
              </a:rPr>
              <a:t>binară</a:t>
            </a:r>
            <a:r>
              <a:rPr lang="en-US" altLang="en-US" dirty="0">
                <a:latin typeface="Book Antiqua" panose="02040602050305030304" pitchFamily="18" charset="0"/>
              </a:rPr>
              <a:t>: 1000 1011 1110 1100 </a:t>
            </a:r>
            <a:r>
              <a:rPr lang="en-US" altLang="en-US" dirty="0" err="1">
                <a:latin typeface="Book Antiqua" panose="02040602050305030304" pitchFamily="18" charset="0"/>
              </a:rPr>
              <a:t>Rezultă</a:t>
            </a:r>
            <a:r>
              <a:rPr lang="en-US" altLang="en-US" dirty="0">
                <a:latin typeface="Book Antiqua" panose="02040602050305030304" pitchFamily="18" charset="0"/>
              </a:rPr>
              <a:t>:</a:t>
            </a:r>
          </a:p>
          <a:p>
            <a:pPr>
              <a:buFontTx/>
              <a:buNone/>
            </a:pPr>
            <a:r>
              <a:rPr lang="en-US" altLang="en-US" sz="1800" b="1" dirty="0">
                <a:solidFill>
                  <a:srgbClr val="000099"/>
                </a:solidFill>
                <a:latin typeface="Book Antiqua" panose="02040602050305030304" pitchFamily="18" charset="0"/>
              </a:rPr>
              <a:t>OPCODE:	100010		=&gt; MOV</a:t>
            </a:r>
          </a:p>
          <a:p>
            <a:pPr>
              <a:buFontTx/>
              <a:buNone/>
            </a:pPr>
            <a:r>
              <a:rPr lang="en-US" altLang="en-US" sz="1800" b="1" dirty="0">
                <a:solidFill>
                  <a:srgbClr val="000099"/>
                </a:solidFill>
                <a:latin typeface="Book Antiqua" panose="02040602050305030304" pitchFamily="18" charset="0"/>
              </a:rPr>
              <a:t>D = W 	 	1		=&gt; Un </a:t>
            </a:r>
            <a:r>
              <a:rPr lang="en-US" altLang="en-US" sz="1800" b="1" i="1" dirty="0">
                <a:solidFill>
                  <a:srgbClr val="000099"/>
                </a:solidFill>
                <a:latin typeface="Book Antiqua" panose="02040602050305030304" pitchFamily="18" charset="0"/>
              </a:rPr>
              <a:t>word</a:t>
            </a:r>
            <a:r>
              <a:rPr lang="en-US" altLang="en-US" sz="1800" b="1" dirty="0">
                <a:solidFill>
                  <a:srgbClr val="000099"/>
                </a:solidFill>
                <a:latin typeface="Book Antiqua" panose="02040602050305030304" pitchFamily="18" charset="0"/>
              </a:rPr>
              <a:t> se </a:t>
            </a:r>
            <a:r>
              <a:rPr lang="en-US" altLang="en-US" sz="1800" b="1" dirty="0" err="1">
                <a:solidFill>
                  <a:srgbClr val="000099"/>
                </a:solidFill>
                <a:latin typeface="Book Antiqua" panose="02040602050305030304" pitchFamily="18" charset="0"/>
              </a:rPr>
              <a:t>copiază</a:t>
            </a:r>
            <a:r>
              <a:rPr lang="en-US" altLang="en-US" sz="1800" b="1" dirty="0">
                <a:solidFill>
                  <a:srgbClr val="000099"/>
                </a:solidFill>
                <a:latin typeface="Book Antiqua" panose="02040602050305030304" pitchFamily="18" charset="0"/>
              </a:rPr>
              <a:t> </a:t>
            </a:r>
            <a:r>
              <a:rPr lang="en-US" altLang="en-US" sz="1800" b="1" dirty="0" err="1">
                <a:solidFill>
                  <a:srgbClr val="000099"/>
                </a:solidFill>
                <a:latin typeface="Book Antiqua" panose="02040602050305030304" pitchFamily="18" charset="0"/>
              </a:rPr>
              <a:t>în</a:t>
            </a:r>
            <a:r>
              <a:rPr lang="en-US" altLang="en-US" sz="1800" b="1" dirty="0">
                <a:solidFill>
                  <a:srgbClr val="000099"/>
                </a:solidFill>
                <a:latin typeface="Book Antiqua" panose="02040602050305030304" pitchFamily="18" charset="0"/>
              </a:rPr>
              <a:t> 					       	</a:t>
            </a:r>
            <a:r>
              <a:rPr lang="en-US" altLang="en-US" sz="1800" b="1" dirty="0" err="1">
                <a:solidFill>
                  <a:srgbClr val="000099"/>
                </a:solidFill>
                <a:latin typeface="Book Antiqua" panose="02040602050305030304" pitchFamily="18" charset="0"/>
              </a:rPr>
              <a:t>registrul</a:t>
            </a:r>
            <a:r>
              <a:rPr lang="en-US" altLang="en-US" sz="1800" b="1" dirty="0">
                <a:solidFill>
                  <a:srgbClr val="000099"/>
                </a:solidFill>
                <a:latin typeface="Book Antiqua" panose="02040602050305030304" pitchFamily="18" charset="0"/>
              </a:rPr>
              <a:t> </a:t>
            </a:r>
            <a:r>
              <a:rPr lang="en-US" altLang="en-US" sz="1800" b="1" dirty="0" err="1">
                <a:solidFill>
                  <a:srgbClr val="000099"/>
                </a:solidFill>
                <a:latin typeface="Book Antiqua" panose="02040602050305030304" pitchFamily="18" charset="0"/>
              </a:rPr>
              <a:t>specificat</a:t>
            </a:r>
            <a:r>
              <a:rPr lang="en-US" altLang="en-US" sz="1800" b="1" dirty="0">
                <a:solidFill>
                  <a:srgbClr val="000099"/>
                </a:solidFill>
                <a:latin typeface="Book Antiqua" panose="02040602050305030304" pitchFamily="18" charset="0"/>
              </a:rPr>
              <a:t> </a:t>
            </a:r>
            <a:r>
              <a:rPr lang="en-US" altLang="en-US" sz="1800" b="1" dirty="0" err="1">
                <a:solidFill>
                  <a:srgbClr val="000099"/>
                </a:solidFill>
                <a:latin typeface="Book Antiqua" panose="02040602050305030304" pitchFamily="18" charset="0"/>
              </a:rPr>
              <a:t>în</a:t>
            </a:r>
            <a:r>
              <a:rPr lang="en-US" altLang="en-US" sz="1800" b="1" dirty="0">
                <a:solidFill>
                  <a:srgbClr val="000099"/>
                </a:solidFill>
                <a:latin typeface="Book Antiqua" panose="02040602050305030304" pitchFamily="18" charset="0"/>
              </a:rPr>
              <a:t> </a:t>
            </a:r>
            <a:r>
              <a:rPr lang="en-US" altLang="en-US" sz="1800" b="1" dirty="0" err="1">
                <a:solidFill>
                  <a:srgbClr val="000099"/>
                </a:solidFill>
                <a:latin typeface="Book Antiqua" panose="02040602050305030304" pitchFamily="18" charset="0"/>
              </a:rPr>
              <a:t>câmpul</a:t>
            </a:r>
            <a:r>
              <a:rPr lang="en-US" altLang="en-US" sz="1800" b="1" dirty="0">
                <a:solidFill>
                  <a:srgbClr val="000099"/>
                </a:solidFill>
                <a:latin typeface="Book Antiqua" panose="02040602050305030304" pitchFamily="18" charset="0"/>
              </a:rPr>
              <a:t> REG</a:t>
            </a:r>
          </a:p>
          <a:p>
            <a:pPr>
              <a:buFontTx/>
              <a:buNone/>
            </a:pPr>
            <a:r>
              <a:rPr lang="en-US" altLang="en-US" sz="1800" b="1" dirty="0">
                <a:solidFill>
                  <a:srgbClr val="000099"/>
                </a:solidFill>
                <a:latin typeface="Book Antiqua" panose="02040602050305030304" pitchFamily="18" charset="0"/>
              </a:rPr>
              <a:t>MOD		11		=&gt; </a:t>
            </a:r>
            <a:r>
              <a:rPr lang="en-US" altLang="en-US" sz="1800" b="1" dirty="0" err="1">
                <a:solidFill>
                  <a:srgbClr val="000099"/>
                </a:solidFill>
                <a:latin typeface="Book Antiqua" panose="02040602050305030304" pitchFamily="18" charset="0"/>
              </a:rPr>
              <a:t>Câmpul</a:t>
            </a:r>
            <a:r>
              <a:rPr lang="en-US" altLang="en-US" sz="1800" b="1" dirty="0">
                <a:solidFill>
                  <a:srgbClr val="000099"/>
                </a:solidFill>
                <a:latin typeface="Book Antiqua" panose="02040602050305030304" pitchFamily="18" charset="0"/>
              </a:rPr>
              <a:t> R/M </a:t>
            </a:r>
            <a:r>
              <a:rPr lang="en-US" altLang="en-US" sz="1800" b="1" dirty="0" err="1">
                <a:solidFill>
                  <a:srgbClr val="000099"/>
                </a:solidFill>
                <a:latin typeface="Book Antiqua" panose="02040602050305030304" pitchFamily="18" charset="0"/>
              </a:rPr>
              <a:t>indică</a:t>
            </a:r>
            <a:r>
              <a:rPr lang="en-US" altLang="en-US" sz="1800" b="1" dirty="0">
                <a:solidFill>
                  <a:srgbClr val="000099"/>
                </a:solidFill>
                <a:latin typeface="Book Antiqua" panose="02040602050305030304" pitchFamily="18" charset="0"/>
              </a:rPr>
              <a:t> </a:t>
            </a:r>
            <a:r>
              <a:rPr lang="en-US" altLang="en-US" sz="1800" b="1" dirty="0" err="1">
                <a:solidFill>
                  <a:srgbClr val="000099"/>
                </a:solidFill>
                <a:latin typeface="Book Antiqua" panose="02040602050305030304" pitchFamily="18" charset="0"/>
              </a:rPr>
              <a:t>registrul</a:t>
            </a:r>
            <a:endParaRPr lang="en-US" altLang="en-US" sz="1800" b="1" dirty="0">
              <a:solidFill>
                <a:srgbClr val="000099"/>
              </a:solidFill>
              <a:latin typeface="Book Antiqua" panose="02040602050305030304" pitchFamily="18" charset="0"/>
            </a:endParaRPr>
          </a:p>
          <a:p>
            <a:pPr>
              <a:buFontTx/>
              <a:buNone/>
            </a:pPr>
            <a:r>
              <a:rPr lang="en-US" altLang="en-US" sz="1800" b="1" dirty="0">
                <a:solidFill>
                  <a:srgbClr val="000099"/>
                </a:solidFill>
                <a:latin typeface="Book Antiqua" panose="02040602050305030304" pitchFamily="18" charset="0"/>
              </a:rPr>
              <a:t>REG		101		=&gt; Se </a:t>
            </a:r>
            <a:r>
              <a:rPr lang="en-US" altLang="en-US" sz="1800" b="1" dirty="0" err="1">
                <a:solidFill>
                  <a:srgbClr val="000099"/>
                </a:solidFill>
                <a:latin typeface="Book Antiqua" panose="02040602050305030304" pitchFamily="18" charset="0"/>
              </a:rPr>
              <a:t>indică</a:t>
            </a:r>
            <a:r>
              <a:rPr lang="en-US" altLang="en-US" sz="1800" b="1" dirty="0">
                <a:solidFill>
                  <a:srgbClr val="000099"/>
                </a:solidFill>
                <a:latin typeface="Book Antiqua" panose="02040602050305030304" pitchFamily="18" charset="0"/>
              </a:rPr>
              <a:t> </a:t>
            </a:r>
            <a:r>
              <a:rPr lang="en-US" altLang="en-US" sz="1800" b="1" dirty="0" err="1">
                <a:solidFill>
                  <a:srgbClr val="000099"/>
                </a:solidFill>
                <a:latin typeface="Book Antiqua" panose="02040602050305030304" pitchFamily="18" charset="0"/>
              </a:rPr>
              <a:t>registrul</a:t>
            </a:r>
            <a:r>
              <a:rPr lang="en-US" altLang="en-US" sz="1800" b="1" dirty="0">
                <a:solidFill>
                  <a:srgbClr val="000099"/>
                </a:solidFill>
                <a:latin typeface="Book Antiqua" panose="02040602050305030304" pitchFamily="18" charset="0"/>
              </a:rPr>
              <a:t> BP</a:t>
            </a:r>
          </a:p>
          <a:p>
            <a:pPr>
              <a:buFontTx/>
              <a:buNone/>
            </a:pPr>
            <a:r>
              <a:rPr lang="en-US" altLang="en-US" sz="1800" b="1" dirty="0">
                <a:solidFill>
                  <a:srgbClr val="000099"/>
                </a:solidFill>
                <a:latin typeface="Book Antiqua" panose="02040602050305030304" pitchFamily="18" charset="0"/>
              </a:rPr>
              <a:t>R/M		100		=&gt; Se </a:t>
            </a:r>
            <a:r>
              <a:rPr lang="en-US" altLang="en-US" sz="1800" b="1" dirty="0" err="1">
                <a:solidFill>
                  <a:srgbClr val="000099"/>
                </a:solidFill>
                <a:latin typeface="Book Antiqua" panose="02040602050305030304" pitchFamily="18" charset="0"/>
              </a:rPr>
              <a:t>indică</a:t>
            </a:r>
            <a:r>
              <a:rPr lang="en-US" altLang="en-US" sz="1800" b="1" dirty="0">
                <a:solidFill>
                  <a:srgbClr val="000099"/>
                </a:solidFill>
                <a:latin typeface="Book Antiqua" panose="02040602050305030304" pitchFamily="18" charset="0"/>
              </a:rPr>
              <a:t> </a:t>
            </a:r>
            <a:r>
              <a:rPr lang="en-US" altLang="en-US" sz="1800" b="1" dirty="0" err="1">
                <a:solidFill>
                  <a:srgbClr val="000099"/>
                </a:solidFill>
                <a:latin typeface="Book Antiqua" panose="02040602050305030304" pitchFamily="18" charset="0"/>
              </a:rPr>
              <a:t>registrul</a:t>
            </a:r>
            <a:r>
              <a:rPr lang="en-US" altLang="en-US" sz="1800" b="1" dirty="0">
                <a:solidFill>
                  <a:srgbClr val="000099"/>
                </a:solidFill>
                <a:latin typeface="Book Antiqua" panose="02040602050305030304" pitchFamily="18" charset="0"/>
              </a:rPr>
              <a:t> SP</a:t>
            </a:r>
          </a:p>
          <a:p>
            <a:pPr>
              <a:buFontTx/>
              <a:buNone/>
            </a:pPr>
            <a:r>
              <a:rPr lang="en-US" altLang="en-US" dirty="0" err="1">
                <a:latin typeface="Book Antiqua" panose="02040602050305030304" pitchFamily="18" charset="0"/>
              </a:rPr>
              <a:t>în</a:t>
            </a:r>
            <a:r>
              <a:rPr lang="en-US" altLang="en-US" dirty="0">
                <a:latin typeface="Book Antiqua" panose="02040602050305030304" pitchFamily="18" charset="0"/>
              </a:rPr>
              <a:t> </a:t>
            </a:r>
            <a:r>
              <a:rPr lang="en-US" altLang="en-US" dirty="0" err="1">
                <a:latin typeface="Book Antiqua" panose="02040602050305030304" pitchFamily="18" charset="0"/>
              </a:rPr>
              <a:t>concluzie</a:t>
            </a:r>
            <a:r>
              <a:rPr lang="en-US" altLang="en-US" dirty="0">
                <a:latin typeface="Book Antiqua" panose="02040602050305030304" pitchFamily="18" charset="0"/>
              </a:rPr>
              <a:t>, </a:t>
            </a:r>
            <a:r>
              <a:rPr lang="en-US" altLang="en-US" dirty="0" err="1">
                <a:latin typeface="Book Antiqua" panose="02040602050305030304" pitchFamily="18" charset="0"/>
              </a:rPr>
              <a:t>instrucţiunea</a:t>
            </a:r>
            <a:r>
              <a:rPr lang="en-US" altLang="en-US" dirty="0">
                <a:latin typeface="Book Antiqua" panose="02040602050305030304" pitchFamily="18" charset="0"/>
              </a:rPr>
              <a:t> </a:t>
            </a:r>
            <a:r>
              <a:rPr lang="en-US" altLang="en-US" dirty="0" err="1">
                <a:latin typeface="Book Antiqua" panose="02040602050305030304" pitchFamily="18" charset="0"/>
              </a:rPr>
              <a:t>este</a:t>
            </a:r>
            <a:r>
              <a:rPr lang="en-US" altLang="en-US" dirty="0">
                <a:latin typeface="Book Antiqua" panose="02040602050305030304" pitchFamily="18" charset="0"/>
              </a:rPr>
              <a:t>: </a:t>
            </a:r>
            <a:r>
              <a:rPr lang="en-US" altLang="en-US" b="1" dirty="0">
                <a:solidFill>
                  <a:srgbClr val="660033"/>
                </a:solidFill>
                <a:latin typeface="Book Antiqua" panose="02040602050305030304" pitchFamily="18" charset="0"/>
              </a:rPr>
              <a:t>MOV  BP, SP</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2C495470-3BD1-41A8-97FD-3FEAE80BA67E}" type="slidenum">
              <a:rPr lang="en-US" altLang="en-US" sz="1400">
                <a:latin typeface="Book Antiqua" panose="02040602050305030304" pitchFamily="18" charset="0"/>
              </a:rPr>
              <a:pPr/>
              <a:t>37</a:t>
            </a:fld>
            <a:endParaRPr lang="en-US" altLang="en-US" sz="1000">
              <a:latin typeface="Book Antiqua" panose="02040602050305030304" pitchFamily="18" charset="0"/>
            </a:endParaRPr>
          </a:p>
        </p:txBody>
      </p:sp>
      <p:sp>
        <p:nvSpPr>
          <p:cNvPr id="39939" name="Rectangle 2"/>
          <p:cNvSpPr>
            <a:spLocks noGrp="1" noChangeArrowheads="1"/>
          </p:cNvSpPr>
          <p:nvPr>
            <p:ph type="title"/>
          </p:nvPr>
        </p:nvSpPr>
        <p:spPr/>
        <p:txBody>
          <a:bodyPr/>
          <a:lstStyle/>
          <a:p>
            <a:r>
              <a:rPr lang="en-US" altLang="en-US">
                <a:latin typeface="Book Antiqua" panose="02040602050305030304" pitchFamily="18" charset="0"/>
              </a:rPr>
              <a:t>Folosirea câmpului R/M pentru determinarea modului de adresare </a:t>
            </a:r>
          </a:p>
        </p:txBody>
      </p:sp>
      <p:sp>
        <p:nvSpPr>
          <p:cNvPr id="39940" name="Rectangle 3"/>
          <p:cNvSpPr>
            <a:spLocks noGrp="1" noChangeArrowheads="1"/>
          </p:cNvSpPr>
          <p:nvPr>
            <p:ph type="body" idx="1"/>
          </p:nvPr>
        </p:nvSpPr>
        <p:spPr>
          <a:xfrm>
            <a:off x="422275" y="1092200"/>
            <a:ext cx="8035925" cy="4724400"/>
          </a:xfrm>
        </p:spPr>
        <p:txBody>
          <a:bodyPr/>
          <a:lstStyle/>
          <a:p>
            <a:r>
              <a:rPr lang="en-US" altLang="en-US" sz="1800">
                <a:latin typeface="Book Antiqua" panose="02040602050305030304" pitchFamily="18" charset="0"/>
              </a:rPr>
              <a:t>În cazul în care câmpul </a:t>
            </a:r>
            <a:r>
              <a:rPr lang="en-US" altLang="en-US" sz="1800" i="1">
                <a:latin typeface="Book Antiqua" panose="02040602050305030304" pitchFamily="18" charset="0"/>
              </a:rPr>
              <a:t>Mod</a:t>
            </a:r>
            <a:r>
              <a:rPr lang="en-US" altLang="en-US" sz="1800">
                <a:latin typeface="Book Antiqua" panose="02040602050305030304" pitchFamily="18" charset="0"/>
              </a:rPr>
              <a:t> conţine una dintre valorile 00, 01 sau 10, câmpul </a:t>
            </a:r>
            <a:r>
              <a:rPr lang="en-US" altLang="en-US" sz="1800">
                <a:solidFill>
                  <a:srgbClr val="000099"/>
                </a:solidFill>
                <a:latin typeface="Book Antiqua" panose="02040602050305030304" pitchFamily="18" charset="0"/>
              </a:rPr>
              <a:t>R/M are o nouă semnificaţie</a:t>
            </a:r>
          </a:p>
          <a:p>
            <a:r>
              <a:rPr lang="en-US" altLang="en-US" sz="1800">
                <a:latin typeface="Book Antiqua" panose="02040602050305030304" pitchFamily="18" charset="0"/>
              </a:rPr>
              <a:t>Exemple:</a:t>
            </a:r>
          </a:p>
          <a:p>
            <a:pPr lvl="1">
              <a:buFontTx/>
              <a:buNone/>
            </a:pPr>
            <a:r>
              <a:rPr lang="en-US" altLang="en-US">
                <a:latin typeface="Book Antiqua" panose="02040602050305030304" pitchFamily="18" charset="0"/>
              </a:rPr>
              <a:t>1.	Dacă Mod = 00 şi R/M = 101</a:t>
            </a:r>
            <a:br>
              <a:rPr lang="en-US" altLang="en-US">
                <a:latin typeface="Book Antiqua" panose="02040602050305030304" pitchFamily="18" charset="0"/>
              </a:rPr>
            </a:br>
            <a:r>
              <a:rPr lang="en-US" altLang="en-US">
                <a:latin typeface="Book Antiqua" panose="02040602050305030304" pitchFamily="18" charset="0"/>
              </a:rPr>
              <a:t>modul de adresare este</a:t>
            </a:r>
            <a:r>
              <a:rPr lang="en-US" altLang="en-US" b="1">
                <a:solidFill>
                  <a:srgbClr val="000099"/>
                </a:solidFill>
                <a:latin typeface="Book Antiqua" panose="02040602050305030304" pitchFamily="18" charset="0"/>
              </a:rPr>
              <a:t> [DI]</a:t>
            </a:r>
          </a:p>
          <a:p>
            <a:pPr lvl="1">
              <a:buFontTx/>
              <a:buNone/>
            </a:pPr>
            <a:r>
              <a:rPr lang="en-US" altLang="en-US">
                <a:latin typeface="Book Antiqua" panose="02040602050305030304" pitchFamily="18" charset="0"/>
              </a:rPr>
              <a:t>2.	Dacă Mod = 01 sau 10 şi R/M = 101</a:t>
            </a:r>
            <a:br>
              <a:rPr lang="en-US" altLang="en-US">
                <a:latin typeface="Book Antiqua" panose="02040602050305030304" pitchFamily="18" charset="0"/>
              </a:rPr>
            </a:br>
            <a:r>
              <a:rPr lang="en-US" altLang="en-US">
                <a:latin typeface="Book Antiqua" panose="02040602050305030304" pitchFamily="18" charset="0"/>
              </a:rPr>
              <a:t>modul de adresare este</a:t>
            </a:r>
            <a:br>
              <a:rPr lang="en-US" altLang="en-US">
                <a:latin typeface="Book Antiqua" panose="02040602050305030304" pitchFamily="18" charset="0"/>
              </a:rPr>
            </a:br>
            <a:r>
              <a:rPr lang="en-US" altLang="en-US" b="1">
                <a:solidFill>
                  <a:srgbClr val="000099"/>
                </a:solidFill>
                <a:latin typeface="Book Antiqua" panose="02040602050305030304" pitchFamily="18" charset="0"/>
              </a:rPr>
              <a:t>[DI + 33h] sau [DI + 2222H],</a:t>
            </a:r>
            <a:r>
              <a:rPr lang="en-US" altLang="en-US">
                <a:latin typeface="Book Antiqua" panose="02040602050305030304" pitchFamily="18" charset="0"/>
              </a:rPr>
              <a:t>unde 33h şi 2222h sunt valori arbitrare ale deplasamentelor</a:t>
            </a:r>
          </a:p>
        </p:txBody>
      </p:sp>
      <p:sp>
        <p:nvSpPr>
          <p:cNvPr id="39941" name="Text Box 5"/>
          <p:cNvSpPr txBox="1">
            <a:spLocks noChangeArrowheads="1"/>
          </p:cNvSpPr>
          <p:nvPr/>
        </p:nvSpPr>
        <p:spPr bwMode="auto">
          <a:xfrm>
            <a:off x="3806825" y="3954463"/>
            <a:ext cx="224292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latin typeface="Book Antiqua" panose="02040602050305030304" pitchFamily="18" charset="0"/>
              </a:rPr>
              <a:t>Cod	Funcţie</a:t>
            </a:r>
          </a:p>
          <a:p>
            <a:endParaRPr lang="en-US" altLang="en-US" sz="1600" b="1">
              <a:latin typeface="Book Antiqua" panose="02040602050305030304" pitchFamily="18" charset="0"/>
            </a:endParaRPr>
          </a:p>
          <a:p>
            <a:r>
              <a:rPr lang="en-US" altLang="en-US" sz="1600" b="1">
                <a:latin typeface="Book Antiqua" panose="02040602050305030304" pitchFamily="18" charset="0"/>
              </a:rPr>
              <a:t>000	DS:[BX+SI]</a:t>
            </a:r>
          </a:p>
          <a:p>
            <a:r>
              <a:rPr lang="en-US" altLang="en-US" sz="1600" b="1">
                <a:latin typeface="Book Antiqua" panose="02040602050305030304" pitchFamily="18" charset="0"/>
              </a:rPr>
              <a:t>001	DS:[BX+DI]</a:t>
            </a:r>
          </a:p>
          <a:p>
            <a:r>
              <a:rPr lang="en-US" altLang="en-US" sz="1600" b="1">
                <a:latin typeface="Book Antiqua" panose="02040602050305030304" pitchFamily="18" charset="0"/>
              </a:rPr>
              <a:t>010	SS:[BP+SI]</a:t>
            </a:r>
          </a:p>
          <a:p>
            <a:r>
              <a:rPr lang="en-US" altLang="en-US" sz="1600" b="1">
                <a:latin typeface="Book Antiqua" panose="02040602050305030304" pitchFamily="18" charset="0"/>
              </a:rPr>
              <a:t>011	SS:[BP+DI]</a:t>
            </a:r>
          </a:p>
          <a:p>
            <a:r>
              <a:rPr lang="en-US" altLang="en-US" sz="1600" b="1">
                <a:latin typeface="Book Antiqua" panose="02040602050305030304" pitchFamily="18" charset="0"/>
              </a:rPr>
              <a:t>100	DS:[SI]</a:t>
            </a:r>
          </a:p>
          <a:p>
            <a:r>
              <a:rPr lang="en-US" altLang="en-US" sz="1600" b="1">
                <a:latin typeface="Book Antiqua" panose="02040602050305030304" pitchFamily="18" charset="0"/>
              </a:rPr>
              <a:t>101	DS:[DI]</a:t>
            </a:r>
          </a:p>
          <a:p>
            <a:r>
              <a:rPr lang="en-US" altLang="en-US" sz="1600" b="1">
                <a:latin typeface="Book Antiqua" panose="02040602050305030304" pitchFamily="18" charset="0"/>
              </a:rPr>
              <a:t>110	SS:[BP]</a:t>
            </a:r>
          </a:p>
          <a:p>
            <a:r>
              <a:rPr lang="en-US" altLang="en-US" sz="1600" b="1">
                <a:latin typeface="Book Antiqua" panose="02040602050305030304" pitchFamily="18" charset="0"/>
              </a:rPr>
              <a:t>111	DS:[BX]</a:t>
            </a:r>
          </a:p>
        </p:txBody>
      </p:sp>
      <p:sp>
        <p:nvSpPr>
          <p:cNvPr id="39942" name="Line 6"/>
          <p:cNvSpPr>
            <a:spLocks noChangeShapeType="1"/>
          </p:cNvSpPr>
          <p:nvPr/>
        </p:nvSpPr>
        <p:spPr bwMode="auto">
          <a:xfrm>
            <a:off x="3873500" y="4302125"/>
            <a:ext cx="1981200" cy="0"/>
          </a:xfrm>
          <a:prstGeom prst="line">
            <a:avLst/>
          </a:prstGeom>
          <a:noFill/>
          <a:ln w="57150" cmpd="thinThick">
            <a:solidFill>
              <a:srgbClr val="6600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39943" name="AutoShape 7"/>
          <p:cNvSpPr>
            <a:spLocks/>
          </p:cNvSpPr>
          <p:nvPr/>
        </p:nvSpPr>
        <p:spPr bwMode="auto">
          <a:xfrm>
            <a:off x="6153150" y="4400550"/>
            <a:ext cx="228600" cy="1066800"/>
          </a:xfrm>
          <a:prstGeom prst="rightBrace">
            <a:avLst>
              <a:gd name="adj1" fmla="val 38889"/>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39944" name="AutoShape 8"/>
          <p:cNvSpPr>
            <a:spLocks/>
          </p:cNvSpPr>
          <p:nvPr/>
        </p:nvSpPr>
        <p:spPr bwMode="auto">
          <a:xfrm>
            <a:off x="6164263" y="5467350"/>
            <a:ext cx="228600" cy="1066800"/>
          </a:xfrm>
          <a:prstGeom prst="rightBrace">
            <a:avLst>
              <a:gd name="adj1" fmla="val 38889"/>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39945" name="Text Box 9"/>
          <p:cNvSpPr txBox="1">
            <a:spLocks noChangeArrowheads="1"/>
          </p:cNvSpPr>
          <p:nvPr/>
        </p:nvSpPr>
        <p:spPr bwMode="auto">
          <a:xfrm>
            <a:off x="6518275" y="4657725"/>
            <a:ext cx="10903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solidFill>
                  <a:srgbClr val="000099"/>
                </a:solidFill>
                <a:latin typeface="Book Antiqua" panose="02040602050305030304" pitchFamily="18" charset="0"/>
              </a:rPr>
              <a:t>Bază plus</a:t>
            </a:r>
          </a:p>
          <a:p>
            <a:r>
              <a:rPr lang="en-US" altLang="en-US" sz="1600" b="1">
                <a:solidFill>
                  <a:srgbClr val="000099"/>
                </a:solidFill>
                <a:latin typeface="Book Antiqua" panose="02040602050305030304" pitchFamily="18" charset="0"/>
              </a:rPr>
              <a:t>index</a:t>
            </a:r>
          </a:p>
        </p:txBody>
      </p:sp>
      <p:sp>
        <p:nvSpPr>
          <p:cNvPr id="39946" name="Text Box 10"/>
          <p:cNvSpPr txBox="1">
            <a:spLocks noChangeArrowheads="1"/>
          </p:cNvSpPr>
          <p:nvPr/>
        </p:nvSpPr>
        <p:spPr bwMode="auto">
          <a:xfrm>
            <a:off x="6537325" y="5689600"/>
            <a:ext cx="98296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a:solidFill>
                  <a:srgbClr val="000099"/>
                </a:solidFill>
                <a:latin typeface="Book Antiqua" panose="02040602050305030304" pitchFamily="18" charset="0"/>
              </a:rPr>
              <a:t>Registru</a:t>
            </a:r>
          </a:p>
          <a:p>
            <a:r>
              <a:rPr lang="en-US" altLang="en-US" sz="1600" b="1">
                <a:solidFill>
                  <a:srgbClr val="000099"/>
                </a:solidFill>
                <a:latin typeface="Book Antiqua" panose="02040602050305030304" pitchFamily="18" charset="0"/>
              </a:rPr>
              <a:t>indirect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84E8A065-40EA-483E-98F2-D50818D9A43B}" type="slidenum">
              <a:rPr lang="en-US" altLang="en-US" sz="1400">
                <a:latin typeface="Book Antiqua" panose="02040602050305030304" pitchFamily="18" charset="0"/>
              </a:rPr>
              <a:pPr/>
              <a:t>38</a:t>
            </a:fld>
            <a:endParaRPr lang="en-US" altLang="en-US" sz="1000">
              <a:latin typeface="Book Antiqua" panose="02040602050305030304" pitchFamily="18" charset="0"/>
            </a:endParaRPr>
          </a:p>
        </p:txBody>
      </p:sp>
      <p:sp>
        <p:nvSpPr>
          <p:cNvPr id="40963" name="Rectangle 2"/>
          <p:cNvSpPr>
            <a:spLocks noGrp="1" noChangeArrowheads="1"/>
          </p:cNvSpPr>
          <p:nvPr>
            <p:ph type="title"/>
          </p:nvPr>
        </p:nvSpPr>
        <p:spPr/>
        <p:txBody>
          <a:bodyPr/>
          <a:lstStyle/>
          <a:p>
            <a:r>
              <a:rPr lang="en-US" altLang="en-US">
                <a:latin typeface="Book Antiqua" panose="02040602050305030304" pitchFamily="18" charset="0"/>
              </a:rPr>
              <a:t>Exemplu</a:t>
            </a:r>
          </a:p>
        </p:txBody>
      </p:sp>
      <p:sp>
        <p:nvSpPr>
          <p:cNvPr id="40964" name="Rectangle 3"/>
          <p:cNvSpPr>
            <a:spLocks noGrp="1" noChangeArrowheads="1"/>
          </p:cNvSpPr>
          <p:nvPr>
            <p:ph type="body" idx="1"/>
          </p:nvPr>
        </p:nvSpPr>
        <p:spPr>
          <a:xfrm>
            <a:off x="685800" y="1371600"/>
            <a:ext cx="8193088" cy="4724400"/>
          </a:xfrm>
        </p:spPr>
        <p:txBody>
          <a:bodyPr/>
          <a:lstStyle/>
          <a:p>
            <a:pPr>
              <a:lnSpc>
                <a:spcPct val="90000"/>
              </a:lnSpc>
              <a:buFontTx/>
              <a:buNone/>
            </a:pPr>
            <a:r>
              <a:rPr lang="en-US" altLang="en-US" dirty="0">
                <a:latin typeface="Book Antiqua" panose="02040602050305030304" pitchFamily="18" charset="0"/>
              </a:rPr>
              <a:t>Fie </a:t>
            </a:r>
            <a:r>
              <a:rPr lang="en-US" altLang="en-US" dirty="0" err="1">
                <a:latin typeface="Book Antiqua" panose="02040602050305030304" pitchFamily="18" charset="0"/>
              </a:rPr>
              <a:t>instrucţiunea</a:t>
            </a:r>
            <a:r>
              <a:rPr lang="en-US" altLang="en-US" dirty="0">
                <a:latin typeface="Book Antiqua" panose="02040602050305030304" pitchFamily="18" charset="0"/>
              </a:rPr>
              <a:t> </a:t>
            </a:r>
            <a:r>
              <a:rPr lang="en-US" altLang="en-US" dirty="0">
                <a:solidFill>
                  <a:srgbClr val="000099"/>
                </a:solidFill>
                <a:latin typeface="Book Antiqua" panose="02040602050305030304" pitchFamily="18" charset="0"/>
              </a:rPr>
              <a:t>8A15h</a:t>
            </a:r>
            <a:r>
              <a:rPr lang="en-US" altLang="en-US" dirty="0">
                <a:latin typeface="Book Antiqua" panose="02040602050305030304" pitchFamily="18" charset="0"/>
              </a:rPr>
              <a:t> </a:t>
            </a:r>
            <a:r>
              <a:rPr lang="en-US" altLang="en-US" dirty="0" err="1">
                <a:latin typeface="Book Antiqua" panose="02040602050305030304" pitchFamily="18" charset="0"/>
              </a:rPr>
              <a:t>în</a:t>
            </a:r>
            <a:r>
              <a:rPr lang="en-US" altLang="en-US" dirty="0">
                <a:latin typeface="Book Antiqua" panose="02040602050305030304" pitchFamily="18" charset="0"/>
              </a:rPr>
              <a:t> cod-</a:t>
            </a:r>
            <a:r>
              <a:rPr lang="en-US" altLang="en-US" dirty="0" err="1">
                <a:latin typeface="Book Antiqua" panose="02040602050305030304" pitchFamily="18" charset="0"/>
              </a:rPr>
              <a:t>maşină</a:t>
            </a:r>
            <a:endParaRPr lang="en-US" altLang="en-US" dirty="0">
              <a:solidFill>
                <a:srgbClr val="000099"/>
              </a:solidFill>
              <a:latin typeface="Book Antiqua" panose="02040602050305030304" pitchFamily="18" charset="0"/>
            </a:endParaRPr>
          </a:p>
          <a:p>
            <a:pPr>
              <a:lnSpc>
                <a:spcPct val="90000"/>
              </a:lnSpc>
              <a:buFontTx/>
              <a:buNone/>
            </a:pPr>
            <a:endParaRPr lang="en-US" altLang="en-US" dirty="0">
              <a:solidFill>
                <a:srgbClr val="000099"/>
              </a:solidFill>
              <a:latin typeface="Book Antiqua" panose="02040602050305030304" pitchFamily="18" charset="0"/>
            </a:endParaRPr>
          </a:p>
          <a:p>
            <a:pPr>
              <a:lnSpc>
                <a:spcPct val="90000"/>
              </a:lnSpc>
              <a:buFontTx/>
              <a:buNone/>
            </a:pPr>
            <a:r>
              <a:rPr lang="en-US" altLang="en-US" dirty="0" err="1">
                <a:latin typeface="Book Antiqua" panose="02040602050305030304" pitchFamily="18" charset="0"/>
              </a:rPr>
              <a:t>Reprezentarea</a:t>
            </a:r>
            <a:r>
              <a:rPr lang="en-US" altLang="en-US" dirty="0">
                <a:latin typeface="Book Antiqua" panose="02040602050305030304" pitchFamily="18" charset="0"/>
              </a:rPr>
              <a:t> </a:t>
            </a:r>
            <a:r>
              <a:rPr lang="en-US" altLang="en-US" dirty="0" err="1">
                <a:latin typeface="Book Antiqua" panose="02040602050305030304" pitchFamily="18" charset="0"/>
              </a:rPr>
              <a:t>binară</a:t>
            </a:r>
            <a:r>
              <a:rPr lang="en-US" altLang="en-US" dirty="0">
                <a:latin typeface="Book Antiqua" panose="02040602050305030304" pitchFamily="18" charset="0"/>
              </a:rPr>
              <a:t> </a:t>
            </a:r>
            <a:r>
              <a:rPr lang="en-US" altLang="en-US" dirty="0" err="1">
                <a:latin typeface="Book Antiqua" panose="02040602050305030304" pitchFamily="18" charset="0"/>
              </a:rPr>
              <a:t>este</a:t>
            </a:r>
            <a:r>
              <a:rPr lang="en-US" altLang="en-US" dirty="0">
                <a:latin typeface="Book Antiqua" panose="02040602050305030304" pitchFamily="18" charset="0"/>
              </a:rPr>
              <a:t>: 1000 1010 0001 0101</a:t>
            </a:r>
          </a:p>
          <a:p>
            <a:pPr>
              <a:lnSpc>
                <a:spcPct val="90000"/>
              </a:lnSpc>
              <a:buFontTx/>
              <a:buNone/>
            </a:pPr>
            <a:r>
              <a:rPr lang="en-US" altLang="en-US" sz="1600" dirty="0">
                <a:solidFill>
                  <a:srgbClr val="CCCC00"/>
                </a:solidFill>
                <a:latin typeface="Book Antiqua" panose="02040602050305030304" pitchFamily="18" charset="0"/>
              </a:rPr>
              <a:t>	</a:t>
            </a:r>
            <a:r>
              <a:rPr lang="en-US" altLang="en-US" sz="1800" b="1" dirty="0">
                <a:solidFill>
                  <a:srgbClr val="000099"/>
                </a:solidFill>
                <a:latin typeface="Book Antiqua" panose="02040602050305030304" pitchFamily="18" charset="0"/>
              </a:rPr>
              <a:t>OPCODE:	100010		=&gt; MOV</a:t>
            </a:r>
          </a:p>
          <a:p>
            <a:pPr>
              <a:lnSpc>
                <a:spcPct val="90000"/>
              </a:lnSpc>
              <a:buFontTx/>
              <a:buNone/>
            </a:pPr>
            <a:r>
              <a:rPr lang="en-US" altLang="en-US" sz="1800" b="1" dirty="0">
                <a:solidFill>
                  <a:srgbClr val="000099"/>
                </a:solidFill>
                <a:latin typeface="Book Antiqua" panose="02040602050305030304" pitchFamily="18" charset="0"/>
              </a:rPr>
              <a:t>	D 		1		=&gt; Un </a:t>
            </a:r>
            <a:r>
              <a:rPr lang="en-US" altLang="en-US" sz="1800" b="1" i="1" dirty="0">
                <a:solidFill>
                  <a:srgbClr val="000099"/>
                </a:solidFill>
                <a:latin typeface="Book Antiqua" panose="02040602050305030304" pitchFamily="18" charset="0"/>
              </a:rPr>
              <a:t>word</a:t>
            </a:r>
            <a:r>
              <a:rPr lang="en-US" altLang="en-US" sz="1800" b="1" dirty="0">
                <a:solidFill>
                  <a:srgbClr val="000099"/>
                </a:solidFill>
                <a:latin typeface="Book Antiqua" panose="02040602050305030304" pitchFamily="18" charset="0"/>
              </a:rPr>
              <a:t> se </a:t>
            </a:r>
            <a:r>
              <a:rPr lang="en-US" altLang="en-US" sz="1800" b="1" dirty="0" err="1">
                <a:solidFill>
                  <a:srgbClr val="000099"/>
                </a:solidFill>
                <a:latin typeface="Book Antiqua" panose="02040602050305030304" pitchFamily="18" charset="0"/>
              </a:rPr>
              <a:t>copiază</a:t>
            </a:r>
            <a:r>
              <a:rPr lang="en-US" altLang="en-US" sz="1800" b="1" dirty="0">
                <a:solidFill>
                  <a:srgbClr val="000099"/>
                </a:solidFill>
                <a:latin typeface="Book Antiqua" panose="02040602050305030304" pitchFamily="18" charset="0"/>
              </a:rPr>
              <a:t> </a:t>
            </a:r>
            <a:r>
              <a:rPr lang="en-US" altLang="en-US" sz="1800" b="1" dirty="0" err="1">
                <a:solidFill>
                  <a:srgbClr val="000099"/>
                </a:solidFill>
                <a:latin typeface="Book Antiqua" panose="02040602050305030304" pitchFamily="18" charset="0"/>
              </a:rPr>
              <a:t>în</a:t>
            </a:r>
            <a:r>
              <a:rPr lang="en-US" altLang="en-US" sz="1800" b="1" dirty="0">
                <a:solidFill>
                  <a:srgbClr val="000099"/>
                </a:solidFill>
                <a:latin typeface="Book Antiqua" panose="02040602050305030304" pitchFamily="18" charset="0"/>
              </a:rPr>
              <a:t> </a:t>
            </a:r>
            <a:r>
              <a:rPr lang="en-US" altLang="en-US" sz="1800" b="1" dirty="0" err="1">
                <a:solidFill>
                  <a:srgbClr val="000099"/>
                </a:solidFill>
                <a:latin typeface="Book Antiqua" panose="02040602050305030304" pitchFamily="18" charset="0"/>
              </a:rPr>
              <a:t>registrul</a:t>
            </a:r>
            <a:r>
              <a:rPr lang="en-US" altLang="en-US" sz="1800" b="1" dirty="0">
                <a:solidFill>
                  <a:srgbClr val="000099"/>
                </a:solidFill>
                <a:latin typeface="Book Antiqua" panose="02040602050305030304" pitchFamily="18" charset="0"/>
              </a:rPr>
              <a:t> 				    	</a:t>
            </a:r>
            <a:r>
              <a:rPr lang="en-US" altLang="en-US" sz="1800" b="1" dirty="0" err="1">
                <a:solidFill>
                  <a:srgbClr val="000099"/>
                </a:solidFill>
                <a:latin typeface="Book Antiqua" panose="02040602050305030304" pitchFamily="18" charset="0"/>
              </a:rPr>
              <a:t>specificat</a:t>
            </a:r>
            <a:r>
              <a:rPr lang="en-US" altLang="en-US" sz="1800" b="1" dirty="0">
                <a:solidFill>
                  <a:srgbClr val="000099"/>
                </a:solidFill>
                <a:latin typeface="Book Antiqua" panose="02040602050305030304" pitchFamily="18" charset="0"/>
              </a:rPr>
              <a:t> de </a:t>
            </a:r>
            <a:r>
              <a:rPr lang="en-US" altLang="en-US" sz="1800" b="1" dirty="0" err="1">
                <a:solidFill>
                  <a:srgbClr val="000099"/>
                </a:solidFill>
                <a:latin typeface="Book Antiqua" panose="02040602050305030304" pitchFamily="18" charset="0"/>
              </a:rPr>
              <a:t>câmpul</a:t>
            </a:r>
            <a:r>
              <a:rPr lang="en-US" altLang="en-US" sz="1800" b="1" dirty="0">
                <a:solidFill>
                  <a:srgbClr val="000099"/>
                </a:solidFill>
                <a:latin typeface="Book Antiqua" panose="02040602050305030304" pitchFamily="18" charset="0"/>
              </a:rPr>
              <a:t> REG</a:t>
            </a:r>
          </a:p>
          <a:p>
            <a:pPr>
              <a:lnSpc>
                <a:spcPct val="90000"/>
              </a:lnSpc>
              <a:buFontTx/>
              <a:buNone/>
            </a:pPr>
            <a:r>
              <a:rPr lang="en-US" altLang="en-US" sz="1800" b="1" dirty="0">
                <a:solidFill>
                  <a:srgbClr val="000099"/>
                </a:solidFill>
                <a:latin typeface="Book Antiqua" panose="02040602050305030304" pitchFamily="18" charset="0"/>
              </a:rPr>
              <a:t>	W		0		=&gt; Byte</a:t>
            </a:r>
          </a:p>
          <a:p>
            <a:pPr>
              <a:lnSpc>
                <a:spcPct val="90000"/>
              </a:lnSpc>
              <a:buFontTx/>
              <a:buNone/>
            </a:pPr>
            <a:r>
              <a:rPr lang="en-US" altLang="en-US" sz="1800" b="1" dirty="0">
                <a:solidFill>
                  <a:srgbClr val="000099"/>
                </a:solidFill>
                <a:latin typeface="Book Antiqua" panose="02040602050305030304" pitchFamily="18" charset="0"/>
              </a:rPr>
              <a:t>	MOD		00		=&gt; </a:t>
            </a:r>
            <a:r>
              <a:rPr lang="en-US" altLang="en-US" sz="1800" b="1" dirty="0" err="1">
                <a:solidFill>
                  <a:srgbClr val="000099"/>
                </a:solidFill>
                <a:latin typeface="Book Antiqua" panose="02040602050305030304" pitchFamily="18" charset="0"/>
              </a:rPr>
              <a:t>Memorie</a:t>
            </a:r>
            <a:r>
              <a:rPr lang="en-US" altLang="en-US" sz="1800" b="1" dirty="0">
                <a:solidFill>
                  <a:srgbClr val="000099"/>
                </a:solidFill>
                <a:latin typeface="Book Antiqua" panose="02040602050305030304" pitchFamily="18" charset="0"/>
              </a:rPr>
              <a:t> </a:t>
            </a:r>
            <a:r>
              <a:rPr lang="en-US" altLang="en-US" sz="1800" b="1" dirty="0" err="1">
                <a:solidFill>
                  <a:srgbClr val="000099"/>
                </a:solidFill>
                <a:latin typeface="Book Antiqua" panose="02040602050305030304" pitchFamily="18" charset="0"/>
              </a:rPr>
              <a:t>fără</a:t>
            </a:r>
            <a:r>
              <a:rPr lang="en-US" altLang="en-US" sz="1800" b="1" dirty="0">
                <a:solidFill>
                  <a:srgbClr val="000099"/>
                </a:solidFill>
                <a:latin typeface="Book Antiqua" panose="02040602050305030304" pitchFamily="18" charset="0"/>
              </a:rPr>
              <a:t> </a:t>
            </a:r>
            <a:r>
              <a:rPr lang="en-US" altLang="en-US" sz="1800" b="1" dirty="0" err="1">
                <a:solidFill>
                  <a:srgbClr val="000099"/>
                </a:solidFill>
                <a:latin typeface="Book Antiqua" panose="02040602050305030304" pitchFamily="18" charset="0"/>
              </a:rPr>
              <a:t>deplasament</a:t>
            </a:r>
            <a:endParaRPr lang="en-US" altLang="en-US" sz="1800" b="1" dirty="0">
              <a:solidFill>
                <a:srgbClr val="000099"/>
              </a:solidFill>
              <a:latin typeface="Book Antiqua" panose="02040602050305030304" pitchFamily="18" charset="0"/>
            </a:endParaRPr>
          </a:p>
          <a:p>
            <a:pPr>
              <a:lnSpc>
                <a:spcPct val="90000"/>
              </a:lnSpc>
              <a:buFontTx/>
              <a:buNone/>
            </a:pPr>
            <a:r>
              <a:rPr lang="en-US" altLang="en-US" sz="1800" b="1" dirty="0">
                <a:solidFill>
                  <a:srgbClr val="000099"/>
                </a:solidFill>
                <a:latin typeface="Book Antiqua" panose="02040602050305030304" pitchFamily="18" charset="0"/>
              </a:rPr>
              <a:t>	REG		010		=&gt; Se </a:t>
            </a:r>
            <a:r>
              <a:rPr lang="en-US" altLang="en-US" sz="1800" b="1" dirty="0" err="1">
                <a:solidFill>
                  <a:srgbClr val="000099"/>
                </a:solidFill>
                <a:latin typeface="Book Antiqua" panose="02040602050305030304" pitchFamily="18" charset="0"/>
              </a:rPr>
              <a:t>indică</a:t>
            </a:r>
            <a:r>
              <a:rPr lang="en-US" altLang="en-US" sz="1800" b="1" dirty="0">
                <a:solidFill>
                  <a:srgbClr val="000099"/>
                </a:solidFill>
                <a:latin typeface="Book Antiqua" panose="02040602050305030304" pitchFamily="18" charset="0"/>
              </a:rPr>
              <a:t> </a:t>
            </a:r>
            <a:r>
              <a:rPr lang="en-US" altLang="en-US" sz="1800" b="1" dirty="0" err="1">
                <a:solidFill>
                  <a:srgbClr val="000099"/>
                </a:solidFill>
                <a:latin typeface="Book Antiqua" panose="02040602050305030304" pitchFamily="18" charset="0"/>
              </a:rPr>
              <a:t>registrul</a:t>
            </a:r>
            <a:r>
              <a:rPr lang="en-US" altLang="en-US" sz="1800" b="1" dirty="0">
                <a:solidFill>
                  <a:srgbClr val="000099"/>
                </a:solidFill>
                <a:latin typeface="Book Antiqua" panose="02040602050305030304" pitchFamily="18" charset="0"/>
              </a:rPr>
              <a:t> DL</a:t>
            </a:r>
          </a:p>
          <a:p>
            <a:pPr>
              <a:lnSpc>
                <a:spcPct val="90000"/>
              </a:lnSpc>
              <a:buFontTx/>
              <a:buNone/>
            </a:pPr>
            <a:r>
              <a:rPr lang="en-US" altLang="en-US" sz="1800" b="1" dirty="0">
                <a:solidFill>
                  <a:srgbClr val="000099"/>
                </a:solidFill>
                <a:latin typeface="Book Antiqua" panose="02040602050305030304" pitchFamily="18" charset="0"/>
              </a:rPr>
              <a:t>	R/M		101		=&gt; Se </a:t>
            </a:r>
            <a:r>
              <a:rPr lang="en-US" altLang="en-US" sz="1800" b="1" dirty="0" err="1">
                <a:solidFill>
                  <a:srgbClr val="000099"/>
                </a:solidFill>
                <a:latin typeface="Book Antiqua" panose="02040602050305030304" pitchFamily="18" charset="0"/>
              </a:rPr>
              <a:t>indică</a:t>
            </a:r>
            <a:r>
              <a:rPr lang="en-US" altLang="en-US" sz="1800" b="1" dirty="0">
                <a:solidFill>
                  <a:srgbClr val="000099"/>
                </a:solidFill>
                <a:latin typeface="Book Antiqua" panose="02040602050305030304" pitchFamily="18" charset="0"/>
              </a:rPr>
              <a:t> </a:t>
            </a:r>
            <a:r>
              <a:rPr lang="en-US" altLang="en-US" sz="1800" b="1" dirty="0" err="1">
                <a:solidFill>
                  <a:srgbClr val="000099"/>
                </a:solidFill>
                <a:latin typeface="Book Antiqua" panose="02040602050305030304" pitchFamily="18" charset="0"/>
              </a:rPr>
              <a:t>modul</a:t>
            </a:r>
            <a:r>
              <a:rPr lang="en-US" altLang="en-US" sz="1800" b="1" dirty="0">
                <a:solidFill>
                  <a:srgbClr val="000099"/>
                </a:solidFill>
                <a:latin typeface="Book Antiqua" panose="02040602050305030304" pitchFamily="18" charset="0"/>
              </a:rPr>
              <a:t> de </a:t>
            </a:r>
            <a:r>
              <a:rPr lang="en-US" altLang="en-US" sz="1800" b="1" dirty="0" err="1">
                <a:solidFill>
                  <a:srgbClr val="000099"/>
                </a:solidFill>
                <a:latin typeface="Book Antiqua" panose="02040602050305030304" pitchFamily="18" charset="0"/>
              </a:rPr>
              <a:t>adresare</a:t>
            </a:r>
            <a:r>
              <a:rPr lang="en-US" altLang="en-US" sz="1800" b="1" dirty="0">
                <a:solidFill>
                  <a:srgbClr val="000099"/>
                </a:solidFill>
                <a:latin typeface="Book Antiqua" panose="02040602050305030304" pitchFamily="18" charset="0"/>
              </a:rPr>
              <a:t> [DI]</a:t>
            </a:r>
          </a:p>
          <a:p>
            <a:pPr>
              <a:lnSpc>
                <a:spcPct val="90000"/>
              </a:lnSpc>
              <a:buFontTx/>
              <a:buNone/>
            </a:pPr>
            <a:endParaRPr lang="en-US" altLang="en-US" dirty="0">
              <a:latin typeface="Book Antiqua" panose="02040602050305030304" pitchFamily="18" charset="0"/>
            </a:endParaRPr>
          </a:p>
          <a:p>
            <a:pPr>
              <a:lnSpc>
                <a:spcPct val="90000"/>
              </a:lnSpc>
              <a:buFontTx/>
              <a:buNone/>
            </a:pPr>
            <a:r>
              <a:rPr lang="en-US" altLang="en-US" dirty="0">
                <a:latin typeface="Book Antiqua" panose="02040602050305030304" pitchFamily="18" charset="0"/>
              </a:rPr>
              <a:t>	 </a:t>
            </a:r>
            <a:r>
              <a:rPr lang="en-US" altLang="en-US" dirty="0" err="1">
                <a:latin typeface="Book Antiqua" panose="02040602050305030304" pitchFamily="18" charset="0"/>
              </a:rPr>
              <a:t>În</a:t>
            </a:r>
            <a:r>
              <a:rPr lang="en-US" altLang="en-US" dirty="0">
                <a:latin typeface="Book Antiqua" panose="02040602050305030304" pitchFamily="18" charset="0"/>
              </a:rPr>
              <a:t> </a:t>
            </a:r>
            <a:r>
              <a:rPr lang="en-US" altLang="en-US" dirty="0" err="1">
                <a:latin typeface="Book Antiqua" panose="02040602050305030304" pitchFamily="18" charset="0"/>
              </a:rPr>
              <a:t>concluzie</a:t>
            </a:r>
            <a:r>
              <a:rPr lang="en-US" altLang="en-US" dirty="0">
                <a:latin typeface="Book Antiqua" panose="02040602050305030304" pitchFamily="18" charset="0"/>
              </a:rPr>
              <a:t>, </a:t>
            </a:r>
            <a:r>
              <a:rPr lang="en-US" altLang="en-US" dirty="0" err="1">
                <a:latin typeface="Book Antiqua" panose="02040602050305030304" pitchFamily="18" charset="0"/>
              </a:rPr>
              <a:t>instrucţiune</a:t>
            </a:r>
            <a:r>
              <a:rPr lang="en-US" altLang="en-US" dirty="0">
                <a:latin typeface="Book Antiqua" panose="02040602050305030304" pitchFamily="18" charset="0"/>
              </a:rPr>
              <a:t> </a:t>
            </a:r>
            <a:r>
              <a:rPr lang="en-US" altLang="en-US" dirty="0" err="1">
                <a:latin typeface="Book Antiqua" panose="02040602050305030304" pitchFamily="18" charset="0"/>
              </a:rPr>
              <a:t>este</a:t>
            </a:r>
            <a:r>
              <a:rPr lang="en-US" altLang="en-US" dirty="0">
                <a:latin typeface="Book Antiqua" panose="02040602050305030304" pitchFamily="18" charset="0"/>
              </a:rPr>
              <a:t>: </a:t>
            </a:r>
            <a:r>
              <a:rPr lang="en-US" altLang="en-US" b="1">
                <a:solidFill>
                  <a:srgbClr val="660033"/>
                </a:solidFill>
                <a:latin typeface="Book Antiqua" panose="02040602050305030304" pitchFamily="18" charset="0"/>
              </a:rPr>
              <a:t>MOV  DL</a:t>
            </a:r>
            <a:r>
              <a:rPr lang="en-US" altLang="en-US" b="1" dirty="0">
                <a:solidFill>
                  <a:srgbClr val="660033"/>
                </a:solidFill>
                <a:latin typeface="Book Antiqua" panose="02040602050305030304" pitchFamily="18" charset="0"/>
              </a:rPr>
              <a:t>, [DI]</a:t>
            </a:r>
          </a:p>
          <a:p>
            <a:pPr>
              <a:lnSpc>
                <a:spcPct val="90000"/>
              </a:lnSpc>
            </a:pPr>
            <a:endParaRPr lang="en-US" altLang="en-US" b="1" dirty="0">
              <a:solidFill>
                <a:srgbClr val="660033"/>
              </a:solidFill>
              <a:latin typeface="Book Antiqua" panose="0204060205030503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9C7382D0-EEA8-4810-9F50-687647EA531D}" type="slidenum">
              <a:rPr lang="en-US" altLang="en-US" sz="1400"/>
              <a:pPr/>
              <a:t>39</a:t>
            </a:fld>
            <a:endParaRPr lang="en-US" altLang="en-US" sz="1000"/>
          </a:p>
        </p:txBody>
      </p:sp>
      <p:sp>
        <p:nvSpPr>
          <p:cNvPr id="41987" name="Rectangle 2"/>
          <p:cNvSpPr>
            <a:spLocks noGrp="1" noChangeArrowheads="1"/>
          </p:cNvSpPr>
          <p:nvPr>
            <p:ph type="title"/>
          </p:nvPr>
        </p:nvSpPr>
        <p:spPr/>
        <p:txBody>
          <a:bodyPr/>
          <a:lstStyle/>
          <a:p>
            <a:r>
              <a:rPr lang="en-US" altLang="en-US" sz="3300">
                <a:latin typeface="Book Antiqua" panose="02040602050305030304" pitchFamily="18" charset="0"/>
              </a:rPr>
              <a:t>Modul de adresare directă</a:t>
            </a:r>
            <a:endParaRPr lang="en-US" altLang="en-US">
              <a:latin typeface="Book Antiqua" panose="02040602050305030304" pitchFamily="18" charset="0"/>
            </a:endParaRPr>
          </a:p>
        </p:txBody>
      </p:sp>
      <p:sp>
        <p:nvSpPr>
          <p:cNvPr id="41988" name="Rectangle 3"/>
          <p:cNvSpPr>
            <a:spLocks noGrp="1" noChangeArrowheads="1"/>
          </p:cNvSpPr>
          <p:nvPr>
            <p:ph type="body" idx="1"/>
          </p:nvPr>
        </p:nvSpPr>
        <p:spPr>
          <a:xfrm>
            <a:off x="685800" y="1371600"/>
            <a:ext cx="7772400" cy="2057400"/>
          </a:xfrm>
        </p:spPr>
        <p:txBody>
          <a:bodyPr/>
          <a:lstStyle/>
          <a:p>
            <a:r>
              <a:rPr lang="en-US" altLang="en-US" dirty="0">
                <a:latin typeface="Book Antiqua" panose="02040602050305030304" pitchFamily="18" charset="0"/>
              </a:rPr>
              <a:t>Modul de </a:t>
            </a:r>
            <a:r>
              <a:rPr lang="en-US" altLang="en-US" dirty="0" err="1">
                <a:latin typeface="Book Antiqua" panose="02040602050305030304" pitchFamily="18" charset="0"/>
              </a:rPr>
              <a:t>adresare</a:t>
            </a:r>
            <a:r>
              <a:rPr lang="en-US" altLang="en-US" dirty="0">
                <a:latin typeface="Book Antiqua" panose="02040602050305030304" pitchFamily="18" charset="0"/>
              </a:rPr>
              <a:t> </a:t>
            </a:r>
            <a:r>
              <a:rPr lang="en-US" altLang="en-US" dirty="0" err="1">
                <a:latin typeface="Book Antiqua" panose="02040602050305030304" pitchFamily="18" charset="0"/>
              </a:rPr>
              <a:t>directă</a:t>
            </a:r>
            <a:r>
              <a:rPr lang="en-US" altLang="en-US" dirty="0">
                <a:latin typeface="Book Antiqua" panose="02040602050305030304" pitchFamily="18" charset="0"/>
              </a:rPr>
              <a:t> (la </a:t>
            </a:r>
            <a:r>
              <a:rPr lang="en-US" altLang="en-US" dirty="0" err="1">
                <a:latin typeface="Book Antiqua" panose="02040602050305030304" pitchFamily="18" charset="0"/>
              </a:rPr>
              <a:t>instrucţiuni</a:t>
            </a:r>
            <a:r>
              <a:rPr lang="en-US" altLang="en-US" dirty="0">
                <a:latin typeface="Book Antiqua" panose="02040602050305030304" pitchFamily="18" charset="0"/>
              </a:rPr>
              <a:t> pe 16 </a:t>
            </a:r>
            <a:r>
              <a:rPr lang="en-US" altLang="en-US" dirty="0" err="1">
                <a:latin typeface="Book Antiqua" panose="02040602050305030304" pitchFamily="18" charset="0"/>
              </a:rPr>
              <a:t>biţi</a:t>
            </a:r>
            <a:r>
              <a:rPr lang="en-US" altLang="en-US" dirty="0">
                <a:latin typeface="Book Antiqua" panose="02040602050305030304" pitchFamily="18" charset="0"/>
              </a:rPr>
              <a:t>) </a:t>
            </a:r>
            <a:r>
              <a:rPr lang="en-US" altLang="en-US" dirty="0" err="1">
                <a:latin typeface="Book Antiqua" panose="02040602050305030304" pitchFamily="18" charset="0"/>
              </a:rPr>
              <a:t>însemnă</a:t>
            </a:r>
            <a:r>
              <a:rPr lang="en-US" altLang="en-US" dirty="0">
                <a:latin typeface="Book Antiqua" panose="02040602050305030304" pitchFamily="18" charset="0"/>
              </a:rPr>
              <a:t> </a:t>
            </a:r>
            <a:r>
              <a:rPr lang="en-US" altLang="en-US" dirty="0" err="1">
                <a:latin typeface="Book Antiqua" panose="02040602050305030304" pitchFamily="18" charset="0"/>
              </a:rPr>
              <a:t>că</a:t>
            </a:r>
            <a:r>
              <a:rPr lang="en-US" altLang="en-US" dirty="0">
                <a:latin typeface="Book Antiqua" panose="02040602050305030304" pitchFamily="18" charset="0"/>
              </a:rPr>
              <a:t> </a:t>
            </a:r>
            <a:r>
              <a:rPr lang="en-US" altLang="en-US" dirty="0" err="1">
                <a:latin typeface="Book Antiqua" panose="02040602050305030304" pitchFamily="18" charset="0"/>
              </a:rPr>
              <a:t>memoria</a:t>
            </a:r>
            <a:r>
              <a:rPr lang="en-US" altLang="en-US" dirty="0">
                <a:latin typeface="Book Antiqua" panose="02040602050305030304" pitchFamily="18" charset="0"/>
              </a:rPr>
              <a:t> </a:t>
            </a:r>
            <a:r>
              <a:rPr lang="en-US" altLang="en-US" dirty="0" err="1">
                <a:latin typeface="Book Antiqua" panose="02040602050305030304" pitchFamily="18" charset="0"/>
              </a:rPr>
              <a:t>este</a:t>
            </a:r>
            <a:r>
              <a:rPr lang="en-US" altLang="en-US" dirty="0">
                <a:latin typeface="Book Antiqua" panose="02040602050305030304" pitchFamily="18" charset="0"/>
              </a:rPr>
              <a:t> </a:t>
            </a:r>
            <a:r>
              <a:rPr lang="en-US" altLang="en-US" dirty="0" err="1">
                <a:latin typeface="Book Antiqua" panose="02040602050305030304" pitchFamily="18" charset="0"/>
              </a:rPr>
              <a:t>referită</a:t>
            </a:r>
            <a:r>
              <a:rPr lang="en-US" altLang="en-US" dirty="0">
                <a:latin typeface="Book Antiqua" panose="02040602050305030304" pitchFamily="18" charset="0"/>
              </a:rPr>
              <a:t> </a:t>
            </a:r>
            <a:r>
              <a:rPr lang="en-US" altLang="en-US" dirty="0" err="1">
                <a:latin typeface="Book Antiqua" panose="02040602050305030304" pitchFamily="18" charset="0"/>
              </a:rPr>
              <a:t>doar</a:t>
            </a:r>
            <a:r>
              <a:rPr lang="en-US" altLang="en-US" dirty="0">
                <a:latin typeface="Book Antiqua" panose="02040602050305030304" pitchFamily="18" charset="0"/>
              </a:rPr>
              <a:t> de un </a:t>
            </a:r>
            <a:r>
              <a:rPr lang="en-US" altLang="en-US" dirty="0" err="1">
                <a:latin typeface="Book Antiqua" panose="02040602050305030304" pitchFamily="18" charset="0"/>
              </a:rPr>
              <a:t>deplasament</a:t>
            </a:r>
            <a:endParaRPr lang="en-US" altLang="en-US" dirty="0">
              <a:latin typeface="Book Antiqua" panose="02040602050305030304" pitchFamily="18" charset="0"/>
            </a:endParaRPr>
          </a:p>
          <a:p>
            <a:pPr lvl="1">
              <a:buFontTx/>
              <a:buNone/>
            </a:pPr>
            <a:r>
              <a:rPr lang="en-US" altLang="en-US" sz="2000" dirty="0">
                <a:solidFill>
                  <a:srgbClr val="CCCC00"/>
                </a:solidFill>
                <a:latin typeface="Book Antiqua" panose="02040602050305030304" pitchFamily="18" charset="0"/>
              </a:rPr>
              <a:t>	</a:t>
            </a:r>
            <a:r>
              <a:rPr lang="en-US" altLang="en-US" sz="2000" dirty="0">
                <a:solidFill>
                  <a:srgbClr val="000099"/>
                </a:solidFill>
                <a:latin typeface="Book Antiqua" panose="02040602050305030304" pitchFamily="18" charset="0"/>
              </a:rPr>
              <a:t>MOV    [1000h], DL</a:t>
            </a:r>
            <a:r>
              <a:rPr lang="en-US" altLang="en-US" sz="2000" dirty="0">
                <a:latin typeface="Book Antiqua" panose="02040602050305030304" pitchFamily="18" charset="0"/>
              </a:rPr>
              <a:t>     </a:t>
            </a:r>
            <a:r>
              <a:rPr lang="en-US" altLang="en-US" sz="2000" dirty="0" err="1">
                <a:latin typeface="Book Antiqua" panose="02040602050305030304" pitchFamily="18" charset="0"/>
              </a:rPr>
              <a:t>copiază</a:t>
            </a:r>
            <a:r>
              <a:rPr lang="en-US" altLang="en-US" sz="2000" dirty="0">
                <a:latin typeface="Book Antiqua" panose="02040602050305030304" pitchFamily="18" charset="0"/>
              </a:rPr>
              <a:t> </a:t>
            </a:r>
            <a:r>
              <a:rPr lang="en-US" altLang="en-US" sz="2000" dirty="0" err="1">
                <a:latin typeface="Book Antiqua" panose="02040602050305030304" pitchFamily="18" charset="0"/>
              </a:rPr>
              <a:t>conţinutul</a:t>
            </a:r>
            <a:r>
              <a:rPr lang="en-US" altLang="en-US" sz="2000" dirty="0">
                <a:latin typeface="Book Antiqua" panose="02040602050305030304" pitchFamily="18" charset="0"/>
              </a:rPr>
              <a:t> </a:t>
            </a:r>
            <a:r>
              <a:rPr lang="en-US" altLang="en-US" sz="2000" dirty="0" err="1">
                <a:latin typeface="Book Antiqua" panose="02040602050305030304" pitchFamily="18" charset="0"/>
              </a:rPr>
              <a:t>lui</a:t>
            </a:r>
            <a:r>
              <a:rPr lang="en-US" altLang="en-US" sz="2000" dirty="0">
                <a:latin typeface="Book Antiqua" panose="02040602050305030304" pitchFamily="18" charset="0"/>
              </a:rPr>
              <a:t> DL </a:t>
            </a:r>
            <a:r>
              <a:rPr lang="en-US" altLang="en-US" sz="2000" dirty="0" err="1">
                <a:latin typeface="Book Antiqua" panose="02040602050305030304" pitchFamily="18" charset="0"/>
              </a:rPr>
              <a:t>în</a:t>
            </a:r>
            <a:r>
              <a:rPr lang="en-US" altLang="en-US" sz="2000" dirty="0">
                <a:latin typeface="Book Antiqua" panose="02040602050305030304" pitchFamily="18" charset="0"/>
              </a:rPr>
              <a:t> 					        </a:t>
            </a:r>
            <a:r>
              <a:rPr lang="en-US" altLang="en-US" sz="2000" dirty="0" err="1">
                <a:latin typeface="Book Antiqua" panose="02040602050305030304" pitchFamily="18" charset="0"/>
              </a:rPr>
              <a:t>segmentul</a:t>
            </a:r>
            <a:r>
              <a:rPr lang="en-US" altLang="en-US" sz="2000" dirty="0">
                <a:latin typeface="Book Antiqua" panose="02040602050305030304" pitchFamily="18" charset="0"/>
              </a:rPr>
              <a:t> de date de la </a:t>
            </a:r>
            <a:r>
              <a:rPr lang="en-US" altLang="en-US" sz="2000" dirty="0" err="1">
                <a:latin typeface="Book Antiqua" panose="02040602050305030304" pitchFamily="18" charset="0"/>
              </a:rPr>
              <a:t>adresa</a:t>
            </a:r>
            <a:r>
              <a:rPr lang="en-US" altLang="en-US" sz="2000" dirty="0">
                <a:latin typeface="Book Antiqua" panose="02040602050305030304" pitchFamily="18" charset="0"/>
              </a:rPr>
              <a:t> 1000h</a:t>
            </a:r>
          </a:p>
          <a:p>
            <a:pPr lvl="1">
              <a:buFontTx/>
              <a:buNone/>
            </a:pPr>
            <a:r>
              <a:rPr lang="en-US" altLang="en-US" sz="2000" dirty="0">
                <a:solidFill>
                  <a:srgbClr val="000099"/>
                </a:solidFill>
                <a:latin typeface="Book Antiqua" panose="02040602050305030304" pitchFamily="18" charset="0"/>
              </a:rPr>
              <a:t>	MOV   [NUMB], DL</a:t>
            </a:r>
            <a:r>
              <a:rPr lang="en-US" altLang="en-US" sz="2000" dirty="0">
                <a:latin typeface="Book Antiqua" panose="02040602050305030304" pitchFamily="18" charset="0"/>
              </a:rPr>
              <a:t>       </a:t>
            </a:r>
            <a:r>
              <a:rPr lang="en-US" altLang="en-US" sz="2000" dirty="0" err="1">
                <a:latin typeface="Book Antiqua" panose="02040602050305030304" pitchFamily="18" charset="0"/>
              </a:rPr>
              <a:t>copiază</a:t>
            </a:r>
            <a:r>
              <a:rPr lang="en-US" altLang="en-US" sz="2000" dirty="0">
                <a:latin typeface="Book Antiqua" panose="02040602050305030304" pitchFamily="18" charset="0"/>
              </a:rPr>
              <a:t> </a:t>
            </a:r>
            <a:r>
              <a:rPr lang="en-US" altLang="en-US" sz="2000" dirty="0" err="1">
                <a:latin typeface="Book Antiqua" panose="02040602050305030304" pitchFamily="18" charset="0"/>
              </a:rPr>
              <a:t>conţinutul</a:t>
            </a:r>
            <a:r>
              <a:rPr lang="en-US" altLang="en-US" sz="2000" dirty="0">
                <a:latin typeface="Book Antiqua" panose="02040602050305030304" pitchFamily="18" charset="0"/>
              </a:rPr>
              <a:t> </a:t>
            </a:r>
            <a:r>
              <a:rPr lang="en-US" altLang="en-US" sz="2000" dirty="0" err="1">
                <a:latin typeface="Book Antiqua" panose="02040602050305030304" pitchFamily="18" charset="0"/>
              </a:rPr>
              <a:t>lui</a:t>
            </a:r>
            <a:r>
              <a:rPr lang="en-US" altLang="en-US" sz="2000" dirty="0">
                <a:latin typeface="Book Antiqua" panose="02040602050305030304" pitchFamily="18" charset="0"/>
              </a:rPr>
              <a:t> DL </a:t>
            </a:r>
            <a:r>
              <a:rPr lang="en-US" altLang="en-US" sz="2000" dirty="0" err="1">
                <a:latin typeface="Book Antiqua" panose="02040602050305030304" pitchFamily="18" charset="0"/>
              </a:rPr>
              <a:t>în</a:t>
            </a:r>
            <a:r>
              <a:rPr lang="en-US" altLang="en-US" sz="2000" dirty="0">
                <a:latin typeface="Book Antiqua" panose="02040602050305030304" pitchFamily="18" charset="0"/>
              </a:rPr>
              <a:t> </a:t>
            </a:r>
            <a:r>
              <a:rPr lang="en-US" altLang="en-US" sz="2000" dirty="0" err="1">
                <a:latin typeface="Book Antiqua" panose="02040602050305030304" pitchFamily="18" charset="0"/>
              </a:rPr>
              <a:t>segmentul</a:t>
            </a:r>
            <a:r>
              <a:rPr lang="en-US" altLang="en-US" sz="2000" dirty="0">
                <a:latin typeface="Book Antiqua" panose="02040602050305030304" pitchFamily="18" charset="0"/>
              </a:rPr>
              <a:t> de 			        date de la </a:t>
            </a:r>
            <a:r>
              <a:rPr lang="en-US" altLang="en-US" sz="2000" dirty="0" err="1">
                <a:latin typeface="Book Antiqua" panose="02040602050305030304" pitchFamily="18" charset="0"/>
              </a:rPr>
              <a:t>adresa</a:t>
            </a:r>
            <a:r>
              <a:rPr lang="en-US" altLang="en-US" sz="2000" dirty="0">
                <a:latin typeface="Book Antiqua" panose="02040602050305030304" pitchFamily="18" charset="0"/>
              </a:rPr>
              <a:t> </a:t>
            </a:r>
            <a:r>
              <a:rPr lang="en-US" altLang="en-US" sz="2000" dirty="0" err="1">
                <a:latin typeface="Book Antiqua" panose="02040602050305030304" pitchFamily="18" charset="0"/>
              </a:rPr>
              <a:t>simbolică</a:t>
            </a:r>
            <a:r>
              <a:rPr lang="en-US" altLang="en-US" sz="2000" dirty="0">
                <a:latin typeface="Book Antiqua" panose="02040602050305030304" pitchFamily="18" charset="0"/>
              </a:rPr>
              <a:t> NUMB</a:t>
            </a:r>
          </a:p>
          <a:p>
            <a:endParaRPr lang="en-US" altLang="en-US" dirty="0">
              <a:latin typeface="Book Antiqua" panose="02040602050305030304" pitchFamily="18" charset="0"/>
            </a:endParaRPr>
          </a:p>
          <a:p>
            <a:endParaRPr lang="en-US" altLang="en-US" dirty="0">
              <a:latin typeface="Book Antiqua" panose="02040602050305030304" pitchFamily="18" charset="0"/>
            </a:endParaRPr>
          </a:p>
        </p:txBody>
      </p:sp>
      <p:grpSp>
        <p:nvGrpSpPr>
          <p:cNvPr id="41989" name="Group 4"/>
          <p:cNvGrpSpPr>
            <a:grpSpLocks/>
          </p:cNvGrpSpPr>
          <p:nvPr/>
        </p:nvGrpSpPr>
        <p:grpSpPr bwMode="auto">
          <a:xfrm>
            <a:off x="1371600" y="4572000"/>
            <a:ext cx="1855788" cy="457200"/>
            <a:chOff x="864" y="2928"/>
            <a:chExt cx="1169" cy="288"/>
          </a:xfrm>
        </p:grpSpPr>
        <p:sp>
          <p:nvSpPr>
            <p:cNvPr id="42047" name="Rectangle 5"/>
            <p:cNvSpPr>
              <a:spLocks noChangeArrowheads="1"/>
            </p:cNvSpPr>
            <p:nvPr/>
          </p:nvSpPr>
          <p:spPr bwMode="auto">
            <a:xfrm>
              <a:off x="864" y="2928"/>
              <a:ext cx="115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42048" name="Line 6"/>
            <p:cNvSpPr>
              <a:spLocks noChangeShapeType="1"/>
            </p:cNvSpPr>
            <p:nvPr/>
          </p:nvSpPr>
          <p:spPr bwMode="auto">
            <a:xfrm>
              <a:off x="1008" y="292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49" name="Line 7"/>
            <p:cNvSpPr>
              <a:spLocks noChangeShapeType="1"/>
            </p:cNvSpPr>
            <p:nvPr/>
          </p:nvSpPr>
          <p:spPr bwMode="auto">
            <a:xfrm>
              <a:off x="1152" y="292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50" name="Line 8"/>
            <p:cNvSpPr>
              <a:spLocks noChangeShapeType="1"/>
            </p:cNvSpPr>
            <p:nvPr/>
          </p:nvSpPr>
          <p:spPr bwMode="auto">
            <a:xfrm>
              <a:off x="1440" y="292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51" name="Line 9"/>
            <p:cNvSpPr>
              <a:spLocks noChangeShapeType="1"/>
            </p:cNvSpPr>
            <p:nvPr/>
          </p:nvSpPr>
          <p:spPr bwMode="auto">
            <a:xfrm>
              <a:off x="1296" y="292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52" name="Line 10"/>
            <p:cNvSpPr>
              <a:spLocks noChangeShapeType="1"/>
            </p:cNvSpPr>
            <p:nvPr/>
          </p:nvSpPr>
          <p:spPr bwMode="auto">
            <a:xfrm>
              <a:off x="1584" y="292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53" name="Line 11"/>
            <p:cNvSpPr>
              <a:spLocks noChangeShapeType="1"/>
            </p:cNvSpPr>
            <p:nvPr/>
          </p:nvSpPr>
          <p:spPr bwMode="auto">
            <a:xfrm>
              <a:off x="1728" y="2928"/>
              <a:ext cx="0" cy="288"/>
            </a:xfrm>
            <a:prstGeom prst="line">
              <a:avLst/>
            </a:prstGeom>
            <a:noFill/>
            <a:ln w="127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54" name="Line 12"/>
            <p:cNvSpPr>
              <a:spLocks noChangeShapeType="1"/>
            </p:cNvSpPr>
            <p:nvPr/>
          </p:nvSpPr>
          <p:spPr bwMode="auto">
            <a:xfrm>
              <a:off x="1872" y="2928"/>
              <a:ext cx="0" cy="288"/>
            </a:xfrm>
            <a:prstGeom prst="line">
              <a:avLst/>
            </a:prstGeom>
            <a:noFill/>
            <a:ln w="127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55" name="Text Box 13"/>
            <p:cNvSpPr txBox="1">
              <a:spLocks noChangeArrowheads="1"/>
            </p:cNvSpPr>
            <p:nvPr/>
          </p:nvSpPr>
          <p:spPr bwMode="auto">
            <a:xfrm>
              <a:off x="864" y="2982"/>
              <a:ext cx="15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1</a:t>
              </a:r>
            </a:p>
          </p:txBody>
        </p:sp>
        <p:sp>
          <p:nvSpPr>
            <p:cNvPr id="42056" name="Text Box 14"/>
            <p:cNvSpPr txBox="1">
              <a:spLocks noChangeArrowheads="1"/>
            </p:cNvSpPr>
            <p:nvPr/>
          </p:nvSpPr>
          <p:spPr bwMode="auto">
            <a:xfrm>
              <a:off x="1008" y="2982"/>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57" name="Text Box 15"/>
            <p:cNvSpPr txBox="1">
              <a:spLocks noChangeArrowheads="1"/>
            </p:cNvSpPr>
            <p:nvPr/>
          </p:nvSpPr>
          <p:spPr bwMode="auto">
            <a:xfrm>
              <a:off x="1440" y="2982"/>
              <a:ext cx="15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1</a:t>
              </a:r>
            </a:p>
          </p:txBody>
        </p:sp>
        <p:sp>
          <p:nvSpPr>
            <p:cNvPr id="42058" name="Text Box 16"/>
            <p:cNvSpPr txBox="1">
              <a:spLocks noChangeArrowheads="1"/>
            </p:cNvSpPr>
            <p:nvPr/>
          </p:nvSpPr>
          <p:spPr bwMode="auto">
            <a:xfrm>
              <a:off x="1152" y="2982"/>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59" name="Text Box 17"/>
            <p:cNvSpPr txBox="1">
              <a:spLocks noChangeArrowheads="1"/>
            </p:cNvSpPr>
            <p:nvPr/>
          </p:nvSpPr>
          <p:spPr bwMode="auto">
            <a:xfrm>
              <a:off x="1296" y="2982"/>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60" name="Text Box 18"/>
            <p:cNvSpPr txBox="1">
              <a:spLocks noChangeArrowheads="1"/>
            </p:cNvSpPr>
            <p:nvPr/>
          </p:nvSpPr>
          <p:spPr bwMode="auto">
            <a:xfrm>
              <a:off x="1584" y="2982"/>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61" name="Text Box 19"/>
            <p:cNvSpPr txBox="1">
              <a:spLocks noChangeArrowheads="1"/>
            </p:cNvSpPr>
            <p:nvPr/>
          </p:nvSpPr>
          <p:spPr bwMode="auto">
            <a:xfrm>
              <a:off x="1728" y="2982"/>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62" name="Text Box 20"/>
            <p:cNvSpPr txBox="1">
              <a:spLocks noChangeArrowheads="1"/>
            </p:cNvSpPr>
            <p:nvPr/>
          </p:nvSpPr>
          <p:spPr bwMode="auto">
            <a:xfrm>
              <a:off x="1872" y="2982"/>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grpSp>
      <p:grpSp>
        <p:nvGrpSpPr>
          <p:cNvPr id="41990" name="Group 21"/>
          <p:cNvGrpSpPr>
            <a:grpSpLocks/>
          </p:cNvGrpSpPr>
          <p:nvPr/>
        </p:nvGrpSpPr>
        <p:grpSpPr bwMode="auto">
          <a:xfrm>
            <a:off x="3962400" y="4572000"/>
            <a:ext cx="1855788" cy="457200"/>
            <a:chOff x="2496" y="2880"/>
            <a:chExt cx="1169" cy="288"/>
          </a:xfrm>
        </p:grpSpPr>
        <p:sp>
          <p:nvSpPr>
            <p:cNvPr id="42031" name="Rectangle 22"/>
            <p:cNvSpPr>
              <a:spLocks noChangeArrowheads="1"/>
            </p:cNvSpPr>
            <p:nvPr/>
          </p:nvSpPr>
          <p:spPr bwMode="auto">
            <a:xfrm>
              <a:off x="2496" y="2880"/>
              <a:ext cx="115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42032" name="Line 23"/>
            <p:cNvSpPr>
              <a:spLocks noChangeShapeType="1"/>
            </p:cNvSpPr>
            <p:nvPr/>
          </p:nvSpPr>
          <p:spPr bwMode="auto">
            <a:xfrm>
              <a:off x="2640" y="288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3" name="Line 24"/>
            <p:cNvSpPr>
              <a:spLocks noChangeShapeType="1"/>
            </p:cNvSpPr>
            <p:nvPr/>
          </p:nvSpPr>
          <p:spPr bwMode="auto">
            <a:xfrm>
              <a:off x="2784" y="2880"/>
              <a:ext cx="0" cy="288"/>
            </a:xfrm>
            <a:prstGeom prst="line">
              <a:avLst/>
            </a:prstGeom>
            <a:noFill/>
            <a:ln w="127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4" name="Line 25"/>
            <p:cNvSpPr>
              <a:spLocks noChangeShapeType="1"/>
            </p:cNvSpPr>
            <p:nvPr/>
          </p:nvSpPr>
          <p:spPr bwMode="auto">
            <a:xfrm>
              <a:off x="3072" y="288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5" name="Line 26"/>
            <p:cNvSpPr>
              <a:spLocks noChangeShapeType="1"/>
            </p:cNvSpPr>
            <p:nvPr/>
          </p:nvSpPr>
          <p:spPr bwMode="auto">
            <a:xfrm>
              <a:off x="2928" y="288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6" name="Line 27"/>
            <p:cNvSpPr>
              <a:spLocks noChangeShapeType="1"/>
            </p:cNvSpPr>
            <p:nvPr/>
          </p:nvSpPr>
          <p:spPr bwMode="auto">
            <a:xfrm>
              <a:off x="3216" y="2880"/>
              <a:ext cx="0" cy="288"/>
            </a:xfrm>
            <a:prstGeom prst="line">
              <a:avLst/>
            </a:prstGeom>
            <a:noFill/>
            <a:ln w="127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7" name="Line 28"/>
            <p:cNvSpPr>
              <a:spLocks noChangeShapeType="1"/>
            </p:cNvSpPr>
            <p:nvPr/>
          </p:nvSpPr>
          <p:spPr bwMode="auto">
            <a:xfrm>
              <a:off x="3360" y="288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8" name="Line 29"/>
            <p:cNvSpPr>
              <a:spLocks noChangeShapeType="1"/>
            </p:cNvSpPr>
            <p:nvPr/>
          </p:nvSpPr>
          <p:spPr bwMode="auto">
            <a:xfrm>
              <a:off x="3504" y="288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9" name="Text Box 30"/>
            <p:cNvSpPr txBox="1">
              <a:spLocks noChangeArrowheads="1"/>
            </p:cNvSpPr>
            <p:nvPr/>
          </p:nvSpPr>
          <p:spPr bwMode="auto">
            <a:xfrm>
              <a:off x="2928" y="2934"/>
              <a:ext cx="15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1</a:t>
              </a:r>
            </a:p>
          </p:txBody>
        </p:sp>
        <p:sp>
          <p:nvSpPr>
            <p:cNvPr id="42040" name="Text Box 31"/>
            <p:cNvSpPr txBox="1">
              <a:spLocks noChangeArrowheads="1"/>
            </p:cNvSpPr>
            <p:nvPr/>
          </p:nvSpPr>
          <p:spPr bwMode="auto">
            <a:xfrm>
              <a:off x="3216" y="2934"/>
              <a:ext cx="15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1</a:t>
              </a:r>
            </a:p>
          </p:txBody>
        </p:sp>
        <p:sp>
          <p:nvSpPr>
            <p:cNvPr id="42041" name="Text Box 32"/>
            <p:cNvSpPr txBox="1">
              <a:spLocks noChangeArrowheads="1"/>
            </p:cNvSpPr>
            <p:nvPr/>
          </p:nvSpPr>
          <p:spPr bwMode="auto">
            <a:xfrm>
              <a:off x="3360" y="2934"/>
              <a:ext cx="15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1</a:t>
              </a:r>
            </a:p>
          </p:txBody>
        </p:sp>
        <p:sp>
          <p:nvSpPr>
            <p:cNvPr id="42042" name="Text Box 33"/>
            <p:cNvSpPr txBox="1">
              <a:spLocks noChangeArrowheads="1"/>
            </p:cNvSpPr>
            <p:nvPr/>
          </p:nvSpPr>
          <p:spPr bwMode="auto">
            <a:xfrm>
              <a:off x="2496" y="2934"/>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43" name="Text Box 34"/>
            <p:cNvSpPr txBox="1">
              <a:spLocks noChangeArrowheads="1"/>
            </p:cNvSpPr>
            <p:nvPr/>
          </p:nvSpPr>
          <p:spPr bwMode="auto">
            <a:xfrm>
              <a:off x="2640" y="2934"/>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44" name="Text Box 35"/>
            <p:cNvSpPr txBox="1">
              <a:spLocks noChangeArrowheads="1"/>
            </p:cNvSpPr>
            <p:nvPr/>
          </p:nvSpPr>
          <p:spPr bwMode="auto">
            <a:xfrm>
              <a:off x="2784" y="2934"/>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45" name="Text Box 36"/>
            <p:cNvSpPr txBox="1">
              <a:spLocks noChangeArrowheads="1"/>
            </p:cNvSpPr>
            <p:nvPr/>
          </p:nvSpPr>
          <p:spPr bwMode="auto">
            <a:xfrm>
              <a:off x="3072" y="2934"/>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46" name="Text Box 37"/>
            <p:cNvSpPr txBox="1">
              <a:spLocks noChangeArrowheads="1"/>
            </p:cNvSpPr>
            <p:nvPr/>
          </p:nvSpPr>
          <p:spPr bwMode="auto">
            <a:xfrm>
              <a:off x="3504" y="2934"/>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grpSp>
      <p:grpSp>
        <p:nvGrpSpPr>
          <p:cNvPr id="41991" name="Group 38"/>
          <p:cNvGrpSpPr>
            <a:grpSpLocks/>
          </p:cNvGrpSpPr>
          <p:nvPr/>
        </p:nvGrpSpPr>
        <p:grpSpPr bwMode="auto">
          <a:xfrm>
            <a:off x="3962400" y="5486400"/>
            <a:ext cx="1855788" cy="457200"/>
            <a:chOff x="2496" y="3408"/>
            <a:chExt cx="1169" cy="288"/>
          </a:xfrm>
        </p:grpSpPr>
        <p:sp>
          <p:nvSpPr>
            <p:cNvPr id="42015" name="Rectangle 39"/>
            <p:cNvSpPr>
              <a:spLocks noChangeArrowheads="1"/>
            </p:cNvSpPr>
            <p:nvPr/>
          </p:nvSpPr>
          <p:spPr bwMode="auto">
            <a:xfrm>
              <a:off x="2496" y="3408"/>
              <a:ext cx="115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42016" name="Line 40"/>
            <p:cNvSpPr>
              <a:spLocks noChangeShapeType="1"/>
            </p:cNvSpPr>
            <p:nvPr/>
          </p:nvSpPr>
          <p:spPr bwMode="auto">
            <a:xfrm>
              <a:off x="2640"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7" name="Line 41"/>
            <p:cNvSpPr>
              <a:spLocks noChangeShapeType="1"/>
            </p:cNvSpPr>
            <p:nvPr/>
          </p:nvSpPr>
          <p:spPr bwMode="auto">
            <a:xfrm>
              <a:off x="2784"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8" name="Line 42"/>
            <p:cNvSpPr>
              <a:spLocks noChangeShapeType="1"/>
            </p:cNvSpPr>
            <p:nvPr/>
          </p:nvSpPr>
          <p:spPr bwMode="auto">
            <a:xfrm>
              <a:off x="3072"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9" name="Line 43"/>
            <p:cNvSpPr>
              <a:spLocks noChangeShapeType="1"/>
            </p:cNvSpPr>
            <p:nvPr/>
          </p:nvSpPr>
          <p:spPr bwMode="auto">
            <a:xfrm>
              <a:off x="2928"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0" name="Line 44"/>
            <p:cNvSpPr>
              <a:spLocks noChangeShapeType="1"/>
            </p:cNvSpPr>
            <p:nvPr/>
          </p:nvSpPr>
          <p:spPr bwMode="auto">
            <a:xfrm>
              <a:off x="3216"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1" name="Line 45"/>
            <p:cNvSpPr>
              <a:spLocks noChangeShapeType="1"/>
            </p:cNvSpPr>
            <p:nvPr/>
          </p:nvSpPr>
          <p:spPr bwMode="auto">
            <a:xfrm>
              <a:off x="3360"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2" name="Line 46"/>
            <p:cNvSpPr>
              <a:spLocks noChangeShapeType="1"/>
            </p:cNvSpPr>
            <p:nvPr/>
          </p:nvSpPr>
          <p:spPr bwMode="auto">
            <a:xfrm>
              <a:off x="3504"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3" name="Text Box 47"/>
            <p:cNvSpPr txBox="1">
              <a:spLocks noChangeArrowheads="1"/>
            </p:cNvSpPr>
            <p:nvPr/>
          </p:nvSpPr>
          <p:spPr bwMode="auto">
            <a:xfrm>
              <a:off x="2928" y="3462"/>
              <a:ext cx="15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1</a:t>
              </a:r>
            </a:p>
          </p:txBody>
        </p:sp>
        <p:sp>
          <p:nvSpPr>
            <p:cNvPr id="42024" name="Text Box 48"/>
            <p:cNvSpPr txBox="1">
              <a:spLocks noChangeArrowheads="1"/>
            </p:cNvSpPr>
            <p:nvPr/>
          </p:nvSpPr>
          <p:spPr bwMode="auto">
            <a:xfrm>
              <a:off x="3504" y="3462"/>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25" name="Text Box 49"/>
            <p:cNvSpPr txBox="1">
              <a:spLocks noChangeArrowheads="1"/>
            </p:cNvSpPr>
            <p:nvPr/>
          </p:nvSpPr>
          <p:spPr bwMode="auto">
            <a:xfrm>
              <a:off x="3360" y="3462"/>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26" name="Text Box 50"/>
            <p:cNvSpPr txBox="1">
              <a:spLocks noChangeArrowheads="1"/>
            </p:cNvSpPr>
            <p:nvPr/>
          </p:nvSpPr>
          <p:spPr bwMode="auto">
            <a:xfrm>
              <a:off x="3216" y="3462"/>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27" name="Text Box 51"/>
            <p:cNvSpPr txBox="1">
              <a:spLocks noChangeArrowheads="1"/>
            </p:cNvSpPr>
            <p:nvPr/>
          </p:nvSpPr>
          <p:spPr bwMode="auto">
            <a:xfrm>
              <a:off x="3072" y="3462"/>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28" name="Text Box 52"/>
            <p:cNvSpPr txBox="1">
              <a:spLocks noChangeArrowheads="1"/>
            </p:cNvSpPr>
            <p:nvPr/>
          </p:nvSpPr>
          <p:spPr bwMode="auto">
            <a:xfrm>
              <a:off x="2784" y="3462"/>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29" name="Text Box 53"/>
            <p:cNvSpPr txBox="1">
              <a:spLocks noChangeArrowheads="1"/>
            </p:cNvSpPr>
            <p:nvPr/>
          </p:nvSpPr>
          <p:spPr bwMode="auto">
            <a:xfrm>
              <a:off x="2640" y="3462"/>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30" name="Text Box 54"/>
            <p:cNvSpPr txBox="1">
              <a:spLocks noChangeArrowheads="1"/>
            </p:cNvSpPr>
            <p:nvPr/>
          </p:nvSpPr>
          <p:spPr bwMode="auto">
            <a:xfrm>
              <a:off x="2496" y="3462"/>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grpSp>
      <p:grpSp>
        <p:nvGrpSpPr>
          <p:cNvPr id="41992" name="Group 55"/>
          <p:cNvGrpSpPr>
            <a:grpSpLocks/>
          </p:cNvGrpSpPr>
          <p:nvPr/>
        </p:nvGrpSpPr>
        <p:grpSpPr bwMode="auto">
          <a:xfrm>
            <a:off x="1371600" y="5486400"/>
            <a:ext cx="1855788" cy="457200"/>
            <a:chOff x="1056" y="3600"/>
            <a:chExt cx="1169" cy="288"/>
          </a:xfrm>
        </p:grpSpPr>
        <p:sp>
          <p:nvSpPr>
            <p:cNvPr id="41999" name="Rectangle 56"/>
            <p:cNvSpPr>
              <a:spLocks noChangeArrowheads="1"/>
            </p:cNvSpPr>
            <p:nvPr/>
          </p:nvSpPr>
          <p:spPr bwMode="auto">
            <a:xfrm>
              <a:off x="1056" y="3600"/>
              <a:ext cx="115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42000" name="Line 57"/>
            <p:cNvSpPr>
              <a:spLocks noChangeShapeType="1"/>
            </p:cNvSpPr>
            <p:nvPr/>
          </p:nvSpPr>
          <p:spPr bwMode="auto">
            <a:xfrm>
              <a:off x="1200"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1" name="Line 58"/>
            <p:cNvSpPr>
              <a:spLocks noChangeShapeType="1"/>
            </p:cNvSpPr>
            <p:nvPr/>
          </p:nvSpPr>
          <p:spPr bwMode="auto">
            <a:xfrm>
              <a:off x="1344"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2" name="Line 59"/>
            <p:cNvSpPr>
              <a:spLocks noChangeShapeType="1"/>
            </p:cNvSpPr>
            <p:nvPr/>
          </p:nvSpPr>
          <p:spPr bwMode="auto">
            <a:xfrm>
              <a:off x="1632"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3" name="Line 60"/>
            <p:cNvSpPr>
              <a:spLocks noChangeShapeType="1"/>
            </p:cNvSpPr>
            <p:nvPr/>
          </p:nvSpPr>
          <p:spPr bwMode="auto">
            <a:xfrm>
              <a:off x="1488"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4" name="Line 61"/>
            <p:cNvSpPr>
              <a:spLocks noChangeShapeType="1"/>
            </p:cNvSpPr>
            <p:nvPr/>
          </p:nvSpPr>
          <p:spPr bwMode="auto">
            <a:xfrm>
              <a:off x="1776"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5" name="Line 62"/>
            <p:cNvSpPr>
              <a:spLocks noChangeShapeType="1"/>
            </p:cNvSpPr>
            <p:nvPr/>
          </p:nvSpPr>
          <p:spPr bwMode="auto">
            <a:xfrm>
              <a:off x="1920"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6" name="Line 63"/>
            <p:cNvSpPr>
              <a:spLocks noChangeShapeType="1"/>
            </p:cNvSpPr>
            <p:nvPr/>
          </p:nvSpPr>
          <p:spPr bwMode="auto">
            <a:xfrm>
              <a:off x="2064"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7" name="Text Box 64"/>
            <p:cNvSpPr txBox="1">
              <a:spLocks noChangeArrowheads="1"/>
            </p:cNvSpPr>
            <p:nvPr/>
          </p:nvSpPr>
          <p:spPr bwMode="auto">
            <a:xfrm>
              <a:off x="2064" y="3654"/>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08" name="Text Box 65"/>
            <p:cNvSpPr txBox="1">
              <a:spLocks noChangeArrowheads="1"/>
            </p:cNvSpPr>
            <p:nvPr/>
          </p:nvSpPr>
          <p:spPr bwMode="auto">
            <a:xfrm>
              <a:off x="1920" y="3654"/>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09" name="Text Box 66"/>
            <p:cNvSpPr txBox="1">
              <a:spLocks noChangeArrowheads="1"/>
            </p:cNvSpPr>
            <p:nvPr/>
          </p:nvSpPr>
          <p:spPr bwMode="auto">
            <a:xfrm>
              <a:off x="1776" y="3654"/>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10" name="Text Box 67"/>
            <p:cNvSpPr txBox="1">
              <a:spLocks noChangeArrowheads="1"/>
            </p:cNvSpPr>
            <p:nvPr/>
          </p:nvSpPr>
          <p:spPr bwMode="auto">
            <a:xfrm>
              <a:off x="1632" y="3654"/>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11" name="Text Box 68"/>
            <p:cNvSpPr txBox="1">
              <a:spLocks noChangeArrowheads="1"/>
            </p:cNvSpPr>
            <p:nvPr/>
          </p:nvSpPr>
          <p:spPr bwMode="auto">
            <a:xfrm>
              <a:off x="1488" y="3654"/>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12" name="Text Box 69"/>
            <p:cNvSpPr txBox="1">
              <a:spLocks noChangeArrowheads="1"/>
            </p:cNvSpPr>
            <p:nvPr/>
          </p:nvSpPr>
          <p:spPr bwMode="auto">
            <a:xfrm>
              <a:off x="1344" y="3654"/>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13" name="Text Box 70"/>
            <p:cNvSpPr txBox="1">
              <a:spLocks noChangeArrowheads="1"/>
            </p:cNvSpPr>
            <p:nvPr/>
          </p:nvSpPr>
          <p:spPr bwMode="auto">
            <a:xfrm>
              <a:off x="1200" y="3654"/>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2014" name="Text Box 71"/>
            <p:cNvSpPr txBox="1">
              <a:spLocks noChangeArrowheads="1"/>
            </p:cNvSpPr>
            <p:nvPr/>
          </p:nvSpPr>
          <p:spPr bwMode="auto">
            <a:xfrm>
              <a:off x="1056" y="3654"/>
              <a:ext cx="16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grpSp>
      <p:sp>
        <p:nvSpPr>
          <p:cNvPr id="41993" name="Text Box 72"/>
          <p:cNvSpPr txBox="1">
            <a:spLocks noChangeArrowheads="1"/>
          </p:cNvSpPr>
          <p:nvPr/>
        </p:nvSpPr>
        <p:spPr bwMode="auto">
          <a:xfrm>
            <a:off x="1524000" y="4352925"/>
            <a:ext cx="4038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OPCODE     	      D    W    	             MOD      REG       R/M</a:t>
            </a:r>
          </a:p>
        </p:txBody>
      </p:sp>
      <p:sp>
        <p:nvSpPr>
          <p:cNvPr id="41994" name="Text Box 73"/>
          <p:cNvSpPr txBox="1">
            <a:spLocks noChangeArrowheads="1"/>
          </p:cNvSpPr>
          <p:nvPr/>
        </p:nvSpPr>
        <p:spPr bwMode="auto">
          <a:xfrm>
            <a:off x="1600200" y="5267325"/>
            <a:ext cx="38639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Displacement-low	                Displacement-high</a:t>
            </a:r>
          </a:p>
        </p:txBody>
      </p:sp>
      <p:sp>
        <p:nvSpPr>
          <p:cNvPr id="41995" name="Text Box 74"/>
          <p:cNvSpPr txBox="1">
            <a:spLocks noChangeArrowheads="1"/>
          </p:cNvSpPr>
          <p:nvPr/>
        </p:nvSpPr>
        <p:spPr bwMode="auto">
          <a:xfrm>
            <a:off x="1752600" y="5038725"/>
            <a:ext cx="33305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Byte 1			Byte 2</a:t>
            </a:r>
          </a:p>
        </p:txBody>
      </p:sp>
      <p:sp>
        <p:nvSpPr>
          <p:cNvPr id="41996" name="Text Box 75"/>
          <p:cNvSpPr txBox="1">
            <a:spLocks noChangeArrowheads="1"/>
          </p:cNvSpPr>
          <p:nvPr/>
        </p:nvSpPr>
        <p:spPr bwMode="auto">
          <a:xfrm>
            <a:off x="5562600" y="4657725"/>
            <a:ext cx="2555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0</a:t>
            </a:r>
          </a:p>
        </p:txBody>
      </p:sp>
      <p:sp>
        <p:nvSpPr>
          <p:cNvPr id="41997" name="Text Box 76"/>
          <p:cNvSpPr txBox="1">
            <a:spLocks noChangeArrowheads="1"/>
          </p:cNvSpPr>
          <p:nvPr/>
        </p:nvSpPr>
        <p:spPr bwMode="auto">
          <a:xfrm>
            <a:off x="1828800" y="5953125"/>
            <a:ext cx="33305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Byte 3			Byte 4</a:t>
            </a:r>
          </a:p>
        </p:txBody>
      </p:sp>
      <p:sp>
        <p:nvSpPr>
          <p:cNvPr id="41998" name="Text Box 77"/>
          <p:cNvSpPr txBox="1">
            <a:spLocks noChangeArrowheads="1"/>
          </p:cNvSpPr>
          <p:nvPr/>
        </p:nvSpPr>
        <p:spPr bwMode="auto">
          <a:xfrm>
            <a:off x="5908675" y="4346575"/>
            <a:ext cx="3235325"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solidFill>
                  <a:srgbClr val="660033"/>
                </a:solidFill>
                <a:latin typeface="Book Antiqua" panose="02040602050305030304" pitchFamily="18" charset="0"/>
              </a:rPr>
              <a:t>MOV   [1000h], DL</a:t>
            </a:r>
          </a:p>
          <a:p>
            <a:endParaRPr lang="en-US" altLang="en-US" sz="1400" b="1">
              <a:solidFill>
                <a:srgbClr val="660033"/>
              </a:solidFill>
              <a:latin typeface="Book Antiqua" panose="02040602050305030304" pitchFamily="18" charset="0"/>
            </a:endParaRPr>
          </a:p>
          <a:p>
            <a:r>
              <a:rPr lang="en-US" altLang="en-US" sz="1400" b="1">
                <a:solidFill>
                  <a:srgbClr val="000099"/>
                </a:solidFill>
                <a:latin typeface="Book Antiqua" panose="02040602050305030304" pitchFamily="18" charset="0"/>
              </a:rPr>
              <a:t>Atunci când instrucţiunea are doar un deplasament:</a:t>
            </a:r>
          </a:p>
          <a:p>
            <a:endParaRPr lang="en-US" altLang="en-US" sz="1400" b="1">
              <a:solidFill>
                <a:srgbClr val="000099"/>
              </a:solidFill>
              <a:latin typeface="Book Antiqua" panose="02040602050305030304" pitchFamily="18" charset="0"/>
            </a:endParaRPr>
          </a:p>
          <a:p>
            <a:r>
              <a:rPr lang="en-US" altLang="en-US" sz="1400" b="1">
                <a:solidFill>
                  <a:srgbClr val="000099"/>
                </a:solidFill>
                <a:latin typeface="Book Antiqua" panose="02040602050305030304" pitchFamily="18" charset="0"/>
              </a:rPr>
              <a:t>MOD   este totdeauna  00</a:t>
            </a:r>
          </a:p>
          <a:p>
            <a:r>
              <a:rPr lang="en-US" altLang="en-US" sz="1400" b="1">
                <a:solidFill>
                  <a:srgbClr val="000099"/>
                </a:solidFill>
                <a:latin typeface="Book Antiqua" panose="02040602050305030304" pitchFamily="18" charset="0"/>
              </a:rPr>
              <a:t>R/M    este totdeauna  110</a:t>
            </a:r>
            <a:endParaRPr lang="en-US" altLang="en-US" sz="1600" b="1">
              <a:solidFill>
                <a:srgbClr val="000099"/>
              </a:solidFill>
              <a:latin typeface="Book Antiqua" panose="0204060205030503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122C92EF-6D4C-4EF3-8626-E37A3683429B}" type="slidenum">
              <a:rPr lang="en-US" altLang="en-US" sz="1400"/>
              <a:pPr/>
              <a:t>4</a:t>
            </a:fld>
            <a:endParaRPr lang="en-US" altLang="en-US" sz="1000"/>
          </a:p>
        </p:txBody>
      </p:sp>
      <p:sp>
        <p:nvSpPr>
          <p:cNvPr id="6147" name="Rectangle 2"/>
          <p:cNvSpPr>
            <a:spLocks noChangeArrowheads="1"/>
          </p:cNvSpPr>
          <p:nvPr/>
        </p:nvSpPr>
        <p:spPr bwMode="auto">
          <a:xfrm>
            <a:off x="914400" y="195418"/>
            <a:ext cx="7772400" cy="874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r"/>
            <a:r>
              <a:rPr lang="ro-RO" altLang="en-US" sz="3200" b="1" i="1" dirty="0">
                <a:solidFill>
                  <a:srgbClr val="000099"/>
                </a:solidFill>
                <a:latin typeface="Book Antiqua" panose="02040602050305030304" pitchFamily="18" charset="0"/>
              </a:rPr>
              <a:t>Procesarea </a:t>
            </a:r>
            <a:r>
              <a:rPr lang="ro-RO" altLang="en-US" sz="3200" b="1" i="1" dirty="0" err="1">
                <a:solidFill>
                  <a:srgbClr val="000099"/>
                </a:solidFill>
                <a:latin typeface="Book Antiqua" panose="02040602050305030304" pitchFamily="18" charset="0"/>
              </a:rPr>
              <a:t>instrucţiunilor</a:t>
            </a:r>
            <a:endParaRPr lang="en-US" altLang="en-US" sz="3200" b="1" i="1" dirty="0">
              <a:solidFill>
                <a:srgbClr val="000099"/>
              </a:solidFill>
              <a:latin typeface="Book Antiqua" panose="02040602050305030304" pitchFamily="18" charset="0"/>
            </a:endParaRPr>
          </a:p>
        </p:txBody>
      </p:sp>
      <p:sp>
        <p:nvSpPr>
          <p:cNvPr id="6148" name="Rectangle 3"/>
          <p:cNvSpPr>
            <a:spLocks noChangeArrowheads="1"/>
          </p:cNvSpPr>
          <p:nvPr/>
        </p:nvSpPr>
        <p:spPr bwMode="auto">
          <a:xfrm>
            <a:off x="852488" y="170513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spcBef>
                <a:spcPct val="20000"/>
              </a:spcBef>
              <a:spcAft>
                <a:spcPct val="25000"/>
              </a:spcAft>
              <a:buClr>
                <a:schemeClr val="tx2"/>
              </a:buClr>
              <a:buFontTx/>
              <a:buChar char="•"/>
            </a:pPr>
            <a:r>
              <a:rPr lang="en-US" altLang="en-US" sz="2000">
                <a:latin typeface="Book Antiqua" panose="02040602050305030304" pitchFamily="18" charset="0"/>
              </a:rPr>
              <a:t>Proces</a:t>
            </a:r>
            <a:r>
              <a:rPr lang="ro-RO" altLang="en-US" sz="2000">
                <a:latin typeface="Book Antiqua" panose="02040602050305030304" pitchFamily="18" charset="0"/>
              </a:rPr>
              <a:t>area unei instrucţiuni constă din parcurgere a 3 paşi de bază:</a:t>
            </a:r>
            <a:r>
              <a:rPr lang="en-US" altLang="en-US" sz="2000">
                <a:latin typeface="Book Antiqua" panose="02040602050305030304" pitchFamily="18" charset="0"/>
              </a:rPr>
              <a:t> </a:t>
            </a:r>
          </a:p>
          <a:p>
            <a:pPr lvl="1">
              <a:spcBef>
                <a:spcPct val="20000"/>
              </a:spcBef>
              <a:spcAft>
                <a:spcPct val="25000"/>
              </a:spcAft>
              <a:buClr>
                <a:schemeClr val="tx2"/>
              </a:buClr>
              <a:buFontTx/>
              <a:buAutoNum type="arabicPeriod"/>
            </a:pPr>
            <a:r>
              <a:rPr lang="ro-RO" altLang="en-US" sz="1800">
                <a:latin typeface="Book Antiqua" panose="02040602050305030304" pitchFamily="18" charset="0"/>
              </a:rPr>
              <a:t>Aducerea </a:t>
            </a:r>
            <a:r>
              <a:rPr lang="en-US" altLang="en-US" sz="1800">
                <a:latin typeface="Book Antiqua" panose="02040602050305030304" pitchFamily="18" charset="0"/>
              </a:rPr>
              <a:t>instruc</a:t>
            </a:r>
            <a:r>
              <a:rPr lang="ro-RO" altLang="en-US" sz="1800">
                <a:latin typeface="Book Antiqua" panose="02040602050305030304" pitchFamily="18" charset="0"/>
              </a:rPr>
              <a:t>ţiunii din memorie </a:t>
            </a:r>
            <a:r>
              <a:rPr lang="ro-RO" altLang="en-US" sz="1800" b="1">
                <a:latin typeface="Book Antiqua" panose="02040602050305030304" pitchFamily="18" charset="0"/>
              </a:rPr>
              <a:t>(fetch)</a:t>
            </a:r>
            <a:endParaRPr lang="en-US" altLang="en-US" sz="1800" b="1">
              <a:latin typeface="Book Antiqua" panose="02040602050305030304" pitchFamily="18" charset="0"/>
            </a:endParaRPr>
          </a:p>
          <a:p>
            <a:pPr lvl="1">
              <a:spcBef>
                <a:spcPct val="20000"/>
              </a:spcBef>
              <a:spcAft>
                <a:spcPct val="25000"/>
              </a:spcAft>
              <a:buClr>
                <a:schemeClr val="tx2"/>
              </a:buClr>
              <a:buFontTx/>
              <a:buAutoNum type="arabicPeriod"/>
            </a:pPr>
            <a:r>
              <a:rPr lang="ro-RO" altLang="en-US" sz="1800">
                <a:latin typeface="Book Antiqua" panose="02040602050305030304" pitchFamily="18" charset="0"/>
              </a:rPr>
              <a:t>Decodificarea instrucţiunii </a:t>
            </a:r>
            <a:r>
              <a:rPr lang="ro-RO" altLang="en-US" sz="1800" b="1">
                <a:latin typeface="Book Antiqua" panose="02040602050305030304" pitchFamily="18" charset="0"/>
              </a:rPr>
              <a:t>(</a:t>
            </a:r>
            <a:r>
              <a:rPr lang="en-US" altLang="en-US" sz="1800" b="1">
                <a:latin typeface="Book Antiqua" panose="02040602050305030304" pitchFamily="18" charset="0"/>
              </a:rPr>
              <a:t>decode</a:t>
            </a:r>
            <a:r>
              <a:rPr lang="ro-RO" altLang="en-US" sz="1800" b="1">
                <a:latin typeface="Book Antiqua" panose="02040602050305030304" pitchFamily="18" charset="0"/>
              </a:rPr>
              <a:t>)</a:t>
            </a:r>
            <a:endParaRPr lang="en-US" altLang="en-US" sz="1800" b="1">
              <a:latin typeface="Book Antiqua" panose="02040602050305030304" pitchFamily="18" charset="0"/>
            </a:endParaRPr>
          </a:p>
          <a:p>
            <a:pPr lvl="1">
              <a:spcBef>
                <a:spcPct val="20000"/>
              </a:spcBef>
              <a:spcAft>
                <a:spcPct val="25000"/>
              </a:spcAft>
              <a:buClr>
                <a:schemeClr val="tx2"/>
              </a:buClr>
              <a:buFontTx/>
              <a:buAutoNum type="arabicPeriod"/>
            </a:pPr>
            <a:r>
              <a:rPr lang="ro-RO" altLang="en-US" sz="1800">
                <a:latin typeface="Book Antiqua" panose="02040602050305030304" pitchFamily="18" charset="0"/>
              </a:rPr>
              <a:t>Execuţia instrucţiunii </a:t>
            </a:r>
            <a:r>
              <a:rPr lang="ro-RO" altLang="en-US" sz="1800" b="1">
                <a:latin typeface="Book Antiqua" panose="02040602050305030304" pitchFamily="18" charset="0"/>
              </a:rPr>
              <a:t>(</a:t>
            </a:r>
            <a:r>
              <a:rPr lang="en-US" altLang="en-US" sz="1800" b="1">
                <a:latin typeface="Book Antiqua" panose="02040602050305030304" pitchFamily="18" charset="0"/>
              </a:rPr>
              <a:t>execute</a:t>
            </a:r>
            <a:r>
              <a:rPr lang="ro-RO" altLang="en-US" sz="1800" b="1">
                <a:latin typeface="Book Antiqua" panose="02040602050305030304" pitchFamily="18" charset="0"/>
              </a:rPr>
              <a:t>)</a:t>
            </a:r>
            <a:r>
              <a:rPr lang="en-US" altLang="en-US" sz="1800">
                <a:latin typeface="Book Antiqua" panose="02040602050305030304" pitchFamily="18" charset="0"/>
              </a:rPr>
              <a:t> </a:t>
            </a:r>
            <a:r>
              <a:rPr lang="ro-RO" altLang="en-US" sz="1800">
                <a:latin typeface="Book Antiqua" panose="02040602050305030304" pitchFamily="18" charset="0"/>
              </a:rPr>
              <a:t>care de regulă implică accesarea memoriei pentru operanzi şi stocarea rezultatului</a:t>
            </a:r>
            <a:endParaRPr lang="en-US" altLang="en-US" sz="1800">
              <a:latin typeface="Book Antiqua" panose="02040602050305030304" pitchFamily="18" charset="0"/>
            </a:endParaRPr>
          </a:p>
          <a:p>
            <a:pPr>
              <a:spcBef>
                <a:spcPct val="20000"/>
              </a:spcBef>
              <a:spcAft>
                <a:spcPct val="25000"/>
              </a:spcAft>
              <a:buClr>
                <a:schemeClr val="tx2"/>
              </a:buClr>
              <a:buFontTx/>
              <a:buChar char="•"/>
            </a:pPr>
            <a:r>
              <a:rPr lang="ro-RO" altLang="en-US" sz="2000">
                <a:latin typeface="Book Antiqua" panose="02040602050305030304" pitchFamily="18" charset="0"/>
              </a:rPr>
              <a:t>Modul de operare al unui procesor “antic” </a:t>
            </a:r>
            <a:r>
              <a:rPr lang="en-US" altLang="en-US" sz="2000">
                <a:latin typeface="Book Antiqua" panose="02040602050305030304" pitchFamily="18" charset="0"/>
              </a:rPr>
              <a:t>Intel 808</a:t>
            </a:r>
            <a:r>
              <a:rPr lang="ro-RO" altLang="en-US" sz="2000">
                <a:latin typeface="Book Antiqua" panose="02040602050305030304" pitchFamily="18" charset="0"/>
              </a:rPr>
              <a:t>6</a:t>
            </a:r>
            <a:endParaRPr lang="en-US" altLang="en-US" sz="2000">
              <a:latin typeface="Book Antiqua" panose="02040602050305030304" pitchFamily="18" charset="0"/>
            </a:endParaRPr>
          </a:p>
          <a:p>
            <a:pPr>
              <a:spcBef>
                <a:spcPct val="20000"/>
              </a:spcBef>
              <a:spcAft>
                <a:spcPct val="25000"/>
              </a:spcAft>
              <a:buClr>
                <a:schemeClr val="tx2"/>
              </a:buClr>
              <a:buFontTx/>
              <a:buChar char="•"/>
            </a:pPr>
            <a:endParaRPr lang="en-US" altLang="en-US" sz="2000">
              <a:latin typeface="Book Antiqua" panose="02040602050305030304" pitchFamily="18" charset="0"/>
            </a:endParaRPr>
          </a:p>
        </p:txBody>
      </p:sp>
      <p:grpSp>
        <p:nvGrpSpPr>
          <p:cNvPr id="6149" name="Group 4"/>
          <p:cNvGrpSpPr>
            <a:grpSpLocks/>
          </p:cNvGrpSpPr>
          <p:nvPr/>
        </p:nvGrpSpPr>
        <p:grpSpPr bwMode="auto">
          <a:xfrm>
            <a:off x="1584325" y="4579938"/>
            <a:ext cx="6253163" cy="990600"/>
            <a:chOff x="998" y="2688"/>
            <a:chExt cx="3939" cy="624"/>
          </a:xfrm>
        </p:grpSpPr>
        <p:sp>
          <p:nvSpPr>
            <p:cNvPr id="6150" name="Rectangle 5"/>
            <p:cNvSpPr>
              <a:spLocks noChangeArrowheads="1"/>
            </p:cNvSpPr>
            <p:nvPr/>
          </p:nvSpPr>
          <p:spPr bwMode="auto">
            <a:xfrm>
              <a:off x="1008" y="3024"/>
              <a:ext cx="3024"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6151" name="Rectangle 6"/>
            <p:cNvSpPr>
              <a:spLocks noChangeArrowheads="1"/>
            </p:cNvSpPr>
            <p:nvPr/>
          </p:nvSpPr>
          <p:spPr bwMode="auto">
            <a:xfrm>
              <a:off x="1008" y="2688"/>
              <a:ext cx="3024"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6152" name="Text Box 7"/>
            <p:cNvSpPr txBox="1">
              <a:spLocks noChangeArrowheads="1"/>
            </p:cNvSpPr>
            <p:nvPr/>
          </p:nvSpPr>
          <p:spPr bwMode="auto">
            <a:xfrm>
              <a:off x="1002" y="2695"/>
              <a:ext cx="3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b="1">
                  <a:solidFill>
                    <a:srgbClr val="660033"/>
                  </a:solidFill>
                  <a:latin typeface="Garamond" pitchFamily="18" charset="0"/>
                </a:rPr>
                <a:t>Fetch</a:t>
              </a:r>
            </a:p>
            <a:p>
              <a:pPr algn="ctr"/>
              <a:r>
                <a:rPr lang="en-US" altLang="en-US" b="1">
                  <a:solidFill>
                    <a:srgbClr val="660033"/>
                  </a:solidFill>
                  <a:latin typeface="Garamond" pitchFamily="18" charset="0"/>
                </a:rPr>
                <a:t>1</a:t>
              </a:r>
            </a:p>
          </p:txBody>
        </p:sp>
        <p:sp>
          <p:nvSpPr>
            <p:cNvPr id="6153" name="Text Box 8"/>
            <p:cNvSpPr txBox="1">
              <a:spLocks noChangeArrowheads="1"/>
            </p:cNvSpPr>
            <p:nvPr/>
          </p:nvSpPr>
          <p:spPr bwMode="auto">
            <a:xfrm>
              <a:off x="1353" y="2694"/>
              <a:ext cx="4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b="1">
                  <a:solidFill>
                    <a:srgbClr val="660033"/>
                  </a:solidFill>
                  <a:latin typeface="Garamond" pitchFamily="18" charset="0"/>
                </a:rPr>
                <a:t>Decode</a:t>
              </a:r>
            </a:p>
            <a:p>
              <a:pPr algn="ctr"/>
              <a:r>
                <a:rPr lang="en-US" altLang="en-US" b="1">
                  <a:solidFill>
                    <a:srgbClr val="660033"/>
                  </a:solidFill>
                  <a:latin typeface="Garamond" pitchFamily="18" charset="0"/>
                </a:rPr>
                <a:t>1</a:t>
              </a:r>
            </a:p>
          </p:txBody>
        </p:sp>
        <p:sp>
          <p:nvSpPr>
            <p:cNvPr id="6154" name="Text Box 9"/>
            <p:cNvSpPr txBox="1">
              <a:spLocks noChangeArrowheads="1"/>
            </p:cNvSpPr>
            <p:nvPr/>
          </p:nvSpPr>
          <p:spPr bwMode="auto">
            <a:xfrm>
              <a:off x="1782" y="2694"/>
              <a:ext cx="4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b="1">
                  <a:solidFill>
                    <a:srgbClr val="660033"/>
                  </a:solidFill>
                  <a:latin typeface="Garamond" pitchFamily="18" charset="0"/>
                </a:rPr>
                <a:t>Execute</a:t>
              </a:r>
            </a:p>
            <a:p>
              <a:pPr algn="ctr"/>
              <a:r>
                <a:rPr lang="en-US" altLang="en-US" b="1">
                  <a:solidFill>
                    <a:srgbClr val="660033"/>
                  </a:solidFill>
                  <a:latin typeface="Garamond" pitchFamily="18" charset="0"/>
                </a:rPr>
                <a:t>1</a:t>
              </a:r>
            </a:p>
          </p:txBody>
        </p:sp>
        <p:sp>
          <p:nvSpPr>
            <p:cNvPr id="6155" name="Line 10"/>
            <p:cNvSpPr>
              <a:spLocks noChangeShapeType="1"/>
            </p:cNvSpPr>
            <p:nvPr/>
          </p:nvSpPr>
          <p:spPr bwMode="auto">
            <a:xfrm>
              <a:off x="1344" y="268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 name="Line 11"/>
            <p:cNvSpPr>
              <a:spLocks noChangeShapeType="1"/>
            </p:cNvSpPr>
            <p:nvPr/>
          </p:nvSpPr>
          <p:spPr bwMode="auto">
            <a:xfrm>
              <a:off x="1776" y="268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 name="Line 12"/>
            <p:cNvSpPr>
              <a:spLocks noChangeShapeType="1"/>
            </p:cNvSpPr>
            <p:nvPr/>
          </p:nvSpPr>
          <p:spPr bwMode="auto">
            <a:xfrm>
              <a:off x="2208" y="268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8" name="Line 13"/>
            <p:cNvSpPr>
              <a:spLocks noChangeShapeType="1"/>
            </p:cNvSpPr>
            <p:nvPr/>
          </p:nvSpPr>
          <p:spPr bwMode="auto">
            <a:xfrm>
              <a:off x="2976" y="268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9" name="Line 14"/>
            <p:cNvSpPr>
              <a:spLocks noChangeShapeType="1"/>
            </p:cNvSpPr>
            <p:nvPr/>
          </p:nvSpPr>
          <p:spPr bwMode="auto">
            <a:xfrm>
              <a:off x="2544" y="268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0" name="Text Box 15"/>
            <p:cNvSpPr txBox="1">
              <a:spLocks noChangeArrowheads="1"/>
            </p:cNvSpPr>
            <p:nvPr/>
          </p:nvSpPr>
          <p:spPr bwMode="auto">
            <a:xfrm>
              <a:off x="2202" y="2695"/>
              <a:ext cx="3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b="1">
                  <a:solidFill>
                    <a:srgbClr val="660033"/>
                  </a:solidFill>
                  <a:latin typeface="Garamond" pitchFamily="18" charset="0"/>
                </a:rPr>
                <a:t>Fetch</a:t>
              </a:r>
            </a:p>
            <a:p>
              <a:pPr algn="ctr"/>
              <a:r>
                <a:rPr lang="en-US" altLang="en-US" b="1">
                  <a:solidFill>
                    <a:srgbClr val="660033"/>
                  </a:solidFill>
                  <a:latin typeface="Garamond" pitchFamily="18" charset="0"/>
                </a:rPr>
                <a:t>2</a:t>
              </a:r>
            </a:p>
          </p:txBody>
        </p:sp>
        <p:sp>
          <p:nvSpPr>
            <p:cNvPr id="6161" name="Text Box 16"/>
            <p:cNvSpPr txBox="1">
              <a:spLocks noChangeArrowheads="1"/>
            </p:cNvSpPr>
            <p:nvPr/>
          </p:nvSpPr>
          <p:spPr bwMode="auto">
            <a:xfrm>
              <a:off x="2553" y="2694"/>
              <a:ext cx="4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b="1">
                  <a:solidFill>
                    <a:srgbClr val="660033"/>
                  </a:solidFill>
                  <a:latin typeface="Garamond" pitchFamily="18" charset="0"/>
                </a:rPr>
                <a:t>Decode</a:t>
              </a:r>
            </a:p>
            <a:p>
              <a:pPr algn="ctr"/>
              <a:r>
                <a:rPr lang="en-US" altLang="en-US" b="1">
                  <a:solidFill>
                    <a:srgbClr val="660033"/>
                  </a:solidFill>
                  <a:latin typeface="Garamond" pitchFamily="18" charset="0"/>
                </a:rPr>
                <a:t>2</a:t>
              </a:r>
            </a:p>
          </p:txBody>
        </p:sp>
        <p:sp>
          <p:nvSpPr>
            <p:cNvPr id="6162" name="Text Box 17"/>
            <p:cNvSpPr txBox="1">
              <a:spLocks noChangeArrowheads="1"/>
            </p:cNvSpPr>
            <p:nvPr/>
          </p:nvSpPr>
          <p:spPr bwMode="auto">
            <a:xfrm>
              <a:off x="2982" y="2694"/>
              <a:ext cx="4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b="1">
                  <a:solidFill>
                    <a:srgbClr val="660033"/>
                  </a:solidFill>
                  <a:latin typeface="Garamond" pitchFamily="18" charset="0"/>
                </a:rPr>
                <a:t>Execute</a:t>
              </a:r>
            </a:p>
            <a:p>
              <a:pPr algn="ctr"/>
              <a:r>
                <a:rPr lang="en-US" altLang="en-US" b="1">
                  <a:solidFill>
                    <a:srgbClr val="660033"/>
                  </a:solidFill>
                  <a:latin typeface="Garamond" pitchFamily="18" charset="0"/>
                </a:rPr>
                <a:t>2</a:t>
              </a:r>
            </a:p>
          </p:txBody>
        </p:sp>
        <p:sp>
          <p:nvSpPr>
            <p:cNvPr id="6163" name="Line 18"/>
            <p:cNvSpPr>
              <a:spLocks noChangeShapeType="1"/>
            </p:cNvSpPr>
            <p:nvPr/>
          </p:nvSpPr>
          <p:spPr bwMode="auto">
            <a:xfrm>
              <a:off x="3408" y="2688"/>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4" name="Text Box 19"/>
            <p:cNvSpPr txBox="1">
              <a:spLocks noChangeArrowheads="1"/>
            </p:cNvSpPr>
            <p:nvPr/>
          </p:nvSpPr>
          <p:spPr bwMode="auto">
            <a:xfrm>
              <a:off x="3504" y="2742"/>
              <a:ext cx="27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solidFill>
                    <a:srgbClr val="660033"/>
                  </a:solidFill>
                  <a:latin typeface="Garamond" pitchFamily="18" charset="0"/>
                </a:rPr>
                <a:t>…...</a:t>
              </a:r>
            </a:p>
          </p:txBody>
        </p:sp>
        <p:sp>
          <p:nvSpPr>
            <p:cNvPr id="6165" name="Text Box 20"/>
            <p:cNvSpPr txBox="1">
              <a:spLocks noChangeArrowheads="1"/>
            </p:cNvSpPr>
            <p:nvPr/>
          </p:nvSpPr>
          <p:spPr bwMode="auto">
            <a:xfrm>
              <a:off x="998" y="3079"/>
              <a:ext cx="31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Busy</a:t>
              </a:r>
            </a:p>
          </p:txBody>
        </p:sp>
        <p:sp>
          <p:nvSpPr>
            <p:cNvPr id="6166" name="Text Box 21"/>
            <p:cNvSpPr txBox="1">
              <a:spLocks noChangeArrowheads="1"/>
            </p:cNvSpPr>
            <p:nvPr/>
          </p:nvSpPr>
          <p:spPr bwMode="auto">
            <a:xfrm>
              <a:off x="1392" y="3078"/>
              <a:ext cx="277"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Idle</a:t>
              </a:r>
            </a:p>
          </p:txBody>
        </p:sp>
        <p:sp>
          <p:nvSpPr>
            <p:cNvPr id="6167" name="Text Box 22"/>
            <p:cNvSpPr txBox="1">
              <a:spLocks noChangeArrowheads="1"/>
            </p:cNvSpPr>
            <p:nvPr/>
          </p:nvSpPr>
          <p:spPr bwMode="auto">
            <a:xfrm>
              <a:off x="1824" y="3078"/>
              <a:ext cx="31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Busy</a:t>
              </a:r>
            </a:p>
          </p:txBody>
        </p:sp>
        <p:sp>
          <p:nvSpPr>
            <p:cNvPr id="6168" name="Line 23"/>
            <p:cNvSpPr>
              <a:spLocks noChangeShapeType="1"/>
            </p:cNvSpPr>
            <p:nvPr/>
          </p:nvSpPr>
          <p:spPr bwMode="auto">
            <a:xfrm>
              <a:off x="1344" y="3024"/>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9" name="Line 24"/>
            <p:cNvSpPr>
              <a:spLocks noChangeShapeType="1"/>
            </p:cNvSpPr>
            <p:nvPr/>
          </p:nvSpPr>
          <p:spPr bwMode="auto">
            <a:xfrm>
              <a:off x="1776" y="3024"/>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0" name="Line 25"/>
            <p:cNvSpPr>
              <a:spLocks noChangeShapeType="1"/>
            </p:cNvSpPr>
            <p:nvPr/>
          </p:nvSpPr>
          <p:spPr bwMode="auto">
            <a:xfrm>
              <a:off x="2208" y="3024"/>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1" name="Line 26"/>
            <p:cNvSpPr>
              <a:spLocks noChangeShapeType="1"/>
            </p:cNvSpPr>
            <p:nvPr/>
          </p:nvSpPr>
          <p:spPr bwMode="auto">
            <a:xfrm>
              <a:off x="2976" y="3024"/>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2" name="Line 27"/>
            <p:cNvSpPr>
              <a:spLocks noChangeShapeType="1"/>
            </p:cNvSpPr>
            <p:nvPr/>
          </p:nvSpPr>
          <p:spPr bwMode="auto">
            <a:xfrm>
              <a:off x="2544" y="3024"/>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3" name="Line 28"/>
            <p:cNvSpPr>
              <a:spLocks noChangeShapeType="1"/>
            </p:cNvSpPr>
            <p:nvPr/>
          </p:nvSpPr>
          <p:spPr bwMode="auto">
            <a:xfrm>
              <a:off x="3408" y="3024"/>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4" name="Text Box 29"/>
            <p:cNvSpPr txBox="1">
              <a:spLocks noChangeArrowheads="1"/>
            </p:cNvSpPr>
            <p:nvPr/>
          </p:nvSpPr>
          <p:spPr bwMode="auto">
            <a:xfrm>
              <a:off x="3504" y="3078"/>
              <a:ext cx="27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a:solidFill>
                    <a:srgbClr val="660033"/>
                  </a:solidFill>
                  <a:latin typeface="Garamond" pitchFamily="18" charset="0"/>
                </a:rPr>
                <a:t>…...</a:t>
              </a:r>
            </a:p>
          </p:txBody>
        </p:sp>
        <p:sp>
          <p:nvSpPr>
            <p:cNvPr id="6175" name="Text Box 30"/>
            <p:cNvSpPr txBox="1">
              <a:spLocks noChangeArrowheads="1"/>
            </p:cNvSpPr>
            <p:nvPr/>
          </p:nvSpPr>
          <p:spPr bwMode="auto">
            <a:xfrm>
              <a:off x="2198" y="3079"/>
              <a:ext cx="31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Busy</a:t>
              </a:r>
            </a:p>
          </p:txBody>
        </p:sp>
        <p:sp>
          <p:nvSpPr>
            <p:cNvPr id="6176" name="Text Box 31"/>
            <p:cNvSpPr txBox="1">
              <a:spLocks noChangeArrowheads="1"/>
            </p:cNvSpPr>
            <p:nvPr/>
          </p:nvSpPr>
          <p:spPr bwMode="auto">
            <a:xfrm>
              <a:off x="2592" y="3078"/>
              <a:ext cx="277"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Idle</a:t>
              </a:r>
            </a:p>
          </p:txBody>
        </p:sp>
        <p:sp>
          <p:nvSpPr>
            <p:cNvPr id="6177" name="Text Box 32"/>
            <p:cNvSpPr txBox="1">
              <a:spLocks noChangeArrowheads="1"/>
            </p:cNvSpPr>
            <p:nvPr/>
          </p:nvSpPr>
          <p:spPr bwMode="auto">
            <a:xfrm>
              <a:off x="3024" y="3078"/>
              <a:ext cx="31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Garamond" pitchFamily="18" charset="0"/>
                </a:rPr>
                <a:t>Busy</a:t>
              </a:r>
            </a:p>
          </p:txBody>
        </p:sp>
        <p:sp>
          <p:nvSpPr>
            <p:cNvPr id="6178" name="Text Box 33"/>
            <p:cNvSpPr txBox="1">
              <a:spLocks noChangeArrowheads="1"/>
            </p:cNvSpPr>
            <p:nvPr/>
          </p:nvSpPr>
          <p:spPr bwMode="auto">
            <a:xfrm>
              <a:off x="4080" y="2727"/>
              <a:ext cx="85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solidFill>
                    <a:srgbClr val="660033"/>
                  </a:solidFill>
                  <a:latin typeface="Garamond" pitchFamily="18" charset="0"/>
                </a:rPr>
                <a:t>Microprocessor</a:t>
              </a:r>
            </a:p>
          </p:txBody>
        </p:sp>
        <p:sp>
          <p:nvSpPr>
            <p:cNvPr id="6179" name="Text Box 34"/>
            <p:cNvSpPr txBox="1">
              <a:spLocks noChangeArrowheads="1"/>
            </p:cNvSpPr>
            <p:nvPr/>
          </p:nvSpPr>
          <p:spPr bwMode="auto">
            <a:xfrm>
              <a:off x="4224" y="3063"/>
              <a:ext cx="30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solidFill>
                    <a:srgbClr val="660033"/>
                  </a:solidFill>
                  <a:latin typeface="Garamond" pitchFamily="18" charset="0"/>
                </a:rPr>
                <a:t>Bus</a:t>
              </a:r>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7E85068E-CE67-4BEF-A927-0F49F4C66766}" type="slidenum">
              <a:rPr lang="en-US" altLang="en-US" sz="1400">
                <a:latin typeface="Book Antiqua" panose="02040602050305030304" pitchFamily="18" charset="0"/>
              </a:rPr>
              <a:pPr/>
              <a:t>40</a:t>
            </a:fld>
            <a:endParaRPr lang="en-US" altLang="en-US" sz="1000">
              <a:latin typeface="Book Antiqua" panose="02040602050305030304" pitchFamily="18" charset="0"/>
            </a:endParaRPr>
          </a:p>
        </p:txBody>
      </p:sp>
      <p:sp>
        <p:nvSpPr>
          <p:cNvPr id="43011" name="Rectangle 2"/>
          <p:cNvSpPr>
            <a:spLocks noGrp="1" noChangeArrowheads="1"/>
          </p:cNvSpPr>
          <p:nvPr>
            <p:ph type="title"/>
          </p:nvPr>
        </p:nvSpPr>
        <p:spPr/>
        <p:txBody>
          <a:bodyPr/>
          <a:lstStyle/>
          <a:p>
            <a:r>
              <a:rPr lang="en-US" altLang="en-US">
                <a:latin typeface="Book Antiqua" panose="02040602050305030304" pitchFamily="18" charset="0"/>
              </a:rPr>
              <a:t>Instrucţiunea “imediată”</a:t>
            </a:r>
          </a:p>
        </p:txBody>
      </p:sp>
      <p:sp>
        <p:nvSpPr>
          <p:cNvPr id="43012" name="Rectangle 3"/>
          <p:cNvSpPr>
            <a:spLocks noGrp="1" noChangeArrowheads="1"/>
          </p:cNvSpPr>
          <p:nvPr>
            <p:ph type="body" idx="1"/>
          </p:nvPr>
        </p:nvSpPr>
        <p:spPr>
          <a:xfrm>
            <a:off x="685800" y="1196975"/>
            <a:ext cx="7759700" cy="384175"/>
          </a:xfrm>
        </p:spPr>
        <p:txBody>
          <a:bodyPr/>
          <a:lstStyle/>
          <a:p>
            <a:r>
              <a:rPr lang="en-US" altLang="en-US" sz="1800">
                <a:latin typeface="Book Antiqua" panose="02040602050305030304" pitchFamily="18" charset="0"/>
              </a:rPr>
              <a:t>Fie instrucţiunea: </a:t>
            </a:r>
            <a:r>
              <a:rPr lang="en-US" altLang="en-US" sz="1800">
                <a:solidFill>
                  <a:srgbClr val="000099"/>
                </a:solidFill>
                <a:latin typeface="Book Antiqua" panose="02040602050305030304" pitchFamily="18" charset="0"/>
              </a:rPr>
              <a:t>MOV word [BX + 1000h], 1234h</a:t>
            </a:r>
          </a:p>
        </p:txBody>
      </p:sp>
      <p:sp>
        <p:nvSpPr>
          <p:cNvPr id="43013" name="Rectangle 4"/>
          <p:cNvSpPr>
            <a:spLocks noChangeArrowheads="1"/>
          </p:cNvSpPr>
          <p:nvPr/>
        </p:nvSpPr>
        <p:spPr bwMode="auto">
          <a:xfrm>
            <a:off x="401638" y="1841500"/>
            <a:ext cx="1828800" cy="457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43014" name="Line 5"/>
          <p:cNvSpPr>
            <a:spLocks noChangeShapeType="1"/>
          </p:cNvSpPr>
          <p:nvPr/>
        </p:nvSpPr>
        <p:spPr bwMode="auto">
          <a:xfrm>
            <a:off x="630238" y="1841500"/>
            <a:ext cx="0" cy="4572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15" name="Line 6"/>
          <p:cNvSpPr>
            <a:spLocks noChangeShapeType="1"/>
          </p:cNvSpPr>
          <p:nvPr/>
        </p:nvSpPr>
        <p:spPr bwMode="auto">
          <a:xfrm>
            <a:off x="858838" y="1841500"/>
            <a:ext cx="0" cy="4572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16" name="Line 7"/>
          <p:cNvSpPr>
            <a:spLocks noChangeShapeType="1"/>
          </p:cNvSpPr>
          <p:nvPr/>
        </p:nvSpPr>
        <p:spPr bwMode="auto">
          <a:xfrm>
            <a:off x="1316038" y="1841500"/>
            <a:ext cx="0" cy="4572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17" name="Line 8"/>
          <p:cNvSpPr>
            <a:spLocks noChangeShapeType="1"/>
          </p:cNvSpPr>
          <p:nvPr/>
        </p:nvSpPr>
        <p:spPr bwMode="auto">
          <a:xfrm>
            <a:off x="1087438" y="1841500"/>
            <a:ext cx="0" cy="4572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18" name="Line 9"/>
          <p:cNvSpPr>
            <a:spLocks noChangeShapeType="1"/>
          </p:cNvSpPr>
          <p:nvPr/>
        </p:nvSpPr>
        <p:spPr bwMode="auto">
          <a:xfrm>
            <a:off x="1544638" y="1841500"/>
            <a:ext cx="0" cy="4572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19" name="Line 10"/>
          <p:cNvSpPr>
            <a:spLocks noChangeShapeType="1"/>
          </p:cNvSpPr>
          <p:nvPr/>
        </p:nvSpPr>
        <p:spPr bwMode="auto">
          <a:xfrm>
            <a:off x="1773238" y="1841500"/>
            <a:ext cx="0" cy="4572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20" name="Line 11"/>
          <p:cNvSpPr>
            <a:spLocks noChangeShapeType="1"/>
          </p:cNvSpPr>
          <p:nvPr/>
        </p:nvSpPr>
        <p:spPr bwMode="auto">
          <a:xfrm>
            <a:off x="2001838" y="1841500"/>
            <a:ext cx="0" cy="457200"/>
          </a:xfrm>
          <a:prstGeom prst="line">
            <a:avLst/>
          </a:prstGeom>
          <a:noFill/>
          <a:ln w="127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21" name="Text Box 12"/>
          <p:cNvSpPr txBox="1">
            <a:spLocks noChangeArrowheads="1"/>
          </p:cNvSpPr>
          <p:nvPr/>
        </p:nvSpPr>
        <p:spPr bwMode="auto">
          <a:xfrm>
            <a:off x="401638" y="1927225"/>
            <a:ext cx="2616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3022" name="Text Box 13"/>
          <p:cNvSpPr txBox="1">
            <a:spLocks noChangeArrowheads="1"/>
          </p:cNvSpPr>
          <p:nvPr/>
        </p:nvSpPr>
        <p:spPr bwMode="auto">
          <a:xfrm>
            <a:off x="630238" y="1927225"/>
            <a:ext cx="2616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3023" name="Text Box 14"/>
          <p:cNvSpPr txBox="1">
            <a:spLocks noChangeArrowheads="1"/>
          </p:cNvSpPr>
          <p:nvPr/>
        </p:nvSpPr>
        <p:spPr bwMode="auto">
          <a:xfrm>
            <a:off x="1316038" y="1927225"/>
            <a:ext cx="2616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24" name="Text Box 15"/>
          <p:cNvSpPr txBox="1">
            <a:spLocks noChangeArrowheads="1"/>
          </p:cNvSpPr>
          <p:nvPr/>
        </p:nvSpPr>
        <p:spPr bwMode="auto">
          <a:xfrm>
            <a:off x="858838" y="1927225"/>
            <a:ext cx="2616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25" name="Text Box 16"/>
          <p:cNvSpPr txBox="1">
            <a:spLocks noChangeArrowheads="1"/>
          </p:cNvSpPr>
          <p:nvPr/>
        </p:nvSpPr>
        <p:spPr bwMode="auto">
          <a:xfrm>
            <a:off x="1087438" y="1927225"/>
            <a:ext cx="2616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26" name="Text Box 17"/>
          <p:cNvSpPr txBox="1">
            <a:spLocks noChangeArrowheads="1"/>
          </p:cNvSpPr>
          <p:nvPr/>
        </p:nvSpPr>
        <p:spPr bwMode="auto">
          <a:xfrm>
            <a:off x="1544638" y="1927225"/>
            <a:ext cx="2616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3027" name="Text Box 18"/>
          <p:cNvSpPr txBox="1">
            <a:spLocks noChangeArrowheads="1"/>
          </p:cNvSpPr>
          <p:nvPr/>
        </p:nvSpPr>
        <p:spPr bwMode="auto">
          <a:xfrm>
            <a:off x="1773238" y="1927225"/>
            <a:ext cx="2616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3028" name="Text Box 19"/>
          <p:cNvSpPr txBox="1">
            <a:spLocks noChangeArrowheads="1"/>
          </p:cNvSpPr>
          <p:nvPr/>
        </p:nvSpPr>
        <p:spPr bwMode="auto">
          <a:xfrm>
            <a:off x="2001838" y="1927225"/>
            <a:ext cx="2616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grpSp>
        <p:nvGrpSpPr>
          <p:cNvPr id="43029" name="Group 20"/>
          <p:cNvGrpSpPr>
            <a:grpSpLocks/>
          </p:cNvGrpSpPr>
          <p:nvPr/>
        </p:nvGrpSpPr>
        <p:grpSpPr bwMode="auto">
          <a:xfrm>
            <a:off x="2992439" y="1841500"/>
            <a:ext cx="1862138" cy="457200"/>
            <a:chOff x="2496" y="2880"/>
            <a:chExt cx="1173" cy="288"/>
          </a:xfrm>
        </p:grpSpPr>
        <p:sp>
          <p:nvSpPr>
            <p:cNvPr id="43105" name="Rectangle 21"/>
            <p:cNvSpPr>
              <a:spLocks noChangeArrowheads="1"/>
            </p:cNvSpPr>
            <p:nvPr/>
          </p:nvSpPr>
          <p:spPr bwMode="auto">
            <a:xfrm>
              <a:off x="2496" y="2880"/>
              <a:ext cx="115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43106" name="Line 22"/>
            <p:cNvSpPr>
              <a:spLocks noChangeShapeType="1"/>
            </p:cNvSpPr>
            <p:nvPr/>
          </p:nvSpPr>
          <p:spPr bwMode="auto">
            <a:xfrm>
              <a:off x="2640" y="288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107" name="Line 23"/>
            <p:cNvSpPr>
              <a:spLocks noChangeShapeType="1"/>
            </p:cNvSpPr>
            <p:nvPr/>
          </p:nvSpPr>
          <p:spPr bwMode="auto">
            <a:xfrm>
              <a:off x="2784" y="2880"/>
              <a:ext cx="0" cy="288"/>
            </a:xfrm>
            <a:prstGeom prst="line">
              <a:avLst/>
            </a:prstGeom>
            <a:noFill/>
            <a:ln w="127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108" name="Line 24"/>
            <p:cNvSpPr>
              <a:spLocks noChangeShapeType="1"/>
            </p:cNvSpPr>
            <p:nvPr/>
          </p:nvSpPr>
          <p:spPr bwMode="auto">
            <a:xfrm>
              <a:off x="3072" y="288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109" name="Line 25"/>
            <p:cNvSpPr>
              <a:spLocks noChangeShapeType="1"/>
            </p:cNvSpPr>
            <p:nvPr/>
          </p:nvSpPr>
          <p:spPr bwMode="auto">
            <a:xfrm>
              <a:off x="2928" y="288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110" name="Line 26"/>
            <p:cNvSpPr>
              <a:spLocks noChangeShapeType="1"/>
            </p:cNvSpPr>
            <p:nvPr/>
          </p:nvSpPr>
          <p:spPr bwMode="auto">
            <a:xfrm>
              <a:off x="3216" y="2880"/>
              <a:ext cx="0" cy="288"/>
            </a:xfrm>
            <a:prstGeom prst="line">
              <a:avLst/>
            </a:prstGeom>
            <a:noFill/>
            <a:ln w="127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111" name="Line 27"/>
            <p:cNvSpPr>
              <a:spLocks noChangeShapeType="1"/>
            </p:cNvSpPr>
            <p:nvPr/>
          </p:nvSpPr>
          <p:spPr bwMode="auto">
            <a:xfrm>
              <a:off x="3360" y="288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112" name="Line 28"/>
            <p:cNvSpPr>
              <a:spLocks noChangeShapeType="1"/>
            </p:cNvSpPr>
            <p:nvPr/>
          </p:nvSpPr>
          <p:spPr bwMode="auto">
            <a:xfrm>
              <a:off x="3504" y="288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113" name="Text Box 29"/>
            <p:cNvSpPr txBox="1">
              <a:spLocks noChangeArrowheads="1"/>
            </p:cNvSpPr>
            <p:nvPr/>
          </p:nvSpPr>
          <p:spPr bwMode="auto">
            <a:xfrm>
              <a:off x="2928" y="293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114" name="Text Box 30"/>
            <p:cNvSpPr txBox="1">
              <a:spLocks noChangeArrowheads="1"/>
            </p:cNvSpPr>
            <p:nvPr/>
          </p:nvSpPr>
          <p:spPr bwMode="auto">
            <a:xfrm>
              <a:off x="3216" y="293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3115" name="Text Box 31"/>
            <p:cNvSpPr txBox="1">
              <a:spLocks noChangeArrowheads="1"/>
            </p:cNvSpPr>
            <p:nvPr/>
          </p:nvSpPr>
          <p:spPr bwMode="auto">
            <a:xfrm>
              <a:off x="3360" y="293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3116" name="Text Box 32"/>
            <p:cNvSpPr txBox="1">
              <a:spLocks noChangeArrowheads="1"/>
            </p:cNvSpPr>
            <p:nvPr/>
          </p:nvSpPr>
          <p:spPr bwMode="auto">
            <a:xfrm>
              <a:off x="2496" y="293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3117" name="Text Box 33"/>
            <p:cNvSpPr txBox="1">
              <a:spLocks noChangeArrowheads="1"/>
            </p:cNvSpPr>
            <p:nvPr/>
          </p:nvSpPr>
          <p:spPr bwMode="auto">
            <a:xfrm>
              <a:off x="2640" y="293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118" name="Text Box 34"/>
            <p:cNvSpPr txBox="1">
              <a:spLocks noChangeArrowheads="1"/>
            </p:cNvSpPr>
            <p:nvPr/>
          </p:nvSpPr>
          <p:spPr bwMode="auto">
            <a:xfrm>
              <a:off x="2784" y="293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119" name="Text Box 35"/>
            <p:cNvSpPr txBox="1">
              <a:spLocks noChangeArrowheads="1"/>
            </p:cNvSpPr>
            <p:nvPr/>
          </p:nvSpPr>
          <p:spPr bwMode="auto">
            <a:xfrm>
              <a:off x="3072" y="293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120" name="Text Box 36"/>
            <p:cNvSpPr txBox="1">
              <a:spLocks noChangeArrowheads="1"/>
            </p:cNvSpPr>
            <p:nvPr/>
          </p:nvSpPr>
          <p:spPr bwMode="auto">
            <a:xfrm>
              <a:off x="3504" y="293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grpSp>
      <p:grpSp>
        <p:nvGrpSpPr>
          <p:cNvPr id="43030" name="Group 37"/>
          <p:cNvGrpSpPr>
            <a:grpSpLocks/>
          </p:cNvGrpSpPr>
          <p:nvPr/>
        </p:nvGrpSpPr>
        <p:grpSpPr bwMode="auto">
          <a:xfrm>
            <a:off x="2992438" y="2755900"/>
            <a:ext cx="1862137" cy="457200"/>
            <a:chOff x="2496" y="3408"/>
            <a:chExt cx="1173" cy="288"/>
          </a:xfrm>
        </p:grpSpPr>
        <p:sp>
          <p:nvSpPr>
            <p:cNvPr id="43089" name="Rectangle 38"/>
            <p:cNvSpPr>
              <a:spLocks noChangeArrowheads="1"/>
            </p:cNvSpPr>
            <p:nvPr/>
          </p:nvSpPr>
          <p:spPr bwMode="auto">
            <a:xfrm>
              <a:off x="2496" y="3408"/>
              <a:ext cx="115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43090" name="Line 39"/>
            <p:cNvSpPr>
              <a:spLocks noChangeShapeType="1"/>
            </p:cNvSpPr>
            <p:nvPr/>
          </p:nvSpPr>
          <p:spPr bwMode="auto">
            <a:xfrm>
              <a:off x="2640"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91" name="Line 40"/>
            <p:cNvSpPr>
              <a:spLocks noChangeShapeType="1"/>
            </p:cNvSpPr>
            <p:nvPr/>
          </p:nvSpPr>
          <p:spPr bwMode="auto">
            <a:xfrm>
              <a:off x="2784"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92" name="Line 41"/>
            <p:cNvSpPr>
              <a:spLocks noChangeShapeType="1"/>
            </p:cNvSpPr>
            <p:nvPr/>
          </p:nvSpPr>
          <p:spPr bwMode="auto">
            <a:xfrm>
              <a:off x="3072"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93" name="Line 42"/>
            <p:cNvSpPr>
              <a:spLocks noChangeShapeType="1"/>
            </p:cNvSpPr>
            <p:nvPr/>
          </p:nvSpPr>
          <p:spPr bwMode="auto">
            <a:xfrm>
              <a:off x="2928"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94" name="Line 43"/>
            <p:cNvSpPr>
              <a:spLocks noChangeShapeType="1"/>
            </p:cNvSpPr>
            <p:nvPr/>
          </p:nvSpPr>
          <p:spPr bwMode="auto">
            <a:xfrm>
              <a:off x="3216"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95" name="Line 44"/>
            <p:cNvSpPr>
              <a:spLocks noChangeShapeType="1"/>
            </p:cNvSpPr>
            <p:nvPr/>
          </p:nvSpPr>
          <p:spPr bwMode="auto">
            <a:xfrm>
              <a:off x="3360"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96" name="Line 45"/>
            <p:cNvSpPr>
              <a:spLocks noChangeShapeType="1"/>
            </p:cNvSpPr>
            <p:nvPr/>
          </p:nvSpPr>
          <p:spPr bwMode="auto">
            <a:xfrm>
              <a:off x="3504"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97" name="Text Box 46"/>
            <p:cNvSpPr txBox="1">
              <a:spLocks noChangeArrowheads="1"/>
            </p:cNvSpPr>
            <p:nvPr/>
          </p:nvSpPr>
          <p:spPr bwMode="auto">
            <a:xfrm>
              <a:off x="2928" y="3462"/>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3098" name="Text Box 47"/>
            <p:cNvSpPr txBox="1">
              <a:spLocks noChangeArrowheads="1"/>
            </p:cNvSpPr>
            <p:nvPr/>
          </p:nvSpPr>
          <p:spPr bwMode="auto">
            <a:xfrm>
              <a:off x="3504" y="3462"/>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99" name="Text Box 48"/>
            <p:cNvSpPr txBox="1">
              <a:spLocks noChangeArrowheads="1"/>
            </p:cNvSpPr>
            <p:nvPr/>
          </p:nvSpPr>
          <p:spPr bwMode="auto">
            <a:xfrm>
              <a:off x="3360" y="3462"/>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100" name="Text Box 49"/>
            <p:cNvSpPr txBox="1">
              <a:spLocks noChangeArrowheads="1"/>
            </p:cNvSpPr>
            <p:nvPr/>
          </p:nvSpPr>
          <p:spPr bwMode="auto">
            <a:xfrm>
              <a:off x="3216" y="3462"/>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101" name="Text Box 50"/>
            <p:cNvSpPr txBox="1">
              <a:spLocks noChangeArrowheads="1"/>
            </p:cNvSpPr>
            <p:nvPr/>
          </p:nvSpPr>
          <p:spPr bwMode="auto">
            <a:xfrm>
              <a:off x="3072" y="3462"/>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102" name="Text Box 51"/>
            <p:cNvSpPr txBox="1">
              <a:spLocks noChangeArrowheads="1"/>
            </p:cNvSpPr>
            <p:nvPr/>
          </p:nvSpPr>
          <p:spPr bwMode="auto">
            <a:xfrm>
              <a:off x="2784" y="3462"/>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103" name="Text Box 52"/>
            <p:cNvSpPr txBox="1">
              <a:spLocks noChangeArrowheads="1"/>
            </p:cNvSpPr>
            <p:nvPr/>
          </p:nvSpPr>
          <p:spPr bwMode="auto">
            <a:xfrm>
              <a:off x="2640" y="3462"/>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104" name="Text Box 53"/>
            <p:cNvSpPr txBox="1">
              <a:spLocks noChangeArrowheads="1"/>
            </p:cNvSpPr>
            <p:nvPr/>
          </p:nvSpPr>
          <p:spPr bwMode="auto">
            <a:xfrm>
              <a:off x="2496" y="3462"/>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grpSp>
      <p:grpSp>
        <p:nvGrpSpPr>
          <p:cNvPr id="43031" name="Group 54"/>
          <p:cNvGrpSpPr>
            <a:grpSpLocks/>
          </p:cNvGrpSpPr>
          <p:nvPr/>
        </p:nvGrpSpPr>
        <p:grpSpPr bwMode="auto">
          <a:xfrm>
            <a:off x="401638" y="2755900"/>
            <a:ext cx="1862137" cy="457200"/>
            <a:chOff x="1056" y="3600"/>
            <a:chExt cx="1173" cy="288"/>
          </a:xfrm>
        </p:grpSpPr>
        <p:sp>
          <p:nvSpPr>
            <p:cNvPr id="43073" name="Rectangle 55"/>
            <p:cNvSpPr>
              <a:spLocks noChangeArrowheads="1"/>
            </p:cNvSpPr>
            <p:nvPr/>
          </p:nvSpPr>
          <p:spPr bwMode="auto">
            <a:xfrm>
              <a:off x="1056" y="3600"/>
              <a:ext cx="115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43074" name="Line 56"/>
            <p:cNvSpPr>
              <a:spLocks noChangeShapeType="1"/>
            </p:cNvSpPr>
            <p:nvPr/>
          </p:nvSpPr>
          <p:spPr bwMode="auto">
            <a:xfrm>
              <a:off x="1200"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75" name="Line 57"/>
            <p:cNvSpPr>
              <a:spLocks noChangeShapeType="1"/>
            </p:cNvSpPr>
            <p:nvPr/>
          </p:nvSpPr>
          <p:spPr bwMode="auto">
            <a:xfrm>
              <a:off x="1344"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76" name="Line 58"/>
            <p:cNvSpPr>
              <a:spLocks noChangeShapeType="1"/>
            </p:cNvSpPr>
            <p:nvPr/>
          </p:nvSpPr>
          <p:spPr bwMode="auto">
            <a:xfrm>
              <a:off x="1632"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77" name="Line 59"/>
            <p:cNvSpPr>
              <a:spLocks noChangeShapeType="1"/>
            </p:cNvSpPr>
            <p:nvPr/>
          </p:nvSpPr>
          <p:spPr bwMode="auto">
            <a:xfrm>
              <a:off x="1488"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78" name="Line 60"/>
            <p:cNvSpPr>
              <a:spLocks noChangeShapeType="1"/>
            </p:cNvSpPr>
            <p:nvPr/>
          </p:nvSpPr>
          <p:spPr bwMode="auto">
            <a:xfrm>
              <a:off x="1776"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79" name="Line 61"/>
            <p:cNvSpPr>
              <a:spLocks noChangeShapeType="1"/>
            </p:cNvSpPr>
            <p:nvPr/>
          </p:nvSpPr>
          <p:spPr bwMode="auto">
            <a:xfrm>
              <a:off x="1920"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80" name="Line 62"/>
            <p:cNvSpPr>
              <a:spLocks noChangeShapeType="1"/>
            </p:cNvSpPr>
            <p:nvPr/>
          </p:nvSpPr>
          <p:spPr bwMode="auto">
            <a:xfrm>
              <a:off x="2064"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81" name="Text Box 63"/>
            <p:cNvSpPr txBox="1">
              <a:spLocks noChangeArrowheads="1"/>
            </p:cNvSpPr>
            <p:nvPr/>
          </p:nvSpPr>
          <p:spPr bwMode="auto">
            <a:xfrm>
              <a:off x="2064" y="365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82" name="Text Box 64"/>
            <p:cNvSpPr txBox="1">
              <a:spLocks noChangeArrowheads="1"/>
            </p:cNvSpPr>
            <p:nvPr/>
          </p:nvSpPr>
          <p:spPr bwMode="auto">
            <a:xfrm>
              <a:off x="1920" y="365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83" name="Text Box 65"/>
            <p:cNvSpPr txBox="1">
              <a:spLocks noChangeArrowheads="1"/>
            </p:cNvSpPr>
            <p:nvPr/>
          </p:nvSpPr>
          <p:spPr bwMode="auto">
            <a:xfrm>
              <a:off x="1776" y="365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84" name="Text Box 66"/>
            <p:cNvSpPr txBox="1">
              <a:spLocks noChangeArrowheads="1"/>
            </p:cNvSpPr>
            <p:nvPr/>
          </p:nvSpPr>
          <p:spPr bwMode="auto">
            <a:xfrm>
              <a:off x="1632" y="365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85" name="Text Box 67"/>
            <p:cNvSpPr txBox="1">
              <a:spLocks noChangeArrowheads="1"/>
            </p:cNvSpPr>
            <p:nvPr/>
          </p:nvSpPr>
          <p:spPr bwMode="auto">
            <a:xfrm>
              <a:off x="1488" y="365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86" name="Text Box 68"/>
            <p:cNvSpPr txBox="1">
              <a:spLocks noChangeArrowheads="1"/>
            </p:cNvSpPr>
            <p:nvPr/>
          </p:nvSpPr>
          <p:spPr bwMode="auto">
            <a:xfrm>
              <a:off x="1344" y="365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87" name="Text Box 69"/>
            <p:cNvSpPr txBox="1">
              <a:spLocks noChangeArrowheads="1"/>
            </p:cNvSpPr>
            <p:nvPr/>
          </p:nvSpPr>
          <p:spPr bwMode="auto">
            <a:xfrm>
              <a:off x="1200" y="365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88" name="Text Box 70"/>
            <p:cNvSpPr txBox="1">
              <a:spLocks noChangeArrowheads="1"/>
            </p:cNvSpPr>
            <p:nvPr/>
          </p:nvSpPr>
          <p:spPr bwMode="auto">
            <a:xfrm>
              <a:off x="1056" y="365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grpSp>
      <p:sp>
        <p:nvSpPr>
          <p:cNvPr id="43032" name="Text Box 71"/>
          <p:cNvSpPr txBox="1">
            <a:spLocks noChangeArrowheads="1"/>
          </p:cNvSpPr>
          <p:nvPr/>
        </p:nvSpPr>
        <p:spPr bwMode="auto">
          <a:xfrm>
            <a:off x="554038" y="1622425"/>
            <a:ext cx="402065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OPCODE     	            W    	             MOD                    R/M</a:t>
            </a:r>
          </a:p>
        </p:txBody>
      </p:sp>
      <p:sp>
        <p:nvSpPr>
          <p:cNvPr id="43033" name="Text Box 72"/>
          <p:cNvSpPr txBox="1">
            <a:spLocks noChangeArrowheads="1"/>
          </p:cNvSpPr>
          <p:nvPr/>
        </p:nvSpPr>
        <p:spPr bwMode="auto">
          <a:xfrm>
            <a:off x="630238" y="2536825"/>
            <a:ext cx="399981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Displacement-low	                Displacement-high</a:t>
            </a:r>
          </a:p>
        </p:txBody>
      </p:sp>
      <p:sp>
        <p:nvSpPr>
          <p:cNvPr id="43034" name="Text Box 73"/>
          <p:cNvSpPr txBox="1">
            <a:spLocks noChangeArrowheads="1"/>
          </p:cNvSpPr>
          <p:nvPr/>
        </p:nvSpPr>
        <p:spPr bwMode="auto">
          <a:xfrm>
            <a:off x="925513" y="2343150"/>
            <a:ext cx="338586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Byte 1			Byte 2</a:t>
            </a:r>
          </a:p>
        </p:txBody>
      </p:sp>
      <p:grpSp>
        <p:nvGrpSpPr>
          <p:cNvPr id="43035" name="Group 74"/>
          <p:cNvGrpSpPr>
            <a:grpSpLocks/>
          </p:cNvGrpSpPr>
          <p:nvPr/>
        </p:nvGrpSpPr>
        <p:grpSpPr bwMode="auto">
          <a:xfrm>
            <a:off x="2992438" y="3746500"/>
            <a:ext cx="1862137" cy="457200"/>
            <a:chOff x="2496" y="3408"/>
            <a:chExt cx="1173" cy="288"/>
          </a:xfrm>
        </p:grpSpPr>
        <p:sp>
          <p:nvSpPr>
            <p:cNvPr id="43057" name="Rectangle 75"/>
            <p:cNvSpPr>
              <a:spLocks noChangeArrowheads="1"/>
            </p:cNvSpPr>
            <p:nvPr/>
          </p:nvSpPr>
          <p:spPr bwMode="auto">
            <a:xfrm>
              <a:off x="2496" y="3408"/>
              <a:ext cx="115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43058" name="Line 76"/>
            <p:cNvSpPr>
              <a:spLocks noChangeShapeType="1"/>
            </p:cNvSpPr>
            <p:nvPr/>
          </p:nvSpPr>
          <p:spPr bwMode="auto">
            <a:xfrm>
              <a:off x="2640"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59" name="Line 77"/>
            <p:cNvSpPr>
              <a:spLocks noChangeShapeType="1"/>
            </p:cNvSpPr>
            <p:nvPr/>
          </p:nvSpPr>
          <p:spPr bwMode="auto">
            <a:xfrm>
              <a:off x="2784"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60" name="Line 78"/>
            <p:cNvSpPr>
              <a:spLocks noChangeShapeType="1"/>
            </p:cNvSpPr>
            <p:nvPr/>
          </p:nvSpPr>
          <p:spPr bwMode="auto">
            <a:xfrm>
              <a:off x="3072"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61" name="Line 79"/>
            <p:cNvSpPr>
              <a:spLocks noChangeShapeType="1"/>
            </p:cNvSpPr>
            <p:nvPr/>
          </p:nvSpPr>
          <p:spPr bwMode="auto">
            <a:xfrm>
              <a:off x="2928"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62" name="Line 80"/>
            <p:cNvSpPr>
              <a:spLocks noChangeShapeType="1"/>
            </p:cNvSpPr>
            <p:nvPr/>
          </p:nvSpPr>
          <p:spPr bwMode="auto">
            <a:xfrm>
              <a:off x="3216"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63" name="Line 81"/>
            <p:cNvSpPr>
              <a:spLocks noChangeShapeType="1"/>
            </p:cNvSpPr>
            <p:nvPr/>
          </p:nvSpPr>
          <p:spPr bwMode="auto">
            <a:xfrm>
              <a:off x="3360"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64" name="Line 82"/>
            <p:cNvSpPr>
              <a:spLocks noChangeShapeType="1"/>
            </p:cNvSpPr>
            <p:nvPr/>
          </p:nvSpPr>
          <p:spPr bwMode="auto">
            <a:xfrm>
              <a:off x="3504" y="3408"/>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65" name="Text Box 83"/>
            <p:cNvSpPr txBox="1">
              <a:spLocks noChangeArrowheads="1"/>
            </p:cNvSpPr>
            <p:nvPr/>
          </p:nvSpPr>
          <p:spPr bwMode="auto">
            <a:xfrm>
              <a:off x="2928" y="3462"/>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3066" name="Text Box 84"/>
            <p:cNvSpPr txBox="1">
              <a:spLocks noChangeArrowheads="1"/>
            </p:cNvSpPr>
            <p:nvPr/>
          </p:nvSpPr>
          <p:spPr bwMode="auto">
            <a:xfrm>
              <a:off x="3504" y="3462"/>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67" name="Text Box 85"/>
            <p:cNvSpPr txBox="1">
              <a:spLocks noChangeArrowheads="1"/>
            </p:cNvSpPr>
            <p:nvPr/>
          </p:nvSpPr>
          <p:spPr bwMode="auto">
            <a:xfrm>
              <a:off x="3360" y="3462"/>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3068" name="Text Box 86"/>
            <p:cNvSpPr txBox="1">
              <a:spLocks noChangeArrowheads="1"/>
            </p:cNvSpPr>
            <p:nvPr/>
          </p:nvSpPr>
          <p:spPr bwMode="auto">
            <a:xfrm>
              <a:off x="3216" y="3462"/>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69" name="Text Box 87"/>
            <p:cNvSpPr txBox="1">
              <a:spLocks noChangeArrowheads="1"/>
            </p:cNvSpPr>
            <p:nvPr/>
          </p:nvSpPr>
          <p:spPr bwMode="auto">
            <a:xfrm>
              <a:off x="3072" y="3462"/>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70" name="Text Box 88"/>
            <p:cNvSpPr txBox="1">
              <a:spLocks noChangeArrowheads="1"/>
            </p:cNvSpPr>
            <p:nvPr/>
          </p:nvSpPr>
          <p:spPr bwMode="auto">
            <a:xfrm>
              <a:off x="2784" y="3462"/>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71" name="Text Box 89"/>
            <p:cNvSpPr txBox="1">
              <a:spLocks noChangeArrowheads="1"/>
            </p:cNvSpPr>
            <p:nvPr/>
          </p:nvSpPr>
          <p:spPr bwMode="auto">
            <a:xfrm>
              <a:off x="2640" y="3462"/>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72" name="Text Box 90"/>
            <p:cNvSpPr txBox="1">
              <a:spLocks noChangeArrowheads="1"/>
            </p:cNvSpPr>
            <p:nvPr/>
          </p:nvSpPr>
          <p:spPr bwMode="auto">
            <a:xfrm>
              <a:off x="2496" y="3462"/>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grpSp>
      <p:grpSp>
        <p:nvGrpSpPr>
          <p:cNvPr id="43036" name="Group 91"/>
          <p:cNvGrpSpPr>
            <a:grpSpLocks/>
          </p:cNvGrpSpPr>
          <p:nvPr/>
        </p:nvGrpSpPr>
        <p:grpSpPr bwMode="auto">
          <a:xfrm>
            <a:off x="401638" y="3746500"/>
            <a:ext cx="1862137" cy="457200"/>
            <a:chOff x="1056" y="3600"/>
            <a:chExt cx="1173" cy="288"/>
          </a:xfrm>
        </p:grpSpPr>
        <p:sp>
          <p:nvSpPr>
            <p:cNvPr id="43041" name="Rectangle 92"/>
            <p:cNvSpPr>
              <a:spLocks noChangeArrowheads="1"/>
            </p:cNvSpPr>
            <p:nvPr/>
          </p:nvSpPr>
          <p:spPr bwMode="auto">
            <a:xfrm>
              <a:off x="1056" y="3600"/>
              <a:ext cx="115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43042" name="Line 93"/>
            <p:cNvSpPr>
              <a:spLocks noChangeShapeType="1"/>
            </p:cNvSpPr>
            <p:nvPr/>
          </p:nvSpPr>
          <p:spPr bwMode="auto">
            <a:xfrm>
              <a:off x="1200"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43" name="Line 94"/>
            <p:cNvSpPr>
              <a:spLocks noChangeShapeType="1"/>
            </p:cNvSpPr>
            <p:nvPr/>
          </p:nvSpPr>
          <p:spPr bwMode="auto">
            <a:xfrm>
              <a:off x="1344"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44" name="Line 95"/>
            <p:cNvSpPr>
              <a:spLocks noChangeShapeType="1"/>
            </p:cNvSpPr>
            <p:nvPr/>
          </p:nvSpPr>
          <p:spPr bwMode="auto">
            <a:xfrm>
              <a:off x="1632"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45" name="Line 96"/>
            <p:cNvSpPr>
              <a:spLocks noChangeShapeType="1"/>
            </p:cNvSpPr>
            <p:nvPr/>
          </p:nvSpPr>
          <p:spPr bwMode="auto">
            <a:xfrm>
              <a:off x="1488"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46" name="Line 97"/>
            <p:cNvSpPr>
              <a:spLocks noChangeShapeType="1"/>
            </p:cNvSpPr>
            <p:nvPr/>
          </p:nvSpPr>
          <p:spPr bwMode="auto">
            <a:xfrm>
              <a:off x="1776"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47" name="Line 98"/>
            <p:cNvSpPr>
              <a:spLocks noChangeShapeType="1"/>
            </p:cNvSpPr>
            <p:nvPr/>
          </p:nvSpPr>
          <p:spPr bwMode="auto">
            <a:xfrm>
              <a:off x="1920"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48" name="Line 99"/>
            <p:cNvSpPr>
              <a:spLocks noChangeShapeType="1"/>
            </p:cNvSpPr>
            <p:nvPr/>
          </p:nvSpPr>
          <p:spPr bwMode="auto">
            <a:xfrm>
              <a:off x="2064" y="360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3049" name="Text Box 100"/>
            <p:cNvSpPr txBox="1">
              <a:spLocks noChangeArrowheads="1"/>
            </p:cNvSpPr>
            <p:nvPr/>
          </p:nvSpPr>
          <p:spPr bwMode="auto">
            <a:xfrm>
              <a:off x="2064" y="365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50" name="Text Box 101"/>
            <p:cNvSpPr txBox="1">
              <a:spLocks noChangeArrowheads="1"/>
            </p:cNvSpPr>
            <p:nvPr/>
          </p:nvSpPr>
          <p:spPr bwMode="auto">
            <a:xfrm>
              <a:off x="1920" y="365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51" name="Text Box 102"/>
            <p:cNvSpPr txBox="1">
              <a:spLocks noChangeArrowheads="1"/>
            </p:cNvSpPr>
            <p:nvPr/>
          </p:nvSpPr>
          <p:spPr bwMode="auto">
            <a:xfrm>
              <a:off x="1776" y="365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3052" name="Text Box 103"/>
            <p:cNvSpPr txBox="1">
              <a:spLocks noChangeArrowheads="1"/>
            </p:cNvSpPr>
            <p:nvPr/>
          </p:nvSpPr>
          <p:spPr bwMode="auto">
            <a:xfrm>
              <a:off x="1632" y="365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53" name="Text Box 104"/>
            <p:cNvSpPr txBox="1">
              <a:spLocks noChangeArrowheads="1"/>
            </p:cNvSpPr>
            <p:nvPr/>
          </p:nvSpPr>
          <p:spPr bwMode="auto">
            <a:xfrm>
              <a:off x="1488" y="365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3054" name="Text Box 105"/>
            <p:cNvSpPr txBox="1">
              <a:spLocks noChangeArrowheads="1"/>
            </p:cNvSpPr>
            <p:nvPr/>
          </p:nvSpPr>
          <p:spPr bwMode="auto">
            <a:xfrm>
              <a:off x="1344" y="365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3055" name="Text Box 106"/>
            <p:cNvSpPr txBox="1">
              <a:spLocks noChangeArrowheads="1"/>
            </p:cNvSpPr>
            <p:nvPr/>
          </p:nvSpPr>
          <p:spPr bwMode="auto">
            <a:xfrm>
              <a:off x="1200" y="365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3056" name="Text Box 107"/>
            <p:cNvSpPr txBox="1">
              <a:spLocks noChangeArrowheads="1"/>
            </p:cNvSpPr>
            <p:nvPr/>
          </p:nvSpPr>
          <p:spPr bwMode="auto">
            <a:xfrm>
              <a:off x="1056" y="365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grpSp>
      <p:sp>
        <p:nvSpPr>
          <p:cNvPr id="43037" name="Text Box 108"/>
          <p:cNvSpPr txBox="1">
            <a:spLocks noChangeArrowheads="1"/>
          </p:cNvSpPr>
          <p:nvPr/>
        </p:nvSpPr>
        <p:spPr bwMode="auto">
          <a:xfrm>
            <a:off x="630238" y="3527425"/>
            <a:ext cx="285687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      Data-low		   Data-high</a:t>
            </a:r>
          </a:p>
        </p:txBody>
      </p:sp>
      <p:sp>
        <p:nvSpPr>
          <p:cNvPr id="43038" name="Text Box 109"/>
          <p:cNvSpPr txBox="1">
            <a:spLocks noChangeArrowheads="1"/>
          </p:cNvSpPr>
          <p:nvPr/>
        </p:nvSpPr>
        <p:spPr bwMode="auto">
          <a:xfrm>
            <a:off x="935038" y="3222625"/>
            <a:ext cx="338586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Byte 3			Byte 4</a:t>
            </a:r>
          </a:p>
        </p:txBody>
      </p:sp>
      <p:sp>
        <p:nvSpPr>
          <p:cNvPr id="43039" name="Text Box 110"/>
          <p:cNvSpPr txBox="1">
            <a:spLocks noChangeArrowheads="1"/>
          </p:cNvSpPr>
          <p:nvPr/>
        </p:nvSpPr>
        <p:spPr bwMode="auto">
          <a:xfrm>
            <a:off x="935038" y="4289425"/>
            <a:ext cx="338586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Byte 5			Byte 6</a:t>
            </a:r>
          </a:p>
        </p:txBody>
      </p:sp>
      <p:sp>
        <p:nvSpPr>
          <p:cNvPr id="43040" name="Text Box 111"/>
          <p:cNvSpPr txBox="1">
            <a:spLocks noChangeArrowheads="1"/>
          </p:cNvSpPr>
          <p:nvPr/>
        </p:nvSpPr>
        <p:spPr bwMode="auto">
          <a:xfrm>
            <a:off x="5216525" y="1657350"/>
            <a:ext cx="392747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a:latin typeface="Book Antiqua" panose="02040602050305030304" pitchFamily="18" charset="0"/>
              </a:rPr>
              <a:t>Se copiază valoarea 1234h în locaţia de </a:t>
            </a:r>
          </a:p>
          <a:p>
            <a:r>
              <a:rPr lang="en-US" altLang="en-US" sz="1400">
                <a:latin typeface="Book Antiqua" panose="02040602050305030304" pitchFamily="18" charset="0"/>
              </a:rPr>
              <a:t>memorie word adresată de </a:t>
            </a:r>
            <a:br>
              <a:rPr lang="en-US" altLang="en-US" sz="1400">
                <a:latin typeface="Book Antiqua" panose="02040602050305030304" pitchFamily="18" charset="0"/>
              </a:rPr>
            </a:br>
            <a:r>
              <a:rPr lang="en-US" altLang="en-US" sz="1400">
                <a:latin typeface="Book Antiqua" panose="02040602050305030304" pitchFamily="18" charset="0"/>
              </a:rPr>
              <a:t>suma dintre 1000h, BX, şi DS x 10h</a:t>
            </a:r>
          </a:p>
          <a:p>
            <a:endParaRPr lang="en-US" altLang="en-US" sz="1400">
              <a:latin typeface="Book Antiqua" panose="02040602050305030304" pitchFamily="18" charset="0"/>
            </a:endParaRPr>
          </a:p>
          <a:p>
            <a:r>
              <a:rPr lang="en-US" altLang="en-US" sz="1400">
                <a:latin typeface="Book Antiqua" panose="02040602050305030304" pitchFamily="18" charset="0"/>
              </a:rPr>
              <a:t>Directiva WORD indică asamblorului că instrucţiunea foloseşte un pointer de memorie de dimensiune WORD (se poate folosi şi BYTE)</a:t>
            </a:r>
          </a:p>
          <a:p>
            <a:endParaRPr lang="en-US" altLang="en-US" sz="1400">
              <a:latin typeface="Book Antiqua" panose="02040602050305030304" pitchFamily="18" charset="0"/>
            </a:endParaRPr>
          </a:p>
          <a:p>
            <a:r>
              <a:rPr lang="en-US" altLang="en-US" sz="1400">
                <a:latin typeface="Book Antiqua" panose="02040602050305030304" pitchFamily="18" charset="0"/>
              </a:rPr>
              <a:t>Directivele anterioare sunt necesare doar dacă nu este clar dacă operaţia este byte sau word.</a:t>
            </a:r>
          </a:p>
          <a:p>
            <a:endParaRPr lang="en-US" altLang="en-US" sz="1400">
              <a:solidFill>
                <a:srgbClr val="660033"/>
              </a:solidFill>
              <a:latin typeface="Book Antiqua" panose="02040602050305030304" pitchFamily="18" charset="0"/>
            </a:endParaRPr>
          </a:p>
          <a:p>
            <a:r>
              <a:rPr lang="en-US" altLang="en-US" sz="1400">
                <a:solidFill>
                  <a:srgbClr val="660033"/>
                </a:solidFill>
                <a:latin typeface="Book Antiqua" panose="02040602050305030304" pitchFamily="18" charset="0"/>
              </a:rPr>
              <a:t>MOV [BX],  AL</a:t>
            </a:r>
            <a:r>
              <a:rPr lang="en-US" altLang="en-US" sz="1400">
                <a:latin typeface="Book Antiqua" panose="02040602050305030304" pitchFamily="18" charset="0"/>
              </a:rPr>
              <a:t>   în mod clar este byte</a:t>
            </a:r>
          </a:p>
          <a:p>
            <a:r>
              <a:rPr lang="en-US" altLang="en-US" sz="1400">
                <a:solidFill>
                  <a:srgbClr val="660033"/>
                </a:solidFill>
                <a:latin typeface="Book Antiqua" panose="02040602050305030304" pitchFamily="18" charset="0"/>
              </a:rPr>
              <a:t>MOV [BX], 1</a:t>
            </a:r>
            <a:r>
              <a:rPr lang="en-US" altLang="en-US" sz="1400">
                <a:latin typeface="Book Antiqua" panose="02040602050305030304" pitchFamily="18" charset="0"/>
              </a:rPr>
              <a:t>      nu este clar, poate fi byte, 		        word sau double word</a:t>
            </a:r>
          </a:p>
          <a:p>
            <a:r>
              <a:rPr lang="en-US" altLang="en-US" sz="1400">
                <a:latin typeface="Book Antiqua" panose="02040602050305030304" pitchFamily="18" charset="0"/>
              </a:rPr>
              <a:t>ar trebui să se specifice:</a:t>
            </a:r>
          </a:p>
          <a:p>
            <a:r>
              <a:rPr lang="en-US" altLang="en-US" sz="1400">
                <a:solidFill>
                  <a:srgbClr val="660033"/>
                </a:solidFill>
                <a:latin typeface="Book Antiqua" panose="02040602050305030304" pitchFamily="18" charset="0"/>
              </a:rPr>
              <a:t>MOV  BYTE [BX], 1</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44513BE3-A6C0-47D2-85F1-A9AC601505CA}" type="slidenum">
              <a:rPr lang="en-US" altLang="en-US" sz="1400">
                <a:latin typeface="Book Antiqua" panose="02040602050305030304" pitchFamily="18" charset="0"/>
              </a:rPr>
              <a:pPr/>
              <a:t>41</a:t>
            </a:fld>
            <a:endParaRPr lang="en-US" altLang="en-US" sz="1000">
              <a:latin typeface="Book Antiqua" panose="02040602050305030304" pitchFamily="18" charset="0"/>
            </a:endParaRPr>
          </a:p>
        </p:txBody>
      </p:sp>
      <p:sp>
        <p:nvSpPr>
          <p:cNvPr id="44035" name="Rectangle 2"/>
          <p:cNvSpPr>
            <a:spLocks noGrp="1" noChangeArrowheads="1"/>
          </p:cNvSpPr>
          <p:nvPr>
            <p:ph type="title"/>
          </p:nvPr>
        </p:nvSpPr>
        <p:spPr/>
        <p:txBody>
          <a:bodyPr/>
          <a:lstStyle/>
          <a:p>
            <a:r>
              <a:rPr lang="en-US" altLang="en-US">
                <a:latin typeface="Book Antiqua" panose="02040602050305030304" pitchFamily="18" charset="0"/>
              </a:rPr>
              <a:t>Instrucţiunea MOV cu regiştri de segment</a:t>
            </a:r>
          </a:p>
        </p:txBody>
      </p:sp>
      <p:sp>
        <p:nvSpPr>
          <p:cNvPr id="44036" name="Rectangle 3"/>
          <p:cNvSpPr>
            <a:spLocks noGrp="1" noChangeArrowheads="1"/>
          </p:cNvSpPr>
          <p:nvPr>
            <p:ph type="body" idx="1"/>
          </p:nvPr>
        </p:nvSpPr>
        <p:spPr>
          <a:xfrm>
            <a:off x="685800" y="1371600"/>
            <a:ext cx="7772400" cy="1585913"/>
          </a:xfrm>
        </p:spPr>
        <p:txBody>
          <a:bodyPr/>
          <a:lstStyle/>
          <a:p>
            <a:r>
              <a:rPr lang="en-US" altLang="en-US" dirty="0" err="1">
                <a:latin typeface="Book Antiqua" panose="02040602050305030304" pitchFamily="18" charset="0"/>
              </a:rPr>
              <a:t>Conţinutul</a:t>
            </a:r>
            <a:r>
              <a:rPr lang="en-US" altLang="en-US" dirty="0">
                <a:latin typeface="Book Antiqua" panose="02040602050305030304" pitchFamily="18" charset="0"/>
              </a:rPr>
              <a:t> </a:t>
            </a:r>
            <a:r>
              <a:rPr lang="en-US" altLang="en-US" dirty="0" err="1">
                <a:latin typeface="Book Antiqua" panose="02040602050305030304" pitchFamily="18" charset="0"/>
              </a:rPr>
              <a:t>unui</a:t>
            </a:r>
            <a:r>
              <a:rPr lang="en-US" altLang="en-US" dirty="0">
                <a:latin typeface="Book Antiqua" panose="02040602050305030304" pitchFamily="18" charset="0"/>
              </a:rPr>
              <a:t> </a:t>
            </a:r>
            <a:r>
              <a:rPr lang="en-US" altLang="en-US" dirty="0" err="1">
                <a:latin typeface="Book Antiqua" panose="02040602050305030304" pitchFamily="18" charset="0"/>
              </a:rPr>
              <a:t>registru</a:t>
            </a:r>
            <a:r>
              <a:rPr lang="en-US" altLang="en-US" dirty="0">
                <a:latin typeface="Book Antiqua" panose="02040602050305030304" pitchFamily="18" charset="0"/>
              </a:rPr>
              <a:t> de segment </a:t>
            </a:r>
            <a:r>
              <a:rPr lang="en-US" altLang="en-US" dirty="0" err="1">
                <a:latin typeface="Book Antiqua" panose="02040602050305030304" pitchFamily="18" charset="0"/>
              </a:rPr>
              <a:t>este</a:t>
            </a:r>
            <a:r>
              <a:rPr lang="en-US" altLang="en-US" dirty="0">
                <a:latin typeface="Book Antiqua" panose="02040602050305030304" pitchFamily="18" charset="0"/>
              </a:rPr>
              <a:t> </a:t>
            </a:r>
            <a:r>
              <a:rPr lang="en-US" altLang="en-US" dirty="0" err="1">
                <a:latin typeface="Book Antiqua" panose="02040602050305030304" pitchFamily="18" charset="0"/>
              </a:rPr>
              <a:t>copiat</a:t>
            </a:r>
            <a:r>
              <a:rPr lang="en-US" altLang="en-US" dirty="0">
                <a:latin typeface="Book Antiqua" panose="02040602050305030304" pitchFamily="18" charset="0"/>
              </a:rPr>
              <a:t> de </a:t>
            </a:r>
            <a:r>
              <a:rPr lang="en-US" altLang="en-US" dirty="0" err="1">
                <a:latin typeface="Book Antiqua" panose="02040602050305030304" pitchFamily="18" charset="0"/>
              </a:rPr>
              <a:t>instrucţiunile</a:t>
            </a:r>
            <a:r>
              <a:rPr lang="en-US" altLang="en-US" dirty="0">
                <a:latin typeface="Book Antiqua" panose="02040602050305030304" pitchFamily="18" charset="0"/>
              </a:rPr>
              <a:t> MOV, PUSH, POP</a:t>
            </a:r>
          </a:p>
          <a:p>
            <a:r>
              <a:rPr lang="en-US" altLang="en-US" dirty="0" err="1">
                <a:latin typeface="Book Antiqua" panose="02040602050305030304" pitchFamily="18" charset="0"/>
              </a:rPr>
              <a:t>Regiştrii</a:t>
            </a:r>
            <a:r>
              <a:rPr lang="en-US" altLang="en-US" dirty="0">
                <a:latin typeface="Book Antiqua" panose="02040602050305030304" pitchFamily="18" charset="0"/>
              </a:rPr>
              <a:t> de segment </a:t>
            </a:r>
            <a:r>
              <a:rPr lang="en-US" altLang="en-US" dirty="0" err="1">
                <a:latin typeface="Book Antiqua" panose="02040602050305030304" pitchFamily="18" charset="0"/>
              </a:rPr>
              <a:t>sunt</a:t>
            </a:r>
            <a:r>
              <a:rPr lang="en-US" altLang="en-US" dirty="0">
                <a:latin typeface="Book Antiqua" panose="02040602050305030304" pitchFamily="18" charset="0"/>
              </a:rPr>
              <a:t> </a:t>
            </a:r>
            <a:r>
              <a:rPr lang="en-US" altLang="en-US" dirty="0" err="1">
                <a:latin typeface="Book Antiqua" panose="02040602050305030304" pitchFamily="18" charset="0"/>
              </a:rPr>
              <a:t>selectaţi</a:t>
            </a:r>
            <a:r>
              <a:rPr lang="en-US" altLang="en-US" dirty="0">
                <a:latin typeface="Book Antiqua" panose="02040602050305030304" pitchFamily="18" charset="0"/>
              </a:rPr>
              <a:t> de </a:t>
            </a:r>
            <a:r>
              <a:rPr lang="en-US" altLang="en-US" dirty="0" err="1">
                <a:latin typeface="Book Antiqua" panose="02040602050305030304" pitchFamily="18" charset="0"/>
              </a:rPr>
              <a:t>setările</a:t>
            </a:r>
            <a:r>
              <a:rPr lang="en-US" altLang="en-US" dirty="0">
                <a:latin typeface="Book Antiqua" panose="02040602050305030304" pitchFamily="18" charset="0"/>
              </a:rPr>
              <a:t> </a:t>
            </a:r>
            <a:r>
              <a:rPr lang="en-US" altLang="en-US" dirty="0" err="1">
                <a:latin typeface="Book Antiqua" panose="02040602050305030304" pitchFamily="18" charset="0"/>
              </a:rPr>
              <a:t>corespunzătoare</a:t>
            </a:r>
            <a:r>
              <a:rPr lang="en-US" altLang="en-US" dirty="0">
                <a:latin typeface="Book Antiqua" panose="02040602050305030304" pitchFamily="18" charset="0"/>
              </a:rPr>
              <a:t> de </a:t>
            </a:r>
            <a:r>
              <a:rPr lang="en-US" altLang="en-US" dirty="0" err="1">
                <a:latin typeface="Book Antiqua" panose="02040602050305030304" pitchFamily="18" charset="0"/>
              </a:rPr>
              <a:t>regiştri</a:t>
            </a:r>
            <a:r>
              <a:rPr lang="en-US" altLang="en-US" dirty="0">
                <a:latin typeface="Book Antiqua" panose="02040602050305030304" pitchFamily="18" charset="0"/>
              </a:rPr>
              <a:t> (</a:t>
            </a:r>
            <a:r>
              <a:rPr lang="en-US" altLang="en-US" dirty="0" err="1">
                <a:latin typeface="Book Antiqua" panose="02040602050305030304" pitchFamily="18" charset="0"/>
              </a:rPr>
              <a:t>câmpul</a:t>
            </a:r>
            <a:r>
              <a:rPr lang="en-US" altLang="en-US" dirty="0">
                <a:latin typeface="Book Antiqua" panose="02040602050305030304" pitchFamily="18" charset="0"/>
              </a:rPr>
              <a:t> REG)</a:t>
            </a:r>
          </a:p>
        </p:txBody>
      </p:sp>
      <p:sp>
        <p:nvSpPr>
          <p:cNvPr id="44037" name="Text Box 4"/>
          <p:cNvSpPr txBox="1">
            <a:spLocks noChangeArrowheads="1"/>
          </p:cNvSpPr>
          <p:nvPr/>
        </p:nvSpPr>
        <p:spPr bwMode="auto">
          <a:xfrm>
            <a:off x="647700" y="3440113"/>
            <a:ext cx="350128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2000" b="1" dirty="0">
                <a:solidFill>
                  <a:srgbClr val="000099"/>
                </a:solidFill>
                <a:latin typeface="Book Antiqua" panose="02040602050305030304" pitchFamily="18" charset="0"/>
              </a:rPr>
              <a:t>Cod</a:t>
            </a:r>
            <a:r>
              <a:rPr lang="en-US" altLang="en-US" sz="2000" dirty="0">
                <a:solidFill>
                  <a:srgbClr val="CCCC00"/>
                </a:solidFill>
                <a:latin typeface="Book Antiqua" panose="02040602050305030304" pitchFamily="18" charset="0"/>
              </a:rPr>
              <a:t>	</a:t>
            </a:r>
            <a:r>
              <a:rPr lang="en-US" altLang="en-US" sz="2000" b="1" dirty="0" err="1">
                <a:solidFill>
                  <a:srgbClr val="000099"/>
                </a:solidFill>
                <a:latin typeface="Book Antiqua" panose="02040602050305030304" pitchFamily="18" charset="0"/>
              </a:rPr>
              <a:t>Registru</a:t>
            </a:r>
            <a:r>
              <a:rPr lang="en-US" altLang="en-US" sz="2000" b="1" dirty="0">
                <a:solidFill>
                  <a:srgbClr val="000099"/>
                </a:solidFill>
                <a:latin typeface="Book Antiqua" panose="02040602050305030304" pitchFamily="18" charset="0"/>
              </a:rPr>
              <a:t> de segment</a:t>
            </a:r>
          </a:p>
          <a:p>
            <a:endParaRPr lang="en-US" altLang="en-US" sz="2000" b="1" dirty="0">
              <a:solidFill>
                <a:srgbClr val="000099"/>
              </a:solidFill>
              <a:latin typeface="Book Antiqua" panose="02040602050305030304" pitchFamily="18" charset="0"/>
            </a:endParaRPr>
          </a:p>
          <a:p>
            <a:r>
              <a:rPr lang="en-US" altLang="en-US" sz="2000" dirty="0">
                <a:latin typeface="Book Antiqua" panose="02040602050305030304" pitchFamily="18" charset="0"/>
              </a:rPr>
              <a:t>000	        ES</a:t>
            </a:r>
          </a:p>
          <a:p>
            <a:r>
              <a:rPr lang="en-US" altLang="en-US" sz="2000" dirty="0">
                <a:latin typeface="Book Antiqua" panose="02040602050305030304" pitchFamily="18" charset="0"/>
              </a:rPr>
              <a:t>001	        CS</a:t>
            </a:r>
          </a:p>
          <a:p>
            <a:r>
              <a:rPr lang="en-US" altLang="en-US" sz="2000" dirty="0">
                <a:latin typeface="Book Antiqua" panose="02040602050305030304" pitchFamily="18" charset="0"/>
              </a:rPr>
              <a:t>010	        SS</a:t>
            </a:r>
          </a:p>
          <a:p>
            <a:r>
              <a:rPr lang="en-US" altLang="en-US" sz="2000" dirty="0">
                <a:latin typeface="Book Antiqua" panose="02040602050305030304" pitchFamily="18" charset="0"/>
              </a:rPr>
              <a:t>011	        DS</a:t>
            </a:r>
          </a:p>
          <a:p>
            <a:r>
              <a:rPr lang="en-US" altLang="en-US" sz="2000" dirty="0">
                <a:latin typeface="Book Antiqua" panose="02040602050305030304" pitchFamily="18" charset="0"/>
              </a:rPr>
              <a:t>100	        FS</a:t>
            </a:r>
          </a:p>
          <a:p>
            <a:r>
              <a:rPr lang="en-US" altLang="en-US" sz="2000" dirty="0">
                <a:latin typeface="Book Antiqua" panose="02040602050305030304" pitchFamily="18" charset="0"/>
              </a:rPr>
              <a:t>101	        GS</a:t>
            </a:r>
          </a:p>
          <a:p>
            <a:endParaRPr lang="en-US" altLang="en-US" sz="2000" dirty="0">
              <a:latin typeface="Book Antiqua" panose="02040602050305030304" pitchFamily="18" charset="0"/>
            </a:endParaRPr>
          </a:p>
          <a:p>
            <a:endParaRPr lang="en-US" altLang="en-US" sz="2000" dirty="0">
              <a:latin typeface="Book Antiqua" panose="02040602050305030304" pitchFamily="18" charset="0"/>
            </a:endParaRPr>
          </a:p>
        </p:txBody>
      </p:sp>
      <p:sp>
        <p:nvSpPr>
          <p:cNvPr id="44038" name="Text Box 5"/>
          <p:cNvSpPr txBox="1">
            <a:spLocks noChangeArrowheads="1"/>
          </p:cNvSpPr>
          <p:nvPr/>
        </p:nvSpPr>
        <p:spPr bwMode="auto">
          <a:xfrm>
            <a:off x="5130800" y="3440113"/>
            <a:ext cx="290015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2000" b="1" dirty="0" err="1">
                <a:solidFill>
                  <a:srgbClr val="000099"/>
                </a:solidFill>
                <a:latin typeface="Book Antiqua" panose="02040602050305030304" pitchFamily="18" charset="0"/>
              </a:rPr>
              <a:t>Exemplu</a:t>
            </a:r>
            <a:r>
              <a:rPr lang="en-US" altLang="en-US" sz="2000" b="1" dirty="0">
                <a:solidFill>
                  <a:srgbClr val="000099"/>
                </a:solidFill>
                <a:latin typeface="Book Antiqua" panose="02040602050305030304" pitchFamily="18" charset="0"/>
              </a:rPr>
              <a:t>: MOV BX, CS</a:t>
            </a:r>
          </a:p>
        </p:txBody>
      </p:sp>
      <p:sp>
        <p:nvSpPr>
          <p:cNvPr id="44039" name="Rectangle 6"/>
          <p:cNvSpPr>
            <a:spLocks noChangeArrowheads="1"/>
          </p:cNvSpPr>
          <p:nvPr/>
        </p:nvSpPr>
        <p:spPr bwMode="auto">
          <a:xfrm>
            <a:off x="3962400" y="4191000"/>
            <a:ext cx="1828800" cy="457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44040" name="Line 7"/>
          <p:cNvSpPr>
            <a:spLocks noChangeShapeType="1"/>
          </p:cNvSpPr>
          <p:nvPr/>
        </p:nvSpPr>
        <p:spPr bwMode="auto">
          <a:xfrm>
            <a:off x="4191000" y="4191000"/>
            <a:ext cx="0" cy="4572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4041" name="Line 8"/>
          <p:cNvSpPr>
            <a:spLocks noChangeShapeType="1"/>
          </p:cNvSpPr>
          <p:nvPr/>
        </p:nvSpPr>
        <p:spPr bwMode="auto">
          <a:xfrm>
            <a:off x="4419600" y="4191000"/>
            <a:ext cx="0" cy="4572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4042" name="Line 9"/>
          <p:cNvSpPr>
            <a:spLocks noChangeShapeType="1"/>
          </p:cNvSpPr>
          <p:nvPr/>
        </p:nvSpPr>
        <p:spPr bwMode="auto">
          <a:xfrm>
            <a:off x="4876800" y="4191000"/>
            <a:ext cx="0" cy="4572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4043" name="Line 10"/>
          <p:cNvSpPr>
            <a:spLocks noChangeShapeType="1"/>
          </p:cNvSpPr>
          <p:nvPr/>
        </p:nvSpPr>
        <p:spPr bwMode="auto">
          <a:xfrm>
            <a:off x="4648200" y="4191000"/>
            <a:ext cx="0" cy="4572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4044" name="Line 11"/>
          <p:cNvSpPr>
            <a:spLocks noChangeShapeType="1"/>
          </p:cNvSpPr>
          <p:nvPr/>
        </p:nvSpPr>
        <p:spPr bwMode="auto">
          <a:xfrm>
            <a:off x="5105400" y="4191000"/>
            <a:ext cx="0" cy="4572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4045" name="Line 12"/>
          <p:cNvSpPr>
            <a:spLocks noChangeShapeType="1"/>
          </p:cNvSpPr>
          <p:nvPr/>
        </p:nvSpPr>
        <p:spPr bwMode="auto">
          <a:xfrm>
            <a:off x="5334000" y="4191000"/>
            <a:ext cx="0" cy="4572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4046" name="Line 13"/>
          <p:cNvSpPr>
            <a:spLocks noChangeShapeType="1"/>
          </p:cNvSpPr>
          <p:nvPr/>
        </p:nvSpPr>
        <p:spPr bwMode="auto">
          <a:xfrm>
            <a:off x="5562600" y="4191000"/>
            <a:ext cx="0" cy="457200"/>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4047" name="Text Box 14"/>
          <p:cNvSpPr txBox="1">
            <a:spLocks noChangeArrowheads="1"/>
          </p:cNvSpPr>
          <p:nvPr/>
        </p:nvSpPr>
        <p:spPr bwMode="auto">
          <a:xfrm>
            <a:off x="3962400" y="4276725"/>
            <a:ext cx="2616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4048" name="Text Box 15"/>
          <p:cNvSpPr txBox="1">
            <a:spLocks noChangeArrowheads="1"/>
          </p:cNvSpPr>
          <p:nvPr/>
        </p:nvSpPr>
        <p:spPr bwMode="auto">
          <a:xfrm>
            <a:off x="4191000" y="4276725"/>
            <a:ext cx="2616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4049" name="Text Box 16"/>
          <p:cNvSpPr txBox="1">
            <a:spLocks noChangeArrowheads="1"/>
          </p:cNvSpPr>
          <p:nvPr/>
        </p:nvSpPr>
        <p:spPr bwMode="auto">
          <a:xfrm>
            <a:off x="4876800" y="4276725"/>
            <a:ext cx="2616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4050" name="Text Box 17"/>
          <p:cNvSpPr txBox="1">
            <a:spLocks noChangeArrowheads="1"/>
          </p:cNvSpPr>
          <p:nvPr/>
        </p:nvSpPr>
        <p:spPr bwMode="auto">
          <a:xfrm>
            <a:off x="4419600" y="4276725"/>
            <a:ext cx="2616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4051" name="Text Box 18"/>
          <p:cNvSpPr txBox="1">
            <a:spLocks noChangeArrowheads="1"/>
          </p:cNvSpPr>
          <p:nvPr/>
        </p:nvSpPr>
        <p:spPr bwMode="auto">
          <a:xfrm>
            <a:off x="4648200" y="4276725"/>
            <a:ext cx="2616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4052" name="Text Box 19"/>
          <p:cNvSpPr txBox="1">
            <a:spLocks noChangeArrowheads="1"/>
          </p:cNvSpPr>
          <p:nvPr/>
        </p:nvSpPr>
        <p:spPr bwMode="auto">
          <a:xfrm>
            <a:off x="5105400" y="4276725"/>
            <a:ext cx="2616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4053" name="Text Box 20"/>
          <p:cNvSpPr txBox="1">
            <a:spLocks noChangeArrowheads="1"/>
          </p:cNvSpPr>
          <p:nvPr/>
        </p:nvSpPr>
        <p:spPr bwMode="auto">
          <a:xfrm>
            <a:off x="5334000" y="4276725"/>
            <a:ext cx="2616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4054" name="Text Box 21"/>
          <p:cNvSpPr txBox="1">
            <a:spLocks noChangeArrowheads="1"/>
          </p:cNvSpPr>
          <p:nvPr/>
        </p:nvSpPr>
        <p:spPr bwMode="auto">
          <a:xfrm>
            <a:off x="5562600" y="4276725"/>
            <a:ext cx="2616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grpSp>
        <p:nvGrpSpPr>
          <p:cNvPr id="44055" name="Group 22"/>
          <p:cNvGrpSpPr>
            <a:grpSpLocks/>
          </p:cNvGrpSpPr>
          <p:nvPr/>
        </p:nvGrpSpPr>
        <p:grpSpPr bwMode="auto">
          <a:xfrm>
            <a:off x="6553201" y="4191000"/>
            <a:ext cx="1862138" cy="457200"/>
            <a:chOff x="2496" y="2880"/>
            <a:chExt cx="1173" cy="288"/>
          </a:xfrm>
        </p:grpSpPr>
        <p:sp>
          <p:nvSpPr>
            <p:cNvPr id="44058" name="Rectangle 23"/>
            <p:cNvSpPr>
              <a:spLocks noChangeArrowheads="1"/>
            </p:cNvSpPr>
            <p:nvPr/>
          </p:nvSpPr>
          <p:spPr bwMode="auto">
            <a:xfrm>
              <a:off x="2496" y="2880"/>
              <a:ext cx="1152" cy="28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44059" name="Line 24"/>
            <p:cNvSpPr>
              <a:spLocks noChangeShapeType="1"/>
            </p:cNvSpPr>
            <p:nvPr/>
          </p:nvSpPr>
          <p:spPr bwMode="auto">
            <a:xfrm>
              <a:off x="2640" y="288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4060" name="Line 25"/>
            <p:cNvSpPr>
              <a:spLocks noChangeShapeType="1"/>
            </p:cNvSpPr>
            <p:nvPr/>
          </p:nvSpPr>
          <p:spPr bwMode="auto">
            <a:xfrm>
              <a:off x="2784" y="2880"/>
              <a:ext cx="0" cy="288"/>
            </a:xfrm>
            <a:prstGeom prst="line">
              <a:avLst/>
            </a:prstGeom>
            <a:noFill/>
            <a:ln w="127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4061" name="Line 26"/>
            <p:cNvSpPr>
              <a:spLocks noChangeShapeType="1"/>
            </p:cNvSpPr>
            <p:nvPr/>
          </p:nvSpPr>
          <p:spPr bwMode="auto">
            <a:xfrm>
              <a:off x="3072" y="288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4062" name="Line 27"/>
            <p:cNvSpPr>
              <a:spLocks noChangeShapeType="1"/>
            </p:cNvSpPr>
            <p:nvPr/>
          </p:nvSpPr>
          <p:spPr bwMode="auto">
            <a:xfrm>
              <a:off x="2928" y="288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4063" name="Line 28"/>
            <p:cNvSpPr>
              <a:spLocks noChangeShapeType="1"/>
            </p:cNvSpPr>
            <p:nvPr/>
          </p:nvSpPr>
          <p:spPr bwMode="auto">
            <a:xfrm>
              <a:off x="3216" y="2880"/>
              <a:ext cx="0" cy="288"/>
            </a:xfrm>
            <a:prstGeom prst="line">
              <a:avLst/>
            </a:prstGeom>
            <a:noFill/>
            <a:ln w="127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4064" name="Line 29"/>
            <p:cNvSpPr>
              <a:spLocks noChangeShapeType="1"/>
            </p:cNvSpPr>
            <p:nvPr/>
          </p:nvSpPr>
          <p:spPr bwMode="auto">
            <a:xfrm>
              <a:off x="3360" y="288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4065" name="Line 30"/>
            <p:cNvSpPr>
              <a:spLocks noChangeShapeType="1"/>
            </p:cNvSpPr>
            <p:nvPr/>
          </p:nvSpPr>
          <p:spPr bwMode="auto">
            <a:xfrm>
              <a:off x="3504" y="2880"/>
              <a:ext cx="0" cy="288"/>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44066" name="Text Box 31"/>
            <p:cNvSpPr txBox="1">
              <a:spLocks noChangeArrowheads="1"/>
            </p:cNvSpPr>
            <p:nvPr/>
          </p:nvSpPr>
          <p:spPr bwMode="auto">
            <a:xfrm>
              <a:off x="2928" y="293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4067" name="Text Box 32"/>
            <p:cNvSpPr txBox="1">
              <a:spLocks noChangeArrowheads="1"/>
            </p:cNvSpPr>
            <p:nvPr/>
          </p:nvSpPr>
          <p:spPr bwMode="auto">
            <a:xfrm>
              <a:off x="3216" y="293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4068" name="Text Box 33"/>
            <p:cNvSpPr txBox="1">
              <a:spLocks noChangeArrowheads="1"/>
            </p:cNvSpPr>
            <p:nvPr/>
          </p:nvSpPr>
          <p:spPr bwMode="auto">
            <a:xfrm>
              <a:off x="3360" y="293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4069" name="Text Box 34"/>
            <p:cNvSpPr txBox="1">
              <a:spLocks noChangeArrowheads="1"/>
            </p:cNvSpPr>
            <p:nvPr/>
          </p:nvSpPr>
          <p:spPr bwMode="auto">
            <a:xfrm>
              <a:off x="2496" y="293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4070" name="Text Box 35"/>
            <p:cNvSpPr txBox="1">
              <a:spLocks noChangeArrowheads="1"/>
            </p:cNvSpPr>
            <p:nvPr/>
          </p:nvSpPr>
          <p:spPr bwMode="auto">
            <a:xfrm>
              <a:off x="2640" y="293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4071" name="Text Box 36"/>
            <p:cNvSpPr txBox="1">
              <a:spLocks noChangeArrowheads="1"/>
            </p:cNvSpPr>
            <p:nvPr/>
          </p:nvSpPr>
          <p:spPr bwMode="auto">
            <a:xfrm>
              <a:off x="2784" y="293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0</a:t>
              </a:r>
            </a:p>
          </p:txBody>
        </p:sp>
        <p:sp>
          <p:nvSpPr>
            <p:cNvPr id="44072" name="Text Box 37"/>
            <p:cNvSpPr txBox="1">
              <a:spLocks noChangeArrowheads="1"/>
            </p:cNvSpPr>
            <p:nvPr/>
          </p:nvSpPr>
          <p:spPr bwMode="auto">
            <a:xfrm>
              <a:off x="3072" y="293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sp>
          <p:nvSpPr>
            <p:cNvPr id="44073" name="Text Box 38"/>
            <p:cNvSpPr txBox="1">
              <a:spLocks noChangeArrowheads="1"/>
            </p:cNvSpPr>
            <p:nvPr/>
          </p:nvSpPr>
          <p:spPr bwMode="auto">
            <a:xfrm>
              <a:off x="3504" y="2934"/>
              <a:ext cx="165"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1</a:t>
              </a:r>
            </a:p>
          </p:txBody>
        </p:sp>
      </p:grpSp>
      <p:sp>
        <p:nvSpPr>
          <p:cNvPr id="44056" name="Text Box 39"/>
          <p:cNvSpPr txBox="1">
            <a:spLocks noChangeArrowheads="1"/>
          </p:cNvSpPr>
          <p:nvPr/>
        </p:nvSpPr>
        <p:spPr bwMode="auto">
          <a:xfrm>
            <a:off x="4114800" y="3971925"/>
            <a:ext cx="431560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a:solidFill>
                  <a:srgbClr val="660033"/>
                </a:solidFill>
                <a:latin typeface="Book Antiqua" panose="02040602050305030304" pitchFamily="18" charset="0"/>
              </a:rPr>
              <a:t>OPCODE     	               	             MOD     REG              R/M</a:t>
            </a:r>
          </a:p>
        </p:txBody>
      </p:sp>
      <p:sp>
        <p:nvSpPr>
          <p:cNvPr id="44057" name="Text Box 40"/>
          <p:cNvSpPr txBox="1">
            <a:spLocks noChangeArrowheads="1"/>
          </p:cNvSpPr>
          <p:nvPr/>
        </p:nvSpPr>
        <p:spPr bwMode="auto">
          <a:xfrm>
            <a:off x="3883025" y="4864100"/>
            <a:ext cx="60195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2000" dirty="0">
                <a:latin typeface="Book Antiqua" panose="02040602050305030304" pitchFamily="18" charset="0"/>
              </a:rPr>
              <a:t>REG   </a:t>
            </a:r>
            <a:r>
              <a:rPr lang="en-US" altLang="en-US" sz="2000" dirty="0" err="1">
                <a:latin typeface="Book Antiqua" panose="02040602050305030304" pitchFamily="18" charset="0"/>
              </a:rPr>
              <a:t>este</a:t>
            </a:r>
            <a:r>
              <a:rPr lang="en-US" altLang="en-US" sz="2000" dirty="0">
                <a:latin typeface="Book Antiqua" panose="02040602050305030304" pitchFamily="18" charset="0"/>
              </a:rPr>
              <a:t>  001      =&gt;  se </a:t>
            </a:r>
            <a:r>
              <a:rPr lang="en-US" altLang="en-US" sz="2000" dirty="0" err="1">
                <a:latin typeface="Book Antiqua" panose="02040602050305030304" pitchFamily="18" charset="0"/>
              </a:rPr>
              <a:t>selectează</a:t>
            </a:r>
            <a:r>
              <a:rPr lang="en-US" altLang="en-US" sz="2000" dirty="0">
                <a:latin typeface="Book Antiqua" panose="02040602050305030304" pitchFamily="18" charset="0"/>
              </a:rPr>
              <a:t>  CS</a:t>
            </a:r>
          </a:p>
          <a:p>
            <a:r>
              <a:rPr lang="en-US" altLang="en-US" sz="2000" dirty="0">
                <a:latin typeface="Book Antiqua" panose="02040602050305030304" pitchFamily="18" charset="0"/>
              </a:rPr>
              <a:t>R/M   </a:t>
            </a:r>
            <a:r>
              <a:rPr lang="en-US" altLang="en-US" sz="2000" dirty="0" err="1">
                <a:latin typeface="Book Antiqua" panose="02040602050305030304" pitchFamily="18" charset="0"/>
              </a:rPr>
              <a:t>este</a:t>
            </a:r>
            <a:r>
              <a:rPr lang="en-US" altLang="en-US" sz="2000" dirty="0">
                <a:latin typeface="Book Antiqua" panose="02040602050305030304" pitchFamily="18" charset="0"/>
              </a:rPr>
              <a:t>  011      =&gt;  se </a:t>
            </a:r>
            <a:r>
              <a:rPr lang="en-US" altLang="en-US" sz="2000" dirty="0" err="1">
                <a:latin typeface="Book Antiqua" panose="02040602050305030304" pitchFamily="18" charset="0"/>
              </a:rPr>
              <a:t>selectează</a:t>
            </a:r>
            <a:r>
              <a:rPr lang="en-US" altLang="en-US" sz="2000" dirty="0">
                <a:latin typeface="Book Antiqua" panose="02040602050305030304" pitchFamily="18" charset="0"/>
              </a:rPr>
              <a:t>  BX</a:t>
            </a:r>
          </a:p>
          <a:p>
            <a:endParaRPr lang="en-US" altLang="en-US" sz="2000" dirty="0">
              <a:latin typeface="Book Antiqua" panose="02040602050305030304" pitchFamily="18" charset="0"/>
            </a:endParaRPr>
          </a:p>
          <a:p>
            <a:r>
              <a:rPr lang="en-US" altLang="en-US" sz="2000" dirty="0" err="1">
                <a:latin typeface="Book Antiqua" panose="02040602050305030304" pitchFamily="18" charset="0"/>
              </a:rPr>
              <a:t>Observăm</a:t>
            </a:r>
            <a:r>
              <a:rPr lang="en-US" altLang="en-US" sz="2000" dirty="0">
                <a:latin typeface="Book Antiqua" panose="02040602050305030304" pitchFamily="18" charset="0"/>
              </a:rPr>
              <a:t> </a:t>
            </a:r>
            <a:r>
              <a:rPr lang="en-US" altLang="en-US" sz="2000" dirty="0" err="1">
                <a:latin typeface="Book Antiqua" panose="02040602050305030304" pitchFamily="18" charset="0"/>
              </a:rPr>
              <a:t>că</a:t>
            </a:r>
            <a:r>
              <a:rPr lang="en-US" altLang="en-US" sz="2000" dirty="0">
                <a:latin typeface="Book Antiqua" panose="02040602050305030304" pitchFamily="18" charset="0"/>
              </a:rPr>
              <a:t> </a:t>
            </a:r>
            <a:r>
              <a:rPr lang="en-US" altLang="en-US" sz="2000" i="1" dirty="0">
                <a:latin typeface="Book Antiqua" panose="02040602050305030304" pitchFamily="18" charset="0"/>
              </a:rPr>
              <a:t>OPCODE</a:t>
            </a:r>
            <a:r>
              <a:rPr lang="en-US" altLang="en-US" sz="2000" dirty="0">
                <a:latin typeface="Book Antiqua" panose="02040602050305030304" pitchFamily="18" charset="0"/>
              </a:rPr>
              <a:t> </a:t>
            </a:r>
            <a:r>
              <a:rPr lang="en-US" altLang="en-US" sz="2000" dirty="0" err="1">
                <a:latin typeface="Book Antiqua" panose="02040602050305030304" pitchFamily="18" charset="0"/>
              </a:rPr>
              <a:t>pentru</a:t>
            </a:r>
            <a:r>
              <a:rPr lang="en-US" altLang="en-US" sz="2000" dirty="0">
                <a:latin typeface="Book Antiqua" panose="02040602050305030304" pitchFamily="18" charset="0"/>
              </a:rPr>
              <a:t> </a:t>
            </a:r>
            <a:r>
              <a:rPr lang="en-US" altLang="en-US" sz="2000" dirty="0" err="1">
                <a:latin typeface="Book Antiqua" panose="02040602050305030304" pitchFamily="18" charset="0"/>
              </a:rPr>
              <a:t>această</a:t>
            </a:r>
            <a:r>
              <a:rPr lang="en-US" altLang="en-US" sz="2000" dirty="0">
                <a:latin typeface="Book Antiqua" panose="02040602050305030304" pitchFamily="18" charset="0"/>
              </a:rPr>
              <a:t> </a:t>
            </a:r>
            <a:r>
              <a:rPr lang="en-US" altLang="en-US" sz="2000" dirty="0" err="1">
                <a:latin typeface="Book Antiqua" panose="02040602050305030304" pitchFamily="18" charset="0"/>
              </a:rPr>
              <a:t>instrucţiune</a:t>
            </a:r>
            <a:r>
              <a:rPr lang="en-US" altLang="en-US" sz="2000" dirty="0">
                <a:latin typeface="Book Antiqua" panose="02040602050305030304" pitchFamily="18" charset="0"/>
              </a:rPr>
              <a:t> </a:t>
            </a:r>
          </a:p>
          <a:p>
            <a:r>
              <a:rPr lang="en-US" altLang="en-US" sz="2000" dirty="0" err="1">
                <a:latin typeface="Book Antiqua" panose="02040602050305030304" pitchFamily="18" charset="0"/>
              </a:rPr>
              <a:t>este</a:t>
            </a:r>
            <a:r>
              <a:rPr lang="en-US" altLang="en-US" sz="2000" dirty="0">
                <a:latin typeface="Book Antiqua" panose="02040602050305030304" pitchFamily="18" charset="0"/>
              </a:rPr>
              <a:t> </a:t>
            </a:r>
            <a:r>
              <a:rPr lang="en-US" altLang="en-US" sz="2000" dirty="0" err="1">
                <a:latin typeface="Book Antiqua" panose="02040602050305030304" pitchFamily="18" charset="0"/>
              </a:rPr>
              <a:t>diferit</a:t>
            </a:r>
            <a:r>
              <a:rPr lang="en-US" altLang="en-US" sz="2000" dirty="0">
                <a:latin typeface="Book Antiqua" panose="02040602050305030304" pitchFamily="18" charset="0"/>
              </a:rPr>
              <a:t> </a:t>
            </a:r>
            <a:r>
              <a:rPr lang="en-US" altLang="en-US" sz="2000" dirty="0" err="1">
                <a:latin typeface="Book Antiqua" panose="02040602050305030304" pitchFamily="18" charset="0"/>
              </a:rPr>
              <a:t>faţă</a:t>
            </a:r>
            <a:r>
              <a:rPr lang="en-US" altLang="en-US" sz="2000" dirty="0">
                <a:latin typeface="Book Antiqua" panose="02040602050305030304" pitchFamily="18" charset="0"/>
              </a:rPr>
              <a:t> de </a:t>
            </a:r>
            <a:r>
              <a:rPr lang="en-US" altLang="en-US" sz="2000" dirty="0" err="1">
                <a:latin typeface="Book Antiqua" panose="02040602050305030304" pitchFamily="18" charset="0"/>
              </a:rPr>
              <a:t>instrucţiunile</a:t>
            </a:r>
            <a:r>
              <a:rPr lang="en-US" altLang="en-US" sz="2000" dirty="0">
                <a:latin typeface="Book Antiqua" panose="02040602050305030304" pitchFamily="18" charset="0"/>
              </a:rPr>
              <a:t> </a:t>
            </a:r>
            <a:r>
              <a:rPr lang="en-US" altLang="en-US" sz="2000" i="1" dirty="0">
                <a:latin typeface="Book Antiqua" panose="02040602050305030304" pitchFamily="18" charset="0"/>
              </a:rPr>
              <a:t>MOV</a:t>
            </a:r>
            <a:r>
              <a:rPr lang="en-US" altLang="en-US" sz="2000" dirty="0">
                <a:latin typeface="Book Antiqua" panose="02040602050305030304" pitchFamily="18" charset="0"/>
              </a:rPr>
              <a:t> </a:t>
            </a:r>
            <a:r>
              <a:rPr lang="en-US" altLang="en-US" sz="2000" dirty="0" err="1">
                <a:latin typeface="Book Antiqua" panose="02040602050305030304" pitchFamily="18" charset="0"/>
              </a:rPr>
              <a:t>anterioare</a:t>
            </a:r>
            <a:endParaRPr lang="en-US" altLang="en-US" sz="2000" dirty="0">
              <a:latin typeface="Book Antiqua" panose="0204060205030503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48494F68-993D-4EA4-8EEF-C26EE60AB8D1}" type="slidenum">
              <a:rPr lang="en-US" altLang="en-US" sz="1400"/>
              <a:pPr/>
              <a:t>5</a:t>
            </a:fld>
            <a:endParaRPr lang="en-US" altLang="en-US" sz="1000"/>
          </a:p>
        </p:txBody>
      </p:sp>
      <p:sp>
        <p:nvSpPr>
          <p:cNvPr id="7171" name="Rectangle 3"/>
          <p:cNvSpPr>
            <a:spLocks noChangeArrowheads="1"/>
          </p:cNvSpPr>
          <p:nvPr/>
        </p:nvSpPr>
        <p:spPr bwMode="auto">
          <a:xfrm>
            <a:off x="852488" y="1660525"/>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spcBef>
                <a:spcPct val="20000"/>
              </a:spcBef>
              <a:spcAft>
                <a:spcPct val="25000"/>
              </a:spcAft>
              <a:buClr>
                <a:schemeClr val="tx2"/>
              </a:buClr>
              <a:buFontTx/>
              <a:buChar char="•"/>
            </a:pPr>
            <a:endParaRPr lang="en-US" altLang="en-US" sz="2000">
              <a:latin typeface="Garamond" pitchFamily="18" charset="0"/>
            </a:endParaRPr>
          </a:p>
        </p:txBody>
      </p:sp>
      <p:sp>
        <p:nvSpPr>
          <p:cNvPr id="7172" name="Rectangle 46"/>
          <p:cNvSpPr>
            <a:spLocks noChangeArrowheads="1"/>
          </p:cNvSpPr>
          <p:nvPr/>
        </p:nvSpPr>
        <p:spPr bwMode="auto">
          <a:xfrm>
            <a:off x="3048000" y="5384800"/>
            <a:ext cx="3657600" cy="558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7173" name="Rectangle 47"/>
          <p:cNvSpPr>
            <a:spLocks noChangeArrowheads="1"/>
          </p:cNvSpPr>
          <p:nvPr/>
        </p:nvSpPr>
        <p:spPr bwMode="auto">
          <a:xfrm>
            <a:off x="2362200" y="4800600"/>
            <a:ext cx="4343400" cy="457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7174" name="Rectangle 48"/>
          <p:cNvSpPr>
            <a:spLocks noChangeArrowheads="1"/>
          </p:cNvSpPr>
          <p:nvPr/>
        </p:nvSpPr>
        <p:spPr bwMode="auto">
          <a:xfrm>
            <a:off x="1143000" y="3581400"/>
            <a:ext cx="5562600" cy="457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p>
        </p:txBody>
      </p:sp>
      <p:sp>
        <p:nvSpPr>
          <p:cNvPr id="7175" name="Rectangle 49"/>
          <p:cNvSpPr>
            <a:spLocks noGrp="1" noChangeArrowheads="1"/>
          </p:cNvSpPr>
          <p:nvPr>
            <p:ph type="title"/>
          </p:nvPr>
        </p:nvSpPr>
        <p:spPr>
          <a:xfrm>
            <a:off x="762000" y="166688"/>
            <a:ext cx="7772400" cy="874712"/>
          </a:xfrm>
          <a:noFill/>
        </p:spPr>
        <p:txBody>
          <a:bodyPr/>
          <a:lstStyle/>
          <a:p>
            <a:br>
              <a:rPr lang="en-US" altLang="en-US" dirty="0">
                <a:latin typeface="Book Antiqua" panose="02040602050305030304" pitchFamily="18" charset="0"/>
              </a:rPr>
            </a:br>
            <a:r>
              <a:rPr lang="ro-RO" altLang="en-US" dirty="0">
                <a:latin typeface="Book Antiqua" panose="02040602050305030304" pitchFamily="18" charset="0"/>
              </a:rPr>
              <a:t>Procesarea </a:t>
            </a:r>
            <a:r>
              <a:rPr lang="ro-RO" altLang="en-US" dirty="0" err="1">
                <a:latin typeface="Book Antiqua" panose="02040602050305030304" pitchFamily="18" charset="0"/>
              </a:rPr>
              <a:t>instrucţiunilor</a:t>
            </a:r>
            <a:endParaRPr lang="en-US" altLang="en-US" sz="2400" dirty="0">
              <a:latin typeface="Book Antiqua" panose="02040602050305030304" pitchFamily="18" charset="0"/>
            </a:endParaRPr>
          </a:p>
        </p:txBody>
      </p:sp>
      <p:sp>
        <p:nvSpPr>
          <p:cNvPr id="7176" name="Text Box 50"/>
          <p:cNvSpPr txBox="1">
            <a:spLocks noChangeArrowheads="1"/>
          </p:cNvSpPr>
          <p:nvPr/>
        </p:nvSpPr>
        <p:spPr bwMode="auto">
          <a:xfrm>
            <a:off x="1177925" y="3614738"/>
            <a:ext cx="4619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Fetch</a:t>
            </a:r>
          </a:p>
          <a:p>
            <a:pPr algn="ctr"/>
            <a:r>
              <a:rPr lang="en-US" altLang="en-US" sz="1000">
                <a:solidFill>
                  <a:srgbClr val="660033"/>
                </a:solidFill>
                <a:latin typeface="Garamond" pitchFamily="18" charset="0"/>
              </a:rPr>
              <a:t>1</a:t>
            </a:r>
          </a:p>
        </p:txBody>
      </p:sp>
      <p:sp>
        <p:nvSpPr>
          <p:cNvPr id="7177" name="Text Box 51"/>
          <p:cNvSpPr txBox="1">
            <a:spLocks noChangeArrowheads="1"/>
          </p:cNvSpPr>
          <p:nvPr/>
        </p:nvSpPr>
        <p:spPr bwMode="auto">
          <a:xfrm>
            <a:off x="1798638" y="3613150"/>
            <a:ext cx="4619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Fetch</a:t>
            </a:r>
          </a:p>
          <a:p>
            <a:pPr algn="ctr"/>
            <a:r>
              <a:rPr lang="en-US" altLang="en-US" sz="1000">
                <a:solidFill>
                  <a:srgbClr val="660033"/>
                </a:solidFill>
                <a:latin typeface="Garamond" pitchFamily="18" charset="0"/>
              </a:rPr>
              <a:t>2</a:t>
            </a:r>
          </a:p>
        </p:txBody>
      </p:sp>
      <p:sp>
        <p:nvSpPr>
          <p:cNvPr id="7178" name="Line 52"/>
          <p:cNvSpPr>
            <a:spLocks noChangeShapeType="1"/>
          </p:cNvSpPr>
          <p:nvPr/>
        </p:nvSpPr>
        <p:spPr bwMode="auto">
          <a:xfrm>
            <a:off x="1676400" y="35814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9" name="Line 53"/>
          <p:cNvSpPr>
            <a:spLocks noChangeShapeType="1"/>
          </p:cNvSpPr>
          <p:nvPr/>
        </p:nvSpPr>
        <p:spPr bwMode="auto">
          <a:xfrm>
            <a:off x="2362200" y="35814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0" name="Line 54"/>
          <p:cNvSpPr>
            <a:spLocks noChangeShapeType="1"/>
          </p:cNvSpPr>
          <p:nvPr/>
        </p:nvSpPr>
        <p:spPr bwMode="auto">
          <a:xfrm>
            <a:off x="3048000" y="35814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1" name="Line 55"/>
          <p:cNvSpPr>
            <a:spLocks noChangeShapeType="1"/>
          </p:cNvSpPr>
          <p:nvPr/>
        </p:nvSpPr>
        <p:spPr bwMode="auto">
          <a:xfrm>
            <a:off x="4267200" y="35814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2" name="Line 56"/>
          <p:cNvSpPr>
            <a:spLocks noChangeShapeType="1"/>
          </p:cNvSpPr>
          <p:nvPr/>
        </p:nvSpPr>
        <p:spPr bwMode="auto">
          <a:xfrm>
            <a:off x="3657600" y="35814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3" name="Line 57"/>
          <p:cNvSpPr>
            <a:spLocks noChangeShapeType="1"/>
          </p:cNvSpPr>
          <p:nvPr/>
        </p:nvSpPr>
        <p:spPr bwMode="auto">
          <a:xfrm>
            <a:off x="4876800" y="35814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4" name="Text Box 58"/>
          <p:cNvSpPr txBox="1">
            <a:spLocks noChangeArrowheads="1"/>
          </p:cNvSpPr>
          <p:nvPr/>
        </p:nvSpPr>
        <p:spPr bwMode="auto">
          <a:xfrm>
            <a:off x="4394200" y="3613150"/>
            <a:ext cx="4619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Fetch</a:t>
            </a:r>
          </a:p>
          <a:p>
            <a:pPr algn="ctr"/>
            <a:r>
              <a:rPr lang="en-US" altLang="en-US" sz="1000">
                <a:solidFill>
                  <a:srgbClr val="660033"/>
                </a:solidFill>
                <a:latin typeface="Garamond" pitchFamily="18" charset="0"/>
              </a:rPr>
              <a:t>5</a:t>
            </a:r>
          </a:p>
        </p:txBody>
      </p:sp>
      <p:sp>
        <p:nvSpPr>
          <p:cNvPr id="7185" name="Text Box 59"/>
          <p:cNvSpPr txBox="1">
            <a:spLocks noChangeArrowheads="1"/>
          </p:cNvSpPr>
          <p:nvPr/>
        </p:nvSpPr>
        <p:spPr bwMode="auto">
          <a:xfrm>
            <a:off x="2413000" y="3613150"/>
            <a:ext cx="4619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Fetch</a:t>
            </a:r>
          </a:p>
          <a:p>
            <a:pPr algn="ctr"/>
            <a:r>
              <a:rPr lang="en-US" altLang="en-US" sz="1000">
                <a:solidFill>
                  <a:srgbClr val="660033"/>
                </a:solidFill>
                <a:latin typeface="Garamond" pitchFamily="18" charset="0"/>
              </a:rPr>
              <a:t>3</a:t>
            </a:r>
          </a:p>
        </p:txBody>
      </p:sp>
      <p:sp>
        <p:nvSpPr>
          <p:cNvPr id="7186" name="Text Box 60"/>
          <p:cNvSpPr txBox="1">
            <a:spLocks noChangeArrowheads="1"/>
          </p:cNvSpPr>
          <p:nvPr/>
        </p:nvSpPr>
        <p:spPr bwMode="auto">
          <a:xfrm>
            <a:off x="3175000" y="3613150"/>
            <a:ext cx="4619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a:solidFill>
                  <a:srgbClr val="660033"/>
                </a:solidFill>
                <a:latin typeface="Garamond" pitchFamily="18" charset="0"/>
              </a:rPr>
              <a:t>Fetch</a:t>
            </a:r>
          </a:p>
          <a:p>
            <a:pPr algn="ctr"/>
            <a:r>
              <a:rPr lang="en-US" altLang="en-US" sz="1000">
                <a:solidFill>
                  <a:srgbClr val="660033"/>
                </a:solidFill>
                <a:latin typeface="Garamond" pitchFamily="18" charset="0"/>
              </a:rPr>
              <a:t>4</a:t>
            </a:r>
          </a:p>
        </p:txBody>
      </p:sp>
      <p:sp>
        <p:nvSpPr>
          <p:cNvPr id="7187" name="Text Box 61"/>
          <p:cNvSpPr>
            <a:spLocks noGrp="1" noChangeArrowheads="1"/>
          </p:cNvSpPr>
          <p:nvPr>
            <p:ph type="body" idx="1"/>
          </p:nvPr>
        </p:nvSpPr>
        <p:spPr>
          <a:xfrm>
            <a:off x="685800" y="1371599"/>
            <a:ext cx="7939088" cy="5013325"/>
          </a:xfrm>
          <a:noFill/>
          <a:extLs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txBody>
          <a:bodyPr/>
          <a:lstStyle/>
          <a:p>
            <a:r>
              <a:rPr lang="ro-RO" altLang="en-US" dirty="0">
                <a:latin typeface="Book Antiqua" panose="02040602050305030304" pitchFamily="18" charset="0"/>
              </a:rPr>
              <a:t>Microprocesoarele m</a:t>
            </a:r>
            <a:r>
              <a:rPr lang="en-US" altLang="en-US" dirty="0" err="1">
                <a:latin typeface="Book Antiqua" panose="02040602050305030304" pitchFamily="18" charset="0"/>
              </a:rPr>
              <a:t>odern</a:t>
            </a:r>
            <a:r>
              <a:rPr lang="ro-RO" altLang="en-US" dirty="0">
                <a:latin typeface="Book Antiqua" panose="02040602050305030304" pitchFamily="18" charset="0"/>
              </a:rPr>
              <a:t>e pot procesa mai multe instrucţiuni simultan aflate în diverse stadii de execuţie (</a:t>
            </a:r>
            <a:r>
              <a:rPr lang="ro-RO" altLang="en-US" b="1" dirty="0">
                <a:latin typeface="Book Antiqua" panose="02040602050305030304" pitchFamily="18" charset="0"/>
              </a:rPr>
              <a:t>pipelining</a:t>
            </a:r>
            <a:r>
              <a:rPr lang="ro-RO" altLang="en-US" dirty="0">
                <a:latin typeface="Book Antiqua" panose="02040602050305030304" pitchFamily="18" charset="0"/>
              </a:rPr>
              <a:t>)</a:t>
            </a:r>
            <a:endParaRPr lang="en-US" altLang="en-US" i="1" dirty="0">
              <a:latin typeface="Book Antiqua" panose="02040602050305030304" pitchFamily="18" charset="0"/>
            </a:endParaRPr>
          </a:p>
          <a:p>
            <a:r>
              <a:rPr lang="ro-RO" altLang="en-US" dirty="0">
                <a:latin typeface="Book Antiqua" panose="02040602050305030304" pitchFamily="18" charset="0"/>
              </a:rPr>
              <a:t>Modalitatea de operare a unui </a:t>
            </a:r>
            <a:r>
              <a:rPr lang="en-US" altLang="en-US" dirty="0">
                <a:latin typeface="Book Antiqua" panose="02040602050305030304" pitchFamily="18" charset="0"/>
              </a:rPr>
              <a:t>microprocesor</a:t>
            </a:r>
            <a:r>
              <a:rPr lang="ro-RO" altLang="en-US" dirty="0">
                <a:latin typeface="Book Antiqua" panose="02040602050305030304" pitchFamily="18" charset="0"/>
              </a:rPr>
              <a:t> pipeline</a:t>
            </a:r>
            <a:r>
              <a:rPr lang="en-US" altLang="en-US" dirty="0">
                <a:latin typeface="Book Antiqua" panose="02040602050305030304" pitchFamily="18" charset="0"/>
              </a:rPr>
              <a:t> </a:t>
            </a:r>
            <a:r>
              <a:rPr lang="ro-RO" altLang="en-US" dirty="0">
                <a:latin typeface="Book Antiqua" panose="02040602050305030304" pitchFamily="18" charset="0"/>
              </a:rPr>
              <a:t>(începând cu </a:t>
            </a:r>
            <a:r>
              <a:rPr lang="en-US" altLang="en-US" dirty="0">
                <a:latin typeface="Book Antiqua" panose="02040602050305030304" pitchFamily="18" charset="0"/>
              </a:rPr>
              <a:t>Intel 80486</a:t>
            </a:r>
            <a:r>
              <a:rPr lang="ro-RO" altLang="en-US" dirty="0">
                <a:latin typeface="Book Antiqua" panose="02040602050305030304" pitchFamily="18" charset="0"/>
              </a:rPr>
              <a:t>)</a:t>
            </a:r>
            <a:endParaRPr lang="en-US" altLang="en-US" dirty="0">
              <a:latin typeface="Book Antiqua" panose="02040602050305030304" pitchFamily="18" charset="0"/>
            </a:endParaRPr>
          </a:p>
        </p:txBody>
      </p:sp>
      <p:sp>
        <p:nvSpPr>
          <p:cNvPr id="7188" name="Text Box 62"/>
          <p:cNvSpPr txBox="1">
            <a:spLocks noChangeArrowheads="1"/>
          </p:cNvSpPr>
          <p:nvPr/>
        </p:nvSpPr>
        <p:spPr bwMode="auto">
          <a:xfrm>
            <a:off x="3709988" y="3613150"/>
            <a:ext cx="441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dirty="0">
                <a:solidFill>
                  <a:srgbClr val="660033"/>
                </a:solidFill>
                <a:latin typeface="Garamond" pitchFamily="18" charset="0"/>
              </a:rPr>
              <a:t>Store</a:t>
            </a:r>
          </a:p>
          <a:p>
            <a:pPr algn="ctr"/>
            <a:r>
              <a:rPr lang="en-US" altLang="en-US" sz="1000" dirty="0">
                <a:solidFill>
                  <a:srgbClr val="660033"/>
                </a:solidFill>
                <a:latin typeface="Garamond" pitchFamily="18" charset="0"/>
              </a:rPr>
              <a:t>1</a:t>
            </a:r>
          </a:p>
        </p:txBody>
      </p:sp>
      <p:sp>
        <p:nvSpPr>
          <p:cNvPr id="7189" name="Text Box 63"/>
          <p:cNvSpPr txBox="1">
            <a:spLocks noChangeArrowheads="1"/>
          </p:cNvSpPr>
          <p:nvPr/>
        </p:nvSpPr>
        <p:spPr bwMode="auto">
          <a:xfrm>
            <a:off x="4927600" y="3613150"/>
            <a:ext cx="4619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dirty="0">
                <a:solidFill>
                  <a:srgbClr val="660033"/>
                </a:solidFill>
                <a:latin typeface="Garamond" pitchFamily="18" charset="0"/>
              </a:rPr>
              <a:t>Fetch</a:t>
            </a:r>
          </a:p>
          <a:p>
            <a:pPr algn="ctr"/>
            <a:r>
              <a:rPr lang="en-US" altLang="en-US" sz="1000" dirty="0">
                <a:solidFill>
                  <a:srgbClr val="660033"/>
                </a:solidFill>
                <a:latin typeface="Garamond" pitchFamily="18" charset="0"/>
              </a:rPr>
              <a:t>6</a:t>
            </a:r>
          </a:p>
        </p:txBody>
      </p:sp>
      <p:sp>
        <p:nvSpPr>
          <p:cNvPr id="7190" name="Line 64"/>
          <p:cNvSpPr>
            <a:spLocks noChangeShapeType="1"/>
          </p:cNvSpPr>
          <p:nvPr/>
        </p:nvSpPr>
        <p:spPr bwMode="auto">
          <a:xfrm>
            <a:off x="5486400" y="35814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191" name="Text Box 65"/>
          <p:cNvSpPr txBox="1">
            <a:spLocks noChangeArrowheads="1"/>
          </p:cNvSpPr>
          <p:nvPr/>
        </p:nvSpPr>
        <p:spPr bwMode="auto">
          <a:xfrm>
            <a:off x="6146800" y="3613150"/>
            <a:ext cx="4619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dirty="0">
                <a:solidFill>
                  <a:srgbClr val="660033"/>
                </a:solidFill>
                <a:latin typeface="Garamond" pitchFamily="18" charset="0"/>
              </a:rPr>
              <a:t>Fetch</a:t>
            </a:r>
          </a:p>
          <a:p>
            <a:pPr algn="ctr"/>
            <a:r>
              <a:rPr lang="en-US" altLang="en-US" sz="1000" dirty="0">
                <a:solidFill>
                  <a:srgbClr val="660033"/>
                </a:solidFill>
                <a:latin typeface="Garamond" pitchFamily="18" charset="0"/>
              </a:rPr>
              <a:t>7</a:t>
            </a:r>
          </a:p>
        </p:txBody>
      </p:sp>
      <p:sp>
        <p:nvSpPr>
          <p:cNvPr id="7192" name="Line 66"/>
          <p:cNvSpPr>
            <a:spLocks noChangeShapeType="1"/>
          </p:cNvSpPr>
          <p:nvPr/>
        </p:nvSpPr>
        <p:spPr bwMode="auto">
          <a:xfrm>
            <a:off x="6096000" y="35814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193" name="Text Box 67"/>
          <p:cNvSpPr txBox="1">
            <a:spLocks noChangeArrowheads="1"/>
          </p:cNvSpPr>
          <p:nvPr/>
        </p:nvSpPr>
        <p:spPr bwMode="auto">
          <a:xfrm>
            <a:off x="5543550" y="3613150"/>
            <a:ext cx="431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dirty="0">
                <a:solidFill>
                  <a:srgbClr val="660033"/>
                </a:solidFill>
                <a:latin typeface="Garamond" pitchFamily="18" charset="0"/>
              </a:rPr>
              <a:t>Read</a:t>
            </a:r>
          </a:p>
          <a:p>
            <a:pPr algn="ctr"/>
            <a:r>
              <a:rPr lang="en-US" altLang="en-US" sz="1000" dirty="0">
                <a:solidFill>
                  <a:srgbClr val="660033"/>
                </a:solidFill>
                <a:latin typeface="Garamond" pitchFamily="18" charset="0"/>
              </a:rPr>
              <a:t>2</a:t>
            </a:r>
          </a:p>
        </p:txBody>
      </p:sp>
      <p:sp>
        <p:nvSpPr>
          <p:cNvPr id="7194" name="Rectangle 68"/>
          <p:cNvSpPr>
            <a:spLocks noChangeArrowheads="1"/>
          </p:cNvSpPr>
          <p:nvPr/>
        </p:nvSpPr>
        <p:spPr bwMode="auto">
          <a:xfrm>
            <a:off x="1676400" y="4191000"/>
            <a:ext cx="5029200" cy="4572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dirty="0"/>
          </a:p>
        </p:txBody>
      </p:sp>
      <p:sp>
        <p:nvSpPr>
          <p:cNvPr id="7195" name="Line 69"/>
          <p:cNvSpPr>
            <a:spLocks noChangeShapeType="1"/>
          </p:cNvSpPr>
          <p:nvPr/>
        </p:nvSpPr>
        <p:spPr bwMode="auto">
          <a:xfrm>
            <a:off x="2362200" y="41910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196" name="Line 70"/>
          <p:cNvSpPr>
            <a:spLocks noChangeShapeType="1"/>
          </p:cNvSpPr>
          <p:nvPr/>
        </p:nvSpPr>
        <p:spPr bwMode="auto">
          <a:xfrm>
            <a:off x="3048000" y="41910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197" name="Line 71"/>
          <p:cNvSpPr>
            <a:spLocks noChangeShapeType="1"/>
          </p:cNvSpPr>
          <p:nvPr/>
        </p:nvSpPr>
        <p:spPr bwMode="auto">
          <a:xfrm>
            <a:off x="4876800" y="41910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198" name="Line 72"/>
          <p:cNvSpPr>
            <a:spLocks noChangeShapeType="1"/>
          </p:cNvSpPr>
          <p:nvPr/>
        </p:nvSpPr>
        <p:spPr bwMode="auto">
          <a:xfrm>
            <a:off x="5486400" y="41910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199" name="Line 73"/>
          <p:cNvSpPr>
            <a:spLocks noChangeShapeType="1"/>
          </p:cNvSpPr>
          <p:nvPr/>
        </p:nvSpPr>
        <p:spPr bwMode="auto">
          <a:xfrm>
            <a:off x="3657600" y="41910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200" name="Line 74"/>
          <p:cNvSpPr>
            <a:spLocks noChangeShapeType="1"/>
          </p:cNvSpPr>
          <p:nvPr/>
        </p:nvSpPr>
        <p:spPr bwMode="auto">
          <a:xfrm>
            <a:off x="4267200" y="41910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201" name="Line 75"/>
          <p:cNvSpPr>
            <a:spLocks noChangeShapeType="1"/>
          </p:cNvSpPr>
          <p:nvPr/>
        </p:nvSpPr>
        <p:spPr bwMode="auto">
          <a:xfrm>
            <a:off x="6096000" y="41910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202" name="Text Box 76"/>
          <p:cNvSpPr txBox="1">
            <a:spLocks noChangeArrowheads="1"/>
          </p:cNvSpPr>
          <p:nvPr/>
        </p:nvSpPr>
        <p:spPr bwMode="auto">
          <a:xfrm>
            <a:off x="1744663" y="4222750"/>
            <a:ext cx="568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dirty="0">
                <a:solidFill>
                  <a:srgbClr val="660033"/>
                </a:solidFill>
                <a:latin typeface="Garamond" pitchFamily="18" charset="0"/>
              </a:rPr>
              <a:t>Decode</a:t>
            </a:r>
          </a:p>
          <a:p>
            <a:pPr algn="ctr"/>
            <a:r>
              <a:rPr lang="en-US" altLang="en-US" sz="1000" dirty="0">
                <a:solidFill>
                  <a:srgbClr val="660033"/>
                </a:solidFill>
                <a:latin typeface="Garamond" pitchFamily="18" charset="0"/>
              </a:rPr>
              <a:t>1</a:t>
            </a:r>
          </a:p>
        </p:txBody>
      </p:sp>
      <p:sp>
        <p:nvSpPr>
          <p:cNvPr id="7203" name="Text Box 77"/>
          <p:cNvSpPr txBox="1">
            <a:spLocks noChangeArrowheads="1"/>
          </p:cNvSpPr>
          <p:nvPr/>
        </p:nvSpPr>
        <p:spPr bwMode="auto">
          <a:xfrm>
            <a:off x="2430463" y="4222750"/>
            <a:ext cx="568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dirty="0">
                <a:solidFill>
                  <a:srgbClr val="660033"/>
                </a:solidFill>
                <a:latin typeface="Garamond" pitchFamily="18" charset="0"/>
              </a:rPr>
              <a:t>Decode</a:t>
            </a:r>
          </a:p>
          <a:p>
            <a:pPr algn="ctr"/>
            <a:r>
              <a:rPr lang="en-US" altLang="en-US" sz="1000" dirty="0">
                <a:solidFill>
                  <a:srgbClr val="660033"/>
                </a:solidFill>
                <a:latin typeface="Garamond" pitchFamily="18" charset="0"/>
              </a:rPr>
              <a:t>2</a:t>
            </a:r>
          </a:p>
        </p:txBody>
      </p:sp>
      <p:sp>
        <p:nvSpPr>
          <p:cNvPr id="7204" name="Text Box 78"/>
          <p:cNvSpPr txBox="1">
            <a:spLocks noChangeArrowheads="1"/>
          </p:cNvSpPr>
          <p:nvPr/>
        </p:nvSpPr>
        <p:spPr bwMode="auto">
          <a:xfrm>
            <a:off x="3116263" y="4222750"/>
            <a:ext cx="568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dirty="0">
                <a:solidFill>
                  <a:srgbClr val="660033"/>
                </a:solidFill>
                <a:latin typeface="Garamond" pitchFamily="18" charset="0"/>
              </a:rPr>
              <a:t>Decode</a:t>
            </a:r>
          </a:p>
          <a:p>
            <a:pPr algn="ctr"/>
            <a:r>
              <a:rPr lang="en-US" altLang="en-US" sz="1000" dirty="0">
                <a:solidFill>
                  <a:srgbClr val="660033"/>
                </a:solidFill>
                <a:latin typeface="Garamond" pitchFamily="18" charset="0"/>
              </a:rPr>
              <a:t>3</a:t>
            </a:r>
          </a:p>
        </p:txBody>
      </p:sp>
      <p:sp>
        <p:nvSpPr>
          <p:cNvPr id="7205" name="Text Box 79"/>
          <p:cNvSpPr txBox="1">
            <a:spLocks noChangeArrowheads="1"/>
          </p:cNvSpPr>
          <p:nvPr/>
        </p:nvSpPr>
        <p:spPr bwMode="auto">
          <a:xfrm>
            <a:off x="3725863" y="4222750"/>
            <a:ext cx="568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dirty="0">
                <a:solidFill>
                  <a:srgbClr val="660033"/>
                </a:solidFill>
                <a:latin typeface="Garamond" pitchFamily="18" charset="0"/>
              </a:rPr>
              <a:t>Decode</a:t>
            </a:r>
          </a:p>
          <a:p>
            <a:pPr algn="ctr"/>
            <a:r>
              <a:rPr lang="en-US" altLang="en-US" sz="1000" dirty="0">
                <a:solidFill>
                  <a:srgbClr val="660033"/>
                </a:solidFill>
                <a:latin typeface="Garamond" pitchFamily="18" charset="0"/>
              </a:rPr>
              <a:t>4</a:t>
            </a:r>
          </a:p>
        </p:txBody>
      </p:sp>
      <p:sp>
        <p:nvSpPr>
          <p:cNvPr id="7206" name="Text Box 80"/>
          <p:cNvSpPr txBox="1">
            <a:spLocks noChangeArrowheads="1"/>
          </p:cNvSpPr>
          <p:nvPr/>
        </p:nvSpPr>
        <p:spPr bwMode="auto">
          <a:xfrm>
            <a:off x="4945063" y="4222750"/>
            <a:ext cx="568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dirty="0">
                <a:solidFill>
                  <a:srgbClr val="660033"/>
                </a:solidFill>
                <a:latin typeface="Garamond" pitchFamily="18" charset="0"/>
              </a:rPr>
              <a:t>Decode</a:t>
            </a:r>
          </a:p>
          <a:p>
            <a:pPr algn="ctr"/>
            <a:r>
              <a:rPr lang="en-US" altLang="en-US" sz="1000" dirty="0">
                <a:solidFill>
                  <a:srgbClr val="660033"/>
                </a:solidFill>
                <a:latin typeface="Garamond" pitchFamily="18" charset="0"/>
              </a:rPr>
              <a:t>5</a:t>
            </a:r>
          </a:p>
        </p:txBody>
      </p:sp>
      <p:sp>
        <p:nvSpPr>
          <p:cNvPr id="7207" name="Text Box 81"/>
          <p:cNvSpPr txBox="1">
            <a:spLocks noChangeArrowheads="1"/>
          </p:cNvSpPr>
          <p:nvPr/>
        </p:nvSpPr>
        <p:spPr bwMode="auto">
          <a:xfrm>
            <a:off x="5554663" y="4222750"/>
            <a:ext cx="568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dirty="0">
                <a:solidFill>
                  <a:srgbClr val="660033"/>
                </a:solidFill>
                <a:latin typeface="Garamond" pitchFamily="18" charset="0"/>
              </a:rPr>
              <a:t>Decode</a:t>
            </a:r>
          </a:p>
          <a:p>
            <a:pPr algn="ctr"/>
            <a:r>
              <a:rPr lang="en-US" altLang="en-US" sz="1000" dirty="0">
                <a:solidFill>
                  <a:srgbClr val="660033"/>
                </a:solidFill>
                <a:latin typeface="Garamond" pitchFamily="18" charset="0"/>
              </a:rPr>
              <a:t>6</a:t>
            </a:r>
          </a:p>
        </p:txBody>
      </p:sp>
      <p:sp>
        <p:nvSpPr>
          <p:cNvPr id="7208" name="Text Box 82"/>
          <p:cNvSpPr txBox="1">
            <a:spLocks noChangeArrowheads="1"/>
          </p:cNvSpPr>
          <p:nvPr/>
        </p:nvSpPr>
        <p:spPr bwMode="auto">
          <a:xfrm>
            <a:off x="4419600" y="4313238"/>
            <a:ext cx="3730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000" dirty="0">
                <a:solidFill>
                  <a:srgbClr val="660033"/>
                </a:solidFill>
                <a:latin typeface="Garamond" pitchFamily="18" charset="0"/>
              </a:rPr>
              <a:t>Idle</a:t>
            </a:r>
          </a:p>
        </p:txBody>
      </p:sp>
      <p:sp>
        <p:nvSpPr>
          <p:cNvPr id="7209" name="Text Box 83"/>
          <p:cNvSpPr txBox="1">
            <a:spLocks noChangeArrowheads="1"/>
          </p:cNvSpPr>
          <p:nvPr/>
        </p:nvSpPr>
        <p:spPr bwMode="auto">
          <a:xfrm>
            <a:off x="6172200" y="4313238"/>
            <a:ext cx="3730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000" dirty="0">
                <a:solidFill>
                  <a:srgbClr val="660033"/>
                </a:solidFill>
                <a:latin typeface="Garamond" pitchFamily="18" charset="0"/>
              </a:rPr>
              <a:t>Idle</a:t>
            </a:r>
          </a:p>
        </p:txBody>
      </p:sp>
      <p:sp>
        <p:nvSpPr>
          <p:cNvPr id="7210" name="Text Box 84"/>
          <p:cNvSpPr txBox="1">
            <a:spLocks noChangeArrowheads="1"/>
          </p:cNvSpPr>
          <p:nvPr/>
        </p:nvSpPr>
        <p:spPr bwMode="auto">
          <a:xfrm>
            <a:off x="2436813" y="4832350"/>
            <a:ext cx="5826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dirty="0">
                <a:solidFill>
                  <a:srgbClr val="660033"/>
                </a:solidFill>
                <a:latin typeface="Garamond" pitchFamily="18" charset="0"/>
              </a:rPr>
              <a:t>Execute</a:t>
            </a:r>
          </a:p>
          <a:p>
            <a:pPr algn="ctr"/>
            <a:r>
              <a:rPr lang="en-US" altLang="en-US" sz="1000" dirty="0">
                <a:solidFill>
                  <a:srgbClr val="660033"/>
                </a:solidFill>
                <a:latin typeface="Garamond" pitchFamily="18" charset="0"/>
              </a:rPr>
              <a:t>1</a:t>
            </a:r>
          </a:p>
        </p:txBody>
      </p:sp>
      <p:sp>
        <p:nvSpPr>
          <p:cNvPr id="7211" name="Line 85"/>
          <p:cNvSpPr>
            <a:spLocks noChangeShapeType="1"/>
          </p:cNvSpPr>
          <p:nvPr/>
        </p:nvSpPr>
        <p:spPr bwMode="auto">
          <a:xfrm>
            <a:off x="3048000" y="48006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212" name="Line 86"/>
          <p:cNvSpPr>
            <a:spLocks noChangeShapeType="1"/>
          </p:cNvSpPr>
          <p:nvPr/>
        </p:nvSpPr>
        <p:spPr bwMode="auto">
          <a:xfrm>
            <a:off x="3657600" y="48006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213" name="Line 87"/>
          <p:cNvSpPr>
            <a:spLocks noChangeShapeType="1"/>
          </p:cNvSpPr>
          <p:nvPr/>
        </p:nvSpPr>
        <p:spPr bwMode="auto">
          <a:xfrm>
            <a:off x="5486400" y="48006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214" name="Line 88"/>
          <p:cNvSpPr>
            <a:spLocks noChangeShapeType="1"/>
          </p:cNvSpPr>
          <p:nvPr/>
        </p:nvSpPr>
        <p:spPr bwMode="auto">
          <a:xfrm>
            <a:off x="6096000" y="48006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215" name="Line 89"/>
          <p:cNvSpPr>
            <a:spLocks noChangeShapeType="1"/>
          </p:cNvSpPr>
          <p:nvPr/>
        </p:nvSpPr>
        <p:spPr bwMode="auto">
          <a:xfrm>
            <a:off x="4267200" y="48006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216" name="Line 90"/>
          <p:cNvSpPr>
            <a:spLocks noChangeShapeType="1"/>
          </p:cNvSpPr>
          <p:nvPr/>
        </p:nvSpPr>
        <p:spPr bwMode="auto">
          <a:xfrm>
            <a:off x="4876800" y="4800600"/>
            <a:ext cx="0" cy="457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217" name="Text Box 91"/>
          <p:cNvSpPr txBox="1">
            <a:spLocks noChangeArrowheads="1"/>
          </p:cNvSpPr>
          <p:nvPr/>
        </p:nvSpPr>
        <p:spPr bwMode="auto">
          <a:xfrm>
            <a:off x="4953000" y="4922838"/>
            <a:ext cx="3730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000" dirty="0">
                <a:solidFill>
                  <a:srgbClr val="660033"/>
                </a:solidFill>
                <a:latin typeface="Garamond" pitchFamily="18" charset="0"/>
              </a:rPr>
              <a:t>Idle</a:t>
            </a:r>
          </a:p>
        </p:txBody>
      </p:sp>
      <p:sp>
        <p:nvSpPr>
          <p:cNvPr id="7218" name="Text Box 92"/>
          <p:cNvSpPr txBox="1">
            <a:spLocks noChangeArrowheads="1"/>
          </p:cNvSpPr>
          <p:nvPr/>
        </p:nvSpPr>
        <p:spPr bwMode="auto">
          <a:xfrm>
            <a:off x="3122613" y="4832350"/>
            <a:ext cx="5826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dirty="0">
                <a:solidFill>
                  <a:srgbClr val="660033"/>
                </a:solidFill>
                <a:latin typeface="Garamond" pitchFamily="18" charset="0"/>
              </a:rPr>
              <a:t>Execute</a:t>
            </a:r>
          </a:p>
          <a:p>
            <a:pPr algn="ctr"/>
            <a:r>
              <a:rPr lang="en-US" altLang="en-US" sz="1000" dirty="0">
                <a:solidFill>
                  <a:srgbClr val="660033"/>
                </a:solidFill>
                <a:latin typeface="Garamond" pitchFamily="18" charset="0"/>
              </a:rPr>
              <a:t>2</a:t>
            </a:r>
          </a:p>
        </p:txBody>
      </p:sp>
      <p:sp>
        <p:nvSpPr>
          <p:cNvPr id="7219" name="Text Box 93"/>
          <p:cNvSpPr txBox="1">
            <a:spLocks noChangeArrowheads="1"/>
          </p:cNvSpPr>
          <p:nvPr/>
        </p:nvSpPr>
        <p:spPr bwMode="auto">
          <a:xfrm>
            <a:off x="3656013" y="4832350"/>
            <a:ext cx="5826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dirty="0">
                <a:solidFill>
                  <a:srgbClr val="660033"/>
                </a:solidFill>
                <a:latin typeface="Garamond" pitchFamily="18" charset="0"/>
              </a:rPr>
              <a:t>Execute</a:t>
            </a:r>
          </a:p>
          <a:p>
            <a:pPr algn="ctr"/>
            <a:r>
              <a:rPr lang="en-US" altLang="en-US" sz="1000" dirty="0">
                <a:solidFill>
                  <a:srgbClr val="660033"/>
                </a:solidFill>
                <a:latin typeface="Garamond" pitchFamily="18" charset="0"/>
              </a:rPr>
              <a:t>3</a:t>
            </a:r>
          </a:p>
        </p:txBody>
      </p:sp>
      <p:sp>
        <p:nvSpPr>
          <p:cNvPr id="7220" name="Text Box 94"/>
          <p:cNvSpPr txBox="1">
            <a:spLocks noChangeArrowheads="1"/>
          </p:cNvSpPr>
          <p:nvPr/>
        </p:nvSpPr>
        <p:spPr bwMode="auto">
          <a:xfrm>
            <a:off x="4341813" y="4832350"/>
            <a:ext cx="5826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dirty="0">
                <a:solidFill>
                  <a:srgbClr val="660033"/>
                </a:solidFill>
                <a:latin typeface="Garamond" pitchFamily="18" charset="0"/>
              </a:rPr>
              <a:t>Execute</a:t>
            </a:r>
          </a:p>
          <a:p>
            <a:pPr algn="ctr"/>
            <a:r>
              <a:rPr lang="en-US" altLang="en-US" sz="1000" dirty="0">
                <a:solidFill>
                  <a:srgbClr val="660033"/>
                </a:solidFill>
                <a:latin typeface="Garamond" pitchFamily="18" charset="0"/>
              </a:rPr>
              <a:t>4</a:t>
            </a:r>
          </a:p>
        </p:txBody>
      </p:sp>
      <p:sp>
        <p:nvSpPr>
          <p:cNvPr id="7221" name="Text Box 95"/>
          <p:cNvSpPr txBox="1">
            <a:spLocks noChangeArrowheads="1"/>
          </p:cNvSpPr>
          <p:nvPr/>
        </p:nvSpPr>
        <p:spPr bwMode="auto">
          <a:xfrm>
            <a:off x="5484813" y="4832350"/>
            <a:ext cx="5826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dirty="0">
                <a:solidFill>
                  <a:srgbClr val="660033"/>
                </a:solidFill>
                <a:latin typeface="Garamond" pitchFamily="18" charset="0"/>
              </a:rPr>
              <a:t>Execute</a:t>
            </a:r>
          </a:p>
          <a:p>
            <a:pPr algn="ctr"/>
            <a:r>
              <a:rPr lang="en-US" altLang="en-US" sz="1000" dirty="0">
                <a:solidFill>
                  <a:srgbClr val="660033"/>
                </a:solidFill>
                <a:latin typeface="Garamond" pitchFamily="18" charset="0"/>
              </a:rPr>
              <a:t>5</a:t>
            </a:r>
          </a:p>
        </p:txBody>
      </p:sp>
      <p:sp>
        <p:nvSpPr>
          <p:cNvPr id="7222" name="Text Box 96"/>
          <p:cNvSpPr txBox="1">
            <a:spLocks noChangeArrowheads="1"/>
          </p:cNvSpPr>
          <p:nvPr/>
        </p:nvSpPr>
        <p:spPr bwMode="auto">
          <a:xfrm>
            <a:off x="6170613" y="4832350"/>
            <a:ext cx="5826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dirty="0">
                <a:solidFill>
                  <a:srgbClr val="660033"/>
                </a:solidFill>
                <a:latin typeface="Garamond" pitchFamily="18" charset="0"/>
              </a:rPr>
              <a:t>Execute</a:t>
            </a:r>
          </a:p>
          <a:p>
            <a:pPr algn="ctr"/>
            <a:r>
              <a:rPr lang="en-US" altLang="en-US" sz="1000" dirty="0">
                <a:solidFill>
                  <a:srgbClr val="660033"/>
                </a:solidFill>
                <a:latin typeface="Garamond" pitchFamily="18" charset="0"/>
              </a:rPr>
              <a:t>6</a:t>
            </a:r>
          </a:p>
        </p:txBody>
      </p:sp>
      <p:sp>
        <p:nvSpPr>
          <p:cNvPr id="7223" name="Line 97"/>
          <p:cNvSpPr>
            <a:spLocks noChangeShapeType="1"/>
          </p:cNvSpPr>
          <p:nvPr/>
        </p:nvSpPr>
        <p:spPr bwMode="auto">
          <a:xfrm>
            <a:off x="3657600" y="5410200"/>
            <a:ext cx="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224" name="Line 98"/>
          <p:cNvSpPr>
            <a:spLocks noChangeShapeType="1"/>
          </p:cNvSpPr>
          <p:nvPr/>
        </p:nvSpPr>
        <p:spPr bwMode="auto">
          <a:xfrm>
            <a:off x="4267200" y="5410200"/>
            <a:ext cx="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225" name="Line 99"/>
          <p:cNvSpPr>
            <a:spLocks noChangeShapeType="1"/>
          </p:cNvSpPr>
          <p:nvPr/>
        </p:nvSpPr>
        <p:spPr bwMode="auto">
          <a:xfrm>
            <a:off x="6096000" y="5410200"/>
            <a:ext cx="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226" name="Line 100"/>
          <p:cNvSpPr>
            <a:spLocks noChangeShapeType="1"/>
          </p:cNvSpPr>
          <p:nvPr/>
        </p:nvSpPr>
        <p:spPr bwMode="auto">
          <a:xfrm>
            <a:off x="4876800" y="5410200"/>
            <a:ext cx="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227" name="Line 101"/>
          <p:cNvSpPr>
            <a:spLocks noChangeShapeType="1"/>
          </p:cNvSpPr>
          <p:nvPr/>
        </p:nvSpPr>
        <p:spPr bwMode="auto">
          <a:xfrm>
            <a:off x="5486400" y="5410200"/>
            <a:ext cx="0" cy="533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228" name="Text Box 102"/>
          <p:cNvSpPr txBox="1">
            <a:spLocks noChangeArrowheads="1"/>
          </p:cNvSpPr>
          <p:nvPr/>
        </p:nvSpPr>
        <p:spPr bwMode="auto">
          <a:xfrm>
            <a:off x="3008313" y="5416550"/>
            <a:ext cx="6365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dirty="0">
                <a:solidFill>
                  <a:srgbClr val="660033"/>
                </a:solidFill>
                <a:latin typeface="Garamond" pitchFamily="18" charset="0"/>
              </a:rPr>
              <a:t>Generate</a:t>
            </a:r>
          </a:p>
          <a:p>
            <a:pPr algn="ctr"/>
            <a:r>
              <a:rPr lang="en-US" altLang="en-US" sz="1000" dirty="0">
                <a:solidFill>
                  <a:srgbClr val="660033"/>
                </a:solidFill>
                <a:latin typeface="Garamond" pitchFamily="18" charset="0"/>
              </a:rPr>
              <a:t>Address</a:t>
            </a:r>
          </a:p>
          <a:p>
            <a:pPr algn="ctr"/>
            <a:r>
              <a:rPr lang="en-US" altLang="en-US" sz="1000" dirty="0">
                <a:solidFill>
                  <a:srgbClr val="660033"/>
                </a:solidFill>
                <a:latin typeface="Garamond" pitchFamily="18" charset="0"/>
              </a:rPr>
              <a:t>1</a:t>
            </a:r>
          </a:p>
        </p:txBody>
      </p:sp>
      <p:sp>
        <p:nvSpPr>
          <p:cNvPr id="7229" name="Text Box 103"/>
          <p:cNvSpPr txBox="1">
            <a:spLocks noChangeArrowheads="1"/>
          </p:cNvSpPr>
          <p:nvPr/>
        </p:nvSpPr>
        <p:spPr bwMode="auto">
          <a:xfrm>
            <a:off x="4913313" y="5416550"/>
            <a:ext cx="6365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000" dirty="0">
                <a:solidFill>
                  <a:srgbClr val="660033"/>
                </a:solidFill>
                <a:latin typeface="Garamond" pitchFamily="18" charset="0"/>
              </a:rPr>
              <a:t>Generate</a:t>
            </a:r>
          </a:p>
          <a:p>
            <a:pPr algn="ctr"/>
            <a:r>
              <a:rPr lang="en-US" altLang="en-US" sz="1000" dirty="0">
                <a:solidFill>
                  <a:srgbClr val="660033"/>
                </a:solidFill>
                <a:latin typeface="Garamond" pitchFamily="18" charset="0"/>
              </a:rPr>
              <a:t>Address</a:t>
            </a:r>
          </a:p>
          <a:p>
            <a:pPr algn="ctr"/>
            <a:r>
              <a:rPr lang="en-US" altLang="en-US" sz="1000" dirty="0">
                <a:solidFill>
                  <a:srgbClr val="660033"/>
                </a:solidFill>
                <a:latin typeface="Garamond" pitchFamily="18" charset="0"/>
              </a:rPr>
              <a:t>2</a:t>
            </a:r>
          </a:p>
        </p:txBody>
      </p:sp>
      <p:sp>
        <p:nvSpPr>
          <p:cNvPr id="7230" name="Text Box 104"/>
          <p:cNvSpPr txBox="1">
            <a:spLocks noChangeArrowheads="1"/>
          </p:cNvSpPr>
          <p:nvPr/>
        </p:nvSpPr>
        <p:spPr bwMode="auto">
          <a:xfrm>
            <a:off x="6781800" y="3665538"/>
            <a:ext cx="8620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solidFill>
                  <a:srgbClr val="660033"/>
                </a:solidFill>
                <a:latin typeface="Garamond" pitchFamily="18" charset="0"/>
              </a:rPr>
              <a:t>Bus Unit</a:t>
            </a:r>
          </a:p>
        </p:txBody>
      </p:sp>
      <p:sp>
        <p:nvSpPr>
          <p:cNvPr id="7231" name="Text Box 105"/>
          <p:cNvSpPr txBox="1">
            <a:spLocks noChangeArrowheads="1"/>
          </p:cNvSpPr>
          <p:nvPr/>
        </p:nvSpPr>
        <p:spPr bwMode="auto">
          <a:xfrm>
            <a:off x="6781800" y="4275138"/>
            <a:ext cx="14081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solidFill>
                  <a:srgbClr val="660033"/>
                </a:solidFill>
                <a:latin typeface="Garamond" pitchFamily="18" charset="0"/>
              </a:rPr>
              <a:t>Instruction Unit</a:t>
            </a:r>
          </a:p>
        </p:txBody>
      </p:sp>
      <p:sp>
        <p:nvSpPr>
          <p:cNvPr id="7232" name="Text Box 106"/>
          <p:cNvSpPr txBox="1">
            <a:spLocks noChangeArrowheads="1"/>
          </p:cNvSpPr>
          <p:nvPr/>
        </p:nvSpPr>
        <p:spPr bwMode="auto">
          <a:xfrm>
            <a:off x="6781800" y="4884738"/>
            <a:ext cx="1346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solidFill>
                  <a:srgbClr val="660033"/>
                </a:solidFill>
                <a:latin typeface="Garamond" pitchFamily="18" charset="0"/>
              </a:rPr>
              <a:t>Execution Unit</a:t>
            </a:r>
          </a:p>
        </p:txBody>
      </p:sp>
      <p:sp>
        <p:nvSpPr>
          <p:cNvPr id="7233" name="Text Box 107"/>
          <p:cNvSpPr txBox="1">
            <a:spLocks noChangeArrowheads="1"/>
          </p:cNvSpPr>
          <p:nvPr/>
        </p:nvSpPr>
        <p:spPr bwMode="auto">
          <a:xfrm>
            <a:off x="6781800" y="5494338"/>
            <a:ext cx="11779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dirty="0">
                <a:solidFill>
                  <a:srgbClr val="660033"/>
                </a:solidFill>
                <a:latin typeface="Garamond" pitchFamily="18" charset="0"/>
              </a:rPr>
              <a:t>Address Unit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C88A6CEF-E3FE-4FA1-8AC3-786DE711484B}" type="slidenum">
              <a:rPr lang="en-US" altLang="en-US" sz="1400"/>
              <a:pPr/>
              <a:t>6</a:t>
            </a:fld>
            <a:endParaRPr lang="en-US" altLang="en-US" sz="1000" dirty="0"/>
          </a:p>
        </p:txBody>
      </p:sp>
      <p:sp>
        <p:nvSpPr>
          <p:cNvPr id="8195" name="Rectangle 1091"/>
          <p:cNvSpPr>
            <a:spLocks noGrp="1" noChangeArrowheads="1"/>
          </p:cNvSpPr>
          <p:nvPr>
            <p:ph type="title"/>
          </p:nvPr>
        </p:nvSpPr>
        <p:spPr>
          <a:noFill/>
        </p:spPr>
        <p:txBody>
          <a:bodyPr/>
          <a:lstStyle/>
          <a:p>
            <a:r>
              <a:rPr lang="en-US" altLang="en-US" dirty="0">
                <a:latin typeface="Book Antiqua" panose="02040602050305030304" pitchFamily="18" charset="0"/>
              </a:rPr>
              <a:t>Ar</a:t>
            </a:r>
            <a:r>
              <a:rPr lang="ro-RO" altLang="en-US" dirty="0">
                <a:latin typeface="Book Antiqua" panose="02040602050305030304" pitchFamily="18" charset="0"/>
              </a:rPr>
              <a:t>hitectura sistemului x86</a:t>
            </a:r>
            <a:endParaRPr lang="en-US" altLang="en-US" dirty="0">
              <a:latin typeface="Book Antiqua" panose="02040602050305030304" pitchFamily="18" charset="0"/>
            </a:endParaRPr>
          </a:p>
        </p:txBody>
      </p:sp>
      <p:grpSp>
        <p:nvGrpSpPr>
          <p:cNvPr id="8196" name="Group 1092"/>
          <p:cNvGrpSpPr>
            <a:grpSpLocks/>
          </p:cNvGrpSpPr>
          <p:nvPr/>
        </p:nvGrpSpPr>
        <p:grpSpPr bwMode="auto">
          <a:xfrm>
            <a:off x="3657600" y="2057400"/>
            <a:ext cx="5262563" cy="3087688"/>
            <a:chOff x="1344" y="1392"/>
            <a:chExt cx="3465" cy="1945"/>
          </a:xfrm>
        </p:grpSpPr>
        <p:sp>
          <p:nvSpPr>
            <p:cNvPr id="8198" name="Rectangle 1093"/>
            <p:cNvSpPr>
              <a:spLocks noChangeArrowheads="1"/>
            </p:cNvSpPr>
            <p:nvPr/>
          </p:nvSpPr>
          <p:spPr bwMode="auto">
            <a:xfrm>
              <a:off x="1344" y="1488"/>
              <a:ext cx="912" cy="1824"/>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dirty="0"/>
            </a:p>
          </p:txBody>
        </p:sp>
        <p:sp>
          <p:nvSpPr>
            <p:cNvPr id="8199" name="AutoShape 1094"/>
            <p:cNvSpPr>
              <a:spLocks noChangeArrowheads="1"/>
            </p:cNvSpPr>
            <p:nvPr/>
          </p:nvSpPr>
          <p:spPr bwMode="auto">
            <a:xfrm>
              <a:off x="2256" y="1440"/>
              <a:ext cx="1248" cy="576"/>
            </a:xfrm>
            <a:prstGeom prst="rightArrow">
              <a:avLst>
                <a:gd name="adj1" fmla="val 50000"/>
                <a:gd name="adj2" fmla="val 54167"/>
              </a:avLst>
            </a:prstGeom>
            <a:solidFill>
              <a:srgbClr val="CCCC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dirty="0"/>
            </a:p>
          </p:txBody>
        </p:sp>
        <p:sp>
          <p:nvSpPr>
            <p:cNvPr id="8200" name="AutoShape 1095"/>
            <p:cNvSpPr>
              <a:spLocks noChangeArrowheads="1"/>
            </p:cNvSpPr>
            <p:nvPr/>
          </p:nvSpPr>
          <p:spPr bwMode="auto">
            <a:xfrm>
              <a:off x="2256" y="2112"/>
              <a:ext cx="1248" cy="576"/>
            </a:xfrm>
            <a:prstGeom prst="leftRightArrow">
              <a:avLst>
                <a:gd name="adj1" fmla="val 50000"/>
                <a:gd name="adj2" fmla="val 43333"/>
              </a:avLst>
            </a:prstGeom>
            <a:solidFill>
              <a:srgbClr val="CCCC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dirty="0"/>
            </a:p>
          </p:txBody>
        </p:sp>
        <p:sp>
          <p:nvSpPr>
            <p:cNvPr id="8201" name="AutoShape 1096"/>
            <p:cNvSpPr>
              <a:spLocks noChangeArrowheads="1"/>
            </p:cNvSpPr>
            <p:nvPr/>
          </p:nvSpPr>
          <p:spPr bwMode="auto">
            <a:xfrm>
              <a:off x="2256" y="2736"/>
              <a:ext cx="1248" cy="576"/>
            </a:xfrm>
            <a:prstGeom prst="rightArrow">
              <a:avLst>
                <a:gd name="adj1" fmla="val 50000"/>
                <a:gd name="adj2" fmla="val 54167"/>
              </a:avLst>
            </a:prstGeom>
            <a:solidFill>
              <a:srgbClr val="CCCC00"/>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dirty="0"/>
            </a:p>
          </p:txBody>
        </p:sp>
        <p:sp>
          <p:nvSpPr>
            <p:cNvPr id="8202" name="Text Box 1097"/>
            <p:cNvSpPr txBox="1">
              <a:spLocks noChangeArrowheads="1"/>
            </p:cNvSpPr>
            <p:nvPr/>
          </p:nvSpPr>
          <p:spPr bwMode="auto">
            <a:xfrm>
              <a:off x="2448" y="1638"/>
              <a:ext cx="65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dirty="0">
                  <a:solidFill>
                    <a:srgbClr val="000099"/>
                  </a:solidFill>
                  <a:latin typeface="Garamond" pitchFamily="18" charset="0"/>
                </a:rPr>
                <a:t>Address Bus</a:t>
              </a:r>
            </a:p>
          </p:txBody>
        </p:sp>
        <p:sp>
          <p:nvSpPr>
            <p:cNvPr id="8203" name="Text Box 1098"/>
            <p:cNvSpPr txBox="1">
              <a:spLocks noChangeArrowheads="1"/>
            </p:cNvSpPr>
            <p:nvPr/>
          </p:nvSpPr>
          <p:spPr bwMode="auto">
            <a:xfrm>
              <a:off x="2640" y="2262"/>
              <a:ext cx="5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dirty="0">
                  <a:solidFill>
                    <a:srgbClr val="000099"/>
                  </a:solidFill>
                  <a:latin typeface="Garamond" pitchFamily="18" charset="0"/>
                </a:rPr>
                <a:t>Data Bus</a:t>
              </a:r>
            </a:p>
            <a:p>
              <a:r>
                <a:rPr lang="en-US" altLang="en-US" b="1" dirty="0">
                  <a:solidFill>
                    <a:srgbClr val="000099"/>
                  </a:solidFill>
                  <a:latin typeface="Garamond" pitchFamily="18" charset="0"/>
                </a:rPr>
                <a:t>(16 bit)</a:t>
              </a:r>
            </a:p>
          </p:txBody>
        </p:sp>
        <p:sp>
          <p:nvSpPr>
            <p:cNvPr id="8204" name="Text Box 1099"/>
            <p:cNvSpPr txBox="1">
              <a:spLocks noChangeArrowheads="1"/>
            </p:cNvSpPr>
            <p:nvPr/>
          </p:nvSpPr>
          <p:spPr bwMode="auto">
            <a:xfrm>
              <a:off x="2448" y="2934"/>
              <a:ext cx="63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dirty="0">
                  <a:solidFill>
                    <a:srgbClr val="000099"/>
                  </a:solidFill>
                  <a:latin typeface="Garamond" pitchFamily="18" charset="0"/>
                </a:rPr>
                <a:t>Control Bus</a:t>
              </a:r>
            </a:p>
          </p:txBody>
        </p:sp>
        <p:sp>
          <p:nvSpPr>
            <p:cNvPr id="8205" name="Text Box 1100"/>
            <p:cNvSpPr txBox="1">
              <a:spLocks noChangeArrowheads="1"/>
            </p:cNvSpPr>
            <p:nvPr/>
          </p:nvSpPr>
          <p:spPr bwMode="auto">
            <a:xfrm>
              <a:off x="1573" y="2134"/>
              <a:ext cx="525"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600" b="1" dirty="0">
                  <a:solidFill>
                    <a:srgbClr val="000099"/>
                  </a:solidFill>
                  <a:latin typeface="Garamond" pitchFamily="18" charset="0"/>
                </a:rPr>
                <a:t>8086</a:t>
              </a:r>
            </a:p>
            <a:p>
              <a:pPr algn="ctr"/>
              <a:r>
                <a:rPr lang="en-US" altLang="en-US" sz="1600" b="1" dirty="0">
                  <a:solidFill>
                    <a:srgbClr val="000099"/>
                  </a:solidFill>
                  <a:latin typeface="Garamond" pitchFamily="18" charset="0"/>
                </a:rPr>
                <a:t>System</a:t>
              </a:r>
            </a:p>
          </p:txBody>
        </p:sp>
        <p:sp>
          <p:nvSpPr>
            <p:cNvPr id="8206" name="Text Box 1101"/>
            <p:cNvSpPr txBox="1">
              <a:spLocks noChangeArrowheads="1"/>
            </p:cNvSpPr>
            <p:nvPr/>
          </p:nvSpPr>
          <p:spPr bwMode="auto">
            <a:xfrm>
              <a:off x="3552" y="1494"/>
              <a:ext cx="245"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dirty="0">
                  <a:solidFill>
                    <a:srgbClr val="000099"/>
                  </a:solidFill>
                  <a:latin typeface="Garamond" pitchFamily="18" charset="0"/>
                </a:rPr>
                <a:t>A</a:t>
              </a:r>
              <a:r>
                <a:rPr lang="en-US" altLang="en-US" b="1" baseline="-25000" dirty="0">
                  <a:solidFill>
                    <a:srgbClr val="000099"/>
                  </a:solidFill>
                  <a:latin typeface="Garamond" pitchFamily="18" charset="0"/>
                </a:rPr>
                <a:t>19</a:t>
              </a:r>
              <a:endParaRPr lang="en-US" altLang="en-US" b="1" dirty="0">
                <a:solidFill>
                  <a:srgbClr val="000099"/>
                </a:solidFill>
                <a:latin typeface="Garamond" pitchFamily="18" charset="0"/>
              </a:endParaRPr>
            </a:p>
            <a:p>
              <a:endParaRPr lang="en-US" altLang="en-US" b="1" dirty="0">
                <a:solidFill>
                  <a:srgbClr val="000099"/>
                </a:solidFill>
                <a:latin typeface="Garamond" pitchFamily="18" charset="0"/>
              </a:endParaRPr>
            </a:p>
            <a:p>
              <a:endParaRPr lang="en-US" altLang="en-US" b="1" dirty="0">
                <a:solidFill>
                  <a:srgbClr val="000099"/>
                </a:solidFill>
                <a:latin typeface="Garamond" pitchFamily="18" charset="0"/>
              </a:endParaRPr>
            </a:p>
            <a:p>
              <a:r>
                <a:rPr lang="en-US" altLang="en-US" b="1" dirty="0">
                  <a:solidFill>
                    <a:srgbClr val="000099"/>
                  </a:solidFill>
                  <a:latin typeface="Garamond" pitchFamily="18" charset="0"/>
                </a:rPr>
                <a:t>A</a:t>
              </a:r>
              <a:r>
                <a:rPr lang="en-US" altLang="en-US" b="1" baseline="-25000" dirty="0">
                  <a:solidFill>
                    <a:srgbClr val="000099"/>
                  </a:solidFill>
                  <a:latin typeface="Garamond" pitchFamily="18" charset="0"/>
                </a:rPr>
                <a:t>0</a:t>
              </a:r>
              <a:endParaRPr lang="en-US" altLang="en-US" b="1" dirty="0">
                <a:solidFill>
                  <a:srgbClr val="000099"/>
                </a:solidFill>
                <a:latin typeface="Garamond" pitchFamily="18" charset="0"/>
              </a:endParaRPr>
            </a:p>
          </p:txBody>
        </p:sp>
        <p:sp>
          <p:nvSpPr>
            <p:cNvPr id="8207" name="Line 1102"/>
            <p:cNvSpPr>
              <a:spLocks noChangeShapeType="1"/>
            </p:cNvSpPr>
            <p:nvPr/>
          </p:nvSpPr>
          <p:spPr bwMode="auto">
            <a:xfrm>
              <a:off x="3648" y="1632"/>
              <a:ext cx="0" cy="192"/>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208" name="Text Box 1103"/>
            <p:cNvSpPr txBox="1">
              <a:spLocks noChangeArrowheads="1"/>
            </p:cNvSpPr>
            <p:nvPr/>
          </p:nvSpPr>
          <p:spPr bwMode="auto">
            <a:xfrm>
              <a:off x="3600" y="2166"/>
              <a:ext cx="257"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b="1" dirty="0">
                  <a:solidFill>
                    <a:srgbClr val="000099"/>
                  </a:solidFill>
                  <a:latin typeface="Garamond" pitchFamily="18" charset="0"/>
                </a:rPr>
                <a:t>D</a:t>
              </a:r>
              <a:r>
                <a:rPr lang="en-US" altLang="en-US" b="1" baseline="-25000" dirty="0">
                  <a:solidFill>
                    <a:srgbClr val="000099"/>
                  </a:solidFill>
                  <a:latin typeface="Garamond" pitchFamily="18" charset="0"/>
                </a:rPr>
                <a:t>15</a:t>
              </a:r>
              <a:endParaRPr lang="en-US" altLang="en-US" b="1" dirty="0">
                <a:solidFill>
                  <a:srgbClr val="000099"/>
                </a:solidFill>
                <a:latin typeface="Garamond" pitchFamily="18" charset="0"/>
              </a:endParaRPr>
            </a:p>
            <a:p>
              <a:endParaRPr lang="en-US" altLang="en-US" b="1" dirty="0">
                <a:solidFill>
                  <a:srgbClr val="000099"/>
                </a:solidFill>
                <a:latin typeface="Garamond" pitchFamily="18" charset="0"/>
              </a:endParaRPr>
            </a:p>
            <a:p>
              <a:endParaRPr lang="en-US" altLang="en-US" b="1" dirty="0">
                <a:solidFill>
                  <a:srgbClr val="000099"/>
                </a:solidFill>
                <a:latin typeface="Garamond" pitchFamily="18" charset="0"/>
              </a:endParaRPr>
            </a:p>
            <a:p>
              <a:r>
                <a:rPr lang="en-US" altLang="en-US" b="1" dirty="0">
                  <a:solidFill>
                    <a:srgbClr val="000099"/>
                  </a:solidFill>
                  <a:latin typeface="Garamond" pitchFamily="18" charset="0"/>
                </a:rPr>
                <a:t>D</a:t>
              </a:r>
              <a:r>
                <a:rPr lang="en-US" altLang="en-US" b="1" baseline="-25000" dirty="0">
                  <a:solidFill>
                    <a:srgbClr val="000099"/>
                  </a:solidFill>
                  <a:latin typeface="Garamond" pitchFamily="18" charset="0"/>
                </a:rPr>
                <a:t>0</a:t>
              </a:r>
              <a:endParaRPr lang="en-US" altLang="en-US" b="1" dirty="0">
                <a:solidFill>
                  <a:srgbClr val="000099"/>
                </a:solidFill>
                <a:latin typeface="Garamond" pitchFamily="18" charset="0"/>
              </a:endParaRPr>
            </a:p>
          </p:txBody>
        </p:sp>
        <p:sp>
          <p:nvSpPr>
            <p:cNvPr id="8209" name="Line 1104"/>
            <p:cNvSpPr>
              <a:spLocks noChangeShapeType="1"/>
            </p:cNvSpPr>
            <p:nvPr/>
          </p:nvSpPr>
          <p:spPr bwMode="auto">
            <a:xfrm>
              <a:off x="3696" y="2304"/>
              <a:ext cx="0" cy="192"/>
            </a:xfrm>
            <a:prstGeom prst="line">
              <a:avLst/>
            </a:prstGeom>
            <a:noFill/>
            <a:ln w="1270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210" name="Text Box 1105"/>
            <p:cNvSpPr txBox="1">
              <a:spLocks noChangeArrowheads="1"/>
            </p:cNvSpPr>
            <p:nvPr/>
          </p:nvSpPr>
          <p:spPr bwMode="auto">
            <a:xfrm>
              <a:off x="3493" y="2934"/>
              <a:ext cx="485"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b="1" dirty="0">
                  <a:solidFill>
                    <a:srgbClr val="000099"/>
                  </a:solidFill>
                  <a:latin typeface="Garamond" pitchFamily="18" charset="0"/>
                </a:rPr>
                <a:t>RD/WR</a:t>
              </a:r>
            </a:p>
            <a:p>
              <a:pPr algn="ctr"/>
              <a:r>
                <a:rPr lang="en-US" altLang="en-US" b="1" dirty="0">
                  <a:solidFill>
                    <a:srgbClr val="000099"/>
                  </a:solidFill>
                  <a:latin typeface="Garamond" pitchFamily="18" charset="0"/>
                </a:rPr>
                <a:t>Memory</a:t>
              </a:r>
            </a:p>
            <a:p>
              <a:pPr algn="ctr"/>
              <a:r>
                <a:rPr lang="en-US" altLang="en-US" b="1" dirty="0">
                  <a:solidFill>
                    <a:srgbClr val="000099"/>
                  </a:solidFill>
                  <a:latin typeface="Garamond" pitchFamily="18" charset="0"/>
                </a:rPr>
                <a:t>I/O</a:t>
              </a:r>
            </a:p>
          </p:txBody>
        </p:sp>
        <p:sp>
          <p:nvSpPr>
            <p:cNvPr id="8211" name="AutoShape 1106"/>
            <p:cNvSpPr>
              <a:spLocks/>
            </p:cNvSpPr>
            <p:nvPr/>
          </p:nvSpPr>
          <p:spPr bwMode="auto">
            <a:xfrm>
              <a:off x="3888" y="1392"/>
              <a:ext cx="192" cy="1920"/>
            </a:xfrm>
            <a:prstGeom prst="rightBrace">
              <a:avLst>
                <a:gd name="adj1" fmla="val 83333"/>
                <a:gd name="adj2" fmla="val 50000"/>
              </a:avLst>
            </a:prstGeom>
            <a:noFill/>
            <a:ln w="127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dirty="0"/>
            </a:p>
          </p:txBody>
        </p:sp>
        <p:sp>
          <p:nvSpPr>
            <p:cNvPr id="8212" name="Text Box 1107"/>
            <p:cNvSpPr txBox="1">
              <a:spLocks noChangeArrowheads="1"/>
            </p:cNvSpPr>
            <p:nvPr/>
          </p:nvSpPr>
          <p:spPr bwMode="auto">
            <a:xfrm>
              <a:off x="4055" y="2214"/>
              <a:ext cx="75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ro-RO" altLang="en-US" b="1" dirty="0">
                  <a:solidFill>
                    <a:srgbClr val="000099"/>
                  </a:solidFill>
                  <a:latin typeface="Garamond" pitchFamily="18" charset="0"/>
                </a:rPr>
                <a:t>Către</a:t>
              </a:r>
              <a:r>
                <a:rPr lang="en-US" altLang="en-US" b="1" dirty="0">
                  <a:solidFill>
                    <a:srgbClr val="000099"/>
                  </a:solidFill>
                  <a:latin typeface="Garamond" pitchFamily="18" charset="0"/>
                </a:rPr>
                <a:t> memor</a:t>
              </a:r>
              <a:r>
                <a:rPr lang="ro-RO" altLang="en-US" b="1" dirty="0">
                  <a:solidFill>
                    <a:srgbClr val="000099"/>
                  </a:solidFill>
                  <a:latin typeface="Garamond" pitchFamily="18" charset="0"/>
                </a:rPr>
                <a:t>ie</a:t>
              </a:r>
              <a:endParaRPr lang="en-US" altLang="en-US" b="1" dirty="0">
                <a:solidFill>
                  <a:srgbClr val="000099"/>
                </a:solidFill>
                <a:latin typeface="Garamond" pitchFamily="18" charset="0"/>
              </a:endParaRPr>
            </a:p>
            <a:p>
              <a:pPr algn="ctr"/>
              <a:r>
                <a:rPr lang="ro-RO" altLang="en-US" b="1" dirty="0">
                  <a:solidFill>
                    <a:srgbClr val="000099"/>
                  </a:solidFill>
                  <a:latin typeface="Garamond" pitchFamily="18" charset="0"/>
                </a:rPr>
                <a:t>şi</a:t>
              </a:r>
              <a:r>
                <a:rPr lang="en-US" altLang="en-US" b="1" dirty="0">
                  <a:solidFill>
                    <a:srgbClr val="000099"/>
                  </a:solidFill>
                  <a:latin typeface="Garamond" pitchFamily="18" charset="0"/>
                </a:rPr>
                <a:t> I/O</a:t>
              </a:r>
            </a:p>
          </p:txBody>
        </p:sp>
      </p:grpSp>
      <p:sp>
        <p:nvSpPr>
          <p:cNvPr id="8197" name="Text Box 1108"/>
          <p:cNvSpPr txBox="1">
            <a:spLocks noChangeArrowheads="1"/>
          </p:cNvSpPr>
          <p:nvPr/>
        </p:nvSpPr>
        <p:spPr bwMode="auto">
          <a:xfrm>
            <a:off x="457200" y="2362200"/>
            <a:ext cx="312420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ro-RO" altLang="en-US" sz="1400" b="1" i="1" dirty="0">
                <a:solidFill>
                  <a:srgbClr val="000099"/>
                </a:solidFill>
                <a:latin typeface="Book Antiqua" panose="02040602050305030304" pitchFamily="18" charset="0"/>
              </a:rPr>
              <a:t>Magistrala de adrese (</a:t>
            </a:r>
            <a:r>
              <a:rPr lang="en-US" altLang="en-US" sz="1400" b="1" i="1" dirty="0">
                <a:solidFill>
                  <a:srgbClr val="000099"/>
                </a:solidFill>
                <a:latin typeface="Book Antiqua" panose="02040602050305030304" pitchFamily="18" charset="0"/>
              </a:rPr>
              <a:t>Address Bus</a:t>
            </a:r>
            <a:r>
              <a:rPr lang="ro-RO" altLang="en-US" sz="1400" b="1" i="1" dirty="0">
                <a:solidFill>
                  <a:srgbClr val="000099"/>
                </a:solidFill>
                <a:latin typeface="Book Antiqua" panose="02040602050305030304" pitchFamily="18" charset="0"/>
              </a:rPr>
              <a:t>)</a:t>
            </a:r>
            <a:r>
              <a:rPr lang="en-US" altLang="en-US" sz="1400" dirty="0">
                <a:latin typeface="Book Antiqua" panose="02040602050305030304" pitchFamily="18" charset="0"/>
              </a:rPr>
              <a:t> </a:t>
            </a:r>
            <a:r>
              <a:rPr lang="ro-RO" altLang="en-US" sz="1400" dirty="0">
                <a:latin typeface="Book Antiqua" panose="02040602050305030304" pitchFamily="18" charset="0"/>
              </a:rPr>
              <a:t>oferă o adresă de memorie sistemului şi o adresă </a:t>
            </a:r>
            <a:r>
              <a:rPr lang="en-US" altLang="en-US" sz="1400" dirty="0">
                <a:latin typeface="Book Antiqua" panose="02040602050305030304" pitchFamily="18" charset="0"/>
              </a:rPr>
              <a:t>I/O</a:t>
            </a:r>
            <a:r>
              <a:rPr lang="ro-RO" altLang="en-US" sz="1400" dirty="0">
                <a:latin typeface="Book Antiqua" panose="02040602050305030304" pitchFamily="18" charset="0"/>
              </a:rPr>
              <a:t> echipamentelor </a:t>
            </a:r>
            <a:r>
              <a:rPr lang="en-US" altLang="en-US" sz="1400" dirty="0">
                <a:latin typeface="Book Antiqua" panose="02040602050305030304" pitchFamily="18" charset="0"/>
              </a:rPr>
              <a:t>I/O de</a:t>
            </a:r>
            <a:r>
              <a:rPr lang="ro-RO" altLang="en-US" sz="1400" dirty="0">
                <a:latin typeface="Book Antiqua" panose="02040602050305030304" pitchFamily="18" charset="0"/>
              </a:rPr>
              <a:t> sistem</a:t>
            </a:r>
            <a:endParaRPr lang="en-US" altLang="en-US" sz="1400" dirty="0">
              <a:latin typeface="Book Antiqua" panose="02040602050305030304" pitchFamily="18" charset="0"/>
            </a:endParaRPr>
          </a:p>
          <a:p>
            <a:endParaRPr lang="en-US" altLang="en-US" sz="1400" dirty="0">
              <a:latin typeface="Book Antiqua" panose="02040602050305030304" pitchFamily="18" charset="0"/>
            </a:endParaRPr>
          </a:p>
          <a:p>
            <a:r>
              <a:rPr lang="ro-RO" altLang="en-US" sz="1400" b="1" i="1" dirty="0">
                <a:solidFill>
                  <a:srgbClr val="000099"/>
                </a:solidFill>
                <a:latin typeface="Book Antiqua" panose="02040602050305030304" pitchFamily="18" charset="0"/>
              </a:rPr>
              <a:t>Magistrala de date (</a:t>
            </a:r>
            <a:r>
              <a:rPr lang="en-US" altLang="en-US" sz="1400" b="1" i="1" dirty="0">
                <a:solidFill>
                  <a:srgbClr val="000099"/>
                </a:solidFill>
                <a:latin typeface="Book Antiqua" panose="02040602050305030304" pitchFamily="18" charset="0"/>
              </a:rPr>
              <a:t>Data Bus</a:t>
            </a:r>
            <a:r>
              <a:rPr lang="ro-RO" altLang="en-US" sz="1400" b="1" i="1" dirty="0">
                <a:solidFill>
                  <a:srgbClr val="000099"/>
                </a:solidFill>
                <a:latin typeface="Book Antiqua" panose="02040602050305030304" pitchFamily="18" charset="0"/>
              </a:rPr>
              <a:t>)</a:t>
            </a:r>
            <a:r>
              <a:rPr lang="en-US" altLang="en-US" sz="1400" dirty="0">
                <a:latin typeface="Book Antiqua" panose="02040602050305030304" pitchFamily="18" charset="0"/>
              </a:rPr>
              <a:t>  transfer</a:t>
            </a:r>
            <a:r>
              <a:rPr lang="ro-RO" altLang="en-US" sz="1400" dirty="0">
                <a:latin typeface="Book Antiqua" panose="02040602050305030304" pitchFamily="18" charset="0"/>
              </a:rPr>
              <a:t>ă datele între m</a:t>
            </a:r>
            <a:r>
              <a:rPr lang="en-US" altLang="en-US" sz="1400" dirty="0">
                <a:latin typeface="Book Antiqua" panose="02040602050305030304" pitchFamily="18" charset="0"/>
              </a:rPr>
              <a:t>icroprocesor </a:t>
            </a:r>
            <a:r>
              <a:rPr lang="ro-RO" altLang="en-US" sz="1400" dirty="0">
                <a:latin typeface="Book Antiqua" panose="02040602050305030304" pitchFamily="18" charset="0"/>
              </a:rPr>
              <a:t>şi memorie şi </a:t>
            </a:r>
            <a:r>
              <a:rPr lang="en-US" altLang="en-US" sz="1400" dirty="0">
                <a:latin typeface="Book Antiqua" panose="02040602050305030304" pitchFamily="18" charset="0"/>
              </a:rPr>
              <a:t>I/O ata</a:t>
            </a:r>
            <a:r>
              <a:rPr lang="ro-RO" altLang="en-US" sz="1400" dirty="0">
                <a:latin typeface="Book Antiqua" panose="02040602050305030304" pitchFamily="18" charset="0"/>
              </a:rPr>
              <a:t>şate sistemului</a:t>
            </a:r>
            <a:endParaRPr lang="en-US" altLang="en-US" sz="1400" dirty="0">
              <a:latin typeface="Book Antiqua" panose="02040602050305030304" pitchFamily="18" charset="0"/>
            </a:endParaRPr>
          </a:p>
          <a:p>
            <a:endParaRPr lang="en-US" altLang="en-US" sz="1400" dirty="0">
              <a:latin typeface="Book Antiqua" panose="02040602050305030304" pitchFamily="18" charset="0"/>
            </a:endParaRPr>
          </a:p>
          <a:p>
            <a:r>
              <a:rPr lang="ro-RO" altLang="en-US" sz="1400" b="1" i="1" dirty="0">
                <a:solidFill>
                  <a:srgbClr val="000099"/>
                </a:solidFill>
                <a:latin typeface="Book Antiqua" panose="02040602050305030304" pitchFamily="18" charset="0"/>
              </a:rPr>
              <a:t>Magistrala de control (</a:t>
            </a:r>
            <a:r>
              <a:rPr lang="en-US" altLang="en-US" sz="1400" b="1" i="1" dirty="0">
                <a:solidFill>
                  <a:srgbClr val="000099"/>
                </a:solidFill>
                <a:latin typeface="Book Antiqua" panose="02040602050305030304" pitchFamily="18" charset="0"/>
              </a:rPr>
              <a:t>Control Bus</a:t>
            </a:r>
            <a:r>
              <a:rPr lang="ro-RO" altLang="en-US" sz="1400" b="1" i="1" dirty="0">
                <a:solidFill>
                  <a:srgbClr val="000099"/>
                </a:solidFill>
                <a:latin typeface="Book Antiqua" panose="02040602050305030304" pitchFamily="18" charset="0"/>
              </a:rPr>
              <a:t>)</a:t>
            </a:r>
            <a:r>
              <a:rPr lang="en-US" altLang="en-US" sz="1400" dirty="0">
                <a:latin typeface="Book Antiqua" panose="02040602050305030304" pitchFamily="18" charset="0"/>
              </a:rPr>
              <a:t> </a:t>
            </a:r>
            <a:r>
              <a:rPr lang="ro-RO" altLang="en-US" sz="1400" dirty="0">
                <a:latin typeface="Book Antiqua" panose="02040602050305030304" pitchFamily="18" charset="0"/>
              </a:rPr>
              <a:t>generează semnale de control ce au ca rezultat o operaţie de citire sau de scriere </a:t>
            </a:r>
            <a:endParaRPr lang="en-US" altLang="en-US" sz="1400" dirty="0">
              <a:latin typeface="Book Antiqua" panose="0204060205030503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4646507B-AC76-4EF0-BACE-E959A7B3A1DC}" type="slidenum">
              <a:rPr lang="en-US" altLang="en-US" sz="1400">
                <a:solidFill>
                  <a:srgbClr val="000000"/>
                </a:solidFill>
              </a:rPr>
              <a:pPr/>
              <a:t>7</a:t>
            </a:fld>
            <a:endParaRPr lang="en-US" altLang="en-US" sz="1000" dirty="0">
              <a:solidFill>
                <a:srgbClr val="000000"/>
              </a:solidFill>
            </a:endParaRPr>
          </a:p>
        </p:txBody>
      </p:sp>
      <p:sp>
        <p:nvSpPr>
          <p:cNvPr id="9220" name="Text Box 1046"/>
          <p:cNvSpPr txBox="1">
            <a:spLocks noChangeArrowheads="1"/>
          </p:cNvSpPr>
          <p:nvPr/>
        </p:nvSpPr>
        <p:spPr bwMode="auto">
          <a:xfrm>
            <a:off x="784225" y="2076450"/>
            <a:ext cx="2064989"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600" b="1" dirty="0">
                <a:solidFill>
                  <a:srgbClr val="000099"/>
                </a:solidFill>
                <a:latin typeface="Book Antiqua" panose="02040602050305030304" pitchFamily="18" charset="0"/>
              </a:rPr>
              <a:t>Proces</a:t>
            </a:r>
            <a:r>
              <a:rPr lang="ro-RO" altLang="en-US" sz="1600" b="1" dirty="0">
                <a:solidFill>
                  <a:srgbClr val="000099"/>
                </a:solidFill>
                <a:latin typeface="Book Antiqua" panose="02040602050305030304" pitchFamily="18" charset="0"/>
              </a:rPr>
              <a:t>or</a:t>
            </a:r>
            <a:endParaRPr lang="en-US" altLang="en-US" sz="1600" b="1" dirty="0">
              <a:solidFill>
                <a:srgbClr val="000099"/>
              </a:solidFill>
              <a:latin typeface="Book Antiqua" panose="02040602050305030304" pitchFamily="18" charset="0"/>
            </a:endParaRPr>
          </a:p>
          <a:p>
            <a:endParaRPr lang="en-US" altLang="en-US" sz="1600" dirty="0">
              <a:solidFill>
                <a:srgbClr val="000099"/>
              </a:solidFill>
              <a:latin typeface="Book Antiqua" panose="02040602050305030304" pitchFamily="18" charset="0"/>
            </a:endParaRPr>
          </a:p>
          <a:p>
            <a:r>
              <a:rPr lang="en-US" altLang="en-US" sz="1600" b="1" dirty="0">
                <a:solidFill>
                  <a:srgbClr val="000000"/>
                </a:solidFill>
                <a:latin typeface="Book Antiqua" panose="02040602050305030304" pitchFamily="18" charset="0"/>
              </a:rPr>
              <a:t>8088</a:t>
            </a:r>
          </a:p>
          <a:p>
            <a:endParaRPr lang="en-US" altLang="en-US" sz="1600" b="1" dirty="0">
              <a:solidFill>
                <a:srgbClr val="000000"/>
              </a:solidFill>
              <a:latin typeface="Book Antiqua" panose="02040602050305030304" pitchFamily="18" charset="0"/>
            </a:endParaRPr>
          </a:p>
          <a:p>
            <a:r>
              <a:rPr lang="en-US" altLang="en-US" sz="1600" b="1" dirty="0">
                <a:solidFill>
                  <a:srgbClr val="000000"/>
                </a:solidFill>
                <a:latin typeface="Book Antiqua" panose="02040602050305030304" pitchFamily="18" charset="0"/>
              </a:rPr>
              <a:t>8086</a:t>
            </a:r>
          </a:p>
          <a:p>
            <a:endParaRPr lang="en-US" altLang="en-US" sz="1600" b="1" dirty="0">
              <a:solidFill>
                <a:srgbClr val="000000"/>
              </a:solidFill>
              <a:latin typeface="Book Antiqua" panose="02040602050305030304" pitchFamily="18" charset="0"/>
            </a:endParaRPr>
          </a:p>
          <a:p>
            <a:r>
              <a:rPr lang="en-US" altLang="en-US" sz="1600" b="1" dirty="0">
                <a:solidFill>
                  <a:srgbClr val="000000"/>
                </a:solidFill>
                <a:latin typeface="Book Antiqua" panose="02040602050305030304" pitchFamily="18" charset="0"/>
              </a:rPr>
              <a:t>80286</a:t>
            </a:r>
          </a:p>
          <a:p>
            <a:endParaRPr lang="en-US" altLang="en-US" sz="1600" b="1" dirty="0">
              <a:solidFill>
                <a:srgbClr val="000000"/>
              </a:solidFill>
              <a:latin typeface="Book Antiqua" panose="02040602050305030304" pitchFamily="18" charset="0"/>
            </a:endParaRPr>
          </a:p>
          <a:p>
            <a:r>
              <a:rPr lang="en-US" altLang="en-US" sz="1600" b="1" dirty="0">
                <a:solidFill>
                  <a:srgbClr val="000000"/>
                </a:solidFill>
                <a:latin typeface="Book Antiqua" panose="02040602050305030304" pitchFamily="18" charset="0"/>
              </a:rPr>
              <a:t>80386dx</a:t>
            </a:r>
          </a:p>
          <a:p>
            <a:endParaRPr lang="en-US" altLang="en-US" sz="1600" b="1" dirty="0">
              <a:solidFill>
                <a:srgbClr val="000000"/>
              </a:solidFill>
              <a:latin typeface="Book Antiqua" panose="02040602050305030304" pitchFamily="18" charset="0"/>
            </a:endParaRPr>
          </a:p>
          <a:p>
            <a:r>
              <a:rPr lang="en-US" altLang="en-US" sz="1600" b="1" dirty="0">
                <a:solidFill>
                  <a:srgbClr val="000000"/>
                </a:solidFill>
                <a:latin typeface="Book Antiqua" panose="02040602050305030304" pitchFamily="18" charset="0"/>
              </a:rPr>
              <a:t>80486</a:t>
            </a:r>
          </a:p>
          <a:p>
            <a:endParaRPr lang="en-US" altLang="en-US" sz="1600" b="1" dirty="0">
              <a:solidFill>
                <a:srgbClr val="000000"/>
              </a:solidFill>
              <a:latin typeface="Book Antiqua" panose="02040602050305030304" pitchFamily="18" charset="0"/>
            </a:endParaRPr>
          </a:p>
          <a:p>
            <a:r>
              <a:rPr lang="en-US" altLang="en-US" sz="1600" b="1" dirty="0">
                <a:solidFill>
                  <a:srgbClr val="000000"/>
                </a:solidFill>
                <a:latin typeface="Book Antiqua" panose="02040602050305030304" pitchFamily="18" charset="0"/>
              </a:rPr>
              <a:t>80586/Pentium (Pro)</a:t>
            </a:r>
          </a:p>
          <a:p>
            <a:endParaRPr lang="en-US" altLang="en-US" sz="1600" b="1" dirty="0">
              <a:solidFill>
                <a:srgbClr val="000000"/>
              </a:solidFill>
              <a:latin typeface="Book Antiqua" panose="02040602050305030304" pitchFamily="18" charset="0"/>
            </a:endParaRPr>
          </a:p>
          <a:p>
            <a:r>
              <a:rPr lang="en-US" altLang="en-US" sz="1600" b="1" dirty="0">
                <a:solidFill>
                  <a:srgbClr val="000000"/>
                </a:solidFill>
                <a:latin typeface="Book Antiqua" panose="02040602050305030304" pitchFamily="18" charset="0"/>
              </a:rPr>
              <a:t>Intel/AMD 64 bit</a:t>
            </a:r>
          </a:p>
        </p:txBody>
      </p:sp>
      <p:sp>
        <p:nvSpPr>
          <p:cNvPr id="9221" name="Text Box 1047"/>
          <p:cNvSpPr txBox="1">
            <a:spLocks noChangeArrowheads="1"/>
          </p:cNvSpPr>
          <p:nvPr/>
        </p:nvSpPr>
        <p:spPr bwMode="auto">
          <a:xfrm>
            <a:off x="3027953" y="2076450"/>
            <a:ext cx="99418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600" b="1" dirty="0">
                <a:solidFill>
                  <a:srgbClr val="000099"/>
                </a:solidFill>
                <a:latin typeface="Garamond" pitchFamily="18" charset="0"/>
              </a:rPr>
              <a:t>Data Bus</a:t>
            </a:r>
            <a:endParaRPr lang="en-US" altLang="en-US" sz="1600" dirty="0">
              <a:solidFill>
                <a:srgbClr val="000099"/>
              </a:solidFill>
              <a:latin typeface="Garamond" pitchFamily="18" charset="0"/>
            </a:endParaRPr>
          </a:p>
          <a:p>
            <a:pPr algn="ctr"/>
            <a:endParaRPr lang="en-US" altLang="en-US" sz="1600" dirty="0">
              <a:solidFill>
                <a:srgbClr val="000000"/>
              </a:solidFill>
              <a:latin typeface="Garamond" pitchFamily="18" charset="0"/>
            </a:endParaRPr>
          </a:p>
          <a:p>
            <a:pPr algn="ctr"/>
            <a:r>
              <a:rPr lang="en-US" altLang="en-US" sz="1600" b="1" dirty="0">
                <a:solidFill>
                  <a:srgbClr val="000000"/>
                </a:solidFill>
                <a:latin typeface="Garamond" pitchFamily="18" charset="0"/>
              </a:rPr>
              <a:t>8</a:t>
            </a:r>
          </a:p>
          <a:p>
            <a:pPr algn="ctr"/>
            <a:endParaRPr lang="en-US" altLang="en-US" sz="1600" b="1" dirty="0">
              <a:solidFill>
                <a:srgbClr val="000000"/>
              </a:solidFill>
              <a:latin typeface="Garamond" pitchFamily="18" charset="0"/>
            </a:endParaRPr>
          </a:p>
          <a:p>
            <a:pPr algn="ctr"/>
            <a:r>
              <a:rPr lang="en-US" altLang="en-US" sz="1600" b="1" dirty="0">
                <a:solidFill>
                  <a:srgbClr val="000000"/>
                </a:solidFill>
                <a:latin typeface="Garamond" pitchFamily="18" charset="0"/>
              </a:rPr>
              <a:t>16</a:t>
            </a:r>
          </a:p>
          <a:p>
            <a:pPr algn="ctr"/>
            <a:endParaRPr lang="en-US" altLang="en-US" sz="1600" b="1" dirty="0">
              <a:solidFill>
                <a:srgbClr val="000000"/>
              </a:solidFill>
              <a:latin typeface="Garamond" pitchFamily="18" charset="0"/>
            </a:endParaRPr>
          </a:p>
          <a:p>
            <a:pPr algn="ctr"/>
            <a:r>
              <a:rPr lang="en-US" altLang="en-US" sz="1600" b="1" dirty="0">
                <a:solidFill>
                  <a:srgbClr val="000000"/>
                </a:solidFill>
                <a:latin typeface="Garamond" pitchFamily="18" charset="0"/>
              </a:rPr>
              <a:t>16</a:t>
            </a:r>
          </a:p>
          <a:p>
            <a:pPr algn="ctr"/>
            <a:endParaRPr lang="en-US" altLang="en-US" sz="1600" b="1" dirty="0">
              <a:solidFill>
                <a:srgbClr val="000000"/>
              </a:solidFill>
              <a:latin typeface="Garamond" pitchFamily="18" charset="0"/>
            </a:endParaRPr>
          </a:p>
          <a:p>
            <a:pPr algn="ctr"/>
            <a:r>
              <a:rPr lang="en-US" altLang="en-US" sz="1600" b="1" dirty="0">
                <a:solidFill>
                  <a:srgbClr val="000000"/>
                </a:solidFill>
                <a:latin typeface="Garamond" pitchFamily="18" charset="0"/>
              </a:rPr>
              <a:t>32</a:t>
            </a:r>
          </a:p>
          <a:p>
            <a:pPr algn="ctr"/>
            <a:endParaRPr lang="en-US" altLang="en-US" sz="1600" b="1" dirty="0">
              <a:solidFill>
                <a:srgbClr val="000000"/>
              </a:solidFill>
              <a:latin typeface="Garamond" pitchFamily="18" charset="0"/>
            </a:endParaRPr>
          </a:p>
          <a:p>
            <a:pPr algn="ctr"/>
            <a:r>
              <a:rPr lang="en-US" altLang="en-US" sz="1600" b="1" dirty="0">
                <a:solidFill>
                  <a:srgbClr val="000000"/>
                </a:solidFill>
                <a:latin typeface="Garamond" pitchFamily="18" charset="0"/>
              </a:rPr>
              <a:t>32</a:t>
            </a:r>
          </a:p>
          <a:p>
            <a:pPr algn="ctr"/>
            <a:endParaRPr lang="en-US" altLang="en-US" sz="1600" b="1" dirty="0">
              <a:solidFill>
                <a:srgbClr val="000000"/>
              </a:solidFill>
              <a:latin typeface="Garamond" pitchFamily="18" charset="0"/>
            </a:endParaRPr>
          </a:p>
          <a:p>
            <a:pPr algn="ctr"/>
            <a:r>
              <a:rPr lang="en-US" altLang="en-US" sz="1600" b="1" dirty="0">
                <a:solidFill>
                  <a:srgbClr val="000000"/>
                </a:solidFill>
                <a:latin typeface="Garamond" pitchFamily="18" charset="0"/>
              </a:rPr>
              <a:t>64</a:t>
            </a:r>
          </a:p>
          <a:p>
            <a:pPr algn="ctr"/>
            <a:endParaRPr lang="en-US" altLang="en-US" sz="1600" b="1" dirty="0">
              <a:solidFill>
                <a:srgbClr val="000000"/>
              </a:solidFill>
              <a:latin typeface="Garamond" pitchFamily="18" charset="0"/>
            </a:endParaRPr>
          </a:p>
          <a:p>
            <a:pPr algn="ctr"/>
            <a:r>
              <a:rPr lang="en-US" altLang="en-US" sz="1600" b="1" dirty="0">
                <a:solidFill>
                  <a:srgbClr val="000000"/>
                </a:solidFill>
                <a:latin typeface="Garamond" pitchFamily="18" charset="0"/>
              </a:rPr>
              <a:t>64</a:t>
            </a:r>
          </a:p>
        </p:txBody>
      </p:sp>
      <p:sp>
        <p:nvSpPr>
          <p:cNvPr id="9222" name="Text Box 1048"/>
          <p:cNvSpPr txBox="1">
            <a:spLocks noChangeArrowheads="1"/>
          </p:cNvSpPr>
          <p:nvPr/>
        </p:nvSpPr>
        <p:spPr bwMode="auto">
          <a:xfrm>
            <a:off x="4292435" y="2076450"/>
            <a:ext cx="1275093"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lgn="ctr"/>
            <a:r>
              <a:rPr lang="en-US" altLang="en-US" sz="1600" b="1" dirty="0">
                <a:solidFill>
                  <a:srgbClr val="000099"/>
                </a:solidFill>
                <a:latin typeface="Garamond" pitchFamily="18" charset="0"/>
              </a:rPr>
              <a:t>Address Bus</a:t>
            </a:r>
            <a:endParaRPr lang="en-US" altLang="en-US" sz="1600" dirty="0">
              <a:solidFill>
                <a:srgbClr val="000099"/>
              </a:solidFill>
              <a:latin typeface="Garamond" pitchFamily="18" charset="0"/>
            </a:endParaRPr>
          </a:p>
          <a:p>
            <a:pPr algn="ctr"/>
            <a:endParaRPr lang="en-US" altLang="en-US" sz="1600" dirty="0">
              <a:solidFill>
                <a:srgbClr val="000099"/>
              </a:solidFill>
              <a:latin typeface="Garamond" pitchFamily="18" charset="0"/>
            </a:endParaRPr>
          </a:p>
          <a:p>
            <a:pPr algn="ctr"/>
            <a:r>
              <a:rPr lang="en-US" altLang="en-US" sz="1600" b="1" dirty="0">
                <a:solidFill>
                  <a:srgbClr val="000000"/>
                </a:solidFill>
                <a:latin typeface="Garamond" pitchFamily="18" charset="0"/>
              </a:rPr>
              <a:t>20</a:t>
            </a:r>
          </a:p>
          <a:p>
            <a:pPr algn="ctr"/>
            <a:endParaRPr lang="en-US" altLang="en-US" sz="1600" b="1" dirty="0">
              <a:solidFill>
                <a:srgbClr val="000000"/>
              </a:solidFill>
              <a:latin typeface="Garamond" pitchFamily="18" charset="0"/>
            </a:endParaRPr>
          </a:p>
          <a:p>
            <a:pPr algn="ctr"/>
            <a:r>
              <a:rPr lang="en-US" altLang="en-US" sz="1600" b="1" dirty="0">
                <a:solidFill>
                  <a:srgbClr val="000000"/>
                </a:solidFill>
                <a:latin typeface="Garamond" pitchFamily="18" charset="0"/>
              </a:rPr>
              <a:t>20</a:t>
            </a:r>
          </a:p>
          <a:p>
            <a:pPr algn="ctr"/>
            <a:endParaRPr lang="en-US" altLang="en-US" sz="1600" b="1" dirty="0">
              <a:solidFill>
                <a:srgbClr val="000000"/>
              </a:solidFill>
              <a:latin typeface="Garamond" pitchFamily="18" charset="0"/>
            </a:endParaRPr>
          </a:p>
          <a:p>
            <a:pPr algn="ctr"/>
            <a:r>
              <a:rPr lang="en-US" altLang="en-US" sz="1600" b="1" dirty="0">
                <a:solidFill>
                  <a:srgbClr val="000000"/>
                </a:solidFill>
                <a:latin typeface="Garamond" pitchFamily="18" charset="0"/>
              </a:rPr>
              <a:t>24</a:t>
            </a:r>
          </a:p>
          <a:p>
            <a:pPr algn="ctr"/>
            <a:endParaRPr lang="en-US" altLang="en-US" sz="1600" b="1" dirty="0">
              <a:solidFill>
                <a:srgbClr val="000000"/>
              </a:solidFill>
              <a:latin typeface="Garamond" pitchFamily="18" charset="0"/>
            </a:endParaRPr>
          </a:p>
          <a:p>
            <a:pPr algn="ctr"/>
            <a:r>
              <a:rPr lang="en-US" altLang="en-US" sz="1600" b="1" dirty="0">
                <a:solidFill>
                  <a:srgbClr val="000000"/>
                </a:solidFill>
                <a:latin typeface="Garamond" pitchFamily="18" charset="0"/>
              </a:rPr>
              <a:t>32</a:t>
            </a:r>
          </a:p>
          <a:p>
            <a:pPr algn="ctr"/>
            <a:endParaRPr lang="en-US" altLang="en-US" sz="1600" b="1" dirty="0">
              <a:solidFill>
                <a:srgbClr val="000000"/>
              </a:solidFill>
              <a:latin typeface="Garamond" pitchFamily="18" charset="0"/>
            </a:endParaRPr>
          </a:p>
          <a:p>
            <a:pPr algn="ctr"/>
            <a:r>
              <a:rPr lang="en-US" altLang="en-US" sz="1600" b="1" dirty="0">
                <a:solidFill>
                  <a:srgbClr val="000000"/>
                </a:solidFill>
                <a:latin typeface="Garamond" pitchFamily="18" charset="0"/>
              </a:rPr>
              <a:t>32</a:t>
            </a:r>
          </a:p>
          <a:p>
            <a:pPr algn="ctr"/>
            <a:endParaRPr lang="en-US" altLang="en-US" sz="1600" b="1" dirty="0">
              <a:solidFill>
                <a:srgbClr val="000000"/>
              </a:solidFill>
              <a:latin typeface="Garamond" pitchFamily="18" charset="0"/>
            </a:endParaRPr>
          </a:p>
          <a:p>
            <a:pPr algn="ctr"/>
            <a:r>
              <a:rPr lang="en-US" altLang="en-US" sz="1600" b="1" dirty="0">
                <a:solidFill>
                  <a:srgbClr val="000000"/>
                </a:solidFill>
                <a:latin typeface="Garamond" pitchFamily="18" charset="0"/>
              </a:rPr>
              <a:t>32</a:t>
            </a:r>
          </a:p>
          <a:p>
            <a:pPr algn="ctr"/>
            <a:endParaRPr lang="en-US" altLang="en-US" sz="1600" b="1" dirty="0">
              <a:solidFill>
                <a:srgbClr val="000000"/>
              </a:solidFill>
              <a:latin typeface="Garamond" pitchFamily="18" charset="0"/>
            </a:endParaRPr>
          </a:p>
          <a:p>
            <a:pPr algn="ctr"/>
            <a:r>
              <a:rPr lang="en-US" altLang="en-US" sz="1600" b="1" dirty="0">
                <a:solidFill>
                  <a:srgbClr val="000000"/>
                </a:solidFill>
                <a:latin typeface="Garamond" pitchFamily="18" charset="0"/>
              </a:rPr>
              <a:t>40</a:t>
            </a:r>
          </a:p>
        </p:txBody>
      </p:sp>
      <p:sp>
        <p:nvSpPr>
          <p:cNvPr id="9223" name="Text Box 1049"/>
          <p:cNvSpPr txBox="1">
            <a:spLocks noChangeArrowheads="1"/>
          </p:cNvSpPr>
          <p:nvPr/>
        </p:nvSpPr>
        <p:spPr bwMode="auto">
          <a:xfrm>
            <a:off x="5686425" y="2076450"/>
            <a:ext cx="266098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ro-RO" altLang="en-US" sz="1600" b="1" dirty="0">
                <a:solidFill>
                  <a:srgbClr val="000099"/>
                </a:solidFill>
                <a:latin typeface="Garamond" pitchFamily="18" charset="0"/>
              </a:rPr>
              <a:t>Memoria m</a:t>
            </a:r>
            <a:r>
              <a:rPr lang="en-US" altLang="en-US" sz="1600" b="1" dirty="0">
                <a:solidFill>
                  <a:srgbClr val="000099"/>
                </a:solidFill>
                <a:latin typeface="Garamond" pitchFamily="18" charset="0"/>
              </a:rPr>
              <a:t>ax</a:t>
            </a:r>
            <a:r>
              <a:rPr lang="ro-RO" altLang="en-US" sz="1600" b="1" dirty="0">
                <a:solidFill>
                  <a:srgbClr val="000099"/>
                </a:solidFill>
                <a:latin typeface="Garamond" pitchFamily="18" charset="0"/>
              </a:rPr>
              <a:t>imă</a:t>
            </a:r>
            <a:r>
              <a:rPr lang="en-US" altLang="en-US" sz="1600" b="1" dirty="0">
                <a:solidFill>
                  <a:srgbClr val="000099"/>
                </a:solidFill>
                <a:latin typeface="Garamond" pitchFamily="18" charset="0"/>
              </a:rPr>
              <a:t> </a:t>
            </a:r>
            <a:r>
              <a:rPr lang="ro-RO" altLang="en-US" sz="1600" b="1" dirty="0">
                <a:solidFill>
                  <a:srgbClr val="000099"/>
                </a:solidFill>
                <a:latin typeface="Garamond" pitchFamily="18" charset="0"/>
              </a:rPr>
              <a:t>a</a:t>
            </a:r>
            <a:r>
              <a:rPr lang="en-US" altLang="en-US" sz="1600" b="1" dirty="0">
                <a:solidFill>
                  <a:srgbClr val="000099"/>
                </a:solidFill>
                <a:latin typeface="Garamond" pitchFamily="18" charset="0"/>
              </a:rPr>
              <a:t>dresab</a:t>
            </a:r>
            <a:r>
              <a:rPr lang="ro-RO" altLang="en-US" sz="1600" b="1" dirty="0">
                <a:solidFill>
                  <a:srgbClr val="000099"/>
                </a:solidFill>
                <a:latin typeface="Garamond" pitchFamily="18" charset="0"/>
              </a:rPr>
              <a:t>i</a:t>
            </a:r>
            <a:r>
              <a:rPr lang="en-US" altLang="en-US" sz="1600" b="1" dirty="0">
                <a:solidFill>
                  <a:srgbClr val="000099"/>
                </a:solidFill>
                <a:latin typeface="Garamond" pitchFamily="18" charset="0"/>
              </a:rPr>
              <a:t>l</a:t>
            </a:r>
            <a:r>
              <a:rPr lang="ro-RO" altLang="en-US" sz="1600" b="1" dirty="0">
                <a:solidFill>
                  <a:srgbClr val="000099"/>
                </a:solidFill>
                <a:latin typeface="Garamond" pitchFamily="18" charset="0"/>
              </a:rPr>
              <a:t>ă</a:t>
            </a:r>
            <a:endParaRPr lang="en-US" altLang="en-US" sz="1600" dirty="0">
              <a:solidFill>
                <a:srgbClr val="000099"/>
              </a:solidFill>
              <a:latin typeface="Garamond" pitchFamily="18" charset="0"/>
            </a:endParaRPr>
          </a:p>
          <a:p>
            <a:endParaRPr lang="en-US" altLang="en-US" sz="1600" b="1" dirty="0">
              <a:solidFill>
                <a:srgbClr val="000099"/>
              </a:solidFill>
              <a:latin typeface="Garamond" pitchFamily="18" charset="0"/>
            </a:endParaRPr>
          </a:p>
          <a:p>
            <a:r>
              <a:rPr lang="en-US" altLang="en-US" sz="1600" b="1" dirty="0">
                <a:solidFill>
                  <a:srgbClr val="000000"/>
                </a:solidFill>
                <a:latin typeface="Garamond" pitchFamily="18" charset="0"/>
              </a:rPr>
              <a:t>1,048,576 	(1MB)</a:t>
            </a:r>
          </a:p>
          <a:p>
            <a:endParaRPr lang="en-US" altLang="en-US" sz="1600" b="1" dirty="0">
              <a:solidFill>
                <a:srgbClr val="000000"/>
              </a:solidFill>
              <a:latin typeface="Garamond" pitchFamily="18" charset="0"/>
            </a:endParaRPr>
          </a:p>
          <a:p>
            <a:r>
              <a:rPr lang="en-US" altLang="en-US" sz="1600" b="1" dirty="0">
                <a:solidFill>
                  <a:srgbClr val="000000"/>
                </a:solidFill>
                <a:latin typeface="Garamond" pitchFamily="18" charset="0"/>
              </a:rPr>
              <a:t>1,048,576 	(1MB)</a:t>
            </a:r>
          </a:p>
          <a:p>
            <a:endParaRPr lang="en-US" altLang="en-US" sz="1600" b="1" dirty="0">
              <a:solidFill>
                <a:srgbClr val="000000"/>
              </a:solidFill>
              <a:latin typeface="Garamond" pitchFamily="18" charset="0"/>
            </a:endParaRPr>
          </a:p>
          <a:p>
            <a:r>
              <a:rPr lang="en-US" altLang="en-US" sz="1600" b="1" dirty="0">
                <a:solidFill>
                  <a:srgbClr val="000000"/>
                </a:solidFill>
                <a:latin typeface="Garamond" pitchFamily="18" charset="0"/>
              </a:rPr>
              <a:t>16,777,21	(16MB)</a:t>
            </a:r>
          </a:p>
          <a:p>
            <a:endParaRPr lang="en-US" altLang="en-US" sz="1600" b="1" dirty="0">
              <a:solidFill>
                <a:srgbClr val="000000"/>
              </a:solidFill>
              <a:latin typeface="Garamond" pitchFamily="18" charset="0"/>
            </a:endParaRPr>
          </a:p>
          <a:p>
            <a:r>
              <a:rPr lang="en-US" altLang="en-US" sz="1600" b="1" dirty="0">
                <a:solidFill>
                  <a:srgbClr val="000000"/>
                </a:solidFill>
                <a:latin typeface="Garamond" pitchFamily="18" charset="0"/>
              </a:rPr>
              <a:t>4,294,976,296  (4GB)</a:t>
            </a:r>
          </a:p>
          <a:p>
            <a:endParaRPr lang="en-US" altLang="en-US" sz="1600" b="1" dirty="0">
              <a:solidFill>
                <a:srgbClr val="000000"/>
              </a:solidFill>
              <a:latin typeface="Garamond" pitchFamily="18" charset="0"/>
            </a:endParaRPr>
          </a:p>
          <a:p>
            <a:r>
              <a:rPr lang="en-US" altLang="en-US" sz="1600" b="1" dirty="0">
                <a:solidFill>
                  <a:srgbClr val="000000"/>
                </a:solidFill>
                <a:latin typeface="Garamond" pitchFamily="18" charset="0"/>
              </a:rPr>
              <a:t>4,294,976,296  (4GB)</a:t>
            </a:r>
          </a:p>
          <a:p>
            <a:endParaRPr lang="en-US" altLang="en-US" sz="1600" b="1" dirty="0">
              <a:solidFill>
                <a:srgbClr val="000000"/>
              </a:solidFill>
              <a:latin typeface="Garamond" pitchFamily="18" charset="0"/>
            </a:endParaRPr>
          </a:p>
          <a:p>
            <a:r>
              <a:rPr lang="en-US" altLang="en-US" sz="1600" b="1" dirty="0">
                <a:solidFill>
                  <a:srgbClr val="000000"/>
                </a:solidFill>
                <a:latin typeface="Garamond" pitchFamily="18" charset="0"/>
              </a:rPr>
              <a:t>4,294,976,296  (4GB)</a:t>
            </a:r>
          </a:p>
          <a:p>
            <a:endParaRPr lang="en-US" altLang="en-US" sz="1600" b="1" dirty="0">
              <a:solidFill>
                <a:srgbClr val="000000"/>
              </a:solidFill>
              <a:latin typeface="Garamond" pitchFamily="18" charset="0"/>
            </a:endParaRPr>
          </a:p>
          <a:p>
            <a:r>
              <a:rPr lang="en-US" sz="1600" b="1" dirty="0">
                <a:solidFill>
                  <a:srgbClr val="000000"/>
                </a:solidFill>
                <a:latin typeface="Garamond" panose="02020404030301010803" pitchFamily="18" charset="0"/>
              </a:rPr>
              <a:t>1,099,511,627,776 (1TB)</a:t>
            </a:r>
            <a:endParaRPr lang="en-US" altLang="en-US" sz="1600" b="1" dirty="0">
              <a:solidFill>
                <a:srgbClr val="000000"/>
              </a:solidFill>
              <a:latin typeface="Garamond" pitchFamily="18" charset="0"/>
            </a:endParaRPr>
          </a:p>
        </p:txBody>
      </p:sp>
      <p:sp>
        <p:nvSpPr>
          <p:cNvPr id="9224" name="Line 1050"/>
          <p:cNvSpPr>
            <a:spLocks noChangeShapeType="1"/>
          </p:cNvSpPr>
          <p:nvPr/>
        </p:nvSpPr>
        <p:spPr bwMode="auto">
          <a:xfrm>
            <a:off x="784225" y="2446338"/>
            <a:ext cx="7467600" cy="0"/>
          </a:xfrm>
          <a:prstGeom prst="line">
            <a:avLst/>
          </a:prstGeom>
          <a:noFill/>
          <a:ln w="57150" cmpd="thickThin">
            <a:solidFill>
              <a:srgbClr val="660033"/>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2" name="Rectangle 1"/>
          <p:cNvSpPr/>
          <p:nvPr/>
        </p:nvSpPr>
        <p:spPr>
          <a:xfrm>
            <a:off x="784226" y="6027093"/>
            <a:ext cx="7563184" cy="646331"/>
          </a:xfrm>
          <a:prstGeom prst="rect">
            <a:avLst/>
          </a:prstGeom>
        </p:spPr>
        <p:txBody>
          <a:bodyPr wrap="square">
            <a:spAutoFit/>
          </a:bodyPr>
          <a:lstStyle/>
          <a:p>
            <a:r>
              <a:rPr lang="en-US" sz="1800" b="1" dirty="0">
                <a:solidFill>
                  <a:srgbClr val="000000"/>
                </a:solidFill>
                <a:latin typeface="Book Antiqua" panose="02040602050305030304" pitchFamily="18" charset="0"/>
              </a:rPr>
              <a:t>http://www.tomshardware.com/reviews/processor-cpu-apu-specifications-upgrade,3566-2.html</a:t>
            </a:r>
          </a:p>
        </p:txBody>
      </p:sp>
      <p:sp>
        <p:nvSpPr>
          <p:cNvPr id="13" name="Rectangle 1045"/>
          <p:cNvSpPr>
            <a:spLocks noGrp="1" noChangeArrowheads="1"/>
          </p:cNvSpPr>
          <p:nvPr>
            <p:ph type="title"/>
          </p:nvPr>
        </p:nvSpPr>
        <p:spPr>
          <a:xfrm>
            <a:off x="762000" y="152400"/>
            <a:ext cx="7772400" cy="874713"/>
          </a:xfrm>
          <a:noFill/>
        </p:spPr>
        <p:txBody>
          <a:bodyPr/>
          <a:lstStyle/>
          <a:p>
            <a:r>
              <a:rPr lang="ro-RO" altLang="en-US" dirty="0">
                <a:latin typeface="Book Antiqua" panose="02040602050305030304" pitchFamily="18" charset="0"/>
              </a:rPr>
              <a:t>Dimensiunile magistralelor de date şi de adrese ale procesorului</a:t>
            </a:r>
            <a:endParaRPr lang="en-US" altLang="en-US" dirty="0">
              <a:latin typeface="Book Antiqua" panose="02040602050305030304" pitchFamily="18" charset="0"/>
            </a:endParaRPr>
          </a:p>
        </p:txBody>
      </p:sp>
    </p:spTree>
    <p:extLst>
      <p:ext uri="{BB962C8B-B14F-4D97-AF65-F5344CB8AC3E}">
        <p14:creationId xmlns:p14="http://schemas.microsoft.com/office/powerpoint/2010/main" val="2365340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691A11BF-3177-409F-83D0-01FFC01AE42F}" type="slidenum">
              <a:rPr lang="en-US" altLang="en-US" sz="1400"/>
              <a:pPr/>
              <a:t>8</a:t>
            </a:fld>
            <a:endParaRPr lang="en-US" altLang="en-US" sz="1000" dirty="0"/>
          </a:p>
        </p:txBody>
      </p:sp>
      <p:sp>
        <p:nvSpPr>
          <p:cNvPr id="10243" name="Rectangle 2"/>
          <p:cNvSpPr>
            <a:spLocks noGrp="1" noChangeArrowheads="1"/>
          </p:cNvSpPr>
          <p:nvPr>
            <p:ph type="title"/>
          </p:nvPr>
        </p:nvSpPr>
        <p:spPr/>
        <p:txBody>
          <a:bodyPr/>
          <a:lstStyle/>
          <a:p>
            <a:r>
              <a:rPr lang="en-US" altLang="en-US" sz="3300" dirty="0">
                <a:latin typeface="Book Antiqua" panose="02040602050305030304" pitchFamily="18" charset="0"/>
              </a:rPr>
              <a:t>Regiştrii microprocesorului</a:t>
            </a:r>
            <a:endParaRPr lang="en-US" altLang="en-US" dirty="0">
              <a:latin typeface="Book Antiqua" panose="02040602050305030304" pitchFamily="18" charset="0"/>
            </a:endParaRPr>
          </a:p>
        </p:txBody>
      </p:sp>
      <p:pic>
        <p:nvPicPr>
          <p:cNvPr id="10244" name="Picture 4" descr="R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85900"/>
            <a:ext cx="7924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 Box 5"/>
          <p:cNvSpPr txBox="1">
            <a:spLocks noChangeArrowheads="1"/>
          </p:cNvSpPr>
          <p:nvPr/>
        </p:nvSpPr>
        <p:spPr bwMode="auto">
          <a:xfrm>
            <a:off x="7239000" y="5486400"/>
            <a:ext cx="19050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u="sng" dirty="0" err="1">
                <a:latin typeface="Garamond" pitchFamily="18" charset="0"/>
              </a:rPr>
              <a:t>Notă</a:t>
            </a:r>
            <a:r>
              <a:rPr lang="en-US" altLang="en-US" u="sng" dirty="0">
                <a:latin typeface="Garamond" pitchFamily="18" charset="0"/>
              </a:rPr>
              <a:t>:</a:t>
            </a:r>
            <a:endParaRPr lang="en-US" altLang="en-US" dirty="0">
              <a:latin typeface="Garamond" pitchFamily="18" charset="0"/>
            </a:endParaRPr>
          </a:p>
          <a:p>
            <a:r>
              <a:rPr lang="en-US" altLang="en-US" dirty="0" err="1">
                <a:latin typeface="Garamond" pitchFamily="18" charset="0"/>
              </a:rPr>
              <a:t>Regiştrii</a:t>
            </a:r>
            <a:r>
              <a:rPr lang="en-US" altLang="en-US" dirty="0">
                <a:latin typeface="Garamond" pitchFamily="18" charset="0"/>
              </a:rPr>
              <a:t> </a:t>
            </a:r>
            <a:r>
              <a:rPr lang="en-US" altLang="en-US" dirty="0" err="1">
                <a:latin typeface="Garamond" pitchFamily="18" charset="0"/>
              </a:rPr>
              <a:t>pe</a:t>
            </a:r>
            <a:r>
              <a:rPr lang="en-US" altLang="en-US" dirty="0">
                <a:latin typeface="Garamond" pitchFamily="18" charset="0"/>
              </a:rPr>
              <a:t> 32 de </a:t>
            </a:r>
            <a:r>
              <a:rPr lang="en-US" altLang="en-US" dirty="0" err="1">
                <a:latin typeface="Garamond" pitchFamily="18" charset="0"/>
              </a:rPr>
              <a:t>biţi</a:t>
            </a:r>
            <a:r>
              <a:rPr lang="en-US" altLang="en-US" dirty="0">
                <a:latin typeface="Garamond" pitchFamily="18" charset="0"/>
              </a:rPr>
              <a:t> nu </a:t>
            </a:r>
            <a:r>
              <a:rPr lang="en-US" altLang="en-US" dirty="0" err="1">
                <a:latin typeface="Garamond" pitchFamily="18" charset="0"/>
              </a:rPr>
              <a:t>apar</a:t>
            </a:r>
            <a:r>
              <a:rPr lang="en-US" altLang="en-US" dirty="0">
                <a:latin typeface="Garamond" pitchFamily="18" charset="0"/>
              </a:rPr>
              <a:t> la 8086, 8088, 80286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fld id="{89278474-07AE-4D8F-AA78-E832738F7B0D}" type="slidenum">
              <a:rPr lang="en-US" altLang="en-US" sz="1400">
                <a:latin typeface="Book Antiqua" panose="02040602050305030304" pitchFamily="18" charset="0"/>
              </a:rPr>
              <a:pPr/>
              <a:t>9</a:t>
            </a:fld>
            <a:endParaRPr lang="en-US" altLang="en-US" sz="1000">
              <a:latin typeface="Book Antiqua" panose="02040602050305030304" pitchFamily="18" charset="0"/>
            </a:endParaRPr>
          </a:p>
        </p:txBody>
      </p:sp>
      <p:sp>
        <p:nvSpPr>
          <p:cNvPr id="11267" name="Rectangle 2"/>
          <p:cNvSpPr>
            <a:spLocks noGrp="1" noChangeArrowheads="1"/>
          </p:cNvSpPr>
          <p:nvPr>
            <p:ph type="title"/>
          </p:nvPr>
        </p:nvSpPr>
        <p:spPr/>
        <p:txBody>
          <a:bodyPr/>
          <a:lstStyle/>
          <a:p>
            <a:r>
              <a:rPr lang="en-US" altLang="en-US" sz="3300">
                <a:latin typeface="Book Antiqua" panose="02040602050305030304" pitchFamily="18" charset="0"/>
              </a:rPr>
              <a:t>Regiştrii de uz general</a:t>
            </a:r>
            <a:endParaRPr lang="en-US" altLang="en-US">
              <a:latin typeface="Book Antiqua" panose="02040602050305030304" pitchFamily="18" charset="0"/>
            </a:endParaRPr>
          </a:p>
        </p:txBody>
      </p:sp>
      <p:grpSp>
        <p:nvGrpSpPr>
          <p:cNvPr id="11268" name="Group 78"/>
          <p:cNvGrpSpPr>
            <a:grpSpLocks/>
          </p:cNvGrpSpPr>
          <p:nvPr/>
        </p:nvGrpSpPr>
        <p:grpSpPr bwMode="auto">
          <a:xfrm>
            <a:off x="2333625" y="1971675"/>
            <a:ext cx="4918075" cy="4497388"/>
            <a:chOff x="1470" y="1242"/>
            <a:chExt cx="3098" cy="2833"/>
          </a:xfrm>
        </p:grpSpPr>
        <p:sp>
          <p:nvSpPr>
            <p:cNvPr id="11269" name="Text Box 4"/>
            <p:cNvSpPr txBox="1">
              <a:spLocks noChangeArrowheads="1"/>
            </p:cNvSpPr>
            <p:nvPr/>
          </p:nvSpPr>
          <p:spPr bwMode="auto">
            <a:xfrm>
              <a:off x="1798" y="3610"/>
              <a:ext cx="2424" cy="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u="sng">
                  <a:latin typeface="Book Antiqua" panose="02040602050305030304" pitchFamily="18" charset="0"/>
                </a:rPr>
                <a:t>Notă:</a:t>
              </a:r>
              <a:endParaRPr lang="en-US" altLang="en-US" sz="1400">
                <a:latin typeface="Book Antiqua" panose="02040602050305030304" pitchFamily="18" charset="0"/>
              </a:endParaRPr>
            </a:p>
            <a:p>
              <a:r>
                <a:rPr lang="en-US" altLang="en-US" sz="1400">
                  <a:latin typeface="Book Antiqua" panose="02040602050305030304" pitchFamily="18" charset="0"/>
                </a:rPr>
                <a:t>Regiştrii pe 32 de biţi nu apar la 8086, 8088, 80286 </a:t>
              </a:r>
            </a:p>
          </p:txBody>
        </p:sp>
        <p:grpSp>
          <p:nvGrpSpPr>
            <p:cNvPr id="11270" name="Group 42"/>
            <p:cNvGrpSpPr>
              <a:grpSpLocks/>
            </p:cNvGrpSpPr>
            <p:nvPr/>
          </p:nvGrpSpPr>
          <p:grpSpPr bwMode="auto">
            <a:xfrm>
              <a:off x="1470" y="1242"/>
              <a:ext cx="2917" cy="1126"/>
              <a:chOff x="871" y="1992"/>
              <a:chExt cx="2917" cy="1126"/>
            </a:xfrm>
          </p:grpSpPr>
          <p:sp>
            <p:nvSpPr>
              <p:cNvPr id="11300" name="Text Box 32"/>
              <p:cNvSpPr txBox="1">
                <a:spLocks noChangeArrowheads="1"/>
              </p:cNvSpPr>
              <p:nvPr/>
            </p:nvSpPr>
            <p:spPr bwMode="auto">
              <a:xfrm>
                <a:off x="2950" y="2893"/>
                <a:ext cx="83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Index de Bază</a:t>
                </a:r>
              </a:p>
            </p:txBody>
          </p:sp>
          <p:grpSp>
            <p:nvGrpSpPr>
              <p:cNvPr id="11301" name="Group 41"/>
              <p:cNvGrpSpPr>
                <a:grpSpLocks/>
              </p:cNvGrpSpPr>
              <p:nvPr/>
            </p:nvGrpSpPr>
            <p:grpSpPr bwMode="auto">
              <a:xfrm>
                <a:off x="871" y="1992"/>
                <a:ext cx="2802" cy="1126"/>
                <a:chOff x="871" y="1992"/>
                <a:chExt cx="2802" cy="1126"/>
              </a:xfrm>
            </p:grpSpPr>
            <p:grpSp>
              <p:nvGrpSpPr>
                <p:cNvPr id="11302" name="Group 12"/>
                <p:cNvGrpSpPr>
                  <a:grpSpLocks/>
                </p:cNvGrpSpPr>
                <p:nvPr/>
              </p:nvGrpSpPr>
              <p:grpSpPr bwMode="auto">
                <a:xfrm>
                  <a:off x="1223" y="2431"/>
                  <a:ext cx="1657" cy="239"/>
                  <a:chOff x="1223" y="3207"/>
                  <a:chExt cx="1657" cy="239"/>
                </a:xfrm>
              </p:grpSpPr>
              <p:grpSp>
                <p:nvGrpSpPr>
                  <p:cNvPr id="11329" name="Group 8"/>
                  <p:cNvGrpSpPr>
                    <a:grpSpLocks/>
                  </p:cNvGrpSpPr>
                  <p:nvPr/>
                </p:nvGrpSpPr>
                <p:grpSpPr bwMode="auto">
                  <a:xfrm>
                    <a:off x="2047" y="3207"/>
                    <a:ext cx="833" cy="239"/>
                    <a:chOff x="2047" y="3207"/>
                    <a:chExt cx="833" cy="239"/>
                  </a:xfrm>
                </p:grpSpPr>
                <p:sp>
                  <p:nvSpPr>
                    <p:cNvPr id="11331" name="Rectangle 5"/>
                    <p:cNvSpPr>
                      <a:spLocks noChangeArrowheads="1"/>
                    </p:cNvSpPr>
                    <p:nvPr/>
                  </p:nvSpPr>
                  <p:spPr bwMode="auto">
                    <a:xfrm>
                      <a:off x="2463" y="3207"/>
                      <a:ext cx="417"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1332" name="Rectangle 7"/>
                    <p:cNvSpPr>
                      <a:spLocks noChangeArrowheads="1"/>
                    </p:cNvSpPr>
                    <p:nvPr/>
                  </p:nvSpPr>
                  <p:spPr bwMode="auto">
                    <a:xfrm>
                      <a:off x="2047" y="3207"/>
                      <a:ext cx="417"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grpSp>
              <p:sp>
                <p:nvSpPr>
                  <p:cNvPr id="11330" name="Rectangle 10"/>
                  <p:cNvSpPr>
                    <a:spLocks noChangeArrowheads="1"/>
                  </p:cNvSpPr>
                  <p:nvPr/>
                </p:nvSpPr>
                <p:spPr bwMode="auto">
                  <a:xfrm>
                    <a:off x="1223" y="3207"/>
                    <a:ext cx="825"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grpSp>
            <p:grpSp>
              <p:nvGrpSpPr>
                <p:cNvPr id="11303" name="Group 13"/>
                <p:cNvGrpSpPr>
                  <a:grpSpLocks/>
                </p:cNvGrpSpPr>
                <p:nvPr/>
              </p:nvGrpSpPr>
              <p:grpSpPr bwMode="auto">
                <a:xfrm>
                  <a:off x="1223" y="2879"/>
                  <a:ext cx="1657" cy="239"/>
                  <a:chOff x="1223" y="3207"/>
                  <a:chExt cx="1657" cy="239"/>
                </a:xfrm>
              </p:grpSpPr>
              <p:grpSp>
                <p:nvGrpSpPr>
                  <p:cNvPr id="11325" name="Group 14"/>
                  <p:cNvGrpSpPr>
                    <a:grpSpLocks/>
                  </p:cNvGrpSpPr>
                  <p:nvPr/>
                </p:nvGrpSpPr>
                <p:grpSpPr bwMode="auto">
                  <a:xfrm>
                    <a:off x="2047" y="3207"/>
                    <a:ext cx="833" cy="239"/>
                    <a:chOff x="2047" y="3207"/>
                    <a:chExt cx="833" cy="239"/>
                  </a:xfrm>
                </p:grpSpPr>
                <p:sp>
                  <p:nvSpPr>
                    <p:cNvPr id="11327" name="Rectangle 15"/>
                    <p:cNvSpPr>
                      <a:spLocks noChangeArrowheads="1"/>
                    </p:cNvSpPr>
                    <p:nvPr/>
                  </p:nvSpPr>
                  <p:spPr bwMode="auto">
                    <a:xfrm>
                      <a:off x="2463" y="3207"/>
                      <a:ext cx="417"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1328" name="Rectangle 16"/>
                    <p:cNvSpPr>
                      <a:spLocks noChangeArrowheads="1"/>
                    </p:cNvSpPr>
                    <p:nvPr/>
                  </p:nvSpPr>
                  <p:spPr bwMode="auto">
                    <a:xfrm>
                      <a:off x="2047" y="3207"/>
                      <a:ext cx="417"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grpSp>
              <p:sp>
                <p:nvSpPr>
                  <p:cNvPr id="11326" name="Rectangle 17"/>
                  <p:cNvSpPr>
                    <a:spLocks noChangeArrowheads="1"/>
                  </p:cNvSpPr>
                  <p:nvPr/>
                </p:nvSpPr>
                <p:spPr bwMode="auto">
                  <a:xfrm>
                    <a:off x="1223" y="3207"/>
                    <a:ext cx="825"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grpSp>
            <p:grpSp>
              <p:nvGrpSpPr>
                <p:cNvPr id="11304" name="Group 21"/>
                <p:cNvGrpSpPr>
                  <a:grpSpLocks/>
                </p:cNvGrpSpPr>
                <p:nvPr/>
              </p:nvGrpSpPr>
              <p:grpSpPr bwMode="auto">
                <a:xfrm>
                  <a:off x="1215" y="1992"/>
                  <a:ext cx="1665" cy="194"/>
                  <a:chOff x="1215" y="2128"/>
                  <a:chExt cx="1665" cy="194"/>
                </a:xfrm>
              </p:grpSpPr>
              <p:sp>
                <p:nvSpPr>
                  <p:cNvPr id="11323" name="Line 18"/>
                  <p:cNvSpPr>
                    <a:spLocks noChangeShapeType="1"/>
                  </p:cNvSpPr>
                  <p:nvPr/>
                </p:nvSpPr>
                <p:spPr bwMode="auto">
                  <a:xfrm flipV="1">
                    <a:off x="1215" y="2272"/>
                    <a:ext cx="1665"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1324" name="Text Box 20"/>
                  <p:cNvSpPr txBox="1">
                    <a:spLocks noChangeArrowheads="1"/>
                  </p:cNvSpPr>
                  <p:nvPr/>
                </p:nvSpPr>
                <p:spPr bwMode="auto">
                  <a:xfrm>
                    <a:off x="1843" y="2128"/>
                    <a:ext cx="43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32 bi</a:t>
                    </a:r>
                    <a:r>
                      <a:rPr lang="ro-RO" altLang="en-US" sz="1400" b="1">
                        <a:latin typeface="Book Antiqua" panose="02040602050305030304" pitchFamily="18" charset="0"/>
                      </a:rPr>
                      <a:t>ţi</a:t>
                    </a:r>
                    <a:endParaRPr lang="en-US" altLang="en-US">
                      <a:latin typeface="Book Antiqua" panose="02040602050305030304" pitchFamily="18" charset="0"/>
                    </a:endParaRPr>
                  </a:p>
                </p:txBody>
              </p:sp>
            </p:grpSp>
            <p:grpSp>
              <p:nvGrpSpPr>
                <p:cNvPr id="11305" name="Group 23"/>
                <p:cNvGrpSpPr>
                  <a:grpSpLocks/>
                </p:cNvGrpSpPr>
                <p:nvPr/>
              </p:nvGrpSpPr>
              <p:grpSpPr bwMode="auto">
                <a:xfrm>
                  <a:off x="2046" y="2208"/>
                  <a:ext cx="834" cy="194"/>
                  <a:chOff x="2046" y="2208"/>
                  <a:chExt cx="834" cy="194"/>
                </a:xfrm>
              </p:grpSpPr>
              <p:sp>
                <p:nvSpPr>
                  <p:cNvPr id="11321" name="Text Box 19"/>
                  <p:cNvSpPr txBox="1">
                    <a:spLocks noChangeArrowheads="1"/>
                  </p:cNvSpPr>
                  <p:nvPr/>
                </p:nvSpPr>
                <p:spPr bwMode="auto">
                  <a:xfrm>
                    <a:off x="2327" y="2208"/>
                    <a:ext cx="280"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AX</a:t>
                    </a:r>
                    <a:endParaRPr lang="en-US" altLang="en-US">
                      <a:latin typeface="Book Antiqua" panose="02040602050305030304" pitchFamily="18" charset="0"/>
                    </a:endParaRPr>
                  </a:p>
                </p:txBody>
              </p:sp>
              <p:sp>
                <p:nvSpPr>
                  <p:cNvPr id="11322" name="Line 22"/>
                  <p:cNvSpPr>
                    <a:spLocks noChangeShapeType="1"/>
                  </p:cNvSpPr>
                  <p:nvPr/>
                </p:nvSpPr>
                <p:spPr bwMode="auto">
                  <a:xfrm>
                    <a:off x="2046" y="2361"/>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grpSp>
            <p:grpSp>
              <p:nvGrpSpPr>
                <p:cNvPr id="11306" name="Group 28"/>
                <p:cNvGrpSpPr>
                  <a:grpSpLocks/>
                </p:cNvGrpSpPr>
                <p:nvPr/>
              </p:nvGrpSpPr>
              <p:grpSpPr bwMode="auto">
                <a:xfrm>
                  <a:off x="2142" y="2453"/>
                  <a:ext cx="673" cy="195"/>
                  <a:chOff x="2142" y="2453"/>
                  <a:chExt cx="673" cy="195"/>
                </a:xfrm>
              </p:grpSpPr>
              <p:sp>
                <p:nvSpPr>
                  <p:cNvPr id="11319" name="Text Box 24"/>
                  <p:cNvSpPr txBox="1">
                    <a:spLocks noChangeArrowheads="1"/>
                  </p:cNvSpPr>
                  <p:nvPr/>
                </p:nvSpPr>
                <p:spPr bwMode="auto">
                  <a:xfrm>
                    <a:off x="2142" y="2453"/>
                    <a:ext cx="29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AH</a:t>
                    </a:r>
                  </a:p>
                </p:txBody>
              </p:sp>
              <p:sp>
                <p:nvSpPr>
                  <p:cNvPr id="11320" name="Text Box 25"/>
                  <p:cNvSpPr txBox="1">
                    <a:spLocks noChangeArrowheads="1"/>
                  </p:cNvSpPr>
                  <p:nvPr/>
                </p:nvSpPr>
                <p:spPr bwMode="auto">
                  <a:xfrm>
                    <a:off x="2542" y="2454"/>
                    <a:ext cx="273"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AL</a:t>
                    </a:r>
                  </a:p>
                </p:txBody>
              </p:sp>
            </p:grpSp>
            <p:sp>
              <p:nvSpPr>
                <p:cNvPr id="11307" name="Text Box 26"/>
                <p:cNvSpPr txBox="1">
                  <a:spLocks noChangeArrowheads="1"/>
                </p:cNvSpPr>
                <p:nvPr/>
              </p:nvSpPr>
              <p:spPr bwMode="auto">
                <a:xfrm>
                  <a:off x="871" y="2461"/>
                  <a:ext cx="34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EAX</a:t>
                  </a:r>
                </a:p>
              </p:txBody>
            </p:sp>
            <p:sp>
              <p:nvSpPr>
                <p:cNvPr id="11308" name="Text Box 27"/>
                <p:cNvSpPr txBox="1">
                  <a:spLocks noChangeArrowheads="1"/>
                </p:cNvSpPr>
                <p:nvPr/>
              </p:nvSpPr>
              <p:spPr bwMode="auto">
                <a:xfrm>
                  <a:off x="2942" y="2453"/>
                  <a:ext cx="731"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Acumulator</a:t>
                  </a:r>
                </a:p>
              </p:txBody>
            </p:sp>
            <p:grpSp>
              <p:nvGrpSpPr>
                <p:cNvPr id="11309" name="Group 29"/>
                <p:cNvGrpSpPr>
                  <a:grpSpLocks/>
                </p:cNvGrpSpPr>
                <p:nvPr/>
              </p:nvGrpSpPr>
              <p:grpSpPr bwMode="auto">
                <a:xfrm>
                  <a:off x="2142" y="2901"/>
                  <a:ext cx="663" cy="193"/>
                  <a:chOff x="2142" y="2453"/>
                  <a:chExt cx="663" cy="193"/>
                </a:xfrm>
              </p:grpSpPr>
              <p:sp>
                <p:nvSpPr>
                  <p:cNvPr id="11317" name="Text Box 30"/>
                  <p:cNvSpPr txBox="1">
                    <a:spLocks noChangeArrowheads="1"/>
                  </p:cNvSpPr>
                  <p:nvPr/>
                </p:nvSpPr>
                <p:spPr bwMode="auto">
                  <a:xfrm>
                    <a:off x="2142" y="2453"/>
                    <a:ext cx="28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BH</a:t>
                    </a:r>
                  </a:p>
                </p:txBody>
              </p:sp>
              <p:sp>
                <p:nvSpPr>
                  <p:cNvPr id="11318" name="Text Box 31"/>
                  <p:cNvSpPr txBox="1">
                    <a:spLocks noChangeArrowheads="1"/>
                  </p:cNvSpPr>
                  <p:nvPr/>
                </p:nvSpPr>
                <p:spPr bwMode="auto">
                  <a:xfrm>
                    <a:off x="2542" y="2454"/>
                    <a:ext cx="26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BL</a:t>
                    </a:r>
                  </a:p>
                </p:txBody>
              </p:sp>
            </p:grpSp>
            <p:sp>
              <p:nvSpPr>
                <p:cNvPr id="11310" name="Text Box 33"/>
                <p:cNvSpPr txBox="1">
                  <a:spLocks noChangeArrowheads="1"/>
                </p:cNvSpPr>
                <p:nvPr/>
              </p:nvSpPr>
              <p:spPr bwMode="auto">
                <a:xfrm>
                  <a:off x="871" y="2893"/>
                  <a:ext cx="34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EBX</a:t>
                  </a:r>
                </a:p>
              </p:txBody>
            </p:sp>
            <p:grpSp>
              <p:nvGrpSpPr>
                <p:cNvPr id="11311" name="Group 34"/>
                <p:cNvGrpSpPr>
                  <a:grpSpLocks/>
                </p:cNvGrpSpPr>
                <p:nvPr/>
              </p:nvGrpSpPr>
              <p:grpSpPr bwMode="auto">
                <a:xfrm>
                  <a:off x="2046" y="2664"/>
                  <a:ext cx="834" cy="192"/>
                  <a:chOff x="2046" y="2208"/>
                  <a:chExt cx="834" cy="192"/>
                </a:xfrm>
              </p:grpSpPr>
              <p:sp>
                <p:nvSpPr>
                  <p:cNvPr id="11315" name="Text Box 35"/>
                  <p:cNvSpPr txBox="1">
                    <a:spLocks noChangeArrowheads="1"/>
                  </p:cNvSpPr>
                  <p:nvPr/>
                </p:nvSpPr>
                <p:spPr bwMode="auto">
                  <a:xfrm>
                    <a:off x="2327" y="2208"/>
                    <a:ext cx="26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BX</a:t>
                    </a:r>
                    <a:endParaRPr lang="en-US" altLang="en-US">
                      <a:latin typeface="Book Antiqua" panose="02040602050305030304" pitchFamily="18" charset="0"/>
                    </a:endParaRPr>
                  </a:p>
                </p:txBody>
              </p:sp>
              <p:sp>
                <p:nvSpPr>
                  <p:cNvPr id="11316" name="Line 36"/>
                  <p:cNvSpPr>
                    <a:spLocks noChangeShapeType="1"/>
                  </p:cNvSpPr>
                  <p:nvPr/>
                </p:nvSpPr>
                <p:spPr bwMode="auto">
                  <a:xfrm>
                    <a:off x="2046" y="2361"/>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grpSp>
            <p:sp>
              <p:nvSpPr>
                <p:cNvPr id="11312" name="Line 38"/>
                <p:cNvSpPr>
                  <a:spLocks noChangeShapeType="1"/>
                </p:cNvSpPr>
                <p:nvPr/>
              </p:nvSpPr>
              <p:spPr bwMode="auto">
                <a:xfrm>
                  <a:off x="1215" y="2069"/>
                  <a:ext cx="0" cy="338"/>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1313" name="Line 39"/>
                <p:cNvSpPr>
                  <a:spLocks noChangeShapeType="1"/>
                </p:cNvSpPr>
                <p:nvPr/>
              </p:nvSpPr>
              <p:spPr bwMode="auto">
                <a:xfrm>
                  <a:off x="2880" y="2057"/>
                  <a:ext cx="0" cy="338"/>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1314" name="Line 40"/>
                <p:cNvSpPr>
                  <a:spLocks noChangeShapeType="1"/>
                </p:cNvSpPr>
                <p:nvPr/>
              </p:nvSpPr>
              <p:spPr bwMode="auto">
                <a:xfrm flipV="1">
                  <a:off x="2038" y="2168"/>
                  <a:ext cx="0" cy="232"/>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grpSp>
        </p:grpSp>
        <p:sp>
          <p:nvSpPr>
            <p:cNvPr id="11271" name="Text Box 44"/>
            <p:cNvSpPr txBox="1">
              <a:spLocks noChangeArrowheads="1"/>
            </p:cNvSpPr>
            <p:nvPr/>
          </p:nvSpPr>
          <p:spPr bwMode="auto">
            <a:xfrm>
              <a:off x="3549" y="3335"/>
              <a:ext cx="1019"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Registrul de Date</a:t>
              </a:r>
            </a:p>
          </p:txBody>
        </p:sp>
        <p:grpSp>
          <p:nvGrpSpPr>
            <p:cNvPr id="11272" name="Group 46"/>
            <p:cNvGrpSpPr>
              <a:grpSpLocks/>
            </p:cNvGrpSpPr>
            <p:nvPr/>
          </p:nvGrpSpPr>
          <p:grpSpPr bwMode="auto">
            <a:xfrm>
              <a:off x="1822" y="2873"/>
              <a:ext cx="1657" cy="239"/>
              <a:chOff x="1223" y="3207"/>
              <a:chExt cx="1657" cy="239"/>
            </a:xfrm>
          </p:grpSpPr>
          <p:grpSp>
            <p:nvGrpSpPr>
              <p:cNvPr id="11296" name="Group 47"/>
              <p:cNvGrpSpPr>
                <a:grpSpLocks/>
              </p:cNvGrpSpPr>
              <p:nvPr/>
            </p:nvGrpSpPr>
            <p:grpSpPr bwMode="auto">
              <a:xfrm>
                <a:off x="2047" y="3207"/>
                <a:ext cx="833" cy="239"/>
                <a:chOff x="2047" y="3207"/>
                <a:chExt cx="833" cy="239"/>
              </a:xfrm>
            </p:grpSpPr>
            <p:sp>
              <p:nvSpPr>
                <p:cNvPr id="11298" name="Rectangle 48"/>
                <p:cNvSpPr>
                  <a:spLocks noChangeArrowheads="1"/>
                </p:cNvSpPr>
                <p:nvPr/>
              </p:nvSpPr>
              <p:spPr bwMode="auto">
                <a:xfrm>
                  <a:off x="2463" y="3207"/>
                  <a:ext cx="417"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1299" name="Rectangle 49"/>
                <p:cNvSpPr>
                  <a:spLocks noChangeArrowheads="1"/>
                </p:cNvSpPr>
                <p:nvPr/>
              </p:nvSpPr>
              <p:spPr bwMode="auto">
                <a:xfrm>
                  <a:off x="2047" y="3207"/>
                  <a:ext cx="417"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grpSp>
          <p:sp>
            <p:nvSpPr>
              <p:cNvPr id="11297" name="Rectangle 50"/>
              <p:cNvSpPr>
                <a:spLocks noChangeArrowheads="1"/>
              </p:cNvSpPr>
              <p:nvPr/>
            </p:nvSpPr>
            <p:spPr bwMode="auto">
              <a:xfrm>
                <a:off x="1223" y="3207"/>
                <a:ext cx="825"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grpSp>
        <p:grpSp>
          <p:nvGrpSpPr>
            <p:cNvPr id="11273" name="Group 51"/>
            <p:cNvGrpSpPr>
              <a:grpSpLocks/>
            </p:cNvGrpSpPr>
            <p:nvPr/>
          </p:nvGrpSpPr>
          <p:grpSpPr bwMode="auto">
            <a:xfrm>
              <a:off x="1822" y="3321"/>
              <a:ext cx="1657" cy="239"/>
              <a:chOff x="1223" y="3207"/>
              <a:chExt cx="1657" cy="239"/>
            </a:xfrm>
          </p:grpSpPr>
          <p:grpSp>
            <p:nvGrpSpPr>
              <p:cNvPr id="11292" name="Group 52"/>
              <p:cNvGrpSpPr>
                <a:grpSpLocks/>
              </p:cNvGrpSpPr>
              <p:nvPr/>
            </p:nvGrpSpPr>
            <p:grpSpPr bwMode="auto">
              <a:xfrm>
                <a:off x="2047" y="3207"/>
                <a:ext cx="833" cy="239"/>
                <a:chOff x="2047" y="3207"/>
                <a:chExt cx="833" cy="239"/>
              </a:xfrm>
            </p:grpSpPr>
            <p:sp>
              <p:nvSpPr>
                <p:cNvPr id="11294" name="Rectangle 53"/>
                <p:cNvSpPr>
                  <a:spLocks noChangeArrowheads="1"/>
                </p:cNvSpPr>
                <p:nvPr/>
              </p:nvSpPr>
              <p:spPr bwMode="auto">
                <a:xfrm>
                  <a:off x="2463" y="3207"/>
                  <a:ext cx="417"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sp>
              <p:nvSpPr>
                <p:cNvPr id="11295" name="Rectangle 54"/>
                <p:cNvSpPr>
                  <a:spLocks noChangeArrowheads="1"/>
                </p:cNvSpPr>
                <p:nvPr/>
              </p:nvSpPr>
              <p:spPr bwMode="auto">
                <a:xfrm>
                  <a:off x="2047" y="3207"/>
                  <a:ext cx="417"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grpSp>
          <p:sp>
            <p:nvSpPr>
              <p:cNvPr id="11293" name="Rectangle 55"/>
              <p:cNvSpPr>
                <a:spLocks noChangeArrowheads="1"/>
              </p:cNvSpPr>
              <p:nvPr/>
            </p:nvSpPr>
            <p:spPr bwMode="auto">
              <a:xfrm>
                <a:off x="1223" y="3207"/>
                <a:ext cx="825" cy="239"/>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endParaRPr lang="en-US" altLang="en-US">
                  <a:latin typeface="Book Antiqua" panose="02040602050305030304" pitchFamily="18" charset="0"/>
                </a:endParaRPr>
              </a:p>
            </p:txBody>
          </p:sp>
        </p:grpSp>
        <p:sp>
          <p:nvSpPr>
            <p:cNvPr id="11274" name="Text Box 58"/>
            <p:cNvSpPr txBox="1">
              <a:spLocks noChangeArrowheads="1"/>
            </p:cNvSpPr>
            <p:nvPr/>
          </p:nvSpPr>
          <p:spPr bwMode="auto">
            <a:xfrm>
              <a:off x="2882" y="2466"/>
              <a:ext cx="43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16 bi</a:t>
              </a:r>
              <a:r>
                <a:rPr lang="ro-RO" altLang="en-US" sz="1400" b="1">
                  <a:latin typeface="Book Antiqua" panose="02040602050305030304" pitchFamily="18" charset="0"/>
                </a:rPr>
                <a:t>ţi</a:t>
              </a:r>
              <a:endParaRPr lang="en-US" altLang="en-US">
                <a:latin typeface="Book Antiqua" panose="02040602050305030304" pitchFamily="18" charset="0"/>
              </a:endParaRPr>
            </a:p>
          </p:txBody>
        </p:sp>
        <p:sp>
          <p:nvSpPr>
            <p:cNvPr id="11275" name="Text Box 60"/>
            <p:cNvSpPr txBox="1">
              <a:spLocks noChangeArrowheads="1"/>
            </p:cNvSpPr>
            <p:nvPr/>
          </p:nvSpPr>
          <p:spPr bwMode="auto">
            <a:xfrm>
              <a:off x="2926" y="2650"/>
              <a:ext cx="274"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CX</a:t>
              </a:r>
              <a:endParaRPr lang="en-US" altLang="en-US">
                <a:latin typeface="Book Antiqua" panose="02040602050305030304" pitchFamily="18" charset="0"/>
              </a:endParaRPr>
            </a:p>
          </p:txBody>
        </p:sp>
        <p:sp>
          <p:nvSpPr>
            <p:cNvPr id="11276" name="Line 61"/>
            <p:cNvSpPr>
              <a:spLocks noChangeShapeType="1"/>
            </p:cNvSpPr>
            <p:nvPr/>
          </p:nvSpPr>
          <p:spPr bwMode="auto">
            <a:xfrm>
              <a:off x="2645" y="2803"/>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grpSp>
          <p:nvGrpSpPr>
            <p:cNvPr id="11277" name="Group 62"/>
            <p:cNvGrpSpPr>
              <a:grpSpLocks/>
            </p:cNvGrpSpPr>
            <p:nvPr/>
          </p:nvGrpSpPr>
          <p:grpSpPr bwMode="auto">
            <a:xfrm>
              <a:off x="2741" y="2895"/>
              <a:ext cx="667" cy="195"/>
              <a:chOff x="2142" y="2453"/>
              <a:chExt cx="667" cy="195"/>
            </a:xfrm>
          </p:grpSpPr>
          <p:sp>
            <p:nvSpPr>
              <p:cNvPr id="11290" name="Text Box 63"/>
              <p:cNvSpPr txBox="1">
                <a:spLocks noChangeArrowheads="1"/>
              </p:cNvSpPr>
              <p:nvPr/>
            </p:nvSpPr>
            <p:spPr bwMode="auto">
              <a:xfrm>
                <a:off x="2142" y="2453"/>
                <a:ext cx="292"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CH</a:t>
                </a:r>
              </a:p>
            </p:txBody>
          </p:sp>
          <p:sp>
            <p:nvSpPr>
              <p:cNvPr id="11291" name="Text Box 64"/>
              <p:cNvSpPr txBox="1">
                <a:spLocks noChangeArrowheads="1"/>
              </p:cNvSpPr>
              <p:nvPr/>
            </p:nvSpPr>
            <p:spPr bwMode="auto">
              <a:xfrm>
                <a:off x="2542" y="2454"/>
                <a:ext cx="267"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CL</a:t>
                </a:r>
              </a:p>
            </p:txBody>
          </p:sp>
        </p:grpSp>
        <p:sp>
          <p:nvSpPr>
            <p:cNvPr id="11278" name="Text Box 65"/>
            <p:cNvSpPr txBox="1">
              <a:spLocks noChangeArrowheads="1"/>
            </p:cNvSpPr>
            <p:nvPr/>
          </p:nvSpPr>
          <p:spPr bwMode="auto">
            <a:xfrm>
              <a:off x="1470" y="2903"/>
              <a:ext cx="34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ECX</a:t>
              </a:r>
            </a:p>
          </p:txBody>
        </p:sp>
        <p:sp>
          <p:nvSpPr>
            <p:cNvPr id="11279" name="Text Box 66"/>
            <p:cNvSpPr txBox="1">
              <a:spLocks noChangeArrowheads="1"/>
            </p:cNvSpPr>
            <p:nvPr/>
          </p:nvSpPr>
          <p:spPr bwMode="auto">
            <a:xfrm>
              <a:off x="3541" y="2895"/>
              <a:ext cx="474"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Contor</a:t>
              </a:r>
            </a:p>
          </p:txBody>
        </p:sp>
        <p:grpSp>
          <p:nvGrpSpPr>
            <p:cNvPr id="11280" name="Group 67"/>
            <p:cNvGrpSpPr>
              <a:grpSpLocks/>
            </p:cNvGrpSpPr>
            <p:nvPr/>
          </p:nvGrpSpPr>
          <p:grpSpPr bwMode="auto">
            <a:xfrm>
              <a:off x="2741" y="3343"/>
              <a:ext cx="679" cy="195"/>
              <a:chOff x="2142" y="2453"/>
              <a:chExt cx="679" cy="195"/>
            </a:xfrm>
          </p:grpSpPr>
          <p:sp>
            <p:nvSpPr>
              <p:cNvPr id="11288" name="Text Box 68"/>
              <p:cNvSpPr txBox="1">
                <a:spLocks noChangeArrowheads="1"/>
              </p:cNvSpPr>
              <p:nvPr/>
            </p:nvSpPr>
            <p:spPr bwMode="auto">
              <a:xfrm>
                <a:off x="2142" y="2453"/>
                <a:ext cx="304"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DH</a:t>
                </a:r>
              </a:p>
            </p:txBody>
          </p:sp>
          <p:sp>
            <p:nvSpPr>
              <p:cNvPr id="11289" name="Text Box 69"/>
              <p:cNvSpPr txBox="1">
                <a:spLocks noChangeArrowheads="1"/>
              </p:cNvSpPr>
              <p:nvPr/>
            </p:nvSpPr>
            <p:spPr bwMode="auto">
              <a:xfrm>
                <a:off x="2542" y="2454"/>
                <a:ext cx="279"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DL</a:t>
                </a:r>
              </a:p>
            </p:txBody>
          </p:sp>
        </p:grpSp>
        <p:sp>
          <p:nvSpPr>
            <p:cNvPr id="11281" name="Text Box 70"/>
            <p:cNvSpPr txBox="1">
              <a:spLocks noChangeArrowheads="1"/>
            </p:cNvSpPr>
            <p:nvPr/>
          </p:nvSpPr>
          <p:spPr bwMode="auto">
            <a:xfrm>
              <a:off x="1470" y="3335"/>
              <a:ext cx="36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EDX</a:t>
              </a:r>
            </a:p>
          </p:txBody>
        </p:sp>
        <p:grpSp>
          <p:nvGrpSpPr>
            <p:cNvPr id="11282" name="Group 71"/>
            <p:cNvGrpSpPr>
              <a:grpSpLocks/>
            </p:cNvGrpSpPr>
            <p:nvPr/>
          </p:nvGrpSpPr>
          <p:grpSpPr bwMode="auto">
            <a:xfrm>
              <a:off x="2645" y="3106"/>
              <a:ext cx="834" cy="194"/>
              <a:chOff x="2046" y="2208"/>
              <a:chExt cx="834" cy="194"/>
            </a:xfrm>
          </p:grpSpPr>
          <p:sp>
            <p:nvSpPr>
              <p:cNvPr id="11286" name="Text Box 72"/>
              <p:cNvSpPr txBox="1">
                <a:spLocks noChangeArrowheads="1"/>
              </p:cNvSpPr>
              <p:nvPr/>
            </p:nvSpPr>
            <p:spPr bwMode="auto">
              <a:xfrm>
                <a:off x="2327" y="2208"/>
                <a:ext cx="28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r>
                  <a:rPr lang="en-US" altLang="en-US" sz="1400" b="1">
                    <a:latin typeface="Book Antiqua" panose="02040602050305030304" pitchFamily="18" charset="0"/>
                  </a:rPr>
                  <a:t>DX</a:t>
                </a:r>
                <a:endParaRPr lang="en-US" altLang="en-US">
                  <a:latin typeface="Book Antiqua" panose="02040602050305030304" pitchFamily="18" charset="0"/>
                </a:endParaRPr>
              </a:p>
            </p:txBody>
          </p:sp>
          <p:sp>
            <p:nvSpPr>
              <p:cNvPr id="11287" name="Line 73"/>
              <p:cNvSpPr>
                <a:spLocks noChangeShapeType="1"/>
              </p:cNvSpPr>
              <p:nvPr/>
            </p:nvSpPr>
            <p:spPr bwMode="auto">
              <a:xfrm>
                <a:off x="2046" y="2361"/>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grpSp>
        <p:sp>
          <p:nvSpPr>
            <p:cNvPr id="11283" name="Line 75"/>
            <p:cNvSpPr>
              <a:spLocks noChangeShapeType="1"/>
            </p:cNvSpPr>
            <p:nvPr/>
          </p:nvSpPr>
          <p:spPr bwMode="auto">
            <a:xfrm>
              <a:off x="3479" y="2499"/>
              <a:ext cx="0" cy="338"/>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1284" name="Line 76"/>
            <p:cNvSpPr>
              <a:spLocks noChangeShapeType="1"/>
            </p:cNvSpPr>
            <p:nvPr/>
          </p:nvSpPr>
          <p:spPr bwMode="auto">
            <a:xfrm flipV="1">
              <a:off x="2637" y="2518"/>
              <a:ext cx="0" cy="324"/>
            </a:xfrm>
            <a:prstGeom prst="line">
              <a:avLst/>
            </a:prstGeom>
            <a:noFill/>
            <a:ln w="12700" cap="rnd">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sp>
          <p:nvSpPr>
            <p:cNvPr id="11285" name="Line 77"/>
            <p:cNvSpPr>
              <a:spLocks noChangeShapeType="1"/>
            </p:cNvSpPr>
            <p:nvPr/>
          </p:nvSpPr>
          <p:spPr bwMode="auto">
            <a:xfrm>
              <a:off x="2645" y="2635"/>
              <a:ext cx="83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Book Antiqua" panose="02040602050305030304" pitchFamily="18" charset="0"/>
              </a:endParaRPr>
            </a:p>
          </p:txBody>
        </p:sp>
      </p:grpSp>
    </p:spTree>
  </p:cSld>
  <p:clrMapOvr>
    <a:masterClrMapping/>
  </p:clrMapOvr>
</p:sld>
</file>

<file path=ppt/theme/theme1.xml><?xml version="1.0" encoding="utf-8"?>
<a:theme xmlns:a="http://schemas.openxmlformats.org/drawingml/2006/main" name="Fireball">
  <a:themeElements>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Firebal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3505</TotalTime>
  <Words>3700</Words>
  <Application>Microsoft Office PowerPoint</Application>
  <PresentationFormat>On-screen Show (4:3)</PresentationFormat>
  <Paragraphs>768</Paragraphs>
  <Slides>41</Slides>
  <Notes>6</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Book Antiqua</vt:lpstr>
      <vt:lpstr>Garamond</vt:lpstr>
      <vt:lpstr>Times New Roman</vt:lpstr>
      <vt:lpstr>Verdana</vt:lpstr>
      <vt:lpstr>Fireball</vt:lpstr>
      <vt:lpstr>Bazele Tehnologiei Informaţiei Microprocesorul şi ASM</vt:lpstr>
      <vt:lpstr>Conţinut</vt:lpstr>
      <vt:lpstr>PowerPoint Presentation</vt:lpstr>
      <vt:lpstr>PowerPoint Presentation</vt:lpstr>
      <vt:lpstr> Procesarea instrucţiunilor</vt:lpstr>
      <vt:lpstr>Arhitectura sistemului x86</vt:lpstr>
      <vt:lpstr>Dimensiunile magistralelor de date şi de adrese ale procesorului</vt:lpstr>
      <vt:lpstr>Regiştrii microprocesorului</vt:lpstr>
      <vt:lpstr>Regiştrii de uz general</vt:lpstr>
      <vt:lpstr>Regiştrii de uz general - continuare </vt:lpstr>
      <vt:lpstr>Regiştrii de uz general</vt:lpstr>
      <vt:lpstr>Regiştrii pointer şi index</vt:lpstr>
      <vt:lpstr>Stiva</vt:lpstr>
      <vt:lpstr>Funcţionarea stivei</vt:lpstr>
      <vt:lpstr>Funcţionarea stivei</vt:lpstr>
      <vt:lpstr>Registrul indicatorilor de stare</vt:lpstr>
      <vt:lpstr>Registrul indicatorilor de stare</vt:lpstr>
      <vt:lpstr>Registrul indicatorilor de stare</vt:lpstr>
      <vt:lpstr>Registrul indicatorilor de stare (cont.)</vt:lpstr>
      <vt:lpstr>Regiştrii de segment, pointerul de instrucţiuni şi registrul indicatorilor de stare</vt:lpstr>
      <vt:lpstr>Regiştrii de segment</vt:lpstr>
      <vt:lpstr>Limbajul cod-maşină</vt:lpstr>
      <vt:lpstr>Limbajul cod-maşină (cont.)</vt:lpstr>
      <vt:lpstr>Moduri de adresare a memoriei</vt:lpstr>
      <vt:lpstr>Moduri de adresare a memoriei (cont.)</vt:lpstr>
      <vt:lpstr>Moduri de adresare a memoriei (cont.)</vt:lpstr>
      <vt:lpstr>Moduri de adresare a memoriei (cont.)</vt:lpstr>
      <vt:lpstr>Exemple de adresări</vt:lpstr>
      <vt:lpstr>Exemple de adresări (cont.)</vt:lpstr>
      <vt:lpstr>Exemple de adresări (cont.)</vt:lpstr>
      <vt:lpstr>Componenţa şi formatul instrucţiunilor</vt:lpstr>
      <vt:lpstr>Componentele unei instrucţiuni</vt:lpstr>
      <vt:lpstr> Opcode</vt:lpstr>
      <vt:lpstr>Mode</vt:lpstr>
      <vt:lpstr>Atribuirea pentru REG şi R/M</vt:lpstr>
      <vt:lpstr>Exemplu de atribuire a regiştrilor</vt:lpstr>
      <vt:lpstr>Folosirea câmpului R/M pentru determinarea modului de adresare </vt:lpstr>
      <vt:lpstr>Exemplu</vt:lpstr>
      <vt:lpstr>Modul de adresare directă</vt:lpstr>
      <vt:lpstr>Instrucţiunea “imediată”</vt:lpstr>
      <vt:lpstr>Instrucţiunea MOV cu regiştri de segment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BTI Curs 13</dc:title>
  <dc:creator>Razvan</dc:creator>
  <cp:lastModifiedBy>Administrator</cp:lastModifiedBy>
  <cp:revision>219</cp:revision>
  <cp:lastPrinted>1999-08-25T13:17:36Z</cp:lastPrinted>
  <dcterms:created xsi:type="dcterms:W3CDTF">1999-08-25T01:21:32Z</dcterms:created>
  <dcterms:modified xsi:type="dcterms:W3CDTF">2023-12-06T10:03:30Z</dcterms:modified>
</cp:coreProperties>
</file>