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22" r:id="rId4"/>
    <p:sldId id="315" r:id="rId5"/>
    <p:sldId id="336" r:id="rId6"/>
    <p:sldId id="337" r:id="rId7"/>
    <p:sldId id="338" r:id="rId8"/>
    <p:sldId id="264" r:id="rId9"/>
    <p:sldId id="316" r:id="rId10"/>
    <p:sldId id="320" r:id="rId11"/>
    <p:sldId id="309" r:id="rId12"/>
    <p:sldId id="318" r:id="rId13"/>
    <p:sldId id="319" r:id="rId14"/>
    <p:sldId id="310" r:id="rId15"/>
    <p:sldId id="260" r:id="rId16"/>
    <p:sldId id="339" r:id="rId17"/>
    <p:sldId id="304" r:id="rId18"/>
    <p:sldId id="340" r:id="rId19"/>
  </p:sldIdLst>
  <p:sldSz cx="9144000" cy="6858000" type="screen4x3"/>
  <p:notesSz cx="6946900" cy="9091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9" autoAdjust="0"/>
    <p:restoredTop sz="78467" autoAdjust="0"/>
  </p:normalViewPr>
  <p:slideViewPr>
    <p:cSldViewPr>
      <p:cViewPr varScale="1">
        <p:scale>
          <a:sx n="61" d="100"/>
          <a:sy n="61" d="100"/>
        </p:scale>
        <p:origin x="10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>
      <p:cViewPr varScale="1">
        <p:scale>
          <a:sx n="61" d="100"/>
          <a:sy n="61" d="100"/>
        </p:scale>
        <p:origin x="-1692" y="-90"/>
      </p:cViewPr>
      <p:guideLst>
        <p:guide orient="horz" pos="2863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6C2B2DD-E169-435E-B7FA-D8C184EAA81A}" type="datetime2">
              <a:rPr lang="ro-RO" altLang="en-US"/>
              <a:pPr>
                <a:defRPr/>
              </a:pPr>
              <a:t>duminică, 1 octombrie 2023</a:t>
            </a:fld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3ED9704-BD33-4126-9E87-83264DA76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976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F85ACB2-429F-43C4-A420-43961F71458E}" type="datetime2">
              <a:rPr lang="ro-RO" altLang="en-US"/>
              <a:pPr>
                <a:defRPr/>
              </a:pPr>
              <a:t>duminică, 1 octombrie 2023</a:t>
            </a:fld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94C16B0-BF54-4EEE-BFF6-85746D9A1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8000"/>
            <a:ext cx="509587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151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687388"/>
            <a:ext cx="4530725" cy="3395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192404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41137ED-B72E-4AA1-B39E-26C32A7D8862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968796E-4621-435B-A6ED-244138909732}" type="slidenum">
              <a:rPr lang="en-US" altLang="en-US" sz="1000">
                <a:latin typeface="Times New Roman" pitchFamily="18" charset="0"/>
              </a:rPr>
              <a:pPr/>
              <a:t>1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86D551C-BAA0-4149-B46E-CEA3C0AF551C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15D78E-DA2E-406F-9318-0DC3E82B31B8}" type="slidenum">
              <a:rPr lang="en-US" altLang="en-US" sz="1000">
                <a:latin typeface="Times New Roman" pitchFamily="18" charset="0"/>
              </a:rPr>
              <a:pPr/>
              <a:t>10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7F4D17-45A2-49DD-AA47-8FD8ED3245EB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A47C348-3741-47EC-A24A-C2B776687261}" type="slidenum">
              <a:rPr lang="en-US" altLang="en-US" sz="1000">
                <a:latin typeface="Times New Roman" pitchFamily="18" charset="0"/>
              </a:rPr>
              <a:pPr/>
              <a:t>11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3F9D104-AC1B-4C0E-94F5-B0CA8E70F93C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BDDFD0-EEA3-4B9E-9EAF-E25FBAF47927}" type="slidenum">
              <a:rPr lang="en-US" altLang="en-US" sz="1000">
                <a:latin typeface="Times New Roman" pitchFamily="18" charset="0"/>
              </a:rPr>
              <a:pPr/>
              <a:t>12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0DF195-8FBA-4C96-971A-DA50D0E87BD5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0377C-45C0-45E6-9323-31D2257AF002}" type="slidenum">
              <a:rPr lang="en-US" altLang="en-US" sz="1000">
                <a:latin typeface="Times New Roman" pitchFamily="18" charset="0"/>
              </a:rPr>
              <a:pPr/>
              <a:t>13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BF51926-2D4C-4AA8-BFF2-B58EC881ABDA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60F4D15-B477-4B25-800F-32169E55988C}" type="slidenum">
              <a:rPr lang="en-US" altLang="en-US" sz="1000">
                <a:latin typeface="Times New Roman" pitchFamily="18" charset="0"/>
              </a:rPr>
              <a:pPr/>
              <a:t>14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B44AB3-007B-4938-8D63-DBD744C7D23E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D713EA-89CA-416D-A11E-56D55570587F}" type="slidenum">
              <a:rPr lang="en-US" altLang="en-US" sz="1000">
                <a:latin typeface="Times New Roman" pitchFamily="18" charset="0"/>
              </a:rPr>
              <a:pPr/>
              <a:t>15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7F99D8C-712C-4C61-9182-8BF13B17044A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FD0BCFC-97E1-43BA-8C73-F1445CF94335}" type="slidenum">
              <a:rPr lang="en-US" altLang="en-US" sz="1000">
                <a:latin typeface="Times New Roman" pitchFamily="18" charset="0"/>
              </a:rPr>
              <a:pPr/>
              <a:t>16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0F210A-69ED-41B5-948C-D7A403286507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B50FAC-B6EA-4222-BA08-6C5A9C1E1D57}" type="slidenum">
              <a:rPr lang="en-US" altLang="en-US" sz="1000">
                <a:latin typeface="Times New Roman" pitchFamily="18" charset="0"/>
              </a:rPr>
              <a:pPr/>
              <a:t>17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7292E49-7349-4B71-B9D7-B15187D1F6BC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01261C-4095-4E08-8898-1779DC804E76}" type="slidenum">
              <a:rPr lang="en-US" altLang="en-US" sz="1000">
                <a:latin typeface="Times New Roman" pitchFamily="18" charset="0"/>
              </a:rPr>
              <a:pPr/>
              <a:t>18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2DF3674-EAD7-454A-B443-6FE8F5D0509D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7253982-9E6B-4E24-AEF9-2028888BDEE6}" type="slidenum">
              <a:rPr lang="en-US" altLang="en-US" sz="1000">
                <a:latin typeface="Times New Roman" pitchFamily="18" charset="0"/>
              </a:rPr>
              <a:pPr/>
              <a:t>2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7DE589-5104-4163-841C-46F9FEAEB24D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ADBF59B-F202-45F8-A46D-46F96D21A602}" type="slidenum">
              <a:rPr lang="en-US" altLang="en-US" sz="1000">
                <a:latin typeface="Times New Roman" pitchFamily="18" charset="0"/>
              </a:rPr>
              <a:pPr/>
              <a:t>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>
                <a:latin typeface="Book Antiqua" pitchFamily="18" charset="0"/>
              </a:rPr>
              <a:t>E-business (electronic business), </a:t>
            </a:r>
            <a:r>
              <a:rPr lang="en-US" altLang="en-US" sz="1200" b="0" dirty="0" err="1" smtClean="0">
                <a:latin typeface="Book Antiqua" pitchFamily="18" charset="0"/>
              </a:rPr>
              <a:t>asemanator</a:t>
            </a:r>
            <a:r>
              <a:rPr lang="en-US" altLang="en-US" sz="1200" b="0" baseline="0" dirty="0" smtClean="0">
                <a:latin typeface="Book Antiqua" pitchFamily="18" charset="0"/>
              </a:rPr>
              <a:t> ca </a:t>
            </a:r>
            <a:r>
              <a:rPr lang="en-US" altLang="en-US" sz="1200" b="0" baseline="0" dirty="0" err="1" smtClean="0">
                <a:latin typeface="Book Antiqua" pitchFamily="18" charset="0"/>
              </a:rPr>
              <a:t>si</a:t>
            </a:r>
            <a:r>
              <a:rPr lang="en-US" altLang="en-US" sz="1200" b="0" baseline="0" dirty="0" smtClean="0">
                <a:latin typeface="Book Antiqua" pitchFamily="18" charset="0"/>
              </a:rPr>
              <a:t> </a:t>
            </a:r>
            <a:r>
              <a:rPr lang="en-US" altLang="en-US" sz="1200" b="0" baseline="0" dirty="0" err="1" smtClean="0">
                <a:latin typeface="Book Antiqua" pitchFamily="18" charset="0"/>
              </a:rPr>
              <a:t>constructie</a:t>
            </a:r>
            <a:r>
              <a:rPr lang="en-US" altLang="en-US" sz="1200" b="0" baseline="0" dirty="0" smtClean="0">
                <a:latin typeface="Book Antiqua" pitchFamily="18" charset="0"/>
              </a:rPr>
              <a:t> cu </a:t>
            </a:r>
            <a:r>
              <a:rPr lang="en-US" altLang="en-US" sz="1200" b="0" baseline="0" dirty="0" err="1" smtClean="0">
                <a:latin typeface="Book Antiqua" pitchFamily="18" charset="0"/>
              </a:rPr>
              <a:t>termenii</a:t>
            </a:r>
            <a:r>
              <a:rPr lang="en-US" altLang="en-US" sz="1200" b="0" baseline="0" dirty="0" smtClean="0">
                <a:latin typeface="Book Antiqua" pitchFamily="18" charset="0"/>
              </a:rPr>
              <a:t> </a:t>
            </a:r>
            <a:r>
              <a:rPr lang="en-US" altLang="en-US" sz="1200" b="0" dirty="0" smtClean="0">
                <a:latin typeface="Book Antiqua" pitchFamily="18" charset="0"/>
              </a:rPr>
              <a:t>"e-mail" </a:t>
            </a:r>
            <a:r>
              <a:rPr lang="en-US" altLang="en-US" sz="1200" b="0" dirty="0" err="1" smtClean="0">
                <a:latin typeface="Book Antiqua" pitchFamily="18" charset="0"/>
              </a:rPr>
              <a:t>sau</a:t>
            </a:r>
            <a:r>
              <a:rPr lang="en-US" altLang="en-US" sz="1200" b="0" dirty="0" smtClean="0">
                <a:latin typeface="Book Antiqua" pitchFamily="18" charset="0"/>
              </a:rPr>
              <a:t> "e-commerce," </a:t>
            </a:r>
            <a:r>
              <a:rPr lang="en-US" altLang="en-US" sz="1200" b="0" dirty="0" err="1" smtClean="0">
                <a:latin typeface="Book Antiqua" pitchFamily="18" charset="0"/>
              </a:rPr>
              <a:t>reprezintă</a:t>
            </a:r>
            <a:r>
              <a:rPr lang="en-US" altLang="en-US" sz="1200" b="0" dirty="0" smtClean="0">
                <a:latin typeface="Book Antiqua" pitchFamily="18" charset="0"/>
              </a:rPr>
              <a:t>  </a:t>
            </a:r>
            <a:r>
              <a:rPr lang="en-US" altLang="en-US" sz="1200" b="0" dirty="0" err="1" smtClean="0">
                <a:latin typeface="Book Antiqua" pitchFamily="18" charset="0"/>
              </a:rPr>
              <a:t>modul</a:t>
            </a:r>
            <a:r>
              <a:rPr lang="en-US" altLang="en-US" sz="1200" b="0" dirty="0" smtClean="0">
                <a:latin typeface="Book Antiqua" pitchFamily="18" charset="0"/>
              </a:rPr>
              <a:t> de </a:t>
            </a:r>
            <a:r>
              <a:rPr lang="en-US" altLang="en-US" sz="1200" b="0" dirty="0" err="1" smtClean="0">
                <a:latin typeface="Book Antiqua" pitchFamily="18" charset="0"/>
              </a:rPr>
              <a:t>conducere</a:t>
            </a:r>
            <a:r>
              <a:rPr lang="en-US" altLang="en-US" sz="1200" b="0" dirty="0" smtClean="0">
                <a:latin typeface="Book Antiqua" pitchFamily="18" charset="0"/>
              </a:rPr>
              <a:t> a </a:t>
            </a:r>
            <a:r>
              <a:rPr lang="en-US" altLang="en-US" sz="1200" b="0" dirty="0" err="1" smtClean="0">
                <a:latin typeface="Book Antiqua" pitchFamily="18" charset="0"/>
              </a:rPr>
              <a:t>unei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afaceri</a:t>
            </a:r>
            <a:r>
              <a:rPr lang="en-US" altLang="en-US" sz="1200" b="0" dirty="0" smtClean="0">
                <a:latin typeface="Book Antiqua" pitchFamily="18" charset="0"/>
              </a:rPr>
              <a:t> cu </a:t>
            </a:r>
            <a:r>
              <a:rPr lang="en-US" altLang="en-US" sz="1200" b="0" dirty="0" err="1" smtClean="0">
                <a:latin typeface="Book Antiqua" pitchFamily="18" charset="0"/>
              </a:rPr>
              <a:t>ajutorul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Internetului</a:t>
            </a:r>
            <a:r>
              <a:rPr lang="en-US" altLang="en-US" sz="1200" b="0" dirty="0" smtClean="0">
                <a:latin typeface="Book Antiqua" pitchFamily="18" charset="0"/>
              </a:rPr>
              <a:t> (</a:t>
            </a:r>
            <a:r>
              <a:rPr lang="en-US" altLang="en-US" sz="1200" b="0" dirty="0" err="1" smtClean="0">
                <a:latin typeface="Book Antiqua" pitchFamily="18" charset="0"/>
              </a:rPr>
              <a:t>sau</a:t>
            </a:r>
            <a:r>
              <a:rPr lang="en-US" altLang="en-US" sz="1200" b="0" dirty="0" smtClean="0">
                <a:latin typeface="Book Antiqua" pitchFamily="18" charset="0"/>
              </a:rPr>
              <a:t>, </a:t>
            </a:r>
            <a:r>
              <a:rPr lang="en-US" altLang="en-US" sz="1200" b="0" dirty="0" err="1" smtClean="0">
                <a:latin typeface="Book Antiqua" pitchFamily="18" charset="0"/>
              </a:rPr>
              <a:t>mai</a:t>
            </a:r>
            <a:r>
              <a:rPr lang="en-US" altLang="en-US" sz="1200" b="0" dirty="0" smtClean="0">
                <a:latin typeface="Book Antiqua" pitchFamily="18" charset="0"/>
              </a:rPr>
              <a:t> precis, a </a:t>
            </a:r>
            <a:r>
              <a:rPr lang="en-US" altLang="en-US" sz="1200" b="0" dirty="0" err="1" smtClean="0">
                <a:latin typeface="Book Antiqua" pitchFamily="18" charset="0"/>
              </a:rPr>
              <a:t>tehnologiilor</a:t>
            </a:r>
            <a:r>
              <a:rPr lang="en-US" altLang="en-US" sz="1200" b="0" dirty="0" smtClean="0">
                <a:latin typeface="Book Antiqua" pitchFamily="18" charset="0"/>
              </a:rPr>
              <a:t> Internet), nu </a:t>
            </a:r>
            <a:r>
              <a:rPr lang="en-US" altLang="en-US" sz="1200" b="0" dirty="0" err="1" smtClean="0">
                <a:latin typeface="Book Antiqua" pitchFamily="18" charset="0"/>
              </a:rPr>
              <a:t>doar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prin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cumpărare</a:t>
            </a:r>
            <a:r>
              <a:rPr lang="en-US" altLang="en-US" sz="1200" b="0" dirty="0" smtClean="0">
                <a:latin typeface="Book Antiqua" pitchFamily="18" charset="0"/>
              </a:rPr>
              <a:t>/</a:t>
            </a:r>
            <a:r>
              <a:rPr lang="en-US" altLang="en-US" sz="1200" b="0" dirty="0" err="1" smtClean="0">
                <a:latin typeface="Book Antiqua" pitchFamily="18" charset="0"/>
              </a:rPr>
              <a:t>vânzare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dar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şi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prin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oferirea</a:t>
            </a:r>
            <a:r>
              <a:rPr lang="en-US" altLang="en-US" sz="1200" b="0" dirty="0" smtClean="0">
                <a:latin typeface="Book Antiqua" pitchFamily="18" charset="0"/>
              </a:rPr>
              <a:t> de </a:t>
            </a:r>
            <a:r>
              <a:rPr lang="en-US" altLang="en-US" sz="1200" b="0" dirty="0" err="1" smtClean="0">
                <a:latin typeface="Book Antiqua" pitchFamily="18" charset="0"/>
              </a:rPr>
              <a:t>servicii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clienţilor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sau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prin</a:t>
            </a:r>
            <a:r>
              <a:rPr lang="en-US" altLang="en-US" sz="1200" b="0" dirty="0" smtClean="0">
                <a:latin typeface="Book Antiqua" pitchFamily="18" charset="0"/>
              </a:rPr>
              <a:t> </a:t>
            </a:r>
            <a:r>
              <a:rPr lang="en-US" altLang="en-US" sz="1200" b="0" dirty="0" err="1" smtClean="0">
                <a:latin typeface="Book Antiqua" pitchFamily="18" charset="0"/>
              </a:rPr>
              <a:t>colaborarea</a:t>
            </a:r>
            <a:r>
              <a:rPr lang="en-US" altLang="en-US" sz="1200" b="0" dirty="0" smtClean="0">
                <a:latin typeface="Book Antiqua" pitchFamily="18" charset="0"/>
              </a:rPr>
              <a:t> cu </a:t>
            </a:r>
            <a:r>
              <a:rPr lang="en-US" altLang="en-US" sz="1200" b="0" dirty="0" err="1" smtClean="0">
                <a:latin typeface="Book Antiqua" pitchFamily="18" charset="0"/>
              </a:rPr>
              <a:t>partenerii</a:t>
            </a:r>
            <a:r>
              <a:rPr lang="en-US" altLang="en-US" sz="1200" b="0" dirty="0" smtClean="0">
                <a:latin typeface="Book Antiqua" pitchFamily="18" charset="0"/>
              </a:rPr>
              <a:t> de </a:t>
            </a:r>
            <a:r>
              <a:rPr lang="en-US" altLang="en-US" sz="1200" b="0" dirty="0" err="1" smtClean="0">
                <a:latin typeface="Book Antiqua" pitchFamily="18" charset="0"/>
              </a:rPr>
              <a:t>afaceri</a:t>
            </a:r>
            <a:r>
              <a:rPr lang="en-US" altLang="en-US" sz="1200" b="0" dirty="0" smtClean="0">
                <a:latin typeface="Book Antiqua" pitchFamily="18" charset="0"/>
              </a:rPr>
              <a:t>. </a:t>
            </a:r>
            <a:endParaRPr lang="ro-RO" altLang="en-US" sz="1200" b="0" dirty="0" smtClean="0">
              <a:latin typeface="Book Antiqua" pitchFamily="18" charset="0"/>
            </a:endParaRPr>
          </a:p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94CF51F-FF59-4F03-BBE9-086C9AB4F4DA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B98A5D-0284-4DD3-8067-E2969EE5EC3F}" type="slidenum">
              <a:rPr lang="en-US" altLang="en-US" sz="1000">
                <a:latin typeface="Times New Roman" pitchFamily="18" charset="0"/>
              </a:rPr>
              <a:pPr/>
              <a:t>4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8B98D4F-313C-49BA-9C24-1C168EDF2F84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0B5CA5-E459-4CB6-B981-912B2138A668}" type="slidenum">
              <a:rPr lang="en-US" altLang="en-US" sz="1000">
                <a:latin typeface="Times New Roman" pitchFamily="18" charset="0"/>
              </a:rPr>
              <a:pPr/>
              <a:t>5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7FA11D8-9D6D-41E0-9986-015766D7E0E4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C8EF59B-3BB5-4E71-AC70-448DE0698C8D}" type="slidenum">
              <a:rPr lang="en-US" altLang="en-US" sz="1000">
                <a:latin typeface="Times New Roman" pitchFamily="18" charset="0"/>
              </a:rPr>
              <a:pPr/>
              <a:t>6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5C12FAE-6D44-49AD-B1D3-4A1E6A4468DD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DAC086F-16B8-4E15-95D2-95D34EAAC752}" type="slidenum">
              <a:rPr lang="en-US" altLang="en-US" sz="1000">
                <a:latin typeface="Times New Roman" pitchFamily="18" charset="0"/>
              </a:rPr>
              <a:pPr/>
              <a:t>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21040C-8626-4A51-8E34-356E03F0CDE4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4416E8E-282E-4510-982F-D0B91C1BC47D}" type="slidenum">
              <a:rPr lang="en-US" altLang="en-US" sz="1000">
                <a:latin typeface="Times New Roman" pitchFamily="18" charset="0"/>
              </a:rPr>
              <a:pPr/>
              <a:t>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907D89E-FD30-441C-A2CA-7C341CC31DA3}" type="datetime2">
              <a:rPr lang="ro-RO" altLang="en-US" sz="1000">
                <a:latin typeface="Times New Roman" pitchFamily="18" charset="0"/>
              </a:rPr>
              <a:pPr/>
              <a:t>duminică, 1 octombrie 2023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FF2797-EA4A-4263-9331-3B6C1922BEF3}" type="slidenum">
              <a:rPr lang="en-US" altLang="en-US" sz="1000">
                <a:latin typeface="Times New Roman" pitchFamily="18" charset="0"/>
              </a:rPr>
              <a:pPr/>
              <a:t>9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2"/>
          <p:cNvGrpSpPr>
            <a:grpSpLocks/>
          </p:cNvGrpSpPr>
          <p:nvPr/>
        </p:nvGrpSpPr>
        <p:grpSpPr bwMode="auto">
          <a:xfrm>
            <a:off x="301625" y="223838"/>
            <a:ext cx="6108700" cy="1822450"/>
            <a:chOff x="190" y="141"/>
            <a:chExt cx="3848" cy="1148"/>
          </a:xfrm>
        </p:grpSpPr>
        <p:sp>
          <p:nvSpPr>
            <p:cNvPr id="5" name="Freeform 1028"/>
            <p:cNvSpPr>
              <a:spLocks/>
            </p:cNvSpPr>
            <p:nvPr/>
          </p:nvSpPr>
          <p:spPr bwMode="auto">
            <a:xfrm>
              <a:off x="190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029"/>
            <p:cNvSpPr>
              <a:spLocks/>
            </p:cNvSpPr>
            <p:nvPr/>
          </p:nvSpPr>
          <p:spPr bwMode="auto">
            <a:xfrm>
              <a:off x="190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30"/>
            <p:cNvSpPr>
              <a:spLocks/>
            </p:cNvSpPr>
            <p:nvPr/>
          </p:nvSpPr>
          <p:spPr bwMode="auto">
            <a:xfrm>
              <a:off x="190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031"/>
            <p:cNvSpPr>
              <a:spLocks/>
            </p:cNvSpPr>
            <p:nvPr/>
          </p:nvSpPr>
          <p:spPr bwMode="auto">
            <a:xfrm>
              <a:off x="190" y="141"/>
              <a:ext cx="3848" cy="859"/>
            </a:xfrm>
            <a:custGeom>
              <a:avLst/>
              <a:gdLst>
                <a:gd name="T0" fmla="*/ 99 w 3848"/>
                <a:gd name="T1" fmla="*/ 844 h 859"/>
                <a:gd name="T2" fmla="*/ 103 w 3848"/>
                <a:gd name="T3" fmla="*/ 819 h 859"/>
                <a:gd name="T4" fmla="*/ 108 w 3848"/>
                <a:gd name="T5" fmla="*/ 795 h 859"/>
                <a:gd name="T6" fmla="*/ 112 w 3848"/>
                <a:gd name="T7" fmla="*/ 769 h 859"/>
                <a:gd name="T8" fmla="*/ 116 w 3848"/>
                <a:gd name="T9" fmla="*/ 743 h 859"/>
                <a:gd name="T10" fmla="*/ 119 w 3848"/>
                <a:gd name="T11" fmla="*/ 717 h 859"/>
                <a:gd name="T12" fmla="*/ 121 w 3848"/>
                <a:gd name="T13" fmla="*/ 691 h 859"/>
                <a:gd name="T14" fmla="*/ 124 w 3848"/>
                <a:gd name="T15" fmla="*/ 663 h 859"/>
                <a:gd name="T16" fmla="*/ 125 w 3848"/>
                <a:gd name="T17" fmla="*/ 637 h 859"/>
                <a:gd name="T18" fmla="*/ 127 w 3848"/>
                <a:gd name="T19" fmla="*/ 610 h 859"/>
                <a:gd name="T20" fmla="*/ 127 w 3848"/>
                <a:gd name="T21" fmla="*/ 583 h 859"/>
                <a:gd name="T22" fmla="*/ 127 w 3848"/>
                <a:gd name="T23" fmla="*/ 526 h 859"/>
                <a:gd name="T24" fmla="*/ 124 w 3848"/>
                <a:gd name="T25" fmla="*/ 470 h 859"/>
                <a:gd name="T26" fmla="*/ 119 w 3848"/>
                <a:gd name="T27" fmla="*/ 412 h 859"/>
                <a:gd name="T28" fmla="*/ 111 w 3848"/>
                <a:gd name="T29" fmla="*/ 354 h 859"/>
                <a:gd name="T30" fmla="*/ 99 w 3848"/>
                <a:gd name="T31" fmla="*/ 296 h 859"/>
                <a:gd name="T32" fmla="*/ 85 w 3848"/>
                <a:gd name="T33" fmla="*/ 236 h 859"/>
                <a:gd name="T34" fmla="*/ 68 w 3848"/>
                <a:gd name="T35" fmla="*/ 177 h 859"/>
                <a:gd name="T36" fmla="*/ 48 w 3848"/>
                <a:gd name="T37" fmla="*/ 118 h 859"/>
                <a:gd name="T38" fmla="*/ 25 w 3848"/>
                <a:gd name="T39" fmla="*/ 57 h 859"/>
                <a:gd name="T40" fmla="*/ 0 w 3848"/>
                <a:gd name="T41" fmla="*/ 0 h 859"/>
                <a:gd name="T42" fmla="*/ 0 w 3848"/>
                <a:gd name="T43" fmla="*/ 858 h 859"/>
                <a:gd name="T44" fmla="*/ 3847 w 3848"/>
                <a:gd name="T45" fmla="*/ 858 h 859"/>
                <a:gd name="T46" fmla="*/ 3847 w 3848"/>
                <a:gd name="T47" fmla="*/ 844 h 859"/>
                <a:gd name="T48" fmla="*/ 99 w 3848"/>
                <a:gd name="T49" fmla="*/ 844 h 8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48" h="859">
                  <a:moveTo>
                    <a:pt x="99" y="844"/>
                  </a:moveTo>
                  <a:lnTo>
                    <a:pt x="103" y="819"/>
                  </a:lnTo>
                  <a:lnTo>
                    <a:pt x="108" y="795"/>
                  </a:lnTo>
                  <a:lnTo>
                    <a:pt x="112" y="769"/>
                  </a:lnTo>
                  <a:lnTo>
                    <a:pt x="116" y="743"/>
                  </a:lnTo>
                  <a:lnTo>
                    <a:pt x="119" y="717"/>
                  </a:lnTo>
                  <a:lnTo>
                    <a:pt x="121" y="691"/>
                  </a:lnTo>
                  <a:lnTo>
                    <a:pt x="124" y="663"/>
                  </a:lnTo>
                  <a:lnTo>
                    <a:pt x="125" y="637"/>
                  </a:lnTo>
                  <a:lnTo>
                    <a:pt x="127" y="610"/>
                  </a:lnTo>
                  <a:lnTo>
                    <a:pt x="127" y="583"/>
                  </a:lnTo>
                  <a:lnTo>
                    <a:pt x="127" y="526"/>
                  </a:lnTo>
                  <a:lnTo>
                    <a:pt x="124" y="470"/>
                  </a:lnTo>
                  <a:lnTo>
                    <a:pt x="119" y="412"/>
                  </a:lnTo>
                  <a:lnTo>
                    <a:pt x="111" y="354"/>
                  </a:lnTo>
                  <a:lnTo>
                    <a:pt x="99" y="296"/>
                  </a:lnTo>
                  <a:lnTo>
                    <a:pt x="85" y="236"/>
                  </a:lnTo>
                  <a:lnTo>
                    <a:pt x="68" y="177"/>
                  </a:lnTo>
                  <a:lnTo>
                    <a:pt x="48" y="118"/>
                  </a:lnTo>
                  <a:lnTo>
                    <a:pt x="25" y="57"/>
                  </a:lnTo>
                  <a:lnTo>
                    <a:pt x="0" y="0"/>
                  </a:lnTo>
                  <a:lnTo>
                    <a:pt x="0" y="858"/>
                  </a:lnTo>
                  <a:lnTo>
                    <a:pt x="3847" y="858"/>
                  </a:lnTo>
                  <a:lnTo>
                    <a:pt x="3847" y="844"/>
                  </a:lnTo>
                  <a:lnTo>
                    <a:pt x="99" y="844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085850" y="1903413"/>
            <a:ext cx="7721600" cy="16176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95375" y="3897313"/>
            <a:ext cx="6365875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1100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7F4B80-43BD-45B3-8B34-851CEAFB68A3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0" name="Rectangle 110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6E1F40-8830-4462-9B8C-1308E19EF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102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95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48AF6-B157-4B8B-85FD-2612A3290C3F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503F-0D44-4925-917F-6493759F1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60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89D8D-BC3A-4213-A862-9DFED36212F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C6E28-1D1B-411B-B700-EA5CC3F51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16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0566-7D9B-4E21-8CEB-9CDDA4BDE62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6A38F-9926-4DF5-9271-562FD70A7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3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1F16-79A6-473E-BDF5-17B2DF4C2AF9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782B5-E6D2-4E68-9172-CCF2E61A9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69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B196-9FC4-494B-8EFD-D59FE881B3D2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92FC2-992A-4E3E-BE45-8398F9638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55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B77F5-505F-4472-AB30-8960E87CFF7F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A806-AFDE-4584-8ADC-A688150E0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5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4BF1D-E3C6-4EE6-AC72-962B9C7C9719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4B24A-A63E-4D49-B785-2EA35DB230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81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9630-A6B9-43D2-8AC3-DEB5CEA43E1A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4BBD6-C11E-49E5-B8B2-2E916872A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64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519B-B657-4CA8-8F09-8BBED3ADBA87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4877A-D763-4F0F-B92E-667722097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73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C546B-25DB-4225-9799-1E5A9BBA00C6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29809-0DCA-4C48-A34C-5B6BFBF97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04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9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99213"/>
            <a:ext cx="189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D61F59DF-9167-44A7-8059-F26E342B177C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400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400800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4C83A59-C449-49EF-B951-39AA88015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33813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Capitolul 1</a:t>
            </a: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300038" y="230188"/>
            <a:ext cx="8843962" cy="1827212"/>
            <a:chOff x="189" y="145"/>
            <a:chExt cx="5113" cy="1144"/>
          </a:xfrm>
        </p:grpSpPr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191" y="145"/>
              <a:ext cx="5111" cy="1141"/>
              <a:chOff x="191" y="145"/>
              <a:chExt cx="5111" cy="1141"/>
            </a:xfrm>
          </p:grpSpPr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191" y="1028"/>
                <a:ext cx="94" cy="28"/>
              </a:xfrm>
              <a:custGeom>
                <a:avLst/>
                <a:gdLst>
                  <a:gd name="T0" fmla="*/ 0 w 94"/>
                  <a:gd name="T1" fmla="*/ 27 h 28"/>
                  <a:gd name="T2" fmla="*/ 86 w 94"/>
                  <a:gd name="T3" fmla="*/ 27 h 28"/>
                  <a:gd name="T4" fmla="*/ 87 w 94"/>
                  <a:gd name="T5" fmla="*/ 23 h 28"/>
                  <a:gd name="T6" fmla="*/ 88 w 94"/>
                  <a:gd name="T7" fmla="*/ 20 h 28"/>
                  <a:gd name="T8" fmla="*/ 89 w 94"/>
                  <a:gd name="T9" fmla="*/ 16 h 28"/>
                  <a:gd name="T10" fmla="*/ 89 w 94"/>
                  <a:gd name="T11" fmla="*/ 13 h 28"/>
                  <a:gd name="T12" fmla="*/ 90 w 94"/>
                  <a:gd name="T13" fmla="*/ 10 h 28"/>
                  <a:gd name="T14" fmla="*/ 91 w 94"/>
                  <a:gd name="T15" fmla="*/ 7 h 28"/>
                  <a:gd name="T16" fmla="*/ 92 w 94"/>
                  <a:gd name="T17" fmla="*/ 3 h 28"/>
                  <a:gd name="T18" fmla="*/ 93 w 94"/>
                  <a:gd name="T19" fmla="*/ 0 h 28"/>
                  <a:gd name="T20" fmla="*/ 0 w 94"/>
                  <a:gd name="T21" fmla="*/ 0 h 28"/>
                  <a:gd name="T22" fmla="*/ 0 w 94"/>
                  <a:gd name="T23" fmla="*/ 27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4" h="28">
                    <a:moveTo>
                      <a:pt x="0" y="27"/>
                    </a:moveTo>
                    <a:lnTo>
                      <a:pt x="86" y="27"/>
                    </a:lnTo>
                    <a:lnTo>
                      <a:pt x="87" y="23"/>
                    </a:lnTo>
                    <a:lnTo>
                      <a:pt x="88" y="20"/>
                    </a:lnTo>
                    <a:lnTo>
                      <a:pt x="89" y="16"/>
                    </a:lnTo>
                    <a:lnTo>
                      <a:pt x="89" y="13"/>
                    </a:lnTo>
                    <a:lnTo>
                      <a:pt x="90" y="10"/>
                    </a:lnTo>
                    <a:lnTo>
                      <a:pt x="91" y="7"/>
                    </a:lnTo>
                    <a:lnTo>
                      <a:pt x="92" y="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191" y="1081"/>
                <a:ext cx="80" cy="27"/>
              </a:xfrm>
              <a:custGeom>
                <a:avLst/>
                <a:gdLst>
                  <a:gd name="T0" fmla="*/ 0 w 80"/>
                  <a:gd name="T1" fmla="*/ 26 h 27"/>
                  <a:gd name="T2" fmla="*/ 71 w 80"/>
                  <a:gd name="T3" fmla="*/ 26 h 27"/>
                  <a:gd name="T4" fmla="*/ 71 w 80"/>
                  <a:gd name="T5" fmla="*/ 23 h 27"/>
                  <a:gd name="T6" fmla="*/ 72 w 80"/>
                  <a:gd name="T7" fmla="*/ 20 h 27"/>
                  <a:gd name="T8" fmla="*/ 74 w 80"/>
                  <a:gd name="T9" fmla="*/ 17 h 27"/>
                  <a:gd name="T10" fmla="*/ 75 w 80"/>
                  <a:gd name="T11" fmla="*/ 13 h 27"/>
                  <a:gd name="T12" fmla="*/ 75 w 80"/>
                  <a:gd name="T13" fmla="*/ 10 h 27"/>
                  <a:gd name="T14" fmla="*/ 76 w 80"/>
                  <a:gd name="T15" fmla="*/ 6 h 27"/>
                  <a:gd name="T16" fmla="*/ 78 w 80"/>
                  <a:gd name="T17" fmla="*/ 3 h 27"/>
                  <a:gd name="T18" fmla="*/ 79 w 80"/>
                  <a:gd name="T19" fmla="*/ 0 h 27"/>
                  <a:gd name="T20" fmla="*/ 0 w 80"/>
                  <a:gd name="T21" fmla="*/ 0 h 27"/>
                  <a:gd name="T22" fmla="*/ 0 w 80"/>
                  <a:gd name="T23" fmla="*/ 26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0" h="27">
                    <a:moveTo>
                      <a:pt x="0" y="26"/>
                    </a:moveTo>
                    <a:lnTo>
                      <a:pt x="71" y="26"/>
                    </a:lnTo>
                    <a:lnTo>
                      <a:pt x="71" y="23"/>
                    </a:lnTo>
                    <a:lnTo>
                      <a:pt x="72" y="20"/>
                    </a:lnTo>
                    <a:lnTo>
                      <a:pt x="74" y="17"/>
                    </a:lnTo>
                    <a:lnTo>
                      <a:pt x="75" y="13"/>
                    </a:lnTo>
                    <a:lnTo>
                      <a:pt x="75" y="10"/>
                    </a:lnTo>
                    <a:lnTo>
                      <a:pt x="76" y="6"/>
                    </a:lnTo>
                    <a:lnTo>
                      <a:pt x="78" y="3"/>
                    </a:lnTo>
                    <a:lnTo>
                      <a:pt x="79" y="0"/>
                    </a:lnTo>
                    <a:lnTo>
                      <a:pt x="0" y="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91" y="1134"/>
                <a:ext cx="63" cy="152"/>
              </a:xfrm>
              <a:custGeom>
                <a:avLst/>
                <a:gdLst>
                  <a:gd name="T0" fmla="*/ 0 w 63"/>
                  <a:gd name="T1" fmla="*/ 0 h 152"/>
                  <a:gd name="T2" fmla="*/ 0 w 63"/>
                  <a:gd name="T3" fmla="*/ 151 h 152"/>
                  <a:gd name="T4" fmla="*/ 5 w 63"/>
                  <a:gd name="T5" fmla="*/ 141 h 152"/>
                  <a:gd name="T6" fmla="*/ 10 w 63"/>
                  <a:gd name="T7" fmla="*/ 130 h 152"/>
                  <a:gd name="T8" fmla="*/ 15 w 63"/>
                  <a:gd name="T9" fmla="*/ 119 h 152"/>
                  <a:gd name="T10" fmla="*/ 19 w 63"/>
                  <a:gd name="T11" fmla="*/ 109 h 152"/>
                  <a:gd name="T12" fmla="*/ 23 w 63"/>
                  <a:gd name="T13" fmla="*/ 99 h 152"/>
                  <a:gd name="T14" fmla="*/ 28 w 63"/>
                  <a:gd name="T15" fmla="*/ 89 h 152"/>
                  <a:gd name="T16" fmla="*/ 31 w 63"/>
                  <a:gd name="T17" fmla="*/ 79 h 152"/>
                  <a:gd name="T18" fmla="*/ 36 w 63"/>
                  <a:gd name="T19" fmla="*/ 70 h 152"/>
                  <a:gd name="T20" fmla="*/ 39 w 63"/>
                  <a:gd name="T21" fmla="*/ 61 h 152"/>
                  <a:gd name="T22" fmla="*/ 43 w 63"/>
                  <a:gd name="T23" fmla="*/ 52 h 152"/>
                  <a:gd name="T24" fmla="*/ 46 w 63"/>
                  <a:gd name="T25" fmla="*/ 42 h 152"/>
                  <a:gd name="T26" fmla="*/ 50 w 63"/>
                  <a:gd name="T27" fmla="*/ 34 h 152"/>
                  <a:gd name="T28" fmla="*/ 54 w 63"/>
                  <a:gd name="T29" fmla="*/ 25 h 152"/>
                  <a:gd name="T30" fmla="*/ 56 w 63"/>
                  <a:gd name="T31" fmla="*/ 17 h 152"/>
                  <a:gd name="T32" fmla="*/ 59 w 63"/>
                  <a:gd name="T33" fmla="*/ 8 h 152"/>
                  <a:gd name="T34" fmla="*/ 62 w 63"/>
                  <a:gd name="T35" fmla="*/ 0 h 152"/>
                  <a:gd name="T36" fmla="*/ 0 w 63"/>
                  <a:gd name="T37" fmla="*/ 0 h 1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3" h="152">
                    <a:moveTo>
                      <a:pt x="0" y="0"/>
                    </a:moveTo>
                    <a:lnTo>
                      <a:pt x="0" y="151"/>
                    </a:lnTo>
                    <a:lnTo>
                      <a:pt x="5" y="141"/>
                    </a:lnTo>
                    <a:lnTo>
                      <a:pt x="10" y="130"/>
                    </a:lnTo>
                    <a:lnTo>
                      <a:pt x="15" y="119"/>
                    </a:lnTo>
                    <a:lnTo>
                      <a:pt x="19" y="109"/>
                    </a:lnTo>
                    <a:lnTo>
                      <a:pt x="23" y="99"/>
                    </a:lnTo>
                    <a:lnTo>
                      <a:pt x="28" y="89"/>
                    </a:lnTo>
                    <a:lnTo>
                      <a:pt x="31" y="79"/>
                    </a:lnTo>
                    <a:lnTo>
                      <a:pt x="36" y="70"/>
                    </a:lnTo>
                    <a:lnTo>
                      <a:pt x="39" y="61"/>
                    </a:lnTo>
                    <a:lnTo>
                      <a:pt x="43" y="52"/>
                    </a:lnTo>
                    <a:lnTo>
                      <a:pt x="46" y="42"/>
                    </a:lnTo>
                    <a:lnTo>
                      <a:pt x="50" y="34"/>
                    </a:lnTo>
                    <a:lnTo>
                      <a:pt x="54" y="25"/>
                    </a:lnTo>
                    <a:lnTo>
                      <a:pt x="56" y="17"/>
                    </a:lnTo>
                    <a:lnTo>
                      <a:pt x="59" y="8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10"/>
              <p:cNvSpPr>
                <a:spLocks noChangeShapeType="1"/>
              </p:cNvSpPr>
              <p:nvPr/>
            </p:nvSpPr>
            <p:spPr bwMode="auto">
              <a:xfrm>
                <a:off x="191" y="1081"/>
                <a:ext cx="0" cy="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11"/>
              <p:cNvSpPr>
                <a:spLocks noChangeShapeType="1"/>
              </p:cNvSpPr>
              <p:nvPr/>
            </p:nvSpPr>
            <p:spPr bwMode="auto">
              <a:xfrm>
                <a:off x="191" y="1028"/>
                <a:ext cx="0" cy="27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191" y="145"/>
                <a:ext cx="5111" cy="858"/>
              </a:xfrm>
              <a:custGeom>
                <a:avLst/>
                <a:gdLst>
                  <a:gd name="T0" fmla="*/ 100 w 5111"/>
                  <a:gd name="T1" fmla="*/ 843 h 858"/>
                  <a:gd name="T2" fmla="*/ 103 w 5111"/>
                  <a:gd name="T3" fmla="*/ 828 h 858"/>
                  <a:gd name="T4" fmla="*/ 105 w 5111"/>
                  <a:gd name="T5" fmla="*/ 812 h 858"/>
                  <a:gd name="T6" fmla="*/ 108 w 5111"/>
                  <a:gd name="T7" fmla="*/ 797 h 858"/>
                  <a:gd name="T8" fmla="*/ 111 w 5111"/>
                  <a:gd name="T9" fmla="*/ 781 h 858"/>
                  <a:gd name="T10" fmla="*/ 113 w 5111"/>
                  <a:gd name="T11" fmla="*/ 765 h 858"/>
                  <a:gd name="T12" fmla="*/ 115 w 5111"/>
                  <a:gd name="T13" fmla="*/ 749 h 858"/>
                  <a:gd name="T14" fmla="*/ 117 w 5111"/>
                  <a:gd name="T15" fmla="*/ 733 h 858"/>
                  <a:gd name="T16" fmla="*/ 119 w 5111"/>
                  <a:gd name="T17" fmla="*/ 716 h 858"/>
                  <a:gd name="T18" fmla="*/ 120 w 5111"/>
                  <a:gd name="T19" fmla="*/ 700 h 858"/>
                  <a:gd name="T20" fmla="*/ 122 w 5111"/>
                  <a:gd name="T21" fmla="*/ 683 h 858"/>
                  <a:gd name="T22" fmla="*/ 124 w 5111"/>
                  <a:gd name="T23" fmla="*/ 667 h 858"/>
                  <a:gd name="T24" fmla="*/ 125 w 5111"/>
                  <a:gd name="T25" fmla="*/ 649 h 858"/>
                  <a:gd name="T26" fmla="*/ 126 w 5111"/>
                  <a:gd name="T27" fmla="*/ 633 h 858"/>
                  <a:gd name="T28" fmla="*/ 127 w 5111"/>
                  <a:gd name="T29" fmla="*/ 616 h 858"/>
                  <a:gd name="T30" fmla="*/ 127 w 5111"/>
                  <a:gd name="T31" fmla="*/ 599 h 858"/>
                  <a:gd name="T32" fmla="*/ 127 w 5111"/>
                  <a:gd name="T33" fmla="*/ 581 h 858"/>
                  <a:gd name="T34" fmla="*/ 127 w 5111"/>
                  <a:gd name="T35" fmla="*/ 564 h 858"/>
                  <a:gd name="T36" fmla="*/ 127 w 5111"/>
                  <a:gd name="T37" fmla="*/ 547 h 858"/>
                  <a:gd name="T38" fmla="*/ 127 w 5111"/>
                  <a:gd name="T39" fmla="*/ 529 h 858"/>
                  <a:gd name="T40" fmla="*/ 127 w 5111"/>
                  <a:gd name="T41" fmla="*/ 512 h 858"/>
                  <a:gd name="T42" fmla="*/ 126 w 5111"/>
                  <a:gd name="T43" fmla="*/ 495 h 858"/>
                  <a:gd name="T44" fmla="*/ 125 w 5111"/>
                  <a:gd name="T45" fmla="*/ 477 h 858"/>
                  <a:gd name="T46" fmla="*/ 123 w 5111"/>
                  <a:gd name="T47" fmla="*/ 459 h 858"/>
                  <a:gd name="T48" fmla="*/ 122 w 5111"/>
                  <a:gd name="T49" fmla="*/ 441 h 858"/>
                  <a:gd name="T50" fmla="*/ 119 w 5111"/>
                  <a:gd name="T51" fmla="*/ 423 h 858"/>
                  <a:gd name="T52" fmla="*/ 118 w 5111"/>
                  <a:gd name="T53" fmla="*/ 405 h 858"/>
                  <a:gd name="T54" fmla="*/ 116 w 5111"/>
                  <a:gd name="T55" fmla="*/ 387 h 858"/>
                  <a:gd name="T56" fmla="*/ 113 w 5111"/>
                  <a:gd name="T57" fmla="*/ 368 h 858"/>
                  <a:gd name="T58" fmla="*/ 110 w 5111"/>
                  <a:gd name="T59" fmla="*/ 350 h 858"/>
                  <a:gd name="T60" fmla="*/ 107 w 5111"/>
                  <a:gd name="T61" fmla="*/ 332 h 858"/>
                  <a:gd name="T62" fmla="*/ 103 w 5111"/>
                  <a:gd name="T63" fmla="*/ 314 h 858"/>
                  <a:gd name="T64" fmla="*/ 100 w 5111"/>
                  <a:gd name="T65" fmla="*/ 295 h 858"/>
                  <a:gd name="T66" fmla="*/ 95 w 5111"/>
                  <a:gd name="T67" fmla="*/ 277 h 858"/>
                  <a:gd name="T68" fmla="*/ 91 w 5111"/>
                  <a:gd name="T69" fmla="*/ 259 h 858"/>
                  <a:gd name="T70" fmla="*/ 87 w 5111"/>
                  <a:gd name="T71" fmla="*/ 240 h 858"/>
                  <a:gd name="T72" fmla="*/ 82 w 5111"/>
                  <a:gd name="T73" fmla="*/ 222 h 858"/>
                  <a:gd name="T74" fmla="*/ 77 w 5111"/>
                  <a:gd name="T75" fmla="*/ 203 h 858"/>
                  <a:gd name="T76" fmla="*/ 71 w 5111"/>
                  <a:gd name="T77" fmla="*/ 185 h 858"/>
                  <a:gd name="T78" fmla="*/ 65 w 5111"/>
                  <a:gd name="T79" fmla="*/ 166 h 858"/>
                  <a:gd name="T80" fmla="*/ 59 w 5111"/>
                  <a:gd name="T81" fmla="*/ 147 h 858"/>
                  <a:gd name="T82" fmla="*/ 53 w 5111"/>
                  <a:gd name="T83" fmla="*/ 129 h 858"/>
                  <a:gd name="T84" fmla="*/ 47 w 5111"/>
                  <a:gd name="T85" fmla="*/ 110 h 858"/>
                  <a:gd name="T86" fmla="*/ 39 w 5111"/>
                  <a:gd name="T87" fmla="*/ 92 h 858"/>
                  <a:gd name="T88" fmla="*/ 31 w 5111"/>
                  <a:gd name="T89" fmla="*/ 73 h 858"/>
                  <a:gd name="T90" fmla="*/ 24 w 5111"/>
                  <a:gd name="T91" fmla="*/ 55 h 858"/>
                  <a:gd name="T92" fmla="*/ 16 w 5111"/>
                  <a:gd name="T93" fmla="*/ 36 h 858"/>
                  <a:gd name="T94" fmla="*/ 8 w 5111"/>
                  <a:gd name="T95" fmla="*/ 18 h 858"/>
                  <a:gd name="T96" fmla="*/ 0 w 5111"/>
                  <a:gd name="T97" fmla="*/ 0 h 858"/>
                  <a:gd name="T98" fmla="*/ 0 w 5111"/>
                  <a:gd name="T99" fmla="*/ 857 h 858"/>
                  <a:gd name="T100" fmla="*/ 0 w 5111"/>
                  <a:gd name="T101" fmla="*/ 857 h 858"/>
                  <a:gd name="T102" fmla="*/ 5110 w 5111"/>
                  <a:gd name="T103" fmla="*/ 857 h 858"/>
                  <a:gd name="T104" fmla="*/ 5110 w 5111"/>
                  <a:gd name="T105" fmla="*/ 843 h 858"/>
                  <a:gd name="T106" fmla="*/ 100 w 5111"/>
                  <a:gd name="T107" fmla="*/ 843 h 8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111" h="858">
                    <a:moveTo>
                      <a:pt x="100" y="843"/>
                    </a:moveTo>
                    <a:lnTo>
                      <a:pt x="103" y="828"/>
                    </a:lnTo>
                    <a:lnTo>
                      <a:pt x="105" y="812"/>
                    </a:lnTo>
                    <a:lnTo>
                      <a:pt x="108" y="797"/>
                    </a:lnTo>
                    <a:lnTo>
                      <a:pt x="111" y="781"/>
                    </a:lnTo>
                    <a:lnTo>
                      <a:pt x="113" y="765"/>
                    </a:lnTo>
                    <a:lnTo>
                      <a:pt x="115" y="749"/>
                    </a:lnTo>
                    <a:lnTo>
                      <a:pt x="117" y="733"/>
                    </a:lnTo>
                    <a:lnTo>
                      <a:pt x="119" y="716"/>
                    </a:lnTo>
                    <a:lnTo>
                      <a:pt x="120" y="700"/>
                    </a:lnTo>
                    <a:lnTo>
                      <a:pt x="122" y="683"/>
                    </a:lnTo>
                    <a:lnTo>
                      <a:pt x="124" y="667"/>
                    </a:lnTo>
                    <a:lnTo>
                      <a:pt x="125" y="649"/>
                    </a:lnTo>
                    <a:lnTo>
                      <a:pt x="126" y="633"/>
                    </a:lnTo>
                    <a:lnTo>
                      <a:pt x="127" y="616"/>
                    </a:lnTo>
                    <a:lnTo>
                      <a:pt x="127" y="599"/>
                    </a:lnTo>
                    <a:lnTo>
                      <a:pt x="127" y="581"/>
                    </a:lnTo>
                    <a:lnTo>
                      <a:pt x="127" y="564"/>
                    </a:lnTo>
                    <a:lnTo>
                      <a:pt x="127" y="547"/>
                    </a:lnTo>
                    <a:lnTo>
                      <a:pt x="127" y="529"/>
                    </a:lnTo>
                    <a:lnTo>
                      <a:pt x="127" y="512"/>
                    </a:lnTo>
                    <a:lnTo>
                      <a:pt x="126" y="495"/>
                    </a:lnTo>
                    <a:lnTo>
                      <a:pt x="125" y="477"/>
                    </a:lnTo>
                    <a:lnTo>
                      <a:pt x="123" y="459"/>
                    </a:lnTo>
                    <a:lnTo>
                      <a:pt x="122" y="441"/>
                    </a:lnTo>
                    <a:lnTo>
                      <a:pt x="119" y="423"/>
                    </a:lnTo>
                    <a:lnTo>
                      <a:pt x="118" y="405"/>
                    </a:lnTo>
                    <a:lnTo>
                      <a:pt x="116" y="387"/>
                    </a:lnTo>
                    <a:lnTo>
                      <a:pt x="113" y="368"/>
                    </a:lnTo>
                    <a:lnTo>
                      <a:pt x="110" y="350"/>
                    </a:lnTo>
                    <a:lnTo>
                      <a:pt x="107" y="332"/>
                    </a:lnTo>
                    <a:lnTo>
                      <a:pt x="103" y="314"/>
                    </a:lnTo>
                    <a:lnTo>
                      <a:pt x="100" y="295"/>
                    </a:lnTo>
                    <a:lnTo>
                      <a:pt x="95" y="277"/>
                    </a:lnTo>
                    <a:lnTo>
                      <a:pt x="91" y="259"/>
                    </a:lnTo>
                    <a:lnTo>
                      <a:pt x="87" y="240"/>
                    </a:lnTo>
                    <a:lnTo>
                      <a:pt x="82" y="222"/>
                    </a:lnTo>
                    <a:lnTo>
                      <a:pt x="77" y="203"/>
                    </a:lnTo>
                    <a:lnTo>
                      <a:pt x="71" y="185"/>
                    </a:lnTo>
                    <a:lnTo>
                      <a:pt x="65" y="166"/>
                    </a:lnTo>
                    <a:lnTo>
                      <a:pt x="59" y="147"/>
                    </a:lnTo>
                    <a:lnTo>
                      <a:pt x="53" y="129"/>
                    </a:lnTo>
                    <a:lnTo>
                      <a:pt x="47" y="110"/>
                    </a:lnTo>
                    <a:lnTo>
                      <a:pt x="39" y="92"/>
                    </a:lnTo>
                    <a:lnTo>
                      <a:pt x="31" y="73"/>
                    </a:lnTo>
                    <a:lnTo>
                      <a:pt x="24" y="55"/>
                    </a:lnTo>
                    <a:lnTo>
                      <a:pt x="16" y="36"/>
                    </a:lnTo>
                    <a:lnTo>
                      <a:pt x="8" y="18"/>
                    </a:lnTo>
                    <a:lnTo>
                      <a:pt x="0" y="0"/>
                    </a:lnTo>
                    <a:lnTo>
                      <a:pt x="0" y="857"/>
                    </a:lnTo>
                    <a:lnTo>
                      <a:pt x="5110" y="857"/>
                    </a:lnTo>
                    <a:lnTo>
                      <a:pt x="5110" y="843"/>
                    </a:lnTo>
                    <a:lnTo>
                      <a:pt x="100" y="843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2" name="Freeform 14"/>
            <p:cNvSpPr>
              <a:spLocks/>
            </p:cNvSpPr>
            <p:nvPr/>
          </p:nvSpPr>
          <p:spPr bwMode="auto">
            <a:xfrm>
              <a:off x="189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189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189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2pPr>
      <a:lvl3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3pPr>
      <a:lvl4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4pPr>
      <a:lvl5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5pPr>
      <a:lvl6pPr marL="4572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6pPr>
      <a:lvl7pPr marL="9144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7pPr>
      <a:lvl8pPr marL="13716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8pPr>
      <a:lvl9pPr marL="18288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9pPr>
    </p:titleStyle>
    <p:bodyStyle>
      <a:lvl1pPr marL="230188" indent="-230188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285750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204913" indent="-228600" algn="l" defTabSz="8715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066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38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210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82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54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10.wmf"/><Relationship Id="rId4" Type="http://schemas.openxmlformats.org/officeDocument/2006/relationships/oleObject" Target="NUL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1.png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 dirty="0">
              <a:latin typeface="Book Antiqua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o-RO" altLang="en-US" sz="2800" dirty="0" smtClean="0">
                <a:latin typeface="Book Antiqua" pitchFamily="18" charset="0"/>
              </a:rPr>
              <a:t>Sisteme</a:t>
            </a:r>
            <a:r>
              <a:rPr lang="en-US" altLang="en-US" sz="2800" dirty="0" smtClean="0">
                <a:latin typeface="Book Antiqua" pitchFamily="18" charset="0"/>
              </a:rPr>
              <a:t> </a:t>
            </a:r>
            <a:r>
              <a:rPr lang="en-US" altLang="en-US" sz="2800" dirty="0">
                <a:latin typeface="Book Antiqua" pitchFamily="18" charset="0"/>
              </a:rPr>
              <a:t>integrate </a:t>
            </a:r>
            <a:r>
              <a:rPr lang="ro-RO" altLang="en-US" sz="2800" dirty="0" smtClean="0">
                <a:latin typeface="Book Antiqua" pitchFamily="18" charset="0"/>
              </a:rPr>
              <a:t>pentru</a:t>
            </a:r>
            <a:r>
              <a:rPr lang="en-US" altLang="en-US" sz="2800" dirty="0" smtClean="0">
                <a:latin typeface="Book Antiqua" pitchFamily="18" charset="0"/>
              </a:rPr>
              <a:t>     </a:t>
            </a:r>
            <a:r>
              <a:rPr lang="en-US" altLang="en-US" sz="2800" dirty="0">
                <a:latin typeface="Book Antiqua" pitchFamily="18" charset="0"/>
              </a:rPr>
              <a:t>-business</a:t>
            </a:r>
            <a:endParaRPr lang="ro-RO" altLang="en-US" sz="280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endParaRPr lang="ro-RO" altLang="en-US" sz="2200" i="1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o-RO" altLang="en-US" sz="2200" dirty="0">
                <a:latin typeface="Book Antiqua" pitchFamily="18" charset="0"/>
              </a:rPr>
              <a:t>1</a:t>
            </a:r>
            <a:r>
              <a:rPr lang="en-US" altLang="en-US" sz="2200" dirty="0">
                <a:latin typeface="Book Antiqua" pitchFamily="18" charset="0"/>
              </a:rPr>
              <a:t> – </a:t>
            </a:r>
            <a:r>
              <a:rPr lang="ro-RO" altLang="en-US" sz="2200" dirty="0" smtClean="0">
                <a:latin typeface="Book Antiqua" pitchFamily="18" charset="0"/>
              </a:rPr>
              <a:t>Introducere</a:t>
            </a:r>
            <a:endParaRPr lang="ro-RO" altLang="en-US" sz="2200" dirty="0">
              <a:latin typeface="Book Antiqua" pitchFamily="18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600" dirty="0">
              <a:latin typeface="Book Antiqua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46482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Book Antiqua" pitchFamily="18" charset="0"/>
              </a:rPr>
              <a:t>Prof. dr. Răzvan Daniel Zota</a:t>
            </a:r>
          </a:p>
          <a:p>
            <a:pPr algn="ctr">
              <a:spcBef>
                <a:spcPct val="50000"/>
              </a:spcBef>
            </a:pPr>
            <a:r>
              <a:rPr lang="ro-RO" altLang="en-US" sz="1600" dirty="0" smtClean="0">
                <a:latin typeface="Book Antiqua" pitchFamily="18" charset="0"/>
              </a:rPr>
              <a:t>Departamentul</a:t>
            </a:r>
            <a:r>
              <a:rPr lang="en-US" altLang="en-US" sz="1600" dirty="0" smtClean="0">
                <a:latin typeface="Book Antiqua" pitchFamily="18" charset="0"/>
              </a:rPr>
              <a:t> </a:t>
            </a:r>
            <a:r>
              <a:rPr lang="en-US" altLang="en-US" sz="1600" dirty="0">
                <a:latin typeface="Book Antiqua" pitchFamily="18" charset="0"/>
              </a:rPr>
              <a:t>de </a:t>
            </a:r>
            <a:r>
              <a:rPr lang="ro-RO" altLang="en-US" sz="1600" dirty="0" smtClean="0">
                <a:latin typeface="Book Antiqua" pitchFamily="18" charset="0"/>
              </a:rPr>
              <a:t>Informatică și Cibernetică</a:t>
            </a:r>
            <a:r>
              <a:rPr lang="en-US" altLang="en-US" sz="1600" dirty="0" smtClean="0">
                <a:latin typeface="Book Antiqua" pitchFamily="18" charset="0"/>
              </a:rPr>
              <a:t> </a:t>
            </a:r>
            <a:r>
              <a:rPr lang="en-US" altLang="en-US" sz="1600" dirty="0">
                <a:latin typeface="Book Antiqua" pitchFamily="18" charset="0"/>
              </a:rPr>
              <a:t>Economic</a:t>
            </a:r>
            <a:r>
              <a:rPr lang="ro-RO" altLang="en-US" sz="1600" dirty="0">
                <a:latin typeface="Book Antiqua" pitchFamily="18" charset="0"/>
              </a:rPr>
              <a:t>ă</a:t>
            </a:r>
            <a:endParaRPr lang="en-US" altLang="en-US" sz="160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Book Antiqua" pitchFamily="18" charset="0"/>
              </a:rPr>
              <a:t>ASE </a:t>
            </a:r>
            <a:r>
              <a:rPr lang="ro-RO" altLang="en-US" sz="1600" dirty="0" smtClean="0">
                <a:latin typeface="Book Antiqua" pitchFamily="18" charset="0"/>
              </a:rPr>
              <a:t>Bucuresti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latin typeface="Book Antiqua" pitchFamily="18" charset="0"/>
              </a:rPr>
              <a:t>zota@ase.ro</a:t>
            </a:r>
            <a:endParaRPr lang="en-US" altLang="en-US" sz="1600" dirty="0">
              <a:latin typeface="Book Antiqua" pitchFamily="18" charset="0"/>
            </a:endParaRPr>
          </a:p>
        </p:txBody>
      </p:sp>
      <p:pic>
        <p:nvPicPr>
          <p:cNvPr id="3078" name="Picture 1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4111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autoUpdateAnimBg="0"/>
      <p:bldP spid="513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B32BAF-B79F-4212-8D79-B68EDABD2D7D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4CE90-AE11-449C-8158-648A3BC1A85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 dirty="0" smtClean="0">
                <a:latin typeface="Book Antiqua" pitchFamily="18" charset="0"/>
              </a:rPr>
              <a:t>     </a:t>
            </a:r>
            <a:r>
              <a:rPr lang="en-US" altLang="en-US" sz="2400" dirty="0" smtClean="0">
                <a:latin typeface="Book Antiqua" pitchFamily="18" charset="0"/>
              </a:rPr>
              <a:t>Re</a:t>
            </a:r>
            <a:r>
              <a:rPr lang="ro-RO" altLang="en-US" sz="2400" dirty="0" smtClean="0">
                <a:latin typeface="Book Antiqua" pitchFamily="18" charset="0"/>
              </a:rPr>
              <a:t>ț</a:t>
            </a:r>
            <a:r>
              <a:rPr lang="en-US" altLang="en-US" sz="2400" dirty="0" err="1" smtClean="0">
                <a:latin typeface="Book Antiqua" pitchFamily="18" charset="0"/>
              </a:rPr>
              <a:t>eaua</a:t>
            </a:r>
            <a:r>
              <a:rPr lang="en-US" altLang="en-US" sz="2400" dirty="0" smtClean="0">
                <a:latin typeface="Book Antiqua" pitchFamily="18" charset="0"/>
              </a:rPr>
              <a:t> Internet</a:t>
            </a:r>
            <a:r>
              <a:rPr lang="ro-RO" altLang="en-US" sz="2400" dirty="0" smtClean="0">
                <a:latin typeface="Book Antiqua" pitchFamily="18" charset="0"/>
              </a:rPr>
              <a:t> (arhitectura generală)</a:t>
            </a:r>
            <a:endParaRPr lang="en-US" altLang="en-US" sz="2400" dirty="0" smtClean="0">
              <a:latin typeface="Book Antiqua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00025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1075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010400" cy="477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 descr="ebiz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DA5DE9-38C2-4599-B007-66B9BEBBAF8C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E8D1A-FC01-4780-978C-FCD10829B7B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Relaţia Intranet-Internet</a:t>
            </a:r>
          </a:p>
        </p:txBody>
      </p:sp>
      <p:sp>
        <p:nvSpPr>
          <p:cNvPr id="92163" name="AutoShap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52400" y="2652713"/>
            <a:ext cx="3352800" cy="776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smtClean="0">
                <a:latin typeface="Book Antiqua" pitchFamily="18" charset="0"/>
              </a:rPr>
              <a:t>Protecţie prin firewall</a:t>
            </a:r>
          </a:p>
        </p:txBody>
      </p:sp>
      <p:pic>
        <p:nvPicPr>
          <p:cNvPr id="92164" name="Picture 4" descr="fig07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53340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5" name="Picture 5" descr="fig06-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56075"/>
            <a:ext cx="52959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6" name="AutoShape 6"/>
          <p:cNvSpPr>
            <a:spLocks noChangeAspect="1" noChangeArrowheads="1"/>
          </p:cNvSpPr>
          <p:nvPr/>
        </p:nvSpPr>
        <p:spPr bwMode="auto">
          <a:xfrm>
            <a:off x="152400" y="4343400"/>
            <a:ext cx="33528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30188" indent="-230188" defTabSz="871538">
              <a:defRPr sz="2000">
                <a:solidFill>
                  <a:schemeClr val="tx1"/>
                </a:solidFill>
                <a:latin typeface="Arial" charset="0"/>
              </a:defRPr>
            </a:lvl1pPr>
            <a:lvl2pPr marL="862013" indent="-285750" defTabSz="871538">
              <a:defRPr sz="2000">
                <a:solidFill>
                  <a:schemeClr val="tx1"/>
                </a:solidFill>
                <a:latin typeface="Arial" charset="0"/>
              </a:defRPr>
            </a:lvl2pPr>
            <a:lvl3pPr marL="1204913" indent="-228600" defTabSz="871538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1538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06600" indent="-231775" defTabSz="871538">
              <a:defRPr sz="2000">
                <a:solidFill>
                  <a:schemeClr val="tx1"/>
                </a:solidFill>
                <a:latin typeface="Arial" charset="0"/>
              </a:defRPr>
            </a:lvl5pPr>
            <a:lvl6pPr marL="2463800" indent="-231775" defTabSz="871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21000" indent="-231775" defTabSz="871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378200" indent="-231775" defTabSz="871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35400" indent="-231775" defTabSz="871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SzPct val="90000"/>
              <a:buFontTx/>
              <a:buChar char="•"/>
            </a:pPr>
            <a:r>
              <a:rPr lang="en-US" altLang="en-US">
                <a:latin typeface="Book Antiqua" pitchFamily="18" charset="0"/>
              </a:rPr>
              <a:t>Securizarea unei reţele private virtuale printr-un tunel de siguranţă</a:t>
            </a:r>
          </a:p>
        </p:txBody>
      </p:sp>
      <p:pic>
        <p:nvPicPr>
          <p:cNvPr id="13321" name="Picture 9" descr="ebiz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build="p" autoUpdateAnimBg="0" advAuto="1000"/>
      <p:bldP spid="921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E6BA668-81D4-4CBC-BC27-0C3AD3DE1730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C4F11-5498-4056-9564-159CC6C66A38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Comunica</a:t>
            </a:r>
            <a:r>
              <a:rPr lang="ro-RO" altLang="en-US" sz="2400" smtClean="0">
                <a:latin typeface="Book Antiqua" pitchFamily="18" charset="0"/>
              </a:rPr>
              <a:t>ţ</a:t>
            </a:r>
            <a:r>
              <a:rPr lang="en-US" altLang="en-US" sz="2400" smtClean="0">
                <a:latin typeface="Book Antiqua" pitchFamily="18" charset="0"/>
              </a:rPr>
              <a:t>ie securizat</a:t>
            </a:r>
            <a:r>
              <a:rPr lang="ro-RO" altLang="en-US" sz="2400" smtClean="0">
                <a:latin typeface="Book Antiqua" pitchFamily="18" charset="0"/>
              </a:rPr>
              <a:t>ă</a:t>
            </a:r>
            <a:r>
              <a:rPr lang="en-US" altLang="en-US" sz="2400" smtClean="0">
                <a:latin typeface="Book Antiqua" pitchFamily="18" charset="0"/>
              </a:rPr>
              <a:t> cu partenerii </a:t>
            </a:r>
            <a:r>
              <a:rPr lang="ro-RO" altLang="en-US" sz="2400" smtClean="0">
                <a:latin typeface="Book Antiqua" pitchFamily="18" charset="0"/>
              </a:rPr>
              <a:t>î</a:t>
            </a:r>
            <a:r>
              <a:rPr lang="en-US" altLang="en-US" sz="2400" smtClean="0">
                <a:latin typeface="Book Antiqua" pitchFamily="18" charset="0"/>
              </a:rPr>
              <a:t>ntr-o re</a:t>
            </a:r>
            <a:r>
              <a:rPr lang="ro-RO" altLang="en-US" sz="2400" smtClean="0">
                <a:latin typeface="Book Antiqua" pitchFamily="18" charset="0"/>
              </a:rPr>
              <a:t>ţ</a:t>
            </a:r>
            <a:r>
              <a:rPr lang="en-US" altLang="en-US" sz="2400" smtClean="0">
                <a:latin typeface="Book Antiqua" pitchFamily="18" charset="0"/>
              </a:rPr>
              <a:t>ea VPN</a:t>
            </a:r>
            <a:r>
              <a:rPr lang="ro-RO" altLang="en-US" sz="2400" smtClean="0">
                <a:latin typeface="Book Antiqua" pitchFamily="18" charset="0"/>
              </a:rPr>
              <a:t> (Virtual Private Network)</a:t>
            </a:r>
            <a:endParaRPr lang="en-US" altLang="en-US" sz="2400" smtClean="0">
              <a:latin typeface="Book Antiqua" pitchFamily="18" charset="0"/>
            </a:endParaRPr>
          </a:p>
        </p:txBody>
      </p:sp>
      <p:sp>
        <p:nvSpPr>
          <p:cNvPr id="14341" name="Rectangle 1029"/>
          <p:cNvSpPr>
            <a:spLocks noChangeArrowheads="1"/>
          </p:cNvSpPr>
          <p:nvPr/>
        </p:nvSpPr>
        <p:spPr bwMode="auto">
          <a:xfrm>
            <a:off x="2462213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5476" name="Object 1028"/>
          <p:cNvGraphicFramePr>
            <a:graphicFrameLocks noChangeAspect="1"/>
          </p:cNvGraphicFramePr>
          <p:nvPr/>
        </p:nvGraphicFramePr>
        <p:xfrm>
          <a:off x="1219200" y="2286000"/>
          <a:ext cx="7162800" cy="375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r:id="rId4" imgW="4221480" imgH="2209800" progId="Word.Picture.8">
                  <p:embed/>
                </p:oleObj>
              </mc:Choice>
              <mc:Fallback>
                <p:oleObj r:id="rId4" imgW="4221480" imgH="2209800" progId="Word.Picture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7162800" cy="375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3" name="Picture 1030" descr="ebiz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98F1B3-E003-4852-BCD3-9713F9C3C59C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D694D-EB72-4F85-BF76-68D7AE0B40C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Re</a:t>
            </a:r>
            <a:r>
              <a:rPr lang="ro-RO" altLang="en-US" sz="2400" smtClean="0">
                <a:latin typeface="Book Antiqua" pitchFamily="18" charset="0"/>
              </a:rPr>
              <a:t>ţ</a:t>
            </a:r>
            <a:r>
              <a:rPr lang="en-US" altLang="en-US" sz="2400" smtClean="0">
                <a:latin typeface="Book Antiqua" pitchFamily="18" charset="0"/>
              </a:rPr>
              <a:t>ea</a:t>
            </a:r>
            <a:r>
              <a:rPr lang="ro-RO" altLang="en-US" sz="2400" smtClean="0">
                <a:latin typeface="Book Antiqua" pitchFamily="18" charset="0"/>
              </a:rPr>
              <a:t>ua</a:t>
            </a:r>
            <a:r>
              <a:rPr lang="en-US" altLang="en-US" sz="2400" smtClean="0">
                <a:latin typeface="Book Antiqua" pitchFamily="18" charset="0"/>
              </a:rPr>
              <a:t> privat</a:t>
            </a:r>
            <a:r>
              <a:rPr lang="ro-RO" altLang="en-US" sz="2400" smtClean="0">
                <a:latin typeface="Book Antiqua" pitchFamily="18" charset="0"/>
              </a:rPr>
              <a:t>ă</a:t>
            </a:r>
            <a:r>
              <a:rPr lang="en-US" altLang="en-US" sz="2400" smtClean="0">
                <a:latin typeface="Book Antiqua" pitchFamily="18" charset="0"/>
              </a:rPr>
              <a:t> virtual</a:t>
            </a:r>
            <a:r>
              <a:rPr lang="ro-RO" altLang="en-US" sz="2400" smtClean="0">
                <a:latin typeface="Book Antiqua" pitchFamily="18" charset="0"/>
              </a:rPr>
              <a:t>ă</a:t>
            </a:r>
            <a:r>
              <a:rPr lang="en-US" altLang="en-US" sz="2400" smtClean="0">
                <a:latin typeface="Book Antiqua" pitchFamily="18" charset="0"/>
              </a:rPr>
              <a:t> (VPN)</a:t>
            </a:r>
          </a:p>
        </p:txBody>
      </p:sp>
      <p:grpSp>
        <p:nvGrpSpPr>
          <p:cNvPr id="106631" name="Group 135"/>
          <p:cNvGrpSpPr>
            <a:grpSpLocks/>
          </p:cNvGrpSpPr>
          <p:nvPr/>
        </p:nvGrpSpPr>
        <p:grpSpPr bwMode="auto">
          <a:xfrm>
            <a:off x="1447800" y="1670050"/>
            <a:ext cx="6400800" cy="5167313"/>
            <a:chOff x="912" y="1052"/>
            <a:chExt cx="4032" cy="3255"/>
          </a:xfrm>
        </p:grpSpPr>
        <p:sp>
          <p:nvSpPr>
            <p:cNvPr id="15367" name="Rectangle 6"/>
            <p:cNvSpPr>
              <a:spLocks noChangeAspect="1" noChangeArrowheads="1"/>
            </p:cNvSpPr>
            <p:nvPr/>
          </p:nvSpPr>
          <p:spPr bwMode="auto">
            <a:xfrm>
              <a:off x="3603" y="3490"/>
              <a:ext cx="1341" cy="81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8" name="Freeform 7"/>
            <p:cNvSpPr>
              <a:spLocks noChangeAspect="1"/>
            </p:cNvSpPr>
            <p:nvPr/>
          </p:nvSpPr>
          <p:spPr bwMode="auto">
            <a:xfrm>
              <a:off x="937" y="1071"/>
              <a:ext cx="3839" cy="3014"/>
            </a:xfrm>
            <a:custGeom>
              <a:avLst/>
              <a:gdLst>
                <a:gd name="T0" fmla="*/ 0 w 4330"/>
                <a:gd name="T1" fmla="*/ 3013 h 2793"/>
                <a:gd name="T2" fmla="*/ 0 w 4330"/>
                <a:gd name="T3" fmla="*/ 0 h 2793"/>
                <a:gd name="T4" fmla="*/ 3838 w 4330"/>
                <a:gd name="T5" fmla="*/ 0 h 2793"/>
                <a:gd name="T6" fmla="*/ 3838 w 4330"/>
                <a:gd name="T7" fmla="*/ 2365 h 2793"/>
                <a:gd name="T8" fmla="*/ 3819 w 4330"/>
                <a:gd name="T9" fmla="*/ 2365 h 2793"/>
                <a:gd name="T10" fmla="*/ 2622 w 4330"/>
                <a:gd name="T11" fmla="*/ 2365 h 2793"/>
                <a:gd name="T12" fmla="*/ 2622 w 4330"/>
                <a:gd name="T13" fmla="*/ 2328 h 2793"/>
                <a:gd name="T14" fmla="*/ 2622 w 4330"/>
                <a:gd name="T15" fmla="*/ 3013 h 2793"/>
                <a:gd name="T16" fmla="*/ 2577 w 4330"/>
                <a:gd name="T17" fmla="*/ 3013 h 2793"/>
                <a:gd name="T18" fmla="*/ 0 w 4330"/>
                <a:gd name="T19" fmla="*/ 3013 h 27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30" h="2793">
                  <a:moveTo>
                    <a:pt x="0" y="2792"/>
                  </a:moveTo>
                  <a:lnTo>
                    <a:pt x="0" y="0"/>
                  </a:lnTo>
                  <a:lnTo>
                    <a:pt x="4329" y="0"/>
                  </a:lnTo>
                  <a:lnTo>
                    <a:pt x="4329" y="2192"/>
                  </a:lnTo>
                  <a:lnTo>
                    <a:pt x="4307" y="2192"/>
                  </a:lnTo>
                  <a:lnTo>
                    <a:pt x="2957" y="2192"/>
                  </a:lnTo>
                  <a:lnTo>
                    <a:pt x="2957" y="2157"/>
                  </a:lnTo>
                  <a:lnTo>
                    <a:pt x="2957" y="2792"/>
                  </a:lnTo>
                  <a:lnTo>
                    <a:pt x="2907" y="2792"/>
                  </a:lnTo>
                  <a:lnTo>
                    <a:pt x="0" y="2792"/>
                  </a:lnTo>
                </a:path>
              </a:pathLst>
            </a:custGeom>
            <a:gradFill rotWithShape="0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 noChangeAspect="1"/>
            </p:cNvSpPr>
            <p:nvPr/>
          </p:nvSpPr>
          <p:spPr bwMode="auto">
            <a:xfrm>
              <a:off x="912" y="1052"/>
              <a:ext cx="3839" cy="3014"/>
            </a:xfrm>
            <a:custGeom>
              <a:avLst/>
              <a:gdLst>
                <a:gd name="T0" fmla="*/ 0 w 4330"/>
                <a:gd name="T1" fmla="*/ 3013 h 2793"/>
                <a:gd name="T2" fmla="*/ 0 w 4330"/>
                <a:gd name="T3" fmla="*/ 0 h 2793"/>
                <a:gd name="T4" fmla="*/ 3838 w 4330"/>
                <a:gd name="T5" fmla="*/ 0 h 2793"/>
                <a:gd name="T6" fmla="*/ 3838 w 4330"/>
                <a:gd name="T7" fmla="*/ 2365 h 2793"/>
                <a:gd name="T8" fmla="*/ 3819 w 4330"/>
                <a:gd name="T9" fmla="*/ 2365 h 2793"/>
                <a:gd name="T10" fmla="*/ 2622 w 4330"/>
                <a:gd name="T11" fmla="*/ 2365 h 2793"/>
                <a:gd name="T12" fmla="*/ 2622 w 4330"/>
                <a:gd name="T13" fmla="*/ 2365 h 2793"/>
                <a:gd name="T14" fmla="*/ 2622 w 4330"/>
                <a:gd name="T15" fmla="*/ 3013 h 2793"/>
                <a:gd name="T16" fmla="*/ 2577 w 4330"/>
                <a:gd name="T17" fmla="*/ 3013 h 2793"/>
                <a:gd name="T18" fmla="*/ 0 w 4330"/>
                <a:gd name="T19" fmla="*/ 3013 h 27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330" h="2793">
                  <a:moveTo>
                    <a:pt x="0" y="2792"/>
                  </a:moveTo>
                  <a:lnTo>
                    <a:pt x="0" y="0"/>
                  </a:lnTo>
                  <a:lnTo>
                    <a:pt x="4329" y="0"/>
                  </a:lnTo>
                  <a:lnTo>
                    <a:pt x="4329" y="2192"/>
                  </a:lnTo>
                  <a:lnTo>
                    <a:pt x="4307" y="2192"/>
                  </a:lnTo>
                  <a:lnTo>
                    <a:pt x="2957" y="2192"/>
                  </a:lnTo>
                  <a:lnTo>
                    <a:pt x="2957" y="2792"/>
                  </a:lnTo>
                  <a:lnTo>
                    <a:pt x="2907" y="2792"/>
                  </a:lnTo>
                  <a:lnTo>
                    <a:pt x="0" y="2792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C419"/>
                      </a:gs>
                      <a:gs pos="50000">
                        <a:srgbClr val="FFD047"/>
                      </a:gs>
                      <a:gs pos="100000">
                        <a:srgbClr val="FFC419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 cap="rnd" cmpd="sng">
                  <a:solidFill>
                    <a:srgbClr val="E5A8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1537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3" y="1468"/>
              <a:ext cx="412" cy="7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371" name="Oval 10"/>
            <p:cNvSpPr>
              <a:spLocks noChangeAspect="1" noChangeArrowheads="1"/>
            </p:cNvSpPr>
            <p:nvPr/>
          </p:nvSpPr>
          <p:spPr bwMode="auto">
            <a:xfrm>
              <a:off x="1658" y="2293"/>
              <a:ext cx="1147" cy="555"/>
            </a:xfrm>
            <a:prstGeom prst="ellipse">
              <a:avLst/>
            </a:prstGeom>
            <a:solidFill>
              <a:srgbClr val="FFE59B"/>
            </a:solidFill>
            <a:ln w="50800">
              <a:solidFill>
                <a:srgbClr val="E5A800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lIns="0" tIns="0" rIns="0" bIns="0" anchor="ctr"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2" name="Rectangle 11"/>
            <p:cNvSpPr>
              <a:spLocks noChangeAspect="1" noChangeArrowheads="1"/>
            </p:cNvSpPr>
            <p:nvPr/>
          </p:nvSpPr>
          <p:spPr bwMode="auto">
            <a:xfrm rot="-1140000">
              <a:off x="1032" y="1423"/>
              <a:ext cx="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 sz="1200">
                <a:latin typeface="Book Antiqua" pitchFamily="18" charset="0"/>
              </a:endParaRPr>
            </a:p>
          </p:txBody>
        </p:sp>
        <p:sp>
          <p:nvSpPr>
            <p:cNvPr id="15373" name="Line 12"/>
            <p:cNvSpPr>
              <a:spLocks noChangeAspect="1" noChangeShapeType="1"/>
            </p:cNvSpPr>
            <p:nvPr/>
          </p:nvSpPr>
          <p:spPr bwMode="auto">
            <a:xfrm flipH="1">
              <a:off x="1201" y="2748"/>
              <a:ext cx="511" cy="312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74" name="Line 13"/>
            <p:cNvSpPr>
              <a:spLocks noChangeAspect="1" noChangeShapeType="1"/>
            </p:cNvSpPr>
            <p:nvPr/>
          </p:nvSpPr>
          <p:spPr bwMode="auto">
            <a:xfrm flipH="1">
              <a:off x="1555" y="3251"/>
              <a:ext cx="63" cy="171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254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75" name="Line 14"/>
            <p:cNvSpPr>
              <a:spLocks noChangeAspect="1" noChangeShapeType="1"/>
            </p:cNvSpPr>
            <p:nvPr/>
          </p:nvSpPr>
          <p:spPr bwMode="auto">
            <a:xfrm flipH="1">
              <a:off x="2109" y="3251"/>
              <a:ext cx="63" cy="171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254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76" name="Line 15"/>
            <p:cNvSpPr>
              <a:spLocks noChangeAspect="1" noChangeShapeType="1"/>
            </p:cNvSpPr>
            <p:nvPr/>
          </p:nvSpPr>
          <p:spPr bwMode="auto">
            <a:xfrm flipH="1">
              <a:off x="1712" y="2852"/>
              <a:ext cx="255" cy="259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77" name="Line 16"/>
            <p:cNvSpPr>
              <a:spLocks noChangeAspect="1" noChangeShapeType="1"/>
            </p:cNvSpPr>
            <p:nvPr/>
          </p:nvSpPr>
          <p:spPr bwMode="auto">
            <a:xfrm>
              <a:off x="2214" y="3199"/>
              <a:ext cx="107" cy="223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254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78" name="Rectangle 17"/>
            <p:cNvSpPr>
              <a:spLocks noChangeAspect="1" noChangeArrowheads="1"/>
            </p:cNvSpPr>
            <p:nvPr/>
          </p:nvSpPr>
          <p:spPr bwMode="auto">
            <a:xfrm>
              <a:off x="2002" y="3659"/>
              <a:ext cx="63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Servere Intranet</a:t>
              </a:r>
            </a:p>
          </p:txBody>
        </p:sp>
        <p:pic>
          <p:nvPicPr>
            <p:cNvPr id="15379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5" y="3393"/>
              <a:ext cx="12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380" name="Line 19"/>
            <p:cNvSpPr>
              <a:spLocks noChangeAspect="1" noChangeShapeType="1"/>
            </p:cNvSpPr>
            <p:nvPr/>
          </p:nvSpPr>
          <p:spPr bwMode="auto">
            <a:xfrm>
              <a:off x="2095" y="2852"/>
              <a:ext cx="127" cy="259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5381" name="Rectangle 20"/>
            <p:cNvSpPr>
              <a:spLocks noChangeAspect="1" noChangeArrowheads="1"/>
            </p:cNvSpPr>
            <p:nvPr/>
          </p:nvSpPr>
          <p:spPr bwMode="auto">
            <a:xfrm>
              <a:off x="1728" y="2448"/>
              <a:ext cx="1039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Coloana vertebrală a reţelei</a:t>
              </a:r>
            </a:p>
          </p:txBody>
        </p:sp>
        <p:sp>
          <p:nvSpPr>
            <p:cNvPr id="15382" name="Rectangle 21"/>
            <p:cNvSpPr>
              <a:spLocks noChangeAspect="1" noChangeArrowheads="1"/>
            </p:cNvSpPr>
            <p:nvPr/>
          </p:nvSpPr>
          <p:spPr bwMode="auto">
            <a:xfrm>
              <a:off x="1012" y="3236"/>
              <a:ext cx="54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Mainframe-uri</a:t>
              </a:r>
            </a:p>
          </p:txBody>
        </p:sp>
        <p:pic>
          <p:nvPicPr>
            <p:cNvPr id="15383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1" y="3092"/>
              <a:ext cx="27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384" name="Picture 2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" y="2740"/>
              <a:ext cx="234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385" name="Picture 2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" y="2636"/>
              <a:ext cx="233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386" name="Picture 2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" y="2940"/>
              <a:ext cx="308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387" name="Picture 2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2" y="3393"/>
              <a:ext cx="12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388" name="Line 27"/>
            <p:cNvSpPr>
              <a:spLocks noChangeAspect="1" noChangeShapeType="1"/>
            </p:cNvSpPr>
            <p:nvPr/>
          </p:nvSpPr>
          <p:spPr bwMode="auto">
            <a:xfrm>
              <a:off x="1661" y="3199"/>
              <a:ext cx="107" cy="223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254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pic>
          <p:nvPicPr>
            <p:cNvPr id="15389" name="Picture 2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" y="3393"/>
              <a:ext cx="12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390" name="Picture 2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8" y="3092"/>
              <a:ext cx="27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391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9" y="3393"/>
              <a:ext cx="12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392" name="Rectangle 31"/>
            <p:cNvSpPr>
              <a:spLocks noChangeAspect="1" noChangeArrowheads="1"/>
            </p:cNvSpPr>
            <p:nvPr/>
          </p:nvSpPr>
          <p:spPr bwMode="auto">
            <a:xfrm>
              <a:off x="1343" y="3659"/>
              <a:ext cx="6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Servere de baze de date</a:t>
              </a:r>
            </a:p>
          </p:txBody>
        </p:sp>
        <p:sp>
          <p:nvSpPr>
            <p:cNvPr id="15393" name="Freeform 32"/>
            <p:cNvSpPr>
              <a:spLocks noChangeAspect="1"/>
            </p:cNvSpPr>
            <p:nvPr/>
          </p:nvSpPr>
          <p:spPr bwMode="auto">
            <a:xfrm>
              <a:off x="2172" y="1899"/>
              <a:ext cx="54" cy="325"/>
            </a:xfrm>
            <a:custGeom>
              <a:avLst/>
              <a:gdLst>
                <a:gd name="T0" fmla="*/ 53 w 61"/>
                <a:gd name="T1" fmla="*/ 0 h 301"/>
                <a:gd name="T2" fmla="*/ 0 w 61"/>
                <a:gd name="T3" fmla="*/ 0 h 301"/>
                <a:gd name="T4" fmla="*/ 0 w 61"/>
                <a:gd name="T5" fmla="*/ 324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" h="301">
                  <a:moveTo>
                    <a:pt x="60" y="0"/>
                  </a:moveTo>
                  <a:lnTo>
                    <a:pt x="0" y="0"/>
                  </a:lnTo>
                  <a:lnTo>
                    <a:pt x="0" y="300"/>
                  </a:lnTo>
                </a:path>
              </a:pathLst>
            </a:custGeom>
            <a:noFill/>
            <a:ln w="25400" cap="rnd" cmpd="sng">
              <a:solidFill>
                <a:srgbClr val="CF0E3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15394" name="Picture 3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809"/>
              <a:ext cx="265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5395" name="Group 34"/>
            <p:cNvGrpSpPr>
              <a:grpSpLocks noChangeAspect="1"/>
            </p:cNvGrpSpPr>
            <p:nvPr/>
          </p:nvGrpSpPr>
          <p:grpSpPr bwMode="auto">
            <a:xfrm>
              <a:off x="3652" y="2924"/>
              <a:ext cx="514" cy="57"/>
              <a:chOff x="3444" y="2352"/>
              <a:chExt cx="579" cy="53"/>
            </a:xfrm>
          </p:grpSpPr>
          <p:sp>
            <p:nvSpPr>
              <p:cNvPr id="15485" name="Line 35"/>
              <p:cNvSpPr>
                <a:spLocks noChangeAspect="1" noChangeShapeType="1"/>
              </p:cNvSpPr>
              <p:nvPr/>
            </p:nvSpPr>
            <p:spPr bwMode="auto">
              <a:xfrm>
                <a:off x="3688" y="2352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6" name="Line 36"/>
              <p:cNvSpPr>
                <a:spLocks noChangeAspect="1" noChangeShapeType="1"/>
              </p:cNvSpPr>
              <p:nvPr/>
            </p:nvSpPr>
            <p:spPr bwMode="auto">
              <a:xfrm>
                <a:off x="3785" y="2362"/>
                <a:ext cx="47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7" name="Line 37"/>
              <p:cNvSpPr>
                <a:spLocks noChangeAspect="1" noChangeShapeType="1"/>
              </p:cNvSpPr>
              <p:nvPr/>
            </p:nvSpPr>
            <p:spPr bwMode="auto">
              <a:xfrm>
                <a:off x="3879" y="2372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8" name="Line 38"/>
              <p:cNvSpPr>
                <a:spLocks noChangeAspect="1" noChangeShapeType="1"/>
              </p:cNvSpPr>
              <p:nvPr/>
            </p:nvSpPr>
            <p:spPr bwMode="auto">
              <a:xfrm>
                <a:off x="3975" y="2382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9" name="Line 39"/>
              <p:cNvSpPr>
                <a:spLocks noChangeAspect="1" noChangeShapeType="1"/>
              </p:cNvSpPr>
              <p:nvPr/>
            </p:nvSpPr>
            <p:spPr bwMode="auto">
              <a:xfrm>
                <a:off x="3444" y="2375"/>
                <a:ext cx="47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90" name="Line 40"/>
              <p:cNvSpPr>
                <a:spLocks noChangeAspect="1" noChangeShapeType="1"/>
              </p:cNvSpPr>
              <p:nvPr/>
            </p:nvSpPr>
            <p:spPr bwMode="auto">
              <a:xfrm>
                <a:off x="3540" y="2385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91" name="Line 41"/>
              <p:cNvSpPr>
                <a:spLocks noChangeAspect="1" noChangeShapeType="1"/>
              </p:cNvSpPr>
              <p:nvPr/>
            </p:nvSpPr>
            <p:spPr bwMode="auto">
              <a:xfrm>
                <a:off x="3635" y="2395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92" name="Line 42"/>
              <p:cNvSpPr>
                <a:spLocks noChangeAspect="1" noChangeShapeType="1"/>
              </p:cNvSpPr>
              <p:nvPr/>
            </p:nvSpPr>
            <p:spPr bwMode="auto">
              <a:xfrm>
                <a:off x="3688" y="2352"/>
                <a:ext cx="43" cy="53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15396" name="Group 43"/>
            <p:cNvGrpSpPr>
              <a:grpSpLocks noChangeAspect="1"/>
            </p:cNvGrpSpPr>
            <p:nvPr/>
          </p:nvGrpSpPr>
          <p:grpSpPr bwMode="auto">
            <a:xfrm>
              <a:off x="2834" y="2863"/>
              <a:ext cx="523" cy="47"/>
              <a:chOff x="2521" y="2296"/>
              <a:chExt cx="590" cy="44"/>
            </a:xfrm>
          </p:grpSpPr>
          <p:sp>
            <p:nvSpPr>
              <p:cNvPr id="15477" name="Line 44"/>
              <p:cNvSpPr>
                <a:spLocks noChangeAspect="1" noChangeShapeType="1"/>
              </p:cNvSpPr>
              <p:nvPr/>
            </p:nvSpPr>
            <p:spPr bwMode="auto">
              <a:xfrm flipV="1">
                <a:off x="2667" y="2296"/>
                <a:ext cx="51" cy="1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8" name="Line 45"/>
              <p:cNvSpPr>
                <a:spLocks noChangeAspect="1" noChangeShapeType="1"/>
              </p:cNvSpPr>
              <p:nvPr/>
            </p:nvSpPr>
            <p:spPr bwMode="auto">
              <a:xfrm>
                <a:off x="2765" y="2297"/>
                <a:ext cx="50" cy="1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9" name="Line 46"/>
              <p:cNvSpPr>
                <a:spLocks noChangeAspect="1" noChangeShapeType="1"/>
              </p:cNvSpPr>
              <p:nvPr/>
            </p:nvSpPr>
            <p:spPr bwMode="auto">
              <a:xfrm>
                <a:off x="2863" y="2298"/>
                <a:ext cx="51" cy="0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0" name="Line 47"/>
              <p:cNvSpPr>
                <a:spLocks noChangeAspect="1" noChangeShapeType="1"/>
              </p:cNvSpPr>
              <p:nvPr/>
            </p:nvSpPr>
            <p:spPr bwMode="auto">
              <a:xfrm>
                <a:off x="2962" y="2298"/>
                <a:ext cx="49" cy="1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1" name="Line 48"/>
              <p:cNvSpPr>
                <a:spLocks noChangeAspect="1" noChangeShapeType="1"/>
              </p:cNvSpPr>
              <p:nvPr/>
            </p:nvSpPr>
            <p:spPr bwMode="auto">
              <a:xfrm flipV="1">
                <a:off x="3060" y="2298"/>
                <a:ext cx="51" cy="1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2" name="Line 49"/>
              <p:cNvSpPr>
                <a:spLocks noChangeAspect="1" noChangeShapeType="1"/>
              </p:cNvSpPr>
              <p:nvPr/>
            </p:nvSpPr>
            <p:spPr bwMode="auto">
              <a:xfrm>
                <a:off x="2521" y="2339"/>
                <a:ext cx="51" cy="0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3" name="Line 50"/>
              <p:cNvSpPr>
                <a:spLocks noChangeAspect="1" noChangeShapeType="1"/>
              </p:cNvSpPr>
              <p:nvPr/>
            </p:nvSpPr>
            <p:spPr bwMode="auto">
              <a:xfrm flipV="1">
                <a:off x="2621" y="2339"/>
                <a:ext cx="49" cy="1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84" name="Line 51"/>
              <p:cNvSpPr>
                <a:spLocks noChangeAspect="1" noChangeShapeType="1"/>
              </p:cNvSpPr>
              <p:nvPr/>
            </p:nvSpPr>
            <p:spPr bwMode="auto">
              <a:xfrm>
                <a:off x="2667" y="2297"/>
                <a:ext cx="53" cy="42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pic>
          <p:nvPicPr>
            <p:cNvPr id="15397" name="Picture 5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8" y="1214"/>
              <a:ext cx="393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398" name="Freeform 53"/>
            <p:cNvSpPr>
              <a:spLocks noChangeAspect="1"/>
            </p:cNvSpPr>
            <p:nvPr/>
          </p:nvSpPr>
          <p:spPr bwMode="auto">
            <a:xfrm>
              <a:off x="3678" y="1495"/>
              <a:ext cx="568" cy="226"/>
            </a:xfrm>
            <a:custGeom>
              <a:avLst/>
              <a:gdLst>
                <a:gd name="T0" fmla="*/ 567 w 640"/>
                <a:gd name="T1" fmla="*/ 0 h 210"/>
                <a:gd name="T2" fmla="*/ 238 w 640"/>
                <a:gd name="T3" fmla="*/ 140 h 210"/>
                <a:gd name="T4" fmla="*/ 260 w 640"/>
                <a:gd name="T5" fmla="*/ 89 h 210"/>
                <a:gd name="T6" fmla="*/ 0 w 640"/>
                <a:gd name="T7" fmla="*/ 225 h 2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210">
                  <a:moveTo>
                    <a:pt x="639" y="0"/>
                  </a:moveTo>
                  <a:lnTo>
                    <a:pt x="268" y="130"/>
                  </a:lnTo>
                  <a:lnTo>
                    <a:pt x="293" y="83"/>
                  </a:lnTo>
                  <a:lnTo>
                    <a:pt x="0" y="209"/>
                  </a:lnTo>
                </a:path>
              </a:pathLst>
            </a:custGeom>
            <a:noFill/>
            <a:ln w="25400" cap="rnd" cmpd="sng">
              <a:solidFill>
                <a:srgbClr val="CF0E3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9" name="Freeform 54"/>
            <p:cNvSpPr>
              <a:spLocks noChangeAspect="1"/>
            </p:cNvSpPr>
            <p:nvPr/>
          </p:nvSpPr>
          <p:spPr bwMode="auto">
            <a:xfrm>
              <a:off x="2724" y="1742"/>
              <a:ext cx="774" cy="596"/>
            </a:xfrm>
            <a:custGeom>
              <a:avLst/>
              <a:gdLst>
                <a:gd name="T0" fmla="*/ 773 w 873"/>
                <a:gd name="T1" fmla="*/ 0 h 552"/>
                <a:gd name="T2" fmla="*/ 308 w 873"/>
                <a:gd name="T3" fmla="*/ 396 h 552"/>
                <a:gd name="T4" fmla="*/ 317 w 873"/>
                <a:gd name="T5" fmla="*/ 307 h 552"/>
                <a:gd name="T6" fmla="*/ 0 w 873"/>
                <a:gd name="T7" fmla="*/ 595 h 5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552">
                  <a:moveTo>
                    <a:pt x="872" y="0"/>
                  </a:moveTo>
                  <a:lnTo>
                    <a:pt x="347" y="367"/>
                  </a:lnTo>
                  <a:lnTo>
                    <a:pt x="358" y="284"/>
                  </a:lnTo>
                  <a:lnTo>
                    <a:pt x="0" y="551"/>
                  </a:lnTo>
                </a:path>
              </a:pathLst>
            </a:custGeom>
            <a:noFill/>
            <a:ln w="25400" cap="rnd" cmpd="sng">
              <a:solidFill>
                <a:srgbClr val="CF0E3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0" name="Rectangle 55"/>
            <p:cNvSpPr>
              <a:spLocks noChangeAspect="1" noChangeArrowheads="1"/>
            </p:cNvSpPr>
            <p:nvPr/>
          </p:nvSpPr>
          <p:spPr bwMode="auto">
            <a:xfrm>
              <a:off x="3026" y="1123"/>
              <a:ext cx="146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Sedii internaţionale </a:t>
              </a:r>
            </a:p>
          </p:txBody>
        </p:sp>
        <p:pic>
          <p:nvPicPr>
            <p:cNvPr id="15401" name="Picture 5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7" y="1457"/>
              <a:ext cx="221" cy="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402" name="Picture 5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3" y="1444"/>
              <a:ext cx="780" cy="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403" name="Rectangle 58"/>
            <p:cNvSpPr>
              <a:spLocks noChangeAspect="1" noChangeArrowheads="1"/>
            </p:cNvSpPr>
            <p:nvPr/>
          </p:nvSpPr>
          <p:spPr bwMode="auto">
            <a:xfrm>
              <a:off x="3275" y="1546"/>
              <a:ext cx="45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Frame Relay</a:t>
              </a:r>
            </a:p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WAN</a:t>
              </a:r>
            </a:p>
          </p:txBody>
        </p:sp>
        <p:grpSp>
          <p:nvGrpSpPr>
            <p:cNvPr id="15404" name="Group 59"/>
            <p:cNvGrpSpPr>
              <a:grpSpLocks noChangeAspect="1"/>
            </p:cNvGrpSpPr>
            <p:nvPr/>
          </p:nvGrpSpPr>
          <p:grpSpPr bwMode="auto">
            <a:xfrm>
              <a:off x="2757" y="2510"/>
              <a:ext cx="656" cy="289"/>
              <a:chOff x="2434" y="1969"/>
              <a:chExt cx="741" cy="268"/>
            </a:xfrm>
          </p:grpSpPr>
          <p:sp>
            <p:nvSpPr>
              <p:cNvPr id="15467" name="Line 60"/>
              <p:cNvSpPr>
                <a:spLocks noChangeAspect="1" noChangeShapeType="1"/>
              </p:cNvSpPr>
              <p:nvPr/>
            </p:nvSpPr>
            <p:spPr bwMode="auto">
              <a:xfrm flipV="1">
                <a:off x="2750" y="2082"/>
                <a:ext cx="48" cy="16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8" name="Line 61"/>
              <p:cNvSpPr>
                <a:spLocks noChangeAspect="1" noChangeShapeType="1"/>
              </p:cNvSpPr>
              <p:nvPr/>
            </p:nvSpPr>
            <p:spPr bwMode="auto">
              <a:xfrm flipV="1">
                <a:off x="2843" y="2056"/>
                <a:ext cx="49" cy="13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9" name="Line 62"/>
              <p:cNvSpPr>
                <a:spLocks noChangeAspect="1" noChangeShapeType="1"/>
              </p:cNvSpPr>
              <p:nvPr/>
            </p:nvSpPr>
            <p:spPr bwMode="auto">
              <a:xfrm flipV="1">
                <a:off x="2937" y="2027"/>
                <a:ext cx="49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0" name="Line 63"/>
              <p:cNvSpPr>
                <a:spLocks noChangeAspect="1" noChangeShapeType="1"/>
              </p:cNvSpPr>
              <p:nvPr/>
            </p:nvSpPr>
            <p:spPr bwMode="auto">
              <a:xfrm flipV="1">
                <a:off x="3032" y="1999"/>
                <a:ext cx="47" cy="14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1" name="Line 64"/>
              <p:cNvSpPr>
                <a:spLocks noChangeAspect="1" noChangeShapeType="1"/>
              </p:cNvSpPr>
              <p:nvPr/>
            </p:nvSpPr>
            <p:spPr bwMode="auto">
              <a:xfrm flipV="1">
                <a:off x="3126" y="1969"/>
                <a:ext cx="49" cy="16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2" name="Line 65"/>
              <p:cNvSpPr>
                <a:spLocks noChangeAspect="1" noChangeShapeType="1"/>
              </p:cNvSpPr>
              <p:nvPr/>
            </p:nvSpPr>
            <p:spPr bwMode="auto">
              <a:xfrm flipV="1">
                <a:off x="2434" y="2223"/>
                <a:ext cx="49" cy="14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3" name="Line 66"/>
              <p:cNvSpPr>
                <a:spLocks noChangeAspect="1" noChangeShapeType="1"/>
              </p:cNvSpPr>
              <p:nvPr/>
            </p:nvSpPr>
            <p:spPr bwMode="auto">
              <a:xfrm flipV="1">
                <a:off x="2529" y="2194"/>
                <a:ext cx="48" cy="14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4" name="Line 67"/>
              <p:cNvSpPr>
                <a:spLocks noChangeAspect="1" noChangeShapeType="1"/>
              </p:cNvSpPr>
              <p:nvPr/>
            </p:nvSpPr>
            <p:spPr bwMode="auto">
              <a:xfrm flipV="1">
                <a:off x="2622" y="2166"/>
                <a:ext cx="49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5" name="Line 68"/>
              <p:cNvSpPr>
                <a:spLocks noChangeAspect="1" noChangeShapeType="1"/>
              </p:cNvSpPr>
              <p:nvPr/>
            </p:nvSpPr>
            <p:spPr bwMode="auto">
              <a:xfrm flipV="1">
                <a:off x="2718" y="2137"/>
                <a:ext cx="47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76" name="Line 69"/>
              <p:cNvSpPr>
                <a:spLocks noChangeAspect="1" noChangeShapeType="1"/>
              </p:cNvSpPr>
              <p:nvPr/>
            </p:nvSpPr>
            <p:spPr bwMode="auto">
              <a:xfrm>
                <a:off x="2750" y="2098"/>
                <a:ext cx="63" cy="2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pic>
          <p:nvPicPr>
            <p:cNvPr id="15405" name="Picture 7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5" y="2660"/>
              <a:ext cx="253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15406" name="Group 71"/>
            <p:cNvGrpSpPr>
              <a:grpSpLocks noChangeAspect="1"/>
            </p:cNvGrpSpPr>
            <p:nvPr/>
          </p:nvGrpSpPr>
          <p:grpSpPr bwMode="auto">
            <a:xfrm>
              <a:off x="3401" y="2457"/>
              <a:ext cx="851" cy="65"/>
              <a:chOff x="3160" y="1920"/>
              <a:chExt cx="960" cy="60"/>
            </a:xfrm>
          </p:grpSpPr>
          <p:sp>
            <p:nvSpPr>
              <p:cNvPr id="15455" name="Line 72"/>
              <p:cNvSpPr>
                <a:spLocks noChangeAspect="1" noChangeShapeType="1"/>
              </p:cNvSpPr>
              <p:nvPr/>
            </p:nvSpPr>
            <p:spPr bwMode="auto">
              <a:xfrm>
                <a:off x="3690" y="1927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56" name="Line 73"/>
              <p:cNvSpPr>
                <a:spLocks noChangeAspect="1" noChangeShapeType="1"/>
              </p:cNvSpPr>
              <p:nvPr/>
            </p:nvSpPr>
            <p:spPr bwMode="auto">
              <a:xfrm>
                <a:off x="3787" y="1937"/>
                <a:ext cx="47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57" name="Line 74"/>
              <p:cNvSpPr>
                <a:spLocks noChangeAspect="1" noChangeShapeType="1"/>
              </p:cNvSpPr>
              <p:nvPr/>
            </p:nvSpPr>
            <p:spPr bwMode="auto">
              <a:xfrm>
                <a:off x="3881" y="1947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58" name="Line 75"/>
              <p:cNvSpPr>
                <a:spLocks noChangeAspect="1" noChangeShapeType="1"/>
              </p:cNvSpPr>
              <p:nvPr/>
            </p:nvSpPr>
            <p:spPr bwMode="auto">
              <a:xfrm>
                <a:off x="3977" y="1957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59" name="Line 76"/>
              <p:cNvSpPr>
                <a:spLocks noChangeAspect="1" noChangeShapeType="1"/>
              </p:cNvSpPr>
              <p:nvPr/>
            </p:nvSpPr>
            <p:spPr bwMode="auto">
              <a:xfrm>
                <a:off x="4072" y="1967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0" name="Line 77"/>
              <p:cNvSpPr>
                <a:spLocks noChangeAspect="1" noChangeShapeType="1"/>
              </p:cNvSpPr>
              <p:nvPr/>
            </p:nvSpPr>
            <p:spPr bwMode="auto">
              <a:xfrm>
                <a:off x="3351" y="1940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1" name="Line 78"/>
              <p:cNvSpPr>
                <a:spLocks noChangeAspect="1" noChangeShapeType="1"/>
              </p:cNvSpPr>
              <p:nvPr/>
            </p:nvSpPr>
            <p:spPr bwMode="auto">
              <a:xfrm>
                <a:off x="3446" y="1950"/>
                <a:ext cx="47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2" name="Line 79"/>
              <p:cNvSpPr>
                <a:spLocks noChangeAspect="1" noChangeShapeType="1"/>
              </p:cNvSpPr>
              <p:nvPr/>
            </p:nvSpPr>
            <p:spPr bwMode="auto">
              <a:xfrm>
                <a:off x="3542" y="1960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3" name="Line 80"/>
              <p:cNvSpPr>
                <a:spLocks noChangeAspect="1" noChangeShapeType="1"/>
              </p:cNvSpPr>
              <p:nvPr/>
            </p:nvSpPr>
            <p:spPr bwMode="auto">
              <a:xfrm>
                <a:off x="3637" y="1970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4" name="Line 81"/>
              <p:cNvSpPr>
                <a:spLocks noChangeAspect="1" noChangeShapeType="1"/>
              </p:cNvSpPr>
              <p:nvPr/>
            </p:nvSpPr>
            <p:spPr bwMode="auto">
              <a:xfrm>
                <a:off x="3690" y="1927"/>
                <a:ext cx="43" cy="53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5" name="Line 82"/>
              <p:cNvSpPr>
                <a:spLocks noChangeAspect="1" noChangeShapeType="1"/>
              </p:cNvSpPr>
              <p:nvPr/>
            </p:nvSpPr>
            <p:spPr bwMode="auto">
              <a:xfrm>
                <a:off x="3160" y="1920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66" name="Line 83"/>
              <p:cNvSpPr>
                <a:spLocks noChangeAspect="1" noChangeShapeType="1"/>
              </p:cNvSpPr>
              <p:nvPr/>
            </p:nvSpPr>
            <p:spPr bwMode="auto">
              <a:xfrm>
                <a:off x="3255" y="1930"/>
                <a:ext cx="48" cy="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sp>
          <p:nvSpPr>
            <p:cNvPr id="15407" name="Rectangle 84"/>
            <p:cNvSpPr>
              <a:spLocks noChangeAspect="1" noChangeArrowheads="1"/>
            </p:cNvSpPr>
            <p:nvPr/>
          </p:nvSpPr>
          <p:spPr bwMode="auto">
            <a:xfrm>
              <a:off x="3755" y="3245"/>
              <a:ext cx="110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Utilizatori mobili</a:t>
              </a:r>
            </a:p>
          </p:txBody>
        </p:sp>
        <p:sp>
          <p:nvSpPr>
            <p:cNvPr id="15408" name="Rectangle 85"/>
            <p:cNvSpPr>
              <a:spLocks noChangeAspect="1" noChangeArrowheads="1"/>
            </p:cNvSpPr>
            <p:nvPr/>
          </p:nvSpPr>
          <p:spPr bwMode="auto">
            <a:xfrm>
              <a:off x="3728" y="2580"/>
              <a:ext cx="119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Telecomutatoare</a:t>
              </a:r>
            </a:p>
          </p:txBody>
        </p:sp>
        <p:grpSp>
          <p:nvGrpSpPr>
            <p:cNvPr id="15409" name="Group 86"/>
            <p:cNvGrpSpPr>
              <a:grpSpLocks noChangeAspect="1"/>
            </p:cNvGrpSpPr>
            <p:nvPr/>
          </p:nvGrpSpPr>
          <p:grpSpPr bwMode="auto">
            <a:xfrm>
              <a:off x="3984" y="2218"/>
              <a:ext cx="425" cy="344"/>
              <a:chOff x="3818" y="1698"/>
              <a:chExt cx="480" cy="319"/>
            </a:xfrm>
          </p:grpSpPr>
          <p:pic>
            <p:nvPicPr>
              <p:cNvPr id="15453" name="Picture 87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8" y="1698"/>
                <a:ext cx="480" cy="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BAE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15454" name="Picture 8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5" y="1904"/>
                <a:ext cx="203" cy="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BAE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5410" name="Picture 8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" y="2215"/>
              <a:ext cx="585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411" name="Rectangle 90"/>
            <p:cNvSpPr>
              <a:spLocks noChangeAspect="1" noChangeArrowheads="1"/>
            </p:cNvSpPr>
            <p:nvPr/>
          </p:nvSpPr>
          <p:spPr bwMode="auto">
            <a:xfrm>
              <a:off x="3404" y="2342"/>
              <a:ext cx="21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ISDN</a:t>
              </a:r>
            </a:p>
          </p:txBody>
        </p:sp>
        <p:pic>
          <p:nvPicPr>
            <p:cNvPr id="15412" name="Picture 9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9" y="2721"/>
              <a:ext cx="585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413" name="Rectangle 92"/>
            <p:cNvSpPr>
              <a:spLocks noChangeAspect="1" noChangeArrowheads="1"/>
            </p:cNvSpPr>
            <p:nvPr/>
          </p:nvSpPr>
          <p:spPr bwMode="auto">
            <a:xfrm>
              <a:off x="3394" y="2848"/>
              <a:ext cx="21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PSTN</a:t>
              </a:r>
            </a:p>
          </p:txBody>
        </p:sp>
        <p:pic>
          <p:nvPicPr>
            <p:cNvPr id="15414" name="Picture 93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" y="2736"/>
              <a:ext cx="297" cy="4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415" name="Freeform 94"/>
            <p:cNvSpPr>
              <a:spLocks noChangeAspect="1"/>
            </p:cNvSpPr>
            <p:nvPr/>
          </p:nvSpPr>
          <p:spPr bwMode="auto">
            <a:xfrm>
              <a:off x="2443" y="2925"/>
              <a:ext cx="492" cy="561"/>
            </a:xfrm>
            <a:custGeom>
              <a:avLst/>
              <a:gdLst>
                <a:gd name="T0" fmla="*/ 0 w 555"/>
                <a:gd name="T1" fmla="*/ 0 h 520"/>
                <a:gd name="T2" fmla="*/ 349 w 555"/>
                <a:gd name="T3" fmla="*/ 343 h 520"/>
                <a:gd name="T4" fmla="*/ 272 w 555"/>
                <a:gd name="T5" fmla="*/ 341 h 520"/>
                <a:gd name="T6" fmla="*/ 491 w 555"/>
                <a:gd name="T7" fmla="*/ 560 h 5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5" h="520">
                  <a:moveTo>
                    <a:pt x="0" y="0"/>
                  </a:moveTo>
                  <a:lnTo>
                    <a:pt x="394" y="318"/>
                  </a:lnTo>
                  <a:lnTo>
                    <a:pt x="307" y="316"/>
                  </a:lnTo>
                  <a:lnTo>
                    <a:pt x="554" y="519"/>
                  </a:lnTo>
                </a:path>
              </a:pathLst>
            </a:custGeom>
            <a:noFill/>
            <a:ln w="25400" cap="rnd" cmpd="sng">
              <a:solidFill>
                <a:srgbClr val="CF0E3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15416" name="Picture 9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2810"/>
              <a:ext cx="23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417" name="Rectangle 96"/>
            <p:cNvSpPr>
              <a:spLocks noChangeAspect="1" noChangeArrowheads="1"/>
            </p:cNvSpPr>
            <p:nvPr/>
          </p:nvSpPr>
          <p:spPr bwMode="auto">
            <a:xfrm>
              <a:off x="3589" y="3465"/>
              <a:ext cx="1333" cy="807"/>
            </a:xfrm>
            <a:prstGeom prst="rect">
              <a:avLst/>
            </a:prstGeom>
            <a:gradFill rotWithShape="0">
              <a:gsLst>
                <a:gs pos="0">
                  <a:srgbClr val="008BAE"/>
                </a:gs>
                <a:gs pos="50000">
                  <a:srgbClr val="66B9CE"/>
                </a:gs>
                <a:gs pos="100000">
                  <a:srgbClr val="008BAE"/>
                </a:gs>
              </a:gsLst>
              <a:lin ang="2700000" scaled="1"/>
            </a:gradFill>
            <a:ln w="12700">
              <a:solidFill>
                <a:srgbClr val="008BA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5418" name="Group 97"/>
            <p:cNvGrpSpPr>
              <a:grpSpLocks noChangeAspect="1"/>
            </p:cNvGrpSpPr>
            <p:nvPr/>
          </p:nvGrpSpPr>
          <p:grpSpPr bwMode="auto">
            <a:xfrm>
              <a:off x="3167" y="3638"/>
              <a:ext cx="899" cy="298"/>
              <a:chOff x="2897" y="3014"/>
              <a:chExt cx="1014" cy="276"/>
            </a:xfrm>
          </p:grpSpPr>
          <p:sp>
            <p:nvSpPr>
              <p:cNvPr id="15441" name="Line 98"/>
              <p:cNvSpPr>
                <a:spLocks noChangeAspect="1" noChangeShapeType="1"/>
              </p:cNvSpPr>
              <p:nvPr/>
            </p:nvSpPr>
            <p:spPr bwMode="auto">
              <a:xfrm>
                <a:off x="3458" y="3139"/>
                <a:ext cx="52" cy="17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2" name="Line 99"/>
              <p:cNvSpPr>
                <a:spLocks noChangeAspect="1" noChangeShapeType="1"/>
              </p:cNvSpPr>
              <p:nvPr/>
            </p:nvSpPr>
            <p:spPr bwMode="auto">
              <a:xfrm>
                <a:off x="3558" y="3173"/>
                <a:ext cx="51" cy="18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3" name="Line 100"/>
              <p:cNvSpPr>
                <a:spLocks noChangeAspect="1" noChangeShapeType="1"/>
              </p:cNvSpPr>
              <p:nvPr/>
            </p:nvSpPr>
            <p:spPr bwMode="auto">
              <a:xfrm>
                <a:off x="3659" y="3207"/>
                <a:ext cx="50" cy="17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4" name="Line 101"/>
              <p:cNvSpPr>
                <a:spLocks noChangeAspect="1" noChangeShapeType="1"/>
              </p:cNvSpPr>
              <p:nvPr/>
            </p:nvSpPr>
            <p:spPr bwMode="auto">
              <a:xfrm>
                <a:off x="3759" y="3241"/>
                <a:ext cx="50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5" name="Line 102"/>
              <p:cNvSpPr>
                <a:spLocks noChangeAspect="1" noChangeShapeType="1"/>
              </p:cNvSpPr>
              <p:nvPr/>
            </p:nvSpPr>
            <p:spPr bwMode="auto">
              <a:xfrm>
                <a:off x="3859" y="3273"/>
                <a:ext cx="52" cy="17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6" name="Line 103"/>
              <p:cNvSpPr>
                <a:spLocks noChangeAspect="1" noChangeShapeType="1"/>
              </p:cNvSpPr>
              <p:nvPr/>
            </p:nvSpPr>
            <p:spPr bwMode="auto">
              <a:xfrm>
                <a:off x="3098" y="3080"/>
                <a:ext cx="50" cy="19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7" name="Line 104"/>
              <p:cNvSpPr>
                <a:spLocks noChangeAspect="1" noChangeShapeType="1"/>
              </p:cNvSpPr>
              <p:nvPr/>
            </p:nvSpPr>
            <p:spPr bwMode="auto">
              <a:xfrm>
                <a:off x="3199" y="3113"/>
                <a:ext cx="51" cy="18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8" name="Line 105"/>
              <p:cNvSpPr>
                <a:spLocks noChangeAspect="1" noChangeShapeType="1"/>
              </p:cNvSpPr>
              <p:nvPr/>
            </p:nvSpPr>
            <p:spPr bwMode="auto">
              <a:xfrm>
                <a:off x="3298" y="3148"/>
                <a:ext cx="52" cy="17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9" name="Line 106"/>
              <p:cNvSpPr>
                <a:spLocks noChangeAspect="1" noChangeShapeType="1"/>
              </p:cNvSpPr>
              <p:nvPr/>
            </p:nvSpPr>
            <p:spPr bwMode="auto">
              <a:xfrm>
                <a:off x="3401" y="3183"/>
                <a:ext cx="49" cy="14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50" name="Line 107"/>
              <p:cNvSpPr>
                <a:spLocks noChangeAspect="1" noChangeShapeType="1"/>
              </p:cNvSpPr>
              <p:nvPr/>
            </p:nvSpPr>
            <p:spPr bwMode="auto">
              <a:xfrm>
                <a:off x="3458" y="3139"/>
                <a:ext cx="43" cy="7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51" name="Line 108"/>
              <p:cNvSpPr>
                <a:spLocks noChangeAspect="1" noChangeShapeType="1"/>
              </p:cNvSpPr>
              <p:nvPr/>
            </p:nvSpPr>
            <p:spPr bwMode="auto">
              <a:xfrm>
                <a:off x="2897" y="3014"/>
                <a:ext cx="52" cy="18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52" name="Line 109"/>
              <p:cNvSpPr>
                <a:spLocks noChangeAspect="1" noChangeShapeType="1"/>
              </p:cNvSpPr>
              <p:nvPr/>
            </p:nvSpPr>
            <p:spPr bwMode="auto">
              <a:xfrm>
                <a:off x="2998" y="3048"/>
                <a:ext cx="50" cy="16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sp>
          <p:nvSpPr>
            <p:cNvPr id="15419" name="Rectangle 110"/>
            <p:cNvSpPr>
              <a:spLocks noChangeAspect="1" noChangeArrowheads="1"/>
            </p:cNvSpPr>
            <p:nvPr/>
          </p:nvSpPr>
          <p:spPr bwMode="auto">
            <a:xfrm>
              <a:off x="4595" y="3658"/>
              <a:ext cx="289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Vânzări</a:t>
              </a:r>
            </a:p>
          </p:txBody>
        </p:sp>
        <p:pic>
          <p:nvPicPr>
            <p:cNvPr id="15420" name="Picture 1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3740"/>
              <a:ext cx="296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421" name="Rectangle 112"/>
            <p:cNvSpPr>
              <a:spLocks noChangeAspect="1" noChangeArrowheads="1"/>
            </p:cNvSpPr>
            <p:nvPr/>
          </p:nvSpPr>
          <p:spPr bwMode="auto">
            <a:xfrm>
              <a:off x="4154" y="3916"/>
              <a:ext cx="70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Utilizatori mobili</a:t>
              </a:r>
            </a:p>
          </p:txBody>
        </p:sp>
        <p:grpSp>
          <p:nvGrpSpPr>
            <p:cNvPr id="15422" name="Group 113"/>
            <p:cNvGrpSpPr>
              <a:grpSpLocks noChangeAspect="1"/>
            </p:cNvGrpSpPr>
            <p:nvPr/>
          </p:nvGrpSpPr>
          <p:grpSpPr bwMode="auto">
            <a:xfrm>
              <a:off x="3270" y="3465"/>
              <a:ext cx="938" cy="241"/>
              <a:chOff x="3013" y="2854"/>
              <a:chExt cx="1058" cy="223"/>
            </a:xfrm>
          </p:grpSpPr>
          <p:sp>
            <p:nvSpPr>
              <p:cNvPr id="15429" name="Line 114"/>
              <p:cNvSpPr>
                <a:spLocks noChangeAspect="1" noChangeShapeType="1"/>
              </p:cNvSpPr>
              <p:nvPr/>
            </p:nvSpPr>
            <p:spPr bwMode="auto">
              <a:xfrm>
                <a:off x="3598" y="2954"/>
                <a:ext cx="54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0" name="Line 115"/>
              <p:cNvSpPr>
                <a:spLocks noChangeAspect="1" noChangeShapeType="1"/>
              </p:cNvSpPr>
              <p:nvPr/>
            </p:nvSpPr>
            <p:spPr bwMode="auto">
              <a:xfrm>
                <a:off x="3703" y="2982"/>
                <a:ext cx="53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1" name="Line 116"/>
              <p:cNvSpPr>
                <a:spLocks noChangeAspect="1" noChangeShapeType="1"/>
              </p:cNvSpPr>
              <p:nvPr/>
            </p:nvSpPr>
            <p:spPr bwMode="auto">
              <a:xfrm>
                <a:off x="3808" y="3010"/>
                <a:ext cx="53" cy="13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2" name="Line 117"/>
              <p:cNvSpPr>
                <a:spLocks noChangeAspect="1" noChangeShapeType="1"/>
              </p:cNvSpPr>
              <p:nvPr/>
            </p:nvSpPr>
            <p:spPr bwMode="auto">
              <a:xfrm>
                <a:off x="3912" y="3037"/>
                <a:ext cx="53" cy="14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3" name="Line 118"/>
              <p:cNvSpPr>
                <a:spLocks noChangeAspect="1" noChangeShapeType="1"/>
              </p:cNvSpPr>
              <p:nvPr/>
            </p:nvSpPr>
            <p:spPr bwMode="auto">
              <a:xfrm>
                <a:off x="4017" y="3064"/>
                <a:ext cx="54" cy="13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4" name="Line 119"/>
              <p:cNvSpPr>
                <a:spLocks noChangeAspect="1" noChangeShapeType="1"/>
              </p:cNvSpPr>
              <p:nvPr/>
            </p:nvSpPr>
            <p:spPr bwMode="auto">
              <a:xfrm>
                <a:off x="3222" y="2908"/>
                <a:ext cx="53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5" name="Line 120"/>
              <p:cNvSpPr>
                <a:spLocks noChangeAspect="1" noChangeShapeType="1"/>
              </p:cNvSpPr>
              <p:nvPr/>
            </p:nvSpPr>
            <p:spPr bwMode="auto">
              <a:xfrm>
                <a:off x="3328" y="2934"/>
                <a:ext cx="53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6" name="Line 121"/>
              <p:cNvSpPr>
                <a:spLocks noChangeAspect="1" noChangeShapeType="1"/>
              </p:cNvSpPr>
              <p:nvPr/>
            </p:nvSpPr>
            <p:spPr bwMode="auto">
              <a:xfrm>
                <a:off x="3432" y="2962"/>
                <a:ext cx="54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7" name="Line 122"/>
              <p:cNvSpPr>
                <a:spLocks noChangeAspect="1" noChangeShapeType="1"/>
              </p:cNvSpPr>
              <p:nvPr/>
            </p:nvSpPr>
            <p:spPr bwMode="auto">
              <a:xfrm>
                <a:off x="3538" y="2990"/>
                <a:ext cx="51" cy="13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8" name="Line 123"/>
              <p:cNvSpPr>
                <a:spLocks noChangeAspect="1" noChangeShapeType="1"/>
              </p:cNvSpPr>
              <p:nvPr/>
            </p:nvSpPr>
            <p:spPr bwMode="auto">
              <a:xfrm>
                <a:off x="3598" y="2954"/>
                <a:ext cx="45" cy="62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39" name="Line 124"/>
              <p:cNvSpPr>
                <a:spLocks noChangeAspect="1" noChangeShapeType="1"/>
              </p:cNvSpPr>
              <p:nvPr/>
            </p:nvSpPr>
            <p:spPr bwMode="auto">
              <a:xfrm>
                <a:off x="3013" y="2854"/>
                <a:ext cx="54" cy="14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  <p:sp>
            <p:nvSpPr>
              <p:cNvPr id="15440" name="Line 125"/>
              <p:cNvSpPr>
                <a:spLocks noChangeAspect="1" noChangeShapeType="1"/>
              </p:cNvSpPr>
              <p:nvPr/>
            </p:nvSpPr>
            <p:spPr bwMode="auto">
              <a:xfrm>
                <a:off x="3118" y="2880"/>
                <a:ext cx="52" cy="15"/>
              </a:xfrm>
              <a:prstGeom prst="line">
                <a:avLst/>
              </a:prstGeom>
              <a:noFill/>
              <a:ln w="25400">
                <a:solidFill>
                  <a:srgbClr val="CF0E30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endParaRPr lang="en-US"/>
              </a:p>
            </p:txBody>
          </p:sp>
        </p:grpSp>
        <p:pic>
          <p:nvPicPr>
            <p:cNvPr id="15423" name="Picture 126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2" y="3505"/>
              <a:ext cx="208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424" name="Picture 12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6" y="3682"/>
              <a:ext cx="181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425" name="Picture 12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2" y="3333"/>
              <a:ext cx="623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5426" name="Rectangle 129"/>
            <p:cNvSpPr>
              <a:spLocks noChangeAspect="1" noChangeArrowheads="1"/>
            </p:cNvSpPr>
            <p:nvPr/>
          </p:nvSpPr>
          <p:spPr bwMode="auto">
            <a:xfrm>
              <a:off x="3028" y="3446"/>
              <a:ext cx="29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1000" b="1">
                  <a:solidFill>
                    <a:srgbClr val="000000"/>
                  </a:solidFill>
                  <a:latin typeface="Book Antiqua" pitchFamily="18" charset="0"/>
                </a:rPr>
                <a:t>Internet</a:t>
              </a:r>
            </a:p>
          </p:txBody>
        </p:sp>
        <p:pic>
          <p:nvPicPr>
            <p:cNvPr id="15427" name="Picture 13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" y="2236"/>
              <a:ext cx="284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428" name="Picture 131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0" y="2057"/>
              <a:ext cx="20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BAE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5366" name="Picture 133" descr="ebiz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C336AE-5153-4737-AF0D-0490CCB317E6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2E9C6-5145-471A-872B-9B49A5019CCE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ro-RO" altLang="en-US" sz="2400" smtClean="0">
                <a:latin typeface="Book Antiqua" pitchFamily="18" charset="0"/>
              </a:rPr>
              <a:t>     </a:t>
            </a:r>
            <a:r>
              <a:rPr lang="en-US" altLang="en-US" sz="2400" smtClean="0">
                <a:latin typeface="Book Antiqua" pitchFamily="18" charset="0"/>
              </a:rPr>
              <a:t>Era Internet – m</a:t>
            </a:r>
            <a:r>
              <a:rPr lang="ro-RO" altLang="en-US" sz="2400" smtClean="0">
                <a:latin typeface="Book Antiqua" pitchFamily="18" charset="0"/>
              </a:rPr>
              <a:t>ă</a:t>
            </a:r>
            <a:r>
              <a:rPr lang="en-US" altLang="en-US" sz="2400" smtClean="0">
                <a:latin typeface="Book Antiqua" pitchFamily="18" charset="0"/>
              </a:rPr>
              <a:t>suri specifice de securitate </a:t>
            </a:r>
          </a:p>
        </p:txBody>
      </p:sp>
      <p:sp>
        <p:nvSpPr>
          <p:cNvPr id="93187" name="AutoShape 1027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14400" y="1981200"/>
            <a:ext cx="7848600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en-US" sz="2000" smtClean="0">
                <a:latin typeface="Book Antiqua" pitchFamily="18" charset="0"/>
              </a:rPr>
              <a:t>Reţele VAN (Value Added Network)</a:t>
            </a:r>
          </a:p>
          <a:p>
            <a:pPr>
              <a:lnSpc>
                <a:spcPct val="150000"/>
              </a:lnSpc>
            </a:pPr>
            <a:r>
              <a:rPr lang="en-US" altLang="en-US" sz="2000" smtClean="0">
                <a:latin typeface="Book Antiqua" pitchFamily="18" charset="0"/>
              </a:rPr>
              <a:t>Certificate digitale</a:t>
            </a:r>
          </a:p>
          <a:p>
            <a:pPr>
              <a:lnSpc>
                <a:spcPct val="150000"/>
              </a:lnSpc>
            </a:pPr>
            <a:r>
              <a:rPr lang="en-US" altLang="en-US" sz="2000" smtClean="0">
                <a:latin typeface="Book Antiqua" pitchFamily="18" charset="0"/>
              </a:rPr>
              <a:t>Securitatea comerţului electronic pe Internet</a:t>
            </a:r>
          </a:p>
          <a:p>
            <a:pPr>
              <a:lnSpc>
                <a:spcPct val="150000"/>
              </a:lnSpc>
            </a:pPr>
            <a:r>
              <a:rPr lang="ro-RO" altLang="en-US" sz="2000" smtClean="0">
                <a:latin typeface="Book Antiqua" pitchFamily="18" charset="0"/>
              </a:rPr>
              <a:t>Protocoale de securizare:</a:t>
            </a:r>
          </a:p>
          <a:p>
            <a:pPr lvl="1">
              <a:lnSpc>
                <a:spcPct val="150000"/>
              </a:lnSpc>
            </a:pPr>
            <a:r>
              <a:rPr lang="en-US" altLang="en-US" sz="2000" smtClean="0">
                <a:latin typeface="Book Antiqua" pitchFamily="18" charset="0"/>
              </a:rPr>
              <a:t>Protocolul SSL (Secure Sockets Layer)</a:t>
            </a:r>
          </a:p>
          <a:p>
            <a:pPr lvl="1">
              <a:lnSpc>
                <a:spcPct val="150000"/>
              </a:lnSpc>
            </a:pPr>
            <a:r>
              <a:rPr lang="en-US" altLang="en-US" sz="2000" smtClean="0">
                <a:latin typeface="Book Antiqua" pitchFamily="18" charset="0"/>
              </a:rPr>
              <a:t>Protocolul SET (Secure Electronic Transactions)</a:t>
            </a:r>
          </a:p>
        </p:txBody>
      </p:sp>
      <p:pic>
        <p:nvPicPr>
          <p:cNvPr id="16390" name="Picture 1028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87" grpId="0" build="p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3B74C6-B35B-4A54-B4B0-67394978E11F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192F1-F852-4265-AE8A-EFBC7E3256D0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20000" cy="1143000"/>
          </a:xfrm>
          <a:noFill/>
        </p:spPr>
        <p:txBody>
          <a:bodyPr/>
          <a:lstStyle/>
          <a:p>
            <a:pPr algn="l"/>
            <a:r>
              <a:rPr lang="en-US" altLang="en-US" sz="2800" smtClean="0">
                <a:latin typeface="Book Antiqua" pitchFamily="18" charset="0"/>
              </a:rPr>
              <a:t>Cerin</a:t>
            </a:r>
            <a:r>
              <a:rPr lang="ro-RO" altLang="en-US" sz="2800" smtClean="0">
                <a:latin typeface="Book Antiqua" pitchFamily="18" charset="0"/>
              </a:rPr>
              <a:t>ţ</a:t>
            </a:r>
            <a:r>
              <a:rPr lang="en-US" altLang="en-US" sz="2800" smtClean="0">
                <a:latin typeface="Book Antiqua" pitchFamily="18" charset="0"/>
              </a:rPr>
              <a:t>e pentru aplica</a:t>
            </a:r>
            <a:r>
              <a:rPr lang="ro-RO" altLang="en-US" sz="2800" smtClean="0">
                <a:latin typeface="Book Antiqua" pitchFamily="18" charset="0"/>
              </a:rPr>
              <a:t>ţ</a:t>
            </a:r>
            <a:r>
              <a:rPr lang="en-US" altLang="en-US" sz="2800" smtClean="0">
                <a:latin typeface="Book Antiqua" pitchFamily="18" charset="0"/>
              </a:rPr>
              <a:t>iile de e-business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1828800"/>
            <a:ext cx="822960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600">
                <a:latin typeface="Book Antiqua" pitchFamily="18" charset="0"/>
              </a:rPr>
              <a:t>Un sistem de e-business realizeaz</a:t>
            </a:r>
            <a:r>
              <a:rPr lang="ro-RO" altLang="en-US" sz="2600">
                <a:latin typeface="Book Antiqua" pitchFamily="18" charset="0"/>
              </a:rPr>
              <a:t>ă</a:t>
            </a:r>
            <a:r>
              <a:rPr lang="en-US" altLang="en-US" sz="2600">
                <a:latin typeface="Book Antiqua" pitchFamily="18" charset="0"/>
              </a:rPr>
              <a:t> conexiunea componentelor afacerii cu clien</a:t>
            </a:r>
            <a:r>
              <a:rPr lang="ro-RO" altLang="en-US" sz="2600">
                <a:latin typeface="Book Antiqua" pitchFamily="18" charset="0"/>
              </a:rPr>
              <a:t>ţ</a:t>
            </a:r>
            <a:r>
              <a:rPr lang="en-US" altLang="en-US" sz="2600">
                <a:latin typeface="Book Antiqua" pitchFamily="18" charset="0"/>
              </a:rPr>
              <a:t>ii, angaja</a:t>
            </a:r>
            <a:r>
              <a:rPr lang="ro-RO" altLang="en-US" sz="2600">
                <a:latin typeface="Book Antiqua" pitchFamily="18" charset="0"/>
              </a:rPr>
              <a:t>ţ</a:t>
            </a:r>
            <a:r>
              <a:rPr lang="en-US" altLang="en-US" sz="2600">
                <a:latin typeface="Book Antiqua" pitchFamily="18" charset="0"/>
              </a:rPr>
              <a:t>ii, furnizorii </a:t>
            </a:r>
            <a:r>
              <a:rPr lang="ro-RO" altLang="en-US" sz="2600">
                <a:latin typeface="Book Antiqua" pitchFamily="18" charset="0"/>
              </a:rPr>
              <a:t>ş</a:t>
            </a:r>
            <a:r>
              <a:rPr lang="en-US" altLang="en-US" sz="2600">
                <a:latin typeface="Book Antiqua" pitchFamily="18" charset="0"/>
              </a:rPr>
              <a:t>i distribuitorii</a:t>
            </a:r>
            <a:r>
              <a:rPr lang="ro-RO" altLang="en-US" sz="2600">
                <a:latin typeface="Book Antiqua" pitchFamily="18" charset="0"/>
              </a:rPr>
              <a:t>,</a:t>
            </a:r>
            <a:r>
              <a:rPr lang="en-US" altLang="en-US" sz="2600">
                <a:latin typeface="Book Antiqua" pitchFamily="18" charset="0"/>
              </a:rPr>
              <a:t> </a:t>
            </a:r>
            <a:r>
              <a:rPr lang="en-US" altLang="en-US" sz="2600" b="1">
                <a:latin typeface="Book Antiqua" pitchFamily="18" charset="0"/>
              </a:rPr>
              <a:t>m</a:t>
            </a:r>
            <a:r>
              <a:rPr lang="ro-RO" altLang="en-US" sz="2600" b="1">
                <a:latin typeface="Book Antiqua" pitchFamily="18" charset="0"/>
              </a:rPr>
              <a:t>ă</a:t>
            </a:r>
            <a:r>
              <a:rPr lang="en-US" altLang="en-US" sz="2600" b="1">
                <a:latin typeface="Book Antiqua" pitchFamily="18" charset="0"/>
              </a:rPr>
              <a:t>rind eficien</a:t>
            </a:r>
            <a:r>
              <a:rPr lang="ro-RO" altLang="en-US" sz="2600" b="1">
                <a:latin typeface="Book Antiqua" pitchFamily="18" charset="0"/>
              </a:rPr>
              <a:t>ţ</a:t>
            </a:r>
            <a:r>
              <a:rPr lang="en-US" altLang="en-US" sz="2600" b="1">
                <a:latin typeface="Book Antiqua" pitchFamily="18" charset="0"/>
              </a:rPr>
              <a:t>a</a:t>
            </a:r>
            <a:r>
              <a:rPr lang="en-US" altLang="en-US" sz="2600">
                <a:latin typeface="Book Antiqua" pitchFamily="18" charset="0"/>
              </a:rPr>
              <a:t> </a:t>
            </a:r>
            <a:r>
              <a:rPr lang="ro-RO" altLang="en-US" sz="2600">
                <a:latin typeface="Book Antiqua" pitchFamily="18" charset="0"/>
              </a:rPr>
              <a:t>ş</a:t>
            </a:r>
            <a:r>
              <a:rPr lang="en-US" altLang="en-US" sz="2600">
                <a:latin typeface="Book Antiqua" pitchFamily="18" charset="0"/>
              </a:rPr>
              <a:t>i </a:t>
            </a:r>
            <a:r>
              <a:rPr lang="en-US" altLang="en-US" sz="2600" b="1">
                <a:latin typeface="Book Antiqua" pitchFamily="18" charset="0"/>
              </a:rPr>
              <a:t>reduc</a:t>
            </a:r>
            <a:r>
              <a:rPr lang="ro-RO" altLang="en-US" sz="2600" b="1">
                <a:latin typeface="Book Antiqua" pitchFamily="18" charset="0"/>
              </a:rPr>
              <a:t>â</a:t>
            </a:r>
            <a:r>
              <a:rPr lang="en-US" altLang="en-US" sz="2600" b="1">
                <a:latin typeface="Book Antiqua" pitchFamily="18" charset="0"/>
              </a:rPr>
              <a:t>nd costurile</a:t>
            </a:r>
            <a:r>
              <a:rPr lang="en-US" altLang="en-US" sz="2600">
                <a:latin typeface="Book Antiqua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600">
                <a:latin typeface="Book Antiqua" pitchFamily="18" charset="0"/>
              </a:rPr>
              <a:t>Noile aplica</a:t>
            </a:r>
            <a:r>
              <a:rPr lang="ro-RO" altLang="en-US" sz="2600">
                <a:latin typeface="Book Antiqua" pitchFamily="18" charset="0"/>
              </a:rPr>
              <a:t>ţ</a:t>
            </a:r>
            <a:r>
              <a:rPr lang="en-US" altLang="en-US" sz="2600">
                <a:latin typeface="Book Antiqua" pitchFamily="18" charset="0"/>
              </a:rPr>
              <a:t>ii de e-business trebuie s</a:t>
            </a:r>
            <a:r>
              <a:rPr lang="ro-RO" altLang="en-US" sz="2600">
                <a:latin typeface="Book Antiqua" pitchFamily="18" charset="0"/>
              </a:rPr>
              <a:t>ă</a:t>
            </a:r>
            <a:r>
              <a:rPr lang="en-US" altLang="en-US" sz="2600">
                <a:latin typeface="Book Antiqua" pitchFamily="18" charset="0"/>
              </a:rPr>
              <a:t> satisfac</a:t>
            </a:r>
            <a:r>
              <a:rPr lang="ro-RO" altLang="en-US" sz="2600">
                <a:latin typeface="Book Antiqua" pitchFamily="18" charset="0"/>
              </a:rPr>
              <a:t>ă</a:t>
            </a:r>
            <a:r>
              <a:rPr lang="en-US" altLang="en-US" sz="2600">
                <a:latin typeface="Book Antiqua" pitchFamily="18" charset="0"/>
              </a:rPr>
              <a:t> urm</a:t>
            </a:r>
            <a:r>
              <a:rPr lang="ro-RO" altLang="en-US" sz="2600">
                <a:latin typeface="Book Antiqua" pitchFamily="18" charset="0"/>
              </a:rPr>
              <a:t>ă</a:t>
            </a:r>
            <a:r>
              <a:rPr lang="en-US" altLang="en-US" sz="2600">
                <a:latin typeface="Book Antiqua" pitchFamily="18" charset="0"/>
              </a:rPr>
              <a:t>toarele cerin</a:t>
            </a:r>
            <a:r>
              <a:rPr lang="ro-RO" altLang="en-US" sz="2600">
                <a:latin typeface="Book Antiqua" pitchFamily="18" charset="0"/>
              </a:rPr>
              <a:t>ţ</a:t>
            </a:r>
            <a:r>
              <a:rPr lang="en-US" altLang="en-US" sz="2600">
                <a:latin typeface="Book Antiqua" pitchFamily="18" charset="0"/>
              </a:rPr>
              <a:t>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>
                <a:latin typeface="Book Antiqua" pitchFamily="18" charset="0"/>
              </a:rPr>
              <a:t> </a:t>
            </a:r>
            <a:r>
              <a:rPr lang="en-US" altLang="en-US" sz="2600" b="1">
                <a:latin typeface="Book Antiqua" pitchFamily="18" charset="0"/>
              </a:rPr>
              <a:t>Bazate pe standarde</a:t>
            </a:r>
            <a:r>
              <a:rPr lang="en-US" altLang="en-US" sz="2600">
                <a:latin typeface="Book Antiqua" pitchFamily="18" charset="0"/>
              </a:rPr>
              <a:t> pentru a asigura portabilitatea aplica</a:t>
            </a:r>
            <a:r>
              <a:rPr lang="ro-RO" altLang="en-US" sz="2600">
                <a:latin typeface="Book Antiqua" pitchFamily="18" charset="0"/>
              </a:rPr>
              <a:t>ţ</a:t>
            </a:r>
            <a:r>
              <a:rPr lang="en-US" altLang="en-US" sz="2600">
                <a:latin typeface="Book Antiqua" pitchFamily="18" charset="0"/>
              </a:rPr>
              <a:t>iilor de-a lungul mai multor platforme client sau server </a:t>
            </a:r>
            <a:r>
              <a:rPr lang="ro-RO" altLang="en-US" sz="2600">
                <a:latin typeface="Book Antiqua" pitchFamily="18" charset="0"/>
              </a:rPr>
              <a:t>ş</a:t>
            </a:r>
            <a:r>
              <a:rPr lang="en-US" altLang="en-US" sz="2600">
                <a:latin typeface="Book Antiqua" pitchFamily="18" charset="0"/>
              </a:rPr>
              <a:t>i pentru a </a:t>
            </a:r>
            <a:r>
              <a:rPr lang="ro-RO" altLang="en-US" sz="2600">
                <a:latin typeface="Book Antiqua" pitchFamily="18" charset="0"/>
              </a:rPr>
              <a:t>î</a:t>
            </a:r>
            <a:r>
              <a:rPr lang="en-US" altLang="en-US" sz="2600">
                <a:latin typeface="Book Antiqua" pitchFamily="18" charset="0"/>
              </a:rPr>
              <a:t>mbun</a:t>
            </a:r>
            <a:r>
              <a:rPr lang="ro-RO" altLang="en-US" sz="2600">
                <a:latin typeface="Book Antiqua" pitchFamily="18" charset="0"/>
              </a:rPr>
              <a:t>ă</a:t>
            </a:r>
            <a:r>
              <a:rPr lang="en-US" altLang="en-US" sz="2600">
                <a:latin typeface="Book Antiqua" pitchFamily="18" charset="0"/>
              </a:rPr>
              <a:t>t</a:t>
            </a:r>
            <a:r>
              <a:rPr lang="ro-RO" altLang="en-US" sz="2600">
                <a:latin typeface="Book Antiqua" pitchFamily="18" charset="0"/>
              </a:rPr>
              <a:t>ăţ</a:t>
            </a:r>
            <a:r>
              <a:rPr lang="en-US" altLang="en-US" sz="2600">
                <a:latin typeface="Book Antiqua" pitchFamily="18" charset="0"/>
              </a:rPr>
              <a:t>i flexibilitatea </a:t>
            </a:r>
            <a:r>
              <a:rPr lang="ro-RO" altLang="en-US" sz="2600">
                <a:latin typeface="Book Antiqua" pitchFamily="18" charset="0"/>
              </a:rPr>
              <a:t>ş</a:t>
            </a:r>
            <a:r>
              <a:rPr lang="en-US" altLang="en-US" sz="2600">
                <a:latin typeface="Book Antiqua" pitchFamily="18" charset="0"/>
              </a:rPr>
              <a:t>i timpii de acces la pia</a:t>
            </a:r>
            <a:r>
              <a:rPr lang="ro-RO" altLang="en-US" sz="2600">
                <a:latin typeface="Book Antiqua" pitchFamily="18" charset="0"/>
              </a:rPr>
              <a:t>ţă</a:t>
            </a:r>
            <a:endParaRPr lang="en-US" altLang="en-US" sz="2600">
              <a:latin typeface="Book Antiqua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sz="2600">
              <a:latin typeface="Book Antiqua" pitchFamily="18" charset="0"/>
            </a:endParaRPr>
          </a:p>
        </p:txBody>
      </p:sp>
      <p:pic>
        <p:nvPicPr>
          <p:cNvPr id="17414" name="Picture 10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21" grpId="0" build="p" autoUpdateAnimBg="0" advAuto="1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3B74C6-B35B-4A54-B4B0-67394978E11F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60CEA-02E4-4353-9FE5-5316EB47F94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20000" cy="1143000"/>
          </a:xfrm>
          <a:noFill/>
        </p:spPr>
        <p:txBody>
          <a:bodyPr/>
          <a:lstStyle/>
          <a:p>
            <a:pPr algn="l"/>
            <a:r>
              <a:rPr lang="en-US" altLang="en-US" sz="2800" smtClean="0">
                <a:latin typeface="Book Antiqua" pitchFamily="18" charset="0"/>
              </a:rPr>
              <a:t>Cerin</a:t>
            </a:r>
            <a:r>
              <a:rPr lang="ro-RO" altLang="en-US" sz="2800" smtClean="0">
                <a:latin typeface="Book Antiqua" pitchFamily="18" charset="0"/>
              </a:rPr>
              <a:t>ţ</a:t>
            </a:r>
            <a:r>
              <a:rPr lang="en-US" altLang="en-US" sz="2800" smtClean="0">
                <a:latin typeface="Book Antiqua" pitchFamily="18" charset="0"/>
              </a:rPr>
              <a:t>e pentru aplica</a:t>
            </a:r>
            <a:r>
              <a:rPr lang="ro-RO" altLang="en-US" sz="2800" smtClean="0">
                <a:latin typeface="Book Antiqua" pitchFamily="18" charset="0"/>
              </a:rPr>
              <a:t>ţ</a:t>
            </a:r>
            <a:r>
              <a:rPr lang="en-US" altLang="en-US" sz="2800" smtClean="0">
                <a:latin typeface="Book Antiqua" pitchFamily="18" charset="0"/>
              </a:rPr>
              <a:t>iile de e-business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1828800"/>
            <a:ext cx="82296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600" b="1" dirty="0">
                <a:latin typeface="Book Antiqua" pitchFamily="18" charset="0"/>
              </a:rPr>
              <a:t> </a:t>
            </a:r>
            <a:r>
              <a:rPr lang="en-US" altLang="en-US" sz="2600" b="1" dirty="0" err="1">
                <a:latin typeface="Book Antiqua" pitchFamily="18" charset="0"/>
              </a:rPr>
              <a:t>Dezvoltate</a:t>
            </a:r>
            <a:r>
              <a:rPr lang="en-US" altLang="en-US" sz="2600" b="1" dirty="0">
                <a:latin typeface="Book Antiqua" pitchFamily="18" charset="0"/>
              </a:rPr>
              <a:t> </a:t>
            </a:r>
            <a:r>
              <a:rPr lang="ro-RO" altLang="en-US" sz="2600" b="1" dirty="0">
                <a:latin typeface="Book Antiqua" pitchFamily="18" charset="0"/>
              </a:rPr>
              <a:t>î</a:t>
            </a:r>
            <a:r>
              <a:rPr lang="en-US" altLang="en-US" sz="2600" b="1" dirty="0">
                <a:latin typeface="Book Antiqua" pitchFamily="18" charset="0"/>
              </a:rPr>
              <a:t>n </a:t>
            </a:r>
            <a:r>
              <a:rPr lang="en-US" altLang="en-US" sz="2600" b="1" dirty="0" err="1">
                <a:latin typeface="Book Antiqua" pitchFamily="18" charset="0"/>
              </a:rPr>
              <a:t>jurul</a:t>
            </a:r>
            <a:r>
              <a:rPr lang="en-US" altLang="en-US" sz="2600" b="1" dirty="0">
                <a:latin typeface="Book Antiqua" pitchFamily="18" charset="0"/>
              </a:rPr>
              <a:t> </a:t>
            </a:r>
            <a:r>
              <a:rPr lang="en-US" altLang="en-US" sz="2600" b="1" dirty="0" err="1">
                <a:latin typeface="Book Antiqua" pitchFamily="18" charset="0"/>
              </a:rPr>
              <a:t>unui</a:t>
            </a:r>
            <a:r>
              <a:rPr lang="en-US" altLang="en-US" sz="2600" b="1" dirty="0">
                <a:latin typeface="Book Antiqua" pitchFamily="18" charset="0"/>
              </a:rPr>
              <a:t> server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pentru</a:t>
            </a:r>
            <a:r>
              <a:rPr lang="en-US" altLang="en-US" sz="2600" dirty="0">
                <a:latin typeface="Book Antiqua" pitchFamily="18" charset="0"/>
              </a:rPr>
              <a:t> a </a:t>
            </a:r>
            <a:r>
              <a:rPr lang="en-US" altLang="en-US" sz="2600" dirty="0" err="1">
                <a:latin typeface="Book Antiqua" pitchFamily="18" charset="0"/>
              </a:rPr>
              <a:t>permite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aplica</a:t>
            </a:r>
            <a:r>
              <a:rPr lang="ro-RO" altLang="en-US" sz="2600" dirty="0">
                <a:latin typeface="Book Antiqua" pitchFamily="18" charset="0"/>
              </a:rPr>
              <a:t>ţ</a:t>
            </a:r>
            <a:r>
              <a:rPr lang="en-US" altLang="en-US" sz="2600" dirty="0" err="1">
                <a:latin typeface="Book Antiqua" pitchFamily="18" charset="0"/>
              </a:rPr>
              <a:t>iilor</a:t>
            </a:r>
            <a:r>
              <a:rPr lang="en-US" altLang="en-US" sz="2600" dirty="0">
                <a:latin typeface="Book Antiqua" pitchFamily="18" charset="0"/>
              </a:rPr>
              <a:t> s</a:t>
            </a:r>
            <a:r>
              <a:rPr lang="ro-RO" altLang="en-US" sz="2600" dirty="0">
                <a:latin typeface="Book Antiqua" pitchFamily="18" charset="0"/>
              </a:rPr>
              <a:t>ă</a:t>
            </a:r>
            <a:r>
              <a:rPr lang="en-US" altLang="en-US" sz="2600" dirty="0">
                <a:latin typeface="Book Antiqua" pitchFamily="18" charset="0"/>
              </a:rPr>
              <a:t> fie </a:t>
            </a:r>
            <a:r>
              <a:rPr lang="en-US" altLang="en-US" sz="2600" dirty="0" err="1">
                <a:latin typeface="Book Antiqua" pitchFamily="18" charset="0"/>
              </a:rPr>
              <a:t>dezvoltate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ro-RO" altLang="en-US" sz="2600" dirty="0">
                <a:latin typeface="Book Antiqua" pitchFamily="18" charset="0"/>
              </a:rPr>
              <a:t>ş</a:t>
            </a:r>
            <a:r>
              <a:rPr lang="en-US" altLang="en-US" sz="2600" dirty="0" err="1">
                <a:latin typeface="Book Antiqua" pitchFamily="18" charset="0"/>
              </a:rPr>
              <a:t>i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implementate</a:t>
            </a:r>
            <a:r>
              <a:rPr lang="en-US" altLang="en-US" sz="2600" dirty="0">
                <a:latin typeface="Book Antiqua" pitchFamily="18" charset="0"/>
              </a:rPr>
              <a:t> rapid, </a:t>
            </a:r>
            <a:r>
              <a:rPr lang="en-US" altLang="en-US" sz="2600" dirty="0" err="1">
                <a:latin typeface="Book Antiqua" pitchFamily="18" charset="0"/>
              </a:rPr>
              <a:t>extinz</a:t>
            </a:r>
            <a:r>
              <a:rPr lang="ro-RO" altLang="en-US" sz="2600" dirty="0">
                <a:latin typeface="Book Antiqua" pitchFamily="18" charset="0"/>
              </a:rPr>
              <a:t>â</a:t>
            </a:r>
            <a:r>
              <a:rPr lang="en-US" altLang="en-US" sz="2600" dirty="0" err="1">
                <a:latin typeface="Book Antiqua" pitchFamily="18" charset="0"/>
              </a:rPr>
              <a:t>nd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accesul</a:t>
            </a:r>
            <a:r>
              <a:rPr lang="en-US" altLang="en-US" sz="2600" dirty="0">
                <a:latin typeface="Book Antiqua" pitchFamily="18" charset="0"/>
              </a:rPr>
              <a:t> la o </a:t>
            </a:r>
            <a:r>
              <a:rPr lang="en-US" altLang="en-US" sz="2600" dirty="0" err="1">
                <a:latin typeface="Book Antiqua" pitchFamily="18" charset="0"/>
              </a:rPr>
              <a:t>mai</a:t>
            </a:r>
            <a:r>
              <a:rPr lang="en-US" altLang="en-US" sz="2600" dirty="0">
                <a:latin typeface="Book Antiqua" pitchFamily="18" charset="0"/>
              </a:rPr>
              <a:t> mare </a:t>
            </a:r>
            <a:r>
              <a:rPr lang="en-US" altLang="en-US" sz="2600" dirty="0" err="1">
                <a:latin typeface="Book Antiqua" pitchFamily="18" charset="0"/>
              </a:rPr>
              <a:t>arie</a:t>
            </a:r>
            <a:r>
              <a:rPr lang="en-US" altLang="en-US" sz="2600" dirty="0">
                <a:latin typeface="Book Antiqua" pitchFamily="18" charset="0"/>
              </a:rPr>
              <a:t> de </a:t>
            </a:r>
            <a:r>
              <a:rPr lang="en-US" altLang="en-US" sz="2600" dirty="0" err="1">
                <a:latin typeface="Book Antiqua" pitchFamily="18" charset="0"/>
              </a:rPr>
              <a:t>tipuri</a:t>
            </a:r>
            <a:r>
              <a:rPr lang="en-US" altLang="en-US" sz="2600" dirty="0">
                <a:latin typeface="Book Antiqua" pitchFamily="18" charset="0"/>
              </a:rPr>
              <a:t> de </a:t>
            </a:r>
            <a:r>
              <a:rPr lang="en-US" altLang="en-US" sz="2600" dirty="0" err="1">
                <a:latin typeface="Book Antiqua" pitchFamily="18" charset="0"/>
              </a:rPr>
              <a:t>clien</a:t>
            </a:r>
            <a:r>
              <a:rPr lang="ro-RO" altLang="en-US" sz="2600" dirty="0">
                <a:latin typeface="Book Antiqua" pitchFamily="18" charset="0"/>
              </a:rPr>
              <a:t>ţ</a:t>
            </a:r>
            <a:r>
              <a:rPr lang="en-US" altLang="en-US" sz="2600" dirty="0" err="1">
                <a:latin typeface="Book Antiqua" pitchFamily="18" charset="0"/>
              </a:rPr>
              <a:t>i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ro-RO" altLang="en-US" sz="2600" dirty="0">
                <a:latin typeface="Book Antiqua" pitchFamily="18" charset="0"/>
              </a:rPr>
              <a:t>ş</a:t>
            </a:r>
            <a:r>
              <a:rPr lang="en-US" altLang="en-US" sz="2600" dirty="0" err="1">
                <a:latin typeface="Book Antiqua" pitchFamily="18" charset="0"/>
              </a:rPr>
              <a:t>i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pentru</a:t>
            </a:r>
            <a:r>
              <a:rPr lang="en-US" altLang="en-US" sz="2600" dirty="0">
                <a:latin typeface="Book Antiqua" pitchFamily="18" charset="0"/>
              </a:rPr>
              <a:t> a </a:t>
            </a:r>
            <a:r>
              <a:rPr lang="en-US" altLang="en-US" sz="2600" dirty="0" err="1">
                <a:latin typeface="Book Antiqua" pitchFamily="18" charset="0"/>
              </a:rPr>
              <a:t>oferi</a:t>
            </a:r>
            <a:r>
              <a:rPr lang="en-US" altLang="en-US" sz="2600" dirty="0">
                <a:latin typeface="Book Antiqua" pitchFamily="18" charset="0"/>
              </a:rPr>
              <a:t> management </a:t>
            </a:r>
            <a:r>
              <a:rPr lang="ro-RO" altLang="en-US" sz="2600" dirty="0">
                <a:latin typeface="Book Antiqua" pitchFamily="18" charset="0"/>
              </a:rPr>
              <a:t>î</a:t>
            </a:r>
            <a:r>
              <a:rPr lang="en-US" altLang="en-US" sz="2600" dirty="0" err="1">
                <a:latin typeface="Book Antiqua" pitchFamily="18" charset="0"/>
              </a:rPr>
              <a:t>mbun</a:t>
            </a:r>
            <a:r>
              <a:rPr lang="ro-RO" altLang="en-US" sz="2600" dirty="0">
                <a:latin typeface="Book Antiqua" pitchFamily="18" charset="0"/>
              </a:rPr>
              <a:t>ă</a:t>
            </a:r>
            <a:r>
              <a:rPr lang="en-US" altLang="en-US" sz="2600" dirty="0">
                <a:latin typeface="Book Antiqua" pitchFamily="18" charset="0"/>
              </a:rPr>
              <a:t>t</a:t>
            </a:r>
            <a:r>
              <a:rPr lang="ro-RO" altLang="en-US" sz="2600" dirty="0">
                <a:latin typeface="Book Antiqua" pitchFamily="18" charset="0"/>
              </a:rPr>
              <a:t>ăţ</a:t>
            </a:r>
            <a:r>
              <a:rPr lang="en-US" altLang="en-US" sz="2600" dirty="0">
                <a:latin typeface="Book Antiqua" pitchFamily="18" charset="0"/>
              </a:rPr>
              <a:t>it </a:t>
            </a:r>
            <a:r>
              <a:rPr lang="ro-RO" altLang="en-US" sz="2600" dirty="0">
                <a:latin typeface="Book Antiqua" pitchFamily="18" charset="0"/>
              </a:rPr>
              <a:t>ş</a:t>
            </a:r>
            <a:r>
              <a:rPr lang="en-US" altLang="en-US" sz="2600" dirty="0" err="1">
                <a:latin typeface="Book Antiqua" pitchFamily="18" charset="0"/>
              </a:rPr>
              <a:t>i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posibilit</a:t>
            </a:r>
            <a:r>
              <a:rPr lang="ro-RO" altLang="en-US" sz="2600" dirty="0">
                <a:latin typeface="Book Antiqua" pitchFamily="18" charset="0"/>
              </a:rPr>
              <a:t>ăţ</a:t>
            </a:r>
            <a:r>
              <a:rPr lang="en-US" altLang="en-US" sz="2600" dirty="0" err="1">
                <a:latin typeface="Book Antiqua" pitchFamily="18" charset="0"/>
              </a:rPr>
              <a:t>i</a:t>
            </a:r>
            <a:r>
              <a:rPr lang="en-US" altLang="en-US" sz="2600" dirty="0">
                <a:latin typeface="Book Antiqua" pitchFamily="18" charset="0"/>
              </a:rPr>
              <a:t> de </a:t>
            </a:r>
            <a:r>
              <a:rPr lang="en-US" altLang="en-US" sz="2600" dirty="0" err="1">
                <a:latin typeface="Book Antiqua" pitchFamily="18" charset="0"/>
              </a:rPr>
              <a:t>extindere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caracteristice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aplica</a:t>
            </a:r>
            <a:r>
              <a:rPr lang="ro-RO" altLang="en-US" sz="2600" dirty="0">
                <a:latin typeface="Book Antiqua" pitchFamily="18" charset="0"/>
              </a:rPr>
              <a:t>ţ</a:t>
            </a:r>
            <a:r>
              <a:rPr lang="en-US" altLang="en-US" sz="2600" dirty="0" err="1">
                <a:latin typeface="Book Antiqua" pitchFamily="18" charset="0"/>
              </a:rPr>
              <a:t>iilor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moderne</a:t>
            </a:r>
            <a:r>
              <a:rPr lang="en-US" altLang="en-US" sz="2600" dirty="0">
                <a:latin typeface="Book Antiqua" pitchFamily="18" charset="0"/>
              </a:rPr>
              <a:t> de e-business;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ro-RO" altLang="en-US" sz="2600" b="1" dirty="0" smtClean="0">
                <a:latin typeface="Book Antiqua" pitchFamily="18" charset="0"/>
              </a:rPr>
              <a:t>Scalabile</a:t>
            </a:r>
            <a:r>
              <a:rPr lang="en-US" altLang="en-US" sz="2600" dirty="0" smtClean="0">
                <a:latin typeface="Book Antiqua" pitchFamily="18" charset="0"/>
              </a:rPr>
              <a:t> </a:t>
            </a:r>
            <a:r>
              <a:rPr lang="ro-RO" altLang="en-US" sz="2600" dirty="0">
                <a:latin typeface="Book Antiqua" pitchFamily="18" charset="0"/>
              </a:rPr>
              <a:t>- </a:t>
            </a:r>
            <a:r>
              <a:rPr lang="ro-RO" altLang="en-US" sz="2600" dirty="0" smtClean="0">
                <a:latin typeface="Book Antiqua" pitchFamily="18" charset="0"/>
              </a:rPr>
              <a:t>pentru a permite aplicaţiilor</a:t>
            </a:r>
            <a:r>
              <a:rPr lang="en-US" altLang="en-US" sz="2600" dirty="0" smtClean="0">
                <a:latin typeface="Book Antiqua" pitchFamily="18" charset="0"/>
              </a:rPr>
              <a:t> </a:t>
            </a:r>
            <a:r>
              <a:rPr lang="en-US" altLang="en-US" sz="2600" dirty="0">
                <a:latin typeface="Book Antiqua" pitchFamily="18" charset="0"/>
              </a:rPr>
              <a:t>s</a:t>
            </a:r>
            <a:r>
              <a:rPr lang="ro-RO" altLang="en-US" sz="2600" dirty="0">
                <a:latin typeface="Book Antiqua" pitchFamily="18" charset="0"/>
              </a:rPr>
              <a:t>ă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fac</a:t>
            </a:r>
            <a:r>
              <a:rPr lang="ro-RO" altLang="en-US" sz="2600" dirty="0">
                <a:latin typeface="Book Antiqua" pitchFamily="18" charset="0"/>
              </a:rPr>
              <a:t>ă</a:t>
            </a:r>
            <a:r>
              <a:rPr lang="en-US" altLang="en-US" sz="2600" dirty="0">
                <a:latin typeface="Book Antiqua" pitchFamily="18" charset="0"/>
              </a:rPr>
              <a:t> fa</a:t>
            </a:r>
            <a:r>
              <a:rPr lang="ro-RO" altLang="en-US" sz="2600" dirty="0">
                <a:latin typeface="Book Antiqua" pitchFamily="18" charset="0"/>
              </a:rPr>
              <a:t>ţă</a:t>
            </a:r>
            <a:r>
              <a:rPr lang="en-US" altLang="en-US" sz="2600" dirty="0">
                <a:latin typeface="Book Antiqua" pitchFamily="18" charset="0"/>
              </a:rPr>
              <a:t> solicit</a:t>
            </a:r>
            <a:r>
              <a:rPr lang="ro-RO" altLang="en-US" sz="2600" dirty="0" smtClean="0">
                <a:latin typeface="Book Antiqua" pitchFamily="18" charset="0"/>
              </a:rPr>
              <a:t>ărilor</a:t>
            </a:r>
            <a:r>
              <a:rPr lang="en-US" altLang="en-US" sz="2600" dirty="0" smtClean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rapide</a:t>
            </a:r>
            <a:r>
              <a:rPr lang="en-US" altLang="en-US" sz="2600" dirty="0">
                <a:latin typeface="Book Antiqua" pitchFamily="18" charset="0"/>
              </a:rPr>
              <a:t>, </a:t>
            </a:r>
            <a:r>
              <a:rPr lang="en-US" altLang="en-US" sz="2600" dirty="0" err="1">
                <a:latin typeface="Book Antiqua" pitchFamily="18" charset="0"/>
              </a:rPr>
              <a:t>variabile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ro-RO" altLang="en-US" sz="2600" dirty="0">
                <a:latin typeface="Book Antiqua" pitchFamily="18" charset="0"/>
              </a:rPr>
              <a:t>ş</a:t>
            </a:r>
            <a:r>
              <a:rPr lang="en-US" altLang="en-US" sz="2600" dirty="0" err="1">
                <a:latin typeface="Book Antiqua" pitchFamily="18" charset="0"/>
              </a:rPr>
              <a:t>i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imprevizibile</a:t>
            </a:r>
            <a:r>
              <a:rPr lang="ro-RO" altLang="en-US" sz="2600" dirty="0">
                <a:latin typeface="Book Antiqua" pitchFamily="18" charset="0"/>
              </a:rPr>
              <a:t>,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caracteristice</a:t>
            </a:r>
            <a:r>
              <a:rPr lang="en-US" altLang="en-US" sz="2600" dirty="0">
                <a:latin typeface="Book Antiqua" pitchFamily="18" charset="0"/>
              </a:rPr>
              <a:t> </a:t>
            </a:r>
            <a:r>
              <a:rPr lang="en-US" altLang="en-US" sz="2600" dirty="0" err="1">
                <a:latin typeface="Book Antiqua" pitchFamily="18" charset="0"/>
              </a:rPr>
              <a:t>mediului</a:t>
            </a:r>
            <a:r>
              <a:rPr lang="en-US" altLang="en-US" sz="2600" dirty="0">
                <a:latin typeface="Book Antiqua" pitchFamily="18" charset="0"/>
              </a:rPr>
              <a:t> Web actual</a:t>
            </a:r>
            <a:r>
              <a:rPr lang="ro-RO" altLang="en-US" sz="2600" dirty="0">
                <a:latin typeface="Book Antiqua" pitchFamily="18" charset="0"/>
              </a:rPr>
              <a:t>.</a:t>
            </a:r>
            <a:endParaRPr lang="en-US" altLang="en-US" sz="2600" dirty="0">
              <a:latin typeface="Book Antiqua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2600" dirty="0">
              <a:latin typeface="Book Antiqua" pitchFamily="18" charset="0"/>
            </a:endParaRPr>
          </a:p>
        </p:txBody>
      </p:sp>
      <p:pic>
        <p:nvPicPr>
          <p:cNvPr id="18438" name="Picture 10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21" grpId="0" build="p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899E3F-F875-461F-AF36-6E1ACFACBB53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D9AA3-582C-43E0-B625-DA3505EEBDC6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077200" cy="609600"/>
          </a:xfrm>
        </p:spPr>
        <p:txBody>
          <a:bodyPr/>
          <a:lstStyle/>
          <a:p>
            <a:pPr algn="l"/>
            <a:r>
              <a:rPr lang="en-US" altLang="en-US" sz="2800" smtClean="0">
                <a:latin typeface="Book Antiqua" pitchFamily="18" charset="0"/>
              </a:rPr>
              <a:t>Cerin</a:t>
            </a:r>
            <a:r>
              <a:rPr lang="ro-RO" altLang="en-US" sz="2800" smtClean="0">
                <a:latin typeface="Book Antiqua" pitchFamily="18" charset="0"/>
              </a:rPr>
              <a:t>ţ</a:t>
            </a:r>
            <a:r>
              <a:rPr lang="en-US" altLang="en-US" sz="2800" smtClean="0">
                <a:latin typeface="Book Antiqua" pitchFamily="18" charset="0"/>
              </a:rPr>
              <a:t>e pentru aplic</a:t>
            </a:r>
            <a:r>
              <a:rPr lang="ro-RO" altLang="en-US" sz="2800" smtClean="0">
                <a:latin typeface="Book Antiqua" pitchFamily="18" charset="0"/>
              </a:rPr>
              <a:t>aţ</a:t>
            </a:r>
            <a:r>
              <a:rPr lang="en-US" altLang="en-US" sz="2800" smtClean="0">
                <a:latin typeface="Book Antiqua" pitchFamily="18" charset="0"/>
              </a:rPr>
              <a:t>iile de e-business</a:t>
            </a:r>
          </a:p>
        </p:txBody>
      </p:sp>
      <p:sp>
        <p:nvSpPr>
          <p:cNvPr id="87043" name="AutoShap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04800" y="2057400"/>
            <a:ext cx="88392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en-US" sz="2600" b="1" smtClean="0">
                <a:latin typeface="Book Antiqua" pitchFamily="18" charset="0"/>
              </a:rPr>
              <a:t>Disponibilitate</a:t>
            </a:r>
            <a:r>
              <a:rPr lang="en-US" altLang="en-US" sz="2600" smtClean="0">
                <a:latin typeface="Book Antiqua" pitchFamily="18" charset="0"/>
              </a:rPr>
              <a:t> la cerin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ele mediului Web care necesit</a:t>
            </a:r>
            <a:r>
              <a:rPr lang="ro-RO" altLang="en-US" sz="2600" smtClean="0">
                <a:latin typeface="Book Antiqua" pitchFamily="18" charset="0"/>
              </a:rPr>
              <a:t>ă</a:t>
            </a:r>
            <a:r>
              <a:rPr lang="en-US" altLang="en-US" sz="2600" smtClean="0">
                <a:latin typeface="Book Antiqua" pitchFamily="18" charset="0"/>
              </a:rPr>
              <a:t> rularea aplica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iilor 24 ore/zi, 7 zile/s</a:t>
            </a:r>
            <a:r>
              <a:rPr lang="ro-RO" altLang="en-US" sz="2600" smtClean="0">
                <a:latin typeface="Book Antiqua" pitchFamily="18" charset="0"/>
              </a:rPr>
              <a:t>ă</a:t>
            </a:r>
            <a:r>
              <a:rPr lang="en-US" altLang="en-US" sz="2600" smtClean="0">
                <a:latin typeface="Book Antiqua" pitchFamily="18" charset="0"/>
              </a:rPr>
              <a:t>pt</a:t>
            </a:r>
            <a:r>
              <a:rPr lang="ro-RO" altLang="en-US" sz="2600" smtClean="0">
                <a:latin typeface="Book Antiqua" pitchFamily="18" charset="0"/>
              </a:rPr>
              <a:t>ă</a:t>
            </a:r>
            <a:r>
              <a:rPr lang="en-US" altLang="en-US" sz="2600" smtClean="0">
                <a:latin typeface="Book Antiqua" pitchFamily="18" charset="0"/>
              </a:rPr>
              <a:t>m</a:t>
            </a:r>
            <a:r>
              <a:rPr lang="ro-RO" altLang="en-US" sz="2600" smtClean="0">
                <a:latin typeface="Book Antiqua" pitchFamily="18" charset="0"/>
              </a:rPr>
              <a:t>â</a:t>
            </a:r>
            <a:r>
              <a:rPr lang="en-US" altLang="en-US" sz="2600" smtClean="0">
                <a:latin typeface="Book Antiqua" pitchFamily="18" charset="0"/>
              </a:rPr>
              <a:t>n</a:t>
            </a:r>
            <a:r>
              <a:rPr lang="ro-RO" altLang="en-US" sz="2600" smtClean="0">
                <a:latin typeface="Book Antiqua" pitchFamily="18" charset="0"/>
              </a:rPr>
              <a:t>ă,</a:t>
            </a:r>
            <a:r>
              <a:rPr lang="en-US" altLang="en-US" sz="2600" smtClean="0">
                <a:latin typeface="Book Antiqua" pitchFamily="18" charset="0"/>
              </a:rPr>
              <a:t> cu calitate garantat</a:t>
            </a:r>
            <a:r>
              <a:rPr lang="ro-RO" altLang="en-US" sz="2600" smtClean="0">
                <a:latin typeface="Book Antiqua" pitchFamily="18" charset="0"/>
              </a:rPr>
              <a:t>ă</a:t>
            </a:r>
            <a:r>
              <a:rPr lang="en-US" altLang="en-US" sz="2600" smtClean="0">
                <a:latin typeface="Book Antiqua" pitchFamily="18" charset="0"/>
              </a:rPr>
              <a:t> a serviciului</a:t>
            </a:r>
          </a:p>
          <a:p>
            <a:pPr>
              <a:lnSpc>
                <a:spcPct val="85000"/>
              </a:lnSpc>
            </a:pPr>
            <a:r>
              <a:rPr lang="en-US" altLang="en-US" sz="2600" b="1" smtClean="0">
                <a:latin typeface="Book Antiqua" pitchFamily="18" charset="0"/>
              </a:rPr>
              <a:t>Securitate</a:t>
            </a:r>
            <a:r>
              <a:rPr lang="en-US" altLang="en-US" sz="2600" smtClean="0">
                <a:latin typeface="Book Antiqua" pitchFamily="18" charset="0"/>
              </a:rPr>
              <a:t> – asigurarea de interac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iuni securizate cu clien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ii, furnizorii si ceilal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i participan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i la schimburile de informa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ii</a:t>
            </a:r>
            <a:r>
              <a:rPr lang="ro-RO" altLang="en-US" sz="2600" smtClean="0">
                <a:latin typeface="Book Antiqua" pitchFamily="18" charset="0"/>
              </a:rPr>
              <a:t>,</a:t>
            </a:r>
            <a:r>
              <a:rPr lang="en-US" altLang="en-US" sz="2600" smtClean="0">
                <a:latin typeface="Book Antiqua" pitchFamily="18" charset="0"/>
              </a:rPr>
              <a:t> av</a:t>
            </a:r>
            <a:r>
              <a:rPr lang="ro-RO" altLang="en-US" sz="2600" smtClean="0">
                <a:latin typeface="Book Antiqua" pitchFamily="18" charset="0"/>
              </a:rPr>
              <a:t>â</a:t>
            </a:r>
            <a:r>
              <a:rPr lang="en-US" altLang="en-US" sz="2600" smtClean="0">
                <a:latin typeface="Book Antiqua" pitchFamily="18" charset="0"/>
              </a:rPr>
              <a:t>nd </a:t>
            </a:r>
            <a:r>
              <a:rPr lang="ro-RO" altLang="en-US" sz="2600" smtClean="0">
                <a:latin typeface="Book Antiqua" pitchFamily="18" charset="0"/>
              </a:rPr>
              <a:t>î</a:t>
            </a:r>
            <a:r>
              <a:rPr lang="en-US" altLang="en-US" sz="2600" smtClean="0">
                <a:latin typeface="Book Antiqua" pitchFamily="18" charset="0"/>
              </a:rPr>
              <a:t>n vedere caracterul prin defini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ie nesecurizat al re</a:t>
            </a:r>
            <a:r>
              <a:rPr lang="ro-RO" altLang="en-US" sz="2600" smtClean="0">
                <a:latin typeface="Book Antiqua" pitchFamily="18" charset="0"/>
              </a:rPr>
              <a:t>ţ</a:t>
            </a:r>
            <a:r>
              <a:rPr lang="en-US" altLang="en-US" sz="2600" smtClean="0">
                <a:latin typeface="Book Antiqua" pitchFamily="18" charset="0"/>
              </a:rPr>
              <a:t>elei Internet</a:t>
            </a:r>
          </a:p>
          <a:p>
            <a:pPr>
              <a:lnSpc>
                <a:spcPct val="85000"/>
              </a:lnSpc>
            </a:pPr>
            <a:r>
              <a:rPr lang="en-US" altLang="en-US" sz="2600" b="1" smtClean="0">
                <a:latin typeface="Book Antiqua" pitchFamily="18" charset="0"/>
              </a:rPr>
              <a:t>U</a:t>
            </a:r>
            <a:r>
              <a:rPr lang="ro-RO" altLang="en-US" sz="2600" b="1" smtClean="0">
                <a:latin typeface="Book Antiqua" pitchFamily="18" charset="0"/>
              </a:rPr>
              <a:t>ş</a:t>
            </a:r>
            <a:r>
              <a:rPr lang="en-US" altLang="en-US" sz="2600" b="1" smtClean="0">
                <a:latin typeface="Book Antiqua" pitchFamily="18" charset="0"/>
              </a:rPr>
              <a:t>or de dezvoltat </a:t>
            </a:r>
            <a:r>
              <a:rPr lang="ro-RO" altLang="en-US" sz="2600" b="1" smtClean="0">
                <a:latin typeface="Book Antiqua" pitchFamily="18" charset="0"/>
              </a:rPr>
              <a:t>ş</a:t>
            </a:r>
            <a:r>
              <a:rPr lang="en-US" altLang="en-US" sz="2600" b="1" smtClean="0">
                <a:latin typeface="Book Antiqua" pitchFamily="18" charset="0"/>
              </a:rPr>
              <a:t>i implementat</a:t>
            </a:r>
            <a:r>
              <a:rPr lang="en-US" altLang="en-US" sz="2600" smtClean="0">
                <a:latin typeface="Book Antiqua" pitchFamily="18" charset="0"/>
              </a:rPr>
              <a:t> </a:t>
            </a:r>
            <a:r>
              <a:rPr lang="ro-RO" altLang="en-US" sz="2600" smtClean="0">
                <a:latin typeface="Book Antiqua" pitchFamily="18" charset="0"/>
              </a:rPr>
              <a:t>- </a:t>
            </a:r>
            <a:r>
              <a:rPr lang="en-US" altLang="en-US" sz="2600" smtClean="0">
                <a:latin typeface="Book Antiqua" pitchFamily="18" charset="0"/>
              </a:rPr>
              <a:t>pentru a reduce costurile </a:t>
            </a:r>
            <a:r>
              <a:rPr lang="ro-RO" altLang="en-US" sz="2600" smtClean="0">
                <a:latin typeface="Book Antiqua" pitchFamily="18" charset="0"/>
              </a:rPr>
              <a:t>ş</a:t>
            </a:r>
            <a:r>
              <a:rPr lang="en-US" altLang="en-US" sz="2600" smtClean="0">
                <a:latin typeface="Book Antiqua" pitchFamily="18" charset="0"/>
              </a:rPr>
              <a:t>i timpul de lansare pe pia</a:t>
            </a:r>
            <a:r>
              <a:rPr lang="ro-RO" altLang="en-US" sz="2600" smtClean="0">
                <a:latin typeface="Book Antiqua" pitchFamily="18" charset="0"/>
              </a:rPr>
              <a:t>ţă</a:t>
            </a:r>
            <a:r>
              <a:rPr lang="en-US" altLang="en-US" sz="2600" smtClean="0">
                <a:latin typeface="Book Antiqua" pitchFamily="18" charset="0"/>
              </a:rPr>
              <a:t>, ambii factori reprezent</a:t>
            </a:r>
            <a:r>
              <a:rPr lang="ro-RO" altLang="en-US" sz="2600" smtClean="0">
                <a:latin typeface="Book Antiqua" pitchFamily="18" charset="0"/>
              </a:rPr>
              <a:t>â</a:t>
            </a:r>
            <a:r>
              <a:rPr lang="en-US" altLang="en-US" sz="2600" smtClean="0">
                <a:latin typeface="Book Antiqua" pitchFamily="18" charset="0"/>
              </a:rPr>
              <a:t>nd factori cheie de succes pentru orice afacere</a:t>
            </a:r>
          </a:p>
        </p:txBody>
      </p:sp>
      <p:pic>
        <p:nvPicPr>
          <p:cNvPr id="19462" name="Picture 5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899E3F-F875-461F-AF36-6E1ACFACBB53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FBAB4-33CF-4533-B616-480F5C72854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077200" cy="609600"/>
          </a:xfrm>
        </p:spPr>
        <p:txBody>
          <a:bodyPr/>
          <a:lstStyle/>
          <a:p>
            <a:pPr algn="l"/>
            <a:r>
              <a:rPr lang="en-US" altLang="en-US" sz="2800" smtClean="0">
                <a:latin typeface="Book Antiqua" pitchFamily="18" charset="0"/>
              </a:rPr>
              <a:t>Cerin</a:t>
            </a:r>
            <a:r>
              <a:rPr lang="ro-RO" altLang="en-US" sz="2800" smtClean="0">
                <a:latin typeface="Book Antiqua" pitchFamily="18" charset="0"/>
              </a:rPr>
              <a:t>ţ</a:t>
            </a:r>
            <a:r>
              <a:rPr lang="en-US" altLang="en-US" sz="2800" smtClean="0">
                <a:latin typeface="Book Antiqua" pitchFamily="18" charset="0"/>
              </a:rPr>
              <a:t>e pentru aplic</a:t>
            </a:r>
            <a:r>
              <a:rPr lang="ro-RO" altLang="en-US" sz="2800" smtClean="0">
                <a:latin typeface="Book Antiqua" pitchFamily="18" charset="0"/>
              </a:rPr>
              <a:t>aţ</a:t>
            </a:r>
            <a:r>
              <a:rPr lang="en-US" altLang="en-US" sz="2800" smtClean="0">
                <a:latin typeface="Book Antiqua" pitchFamily="18" charset="0"/>
              </a:rPr>
              <a:t>iile de e-business</a:t>
            </a:r>
          </a:p>
        </p:txBody>
      </p:sp>
      <p:sp>
        <p:nvSpPr>
          <p:cNvPr id="87043" name="AutoShap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04800" y="2057400"/>
            <a:ext cx="88392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en-US" sz="2600" b="1" smtClean="0">
                <a:latin typeface="Book Antiqua" pitchFamily="18" charset="0"/>
              </a:rPr>
              <a:t>U</a:t>
            </a:r>
            <a:r>
              <a:rPr lang="ro-RO" altLang="en-US" sz="2600" b="1" smtClean="0">
                <a:latin typeface="Book Antiqua" pitchFamily="18" charset="0"/>
              </a:rPr>
              <a:t>ş</a:t>
            </a:r>
            <a:r>
              <a:rPr lang="en-US" altLang="en-US" sz="2600" b="1" smtClean="0">
                <a:latin typeface="Book Antiqua" pitchFamily="18" charset="0"/>
              </a:rPr>
              <a:t>or de administrat</a:t>
            </a:r>
            <a:r>
              <a:rPr lang="en-US" altLang="en-US" sz="2600" smtClean="0">
                <a:latin typeface="Book Antiqua" pitchFamily="18" charset="0"/>
              </a:rPr>
              <a:t> – pentru a reduce costurile de mentenan</a:t>
            </a:r>
            <a:r>
              <a:rPr lang="ro-RO" altLang="en-US" sz="2600" smtClean="0">
                <a:latin typeface="Book Antiqua" pitchFamily="18" charset="0"/>
              </a:rPr>
              <a:t>ţă</a:t>
            </a:r>
            <a:r>
              <a:rPr lang="en-US" altLang="en-US" sz="2600" smtClean="0">
                <a:latin typeface="Book Antiqua" pitchFamily="18" charset="0"/>
              </a:rPr>
              <a:t> </a:t>
            </a:r>
            <a:r>
              <a:rPr lang="ro-RO" altLang="en-US" sz="2600" smtClean="0">
                <a:latin typeface="Book Antiqua" pitchFamily="18" charset="0"/>
              </a:rPr>
              <a:t>ş</a:t>
            </a:r>
            <a:r>
              <a:rPr lang="en-US" altLang="en-US" sz="2600" smtClean="0">
                <a:latin typeface="Book Antiqua" pitchFamily="18" charset="0"/>
              </a:rPr>
              <a:t>i a contribui la o adresabilitate c</a:t>
            </a:r>
            <a:r>
              <a:rPr lang="ro-RO" altLang="en-US" sz="2600" smtClean="0">
                <a:latin typeface="Book Antiqua" pitchFamily="18" charset="0"/>
              </a:rPr>
              <a:t>â</a:t>
            </a:r>
            <a:r>
              <a:rPr lang="en-US" altLang="en-US" sz="2600" smtClean="0">
                <a:latin typeface="Book Antiqua" pitchFamily="18" charset="0"/>
              </a:rPr>
              <a:t>t mai mare</a:t>
            </a:r>
          </a:p>
          <a:p>
            <a:pPr>
              <a:lnSpc>
                <a:spcPct val="85000"/>
              </a:lnSpc>
            </a:pPr>
            <a:r>
              <a:rPr lang="en-US" altLang="en-US" sz="2600" b="1" smtClean="0">
                <a:latin typeface="Book Antiqua" pitchFamily="18" charset="0"/>
              </a:rPr>
              <a:t>Disponibilitate pentru modificare </a:t>
            </a:r>
            <a:r>
              <a:rPr lang="ro-RO" altLang="en-US" sz="2600" b="1" smtClean="0">
                <a:latin typeface="Book Antiqua" pitchFamily="18" charset="0"/>
              </a:rPr>
              <a:t>ş</a:t>
            </a:r>
            <a:r>
              <a:rPr lang="en-US" altLang="en-US" sz="2600" b="1" smtClean="0">
                <a:latin typeface="Book Antiqua" pitchFamily="18" charset="0"/>
              </a:rPr>
              <a:t>i extindere</a:t>
            </a:r>
            <a:r>
              <a:rPr lang="en-US" altLang="en-US" sz="2600" smtClean="0">
                <a:latin typeface="Book Antiqua" pitchFamily="18" charset="0"/>
              </a:rPr>
              <a:t> a activelor existente pentru a reduce timpul de lansare pe pia</a:t>
            </a:r>
            <a:r>
              <a:rPr lang="ro-RO" altLang="en-US" sz="2600" smtClean="0">
                <a:latin typeface="Book Antiqua" pitchFamily="18" charset="0"/>
              </a:rPr>
              <a:t>ţă</a:t>
            </a:r>
            <a:r>
              <a:rPr lang="en-US" altLang="en-US" sz="2600" smtClean="0">
                <a:latin typeface="Book Antiqua" pitchFamily="18" charset="0"/>
              </a:rPr>
              <a:t> </a:t>
            </a:r>
            <a:r>
              <a:rPr lang="ro-RO" altLang="en-US" sz="2600" smtClean="0">
                <a:latin typeface="Book Antiqua" pitchFamily="18" charset="0"/>
              </a:rPr>
              <a:t>ş</a:t>
            </a:r>
            <a:r>
              <a:rPr lang="en-US" altLang="en-US" sz="2600" smtClean="0">
                <a:latin typeface="Book Antiqua" pitchFamily="18" charset="0"/>
              </a:rPr>
              <a:t>i a reduce costurile de dezvoltare </a:t>
            </a:r>
            <a:r>
              <a:rPr lang="ro-RO" altLang="en-US" sz="2600" smtClean="0">
                <a:latin typeface="Book Antiqua" pitchFamily="18" charset="0"/>
              </a:rPr>
              <a:t>ş</a:t>
            </a:r>
            <a:r>
              <a:rPr lang="en-US" altLang="en-US" sz="2600" smtClean="0">
                <a:latin typeface="Book Antiqua" pitchFamily="18" charset="0"/>
              </a:rPr>
              <a:t>i implementare, odat</a:t>
            </a:r>
            <a:r>
              <a:rPr lang="ro-RO" altLang="en-US" sz="2600" smtClean="0">
                <a:latin typeface="Book Antiqua" pitchFamily="18" charset="0"/>
              </a:rPr>
              <a:t>ă</a:t>
            </a:r>
            <a:r>
              <a:rPr lang="en-US" altLang="en-US" sz="2600" smtClean="0">
                <a:latin typeface="Book Antiqua" pitchFamily="18" charset="0"/>
              </a:rPr>
              <a:t> cu </a:t>
            </a:r>
            <a:r>
              <a:rPr lang="ro-RO" altLang="en-US" sz="2600" smtClean="0">
                <a:latin typeface="Book Antiqua" pitchFamily="18" charset="0"/>
              </a:rPr>
              <a:t>î</a:t>
            </a:r>
            <a:r>
              <a:rPr lang="en-US" altLang="en-US" sz="2600" smtClean="0">
                <a:latin typeface="Book Antiqua" pitchFamily="18" charset="0"/>
              </a:rPr>
              <a:t>mbun</a:t>
            </a:r>
            <a:r>
              <a:rPr lang="ro-RO" altLang="en-US" sz="2600" smtClean="0">
                <a:latin typeface="Book Antiqua" pitchFamily="18" charset="0"/>
              </a:rPr>
              <a:t>ă</a:t>
            </a:r>
            <a:r>
              <a:rPr lang="en-US" altLang="en-US" sz="2600" smtClean="0">
                <a:latin typeface="Book Antiqua" pitchFamily="18" charset="0"/>
              </a:rPr>
              <a:t>t</a:t>
            </a:r>
            <a:r>
              <a:rPr lang="ro-RO" altLang="en-US" sz="2600" smtClean="0">
                <a:latin typeface="Book Antiqua" pitchFamily="18" charset="0"/>
              </a:rPr>
              <a:t>ăţ</a:t>
            </a:r>
            <a:r>
              <a:rPr lang="en-US" altLang="en-US" sz="2600" smtClean="0">
                <a:latin typeface="Book Antiqua" pitchFamily="18" charset="0"/>
              </a:rPr>
              <a:t>irea securit</a:t>
            </a:r>
            <a:r>
              <a:rPr lang="ro-RO" altLang="en-US" sz="2600" smtClean="0">
                <a:latin typeface="Book Antiqua" pitchFamily="18" charset="0"/>
              </a:rPr>
              <a:t>ăţ</a:t>
            </a:r>
            <a:r>
              <a:rPr lang="en-US" altLang="en-US" sz="2600" smtClean="0">
                <a:latin typeface="Book Antiqua" pitchFamily="18" charset="0"/>
              </a:rPr>
              <a:t>ii, a fiabilit</a:t>
            </a:r>
            <a:r>
              <a:rPr lang="ro-RO" altLang="en-US" sz="2600" smtClean="0">
                <a:latin typeface="Book Antiqua" pitchFamily="18" charset="0"/>
              </a:rPr>
              <a:t>ăţ</a:t>
            </a:r>
            <a:r>
              <a:rPr lang="en-US" altLang="en-US" sz="2600" smtClean="0">
                <a:latin typeface="Book Antiqua" pitchFamily="18" charset="0"/>
              </a:rPr>
              <a:t>ii </a:t>
            </a:r>
            <a:r>
              <a:rPr lang="ro-RO" altLang="en-US" sz="2600" smtClean="0">
                <a:latin typeface="Book Antiqua" pitchFamily="18" charset="0"/>
              </a:rPr>
              <a:t>ş</a:t>
            </a:r>
            <a:r>
              <a:rPr lang="en-US" altLang="en-US" sz="2600" smtClean="0">
                <a:latin typeface="Book Antiqua" pitchFamily="18" charset="0"/>
              </a:rPr>
              <a:t>i a scalabilit</a:t>
            </a:r>
            <a:r>
              <a:rPr lang="ro-RO" altLang="en-US" sz="2600" smtClean="0">
                <a:latin typeface="Book Antiqua" pitchFamily="18" charset="0"/>
              </a:rPr>
              <a:t>ăţ</a:t>
            </a:r>
            <a:r>
              <a:rPr lang="en-US" altLang="en-US" sz="2600" smtClean="0">
                <a:latin typeface="Book Antiqua" pitchFamily="18" charset="0"/>
              </a:rPr>
              <a:t>ii</a:t>
            </a:r>
            <a:r>
              <a:rPr lang="ro-RO" altLang="en-US" sz="2600" smtClean="0">
                <a:latin typeface="Book Antiqua" pitchFamily="18" charset="0"/>
              </a:rPr>
              <a:t>.</a:t>
            </a:r>
            <a:endParaRPr lang="en-US" altLang="en-US" sz="2600" smtClean="0">
              <a:latin typeface="Book Antiqua" pitchFamily="18" charset="0"/>
            </a:endParaRPr>
          </a:p>
        </p:txBody>
      </p:sp>
      <p:pic>
        <p:nvPicPr>
          <p:cNvPr id="20486" name="Picture 5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2051"/>
          <p:cNvSpPr txBox="1">
            <a:spLocks noChangeArrowheads="1"/>
          </p:cNvSpPr>
          <p:nvPr/>
        </p:nvSpPr>
        <p:spPr bwMode="auto">
          <a:xfrm>
            <a:off x="609600" y="2209800"/>
            <a:ext cx="8153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ro-RO" altLang="en-US" dirty="0">
                <a:latin typeface="Book Antiqua" pitchFamily="18" charset="0"/>
              </a:rPr>
              <a:t>Î</a:t>
            </a:r>
            <a:r>
              <a:rPr lang="en-US" altLang="en-US" dirty="0">
                <a:latin typeface="Book Antiqua" pitchFamily="18" charset="0"/>
              </a:rPr>
              <a:t>n</a:t>
            </a:r>
            <a:r>
              <a:rPr lang="ro-RO" altLang="en-US" dirty="0">
                <a:latin typeface="Book Antiqua" pitchFamily="18" charset="0"/>
              </a:rPr>
              <a:t>ţ</a:t>
            </a:r>
            <a:r>
              <a:rPr lang="en-US" altLang="en-US" dirty="0" err="1">
                <a:latin typeface="Book Antiqua" pitchFamily="18" charset="0"/>
              </a:rPr>
              <a:t>elegerea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conceptului</a:t>
            </a:r>
            <a:r>
              <a:rPr lang="en-US" altLang="en-US" dirty="0">
                <a:latin typeface="Book Antiqua" pitchFamily="18" charset="0"/>
              </a:rPr>
              <a:t> de e-business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Prezentarea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unor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modele</a:t>
            </a:r>
            <a:r>
              <a:rPr lang="en-US" altLang="en-US" dirty="0">
                <a:latin typeface="Book Antiqua" pitchFamily="18" charset="0"/>
              </a:rPr>
              <a:t>, </a:t>
            </a:r>
            <a:r>
              <a:rPr lang="en-US" altLang="en-US" dirty="0" err="1">
                <a:latin typeface="Book Antiqua" pitchFamily="18" charset="0"/>
              </a:rPr>
              <a:t>tehnologii</a:t>
            </a:r>
            <a:r>
              <a:rPr lang="en-US" altLang="en-US" dirty="0">
                <a:latin typeface="Book Antiqua" pitchFamily="18" charset="0"/>
              </a:rPr>
              <a:t>, </a:t>
            </a:r>
            <a:r>
              <a:rPr lang="en-US" altLang="en-US" dirty="0" err="1">
                <a:latin typeface="Book Antiqua" pitchFamily="18" charset="0"/>
              </a:rPr>
              <a:t>sisteme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ro-RO" altLang="en-US" dirty="0">
                <a:latin typeface="Book Antiqua" pitchFamily="18" charset="0"/>
              </a:rPr>
              <a:t>ş</a:t>
            </a:r>
            <a:r>
              <a:rPr lang="en-US" altLang="en-US" dirty="0" err="1">
                <a:latin typeface="Book Antiqua" pitchFamily="18" charset="0"/>
              </a:rPr>
              <a:t>i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aplica</a:t>
            </a:r>
            <a:r>
              <a:rPr lang="ro-RO" altLang="en-US" dirty="0">
                <a:latin typeface="Book Antiqua" pitchFamily="18" charset="0"/>
              </a:rPr>
              <a:t>ţ</a:t>
            </a:r>
            <a:r>
              <a:rPr lang="en-US" altLang="en-US" dirty="0">
                <a:latin typeface="Book Antiqua" pitchFamily="18" charset="0"/>
              </a:rPr>
              <a:t>ii integrate </a:t>
            </a:r>
            <a:r>
              <a:rPr lang="en-US" altLang="en-US" dirty="0" err="1">
                <a:latin typeface="Book Antiqua" pitchFamily="18" charset="0"/>
              </a:rPr>
              <a:t>pentru</a:t>
            </a:r>
            <a:r>
              <a:rPr lang="en-US" altLang="en-US" dirty="0">
                <a:latin typeface="Book Antiqua" pitchFamily="18" charset="0"/>
              </a:rPr>
              <a:t> e-business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Prezentarea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conceptului</a:t>
            </a:r>
            <a:r>
              <a:rPr lang="en-US" altLang="en-US" dirty="0">
                <a:latin typeface="Book Antiqua" pitchFamily="18" charset="0"/>
              </a:rPr>
              <a:t> de </a:t>
            </a:r>
            <a:r>
              <a:rPr lang="en-US" altLang="en-US" dirty="0" err="1">
                <a:latin typeface="Book Antiqua" pitchFamily="18" charset="0"/>
              </a:rPr>
              <a:t>sistem</a:t>
            </a:r>
            <a:r>
              <a:rPr lang="en-US" altLang="en-US" dirty="0">
                <a:latin typeface="Book Antiqua" pitchFamily="18" charset="0"/>
              </a:rPr>
              <a:t> e-business </a:t>
            </a:r>
            <a:r>
              <a:rPr lang="en-US" altLang="en-US" dirty="0" err="1">
                <a:latin typeface="Book Antiqua" pitchFamily="18" charset="0"/>
              </a:rPr>
              <a:t>integrat</a:t>
            </a:r>
            <a:r>
              <a:rPr lang="en-US" altLang="en-US" dirty="0">
                <a:latin typeface="Book Antiqua" pitchFamily="18" charset="0"/>
              </a:rPr>
              <a:t> de tip ERP (Enterprise Resource Planning)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Prezentarea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aplicatiilor</a:t>
            </a:r>
            <a:r>
              <a:rPr lang="en-US" altLang="en-US" dirty="0">
                <a:latin typeface="Book Antiqua" pitchFamily="18" charset="0"/>
              </a:rPr>
              <a:t> de tip SCM (Supply Chain Management), CRM (Customer Relationship Management), </a:t>
            </a:r>
            <a:r>
              <a:rPr lang="en-US" altLang="en-US" dirty="0" smtClean="0">
                <a:latin typeface="Book Antiqua" pitchFamily="18" charset="0"/>
              </a:rPr>
              <a:t>eProcurement, etc.</a:t>
            </a:r>
            <a:endParaRPr lang="en-US" altLang="en-US" dirty="0">
              <a:latin typeface="Book Antiqua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Viitorul</a:t>
            </a:r>
            <a:r>
              <a:rPr lang="en-US" altLang="en-US" dirty="0">
                <a:latin typeface="Book Antiqua" pitchFamily="18" charset="0"/>
              </a:rPr>
              <a:t> e-business-</a:t>
            </a:r>
            <a:r>
              <a:rPr lang="en-US" altLang="en-US" dirty="0" err="1">
                <a:latin typeface="Book Antiqua" pitchFamily="18" charset="0"/>
              </a:rPr>
              <a:t>ului</a:t>
            </a:r>
            <a:endParaRPr lang="en-US" altLang="en-US" dirty="0">
              <a:latin typeface="Book Antiqua" pitchFamily="18" charset="0"/>
            </a:endParaRPr>
          </a:p>
        </p:txBody>
      </p:sp>
      <p:sp>
        <p:nvSpPr>
          <p:cNvPr id="99332" name="Rectangle 205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569200" cy="609600"/>
          </a:xfrm>
          <a:noFill/>
        </p:spPr>
        <p:txBody>
          <a:bodyPr/>
          <a:lstStyle/>
          <a:p>
            <a:pPr algn="l"/>
            <a:r>
              <a:rPr lang="en-US" altLang="en-US" sz="2800" smtClean="0">
                <a:latin typeface="Book Antiqua" pitchFamily="18" charset="0"/>
              </a:rPr>
              <a:t>Obiective</a:t>
            </a:r>
          </a:p>
        </p:txBody>
      </p:sp>
      <p:pic>
        <p:nvPicPr>
          <p:cNvPr id="4100" name="Picture 205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utoUpdateAnimBg="0"/>
      <p:bldP spid="993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A0F52B-B4D1-4059-843A-A19D81FA80E5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47C27-6DFC-4EB1-8A72-6A66F5AE54FC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800" smtClean="0">
                <a:latin typeface="Book Antiqua" panose="02040602050305030304" pitchFamily="18" charset="0"/>
              </a:rPr>
              <a:t>Introducere</a:t>
            </a:r>
          </a:p>
        </p:txBody>
      </p:sp>
      <p:sp>
        <p:nvSpPr>
          <p:cNvPr id="5125" name="Text Box 50"/>
          <p:cNvSpPr txBox="1">
            <a:spLocks noChangeArrowheads="1"/>
          </p:cNvSpPr>
          <p:nvPr/>
        </p:nvSpPr>
        <p:spPr bwMode="auto">
          <a:xfrm>
            <a:off x="1371600" y="6246813"/>
            <a:ext cx="7010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>
                <a:latin typeface="Book Antiqua" panose="02040602050305030304" pitchFamily="18" charset="0"/>
              </a:rPr>
              <a:t>Sursa: Sridhar Iyengar, UNISYS, www.unisys.com</a:t>
            </a:r>
          </a:p>
        </p:txBody>
      </p:sp>
      <p:pic>
        <p:nvPicPr>
          <p:cNvPr id="5126" name="Picture 5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652588"/>
            <a:ext cx="7027863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58604D-EFBB-4AD4-ABC4-87CF314C0222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977AB-0211-4E58-9704-67F2C07F8B01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4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024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38138"/>
            <a:ext cx="7459663" cy="1179512"/>
          </a:xfrm>
        </p:spPr>
        <p:txBody>
          <a:bodyPr/>
          <a:lstStyle/>
          <a:p>
            <a:pPr algn="l"/>
            <a:r>
              <a:rPr lang="en-US" altLang="en-US" sz="2800" smtClean="0">
                <a:latin typeface="Book Antiqua" panose="02040602050305030304" pitchFamily="18" charset="0"/>
              </a:rPr>
              <a:t>Introducere</a:t>
            </a:r>
          </a:p>
        </p:txBody>
      </p:sp>
      <p:sp>
        <p:nvSpPr>
          <p:cNvPr id="102403" name="AutoShape 1027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81000" y="1600200"/>
            <a:ext cx="87630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lnSpc>
                <a:spcPct val="100000"/>
              </a:lnSpc>
              <a:buClrTx/>
              <a:buSzTx/>
              <a:buNone/>
              <a:defRPr/>
            </a:pPr>
            <a:r>
              <a:rPr lang="en-US" altLang="en-US" sz="2300" dirty="0">
                <a:latin typeface="Book Antiqua" pitchFamily="18" charset="0"/>
              </a:rPr>
              <a:t>E-business (electronic business), </a:t>
            </a:r>
            <a:r>
              <a:rPr lang="en-US" altLang="en-US" sz="2300" dirty="0" err="1" smtClean="0">
                <a:latin typeface="Book Antiqua" pitchFamily="18" charset="0"/>
              </a:rPr>
              <a:t>asem</a:t>
            </a:r>
            <a:r>
              <a:rPr lang="ro-RO" altLang="en-US" sz="2300" dirty="0" smtClean="0">
                <a:latin typeface="Book Antiqua" pitchFamily="18" charset="0"/>
              </a:rPr>
              <a:t>ă</a:t>
            </a:r>
            <a:r>
              <a:rPr lang="en-US" altLang="en-US" sz="2300" dirty="0" smtClean="0">
                <a:latin typeface="Book Antiqua" pitchFamily="18" charset="0"/>
              </a:rPr>
              <a:t>n</a:t>
            </a:r>
            <a:r>
              <a:rPr lang="ro-RO" altLang="en-US" sz="2300" dirty="0" smtClean="0">
                <a:latin typeface="Book Antiqua" pitchFamily="18" charset="0"/>
              </a:rPr>
              <a:t>ă</a:t>
            </a:r>
            <a:r>
              <a:rPr lang="en-US" altLang="en-US" sz="2300" dirty="0" smtClean="0">
                <a:latin typeface="Book Antiqua" pitchFamily="18" charset="0"/>
              </a:rPr>
              <a:t>tor </a:t>
            </a:r>
            <a:r>
              <a:rPr lang="en-US" altLang="en-US" sz="2300" dirty="0">
                <a:latin typeface="Book Antiqua" pitchFamily="18" charset="0"/>
              </a:rPr>
              <a:t>ca </a:t>
            </a:r>
            <a:r>
              <a:rPr lang="ro-RO" altLang="en-US" sz="2300" dirty="0" err="1">
                <a:latin typeface="Book Antiqua" pitchFamily="18" charset="0"/>
              </a:rPr>
              <a:t>ș</a:t>
            </a:r>
            <a:r>
              <a:rPr lang="en-US" altLang="en-US" sz="2300" dirty="0" err="1" smtClean="0">
                <a:latin typeface="Book Antiqua" pitchFamily="18" charset="0"/>
              </a:rPr>
              <a:t>i</a:t>
            </a:r>
            <a:r>
              <a:rPr lang="en-US" altLang="en-US" sz="2300" dirty="0" smtClean="0">
                <a:latin typeface="Book Antiqua" pitchFamily="18" charset="0"/>
              </a:rPr>
              <a:t> </a:t>
            </a:r>
            <a:r>
              <a:rPr lang="en-US" altLang="en-US" sz="2300" dirty="0" err="1" smtClean="0">
                <a:latin typeface="Book Antiqua" pitchFamily="18" charset="0"/>
              </a:rPr>
              <a:t>construc</a:t>
            </a:r>
            <a:r>
              <a:rPr lang="ro-RO" altLang="en-US" sz="2300" dirty="0" smtClean="0">
                <a:latin typeface="Book Antiqua" pitchFamily="18" charset="0"/>
              </a:rPr>
              <a:t>ț</a:t>
            </a:r>
            <a:r>
              <a:rPr lang="en-US" altLang="en-US" sz="2300" dirty="0" err="1" smtClean="0">
                <a:latin typeface="Book Antiqua" pitchFamily="18" charset="0"/>
              </a:rPr>
              <a:t>ie</a:t>
            </a:r>
            <a:r>
              <a:rPr lang="en-US" altLang="en-US" sz="2300" dirty="0" smtClean="0">
                <a:latin typeface="Book Antiqua" pitchFamily="18" charset="0"/>
              </a:rPr>
              <a:t> </a:t>
            </a:r>
            <a:r>
              <a:rPr lang="en-US" altLang="en-US" sz="2300" dirty="0">
                <a:latin typeface="Book Antiqua" pitchFamily="18" charset="0"/>
              </a:rPr>
              <a:t>cu </a:t>
            </a:r>
            <a:r>
              <a:rPr lang="ro-RO" altLang="en-US" sz="2300" dirty="0" smtClean="0">
                <a:latin typeface="Book Antiqua" pitchFamily="18" charset="0"/>
              </a:rPr>
              <a:t>termenii</a:t>
            </a:r>
            <a:r>
              <a:rPr lang="en-US" altLang="en-US" sz="2300" dirty="0" smtClean="0">
                <a:latin typeface="Book Antiqua" pitchFamily="18" charset="0"/>
              </a:rPr>
              <a:t> </a:t>
            </a:r>
            <a:r>
              <a:rPr lang="en-US" altLang="en-US" sz="2300" dirty="0">
                <a:latin typeface="Book Antiqua" pitchFamily="18" charset="0"/>
              </a:rPr>
              <a:t>"e-mail" </a:t>
            </a:r>
            <a:r>
              <a:rPr lang="ro-RO" altLang="en-US" sz="2300" dirty="0" smtClean="0">
                <a:latin typeface="Book Antiqua" pitchFamily="18" charset="0"/>
              </a:rPr>
              <a:t>sau</a:t>
            </a:r>
            <a:r>
              <a:rPr lang="en-US" altLang="en-US" sz="2300" dirty="0" smtClean="0">
                <a:latin typeface="Book Antiqua" pitchFamily="18" charset="0"/>
              </a:rPr>
              <a:t> </a:t>
            </a:r>
            <a:r>
              <a:rPr lang="en-US" altLang="en-US" sz="2300" dirty="0">
                <a:latin typeface="Book Antiqua" pitchFamily="18" charset="0"/>
              </a:rPr>
              <a:t>"e-commerce," </a:t>
            </a:r>
            <a:r>
              <a:rPr lang="en-US" altLang="en-US" sz="2300" dirty="0" err="1">
                <a:latin typeface="Book Antiqua" pitchFamily="18" charset="0"/>
              </a:rPr>
              <a:t>reprezintă</a:t>
            </a:r>
            <a:r>
              <a:rPr lang="en-US" altLang="en-US" sz="2300" dirty="0">
                <a:latin typeface="Book Antiqua" pitchFamily="18" charset="0"/>
              </a:rPr>
              <a:t>  </a:t>
            </a:r>
            <a:r>
              <a:rPr lang="en-US" altLang="en-US" sz="2300" dirty="0" err="1">
                <a:latin typeface="Book Antiqua" pitchFamily="18" charset="0"/>
              </a:rPr>
              <a:t>modul</a:t>
            </a:r>
            <a:r>
              <a:rPr lang="en-US" altLang="en-US" sz="2300" dirty="0">
                <a:latin typeface="Book Antiqua" pitchFamily="18" charset="0"/>
              </a:rPr>
              <a:t> de </a:t>
            </a:r>
            <a:r>
              <a:rPr lang="en-US" altLang="en-US" sz="2300" dirty="0" err="1">
                <a:latin typeface="Book Antiqua" pitchFamily="18" charset="0"/>
              </a:rPr>
              <a:t>conducere</a:t>
            </a:r>
            <a:r>
              <a:rPr lang="en-US" altLang="en-US" sz="2300" dirty="0">
                <a:latin typeface="Book Antiqua" pitchFamily="18" charset="0"/>
              </a:rPr>
              <a:t> a </a:t>
            </a:r>
            <a:r>
              <a:rPr lang="en-US" altLang="en-US" sz="2300" dirty="0" err="1">
                <a:latin typeface="Book Antiqua" pitchFamily="18" charset="0"/>
              </a:rPr>
              <a:t>unei</a:t>
            </a:r>
            <a:r>
              <a:rPr lang="en-US" altLang="en-US" sz="2300" dirty="0">
                <a:latin typeface="Book Antiqua" pitchFamily="18" charset="0"/>
              </a:rPr>
              <a:t> </a:t>
            </a:r>
            <a:r>
              <a:rPr lang="en-US" altLang="en-US" sz="2300" dirty="0" err="1">
                <a:latin typeface="Book Antiqua" pitchFamily="18" charset="0"/>
              </a:rPr>
              <a:t>afaceri</a:t>
            </a:r>
            <a:r>
              <a:rPr lang="en-US" altLang="en-US" sz="2300" dirty="0">
                <a:latin typeface="Book Antiqua" pitchFamily="18" charset="0"/>
              </a:rPr>
              <a:t> cu </a:t>
            </a:r>
            <a:r>
              <a:rPr lang="ro-RO" altLang="en-US" sz="2300" dirty="0" smtClean="0">
                <a:latin typeface="Book Antiqua" pitchFamily="18" charset="0"/>
              </a:rPr>
              <a:t>ajutorul Internetului </a:t>
            </a:r>
            <a:r>
              <a:rPr lang="en-US" altLang="en-US" sz="2300" dirty="0" smtClean="0">
                <a:latin typeface="Book Antiqua" pitchFamily="18" charset="0"/>
              </a:rPr>
              <a:t>(</a:t>
            </a:r>
            <a:r>
              <a:rPr lang="en-US" altLang="en-US" sz="2300" dirty="0" err="1">
                <a:latin typeface="Book Antiqua" pitchFamily="18" charset="0"/>
              </a:rPr>
              <a:t>sau</a:t>
            </a:r>
            <a:r>
              <a:rPr lang="en-US" altLang="en-US" sz="2300" dirty="0">
                <a:latin typeface="Book Antiqua" pitchFamily="18" charset="0"/>
              </a:rPr>
              <a:t>, </a:t>
            </a:r>
            <a:r>
              <a:rPr lang="en-US" altLang="en-US" sz="2300" dirty="0" err="1">
                <a:latin typeface="Book Antiqua" pitchFamily="18" charset="0"/>
              </a:rPr>
              <a:t>mai</a:t>
            </a:r>
            <a:r>
              <a:rPr lang="en-US" altLang="en-US" sz="2300" dirty="0">
                <a:latin typeface="Book Antiqua" pitchFamily="18" charset="0"/>
              </a:rPr>
              <a:t> precis, a </a:t>
            </a:r>
            <a:r>
              <a:rPr lang="ro-RO" altLang="en-US" sz="2300" dirty="0" smtClean="0">
                <a:latin typeface="Book Antiqua" pitchFamily="18" charset="0"/>
              </a:rPr>
              <a:t>tehnologiilor</a:t>
            </a:r>
            <a:r>
              <a:rPr lang="en-US" altLang="en-US" sz="2300" dirty="0" smtClean="0">
                <a:latin typeface="Book Antiqua" pitchFamily="18" charset="0"/>
              </a:rPr>
              <a:t> </a:t>
            </a:r>
            <a:r>
              <a:rPr lang="en-US" altLang="en-US" sz="2300" dirty="0">
                <a:latin typeface="Book Antiqua" pitchFamily="18" charset="0"/>
              </a:rPr>
              <a:t>Internet), nu </a:t>
            </a:r>
            <a:r>
              <a:rPr lang="en-US" altLang="en-US" sz="2300" dirty="0" err="1">
                <a:latin typeface="Book Antiqua" pitchFamily="18" charset="0"/>
              </a:rPr>
              <a:t>doar</a:t>
            </a:r>
            <a:r>
              <a:rPr lang="en-US" altLang="en-US" sz="2300" dirty="0">
                <a:latin typeface="Book Antiqua" pitchFamily="18" charset="0"/>
              </a:rPr>
              <a:t> </a:t>
            </a:r>
            <a:r>
              <a:rPr lang="en-US" altLang="en-US" sz="2300" dirty="0" err="1">
                <a:latin typeface="Book Antiqua" pitchFamily="18" charset="0"/>
              </a:rPr>
              <a:t>prin</a:t>
            </a:r>
            <a:r>
              <a:rPr lang="en-US" altLang="en-US" sz="2300" dirty="0">
                <a:latin typeface="Book Antiqua" pitchFamily="18" charset="0"/>
              </a:rPr>
              <a:t> </a:t>
            </a:r>
            <a:r>
              <a:rPr lang="en-US" altLang="en-US" sz="2300" dirty="0" err="1">
                <a:latin typeface="Book Antiqua" pitchFamily="18" charset="0"/>
              </a:rPr>
              <a:t>cumpărare</a:t>
            </a:r>
            <a:r>
              <a:rPr lang="en-US" altLang="en-US" sz="2300" dirty="0">
                <a:latin typeface="Book Antiqua" pitchFamily="18" charset="0"/>
              </a:rPr>
              <a:t>/</a:t>
            </a:r>
            <a:r>
              <a:rPr lang="en-US" altLang="en-US" sz="2300" dirty="0" err="1">
                <a:latin typeface="Book Antiqua" pitchFamily="18" charset="0"/>
              </a:rPr>
              <a:t>vânzare</a:t>
            </a:r>
            <a:r>
              <a:rPr lang="en-US" altLang="en-US" sz="2300" dirty="0">
                <a:latin typeface="Book Antiqua" pitchFamily="18" charset="0"/>
              </a:rPr>
              <a:t> </a:t>
            </a:r>
            <a:r>
              <a:rPr lang="en-US" altLang="en-US" sz="2300" dirty="0" err="1">
                <a:latin typeface="Book Antiqua" pitchFamily="18" charset="0"/>
              </a:rPr>
              <a:t>dar</a:t>
            </a:r>
            <a:r>
              <a:rPr lang="en-US" altLang="en-US" sz="2300" dirty="0">
                <a:latin typeface="Book Antiqua" pitchFamily="18" charset="0"/>
              </a:rPr>
              <a:t> </a:t>
            </a:r>
            <a:r>
              <a:rPr lang="en-US" altLang="en-US" sz="2300" dirty="0" err="1">
                <a:latin typeface="Book Antiqua" pitchFamily="18" charset="0"/>
              </a:rPr>
              <a:t>şi</a:t>
            </a:r>
            <a:r>
              <a:rPr lang="en-US" altLang="en-US" sz="2300" dirty="0">
                <a:latin typeface="Book Antiqua" pitchFamily="18" charset="0"/>
              </a:rPr>
              <a:t> </a:t>
            </a:r>
            <a:r>
              <a:rPr lang="en-US" altLang="en-US" sz="2300" dirty="0" err="1">
                <a:latin typeface="Book Antiqua" pitchFamily="18" charset="0"/>
              </a:rPr>
              <a:t>prin</a:t>
            </a:r>
            <a:r>
              <a:rPr lang="en-US" altLang="en-US" sz="2300" dirty="0">
                <a:latin typeface="Book Antiqua" pitchFamily="18" charset="0"/>
              </a:rPr>
              <a:t> </a:t>
            </a:r>
            <a:r>
              <a:rPr lang="en-US" altLang="en-US" sz="2300" dirty="0" err="1">
                <a:latin typeface="Book Antiqua" pitchFamily="18" charset="0"/>
              </a:rPr>
              <a:t>oferirea</a:t>
            </a:r>
            <a:r>
              <a:rPr lang="en-US" altLang="en-US" sz="2300" dirty="0">
                <a:latin typeface="Book Antiqua" pitchFamily="18" charset="0"/>
              </a:rPr>
              <a:t> de </a:t>
            </a:r>
            <a:r>
              <a:rPr lang="ro-RO" altLang="en-US" sz="2300" dirty="0" smtClean="0">
                <a:latin typeface="Book Antiqua" pitchFamily="18" charset="0"/>
              </a:rPr>
              <a:t>servicii clienţilor sau prin colaborarea </a:t>
            </a:r>
            <a:r>
              <a:rPr lang="en-US" altLang="en-US" sz="2300" dirty="0" smtClean="0">
                <a:latin typeface="Book Antiqua" pitchFamily="18" charset="0"/>
              </a:rPr>
              <a:t>cu </a:t>
            </a:r>
            <a:r>
              <a:rPr lang="ro-RO" altLang="en-US" sz="2300" dirty="0" smtClean="0">
                <a:latin typeface="Book Antiqua" pitchFamily="18" charset="0"/>
              </a:rPr>
              <a:t>partenerii de afaceri. </a:t>
            </a:r>
          </a:p>
          <a:p>
            <a:pPr marL="0" indent="0" defTabSz="914400">
              <a:lnSpc>
                <a:spcPct val="100000"/>
              </a:lnSpc>
              <a:buClrTx/>
              <a:buSzTx/>
              <a:buNone/>
              <a:defRPr/>
            </a:pPr>
            <a:endParaRPr lang="ro-RO" altLang="en-US" sz="2300" dirty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sz="2300" dirty="0" smtClean="0">
                <a:latin typeface="Book Antiqua" pitchFamily="18" charset="0"/>
              </a:rPr>
              <a:t>E-business = </a:t>
            </a:r>
            <a:r>
              <a:rPr lang="en-US" altLang="en-US" sz="2300" i="1" dirty="0" err="1" smtClean="0">
                <a:latin typeface="Book Antiqua" pitchFamily="18" charset="0"/>
              </a:rPr>
              <a:t>fuziunea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dintre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procesele</a:t>
            </a:r>
            <a:r>
              <a:rPr lang="en-US" altLang="en-US" sz="2300" i="1" dirty="0" smtClean="0">
                <a:latin typeface="Book Antiqua" pitchFamily="18" charset="0"/>
              </a:rPr>
              <a:t> legate de </a:t>
            </a:r>
            <a:r>
              <a:rPr lang="en-US" altLang="en-US" sz="2300" i="1" dirty="0" err="1" smtClean="0">
                <a:latin typeface="Book Antiqua" pitchFamily="18" charset="0"/>
              </a:rPr>
              <a:t>afacerea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ro-RO" altLang="en-US" sz="2300" i="1" dirty="0" smtClean="0">
                <a:latin typeface="Book Antiqua" pitchFamily="18" charset="0"/>
              </a:rPr>
              <a:t>î</a:t>
            </a:r>
            <a:r>
              <a:rPr lang="en-US" altLang="en-US" sz="2300" i="1" dirty="0" smtClean="0">
                <a:latin typeface="Book Antiqua" pitchFamily="18" charset="0"/>
              </a:rPr>
              <a:t>n sine, </a:t>
            </a:r>
            <a:r>
              <a:rPr lang="en-US" altLang="en-US" sz="2300" i="1" dirty="0" err="1" smtClean="0">
                <a:latin typeface="Book Antiqua" pitchFamily="18" charset="0"/>
              </a:rPr>
              <a:t>aplica</a:t>
            </a:r>
            <a:r>
              <a:rPr lang="ro-RO" altLang="en-US" sz="2300" i="1" dirty="0" smtClean="0">
                <a:latin typeface="Book Antiqua" pitchFamily="18" charset="0"/>
              </a:rPr>
              <a:t>ţ</a:t>
            </a:r>
            <a:r>
              <a:rPr lang="en-US" altLang="en-US" sz="2300" i="1" dirty="0" err="1" smtClean="0">
                <a:latin typeface="Book Antiqua" pitchFamily="18" charset="0"/>
              </a:rPr>
              <a:t>iile</a:t>
            </a:r>
            <a:r>
              <a:rPr lang="en-US" altLang="en-US" sz="2300" i="1" dirty="0" smtClean="0">
                <a:latin typeface="Book Antiqua" pitchFamily="18" charset="0"/>
              </a:rPr>
              <a:t> de </a:t>
            </a:r>
            <a:r>
              <a:rPr lang="ro-RO" altLang="en-US" sz="2300" i="1" dirty="0" smtClean="0">
                <a:latin typeface="Book Antiqua" pitchFamily="18" charset="0"/>
              </a:rPr>
              <a:t>î</a:t>
            </a:r>
            <a:r>
              <a:rPr lang="en-US" altLang="en-US" sz="2300" i="1" dirty="0" err="1" smtClean="0">
                <a:latin typeface="Book Antiqua" pitchFamily="18" charset="0"/>
              </a:rPr>
              <a:t>ntreprindere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ro-RO" altLang="en-US" sz="2300" i="1" dirty="0" smtClean="0">
                <a:latin typeface="Book Antiqua" pitchFamily="18" charset="0"/>
              </a:rPr>
              <a:t>ş</a:t>
            </a:r>
            <a:r>
              <a:rPr lang="en-US" altLang="en-US" sz="2300" i="1" dirty="0" err="1" smtClean="0">
                <a:latin typeface="Book Antiqua" pitchFamily="18" charset="0"/>
              </a:rPr>
              <a:t>i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structura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organiza</a:t>
            </a:r>
            <a:r>
              <a:rPr lang="ro-RO" altLang="en-US" sz="2300" i="1" dirty="0" smtClean="0">
                <a:latin typeface="Book Antiqua" pitchFamily="18" charset="0"/>
              </a:rPr>
              <a:t>ţ</a:t>
            </a:r>
            <a:r>
              <a:rPr lang="en-US" altLang="en-US" sz="2300" i="1" dirty="0" err="1" smtClean="0">
                <a:latin typeface="Book Antiqua" pitchFamily="18" charset="0"/>
              </a:rPr>
              <a:t>ional</a:t>
            </a:r>
            <a:r>
              <a:rPr lang="ro-RO" altLang="en-US" sz="2300" i="1" dirty="0" smtClean="0">
                <a:latin typeface="Book Antiqua" pitchFamily="18" charset="0"/>
              </a:rPr>
              <a:t>ă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necesar</a:t>
            </a:r>
            <a:r>
              <a:rPr lang="ro-RO" altLang="en-US" sz="2300" i="1" dirty="0" smtClean="0">
                <a:latin typeface="Book Antiqua" pitchFamily="18" charset="0"/>
              </a:rPr>
              <a:t>ă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pentru</a:t>
            </a:r>
            <a:r>
              <a:rPr lang="en-US" altLang="en-US" sz="2300" i="1" dirty="0" smtClean="0">
                <a:latin typeface="Book Antiqua" pitchFamily="18" charset="0"/>
              </a:rPr>
              <a:t> a </a:t>
            </a:r>
            <a:r>
              <a:rPr lang="en-US" altLang="en-US" sz="2300" i="1" dirty="0" err="1" smtClean="0">
                <a:latin typeface="Book Antiqua" pitchFamily="18" charset="0"/>
              </a:rPr>
              <a:t>crea</a:t>
            </a:r>
            <a:r>
              <a:rPr lang="en-US" altLang="en-US" sz="2300" i="1" dirty="0" smtClean="0">
                <a:latin typeface="Book Antiqua" pitchFamily="18" charset="0"/>
              </a:rPr>
              <a:t> un model de </a:t>
            </a:r>
            <a:r>
              <a:rPr lang="en-US" altLang="en-US" sz="2300" i="1" dirty="0" err="1" smtClean="0">
                <a:latin typeface="Book Antiqua" pitchFamily="18" charset="0"/>
              </a:rPr>
              <a:t>afacere</a:t>
            </a:r>
            <a:r>
              <a:rPr lang="en-US" altLang="en-US" sz="2300" i="1" dirty="0" smtClean="0">
                <a:latin typeface="Book Antiqua" pitchFamily="18" charset="0"/>
              </a:rPr>
              <a:t> de </a:t>
            </a:r>
            <a:r>
              <a:rPr lang="ro-RO" altLang="en-US" sz="2300" i="1" dirty="0" smtClean="0">
                <a:latin typeface="Book Antiqua" pitchFamily="18" charset="0"/>
              </a:rPr>
              <a:t>î</a:t>
            </a:r>
            <a:r>
              <a:rPr lang="en-US" altLang="en-US" sz="2300" i="1" dirty="0" err="1" smtClean="0">
                <a:latin typeface="Book Antiqua" pitchFamily="18" charset="0"/>
              </a:rPr>
              <a:t>nalt</a:t>
            </a:r>
            <a:r>
              <a:rPr lang="ro-RO" altLang="en-US" sz="2300" i="1" dirty="0" smtClean="0">
                <a:latin typeface="Book Antiqua" pitchFamily="18" charset="0"/>
              </a:rPr>
              <a:t>ă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performan</a:t>
            </a:r>
            <a:r>
              <a:rPr lang="ro-RO" altLang="en-US" sz="2300" i="1" dirty="0" smtClean="0">
                <a:latin typeface="Book Antiqua" pitchFamily="18" charset="0"/>
              </a:rPr>
              <a:t>ţă</a:t>
            </a:r>
            <a:r>
              <a:rPr lang="en-US" altLang="en-US" sz="2300" i="1" dirty="0" smtClean="0">
                <a:latin typeface="Book Antiqua" pitchFamily="18" charset="0"/>
              </a:rPr>
              <a:t>.</a:t>
            </a:r>
          </a:p>
          <a:p>
            <a:pPr>
              <a:buFontTx/>
              <a:buNone/>
            </a:pPr>
            <a:endParaRPr lang="en-US" altLang="en-US" sz="2300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ro-RO" altLang="en-US" sz="2300" i="1" dirty="0" smtClean="0">
                <a:latin typeface="Book Antiqua" pitchFamily="18" charset="0"/>
              </a:rPr>
              <a:t>Î</a:t>
            </a:r>
            <a:r>
              <a:rPr lang="en-US" altLang="en-US" sz="2300" i="1" dirty="0" smtClean="0">
                <a:latin typeface="Book Antiqua" pitchFamily="18" charset="0"/>
              </a:rPr>
              <a:t>n </a:t>
            </a:r>
            <a:r>
              <a:rPr lang="ro-RO" altLang="en-US" sz="2300" i="1" dirty="0" smtClean="0">
                <a:latin typeface="Book Antiqua" pitchFamily="18" charset="0"/>
              </a:rPr>
              <a:t>acest scop sunt utilizate tehnologii digitale pentru transformarea </a:t>
            </a:r>
            <a:r>
              <a:rPr lang="en-US" altLang="en-US" sz="2300" i="1" dirty="0" smtClean="0">
                <a:latin typeface="Book Antiqua" pitchFamily="18" charset="0"/>
              </a:rPr>
              <a:t>at</a:t>
            </a:r>
            <a:r>
              <a:rPr lang="ro-RO" altLang="en-US" sz="2300" i="1" dirty="0" smtClean="0">
                <a:latin typeface="Book Antiqua" pitchFamily="18" charset="0"/>
              </a:rPr>
              <a:t>â</a:t>
            </a:r>
            <a:r>
              <a:rPr lang="en-US" altLang="en-US" sz="2300" i="1" dirty="0" smtClean="0">
                <a:latin typeface="Book Antiqua" pitchFamily="18" charset="0"/>
              </a:rPr>
              <a:t>t a </a:t>
            </a:r>
            <a:r>
              <a:rPr lang="ro-RO" altLang="en-US" sz="2300" i="1" dirty="0" smtClean="0">
                <a:latin typeface="Book Antiqua" pitchFamily="18" charset="0"/>
              </a:rPr>
              <a:t>proceselor</a:t>
            </a:r>
            <a:r>
              <a:rPr lang="en-US" altLang="en-US" sz="2300" i="1" dirty="0" smtClean="0">
                <a:latin typeface="Book Antiqua" pitchFamily="18" charset="0"/>
              </a:rPr>
              <a:t> interne c</a:t>
            </a:r>
            <a:r>
              <a:rPr lang="ro-RO" altLang="en-US" sz="2300" i="1" dirty="0" smtClean="0">
                <a:latin typeface="Book Antiqua" pitchFamily="18" charset="0"/>
              </a:rPr>
              <a:t>â</a:t>
            </a:r>
            <a:r>
              <a:rPr lang="en-US" altLang="en-US" sz="2300" i="1" dirty="0" smtClean="0">
                <a:latin typeface="Book Antiqua" pitchFamily="18" charset="0"/>
              </a:rPr>
              <a:t>t </a:t>
            </a:r>
            <a:r>
              <a:rPr lang="ro-RO" altLang="en-US" sz="2300" i="1" dirty="0" smtClean="0">
                <a:latin typeface="Book Antiqua" pitchFamily="18" charset="0"/>
              </a:rPr>
              <a:t>ş</a:t>
            </a:r>
            <a:r>
              <a:rPr lang="en-US" altLang="en-US" sz="2300" i="1" dirty="0" err="1" smtClean="0">
                <a:latin typeface="Book Antiqua" pitchFamily="18" charset="0"/>
              </a:rPr>
              <a:t>i</a:t>
            </a:r>
            <a:r>
              <a:rPr lang="en-US" altLang="en-US" sz="2300" i="1" dirty="0" smtClean="0">
                <a:latin typeface="Book Antiqua" pitchFamily="18" charset="0"/>
              </a:rPr>
              <a:t> a </a:t>
            </a:r>
            <a:r>
              <a:rPr lang="en-US" altLang="en-US" sz="2300" i="1" dirty="0" err="1" smtClean="0">
                <a:latin typeface="Book Antiqua" pitchFamily="18" charset="0"/>
              </a:rPr>
              <a:t>interac</a:t>
            </a:r>
            <a:r>
              <a:rPr lang="ro-RO" altLang="en-US" sz="2300" i="1" dirty="0" smtClean="0">
                <a:latin typeface="Book Antiqua" pitchFamily="18" charset="0"/>
              </a:rPr>
              <a:t>ţ</a:t>
            </a:r>
            <a:r>
              <a:rPr lang="en-US" altLang="en-US" sz="2300" i="1" dirty="0" err="1" smtClean="0">
                <a:latin typeface="Book Antiqua" pitchFamily="18" charset="0"/>
              </a:rPr>
              <a:t>iunilor</a:t>
            </a:r>
            <a:r>
              <a:rPr lang="en-US" altLang="en-US" sz="2300" i="1" dirty="0" smtClean="0">
                <a:latin typeface="Book Antiqua" pitchFamily="18" charset="0"/>
              </a:rPr>
              <a:t> </a:t>
            </a:r>
            <a:r>
              <a:rPr lang="en-US" altLang="en-US" sz="2300" i="1" dirty="0" err="1" smtClean="0">
                <a:latin typeface="Book Antiqua" pitchFamily="18" charset="0"/>
              </a:rPr>
              <a:t>organiza</a:t>
            </a:r>
            <a:r>
              <a:rPr lang="ro-RO" altLang="en-US" sz="2300" i="1" dirty="0" smtClean="0">
                <a:latin typeface="Book Antiqua" pitchFamily="18" charset="0"/>
              </a:rPr>
              <a:t>ţ</a:t>
            </a:r>
            <a:r>
              <a:rPr lang="en-US" altLang="en-US" sz="2300" i="1" dirty="0" err="1" smtClean="0">
                <a:latin typeface="Book Antiqua" pitchFamily="18" charset="0"/>
              </a:rPr>
              <a:t>iei</a:t>
            </a:r>
            <a:r>
              <a:rPr lang="en-US" altLang="en-US" sz="2300" i="1" dirty="0" smtClean="0">
                <a:latin typeface="Book Antiqua" pitchFamily="18" charset="0"/>
              </a:rPr>
              <a:t> cu </a:t>
            </a:r>
            <a:r>
              <a:rPr lang="en-US" altLang="en-US" sz="2300" i="1" dirty="0" err="1" smtClean="0">
                <a:latin typeface="Book Antiqua" pitchFamily="18" charset="0"/>
              </a:rPr>
              <a:t>ter</a:t>
            </a:r>
            <a:r>
              <a:rPr lang="ro-RO" altLang="en-US" sz="2300" i="1" dirty="0" smtClean="0">
                <a:latin typeface="Book Antiqua" pitchFamily="18" charset="0"/>
              </a:rPr>
              <a:t>ţ</a:t>
            </a:r>
            <a:r>
              <a:rPr lang="en-US" altLang="en-US" sz="2300" i="1" dirty="0" smtClean="0">
                <a:latin typeface="Book Antiqua" pitchFamily="18" charset="0"/>
              </a:rPr>
              <a:t>ii</a:t>
            </a:r>
            <a:r>
              <a:rPr lang="en-US" altLang="en-US" sz="2300" dirty="0" smtClean="0">
                <a:latin typeface="Book Antiqua" pitchFamily="18" charset="0"/>
              </a:rPr>
              <a:t>. </a:t>
            </a:r>
          </a:p>
        </p:txBody>
      </p:sp>
      <p:pic>
        <p:nvPicPr>
          <p:cNvPr id="6150" name="Picture 1028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3" grpId="0" build="p" autoUpdateAnimBg="0" advAuto="2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93D6C2-95E6-40FD-ABC7-E354BC00FF60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DBD2D-05D9-4E15-98A7-76EF5A4AC8BC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5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8138"/>
            <a:ext cx="7459663" cy="1179512"/>
          </a:xfrm>
        </p:spPr>
        <p:txBody>
          <a:bodyPr/>
          <a:lstStyle/>
          <a:p>
            <a:pPr algn="l"/>
            <a:r>
              <a:rPr lang="en-US" altLang="en-US" sz="2800" smtClean="0">
                <a:latin typeface="Book Antiqua" panose="02040602050305030304" pitchFamily="18" charset="0"/>
              </a:rPr>
              <a:t>Introducere</a:t>
            </a:r>
          </a:p>
        </p:txBody>
      </p:sp>
      <p:sp>
        <p:nvSpPr>
          <p:cNvPr id="155651" name="AutoShap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85800" y="1905000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  <a:buFontTx/>
              <a:buNone/>
            </a:pPr>
            <a:r>
              <a:rPr lang="en-US" altLang="en-US" sz="2400" smtClean="0">
                <a:latin typeface="Book Antiqua" pitchFamily="18" charset="0"/>
              </a:rPr>
              <a:t>E-business = </a:t>
            </a:r>
            <a:r>
              <a:rPr lang="en-US" altLang="en-US" sz="2400" i="1" smtClean="0">
                <a:latin typeface="Book Antiqua" pitchFamily="18" charset="0"/>
              </a:rPr>
              <a:t>combinarea resurselor sistemelor informa</a:t>
            </a:r>
            <a:r>
              <a:rPr lang="ro-RO" altLang="en-US" sz="2400" i="1" smtClean="0">
                <a:latin typeface="Book Antiqua" pitchFamily="18" charset="0"/>
              </a:rPr>
              <a:t>ţ</a:t>
            </a:r>
            <a:r>
              <a:rPr lang="en-US" altLang="en-US" sz="2400" i="1" smtClean="0">
                <a:latin typeface="Book Antiqua" pitchFamily="18" charset="0"/>
              </a:rPr>
              <a:t>ionale tradi</a:t>
            </a:r>
            <a:r>
              <a:rPr lang="ro-RO" altLang="en-US" sz="2400" i="1" smtClean="0">
                <a:latin typeface="Book Antiqua" pitchFamily="18" charset="0"/>
              </a:rPr>
              <a:t>ţ</a:t>
            </a:r>
            <a:r>
              <a:rPr lang="en-US" altLang="en-US" sz="2400" i="1" smtClean="0">
                <a:latin typeface="Book Antiqua" pitchFamily="18" charset="0"/>
              </a:rPr>
              <a:t>ionale cu accesul la Internet </a:t>
            </a:r>
            <a:r>
              <a:rPr lang="ro-RO" altLang="en-US" sz="2400" i="1" smtClean="0">
                <a:latin typeface="Book Antiqua" pitchFamily="18" charset="0"/>
              </a:rPr>
              <a:t>ş</a:t>
            </a:r>
            <a:r>
              <a:rPr lang="en-US" altLang="en-US" sz="2400" i="1" smtClean="0">
                <a:latin typeface="Book Antiqua" pitchFamily="18" charset="0"/>
              </a:rPr>
              <a:t>i conectarea sistemelor importante ale afacerii direct cu protagoni</a:t>
            </a:r>
            <a:r>
              <a:rPr lang="ro-RO" altLang="en-US" sz="2400" i="1" smtClean="0">
                <a:latin typeface="Book Antiqua" pitchFamily="18" charset="0"/>
              </a:rPr>
              <a:t>ş</a:t>
            </a:r>
            <a:r>
              <a:rPr lang="en-US" altLang="en-US" sz="2400" i="1" smtClean="0">
                <a:latin typeface="Book Antiqua" pitchFamily="18" charset="0"/>
              </a:rPr>
              <a:t>tii acesteia: clien</a:t>
            </a:r>
            <a:r>
              <a:rPr lang="ro-RO" altLang="en-US" sz="2400" i="1" smtClean="0">
                <a:latin typeface="Book Antiqua" pitchFamily="18" charset="0"/>
              </a:rPr>
              <a:t>ţ</a:t>
            </a:r>
            <a:r>
              <a:rPr lang="en-US" altLang="en-US" sz="2400" i="1" smtClean="0">
                <a:latin typeface="Book Antiqua" pitchFamily="18" charset="0"/>
              </a:rPr>
              <a:t>i, angaja</a:t>
            </a:r>
            <a:r>
              <a:rPr lang="ro-RO" altLang="en-US" sz="2400" i="1" smtClean="0">
                <a:latin typeface="Book Antiqua" pitchFamily="18" charset="0"/>
              </a:rPr>
              <a:t>ţ</a:t>
            </a:r>
            <a:r>
              <a:rPr lang="en-US" altLang="en-US" sz="2400" i="1" smtClean="0">
                <a:latin typeface="Book Antiqua" pitchFamily="18" charset="0"/>
              </a:rPr>
              <a:t>i, parteneri </a:t>
            </a:r>
            <a:r>
              <a:rPr lang="ro-RO" altLang="en-US" sz="2400" i="1" smtClean="0">
                <a:latin typeface="Book Antiqua" pitchFamily="18" charset="0"/>
              </a:rPr>
              <a:t>ş</a:t>
            </a:r>
            <a:r>
              <a:rPr lang="en-US" altLang="en-US" sz="2400" i="1" smtClean="0">
                <a:latin typeface="Book Antiqua" pitchFamily="18" charset="0"/>
              </a:rPr>
              <a:t>i furnizori prin intermediul Intranet-urilor, Extranet-urilor sau a Internet-ului</a:t>
            </a:r>
            <a:r>
              <a:rPr lang="en-US" altLang="en-US" sz="2400" smtClean="0">
                <a:latin typeface="Book Antiqua" pitchFamily="18" charset="0"/>
              </a:rPr>
              <a:t>.</a:t>
            </a:r>
          </a:p>
          <a:p>
            <a:pPr>
              <a:lnSpc>
                <a:spcPct val="85000"/>
              </a:lnSpc>
              <a:buFontTx/>
              <a:buNone/>
            </a:pPr>
            <a:endParaRPr lang="en-US" altLang="en-US" sz="2400" smtClean="0">
              <a:latin typeface="Book Antiqua" pitchFamily="18" charset="0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en-US" sz="2400" smtClean="0">
                <a:latin typeface="Book Antiqua" pitchFamily="18" charset="0"/>
              </a:rPr>
              <a:t>E-commerce </a:t>
            </a:r>
            <a:r>
              <a:rPr lang="en-US" altLang="en-US" sz="2400" smtClean="0">
                <a:latin typeface="Book Antiqua" pitchFamily="18" charset="0"/>
                <a:sym typeface="Symbol" pitchFamily="18" charset="2"/>
              </a:rPr>
              <a:t> E-business</a:t>
            </a:r>
          </a:p>
          <a:p>
            <a:pPr>
              <a:lnSpc>
                <a:spcPct val="85000"/>
              </a:lnSpc>
              <a:buFontTx/>
              <a:buNone/>
            </a:pPr>
            <a:endParaRPr lang="en-US" altLang="en-US" sz="2400" smtClean="0">
              <a:latin typeface="Book Antiqua" pitchFamily="18" charset="0"/>
              <a:sym typeface="Symbol" pitchFamily="18" charset="2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en-US" sz="2400" smtClean="0">
                <a:latin typeface="Book Antiqua" pitchFamily="18" charset="0"/>
                <a:sym typeface="Symbol" pitchFamily="18" charset="2"/>
              </a:rPr>
              <a:t>Anii ’70-’80 – e-business pentru re</a:t>
            </a:r>
            <a:r>
              <a:rPr lang="ro-RO" altLang="en-US" sz="2400" smtClean="0">
                <a:latin typeface="Book Antiqua" pitchFamily="18" charset="0"/>
                <a:sym typeface="Symbol" pitchFamily="18" charset="2"/>
              </a:rPr>
              <a:t>ţ</a:t>
            </a:r>
            <a:r>
              <a:rPr lang="en-US" altLang="en-US" sz="2400" smtClean="0">
                <a:latin typeface="Book Antiqua" pitchFamily="18" charset="0"/>
                <a:sym typeface="Symbol" pitchFamily="18" charset="2"/>
              </a:rPr>
              <a:t>ele financiare </a:t>
            </a:r>
            <a:r>
              <a:rPr lang="ro-RO" altLang="en-US" sz="2400" smtClean="0">
                <a:latin typeface="Book Antiqua" pitchFamily="18" charset="0"/>
                <a:sym typeface="Symbol" pitchFamily="18" charset="2"/>
              </a:rPr>
              <a:t>ş</a:t>
            </a:r>
            <a:r>
              <a:rPr lang="en-US" altLang="en-US" sz="2400" smtClean="0">
                <a:latin typeface="Book Antiqua" pitchFamily="18" charset="0"/>
                <a:sym typeface="Symbol" pitchFamily="18" charset="2"/>
              </a:rPr>
              <a:t>i pentru mari </a:t>
            </a:r>
            <a:r>
              <a:rPr lang="ro-RO" altLang="en-US" sz="2400" smtClean="0">
                <a:latin typeface="Book Antiqua" pitchFamily="18" charset="0"/>
                <a:sym typeface="Symbol" pitchFamily="18" charset="2"/>
              </a:rPr>
              <a:t>î</a:t>
            </a:r>
            <a:r>
              <a:rPr lang="en-US" altLang="en-US" sz="2400" smtClean="0">
                <a:latin typeface="Book Antiqua" pitchFamily="18" charset="0"/>
                <a:sym typeface="Symbol" pitchFamily="18" charset="2"/>
              </a:rPr>
              <a:t>ntreprinderi – mult prea costisitoare pentru </a:t>
            </a:r>
            <a:r>
              <a:rPr lang="ro-RO" altLang="en-US" sz="2400" smtClean="0">
                <a:latin typeface="Book Antiqua" pitchFamily="18" charset="0"/>
                <a:sym typeface="Symbol" pitchFamily="18" charset="2"/>
              </a:rPr>
              <a:t>î</a:t>
            </a:r>
            <a:r>
              <a:rPr lang="en-US" altLang="en-US" sz="2400" smtClean="0">
                <a:latin typeface="Book Antiqua" pitchFamily="18" charset="0"/>
                <a:sym typeface="Symbol" pitchFamily="18" charset="2"/>
              </a:rPr>
              <a:t>ntreprinderi mai mici </a:t>
            </a:r>
            <a:r>
              <a:rPr lang="ro-RO" altLang="en-US" sz="2400" smtClean="0">
                <a:latin typeface="Book Antiqua" pitchFamily="18" charset="0"/>
                <a:sym typeface="Symbol" pitchFamily="18" charset="2"/>
              </a:rPr>
              <a:t>ş</a:t>
            </a:r>
            <a:r>
              <a:rPr lang="en-US" altLang="en-US" sz="2400" smtClean="0">
                <a:latin typeface="Book Antiqua" pitchFamily="18" charset="0"/>
                <a:sym typeface="Symbol" pitchFamily="18" charset="2"/>
              </a:rPr>
              <a:t>i inaccesibile publicului larg.</a:t>
            </a:r>
            <a:r>
              <a:rPr lang="en-US" altLang="en-US" sz="2400" smtClean="0">
                <a:latin typeface="Book Antiqua" pitchFamily="18" charset="0"/>
              </a:rPr>
              <a:t> </a:t>
            </a:r>
          </a:p>
        </p:txBody>
      </p:sp>
      <p:pic>
        <p:nvPicPr>
          <p:cNvPr id="7174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build="p" autoUpdateAnimBg="0" advAuto="2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8818B7-4F02-4A1E-8D7D-D3B3EFACC526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1C8AB-CA17-4E45-8A6C-7F11E05733AC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6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38138"/>
            <a:ext cx="7459663" cy="1179512"/>
          </a:xfrm>
        </p:spPr>
        <p:txBody>
          <a:bodyPr/>
          <a:lstStyle/>
          <a:p>
            <a:pPr algn="l"/>
            <a:r>
              <a:rPr lang="en-US" altLang="en-US" sz="2800" smtClean="0">
                <a:latin typeface="Book Antiqua" pitchFamily="18" charset="0"/>
              </a:rPr>
              <a:t>E-business: diferen</a:t>
            </a:r>
            <a:r>
              <a:rPr lang="ro-RO" altLang="en-US" sz="2800" smtClean="0">
                <a:latin typeface="Book Antiqua" pitchFamily="18" charset="0"/>
              </a:rPr>
              <a:t>ţa </a:t>
            </a:r>
            <a:r>
              <a:rPr lang="en-US" altLang="en-US" sz="2800" smtClean="0">
                <a:latin typeface="Book Antiqua" pitchFamily="18" charset="0"/>
              </a:rPr>
              <a:t>adus</a:t>
            </a:r>
            <a:r>
              <a:rPr lang="ro-RO" altLang="en-US" sz="2800" smtClean="0">
                <a:latin typeface="Book Antiqua" pitchFamily="18" charset="0"/>
              </a:rPr>
              <a:t>ă de digitizare</a:t>
            </a:r>
            <a:endParaRPr lang="en-US" altLang="en-US" sz="2800" smtClean="0">
              <a:latin typeface="Book Antiqua" pitchFamily="18" charset="0"/>
            </a:endParaRPr>
          </a:p>
        </p:txBody>
      </p:sp>
      <p:sp>
        <p:nvSpPr>
          <p:cNvPr id="157699" name="AutoShape 1027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04800" y="1600200"/>
            <a:ext cx="8809702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o-RO" altLang="en-US" sz="2400" dirty="0" smtClean="0">
                <a:latin typeface="Book Antiqua" pitchFamily="18" charset="0"/>
              </a:rPr>
              <a:t>E-business – arta utilizării tehnologiilor digitale pentru a îmbunătăţi şi extinde activitatea companiei</a:t>
            </a:r>
            <a:endParaRPr lang="en-US" altLang="en-US" sz="2400" dirty="0" smtClean="0">
              <a:latin typeface="Book Antiqua" pitchFamily="18" charset="0"/>
            </a:endParaRPr>
          </a:p>
          <a:p>
            <a:pPr>
              <a:buFontTx/>
              <a:buNone/>
            </a:pPr>
            <a:endParaRPr lang="ro-RO" altLang="en-US" sz="24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ro-RO" altLang="en-US" sz="2400" dirty="0" smtClean="0">
                <a:latin typeface="Book Antiqua" pitchFamily="18" charset="0"/>
              </a:rPr>
              <a:t>E-business – nu reprezintă introducerea tehnologiei de dragul acesteia; motivaţia este dată de:</a:t>
            </a:r>
          </a:p>
          <a:p>
            <a:pPr lvl="2"/>
            <a:r>
              <a:rPr lang="ro-RO" altLang="en-US" sz="2000" dirty="0" smtClean="0">
                <a:latin typeface="Book Antiqua" pitchFamily="18" charset="0"/>
              </a:rPr>
              <a:t>Oferirea de noi şi superioare servicii clienţilor</a:t>
            </a:r>
          </a:p>
          <a:p>
            <a:pPr lvl="2"/>
            <a:r>
              <a:rPr lang="ro-RO" altLang="en-US" sz="2000" dirty="0" smtClean="0">
                <a:latin typeface="Book Antiqua" pitchFamily="18" charset="0"/>
              </a:rPr>
              <a:t>Creşterea productivităţii</a:t>
            </a:r>
          </a:p>
          <a:p>
            <a:pPr lvl="2"/>
            <a:r>
              <a:rPr lang="ro-RO" altLang="en-US" sz="2000" dirty="0" smtClean="0">
                <a:latin typeface="Book Antiqua" pitchFamily="18" charset="0"/>
              </a:rPr>
              <a:t>Creşterea profitului</a:t>
            </a:r>
            <a:endParaRPr lang="en-US" altLang="en-US" sz="2000" dirty="0">
              <a:latin typeface="Book Antiqua" pitchFamily="18" charset="0"/>
            </a:endParaRPr>
          </a:p>
          <a:p>
            <a:pPr marL="1588" indent="0">
              <a:buNone/>
            </a:pPr>
            <a:r>
              <a:rPr lang="en-US" altLang="en-US" sz="2400" dirty="0" smtClean="0">
                <a:latin typeface="Book Antiqua" pitchFamily="18" charset="0"/>
              </a:rPr>
              <a:t>E-business – </a:t>
            </a:r>
            <a:r>
              <a:rPr lang="en-US" altLang="en-US" sz="2400" dirty="0" err="1" smtClean="0">
                <a:latin typeface="Book Antiqua" pitchFamily="18" charset="0"/>
              </a:rPr>
              <a:t>InformIT</a:t>
            </a:r>
            <a:r>
              <a:rPr lang="en-US" altLang="en-US" sz="2400" dirty="0" smtClean="0">
                <a:latin typeface="Book Antiqua" pitchFamily="18" charset="0"/>
              </a:rPr>
              <a:t>:</a:t>
            </a:r>
            <a:endParaRPr lang="en-US" altLang="en-US" sz="2400" dirty="0">
              <a:latin typeface="Book Antiqua" pitchFamily="18" charset="0"/>
            </a:endParaRPr>
          </a:p>
          <a:p>
            <a:pPr lvl="1"/>
            <a:r>
              <a:rPr lang="en-US" altLang="en-US" sz="2400" dirty="0">
                <a:latin typeface="Book Antiqua" pitchFamily="18" charset="0"/>
              </a:rPr>
              <a:t>https://www.informit.com/articles/article.aspx?p=165183&amp;seqNum=3</a:t>
            </a:r>
            <a:endParaRPr lang="en-US" altLang="en-US" sz="2400" dirty="0" smtClean="0">
              <a:latin typeface="Book Antiqua" pitchFamily="18" charset="0"/>
            </a:endParaRPr>
          </a:p>
          <a:p>
            <a:pPr>
              <a:buFontTx/>
              <a:buNone/>
            </a:pPr>
            <a:endParaRPr lang="en-US" altLang="en-US" sz="2400" dirty="0" smtClean="0">
              <a:latin typeface="Book Antiqua" pitchFamily="18" charset="0"/>
            </a:endParaRPr>
          </a:p>
        </p:txBody>
      </p:sp>
      <p:pic>
        <p:nvPicPr>
          <p:cNvPr id="8198" name="Picture 1028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  <p:bldP spid="157699" grpId="0" build="p" autoUpdateAnimBg="0" advAuto="2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FB4C09-9003-4EBA-9DE0-0B482071C51A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559DB-D699-47BD-AAFC-8CABF700663F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7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813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E-business: diferen</a:t>
            </a:r>
            <a:r>
              <a:rPr lang="ro-RO" altLang="en-US" sz="2400" smtClean="0">
                <a:latin typeface="Book Antiqua" pitchFamily="18" charset="0"/>
              </a:rPr>
              <a:t>ţa </a:t>
            </a:r>
            <a:r>
              <a:rPr lang="en-US" altLang="en-US" sz="2400" smtClean="0">
                <a:latin typeface="Book Antiqua" pitchFamily="18" charset="0"/>
              </a:rPr>
              <a:t>adus</a:t>
            </a:r>
            <a:r>
              <a:rPr lang="ro-RO" altLang="en-US" sz="2400" smtClean="0">
                <a:latin typeface="Book Antiqua" pitchFamily="18" charset="0"/>
              </a:rPr>
              <a:t>ă de </a:t>
            </a:r>
            <a:r>
              <a:rPr lang="en-US" altLang="en-US" sz="2400" smtClean="0">
                <a:latin typeface="Book Antiqua" pitchFamily="18" charset="0"/>
              </a:rPr>
              <a:t>informa</a:t>
            </a:r>
            <a:r>
              <a:rPr lang="ro-RO" altLang="en-US" sz="2400" smtClean="0">
                <a:latin typeface="Book Antiqua" pitchFamily="18" charset="0"/>
              </a:rPr>
              <a:t>tizare</a:t>
            </a:r>
            <a:endParaRPr lang="en-US" altLang="en-US" sz="2400" smtClean="0">
              <a:latin typeface="Book Antiqua" pitchFamily="18" charset="0"/>
            </a:endParaRPr>
          </a:p>
        </p:txBody>
      </p:sp>
      <p:sp>
        <p:nvSpPr>
          <p:cNvPr id="160771" name="AutoShap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81000" y="1905000"/>
            <a:ext cx="8763000" cy="3986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o-RO" altLang="en-US" sz="2000" smtClean="0">
                <a:latin typeface="Book Antiqua" pitchFamily="18" charset="0"/>
              </a:rPr>
              <a:t>Categorii de business-uri:</a:t>
            </a:r>
          </a:p>
          <a:p>
            <a:pPr lvl="2"/>
            <a:r>
              <a:rPr lang="ro-RO" altLang="en-US" sz="1800" smtClean="0">
                <a:latin typeface="Book Antiqua" pitchFamily="18" charset="0"/>
              </a:rPr>
              <a:t>Grad scăzut de </a:t>
            </a:r>
            <a:r>
              <a:rPr lang="en-US" altLang="en-US" sz="1800" smtClean="0">
                <a:latin typeface="Book Antiqua" pitchFamily="18" charset="0"/>
              </a:rPr>
              <a:t>informat</a:t>
            </a:r>
            <a:r>
              <a:rPr lang="ro-RO" altLang="en-US" sz="1800" smtClean="0">
                <a:latin typeface="Book Antiqua" pitchFamily="18" charset="0"/>
              </a:rPr>
              <a:t>izare, plan de business slab (SV)</a:t>
            </a:r>
          </a:p>
          <a:p>
            <a:pPr lvl="2"/>
            <a:r>
              <a:rPr lang="ro-RO" altLang="en-US" sz="1800" smtClean="0">
                <a:latin typeface="Book Antiqua" pitchFamily="18" charset="0"/>
              </a:rPr>
              <a:t>Grad ridicat de </a:t>
            </a:r>
            <a:r>
              <a:rPr lang="en-US" altLang="en-US" sz="1800" smtClean="0">
                <a:latin typeface="Book Antiqua" pitchFamily="18" charset="0"/>
              </a:rPr>
              <a:t>informati</a:t>
            </a:r>
            <a:r>
              <a:rPr lang="ro-RO" altLang="en-US" sz="1800" smtClean="0">
                <a:latin typeface="Book Antiqua" pitchFamily="18" charset="0"/>
              </a:rPr>
              <a:t>zare, plan de business slab (NV)</a:t>
            </a:r>
          </a:p>
          <a:p>
            <a:pPr lvl="2"/>
            <a:r>
              <a:rPr lang="ro-RO" altLang="en-US" sz="1800" smtClean="0">
                <a:latin typeface="Book Antiqua" pitchFamily="18" charset="0"/>
              </a:rPr>
              <a:t>Grad scăzut de </a:t>
            </a:r>
            <a:r>
              <a:rPr lang="en-US" altLang="en-US" sz="1800" smtClean="0">
                <a:latin typeface="Book Antiqua" pitchFamily="18" charset="0"/>
              </a:rPr>
              <a:t>informat</a:t>
            </a:r>
            <a:r>
              <a:rPr lang="ro-RO" altLang="en-US" sz="1800" smtClean="0">
                <a:latin typeface="Book Antiqua" pitchFamily="18" charset="0"/>
              </a:rPr>
              <a:t>izare, plan de business bun (SE)</a:t>
            </a:r>
          </a:p>
          <a:p>
            <a:pPr lvl="2"/>
            <a:r>
              <a:rPr lang="ro-RO" altLang="en-US" sz="1800" smtClean="0">
                <a:latin typeface="Book Antiqua" pitchFamily="18" charset="0"/>
              </a:rPr>
              <a:t>Grad ridicat de </a:t>
            </a:r>
            <a:r>
              <a:rPr lang="en-US" altLang="en-US" sz="1800" smtClean="0">
                <a:latin typeface="Book Antiqua" pitchFamily="18" charset="0"/>
              </a:rPr>
              <a:t>informat</a:t>
            </a:r>
            <a:r>
              <a:rPr lang="ro-RO" altLang="en-US" sz="1800" smtClean="0">
                <a:latin typeface="Book Antiqua" pitchFamily="18" charset="0"/>
              </a:rPr>
              <a:t>izare, plan de business bun (NE)</a:t>
            </a:r>
          </a:p>
          <a:p>
            <a:pPr lvl="2"/>
            <a:endParaRPr lang="ro-RO" altLang="en-US" sz="1800" smtClean="0">
              <a:latin typeface="Book Antiqua" pitchFamily="18" charset="0"/>
            </a:endParaRPr>
          </a:p>
        </p:txBody>
      </p:sp>
      <p:pic>
        <p:nvPicPr>
          <p:cNvPr id="9222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6088062" y="4876802"/>
            <a:ext cx="2428874" cy="1428751"/>
            <a:chOff x="2400" y="2784"/>
            <a:chExt cx="1530" cy="900"/>
          </a:xfrm>
        </p:grpSpPr>
        <p:sp>
          <p:nvSpPr>
            <p:cNvPr id="9240" name="AutoShape 6"/>
            <p:cNvSpPr>
              <a:spLocks noChangeArrowheads="1"/>
            </p:cNvSpPr>
            <p:nvPr/>
          </p:nvSpPr>
          <p:spPr bwMode="auto">
            <a:xfrm>
              <a:off x="2574" y="2784"/>
              <a:ext cx="306" cy="615"/>
            </a:xfrm>
            <a:prstGeom prst="upArrow">
              <a:avLst>
                <a:gd name="adj1" fmla="val 50000"/>
                <a:gd name="adj2" fmla="val 5024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>
                <a:latin typeface="Book Antiqua" panose="02040602050305030304" pitchFamily="18" charset="0"/>
              </a:endParaRPr>
            </a:p>
          </p:txBody>
        </p:sp>
        <p:sp>
          <p:nvSpPr>
            <p:cNvPr id="9241" name="Text Box 26"/>
            <p:cNvSpPr txBox="1">
              <a:spLocks noChangeArrowheads="1"/>
            </p:cNvSpPr>
            <p:nvPr/>
          </p:nvSpPr>
          <p:spPr bwMode="auto">
            <a:xfrm>
              <a:off x="2400" y="3529"/>
              <a:ext cx="1530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chemeClr val="hlink"/>
                  </a:solidFill>
                  <a:latin typeface="Book Antiqua" pitchFamily="18" charset="0"/>
                </a:rPr>
                <a:t>Cre</a:t>
              </a:r>
              <a:r>
                <a:rPr lang="ro-RO" altLang="en-US" sz="1600">
                  <a:solidFill>
                    <a:schemeClr val="hlink"/>
                  </a:solidFill>
                  <a:latin typeface="Book Antiqua" pitchFamily="18" charset="0"/>
                </a:rPr>
                <a:t>şte gradul de digitizare</a:t>
              </a:r>
              <a:endParaRPr lang="en-US" altLang="en-US" sz="1600">
                <a:solidFill>
                  <a:schemeClr val="hlink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9224" name="Group 28"/>
          <p:cNvGrpSpPr>
            <a:grpSpLocks/>
          </p:cNvGrpSpPr>
          <p:nvPr/>
        </p:nvGrpSpPr>
        <p:grpSpPr bwMode="auto">
          <a:xfrm>
            <a:off x="2027238" y="3933825"/>
            <a:ext cx="3763962" cy="485775"/>
            <a:chOff x="816" y="4062"/>
            <a:chExt cx="2371" cy="306"/>
          </a:xfrm>
        </p:grpSpPr>
        <p:sp>
          <p:nvSpPr>
            <p:cNvPr id="9238" name="AutoShape 25"/>
            <p:cNvSpPr>
              <a:spLocks noChangeArrowheads="1"/>
            </p:cNvSpPr>
            <p:nvPr/>
          </p:nvSpPr>
          <p:spPr bwMode="auto">
            <a:xfrm>
              <a:off x="2572" y="4062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>
                <a:latin typeface="Book Antiqua" panose="02040602050305030304" pitchFamily="18" charset="0"/>
              </a:endParaRPr>
            </a:p>
          </p:txBody>
        </p:sp>
        <p:sp>
          <p:nvSpPr>
            <p:cNvPr id="9239" name="Text Box 27"/>
            <p:cNvSpPr txBox="1">
              <a:spLocks noChangeArrowheads="1"/>
            </p:cNvSpPr>
            <p:nvPr/>
          </p:nvSpPr>
          <p:spPr bwMode="auto">
            <a:xfrm>
              <a:off x="816" y="4165"/>
              <a:ext cx="164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chemeClr val="hlink"/>
                  </a:solidFill>
                  <a:latin typeface="Book Antiqua" pitchFamily="18" charset="0"/>
                </a:rPr>
                <a:t>Cre</a:t>
              </a:r>
              <a:r>
                <a:rPr lang="ro-RO" altLang="en-US" sz="1600">
                  <a:solidFill>
                    <a:schemeClr val="hlink"/>
                  </a:solidFill>
                  <a:latin typeface="Book Antiqua" pitchFamily="18" charset="0"/>
                </a:rPr>
                <a:t>şte calitatea business-ului</a:t>
              </a:r>
              <a:endParaRPr lang="en-US" altLang="en-US" sz="1600">
                <a:solidFill>
                  <a:schemeClr val="hlink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9225" name="Group 40"/>
          <p:cNvGrpSpPr>
            <a:grpSpLocks/>
          </p:cNvGrpSpPr>
          <p:nvPr/>
        </p:nvGrpSpPr>
        <p:grpSpPr bwMode="auto">
          <a:xfrm>
            <a:off x="3100388" y="4595813"/>
            <a:ext cx="2919412" cy="2262187"/>
            <a:chOff x="1913" y="2400"/>
            <a:chExt cx="1839" cy="1425"/>
          </a:xfrm>
        </p:grpSpPr>
        <p:grpSp>
          <p:nvGrpSpPr>
            <p:cNvPr id="9226" name="Group 14"/>
            <p:cNvGrpSpPr>
              <a:grpSpLocks/>
            </p:cNvGrpSpPr>
            <p:nvPr/>
          </p:nvGrpSpPr>
          <p:grpSpPr bwMode="auto">
            <a:xfrm>
              <a:off x="1913" y="2400"/>
              <a:ext cx="920" cy="705"/>
              <a:chOff x="0" y="0"/>
              <a:chExt cx="742" cy="575"/>
            </a:xfrm>
          </p:grpSpPr>
          <p:sp>
            <p:nvSpPr>
              <p:cNvPr id="9236" name="Rectangle 7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656" cy="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sz="1200">
                    <a:latin typeface="Book Antiqua" pitchFamily="18" charset="0"/>
                    <a:cs typeface="Times New Roman" pitchFamily="18" charset="0"/>
                  </a:rPr>
                  <a:t> </a:t>
                </a:r>
              </a:p>
              <a:p>
                <a:pPr algn="ctr"/>
                <a:endParaRPr lang="ro-RO" altLang="en-US" sz="1800">
                  <a:latin typeface="Book Antiqua" pitchFamily="18" charset="0"/>
                </a:endParaRPr>
              </a:p>
              <a:p>
                <a:pPr algn="ctr"/>
                <a:r>
                  <a:rPr lang="en-US" altLang="en-US" sz="1800">
                    <a:latin typeface="Book Antiqua" pitchFamily="18" charset="0"/>
                    <a:cs typeface="Times New Roman" pitchFamily="18" charset="0"/>
                  </a:rPr>
                  <a:t>N</a:t>
                </a:r>
                <a:r>
                  <a:rPr lang="ro-RO" altLang="en-US" sz="1800">
                    <a:latin typeface="Book Antiqua" pitchFamily="18" charset="0"/>
                  </a:rPr>
                  <a:t>V</a:t>
                </a:r>
                <a:endParaRPr lang="en-US" altLang="en-US" sz="1800">
                  <a:latin typeface="Book Antiqua" pitchFamily="18" charset="0"/>
                </a:endParaRPr>
              </a:p>
              <a:p>
                <a:pPr algn="ctr"/>
                <a:endParaRPr lang="en-US" altLang="en-US" sz="2400">
                  <a:latin typeface="Book Antiqua" pitchFamily="18" charset="0"/>
                </a:endParaRPr>
              </a:p>
            </p:txBody>
          </p:sp>
          <p:sp>
            <p:nvSpPr>
              <p:cNvPr id="9237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42" cy="57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>
                  <a:latin typeface="Book Antiqua" panose="02040602050305030304" pitchFamily="18" charset="0"/>
                </a:endParaRPr>
              </a:p>
            </p:txBody>
          </p:sp>
        </p:grpSp>
        <p:grpSp>
          <p:nvGrpSpPr>
            <p:cNvPr id="9227" name="Group 31"/>
            <p:cNvGrpSpPr>
              <a:grpSpLocks/>
            </p:cNvGrpSpPr>
            <p:nvPr/>
          </p:nvGrpSpPr>
          <p:grpSpPr bwMode="auto">
            <a:xfrm>
              <a:off x="2832" y="2400"/>
              <a:ext cx="920" cy="705"/>
              <a:chOff x="0" y="0"/>
              <a:chExt cx="742" cy="575"/>
            </a:xfrm>
          </p:grpSpPr>
          <p:sp>
            <p:nvSpPr>
              <p:cNvPr id="9234" name="Rectangle 32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656" cy="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sz="1200">
                    <a:latin typeface="Book Antiqua" pitchFamily="18" charset="0"/>
                    <a:cs typeface="Times New Roman" pitchFamily="18" charset="0"/>
                  </a:rPr>
                  <a:t> </a:t>
                </a:r>
              </a:p>
              <a:p>
                <a:pPr algn="ctr"/>
                <a:endParaRPr lang="ro-RO" altLang="en-US" sz="1800">
                  <a:latin typeface="Book Antiqua" pitchFamily="18" charset="0"/>
                </a:endParaRPr>
              </a:p>
              <a:p>
                <a:pPr algn="ctr"/>
                <a:r>
                  <a:rPr lang="en-US" altLang="en-US" sz="1800">
                    <a:latin typeface="Book Antiqua" pitchFamily="18" charset="0"/>
                    <a:cs typeface="Times New Roman" pitchFamily="18" charset="0"/>
                  </a:rPr>
                  <a:t>N</a:t>
                </a:r>
                <a:r>
                  <a:rPr lang="ro-RO" altLang="en-US" sz="1800">
                    <a:latin typeface="Book Antiqua" pitchFamily="18" charset="0"/>
                  </a:rPr>
                  <a:t>E</a:t>
                </a:r>
                <a:endParaRPr lang="en-US" altLang="en-US" sz="1800">
                  <a:latin typeface="Book Antiqua" pitchFamily="18" charset="0"/>
                </a:endParaRPr>
              </a:p>
              <a:p>
                <a:pPr algn="ctr"/>
                <a:endParaRPr lang="en-US" altLang="en-US" sz="2400">
                  <a:latin typeface="Book Antiqua" pitchFamily="18" charset="0"/>
                </a:endParaRPr>
              </a:p>
            </p:txBody>
          </p:sp>
          <p:sp>
            <p:nvSpPr>
              <p:cNvPr id="9235" name="Rectangle 3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42" cy="57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>
                  <a:latin typeface="Book Antiqua" panose="02040602050305030304" pitchFamily="18" charset="0"/>
                </a:endParaRPr>
              </a:p>
            </p:txBody>
          </p:sp>
        </p:grpSp>
        <p:grpSp>
          <p:nvGrpSpPr>
            <p:cNvPr id="9228" name="Group 34"/>
            <p:cNvGrpSpPr>
              <a:grpSpLocks/>
            </p:cNvGrpSpPr>
            <p:nvPr/>
          </p:nvGrpSpPr>
          <p:grpSpPr bwMode="auto">
            <a:xfrm>
              <a:off x="2832" y="3120"/>
              <a:ext cx="920" cy="705"/>
              <a:chOff x="0" y="0"/>
              <a:chExt cx="742" cy="575"/>
            </a:xfrm>
          </p:grpSpPr>
          <p:sp>
            <p:nvSpPr>
              <p:cNvPr id="9232" name="Rectangle 35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656" cy="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sz="1200">
                    <a:latin typeface="Book Antiqua" pitchFamily="18" charset="0"/>
                    <a:cs typeface="Times New Roman" pitchFamily="18" charset="0"/>
                  </a:rPr>
                  <a:t> </a:t>
                </a:r>
              </a:p>
              <a:p>
                <a:pPr algn="ctr"/>
                <a:endParaRPr lang="ro-RO" altLang="en-US" sz="1800">
                  <a:latin typeface="Book Antiqua" pitchFamily="18" charset="0"/>
                </a:endParaRPr>
              </a:p>
              <a:p>
                <a:pPr algn="ctr"/>
                <a:r>
                  <a:rPr lang="ro-RO" altLang="en-US" sz="1800">
                    <a:latin typeface="Book Antiqua" pitchFamily="18" charset="0"/>
                  </a:rPr>
                  <a:t>SE</a:t>
                </a:r>
                <a:endParaRPr lang="en-US" altLang="en-US" sz="1800">
                  <a:latin typeface="Book Antiqua" pitchFamily="18" charset="0"/>
                </a:endParaRPr>
              </a:p>
              <a:p>
                <a:pPr algn="ctr"/>
                <a:endParaRPr lang="en-US" altLang="en-US" sz="2400">
                  <a:latin typeface="Book Antiqua" pitchFamily="18" charset="0"/>
                </a:endParaRPr>
              </a:p>
            </p:txBody>
          </p:sp>
          <p:sp>
            <p:nvSpPr>
              <p:cNvPr id="9233" name="Rectangle 3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42" cy="57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>
                  <a:latin typeface="Book Antiqua" panose="02040602050305030304" pitchFamily="18" charset="0"/>
                </a:endParaRPr>
              </a:p>
            </p:txBody>
          </p:sp>
        </p:grpSp>
        <p:grpSp>
          <p:nvGrpSpPr>
            <p:cNvPr id="9229" name="Group 37"/>
            <p:cNvGrpSpPr>
              <a:grpSpLocks/>
            </p:cNvGrpSpPr>
            <p:nvPr/>
          </p:nvGrpSpPr>
          <p:grpSpPr bwMode="auto">
            <a:xfrm>
              <a:off x="1920" y="3120"/>
              <a:ext cx="920" cy="705"/>
              <a:chOff x="0" y="0"/>
              <a:chExt cx="742" cy="575"/>
            </a:xfrm>
          </p:grpSpPr>
          <p:sp>
            <p:nvSpPr>
              <p:cNvPr id="9230" name="Rectangle 38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656" cy="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n-US" sz="1200">
                    <a:latin typeface="Book Antiqua" pitchFamily="18" charset="0"/>
                    <a:cs typeface="Times New Roman" pitchFamily="18" charset="0"/>
                  </a:rPr>
                  <a:t> </a:t>
                </a:r>
              </a:p>
              <a:p>
                <a:pPr algn="ctr"/>
                <a:endParaRPr lang="ro-RO" altLang="en-US" sz="1800">
                  <a:latin typeface="Book Antiqua" pitchFamily="18" charset="0"/>
                </a:endParaRPr>
              </a:p>
              <a:p>
                <a:pPr algn="ctr"/>
                <a:r>
                  <a:rPr lang="ro-RO" altLang="en-US" sz="1800">
                    <a:latin typeface="Book Antiqua" pitchFamily="18" charset="0"/>
                  </a:rPr>
                  <a:t>SV</a:t>
                </a:r>
                <a:endParaRPr lang="en-US" altLang="en-US" sz="1800">
                  <a:latin typeface="Book Antiqua" pitchFamily="18" charset="0"/>
                </a:endParaRPr>
              </a:p>
              <a:p>
                <a:pPr algn="ctr"/>
                <a:endParaRPr lang="en-US" altLang="en-US" sz="2400">
                  <a:latin typeface="Book Antiqua" pitchFamily="18" charset="0"/>
                </a:endParaRPr>
              </a:p>
            </p:txBody>
          </p:sp>
          <p:sp>
            <p:nvSpPr>
              <p:cNvPr id="9231" name="Rectangle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42" cy="57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>
                  <a:latin typeface="Book Antiqua" panose="02040602050305030304" pitchFamily="18" charset="0"/>
                </a:endParaRPr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771" grpId="0" build="p" autoUpdateAnimBg="0" advAuto="2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AC8BDA-2616-4DB1-9275-6BB4CC572F45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E79C5-AE1A-4121-A41E-AF5F37D5C911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8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  <a:noFill/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anose="02040602050305030304" pitchFamily="18" charset="0"/>
              </a:rPr>
              <a:t>Internetul</a:t>
            </a:r>
            <a:r>
              <a:rPr lang="en-US" altLang="en-US" sz="2400" dirty="0" smtClean="0">
                <a:latin typeface="Book Antiqua" pitchFamily="18" charset="0"/>
              </a:rPr>
              <a:t> – </a:t>
            </a:r>
            <a:r>
              <a:rPr lang="en-US" altLang="en-US" sz="2400" dirty="0" err="1" smtClean="0">
                <a:latin typeface="Book Antiqua" pitchFamily="18" charset="0"/>
              </a:rPr>
              <a:t>baza</a:t>
            </a:r>
            <a:r>
              <a:rPr lang="en-US" altLang="en-US" sz="2400" dirty="0" smtClean="0">
                <a:latin typeface="Book Antiqua" pitchFamily="18" charset="0"/>
              </a:rPr>
              <a:t> e-business-</a:t>
            </a:r>
            <a:r>
              <a:rPr lang="en-US" altLang="en-US" sz="2400" dirty="0" err="1" smtClean="0">
                <a:latin typeface="Book Antiqua" pitchFamily="18" charset="0"/>
              </a:rPr>
              <a:t>ului</a:t>
            </a:r>
            <a:endParaRPr lang="en-US" altLang="en-US" sz="2400" dirty="0" smtClean="0">
              <a:latin typeface="Book Antiqua" pitchFamily="18" charset="0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" r="4993" b="10815"/>
          <a:stretch>
            <a:fillRect/>
          </a:stretch>
        </p:blipFill>
        <p:spPr bwMode="auto">
          <a:xfrm>
            <a:off x="871538" y="3773488"/>
            <a:ext cx="3108325" cy="257651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</p:pic>
      <p:pic>
        <p:nvPicPr>
          <p:cNvPr id="21510" name="Picture 6" descr="hurrygu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3451225"/>
            <a:ext cx="2386013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7460" b="33769"/>
          <a:stretch>
            <a:fillRect/>
          </a:stretch>
        </p:blipFill>
        <p:spPr bwMode="auto">
          <a:xfrm>
            <a:off x="3538538" y="3586163"/>
            <a:ext cx="2486025" cy="253841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43000" y="1905000"/>
            <a:ext cx="7391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Book Antiqua" pitchFamily="18" charset="0"/>
              </a:rPr>
              <a:t>Internetul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smtClean="0">
                <a:latin typeface="Book Antiqua" pitchFamily="18" charset="0"/>
              </a:rPr>
              <a:t>- </a:t>
            </a:r>
            <a:r>
              <a:rPr lang="en-US" altLang="en-US" dirty="0">
                <a:latin typeface="Book Antiqua" pitchFamily="18" charset="0"/>
              </a:rPr>
              <a:t>Baz</a:t>
            </a:r>
            <a:r>
              <a:rPr lang="ro-RO" altLang="en-US" dirty="0">
                <a:latin typeface="Book Antiqua" pitchFamily="18" charset="0"/>
              </a:rPr>
              <a:t>ă a comunicaţiei între partenerii de afaceri, producători, clienţi, furnizori, etc.</a:t>
            </a:r>
            <a:endParaRPr lang="en-US" altLang="en-US" dirty="0">
              <a:latin typeface="Book Antiqua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dirty="0">
              <a:latin typeface="Book Antiqua" pitchFamily="18" charset="0"/>
            </a:endParaRPr>
          </a:p>
        </p:txBody>
      </p:sp>
      <p:pic>
        <p:nvPicPr>
          <p:cNvPr id="10249" name="Picture 10" descr="ebiz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9190F7-D20D-4EB3-9E5B-F713F89052A4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ECF12-F85D-4BE3-9516-52344390372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Domenii </a:t>
            </a:r>
            <a:r>
              <a:rPr lang="ro-RO" altLang="en-US" sz="2400" smtClean="0">
                <a:latin typeface="Book Antiqua" pitchFamily="18" charset="0"/>
              </a:rPr>
              <a:t>î</a:t>
            </a:r>
            <a:r>
              <a:rPr lang="en-US" altLang="en-US" sz="2400" smtClean="0">
                <a:latin typeface="Book Antiqua" pitchFamily="18" charset="0"/>
              </a:rPr>
              <a:t>n care poate rula un e-business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46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E-business-ul poate fi </a:t>
            </a:r>
            <a:r>
              <a:rPr lang="ro-RO" altLang="en-US">
                <a:latin typeface="Book Antiqua" pitchFamily="18" charset="0"/>
              </a:rPr>
              <a:t>î</a:t>
            </a:r>
            <a:r>
              <a:rPr lang="en-US" altLang="en-US">
                <a:latin typeface="Book Antiqua" pitchFamily="18" charset="0"/>
              </a:rPr>
              <a:t>mp</a:t>
            </a:r>
            <a:r>
              <a:rPr lang="ro-RO" altLang="en-US">
                <a:latin typeface="Book Antiqua" pitchFamily="18" charset="0"/>
              </a:rPr>
              <a:t>ă</a:t>
            </a:r>
            <a:r>
              <a:rPr lang="en-US" altLang="en-US">
                <a:latin typeface="Book Antiqua" pitchFamily="18" charset="0"/>
              </a:rPr>
              <a:t>r</a:t>
            </a:r>
            <a:r>
              <a:rPr lang="ro-RO" altLang="en-US">
                <a:latin typeface="Book Antiqua" pitchFamily="18" charset="0"/>
              </a:rPr>
              <a:t>ţ</a:t>
            </a:r>
            <a:r>
              <a:rPr lang="en-US" altLang="en-US">
                <a:latin typeface="Book Antiqua" pitchFamily="18" charset="0"/>
              </a:rPr>
              <a:t>it pe 3 mari domenii</a:t>
            </a:r>
            <a:r>
              <a:rPr lang="ro-RO" altLang="en-US">
                <a:latin typeface="Book Antiqua" pitchFamily="18" charset="0"/>
              </a:rPr>
              <a:t> (în funcţie de modul/reţeaua de comunicaţie)</a:t>
            </a:r>
            <a:r>
              <a:rPr lang="en-US" altLang="en-US">
                <a:latin typeface="Book Antiqua" pitchFamily="18" charset="0"/>
              </a:rPr>
              <a:t>:</a:t>
            </a:r>
          </a:p>
          <a:p>
            <a:endParaRPr lang="en-US" altLang="en-US">
              <a:latin typeface="Book Antiqua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>
                <a:latin typeface="Book Antiqua" pitchFamily="18" charset="0"/>
              </a:rPr>
              <a:t> </a:t>
            </a:r>
            <a:r>
              <a:rPr lang="en-US" altLang="en-US" b="1">
                <a:latin typeface="Book Antiqua" pitchFamily="18" charset="0"/>
              </a:rPr>
              <a:t>Intranet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>
                <a:latin typeface="Book Antiqua" pitchFamily="18" charset="0"/>
              </a:rPr>
              <a:t> </a:t>
            </a:r>
            <a:r>
              <a:rPr lang="en-US" altLang="en-US" b="1">
                <a:latin typeface="Book Antiqua" pitchFamily="18" charset="0"/>
              </a:rPr>
              <a:t>Extranet</a:t>
            </a:r>
            <a:r>
              <a:rPr lang="en-US" altLang="en-US">
                <a:latin typeface="Book Antiqua" pitchFamily="18" charset="0"/>
              </a:rPr>
              <a:t> </a:t>
            </a:r>
            <a:r>
              <a:rPr lang="ro-RO" altLang="en-US">
                <a:latin typeface="Book Antiqua" pitchFamily="18" charset="0"/>
              </a:rPr>
              <a:t>– </a:t>
            </a:r>
            <a:r>
              <a:rPr lang="en-US" altLang="en-US">
                <a:latin typeface="Book Antiqua" pitchFamily="18" charset="0"/>
              </a:rPr>
              <a:t>parteneri B2B (Business-to-Business)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>
                <a:latin typeface="Book Antiqua" pitchFamily="18" charset="0"/>
              </a:rPr>
              <a:t> </a:t>
            </a:r>
            <a:r>
              <a:rPr lang="ro-RO" altLang="en-US" b="1">
                <a:latin typeface="Book Antiqua" pitchFamily="18" charset="0"/>
              </a:rPr>
              <a:t>Internet </a:t>
            </a:r>
            <a:r>
              <a:rPr lang="ro-RO" altLang="en-US">
                <a:latin typeface="Book Antiqua" pitchFamily="18" charset="0"/>
              </a:rPr>
              <a:t>–</a:t>
            </a:r>
            <a:r>
              <a:rPr lang="ro-RO" altLang="en-US" b="1">
                <a:latin typeface="Book Antiqua" pitchFamily="18" charset="0"/>
              </a:rPr>
              <a:t> </a:t>
            </a:r>
            <a:r>
              <a:rPr lang="ro-RO" altLang="en-US">
                <a:latin typeface="Book Antiqua" pitchFamily="18" charset="0"/>
              </a:rPr>
              <a:t>parteneri </a:t>
            </a:r>
            <a:r>
              <a:rPr lang="en-US" altLang="en-US">
                <a:latin typeface="Book Antiqua" pitchFamily="18" charset="0"/>
              </a:rPr>
              <a:t>B2C (Business to Consumer)</a:t>
            </a:r>
          </a:p>
        </p:txBody>
      </p:sp>
      <p:pic>
        <p:nvPicPr>
          <p:cNvPr id="11270" name="Picture 6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8" grpId="0" autoUpdateAnimBg="0"/>
    </p:bldLst>
  </p:timing>
</p:sld>
</file>

<file path=ppt/theme/theme1.xml><?xml version="1.0" encoding="utf-8"?>
<a:theme xmlns:a="http://schemas.openxmlformats.org/drawingml/2006/main" name="Authorized MC Template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FF"/>
      </a:lt2>
      <a:accent1>
        <a:srgbClr val="FF99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FEBE2A"/>
      </a:folHlink>
    </a:clrScheme>
    <a:fontScheme name="Authorized MC Template">
      <a:majorFont>
        <a:latin typeface="Garamond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uthorized MC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horized MC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G:\MSOffice\Template\Designs\Authorized MC Template.pot</Template>
  <TotalTime>110610033</TotalTime>
  <Pages>23</Pages>
  <Words>1187</Words>
  <Application>Microsoft Office PowerPoint</Application>
  <PresentationFormat>On-screen Show (4:3)</PresentationFormat>
  <Paragraphs>174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Frutiger 45 Light</vt:lpstr>
      <vt:lpstr>Garamond Light</vt:lpstr>
      <vt:lpstr>Symbol</vt:lpstr>
      <vt:lpstr>Times New Roman</vt:lpstr>
      <vt:lpstr>Authorized MC Template</vt:lpstr>
      <vt:lpstr>Microsoft Word Picture</vt:lpstr>
      <vt:lpstr>PowerPoint Presentation</vt:lpstr>
      <vt:lpstr>Obiective</vt:lpstr>
      <vt:lpstr>Introducere</vt:lpstr>
      <vt:lpstr>Introducere</vt:lpstr>
      <vt:lpstr>Introducere</vt:lpstr>
      <vt:lpstr>E-business: diferenţa adusă de digitizare</vt:lpstr>
      <vt:lpstr>E-business: diferenţa adusă de informatizare</vt:lpstr>
      <vt:lpstr>Internetul – baza e-business-ului</vt:lpstr>
      <vt:lpstr>Domenii în care poate rula un e-business</vt:lpstr>
      <vt:lpstr>     Rețeaua Internet (arhitectura generală)</vt:lpstr>
      <vt:lpstr>Relaţia Intranet-Internet</vt:lpstr>
      <vt:lpstr>Comunicaţie securizată cu partenerii într-o reţea VPN (Virtual Private Network)</vt:lpstr>
      <vt:lpstr>Reţeaua privată virtuală (VPN)</vt:lpstr>
      <vt:lpstr>     Era Internet – măsuri specifice de securitate </vt:lpstr>
      <vt:lpstr>Cerinţe pentru aplicaţiile de e-business</vt:lpstr>
      <vt:lpstr>Cerinţe pentru aplicaţiile de e-business</vt:lpstr>
      <vt:lpstr>Cerinţe pentru aplicaţiile de e-business</vt:lpstr>
      <vt:lpstr>Cerinţe pentru aplicaţiile de e-business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subject>E-business</dc:subject>
  <dc:creator>Razvan Zota</dc:creator>
  <cp:lastModifiedBy> </cp:lastModifiedBy>
  <cp:revision>187</cp:revision>
  <cp:lastPrinted>2003-11-13T13:02:57Z</cp:lastPrinted>
  <dcterms:created xsi:type="dcterms:W3CDTF">1997-11-19T08:06:12Z</dcterms:created>
  <dcterms:modified xsi:type="dcterms:W3CDTF">2023-10-01T12:25:25Z</dcterms:modified>
</cp:coreProperties>
</file>