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5" r:id="rId3"/>
    <p:sldId id="325" r:id="rId4"/>
    <p:sldId id="324" r:id="rId5"/>
    <p:sldId id="323" r:id="rId6"/>
    <p:sldId id="340" r:id="rId7"/>
    <p:sldId id="326" r:id="rId8"/>
    <p:sldId id="317" r:id="rId9"/>
    <p:sldId id="327" r:id="rId10"/>
    <p:sldId id="328" r:id="rId11"/>
    <p:sldId id="329" r:id="rId12"/>
    <p:sldId id="330" r:id="rId13"/>
    <p:sldId id="341" r:id="rId14"/>
    <p:sldId id="331" r:id="rId15"/>
    <p:sldId id="332" r:id="rId16"/>
    <p:sldId id="342" r:id="rId17"/>
    <p:sldId id="333" r:id="rId18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59" autoAdjust="0"/>
    <p:restoredTop sz="86121" autoAdjust="0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F0860BF2-5163-485D-AD1E-6F0A90B50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38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EA421078-923E-4052-BC0A-DCA9417A0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06338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AB89BF-3BB5-45C1-AFF8-45789D5589EE}" type="slidenum">
              <a:rPr lang="en-US" altLang="en-US" sz="1000" smtClean="0">
                <a:latin typeface="Times New Roman" pitchFamily="18" charset="0"/>
              </a:rPr>
              <a:pPr/>
              <a:t>1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5FC4DE-12F1-41C3-A37F-83BA6A4B9C76}" type="slidenum">
              <a:rPr lang="en-US" altLang="en-US" sz="1000" smtClean="0">
                <a:latin typeface="Times New Roman" pitchFamily="18" charset="0"/>
              </a:rPr>
              <a:pPr/>
              <a:t>10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A7EF7E8-5E17-4108-8A8B-A7330FB54429}" type="slidenum">
              <a:rPr lang="en-US" altLang="en-US" sz="1000" smtClean="0">
                <a:latin typeface="Times New Roman" pitchFamily="18" charset="0"/>
              </a:rPr>
              <a:pPr/>
              <a:t>11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D36815-5BC4-4A6F-BA47-46F986A1E909}" type="slidenum">
              <a:rPr lang="en-US" altLang="en-US" sz="1000" smtClean="0">
                <a:latin typeface="Times New Roman" pitchFamily="18" charset="0"/>
              </a:rPr>
              <a:pPr/>
              <a:t>12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BB9B2F-A4E1-4554-897A-8304CF0DF650}" type="slidenum">
              <a:rPr lang="en-US" altLang="en-US" sz="1000" smtClean="0">
                <a:latin typeface="Times New Roman" pitchFamily="18" charset="0"/>
              </a:rPr>
              <a:pPr/>
              <a:t>13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206796-D7C8-4A69-A9E3-675DDAB9762D}" type="slidenum">
              <a:rPr lang="en-US" altLang="en-US" sz="1000" smtClean="0">
                <a:latin typeface="Times New Roman" pitchFamily="18" charset="0"/>
              </a:rPr>
              <a:pPr/>
              <a:t>14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C51757-5AE2-4A72-896C-C45579A964AC}" type="slidenum">
              <a:rPr lang="en-US" altLang="en-US" sz="1000" smtClean="0">
                <a:latin typeface="Times New Roman" pitchFamily="18" charset="0"/>
              </a:rPr>
              <a:pPr/>
              <a:t>15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C51757-5AE2-4A72-896C-C45579A964AC}" type="slidenum">
              <a:rPr lang="en-US" altLang="en-US" sz="1000" smtClean="0">
                <a:latin typeface="Times New Roman" pitchFamily="18" charset="0"/>
              </a:rPr>
              <a:pPr/>
              <a:t>16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791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5C14851-7AF5-4D92-A880-FBA9468BFE70}" type="slidenum">
              <a:rPr lang="en-US" altLang="en-US" sz="1000" smtClean="0">
                <a:latin typeface="Times New Roman" pitchFamily="18" charset="0"/>
              </a:rPr>
              <a:pPr/>
              <a:t>17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C815D69-1491-490F-A923-465EE937348F}" type="slidenum">
              <a:rPr lang="en-US" altLang="en-US" sz="1000" smtClean="0">
                <a:latin typeface="Times New Roman" pitchFamily="18" charset="0"/>
              </a:rPr>
              <a:pPr/>
              <a:t>2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4C2B7B-18BF-430B-9939-F3CD8CE45E91}" type="slidenum">
              <a:rPr lang="en-US" altLang="en-US" sz="1000" smtClean="0">
                <a:latin typeface="Times New Roman" pitchFamily="18" charset="0"/>
              </a:rPr>
              <a:pPr/>
              <a:t>3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0F7209-DFA5-4737-A868-26FB583FCACD}" type="slidenum">
              <a:rPr lang="en-US" altLang="en-US" sz="1000" smtClean="0">
                <a:latin typeface="Times New Roman" pitchFamily="18" charset="0"/>
              </a:rPr>
              <a:pPr/>
              <a:t>4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C96EDD-E6A2-4438-B956-9632657BD499}" type="slidenum">
              <a:rPr lang="en-US" altLang="en-US" sz="1000" smtClean="0">
                <a:latin typeface="Times New Roman" pitchFamily="18" charset="0"/>
              </a:rPr>
              <a:pPr/>
              <a:t>5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2FB5C9-A6C9-4C84-B48E-D3DCAF29B3A0}" type="slidenum">
              <a:rPr lang="en-US" altLang="en-US" sz="1000" smtClean="0">
                <a:latin typeface="Times New Roman" pitchFamily="18" charset="0"/>
              </a:rPr>
              <a:pPr/>
              <a:t>6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787960-C833-4B59-9674-6F68D103E731}" type="slidenum">
              <a:rPr lang="en-US" altLang="en-US" sz="1000" smtClean="0">
                <a:latin typeface="Times New Roman" pitchFamily="18" charset="0"/>
              </a:rPr>
              <a:pPr/>
              <a:t>7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C9FEFE-A6AE-4DD3-B0C0-E73D4B675226}" type="slidenum">
              <a:rPr lang="en-US" altLang="en-US" sz="1000" smtClean="0">
                <a:latin typeface="Times New Roman" pitchFamily="18" charset="0"/>
              </a:rPr>
              <a:pPr/>
              <a:t>8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71CCAB2-CD1C-4EB7-A982-8B41479E28B4}" type="slidenum">
              <a:rPr lang="en-US" altLang="en-US" sz="1000" smtClean="0">
                <a:latin typeface="Times New Roman" pitchFamily="18" charset="0"/>
              </a:rPr>
              <a:pPr/>
              <a:t>9</a:t>
            </a:fld>
            <a:endParaRPr lang="en-US" altLang="en-US" sz="10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5" name="Freeform 1028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029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30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1100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9867-8CEA-47B6-BAEA-717B3E2B6708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" name="Rectangle 110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5B65-B101-4B31-B2A8-88FE4F86E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102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10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8986-5C97-4C65-9F7A-ABA23D0450A7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5256-0DDE-4253-BF93-26A0B519F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19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B929-48FA-405B-8CE6-D8AE3708BAC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59170-BB51-444A-B3FF-1A29BC397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48E76-EFDA-4C3D-9C08-4E95CB9AB6D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2D7D-71BD-4022-A337-C308ED7F3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95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2DF5-A1ED-4DBC-ACA5-A64CED24B10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5AD9-2A29-45AF-A174-3CAA1B4F1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0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2480C-CA8E-4E00-A45F-C827590B4FB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26698-DD35-4F49-B3BD-8A08CDA82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57484-D676-4D70-872D-CD456FA9EAE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9AF4C-8BB0-45FF-8FAB-4F0E41FC7C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29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E6614-ED72-47AB-9C72-E1754B3597B4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41713-2AD9-4576-8FC7-58E0CD411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60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EEA0-7451-41DF-8FEC-9DBBD02CEA80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9614-AA51-4EC2-88F5-E64AEA07C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3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1B84F-7BD4-486F-AFAB-B8D8D5EC203F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CD2E-F5C7-4445-BCD3-0F3C10454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61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A9A5F-EA6B-4107-A7B1-7F75B1D3EF3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CC46F-DF7A-4DC9-B0B4-CABF686F5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3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8756C264-5B78-46F2-9C02-FB5ED14C8F6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5873158-3D6E-4F46-80B0-39CEB9289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Capitolul 1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c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>
              <a:latin typeface="Book Antiqua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Book Antiqua" pitchFamily="18" charset="0"/>
              </a:rPr>
              <a:t>Sisteme integrate pentru     -business</a:t>
            </a:r>
          </a:p>
          <a:p>
            <a:pPr algn="ctr">
              <a:spcBef>
                <a:spcPct val="50000"/>
              </a:spcBef>
            </a:pPr>
            <a:endParaRPr lang="en-US" altLang="en-US" sz="280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200">
                <a:latin typeface="Book Antiqua" pitchFamily="18" charset="0"/>
              </a:rPr>
              <a:t>2 – Modele de e-business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600">
              <a:latin typeface="Book Antiqua" pitchFamily="18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Prof. dr. Răzvan Daniel Zota</a:t>
            </a:r>
          </a:p>
          <a:p>
            <a:pPr algn="ctr">
              <a:spcBef>
                <a:spcPct val="50000"/>
              </a:spcBef>
            </a:pPr>
            <a:r>
              <a:rPr lang="ro-RO" altLang="en-US" sz="1600" dirty="0" smtClean="0">
                <a:latin typeface="Book Antiqua" pitchFamily="18" charset="0"/>
              </a:rPr>
              <a:t>Departamentul</a:t>
            </a:r>
            <a:r>
              <a:rPr lang="en-US" altLang="en-US" sz="1600" dirty="0" smtClean="0">
                <a:latin typeface="Book Antiqua" pitchFamily="18" charset="0"/>
              </a:rPr>
              <a:t> </a:t>
            </a:r>
            <a:r>
              <a:rPr lang="en-US" altLang="en-US" sz="1600" dirty="0">
                <a:latin typeface="Book Antiqua" pitchFamily="18" charset="0"/>
              </a:rPr>
              <a:t>de </a:t>
            </a:r>
            <a:r>
              <a:rPr lang="ro-RO" altLang="en-US" sz="1600" dirty="0" smtClean="0">
                <a:latin typeface="Book Antiqua" pitchFamily="18" charset="0"/>
              </a:rPr>
              <a:t>Informatică și Cibernetică</a:t>
            </a:r>
            <a:r>
              <a:rPr lang="en-US" altLang="en-US" sz="1600" dirty="0" smtClean="0">
                <a:latin typeface="Book Antiqua" pitchFamily="18" charset="0"/>
              </a:rPr>
              <a:t> </a:t>
            </a:r>
            <a:r>
              <a:rPr lang="en-US" altLang="en-US" sz="1600" dirty="0">
                <a:latin typeface="Book Antiqua" pitchFamily="18" charset="0"/>
              </a:rPr>
              <a:t>Economic</a:t>
            </a:r>
            <a:r>
              <a:rPr lang="ro-RO" altLang="en-US" sz="1600" dirty="0">
                <a:latin typeface="Book Antiqua" pitchFamily="18" charset="0"/>
              </a:rPr>
              <a:t>ă</a:t>
            </a:r>
            <a:endParaRPr lang="en-US" altLang="en-US" sz="160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ASE </a:t>
            </a:r>
            <a:r>
              <a:rPr lang="ro-RO" altLang="en-US" sz="1600" dirty="0" smtClean="0">
                <a:latin typeface="Book Antiqua" pitchFamily="18" charset="0"/>
              </a:rPr>
              <a:t>Bucureș</a:t>
            </a:r>
            <a:r>
              <a:rPr lang="en-US" altLang="en-US" sz="1600" dirty="0" err="1" smtClean="0">
                <a:latin typeface="Book Antiqua" pitchFamily="18" charset="0"/>
              </a:rPr>
              <a:t>ti</a:t>
            </a:r>
            <a:endParaRPr lang="en-US" altLang="en-US" sz="1600" dirty="0"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zota@ase.ro</a:t>
            </a:r>
          </a:p>
        </p:txBody>
      </p:sp>
      <p:pic>
        <p:nvPicPr>
          <p:cNvPr id="3078" name="Picture 1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8F63C5-90F6-46DE-B955-E4D95646A75A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AEC69-9036-497F-B6D6-C1617B80150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programare a aplica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iilor (cont.)</a:t>
            </a:r>
          </a:p>
        </p:txBody>
      </p:sp>
      <p:pic>
        <p:nvPicPr>
          <p:cNvPr id="1229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8077200" cy="496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Componentele arhitecturii “Framework”: </a:t>
            </a:r>
            <a:endParaRPr lang="ro-RO" altLang="en-US">
              <a:solidFill>
                <a:schemeClr val="tx2"/>
              </a:solidFill>
              <a:latin typeface="Book Antiqua" pitchFamily="18" charset="0"/>
            </a:endParaRPr>
          </a:p>
          <a:p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spcAft>
                <a:spcPct val="10000"/>
              </a:spcAft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serverele de aplica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ii ale nivelului de mijloc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– includ serverul Web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serverul de 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 Web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,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ofer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serviciile de baz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de prezentare a structurii generale din care fac parte 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iile, bazele de date, serviciile de tranzac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ii, serviciile de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e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mail, colaborare, mesaje, etc.</a:t>
            </a:r>
          </a:p>
          <a:p>
            <a:pPr lvl="1">
              <a:spcAft>
                <a:spcPct val="10000"/>
              </a:spcAft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clien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ii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rora li se ofer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suport – de la browsere Web standard la echipamente mai sofisticate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(PDA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-uri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, smart-card-uri, telefoane mobile) de ultim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genera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ie;</a:t>
            </a:r>
            <a:r>
              <a:rPr lang="en-US" altLang="en-US">
                <a:latin typeface="Book Antiqua" pitchFamily="18" charset="0"/>
              </a:rPr>
              <a:t> </a:t>
            </a:r>
          </a:p>
          <a:p>
            <a:pPr lvl="1">
              <a:spcAft>
                <a:spcPct val="10000"/>
              </a:spcAft>
              <a:buFontTx/>
              <a:buChar char="•"/>
            </a:pPr>
            <a:r>
              <a:rPr lang="en-US" altLang="en-US" b="1" i="1">
                <a:latin typeface="Book Antiqua" pitchFamily="18" charset="0"/>
              </a:rPr>
              <a:t> software-ul de integrare a aplica</a:t>
            </a:r>
            <a:r>
              <a:rPr lang="ro-RO" altLang="en-US" b="1" i="1">
                <a:latin typeface="Book Antiqua" pitchFamily="18" charset="0"/>
              </a:rPr>
              <a:t>ţ</a:t>
            </a:r>
            <a:r>
              <a:rPr lang="en-US" altLang="en-US" b="1" i="1">
                <a:latin typeface="Book Antiqua" pitchFamily="18" charset="0"/>
              </a:rPr>
              <a:t>iilor</a:t>
            </a:r>
            <a:r>
              <a:rPr lang="en-US" altLang="en-US">
                <a:latin typeface="Book Antiqua" pitchFamily="18" charset="0"/>
              </a:rPr>
              <a:t> – ofer</a:t>
            </a:r>
            <a:r>
              <a:rPr lang="ro-RO" altLang="en-US">
                <a:latin typeface="Book Antiqua" pitchFamily="18" charset="0"/>
              </a:rPr>
              <a:t>ă</a:t>
            </a:r>
            <a:r>
              <a:rPr lang="en-US" altLang="en-US">
                <a:latin typeface="Book Antiqua" pitchFamily="18" charset="0"/>
              </a:rPr>
              <a:t> acces la datele </a:t>
            </a:r>
            <a:r>
              <a:rPr lang="ro-RO" altLang="en-US">
                <a:latin typeface="Book Antiqua" pitchFamily="18" charset="0"/>
              </a:rPr>
              <a:t>ş</a:t>
            </a:r>
            <a:r>
              <a:rPr lang="en-US" altLang="en-US">
                <a:latin typeface="Book Antiqua" pitchFamily="18" charset="0"/>
              </a:rPr>
              <a:t>i aplica</a:t>
            </a:r>
            <a:r>
              <a:rPr lang="ro-RO" altLang="en-US">
                <a:latin typeface="Book Antiqua" pitchFamily="18" charset="0"/>
              </a:rPr>
              <a:t>ţ</a:t>
            </a:r>
            <a:r>
              <a:rPr lang="en-US" altLang="en-US">
                <a:latin typeface="Book Antiqua" pitchFamily="18" charset="0"/>
              </a:rPr>
              <a:t>iile existente;</a:t>
            </a:r>
          </a:p>
          <a:p>
            <a:pPr lvl="1">
              <a:buFontTx/>
              <a:buChar char="•"/>
            </a:pPr>
            <a:r>
              <a:rPr lang="en-US" altLang="en-US">
                <a:latin typeface="Book Antiqua" pitchFamily="18" charset="0"/>
              </a:rPr>
              <a:t> </a:t>
            </a:r>
            <a:r>
              <a:rPr lang="en-US" altLang="en-US" b="1" i="1">
                <a:latin typeface="Book Antiqua" pitchFamily="18" charset="0"/>
              </a:rPr>
              <a:t>infrastructura de re</a:t>
            </a:r>
            <a:r>
              <a:rPr lang="ro-RO" altLang="en-US" b="1" i="1">
                <a:latin typeface="Book Antiqua" pitchFamily="18" charset="0"/>
              </a:rPr>
              <a:t>ţ</a:t>
            </a:r>
            <a:r>
              <a:rPr lang="en-US" altLang="en-US" b="1" i="1">
                <a:latin typeface="Book Antiqua" pitchFamily="18" charset="0"/>
              </a:rPr>
              <a:t>ea</a:t>
            </a:r>
            <a:r>
              <a:rPr lang="en-US" altLang="en-US">
                <a:latin typeface="Book Antiqua" pitchFamily="18" charset="0"/>
              </a:rPr>
              <a:t> – ofer</a:t>
            </a:r>
            <a:r>
              <a:rPr lang="ro-RO" altLang="en-US">
                <a:latin typeface="Book Antiqua" pitchFamily="18" charset="0"/>
              </a:rPr>
              <a:t>ă</a:t>
            </a:r>
            <a:r>
              <a:rPr lang="en-US" altLang="en-US">
                <a:latin typeface="Book Antiqua" pitchFamily="18" charset="0"/>
              </a:rPr>
              <a:t> servicii precum: conectivitate </a:t>
            </a:r>
            <a:r>
              <a:rPr lang="ro-RO" altLang="en-US">
                <a:latin typeface="Book Antiqua" pitchFamily="18" charset="0"/>
              </a:rPr>
              <a:t>î</a:t>
            </a:r>
            <a:r>
              <a:rPr lang="en-US" altLang="en-US">
                <a:latin typeface="Book Antiqua" pitchFamily="18" charset="0"/>
              </a:rPr>
              <a:t>n re</a:t>
            </a:r>
            <a:r>
              <a:rPr lang="ro-RO" altLang="en-US">
                <a:latin typeface="Book Antiqua" pitchFamily="18" charset="0"/>
              </a:rPr>
              <a:t>ţ</a:t>
            </a:r>
            <a:r>
              <a:rPr lang="en-US" altLang="en-US">
                <a:latin typeface="Book Antiqua" pitchFamily="18" charset="0"/>
              </a:rPr>
              <a:t>ea, servicii directory </a:t>
            </a:r>
            <a:r>
              <a:rPr lang="ro-RO" altLang="en-US">
                <a:latin typeface="Book Antiqua" pitchFamily="18" charset="0"/>
              </a:rPr>
              <a:t>ş</a:t>
            </a:r>
            <a:r>
              <a:rPr lang="en-US" altLang="en-US">
                <a:latin typeface="Book Antiqua" pitchFamily="18" charset="0"/>
              </a:rPr>
              <a:t>i de securitate accesate prin intermediul interfe</a:t>
            </a:r>
            <a:r>
              <a:rPr lang="ro-RO" altLang="en-US">
                <a:latin typeface="Book Antiqua" pitchFamily="18" charset="0"/>
              </a:rPr>
              <a:t>ţ</a:t>
            </a:r>
            <a:r>
              <a:rPr lang="en-US" altLang="en-US">
                <a:latin typeface="Book Antiqua" pitchFamily="18" charset="0"/>
              </a:rPr>
              <a:t>elor </a:t>
            </a:r>
            <a:r>
              <a:rPr lang="ro-RO" altLang="en-US">
                <a:latin typeface="Book Antiqua" pitchFamily="18" charset="0"/>
              </a:rPr>
              <a:t>ş</a:t>
            </a:r>
            <a:r>
              <a:rPr lang="en-US" altLang="en-US">
                <a:latin typeface="Book Antiqua" pitchFamily="18" charset="0"/>
              </a:rPr>
              <a:t>i protocoalelor standard;</a:t>
            </a:r>
          </a:p>
          <a:p>
            <a:pPr lvl="1">
              <a:buFontTx/>
              <a:buChar char="•"/>
            </a:pPr>
            <a:endParaRPr lang="en-US" altLang="en-U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23713C8-EFB6-49A2-8B18-40B33AF94F88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BBD71-48C6-42A8-B438-AD509EE8B7DD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programare a aplica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iilor (cont.)</a:t>
            </a:r>
          </a:p>
        </p:txBody>
      </p:sp>
      <p:pic>
        <p:nvPicPr>
          <p:cNvPr id="1331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52400" y="1914525"/>
            <a:ext cx="8991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spcAft>
                <a:spcPct val="10000"/>
              </a:spcAft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func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ii de management de sistem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– asigur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managementul unic al 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iilor de e-business pentru componentele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ntregului sistem;</a:t>
            </a:r>
          </a:p>
          <a:p>
            <a:pPr lvl="1">
              <a:spcAft>
                <a:spcPct val="10000"/>
              </a:spcAft>
              <a:buFontTx/>
              <a:buChar char="•"/>
            </a:pPr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spcAft>
                <a:spcPct val="10000"/>
              </a:spcAft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serviciile de aplica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ii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 – ofer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blocuri func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ionale deja construite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testate pentru a facilita crearea de solu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 de e-business;</a:t>
            </a:r>
            <a:r>
              <a:rPr lang="en-US" altLang="en-US">
                <a:latin typeface="Book Antiqua" pitchFamily="18" charset="0"/>
              </a:rPr>
              <a:t> </a:t>
            </a:r>
          </a:p>
          <a:p>
            <a:pPr lvl="1">
              <a:spcAft>
                <a:spcPct val="10000"/>
              </a:spcAft>
              <a:buFontTx/>
              <a:buChar char="•"/>
            </a:pPr>
            <a:endParaRPr lang="en-US" altLang="en-US"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b="1" i="1">
                <a:latin typeface="Book Antiqua" pitchFamily="18" charset="0"/>
              </a:rPr>
              <a:t> instrumente</a:t>
            </a:r>
            <a:r>
              <a:rPr lang="en-US" altLang="en-US">
                <a:latin typeface="Book Antiqua" pitchFamily="18" charset="0"/>
              </a:rPr>
              <a:t> – utilizate pentru construirea, rularea </a:t>
            </a:r>
            <a:r>
              <a:rPr lang="ro-RO" altLang="en-US">
                <a:latin typeface="Book Antiqua" pitchFamily="18" charset="0"/>
              </a:rPr>
              <a:t>ş</a:t>
            </a:r>
            <a:r>
              <a:rPr lang="en-US" altLang="en-US">
                <a:latin typeface="Book Antiqua" pitchFamily="18" charset="0"/>
              </a:rPr>
              <a:t>i administrarea solu</a:t>
            </a:r>
            <a:r>
              <a:rPr lang="ro-RO" altLang="en-US">
                <a:latin typeface="Book Antiqua" pitchFamily="18" charset="0"/>
              </a:rPr>
              <a:t>ţ</a:t>
            </a:r>
            <a:r>
              <a:rPr lang="en-US" altLang="en-US">
                <a:latin typeface="Book Antiqua" pitchFamily="18" charset="0"/>
              </a:rPr>
              <a:t>iilor de e-business.</a:t>
            </a:r>
          </a:p>
          <a:p>
            <a:pPr lvl="1">
              <a:buFontTx/>
              <a:buChar char="•"/>
            </a:pPr>
            <a:endParaRPr lang="en-US" altLang="en-U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EA6662-5163-4B18-B67F-EDA44F4E19B2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DA06-6E8C-4F83-9361-28A9089FF5D2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Elemente de securitate cuprinse </a:t>
            </a:r>
            <a:r>
              <a:rPr lang="ro-RO" altLang="en-US" sz="2400" smtClean="0">
                <a:latin typeface="Book Antiqua" pitchFamily="18" charset="0"/>
              </a:rPr>
              <a:t>î</a:t>
            </a:r>
            <a:r>
              <a:rPr lang="en-US" altLang="en-US" sz="2400" smtClean="0">
                <a:latin typeface="Book Antiqua" pitchFamily="18" charset="0"/>
              </a:rPr>
              <a:t>n MPA</a:t>
            </a:r>
          </a:p>
        </p:txBody>
      </p:sp>
      <p:pic>
        <p:nvPicPr>
          <p:cNvPr id="1434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52400" y="2052638"/>
            <a:ext cx="89916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Aft>
                <a:spcPct val="15000"/>
              </a:spcAft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 i="1">
                <a:solidFill>
                  <a:schemeClr val="tx2"/>
                </a:solidFill>
                <a:latin typeface="Book Antiqua" pitchFamily="18" charset="0"/>
              </a:rPr>
              <a:t>Primul firewall 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– filtreaz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traficul din punct de vedere al protocolului utilizat; doar anumite protocoale Web (HTTP –HyperText Transfer Protocol sau HTTPS – HyperText Transfer Protocol Secure). De asemenea, se face filtrarea destina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iei, asigur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â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ndu-se faptul c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doar anumite ma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ini (cele din DMZ) pot fi accesate.</a:t>
            </a:r>
          </a:p>
          <a:p>
            <a:pPr lvl="1">
              <a:spcAft>
                <a:spcPct val="15000"/>
              </a:spcAft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 i="1">
                <a:solidFill>
                  <a:schemeClr val="tx2"/>
                </a:solidFill>
                <a:latin typeface="Book Antiqua" pitchFamily="18" charset="0"/>
              </a:rPr>
              <a:t>Zona “demilitarizat</a:t>
            </a:r>
            <a:r>
              <a:rPr lang="ro-RO" altLang="en-US" sz="2200" b="1" i="1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 b="1" i="1">
                <a:solidFill>
                  <a:schemeClr val="tx2"/>
                </a:solidFill>
                <a:latin typeface="Book Antiqua" pitchFamily="18" charset="0"/>
              </a:rPr>
              <a:t>” (DMZ – DeMilitarized Zone)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– permite accesul la servere special concepute pentru acest mediu; aceste ma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ini trebuie configurate cu mare aten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ie pentru a se asigura faptul c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doar software-ul necesar este 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nc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rcat. Majoritatea datelor ce se afl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pe aceste ma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ini nu sunt confiden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iale sau de importan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major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; uneori este necesar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stocarea temporar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de astfel de date.</a:t>
            </a:r>
            <a:r>
              <a:rPr lang="en-US" altLang="en-US" sz="2200">
                <a:latin typeface="Book Antiqua" pitchFamily="18" charset="0"/>
              </a:rPr>
              <a:t> </a:t>
            </a:r>
          </a:p>
          <a:p>
            <a:pPr lvl="1"/>
            <a:endParaRPr lang="en-US" altLang="en-US" sz="2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5C3B42-4C9A-4505-90D0-AACFA5DA2D3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7645A-206F-4F21-B5AD-8775C4456CE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Elemente de securitate cuprinse </a:t>
            </a:r>
            <a:r>
              <a:rPr lang="ro-RO" altLang="en-US" sz="2400" smtClean="0">
                <a:latin typeface="Book Antiqua" pitchFamily="18" charset="0"/>
              </a:rPr>
              <a:t>î</a:t>
            </a:r>
            <a:r>
              <a:rPr lang="en-US" altLang="en-US" sz="2400" smtClean="0">
                <a:latin typeface="Book Antiqua" pitchFamily="18" charset="0"/>
              </a:rPr>
              <a:t>n MPA</a:t>
            </a:r>
          </a:p>
        </p:txBody>
      </p:sp>
      <p:pic>
        <p:nvPicPr>
          <p:cNvPr id="1536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" y="2052638"/>
            <a:ext cx="8991600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Aft>
                <a:spcPct val="15000"/>
              </a:spcAft>
              <a:buFontTx/>
              <a:buChar char="•"/>
            </a:pPr>
            <a:r>
              <a:rPr lang="en-US" altLang="en-US" sz="2200" b="1" i="1">
                <a:latin typeface="Book Antiqua" pitchFamily="18" charset="0"/>
              </a:rPr>
              <a:t>Al doilea firewall</a:t>
            </a:r>
            <a:r>
              <a:rPr lang="en-US" altLang="en-US" sz="2200">
                <a:latin typeface="Book Antiqua" pitchFamily="18" charset="0"/>
              </a:rPr>
              <a:t> – permite accesul doar pentru anumite noduri</a:t>
            </a:r>
            <a:r>
              <a:rPr lang="ro-RO" altLang="en-US" sz="2200">
                <a:latin typeface="Book Antiqua" pitchFamily="18" charset="0"/>
              </a:rPr>
              <a:t> de reţea</a:t>
            </a:r>
            <a:r>
              <a:rPr lang="en-US" altLang="en-US" sz="2200">
                <a:latin typeface="Book Antiqua" pitchFamily="18" charset="0"/>
              </a:rPr>
              <a:t>. </a:t>
            </a:r>
            <a:endParaRPr lang="ro-RO" altLang="en-US" sz="2200">
              <a:latin typeface="Book Antiqua" pitchFamily="18" charset="0"/>
            </a:endParaRPr>
          </a:p>
          <a:p>
            <a:pPr lvl="2">
              <a:spcAft>
                <a:spcPct val="15000"/>
              </a:spcAft>
              <a:buFontTx/>
              <a:buChar char="•"/>
            </a:pPr>
            <a:r>
              <a:rPr lang="en-US" altLang="en-US" sz="2200">
                <a:latin typeface="Book Antiqua" pitchFamily="18" charset="0"/>
              </a:rPr>
              <a:t>Protejeaz</a:t>
            </a:r>
            <a:r>
              <a:rPr lang="ro-RO" altLang="en-US" sz="2200">
                <a:latin typeface="Book Antiqua" pitchFamily="18" charset="0"/>
              </a:rPr>
              <a:t>ă</a:t>
            </a:r>
            <a:r>
              <a:rPr lang="en-US" altLang="en-US" sz="2200">
                <a:latin typeface="Book Antiqua" pitchFamily="18" charset="0"/>
              </a:rPr>
              <a:t> “back-end”-ul de Internet. </a:t>
            </a:r>
            <a:endParaRPr lang="ro-RO" altLang="en-US" sz="2200">
              <a:latin typeface="Book Antiqua" pitchFamily="18" charset="0"/>
            </a:endParaRPr>
          </a:p>
          <a:p>
            <a:pPr lvl="2">
              <a:spcAft>
                <a:spcPct val="15000"/>
              </a:spcAft>
              <a:buFontTx/>
              <a:buChar char="•"/>
            </a:pPr>
            <a:r>
              <a:rPr lang="en-US" altLang="en-US" sz="2200">
                <a:latin typeface="Book Antiqua" pitchFamily="18" charset="0"/>
              </a:rPr>
              <a:t>Permite accesul protocoalelor neacceptate de c</a:t>
            </a:r>
            <a:r>
              <a:rPr lang="ro-RO" altLang="en-US" sz="2200">
                <a:latin typeface="Book Antiqua" pitchFamily="18" charset="0"/>
              </a:rPr>
              <a:t>ă</a:t>
            </a:r>
            <a:r>
              <a:rPr lang="en-US" altLang="en-US" sz="2200">
                <a:latin typeface="Book Antiqua" pitchFamily="18" charset="0"/>
              </a:rPr>
              <a:t>tre primul firewall, for</a:t>
            </a:r>
            <a:r>
              <a:rPr lang="ro-RO" altLang="en-US" sz="2200">
                <a:latin typeface="Book Antiqua" pitchFamily="18" charset="0"/>
              </a:rPr>
              <a:t>ţâ</a:t>
            </a:r>
            <a:r>
              <a:rPr lang="en-US" altLang="en-US" sz="2200">
                <a:latin typeface="Book Antiqua" pitchFamily="18" charset="0"/>
              </a:rPr>
              <a:t>nd o conversie de protocoale </a:t>
            </a:r>
            <a:r>
              <a:rPr lang="ro-RO" altLang="en-US" sz="2200">
                <a:latin typeface="Book Antiqua" pitchFamily="18" charset="0"/>
              </a:rPr>
              <a:t>î</a:t>
            </a:r>
            <a:r>
              <a:rPr lang="en-US" altLang="en-US" sz="2200">
                <a:latin typeface="Book Antiqua" pitchFamily="18" charset="0"/>
              </a:rPr>
              <a:t>n DMZ. </a:t>
            </a:r>
            <a:endParaRPr lang="ro-RO" altLang="en-US" sz="2200">
              <a:latin typeface="Book Antiqua" pitchFamily="18" charset="0"/>
            </a:endParaRPr>
          </a:p>
          <a:p>
            <a:pPr lvl="2">
              <a:spcAft>
                <a:spcPct val="15000"/>
              </a:spcAft>
              <a:buFontTx/>
              <a:buChar char="•"/>
            </a:pPr>
            <a:r>
              <a:rPr lang="en-US" altLang="en-US" sz="2200">
                <a:latin typeface="Book Antiqua" pitchFamily="18" charset="0"/>
              </a:rPr>
              <a:t>Acest firewall se configureaz</a:t>
            </a:r>
            <a:r>
              <a:rPr lang="ro-RO" altLang="en-US" sz="2200">
                <a:latin typeface="Book Antiqua" pitchFamily="18" charset="0"/>
              </a:rPr>
              <a:t>ă</a:t>
            </a:r>
            <a:r>
              <a:rPr lang="en-US" altLang="en-US" sz="2200">
                <a:latin typeface="Book Antiqua" pitchFamily="18" charset="0"/>
              </a:rPr>
              <a:t> u</a:t>
            </a:r>
            <a:r>
              <a:rPr lang="ro-RO" altLang="en-US" sz="2200">
                <a:latin typeface="Book Antiqua" pitchFamily="18" charset="0"/>
              </a:rPr>
              <a:t>ş</a:t>
            </a:r>
            <a:r>
              <a:rPr lang="en-US" altLang="en-US" sz="2200">
                <a:latin typeface="Book Antiqua" pitchFamily="18" charset="0"/>
              </a:rPr>
              <a:t>or (ac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ioneaz</a:t>
            </a:r>
            <a:r>
              <a:rPr lang="ro-RO" altLang="en-US" sz="2200">
                <a:latin typeface="Book Antiqua" pitchFamily="18" charset="0"/>
              </a:rPr>
              <a:t>ă</a:t>
            </a:r>
            <a:r>
              <a:rPr lang="en-US" altLang="en-US" sz="2200">
                <a:latin typeface="Book Antiqua" pitchFamily="18" charset="0"/>
              </a:rPr>
              <a:t> doar ca o punte pentru aplica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ii </a:t>
            </a:r>
            <a:r>
              <a:rPr lang="ro-RO" altLang="en-US" sz="2200">
                <a:latin typeface="Book Antiqua" pitchFamily="18" charset="0"/>
              </a:rPr>
              <a:t>î</a:t>
            </a:r>
            <a:r>
              <a:rPr lang="en-US" altLang="en-US" sz="2200">
                <a:latin typeface="Book Antiqua" pitchFamily="18" charset="0"/>
              </a:rPr>
              <a:t>ntre DMZ </a:t>
            </a:r>
            <a:r>
              <a:rPr lang="ro-RO" altLang="en-US" sz="2200">
                <a:latin typeface="Book Antiqua" pitchFamily="18" charset="0"/>
              </a:rPr>
              <a:t>ş</a:t>
            </a:r>
            <a:r>
              <a:rPr lang="en-US" altLang="en-US" sz="2200">
                <a:latin typeface="Book Antiqua" pitchFamily="18" charset="0"/>
              </a:rPr>
              <a:t>i Intranet-ul securizat) prin permiterea utiliz</a:t>
            </a:r>
            <a:r>
              <a:rPr lang="ro-RO" altLang="en-US" sz="2200">
                <a:latin typeface="Book Antiqua" pitchFamily="18" charset="0"/>
              </a:rPr>
              <a:t>ă</a:t>
            </a:r>
            <a:r>
              <a:rPr lang="en-US" altLang="en-US" sz="2200">
                <a:latin typeface="Book Antiqua" pitchFamily="18" charset="0"/>
              </a:rPr>
              <a:t>rii protocoalelor non-Internet pe serverele de aplica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ii</a:t>
            </a:r>
            <a:r>
              <a:rPr lang="ro-RO" altLang="en-US" sz="2200">
                <a:latin typeface="Book Antiqua" pitchFamily="18" charset="0"/>
              </a:rPr>
              <a:t>.</a:t>
            </a:r>
            <a:endParaRPr lang="en-US" altLang="en-US" sz="2200">
              <a:latin typeface="Book Antiqua" pitchFamily="18" charset="0"/>
            </a:endParaRPr>
          </a:p>
          <a:p>
            <a:pPr lvl="1">
              <a:buFontTx/>
              <a:buChar char="•"/>
            </a:pPr>
            <a:endParaRPr lang="en-US" altLang="en-US" sz="220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  <p:bldP spid="1699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BFC5BA0-1C2A-48CC-9B74-75E6B877BA0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6FD68-3AC4-46BC-8CC5-E6C0DF100EE1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Integrare e-business</a:t>
            </a:r>
          </a:p>
        </p:txBody>
      </p:sp>
      <p:pic>
        <p:nvPicPr>
          <p:cNvPr id="145411" name="Picture 1027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4" name="Rectangle 1030"/>
          <p:cNvSpPr>
            <a:spLocks noChangeArrowheads="1"/>
          </p:cNvSpPr>
          <p:nvPr/>
        </p:nvSpPr>
        <p:spPr bwMode="auto">
          <a:xfrm>
            <a:off x="457200" y="2590800"/>
            <a:ext cx="83820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11430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>
                <a:solidFill>
                  <a:schemeClr val="tx2"/>
                </a:solidFill>
                <a:latin typeface="Book Antiqua" pitchFamily="18" charset="0"/>
              </a:rPr>
              <a:t>CRM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(Customer Relationships Management) – Managementul Rela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iilor cu Clien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ii;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>
                <a:solidFill>
                  <a:schemeClr val="tx2"/>
                </a:solidFill>
                <a:latin typeface="Book Antiqua" pitchFamily="18" charset="0"/>
              </a:rPr>
              <a:t>ERP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(Enterprise Resource Planning);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>
                <a:solidFill>
                  <a:schemeClr val="tx2"/>
                </a:solidFill>
                <a:latin typeface="Book Antiqua" pitchFamily="18" charset="0"/>
              </a:rPr>
              <a:t>SCM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(Supply Chain Management) (lan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ul furnizor-consumator);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>
                <a:solidFill>
                  <a:schemeClr val="tx2"/>
                </a:solidFill>
                <a:latin typeface="Book Antiqua" pitchFamily="18" charset="0"/>
              </a:rPr>
              <a:t>E-procurement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(achizi</a:t>
            </a:r>
            <a:r>
              <a:rPr lang="ro-RO" altLang="en-US" sz="220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ii automatizate);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b="1">
                <a:solidFill>
                  <a:schemeClr val="tx2"/>
                </a:solidFill>
                <a:latin typeface="Book Antiqua" pitchFamily="18" charset="0"/>
              </a:rPr>
              <a:t>E-markets</a:t>
            </a:r>
            <a:r>
              <a:rPr lang="en-US" altLang="en-US" sz="2200">
                <a:solidFill>
                  <a:schemeClr val="tx2"/>
                </a:solidFill>
                <a:latin typeface="Book Antiqua" pitchFamily="18" charset="0"/>
              </a:rPr>
              <a:t> (e-commerce).</a:t>
            </a:r>
            <a:r>
              <a:rPr lang="en-US" altLang="en-US" sz="220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395BCA-BCC8-442E-A97B-853EFC4C43E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715A5-F073-430C-881B-2DDC1E150798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itchFamily="18" charset="0"/>
              </a:rPr>
              <a:t>Standarde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pentru</a:t>
            </a:r>
            <a:r>
              <a:rPr lang="en-US" altLang="en-US" sz="2400" dirty="0" smtClean="0">
                <a:latin typeface="Book Antiqua" pitchFamily="18" charset="0"/>
              </a:rPr>
              <a:t> e-business</a:t>
            </a:r>
          </a:p>
        </p:txBody>
      </p:sp>
      <p:pic>
        <p:nvPicPr>
          <p:cNvPr id="1741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457200" y="1752600"/>
            <a:ext cx="838200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114300"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EDI (Electronic Data Interchange) – 1996 (NIST) 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anii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’60 –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funda</a:t>
            </a:r>
            <a:r>
              <a:rPr lang="ro-RO" altLang="en-US" sz="2200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ia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interschimbului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electronic de date </a:t>
            </a:r>
            <a:r>
              <a:rPr lang="ro-RO" altLang="en-US" sz="2200" dirty="0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ntre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computere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;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schimburi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de date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structurate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;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ANSI X.12 (USA) </a:t>
            </a:r>
            <a:r>
              <a:rPr lang="ro-RO" altLang="en-US" sz="2200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UN / EDIFACT (ISO 9735)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standarde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specifice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(SWIFT – Society for Worldwide Interbank Financial Transactions)</a:t>
            </a:r>
          </a:p>
          <a:p>
            <a:pPr lvl="2">
              <a:lnSpc>
                <a:spcPct val="9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http://www.rogerclarke.com/EC/EDIIntro.html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XML (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eXtensible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Markup Language) – format standard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date;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standard al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consortiului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www (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  <a:hlinkClick r:id="rId4"/>
              </a:rPr>
              <a:t>http://www.w3c.org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http://www.w3c.org/XML/1999/XML-in-10-points</a:t>
            </a:r>
            <a:endParaRPr lang="en-US" altLang="en-US" sz="2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9395BCA-BCC8-442E-A97B-853EFC4C43E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715A5-F073-430C-881B-2DDC1E15079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itchFamily="18" charset="0"/>
              </a:rPr>
              <a:t>Standarde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pentru</a:t>
            </a:r>
            <a:r>
              <a:rPr lang="en-US" altLang="en-US" sz="2400" dirty="0" smtClean="0">
                <a:latin typeface="Book Antiqua" pitchFamily="18" charset="0"/>
              </a:rPr>
              <a:t> e-business</a:t>
            </a:r>
          </a:p>
        </p:txBody>
      </p:sp>
      <p:pic>
        <p:nvPicPr>
          <p:cNvPr id="17413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457200" y="1752600"/>
            <a:ext cx="8382000" cy="446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 marL="114300"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fr-FR" altLang="en-US" sz="2200" dirty="0">
                <a:solidFill>
                  <a:schemeClr val="tx2"/>
                </a:solidFill>
                <a:latin typeface="Book Antiqua" pitchFamily="18" charset="0"/>
              </a:rPr>
              <a:t>XSLT (Extensible </a:t>
            </a:r>
            <a:r>
              <a:rPr lang="fr-FR" altLang="en-US" sz="2200" dirty="0" err="1">
                <a:solidFill>
                  <a:schemeClr val="tx2"/>
                </a:solidFill>
                <a:latin typeface="Book Antiqua" pitchFamily="18" charset="0"/>
              </a:rPr>
              <a:t>Stylesheet</a:t>
            </a:r>
            <a:r>
              <a:rPr lang="fr-FR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fr-FR" altLang="en-US" sz="2200" dirty="0" err="1">
                <a:solidFill>
                  <a:schemeClr val="tx2"/>
                </a:solidFill>
                <a:latin typeface="Book Antiqua" pitchFamily="18" charset="0"/>
              </a:rPr>
              <a:t>Language</a:t>
            </a:r>
            <a:r>
              <a:rPr lang="fr-FR" altLang="en-US" sz="2200" dirty="0">
                <a:solidFill>
                  <a:schemeClr val="tx2"/>
                </a:solidFill>
                <a:latin typeface="Book Antiqua" pitchFamily="18" charset="0"/>
              </a:rPr>
              <a:t> Transformations</a:t>
            </a:r>
            <a:r>
              <a:rPr lang="fr-FR" altLang="en-US" sz="22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fr-FR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folosit</a:t>
            </a:r>
            <a:r>
              <a:rPr lang="fr-FR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fr-FR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fr-FR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fr-FR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transformarea</a:t>
            </a:r>
            <a:r>
              <a:rPr lang="fr-FR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fr-FR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documentelor</a:t>
            </a:r>
            <a:r>
              <a:rPr lang="fr-FR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XML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n </a:t>
            </a:r>
            <a:r>
              <a:rPr lang="en-US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diferite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alte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formate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;</a:t>
            </a:r>
            <a:endParaRPr lang="ro-RO" altLang="en-US" sz="22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ebXML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(Electronic Business XML): </a:t>
            </a:r>
            <a:r>
              <a:rPr lang="en-US" altLang="en-US" sz="2200" dirty="0" err="1">
                <a:solidFill>
                  <a:schemeClr val="tx2"/>
                </a:solidFill>
                <a:latin typeface="Book Antiqua" pitchFamily="18" charset="0"/>
              </a:rPr>
              <a:t>ebXML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 is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un </a:t>
            </a:r>
            <a:r>
              <a:rPr lang="ro-RO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framework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global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pentru schimbul de informații între diverse organizații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 Combină utilizarea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XML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-ului și a serviciilor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web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pentru asigurarea unor tranzacții de afaceri standardizate și securizate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ro-RO" altLang="en-US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SWIFT 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(Society for Worldwide Interbank Financial Telecommunication):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rețea de mesagerie folosită de către instituțiile financiare pentru comunicații securizate cu privire la tranzacții financiar-bancare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ro-RO" altLang="en-US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ro-RO" altLang="en-US" sz="22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sz="2200" dirty="0">
                <a:solidFill>
                  <a:schemeClr val="tx2"/>
                </a:solidFill>
                <a:latin typeface="Book Antiqua" pitchFamily="18" charset="0"/>
              </a:rPr>
              <a:t>JSON (JavaScript Object Notation):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format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de tip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‘lightweight’, </a:t>
            </a:r>
            <a:r>
              <a:rPr lang="en-US" altLang="en-US" sz="2200" dirty="0" err="1" smtClean="0">
                <a:solidFill>
                  <a:schemeClr val="tx2"/>
                </a:solidFill>
                <a:latin typeface="Book Antiqua" pitchFamily="18" charset="0"/>
              </a:rPr>
              <a:t>folosit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în special în aplicațiile de 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e-business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bazate pe web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. </a:t>
            </a:r>
            <a:r>
              <a:rPr lang="ro-RO" altLang="en-US" sz="2200" dirty="0" smtClean="0">
                <a:solidFill>
                  <a:schemeClr val="tx2"/>
                </a:solidFill>
                <a:latin typeface="Book Antiqua" pitchFamily="18" charset="0"/>
              </a:rPr>
              <a:t>Este deseori folosit pentru transmisii de date în API-uri și servicii web</a:t>
            </a:r>
            <a:r>
              <a:rPr lang="en-US" altLang="en-US" sz="22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en-US" altLang="en-US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7B6FB9-4FDC-4B4E-B607-12DAB93FBE31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9ED4A-32E6-4B53-A893-7488D760A237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11150"/>
            <a:ext cx="7459663" cy="639763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Arhitectura generalizat</a:t>
            </a:r>
            <a:r>
              <a:rPr lang="ro-RO" altLang="en-US" sz="2400" smtClean="0">
                <a:latin typeface="Book Antiqua" pitchFamily="18" charset="0"/>
              </a:rPr>
              <a:t>ă</a:t>
            </a:r>
            <a:r>
              <a:rPr lang="en-US" altLang="en-US" sz="2400" smtClean="0">
                <a:latin typeface="Book Antiqua" pitchFamily="18" charset="0"/>
              </a:rPr>
              <a:t> de e-business</a:t>
            </a:r>
          </a:p>
        </p:txBody>
      </p:sp>
      <p:pic>
        <p:nvPicPr>
          <p:cNvPr id="1843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25713" y="6242050"/>
            <a:ext cx="41021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Fig.3. Arhitectura unei aplica</a:t>
            </a:r>
            <a:r>
              <a:rPr lang="ro-RO" altLang="en-US" sz="1600">
                <a:latin typeface="Book Antiqua" pitchFamily="18" charset="0"/>
              </a:rPr>
              <a:t>ţ</a:t>
            </a:r>
            <a:r>
              <a:rPr lang="en-US" altLang="en-US" sz="1600">
                <a:latin typeface="Book Antiqua" pitchFamily="18" charset="0"/>
              </a:rPr>
              <a:t>ii de e-business 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(Kotok si Weber, 2001)</a:t>
            </a:r>
          </a:p>
        </p:txBody>
      </p:sp>
      <p:pic>
        <p:nvPicPr>
          <p:cNvPr id="1843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938213"/>
            <a:ext cx="5102225" cy="5233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C5D725-5ECD-4106-9F4A-37B55A78F882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01F6C-3C5A-4067-8D92-3D5F3EB40B7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80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74738" y="420688"/>
            <a:ext cx="7459662" cy="1179512"/>
          </a:xfrm>
        </p:spPr>
        <p:txBody>
          <a:bodyPr/>
          <a:lstStyle/>
          <a:p>
            <a:pPr algn="l"/>
            <a:r>
              <a:rPr lang="en-US" altLang="en-US" sz="2200" smtClean="0">
                <a:latin typeface="Book Antiqua" pitchFamily="18" charset="0"/>
              </a:rPr>
              <a:t>Modele (arhitecturi) pentru solu</a:t>
            </a:r>
            <a:r>
              <a:rPr lang="ro-RO" altLang="en-US" sz="2200" smtClean="0">
                <a:latin typeface="Book Antiqua" pitchFamily="18" charset="0"/>
              </a:rPr>
              <a:t>ţ</a:t>
            </a:r>
            <a:r>
              <a:rPr lang="en-US" altLang="en-US" sz="2200" smtClean="0">
                <a:latin typeface="Book Antiqua" pitchFamily="18" charset="0"/>
              </a:rPr>
              <a:t>ii de e-business</a:t>
            </a:r>
          </a:p>
        </p:txBody>
      </p:sp>
      <p:pic>
        <p:nvPicPr>
          <p:cNvPr id="4101" name="Picture 2057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2058"/>
          <p:cNvSpPr txBox="1">
            <a:spLocks noChangeArrowheads="1"/>
          </p:cNvSpPr>
          <p:nvPr/>
        </p:nvSpPr>
        <p:spPr bwMode="auto">
          <a:xfrm>
            <a:off x="1143000" y="2514600"/>
            <a:ext cx="70104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indent="-342900"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Arhitecturi</a:t>
            </a:r>
            <a:r>
              <a:rPr lang="en-US" altLang="en-US" dirty="0">
                <a:latin typeface="Book Antiqua" pitchFamily="18" charset="0"/>
              </a:rPr>
              <a:t> standard (“</a:t>
            </a:r>
            <a:r>
              <a:rPr lang="en-US" altLang="en-US" i="1" dirty="0">
                <a:latin typeface="Book Antiqua" pitchFamily="18" charset="0"/>
              </a:rPr>
              <a:t>architecture</a:t>
            </a:r>
            <a:r>
              <a:rPr lang="en-US" altLang="en-US" dirty="0">
                <a:latin typeface="Book Antiqua" pitchFamily="18" charset="0"/>
              </a:rPr>
              <a:t>”)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Arhitecturi</a:t>
            </a:r>
            <a:r>
              <a:rPr lang="en-US" altLang="en-US" dirty="0">
                <a:latin typeface="Book Antiqua" pitchFamily="18" charset="0"/>
              </a:rPr>
              <a:t> de </a:t>
            </a:r>
            <a:r>
              <a:rPr lang="en-US" altLang="en-US" dirty="0" err="1">
                <a:latin typeface="Book Antiqua" pitchFamily="18" charset="0"/>
              </a:rPr>
              <a:t>produc</a:t>
            </a:r>
            <a:r>
              <a:rPr lang="ro-RO" altLang="en-US" dirty="0">
                <a:latin typeface="Book Antiqua" pitchFamily="18" charset="0"/>
              </a:rPr>
              <a:t>ă</a:t>
            </a:r>
            <a:r>
              <a:rPr lang="en-US" altLang="en-US" dirty="0">
                <a:latin typeface="Book Antiqua" pitchFamily="18" charset="0"/>
              </a:rPr>
              <a:t>tor (“</a:t>
            </a:r>
            <a:r>
              <a:rPr lang="en-US" altLang="en-US" i="1" dirty="0" err="1">
                <a:latin typeface="Book Antiqua" pitchFamily="18" charset="0"/>
              </a:rPr>
              <a:t>marketecture</a:t>
            </a:r>
            <a:r>
              <a:rPr lang="en-US" altLang="en-US" dirty="0">
                <a:latin typeface="Book Antiqua" pitchFamily="18" charset="0"/>
              </a:rPr>
              <a:t>”)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ro-RO" altLang="en-US" dirty="0">
                <a:latin typeface="Book Antiqua" pitchFamily="18" charset="0"/>
              </a:rPr>
              <a:t> </a:t>
            </a:r>
            <a:r>
              <a:rPr lang="en-US" altLang="en-US" dirty="0">
                <a:latin typeface="Book Antiqua" pitchFamily="18" charset="0"/>
              </a:rPr>
              <a:t>Microsoft </a:t>
            </a:r>
            <a:r>
              <a:rPr lang="en-US" altLang="en-US" dirty="0" smtClean="0">
                <a:latin typeface="Book Antiqua" pitchFamily="18" charset="0"/>
              </a:rPr>
              <a:t>.NET, Azure, AD, Dynamics 365, etc.</a:t>
            </a:r>
            <a:endParaRPr lang="en-US" altLang="en-US" dirty="0">
              <a:latin typeface="Book Antiqua" pitchFamily="18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ro-RO" altLang="en-US" dirty="0">
                <a:latin typeface="Book Antiqua" pitchFamily="18" charset="0"/>
              </a:rPr>
              <a:t> </a:t>
            </a:r>
            <a:r>
              <a:rPr lang="en-US" altLang="en-US" dirty="0">
                <a:latin typeface="Book Antiqua" pitchFamily="18" charset="0"/>
              </a:rPr>
              <a:t>IBM E-Business Application </a:t>
            </a:r>
            <a:r>
              <a:rPr lang="en-US" altLang="en-US" dirty="0" smtClean="0">
                <a:latin typeface="Book Antiqua" pitchFamily="18" charset="0"/>
              </a:rPr>
              <a:t>Framework, Db2, Watson, etc.</a:t>
            </a:r>
            <a:endParaRPr lang="en-US" altLang="en-US" dirty="0">
              <a:latin typeface="Book Antiqua" pitchFamily="18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ro-RO" altLang="en-US" dirty="0">
                <a:latin typeface="Book Antiqua" pitchFamily="18" charset="0"/>
              </a:rPr>
              <a:t> SUN J2EE, </a:t>
            </a:r>
            <a:r>
              <a:rPr lang="en-US" altLang="en-US" dirty="0" smtClean="0">
                <a:latin typeface="Book Antiqua" pitchFamily="18" charset="0"/>
              </a:rPr>
              <a:t>Solaris, </a:t>
            </a:r>
            <a:r>
              <a:rPr lang="en-US" altLang="en-US" dirty="0" smtClean="0">
                <a:latin typeface="Book Antiqua" pitchFamily="18" charset="0"/>
              </a:rPr>
              <a:t>ONE,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smtClean="0">
                <a:latin typeface="Book Antiqua" pitchFamily="18" charset="0"/>
              </a:rPr>
              <a:t>etc.</a:t>
            </a:r>
            <a:endParaRPr lang="ro-RO" altLang="en-US" dirty="0">
              <a:latin typeface="Book Antiqua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Arhitectur</a:t>
            </a:r>
            <a:r>
              <a:rPr lang="ro-RO" altLang="en-US" dirty="0">
                <a:latin typeface="Book Antiqua" pitchFamily="18" charset="0"/>
              </a:rPr>
              <a:t>ă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ro-RO" altLang="en-US" i="1" dirty="0">
                <a:latin typeface="Book Antiqua" pitchFamily="18" charset="0"/>
              </a:rPr>
              <a:t>de</a:t>
            </a:r>
            <a:r>
              <a:rPr lang="ro-RO" altLang="en-US" dirty="0">
                <a:latin typeface="Book Antiqua" pitchFamily="18" charset="0"/>
              </a:rPr>
              <a:t> întreprindere </a:t>
            </a:r>
            <a:r>
              <a:rPr lang="en-US" altLang="en-US" dirty="0">
                <a:latin typeface="Book Antiqua" pitchFamily="18" charset="0"/>
              </a:rPr>
              <a:t>(general</a:t>
            </a:r>
            <a:r>
              <a:rPr lang="ro-RO" altLang="en-US" dirty="0">
                <a:latin typeface="Book Antiqua" pitchFamily="18" charset="0"/>
              </a:rPr>
              <a:t>ă</a:t>
            </a:r>
            <a:r>
              <a:rPr lang="en-US" altLang="en-US" dirty="0">
                <a:latin typeface="Book Antiqua" pitchFamily="18" charset="0"/>
              </a:rPr>
              <a:t>) </a:t>
            </a:r>
            <a:r>
              <a:rPr lang="ro-RO" altLang="en-US" dirty="0">
                <a:latin typeface="Book Antiqua" pitchFamily="18" charset="0"/>
              </a:rPr>
              <a:t>vs.</a:t>
            </a:r>
            <a:endParaRPr lang="en-US" altLang="en-US" dirty="0">
              <a:latin typeface="Book Antiqua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>
                <a:latin typeface="Book Antiqua" pitchFamily="18" charset="0"/>
              </a:rPr>
              <a:t> </a:t>
            </a:r>
            <a:r>
              <a:rPr lang="ro-RO" altLang="en-US" dirty="0">
                <a:latin typeface="Book Antiqua" pitchFamily="18" charset="0"/>
              </a:rPr>
              <a:t>Arhitectură </a:t>
            </a:r>
            <a:r>
              <a:rPr lang="ro-RO" altLang="en-US" i="1" dirty="0">
                <a:latin typeface="Book Antiqua" pitchFamily="18" charset="0"/>
              </a:rPr>
              <a:t>pentru</a:t>
            </a:r>
            <a:r>
              <a:rPr lang="ro-RO" altLang="en-US" dirty="0">
                <a:latin typeface="Book Antiqua" pitchFamily="18" charset="0"/>
              </a:rPr>
              <a:t> întreprindere</a:t>
            </a:r>
            <a:r>
              <a:rPr lang="en-US" altLang="en-US" dirty="0">
                <a:latin typeface="Book Antiqua" pitchFamily="18" charset="0"/>
              </a:rPr>
              <a:t> (specific</a:t>
            </a:r>
            <a:r>
              <a:rPr lang="ro-RO" altLang="en-US" dirty="0">
                <a:latin typeface="Book Antiqua" pitchFamily="18" charset="0"/>
              </a:rPr>
              <a:t>ă</a:t>
            </a:r>
            <a:r>
              <a:rPr lang="en-US" altLang="en-US" dirty="0">
                <a:latin typeface="Book Antiqu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A8C584-D642-4149-8920-3B75C63494C7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15665-0970-46C2-BCC1-D742AFE259C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itchFamily="18" charset="0"/>
              </a:rPr>
              <a:t>Modele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pentru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solu</a:t>
            </a:r>
            <a:r>
              <a:rPr lang="ro-RO" altLang="en-US" sz="2400" dirty="0" smtClean="0">
                <a:latin typeface="Book Antiqua" pitchFamily="18" charset="0"/>
              </a:rPr>
              <a:t>ț</a:t>
            </a:r>
            <a:r>
              <a:rPr lang="en-US" altLang="en-US" sz="2400" dirty="0" smtClean="0">
                <a:latin typeface="Book Antiqua" pitchFamily="18" charset="0"/>
              </a:rPr>
              <a:t>ii de e-business (cont.)</a:t>
            </a:r>
          </a:p>
        </p:txBody>
      </p:sp>
      <p:pic>
        <p:nvPicPr>
          <p:cNvPr id="512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8153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Exemplu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IBM E-Business Application Framework</a:t>
            </a:r>
          </a:p>
          <a:p>
            <a:pPr>
              <a:lnSpc>
                <a:spcPct val="150000"/>
              </a:lnSpc>
            </a:pP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Modelul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IBM (“Framework”) 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define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ș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Un 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model de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sistem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–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structureaz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topologia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baz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ț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iilor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de e-business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un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spectru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larg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domenii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afaceri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;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Un 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model de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programare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a </a:t>
            </a:r>
            <a:r>
              <a:rPr lang="en-US" altLang="en-US" b="1" i="1" dirty="0" err="1" smtClean="0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b="1" i="1" dirty="0" smtClean="0">
                <a:solidFill>
                  <a:schemeClr val="tx2"/>
                </a:solidFill>
                <a:latin typeface="Book Antiqua" pitchFamily="18" charset="0"/>
              </a:rPr>
              <a:t>ț</a:t>
            </a:r>
            <a:r>
              <a:rPr lang="en-US" altLang="en-US" b="1" i="1" dirty="0" err="1" smtClean="0">
                <a:solidFill>
                  <a:schemeClr val="tx2"/>
                </a:solidFill>
                <a:latin typeface="Book Antiqua" pitchFamily="18" charset="0"/>
              </a:rPr>
              <a:t>iilor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–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bazat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modelul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sistem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conceput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proiectarea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ț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iilor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de e-business,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incluz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â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nd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o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arhitectur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ofer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suport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un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spectru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larg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domenii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afaceri</a:t>
            </a:r>
            <a:endParaRPr lang="en-US" altLang="en-US" dirty="0">
              <a:solidFill>
                <a:schemeClr val="tx2"/>
              </a:solidFill>
              <a:latin typeface="Book Antiqua" pitchFamily="18" charset="0"/>
            </a:endParaRP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o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serie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arhitecturi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 smtClean="0">
                <a:solidFill>
                  <a:schemeClr val="tx2"/>
                </a:solidFill>
                <a:latin typeface="Book Antiqua" pitchFamily="18" charset="0"/>
              </a:rPr>
              <a:t>ofer</a:t>
            </a:r>
            <a:r>
              <a:rPr lang="ro-RO" altLang="en-US" dirty="0" smtClean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suport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domenii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afaceri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specifice</a:t>
            </a:r>
            <a:endParaRPr lang="en-US" altLang="en-US" dirty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dirty="0">
                <a:latin typeface="Book Antiqua" pitchFamily="18" charset="0"/>
              </a:rPr>
              <a:t> O </a:t>
            </a:r>
            <a:r>
              <a:rPr lang="en-US" altLang="en-US" b="1" i="1" dirty="0" smtClean="0">
                <a:latin typeface="Book Antiqua" pitchFamily="18" charset="0"/>
              </a:rPr>
              <a:t>platform</a:t>
            </a:r>
            <a:r>
              <a:rPr lang="ro-RO" altLang="en-US" b="1" i="1" dirty="0" smtClean="0">
                <a:latin typeface="Book Antiqua" pitchFamily="18" charset="0"/>
              </a:rPr>
              <a:t>ă</a:t>
            </a:r>
            <a:r>
              <a:rPr lang="en-US" altLang="en-US" dirty="0" smtClean="0">
                <a:latin typeface="Book Antiqua" pitchFamily="18" charset="0"/>
              </a:rPr>
              <a:t> </a:t>
            </a:r>
            <a:r>
              <a:rPr lang="en-US" altLang="en-US" dirty="0">
                <a:latin typeface="Book Antiqua" pitchFamily="18" charset="0"/>
              </a:rPr>
              <a:t>– </a:t>
            </a:r>
            <a:r>
              <a:rPr lang="en-US" altLang="en-US" dirty="0" err="1">
                <a:latin typeface="Book Antiqua" pitchFamily="18" charset="0"/>
              </a:rPr>
              <a:t>pentru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conceperea</a:t>
            </a:r>
            <a:r>
              <a:rPr lang="en-US" altLang="en-US" dirty="0">
                <a:latin typeface="Book Antiqua" pitchFamily="18" charset="0"/>
              </a:rPr>
              <a:t>, </a:t>
            </a:r>
            <a:r>
              <a:rPr lang="en-US" altLang="en-US" dirty="0" err="1">
                <a:latin typeface="Book Antiqua" pitchFamily="18" charset="0"/>
              </a:rPr>
              <a:t>dezvoltarea</a:t>
            </a:r>
            <a:r>
              <a:rPr lang="en-US" altLang="en-US" dirty="0">
                <a:latin typeface="Book Antiqua" pitchFamily="18" charset="0"/>
              </a:rPr>
              <a:t>, </a:t>
            </a:r>
            <a:r>
              <a:rPr lang="en-US" altLang="en-US" dirty="0" err="1">
                <a:latin typeface="Book Antiqua" pitchFamily="18" charset="0"/>
              </a:rPr>
              <a:t>aplicarea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ro-RO" altLang="en-US" dirty="0" err="1">
                <a:latin typeface="Book Antiqua" pitchFamily="18" charset="0"/>
              </a:rPr>
              <a:t>ș</a:t>
            </a:r>
            <a:r>
              <a:rPr lang="en-US" altLang="en-US" dirty="0" err="1" smtClean="0">
                <a:latin typeface="Book Antiqua" pitchFamily="18" charset="0"/>
              </a:rPr>
              <a:t>i</a:t>
            </a:r>
            <a:r>
              <a:rPr lang="en-US" altLang="en-US" dirty="0" smtClean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administrarea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 smtClean="0">
                <a:latin typeface="Book Antiqua" pitchFamily="18" charset="0"/>
              </a:rPr>
              <a:t>solu</a:t>
            </a:r>
            <a:r>
              <a:rPr lang="ro-RO" altLang="en-US" dirty="0" smtClean="0">
                <a:latin typeface="Book Antiqua" pitchFamily="18" charset="0"/>
              </a:rPr>
              <a:t>ț</a:t>
            </a:r>
            <a:r>
              <a:rPr lang="en-US" altLang="en-US" dirty="0" err="1" smtClean="0">
                <a:latin typeface="Book Antiqua" pitchFamily="18" charset="0"/>
              </a:rPr>
              <a:t>iilor</a:t>
            </a:r>
            <a:r>
              <a:rPr lang="en-US" altLang="en-US" dirty="0" smtClean="0">
                <a:latin typeface="Book Antiqua" pitchFamily="18" charset="0"/>
              </a:rPr>
              <a:t> </a:t>
            </a:r>
            <a:r>
              <a:rPr lang="en-US" altLang="en-US" dirty="0">
                <a:latin typeface="Book Antiqua" pitchFamily="18" charset="0"/>
              </a:rPr>
              <a:t>de e-business </a:t>
            </a:r>
            <a:r>
              <a:rPr lang="en-US" altLang="en-US" dirty="0" err="1">
                <a:latin typeface="Book Antiqua" pitchFamily="18" charset="0"/>
              </a:rPr>
              <a:t>pentru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anumite</a:t>
            </a:r>
            <a:r>
              <a:rPr lang="en-US" altLang="en-US" dirty="0">
                <a:latin typeface="Book Antiqua" pitchFamily="18" charset="0"/>
              </a:rPr>
              <a:t> </a:t>
            </a:r>
            <a:r>
              <a:rPr lang="en-US" altLang="en-US" dirty="0" err="1">
                <a:latin typeface="Book Antiqua" pitchFamily="18" charset="0"/>
              </a:rPr>
              <a:t>domenii</a:t>
            </a:r>
            <a:r>
              <a:rPr lang="en-US" altLang="en-US" dirty="0">
                <a:latin typeface="Book Antiqua" pitchFamily="18" charset="0"/>
              </a:rPr>
              <a:t> de </a:t>
            </a:r>
            <a:r>
              <a:rPr lang="en-US" altLang="en-US" dirty="0" err="1">
                <a:latin typeface="Book Antiqua" pitchFamily="18" charset="0"/>
              </a:rPr>
              <a:t>afaceri</a:t>
            </a:r>
            <a:r>
              <a:rPr lang="en-US" altLang="en-US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EC06BA-E99A-424C-8B77-BCA3C54DADA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E6C6B-3703-4DF1-96E8-7EE4EEBBC157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400" dirty="0" err="1" smtClean="0">
                <a:latin typeface="Book Antiqua" pitchFamily="18" charset="0"/>
              </a:rPr>
              <a:t>Modele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pentru</a:t>
            </a:r>
            <a:r>
              <a:rPr lang="en-US" altLang="en-US" sz="2400" dirty="0" smtClean="0">
                <a:latin typeface="Book Antiqua" pitchFamily="18" charset="0"/>
              </a:rPr>
              <a:t> </a:t>
            </a:r>
            <a:r>
              <a:rPr lang="en-US" altLang="en-US" sz="2400" dirty="0" err="1" smtClean="0">
                <a:latin typeface="Book Antiqua" pitchFamily="18" charset="0"/>
              </a:rPr>
              <a:t>solu</a:t>
            </a:r>
            <a:r>
              <a:rPr lang="ro-RO" altLang="en-US" sz="2400" dirty="0" smtClean="0">
                <a:latin typeface="Book Antiqua" pitchFamily="18" charset="0"/>
              </a:rPr>
              <a:t>ț</a:t>
            </a:r>
            <a:r>
              <a:rPr lang="en-US" altLang="en-US" sz="2400" dirty="0" smtClean="0">
                <a:latin typeface="Book Antiqua" pitchFamily="18" charset="0"/>
              </a:rPr>
              <a:t>ii de e-business</a:t>
            </a:r>
          </a:p>
        </p:txBody>
      </p:sp>
      <p:pic>
        <p:nvPicPr>
          <p:cNvPr id="6149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066800" y="6246813"/>
            <a:ext cx="7010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Fig.1. </a:t>
            </a:r>
            <a:r>
              <a:rPr lang="en-US" altLang="en-US" sz="1600" dirty="0" err="1">
                <a:latin typeface="Book Antiqua" pitchFamily="18" charset="0"/>
              </a:rPr>
              <a:t>Modelul</a:t>
            </a:r>
            <a:r>
              <a:rPr lang="en-US" altLang="en-US" sz="1600" dirty="0">
                <a:latin typeface="Book Antiqua" pitchFamily="18" charset="0"/>
              </a:rPr>
              <a:t> IBM </a:t>
            </a:r>
            <a:r>
              <a:rPr lang="en-US" altLang="en-US" sz="1600" dirty="0" err="1">
                <a:latin typeface="Book Antiqua" pitchFamily="18" charset="0"/>
              </a:rPr>
              <a:t>pentru</a:t>
            </a:r>
            <a:r>
              <a:rPr lang="en-US" altLang="en-US" sz="1600" dirty="0">
                <a:latin typeface="Book Antiqua" pitchFamily="18" charset="0"/>
              </a:rPr>
              <a:t> </a:t>
            </a:r>
            <a:r>
              <a:rPr lang="en-US" altLang="en-US" sz="1600" dirty="0" err="1" smtClean="0">
                <a:latin typeface="Book Antiqua" pitchFamily="18" charset="0"/>
              </a:rPr>
              <a:t>solu</a:t>
            </a:r>
            <a:r>
              <a:rPr lang="ro-RO" altLang="en-US" sz="1600" dirty="0" smtClean="0">
                <a:latin typeface="Book Antiqua" pitchFamily="18" charset="0"/>
              </a:rPr>
              <a:t>ț</a:t>
            </a:r>
            <a:r>
              <a:rPr lang="en-US" altLang="en-US" sz="1600" dirty="0" smtClean="0">
                <a:latin typeface="Book Antiqua" pitchFamily="18" charset="0"/>
              </a:rPr>
              <a:t>ii </a:t>
            </a:r>
            <a:r>
              <a:rPr lang="en-US" altLang="en-US" sz="1600" dirty="0">
                <a:latin typeface="Book Antiqua" pitchFamily="18" charset="0"/>
              </a:rPr>
              <a:t>de e-business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dirty="0">
                <a:latin typeface="Book Antiqua" pitchFamily="18" charset="0"/>
              </a:rPr>
              <a:t>(</a:t>
            </a:r>
            <a:r>
              <a:rPr lang="en-US" altLang="en-US" sz="1600" dirty="0" err="1">
                <a:latin typeface="Book Antiqua" pitchFamily="18" charset="0"/>
              </a:rPr>
              <a:t>Sursa</a:t>
            </a:r>
            <a:r>
              <a:rPr lang="en-US" altLang="en-US" sz="1600" dirty="0">
                <a:latin typeface="Book Antiqua" pitchFamily="18" charset="0"/>
              </a:rPr>
              <a:t>: G. Flurry, W. </a:t>
            </a:r>
            <a:r>
              <a:rPr lang="en-US" altLang="en-US" sz="1600" dirty="0" err="1">
                <a:latin typeface="Book Antiqua" pitchFamily="18" charset="0"/>
              </a:rPr>
              <a:t>Vicknair</a:t>
            </a:r>
            <a:r>
              <a:rPr lang="en-US" altLang="en-US" sz="1600" dirty="0">
                <a:latin typeface="Book Antiqua" pitchFamily="18" charset="0"/>
              </a:rPr>
              <a:t>, IBM Systems Journal, 1/2001)</a:t>
            </a:r>
          </a:p>
        </p:txBody>
      </p:sp>
      <p:pic>
        <p:nvPicPr>
          <p:cNvPr id="615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1600200"/>
            <a:ext cx="74739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22A1DD-6565-4A8D-9F67-EF52D1AC39A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B9443-DB72-4334-A671-DDA387109F7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sistem</a:t>
            </a:r>
          </a:p>
        </p:txBody>
      </p:sp>
      <p:pic>
        <p:nvPicPr>
          <p:cNvPr id="7173" name="Picture 1028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031"/>
          <p:cNvSpPr txBox="1">
            <a:spLocks noChangeArrowheads="1"/>
          </p:cNvSpPr>
          <p:nvPr/>
        </p:nvSpPr>
        <p:spPr bwMode="auto">
          <a:xfrm>
            <a:off x="685800" y="1914525"/>
            <a:ext cx="8077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Componentele modelului de sistem:</a:t>
            </a:r>
          </a:p>
          <a:p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 Clien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ii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– implementa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folosind tehnologii standard; interac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ioneaz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cu utilizatorul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comunic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cu nivelul de mijloc prin protocoale standard; trimite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recep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ioneaz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formate standard de date (“thin client” – administrare facil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, flexibilitate, timp de 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spuns redus).</a:t>
            </a:r>
          </a:p>
          <a:p>
            <a:pPr lvl="1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Serverele nivelului de mijloc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server standard Web pentru interac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iunea cu nivelul client;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server standard de 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 Web pentru execu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ia acestora independent de tipul clientului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 de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tipul de interfa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utilizator</a:t>
            </a:r>
            <a:endParaRPr lang="ro-RO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/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Serverele acestui nivel posed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tehnologii de integrare a 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iilor pentru comunicarea cu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alte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ii, date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servicii de la alte nivele.</a:t>
            </a:r>
            <a:endParaRPr lang="ro-RO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2">
              <a:buFontTx/>
              <a:buChar char="•"/>
            </a:pPr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74C7AB-6FE0-4B71-800A-C1D4CAE411B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A0204-77FE-4213-81BC-F9B7FE530FB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sistem</a:t>
            </a:r>
            <a:r>
              <a:rPr lang="ro-RO" altLang="en-US" sz="2400" smtClean="0">
                <a:latin typeface="Book Antiqua" pitchFamily="18" charset="0"/>
              </a:rPr>
              <a:t> (cont.)</a:t>
            </a:r>
            <a:endParaRPr lang="en-US" altLang="en-US" sz="2400" smtClean="0">
              <a:latin typeface="Book Antiqua" pitchFamily="18" charset="0"/>
            </a:endParaRPr>
          </a:p>
        </p:txBody>
      </p:sp>
      <p:pic>
        <p:nvPicPr>
          <p:cNvPr id="8197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82296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altLang="en-US" sz="220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sz="2200">
                <a:latin typeface="Book Antiqua" pitchFamily="18" charset="0"/>
              </a:rPr>
              <a:t> </a:t>
            </a:r>
            <a:r>
              <a:rPr lang="en-US" altLang="en-US" sz="2200" b="1" i="1">
                <a:latin typeface="Book Antiqua" pitchFamily="18" charset="0"/>
              </a:rPr>
              <a:t>Nivelul SII (Sistemul Informa</a:t>
            </a:r>
            <a:r>
              <a:rPr lang="ro-RO" altLang="en-US" sz="2200" b="1" i="1">
                <a:latin typeface="Book Antiqua" pitchFamily="18" charset="0"/>
              </a:rPr>
              <a:t>ţ</a:t>
            </a:r>
            <a:r>
              <a:rPr lang="en-US" altLang="en-US" sz="2200" b="1" i="1">
                <a:latin typeface="Book Antiqua" pitchFamily="18" charset="0"/>
              </a:rPr>
              <a:t>ional al </a:t>
            </a:r>
            <a:r>
              <a:rPr lang="ro-RO" altLang="en-US" sz="2200" b="1" i="1">
                <a:latin typeface="Book Antiqua" pitchFamily="18" charset="0"/>
              </a:rPr>
              <a:t>Î</a:t>
            </a:r>
            <a:r>
              <a:rPr lang="en-US" altLang="en-US" sz="2200" b="1" i="1">
                <a:latin typeface="Book Antiqua" pitchFamily="18" charset="0"/>
              </a:rPr>
              <a:t>ntreprinderii)</a:t>
            </a:r>
            <a:r>
              <a:rPr lang="en-US" altLang="en-US" sz="2200">
                <a:latin typeface="Book Antiqua" pitchFamily="18" charset="0"/>
              </a:rPr>
              <a:t> – cuprinde at</a:t>
            </a:r>
            <a:r>
              <a:rPr lang="ro-RO" altLang="en-US" sz="2200">
                <a:latin typeface="Book Antiqua" pitchFamily="18" charset="0"/>
              </a:rPr>
              <a:t>â</a:t>
            </a:r>
            <a:r>
              <a:rPr lang="en-US" altLang="en-US" sz="2200">
                <a:latin typeface="Book Antiqua" pitchFamily="18" charset="0"/>
              </a:rPr>
              <a:t>t aplica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ii,</a:t>
            </a:r>
            <a:r>
              <a:rPr lang="ro-RO" altLang="en-US" sz="2200">
                <a:latin typeface="Book Antiqua" pitchFamily="18" charset="0"/>
              </a:rPr>
              <a:t> </a:t>
            </a:r>
            <a:r>
              <a:rPr lang="en-US" altLang="en-US" sz="2200">
                <a:latin typeface="Book Antiqua" pitchFamily="18" charset="0"/>
              </a:rPr>
              <a:t>servicii </a:t>
            </a:r>
            <a:r>
              <a:rPr lang="ro-RO" altLang="en-US" sz="2200">
                <a:latin typeface="Book Antiqua" pitchFamily="18" charset="0"/>
              </a:rPr>
              <a:t>ş</a:t>
            </a:r>
            <a:r>
              <a:rPr lang="en-US" altLang="en-US" sz="2200">
                <a:latin typeface="Book Antiqua" pitchFamily="18" charset="0"/>
              </a:rPr>
              <a:t>i date noi/deja existente </a:t>
            </a:r>
            <a:r>
              <a:rPr lang="en-US" altLang="en-US" sz="2200" b="1" i="1">
                <a:latin typeface="Book Antiqua" pitchFamily="18" charset="0"/>
              </a:rPr>
              <a:t>interne</a:t>
            </a:r>
            <a:r>
              <a:rPr lang="en-US" altLang="en-US" sz="2200">
                <a:latin typeface="Book Antiqua" pitchFamily="18" charset="0"/>
              </a:rPr>
              <a:t>, c</a:t>
            </a:r>
            <a:r>
              <a:rPr lang="ro-RO" altLang="en-US" sz="2200">
                <a:latin typeface="Book Antiqua" pitchFamily="18" charset="0"/>
              </a:rPr>
              <a:t>â</a:t>
            </a:r>
            <a:r>
              <a:rPr lang="en-US" altLang="en-US" sz="2200">
                <a:latin typeface="Book Antiqua" pitchFamily="18" charset="0"/>
              </a:rPr>
              <a:t>t </a:t>
            </a:r>
            <a:r>
              <a:rPr lang="ro-RO" altLang="en-US" sz="2200">
                <a:latin typeface="Book Antiqua" pitchFamily="18" charset="0"/>
              </a:rPr>
              <a:t>ş</a:t>
            </a:r>
            <a:r>
              <a:rPr lang="en-US" altLang="en-US" sz="2200">
                <a:latin typeface="Book Antiqua" pitchFamily="18" charset="0"/>
              </a:rPr>
              <a:t>i aplica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ii, servicii </a:t>
            </a:r>
            <a:r>
              <a:rPr lang="ro-RO" altLang="en-US" sz="2200">
                <a:latin typeface="Book Antiqua" pitchFamily="18" charset="0"/>
              </a:rPr>
              <a:t>ş</a:t>
            </a:r>
            <a:r>
              <a:rPr lang="en-US" altLang="en-US" sz="2200">
                <a:latin typeface="Book Antiqua" pitchFamily="18" charset="0"/>
              </a:rPr>
              <a:t>i date </a:t>
            </a:r>
            <a:r>
              <a:rPr lang="en-US" altLang="en-US" sz="2200" b="1" i="1">
                <a:latin typeface="Book Antiqua" pitchFamily="18" charset="0"/>
              </a:rPr>
              <a:t>externe</a:t>
            </a:r>
            <a:r>
              <a:rPr lang="en-US" altLang="en-US" sz="2200">
                <a:latin typeface="Book Antiqua" pitchFamily="18" charset="0"/>
              </a:rPr>
              <a:t> provenite de la noi/deja existen</a:t>
            </a:r>
            <a:r>
              <a:rPr lang="ro-RO" altLang="en-US" sz="2200">
                <a:latin typeface="Book Antiqua" pitchFamily="18" charset="0"/>
              </a:rPr>
              <a:t>ţ</a:t>
            </a:r>
            <a:r>
              <a:rPr lang="en-US" altLang="en-US" sz="2200">
                <a:latin typeface="Book Antiqua" pitchFamily="18" charset="0"/>
              </a:rPr>
              <a:t>i parteneri </a:t>
            </a:r>
            <a:r>
              <a:rPr lang="ro-RO" altLang="en-US" sz="2200">
                <a:latin typeface="Book Antiqua" pitchFamily="18" charset="0"/>
              </a:rPr>
              <a:t>d</a:t>
            </a:r>
            <a:r>
              <a:rPr lang="en-US" altLang="en-US" sz="2200">
                <a:latin typeface="Book Antiqua" pitchFamily="18" charset="0"/>
              </a:rPr>
              <a:t>e afaceri.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414CD5D-7FD8-4024-9E39-9FBD881257FA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0AD67-F839-4962-981C-7FF4B32F8989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sistem (cont.)</a:t>
            </a:r>
          </a:p>
        </p:txBody>
      </p:sp>
      <p:pic>
        <p:nvPicPr>
          <p:cNvPr id="9221" name="Picture 1027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1028"/>
          <p:cNvSpPr txBox="1">
            <a:spLocks noChangeArrowheads="1"/>
          </p:cNvSpPr>
          <p:nvPr/>
        </p:nvSpPr>
        <p:spPr bwMode="auto">
          <a:xfrm>
            <a:off x="152400" y="1914525"/>
            <a:ext cx="8991600" cy="430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 Infrastructura de re</a:t>
            </a:r>
            <a:r>
              <a:rPr lang="ro-RO" altLang="en-US" b="1" i="1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ea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– conecteaz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nivelele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ntre ele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la Internet / Extranet folosind protocoale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formate de date standard. </a:t>
            </a:r>
            <a:endParaRPr lang="ro-RO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/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Ofer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, de asemenea, func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ionalit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precum: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localizarea serviciilor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autentificarea utilizatorilor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tehnologii pentru scalabilitate</a:t>
            </a:r>
          </a:p>
          <a:p>
            <a:pPr lvl="2">
              <a:buFontTx/>
              <a:buChar char="•"/>
            </a:pPr>
            <a:endParaRPr lang="en-US" altLang="en-US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>
                <a:solidFill>
                  <a:schemeClr val="tx2"/>
                </a:solidFill>
                <a:latin typeface="Book Antiqua" pitchFamily="18" charset="0"/>
              </a:rPr>
              <a:t>Managementul sistemelor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– asigur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administrarea 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elementel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or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modelului de sistem. Func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ionalit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i: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planificarea capacit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ilor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controlul modific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rilor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managementul entit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ilor</a:t>
            </a:r>
          </a:p>
          <a:p>
            <a:pPr lvl="2">
              <a:buFontTx/>
              <a:buChar char="•"/>
            </a:pP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 posibilit</a:t>
            </a:r>
            <a:r>
              <a:rPr lang="ro-RO" altLang="en-US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>
                <a:solidFill>
                  <a:schemeClr val="tx2"/>
                </a:solidFill>
                <a:latin typeface="Book Antiqua" pitchFamily="18" charset="0"/>
              </a:rPr>
              <a:t>i de testare</a:t>
            </a:r>
            <a:r>
              <a:rPr lang="en-US" altLang="en-US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629A89-7A82-4309-955A-078C5511CE8E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09037-A2C0-461C-93CC-BCCC0D7295A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programare a aplica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iilor</a:t>
            </a:r>
          </a:p>
        </p:txBody>
      </p:sp>
      <p:pic>
        <p:nvPicPr>
          <p:cNvPr id="10245" name="Picture 5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6170613"/>
            <a:ext cx="70104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Fig.2. Modelul de programare a aplica</a:t>
            </a:r>
            <a:r>
              <a:rPr lang="ro-RO" altLang="en-US" sz="1600">
                <a:latin typeface="Book Antiqua" pitchFamily="18" charset="0"/>
              </a:rPr>
              <a:t>ţ</a:t>
            </a:r>
            <a:r>
              <a:rPr lang="en-US" altLang="en-US" sz="1600">
                <a:latin typeface="Book Antiqua" pitchFamily="18" charset="0"/>
              </a:rPr>
              <a:t>iilor – arhitectura “Framework”</a:t>
            </a:r>
          </a:p>
          <a:p>
            <a:pPr algn="ctr">
              <a:spcBef>
                <a:spcPct val="50000"/>
              </a:spcBef>
            </a:pPr>
            <a:r>
              <a:rPr lang="en-US" altLang="en-US" sz="1600">
                <a:latin typeface="Book Antiqua" pitchFamily="18" charset="0"/>
              </a:rPr>
              <a:t>(Sursa: G. Flurry, W. Vicknair, IBM Systems Journal, 1/2001)</a:t>
            </a:r>
          </a:p>
        </p:txBody>
      </p:sp>
      <p:pic>
        <p:nvPicPr>
          <p:cNvPr id="1024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1600200"/>
            <a:ext cx="6824663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7DCB638-B9FD-4485-882D-C0787191CC19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8A041-915F-40D7-84AE-1FA55D6F4CC2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smtClean="0">
                <a:latin typeface="Book Antiqua" pitchFamily="18" charset="0"/>
              </a:rPr>
              <a:t>Modelul de programare a aplica</a:t>
            </a:r>
            <a:r>
              <a:rPr lang="ro-RO" altLang="en-US" sz="2400" smtClean="0">
                <a:latin typeface="Book Antiqua" pitchFamily="18" charset="0"/>
              </a:rPr>
              <a:t>ţ</a:t>
            </a:r>
            <a:r>
              <a:rPr lang="en-US" altLang="en-US" sz="2400" smtClean="0">
                <a:latin typeface="Book Antiqua" pitchFamily="18" charset="0"/>
              </a:rPr>
              <a:t>iilor (cont.)</a:t>
            </a:r>
          </a:p>
        </p:txBody>
      </p:sp>
      <p:pic>
        <p:nvPicPr>
          <p:cNvPr id="11269" name="Picture 4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1914525"/>
            <a:ext cx="7848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MPA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este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structurat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3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nivele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:</a:t>
            </a:r>
            <a:endParaRPr lang="ro-RO" altLang="en-US" dirty="0">
              <a:solidFill>
                <a:schemeClr val="tx2"/>
              </a:solidFill>
              <a:latin typeface="Book Antiqua" pitchFamily="18" charset="0"/>
            </a:endParaRPr>
          </a:p>
          <a:p>
            <a:endParaRPr lang="en-US" altLang="en-US" dirty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u="sng" dirty="0" err="1">
                <a:solidFill>
                  <a:schemeClr val="tx2"/>
                </a:solidFill>
                <a:latin typeface="Book Antiqua" pitchFamily="18" charset="0"/>
              </a:rPr>
              <a:t>Nivelul</a:t>
            </a:r>
            <a:r>
              <a:rPr lang="en-US" altLang="en-US" b="1" u="sng" dirty="0">
                <a:solidFill>
                  <a:schemeClr val="tx2"/>
                </a:solidFill>
                <a:latin typeface="Book Antiqua" pitchFamily="18" charset="0"/>
              </a:rPr>
              <a:t> 1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-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tipare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de e-business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–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aici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se specific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modalit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ăţ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interconectare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ntre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diverse p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ale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arhitecturii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“Framework”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folosind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“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tipare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”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se pot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utiliza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rezolvarea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unor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probleme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obi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nuite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legate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afaceri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.</a:t>
            </a:r>
          </a:p>
          <a:p>
            <a:pPr lvl="1">
              <a:buFontTx/>
              <a:buChar char="•"/>
            </a:pP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u="sng" dirty="0" err="1">
                <a:solidFill>
                  <a:schemeClr val="tx2"/>
                </a:solidFill>
                <a:latin typeface="Book Antiqua" pitchFamily="18" charset="0"/>
              </a:rPr>
              <a:t>Nivelul</a:t>
            </a:r>
            <a:r>
              <a:rPr lang="en-US" altLang="en-US" b="1" u="sng" dirty="0">
                <a:solidFill>
                  <a:schemeClr val="tx2"/>
                </a:solidFill>
                <a:latin typeface="Book Antiqua" pitchFamily="18" charset="0"/>
              </a:rPr>
              <a:t> 2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–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arhitectura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software “Framework”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–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structureaz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serviciile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disponibile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unei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ii, define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por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iunile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utilizate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extinde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construc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iei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definind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rela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existente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î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ntre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p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ă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componente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servicii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. </a:t>
            </a:r>
          </a:p>
          <a:p>
            <a:pPr lvl="1"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u="sng" dirty="0" err="1">
                <a:solidFill>
                  <a:schemeClr val="tx2"/>
                </a:solidFill>
                <a:latin typeface="Book Antiqua" pitchFamily="18" charset="0"/>
              </a:rPr>
              <a:t>Nivelul</a:t>
            </a:r>
            <a:r>
              <a:rPr lang="en-US" altLang="en-US" b="1" u="sng" dirty="0">
                <a:solidFill>
                  <a:schemeClr val="tx2"/>
                </a:solidFill>
                <a:latin typeface="Book Antiqua" pitchFamily="18" charset="0"/>
              </a:rPr>
              <a:t> 3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–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nivelul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cel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mai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b="1" i="1" dirty="0" err="1">
                <a:solidFill>
                  <a:schemeClr val="tx2"/>
                </a:solidFill>
                <a:latin typeface="Book Antiqua" pitchFamily="18" charset="0"/>
              </a:rPr>
              <a:t>jos</a:t>
            </a:r>
            <a:r>
              <a:rPr lang="en-US" altLang="en-US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– define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mul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imea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componentelor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care un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dezvoltator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de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le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poate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utiliza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realizarea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aplica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ţ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iei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ro-RO" altLang="en-US" dirty="0">
                <a:solidFill>
                  <a:schemeClr val="tx2"/>
                </a:solidFill>
                <a:latin typeface="Book Antiqua" pitchFamily="18" charset="0"/>
              </a:rPr>
              <a:t>ş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pentru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a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accesa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 Antiqua" pitchFamily="18" charset="0"/>
              </a:rPr>
              <a:t>serviciile</a:t>
            </a:r>
            <a:r>
              <a:rPr lang="en-US" altLang="en-US" dirty="0">
                <a:solidFill>
                  <a:schemeClr val="tx2"/>
                </a:solidFill>
                <a:latin typeface="Book Antiqua" pitchFamily="18" charset="0"/>
              </a:rPr>
              <a:t> “Framework”.</a:t>
            </a:r>
            <a:r>
              <a:rPr lang="en-US" altLang="en-US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utoUpdateAnimBg="0"/>
    </p:bld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110609912</TotalTime>
  <Pages>23</Pages>
  <Words>1617</Words>
  <Application>Microsoft Office PowerPoint</Application>
  <PresentationFormat>On-screen Show (4:3)</PresentationFormat>
  <Paragraphs>155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Frutiger 45 Light</vt:lpstr>
      <vt:lpstr>Garamond Light</vt:lpstr>
      <vt:lpstr>Times New Roman</vt:lpstr>
      <vt:lpstr>Authorized MC Template</vt:lpstr>
      <vt:lpstr>PowerPoint Presentation</vt:lpstr>
      <vt:lpstr>Modele (arhitecturi) pentru soluţii de e-business</vt:lpstr>
      <vt:lpstr>Modele pentru soluții de e-business (cont.)</vt:lpstr>
      <vt:lpstr>Modele pentru soluții de e-business</vt:lpstr>
      <vt:lpstr>Modelul de sistem</vt:lpstr>
      <vt:lpstr>Modelul de sistem (cont.)</vt:lpstr>
      <vt:lpstr>Modelul de sistem (cont.)</vt:lpstr>
      <vt:lpstr>Modelul de programare a aplicaţiilor</vt:lpstr>
      <vt:lpstr>Modelul de programare a aplicaţiilor (cont.)</vt:lpstr>
      <vt:lpstr>Modelul de programare a aplicaţiilor (cont.)</vt:lpstr>
      <vt:lpstr>Modelul de programare a aplicaţiilor (cont.)</vt:lpstr>
      <vt:lpstr>Elemente de securitate cuprinse în MPA</vt:lpstr>
      <vt:lpstr>Elemente de securitate cuprinse în MPA</vt:lpstr>
      <vt:lpstr>Integrare e-business</vt:lpstr>
      <vt:lpstr>Standarde pentru e-business</vt:lpstr>
      <vt:lpstr>Standarde pentru e-business</vt:lpstr>
      <vt:lpstr>Arhitectura generalizată de e-business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 </cp:lastModifiedBy>
  <cp:revision>199</cp:revision>
  <cp:lastPrinted>2003-11-13T13:02:57Z</cp:lastPrinted>
  <dcterms:created xsi:type="dcterms:W3CDTF">1997-11-19T08:06:12Z</dcterms:created>
  <dcterms:modified xsi:type="dcterms:W3CDTF">2023-10-01T12:09:57Z</dcterms:modified>
</cp:coreProperties>
</file>