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4" r:id="rId3"/>
    <p:sldId id="354" r:id="rId4"/>
    <p:sldId id="335" r:id="rId5"/>
    <p:sldId id="321" r:id="rId6"/>
    <p:sldId id="336" r:id="rId7"/>
    <p:sldId id="337" r:id="rId8"/>
    <p:sldId id="338" r:id="rId9"/>
    <p:sldId id="353" r:id="rId10"/>
    <p:sldId id="352" r:id="rId11"/>
    <p:sldId id="339" r:id="rId12"/>
    <p:sldId id="340" r:id="rId13"/>
    <p:sldId id="341" r:id="rId14"/>
    <p:sldId id="342" r:id="rId15"/>
    <p:sldId id="343" r:id="rId16"/>
    <p:sldId id="344" r:id="rId17"/>
    <p:sldId id="348" r:id="rId18"/>
  </p:sldIdLst>
  <p:sldSz cx="9144000" cy="6858000" type="screen4x3"/>
  <p:notesSz cx="6946900" cy="9091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3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2" autoAdjust="0"/>
  </p:normalViewPr>
  <p:slideViewPr>
    <p:cSldViewPr>
      <p:cViewPr varScale="1">
        <p:scale>
          <a:sx n="74" d="100"/>
          <a:sy n="74" d="100"/>
        </p:scale>
        <p:origin x="126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>
      <p:cViewPr varScale="1">
        <p:scale>
          <a:sx n="61" d="100"/>
          <a:sy n="61" d="100"/>
        </p:scale>
        <p:origin x="-1692" y="-90"/>
      </p:cViewPr>
      <p:guideLst>
        <p:guide orient="horz" pos="2863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F0C04765-C06E-49E2-B54E-6DFC13FB4E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762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-1588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636000"/>
            <a:ext cx="30099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3A92071F-534F-4621-B603-65B676C1A6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18000"/>
            <a:ext cx="5095875" cy="40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151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687388"/>
            <a:ext cx="4530725" cy="33956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7221317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B95C8CA8-D327-42F3-B7D8-450555E4BC98}" type="slidenum">
              <a:rPr lang="en-US" altLang="en-US" sz="1000" b="0" smtClean="0">
                <a:latin typeface="Times New Roman" pitchFamily="18" charset="0"/>
              </a:rPr>
              <a:pPr/>
              <a:t>1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 cap="flat"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B5A3CEAA-B0E2-4655-A423-DCD1E0E34125}" type="slidenum">
              <a:rPr lang="en-US" altLang="en-US" sz="1000" b="0" smtClean="0">
                <a:latin typeface="Times New Roman" pitchFamily="18" charset="0"/>
              </a:rPr>
              <a:pPr/>
              <a:t>10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B058C32E-E886-4179-B4C4-F449E7D5604A}" type="slidenum">
              <a:rPr lang="en-US" altLang="en-US" sz="1000" b="0" smtClean="0">
                <a:latin typeface="Times New Roman" pitchFamily="18" charset="0"/>
              </a:rPr>
              <a:pPr/>
              <a:t>11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CC1E44DF-18A8-482D-A675-F60B09701217}" type="slidenum">
              <a:rPr lang="en-US" altLang="en-US" sz="1000" b="0" smtClean="0">
                <a:latin typeface="Times New Roman" pitchFamily="18" charset="0"/>
              </a:rPr>
              <a:pPr/>
              <a:t>12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15702340-3BBD-43DE-AC7D-9D7F1FAF6FDB}" type="slidenum">
              <a:rPr lang="en-US" altLang="en-US" sz="1000" b="0" smtClean="0">
                <a:latin typeface="Times New Roman" pitchFamily="18" charset="0"/>
              </a:rPr>
              <a:pPr/>
              <a:t>13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71A1E943-AA68-4A72-873B-DEF8BA348BE4}" type="slidenum">
              <a:rPr lang="en-US" altLang="en-US" sz="1000" b="0" smtClean="0">
                <a:latin typeface="Times New Roman" pitchFamily="18" charset="0"/>
              </a:rPr>
              <a:pPr/>
              <a:t>14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83257097-1043-490C-80D2-67AB9A448276}" type="slidenum">
              <a:rPr lang="en-US" altLang="en-US" sz="1000" b="0" smtClean="0">
                <a:latin typeface="Times New Roman" pitchFamily="18" charset="0"/>
              </a:rPr>
              <a:pPr/>
              <a:t>15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115CB133-20CB-4C1B-8A9D-1CFDA0B4DD98}" type="slidenum">
              <a:rPr lang="en-US" altLang="en-US" sz="1000" b="0" smtClean="0">
                <a:latin typeface="Times New Roman" pitchFamily="18" charset="0"/>
              </a:rPr>
              <a:pPr/>
              <a:t>16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4D8B45CC-B11F-45B9-9A4B-C0D0A3A6D56F}" type="slidenum">
              <a:rPr lang="en-US" altLang="en-US" sz="1000" b="0" smtClean="0">
                <a:latin typeface="Times New Roman" pitchFamily="18" charset="0"/>
              </a:rPr>
              <a:pPr/>
              <a:t>17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9D4534EF-13D0-45FB-9B1F-C62A12989F58}" type="slidenum">
              <a:rPr lang="en-US" altLang="en-US" sz="1000" b="0" smtClean="0">
                <a:latin typeface="Times New Roman" pitchFamily="18" charset="0"/>
              </a:rPr>
              <a:pPr/>
              <a:t>2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6B4A46DE-BC3A-4B6B-B0A3-B3EB4E47183F}" type="slidenum">
              <a:rPr lang="en-US" altLang="en-US" sz="1000" b="0" smtClean="0">
                <a:latin typeface="Times New Roman" pitchFamily="18" charset="0"/>
              </a:rPr>
              <a:pPr/>
              <a:t>3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8C5A2138-AC61-431F-A618-C01B6FEE6820}" type="slidenum">
              <a:rPr lang="en-US" altLang="en-US" sz="1000" b="0" smtClean="0">
                <a:latin typeface="Times New Roman" pitchFamily="18" charset="0"/>
              </a:rPr>
              <a:pPr/>
              <a:t>4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o-RO" altLang="en-US" noProof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795E23A3-FA5C-4683-A10B-F8C8353D36C4}" type="slidenum">
              <a:rPr lang="en-US" altLang="en-US" sz="1000" b="0" smtClean="0">
                <a:latin typeface="Times New Roman" pitchFamily="18" charset="0"/>
              </a:rPr>
              <a:pPr/>
              <a:t>5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5C3E19B9-81AD-496A-AB9F-738F1FE260A4}" type="slidenum">
              <a:rPr lang="en-US" altLang="en-US" sz="1000" b="0" smtClean="0">
                <a:latin typeface="Times New Roman" pitchFamily="18" charset="0"/>
              </a:rPr>
              <a:pPr/>
              <a:t>6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C0380C63-B012-4193-B51D-6DAFBADA70DC}" type="slidenum">
              <a:rPr lang="en-US" altLang="en-US" sz="1000" b="0" smtClean="0">
                <a:latin typeface="Times New Roman" pitchFamily="18" charset="0"/>
              </a:rPr>
              <a:pPr/>
              <a:t>7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9D9D6D2E-4C96-4999-9A6A-EB6836D33F51}" type="slidenum">
              <a:rPr lang="en-US" altLang="en-US" sz="1000" b="0" smtClean="0">
                <a:latin typeface="Times New Roman" pitchFamily="18" charset="0"/>
              </a:rPr>
              <a:pPr/>
              <a:t>8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fld id="{2546B886-7A77-4BC2-A709-8CEB8CFDA7ED}" type="slidenum">
              <a:rPr lang="en-US" altLang="en-US" sz="1000" b="0" smtClean="0">
                <a:latin typeface="Times New Roman" pitchFamily="18" charset="0"/>
              </a:rPr>
              <a:pPr/>
              <a:t>9</a:t>
            </a:fld>
            <a:endParaRPr lang="en-US" altLang="en-US" sz="1000" b="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687388"/>
            <a:ext cx="4527550" cy="3395662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01625" y="223838"/>
            <a:ext cx="6108700" cy="1822450"/>
            <a:chOff x="190" y="141"/>
            <a:chExt cx="3848" cy="1148"/>
          </a:xfrm>
        </p:grpSpPr>
        <p:sp>
          <p:nvSpPr>
            <p:cNvPr id="5" name="Freeform 17"/>
            <p:cNvSpPr>
              <a:spLocks/>
            </p:cNvSpPr>
            <p:nvPr/>
          </p:nvSpPr>
          <p:spPr bwMode="auto">
            <a:xfrm>
              <a:off x="190" y="1026"/>
              <a:ext cx="90" cy="29"/>
            </a:xfrm>
            <a:custGeom>
              <a:avLst/>
              <a:gdLst>
                <a:gd name="T0" fmla="*/ 0 w 90"/>
                <a:gd name="T1" fmla="*/ 28 h 29"/>
                <a:gd name="T2" fmla="*/ 83 w 90"/>
                <a:gd name="T3" fmla="*/ 28 h 29"/>
                <a:gd name="T4" fmla="*/ 84 w 90"/>
                <a:gd name="T5" fmla="*/ 22 h 29"/>
                <a:gd name="T6" fmla="*/ 85 w 90"/>
                <a:gd name="T7" fmla="*/ 17 h 29"/>
                <a:gd name="T8" fmla="*/ 86 w 90"/>
                <a:gd name="T9" fmla="*/ 10 h 29"/>
                <a:gd name="T10" fmla="*/ 88 w 90"/>
                <a:gd name="T11" fmla="*/ 5 h 29"/>
                <a:gd name="T12" fmla="*/ 89 w 90"/>
                <a:gd name="T13" fmla="*/ 0 h 29"/>
                <a:gd name="T14" fmla="*/ 0 w 90"/>
                <a:gd name="T15" fmla="*/ 0 h 29"/>
                <a:gd name="T16" fmla="*/ 0 w 90"/>
                <a:gd name="T17" fmla="*/ 28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29">
                  <a:moveTo>
                    <a:pt x="0" y="28"/>
                  </a:moveTo>
                  <a:lnTo>
                    <a:pt x="83" y="28"/>
                  </a:lnTo>
                  <a:lnTo>
                    <a:pt x="84" y="22"/>
                  </a:lnTo>
                  <a:lnTo>
                    <a:pt x="85" y="17"/>
                  </a:lnTo>
                  <a:lnTo>
                    <a:pt x="86" y="10"/>
                  </a:lnTo>
                  <a:lnTo>
                    <a:pt x="88" y="5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8"/>
            <p:cNvSpPr>
              <a:spLocks/>
            </p:cNvSpPr>
            <p:nvPr/>
          </p:nvSpPr>
          <p:spPr bwMode="auto">
            <a:xfrm>
              <a:off x="190" y="1082"/>
              <a:ext cx="77" cy="27"/>
            </a:xfrm>
            <a:custGeom>
              <a:avLst/>
              <a:gdLst>
                <a:gd name="T0" fmla="*/ 0 w 77"/>
                <a:gd name="T1" fmla="*/ 26 h 27"/>
                <a:gd name="T2" fmla="*/ 69 w 77"/>
                <a:gd name="T3" fmla="*/ 26 h 27"/>
                <a:gd name="T4" fmla="*/ 70 w 77"/>
                <a:gd name="T5" fmla="*/ 21 h 27"/>
                <a:gd name="T6" fmla="*/ 72 w 77"/>
                <a:gd name="T7" fmla="*/ 15 h 27"/>
                <a:gd name="T8" fmla="*/ 72 w 77"/>
                <a:gd name="T9" fmla="*/ 10 h 27"/>
                <a:gd name="T10" fmla="*/ 74 w 77"/>
                <a:gd name="T11" fmla="*/ 6 h 27"/>
                <a:gd name="T12" fmla="*/ 76 w 77"/>
                <a:gd name="T13" fmla="*/ 0 h 27"/>
                <a:gd name="T14" fmla="*/ 0 w 77"/>
                <a:gd name="T15" fmla="*/ 0 h 27"/>
                <a:gd name="T16" fmla="*/ 0 w 77"/>
                <a:gd name="T17" fmla="*/ 2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27">
                  <a:moveTo>
                    <a:pt x="0" y="26"/>
                  </a:moveTo>
                  <a:lnTo>
                    <a:pt x="69" y="26"/>
                  </a:lnTo>
                  <a:lnTo>
                    <a:pt x="70" y="21"/>
                  </a:lnTo>
                  <a:lnTo>
                    <a:pt x="72" y="15"/>
                  </a:lnTo>
                  <a:lnTo>
                    <a:pt x="72" y="10"/>
                  </a:lnTo>
                  <a:lnTo>
                    <a:pt x="74" y="6"/>
                  </a:lnTo>
                  <a:lnTo>
                    <a:pt x="7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9"/>
            <p:cNvSpPr>
              <a:spLocks/>
            </p:cNvSpPr>
            <p:nvPr/>
          </p:nvSpPr>
          <p:spPr bwMode="auto">
            <a:xfrm>
              <a:off x="190" y="1136"/>
              <a:ext cx="60" cy="153"/>
            </a:xfrm>
            <a:custGeom>
              <a:avLst/>
              <a:gdLst>
                <a:gd name="T0" fmla="*/ 0 w 60"/>
                <a:gd name="T1" fmla="*/ 0 h 153"/>
                <a:gd name="T2" fmla="*/ 0 w 60"/>
                <a:gd name="T3" fmla="*/ 152 h 153"/>
                <a:gd name="T4" fmla="*/ 6 w 60"/>
                <a:gd name="T5" fmla="*/ 134 h 153"/>
                <a:gd name="T6" fmla="*/ 14 w 60"/>
                <a:gd name="T7" fmla="*/ 117 h 153"/>
                <a:gd name="T8" fmla="*/ 20 w 60"/>
                <a:gd name="T9" fmla="*/ 100 h 153"/>
                <a:gd name="T10" fmla="*/ 27 w 60"/>
                <a:gd name="T11" fmla="*/ 84 h 153"/>
                <a:gd name="T12" fmla="*/ 33 w 60"/>
                <a:gd name="T13" fmla="*/ 68 h 153"/>
                <a:gd name="T14" fmla="*/ 39 w 60"/>
                <a:gd name="T15" fmla="*/ 53 h 153"/>
                <a:gd name="T16" fmla="*/ 44 w 60"/>
                <a:gd name="T17" fmla="*/ 40 h 153"/>
                <a:gd name="T18" fmla="*/ 50 w 60"/>
                <a:gd name="T19" fmla="*/ 26 h 153"/>
                <a:gd name="T20" fmla="*/ 54 w 60"/>
                <a:gd name="T21" fmla="*/ 12 h 153"/>
                <a:gd name="T22" fmla="*/ 59 w 60"/>
                <a:gd name="T23" fmla="*/ 0 h 153"/>
                <a:gd name="T24" fmla="*/ 0 w 60"/>
                <a:gd name="T25" fmla="*/ 0 h 1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0" h="153">
                  <a:moveTo>
                    <a:pt x="0" y="0"/>
                  </a:moveTo>
                  <a:lnTo>
                    <a:pt x="0" y="152"/>
                  </a:lnTo>
                  <a:lnTo>
                    <a:pt x="6" y="134"/>
                  </a:lnTo>
                  <a:lnTo>
                    <a:pt x="14" y="117"/>
                  </a:lnTo>
                  <a:lnTo>
                    <a:pt x="20" y="100"/>
                  </a:lnTo>
                  <a:lnTo>
                    <a:pt x="27" y="84"/>
                  </a:lnTo>
                  <a:lnTo>
                    <a:pt x="33" y="68"/>
                  </a:lnTo>
                  <a:lnTo>
                    <a:pt x="39" y="53"/>
                  </a:lnTo>
                  <a:lnTo>
                    <a:pt x="44" y="40"/>
                  </a:lnTo>
                  <a:lnTo>
                    <a:pt x="50" y="26"/>
                  </a:lnTo>
                  <a:lnTo>
                    <a:pt x="54" y="12"/>
                  </a:lnTo>
                  <a:lnTo>
                    <a:pt x="59" y="0"/>
                  </a:lnTo>
                  <a:lnTo>
                    <a:pt x="0" y="0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0"/>
            <p:cNvSpPr>
              <a:spLocks/>
            </p:cNvSpPr>
            <p:nvPr/>
          </p:nvSpPr>
          <p:spPr bwMode="auto">
            <a:xfrm>
              <a:off x="190" y="141"/>
              <a:ext cx="3848" cy="859"/>
            </a:xfrm>
            <a:custGeom>
              <a:avLst/>
              <a:gdLst>
                <a:gd name="T0" fmla="*/ 99 w 3848"/>
                <a:gd name="T1" fmla="*/ 844 h 859"/>
                <a:gd name="T2" fmla="*/ 103 w 3848"/>
                <a:gd name="T3" fmla="*/ 819 h 859"/>
                <a:gd name="T4" fmla="*/ 108 w 3848"/>
                <a:gd name="T5" fmla="*/ 795 h 859"/>
                <a:gd name="T6" fmla="*/ 112 w 3848"/>
                <a:gd name="T7" fmla="*/ 769 h 859"/>
                <a:gd name="T8" fmla="*/ 116 w 3848"/>
                <a:gd name="T9" fmla="*/ 743 h 859"/>
                <a:gd name="T10" fmla="*/ 119 w 3848"/>
                <a:gd name="T11" fmla="*/ 717 h 859"/>
                <a:gd name="T12" fmla="*/ 121 w 3848"/>
                <a:gd name="T13" fmla="*/ 691 h 859"/>
                <a:gd name="T14" fmla="*/ 124 w 3848"/>
                <a:gd name="T15" fmla="*/ 663 h 859"/>
                <a:gd name="T16" fmla="*/ 125 w 3848"/>
                <a:gd name="T17" fmla="*/ 637 h 859"/>
                <a:gd name="T18" fmla="*/ 127 w 3848"/>
                <a:gd name="T19" fmla="*/ 610 h 859"/>
                <a:gd name="T20" fmla="*/ 127 w 3848"/>
                <a:gd name="T21" fmla="*/ 583 h 859"/>
                <a:gd name="T22" fmla="*/ 127 w 3848"/>
                <a:gd name="T23" fmla="*/ 526 h 859"/>
                <a:gd name="T24" fmla="*/ 124 w 3848"/>
                <a:gd name="T25" fmla="*/ 470 h 859"/>
                <a:gd name="T26" fmla="*/ 119 w 3848"/>
                <a:gd name="T27" fmla="*/ 412 h 859"/>
                <a:gd name="T28" fmla="*/ 111 w 3848"/>
                <a:gd name="T29" fmla="*/ 354 h 859"/>
                <a:gd name="T30" fmla="*/ 99 w 3848"/>
                <a:gd name="T31" fmla="*/ 296 h 859"/>
                <a:gd name="T32" fmla="*/ 85 w 3848"/>
                <a:gd name="T33" fmla="*/ 236 h 859"/>
                <a:gd name="T34" fmla="*/ 68 w 3848"/>
                <a:gd name="T35" fmla="*/ 177 h 859"/>
                <a:gd name="T36" fmla="*/ 48 w 3848"/>
                <a:gd name="T37" fmla="*/ 118 h 859"/>
                <a:gd name="T38" fmla="*/ 25 w 3848"/>
                <a:gd name="T39" fmla="*/ 57 h 859"/>
                <a:gd name="T40" fmla="*/ 0 w 3848"/>
                <a:gd name="T41" fmla="*/ 0 h 859"/>
                <a:gd name="T42" fmla="*/ 0 w 3848"/>
                <a:gd name="T43" fmla="*/ 858 h 859"/>
                <a:gd name="T44" fmla="*/ 3847 w 3848"/>
                <a:gd name="T45" fmla="*/ 858 h 859"/>
                <a:gd name="T46" fmla="*/ 3847 w 3848"/>
                <a:gd name="T47" fmla="*/ 844 h 859"/>
                <a:gd name="T48" fmla="*/ 99 w 3848"/>
                <a:gd name="T49" fmla="*/ 844 h 85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848" h="859">
                  <a:moveTo>
                    <a:pt x="99" y="844"/>
                  </a:moveTo>
                  <a:lnTo>
                    <a:pt x="103" y="819"/>
                  </a:lnTo>
                  <a:lnTo>
                    <a:pt x="108" y="795"/>
                  </a:lnTo>
                  <a:lnTo>
                    <a:pt x="112" y="769"/>
                  </a:lnTo>
                  <a:lnTo>
                    <a:pt x="116" y="743"/>
                  </a:lnTo>
                  <a:lnTo>
                    <a:pt x="119" y="717"/>
                  </a:lnTo>
                  <a:lnTo>
                    <a:pt x="121" y="691"/>
                  </a:lnTo>
                  <a:lnTo>
                    <a:pt x="124" y="663"/>
                  </a:lnTo>
                  <a:lnTo>
                    <a:pt x="125" y="637"/>
                  </a:lnTo>
                  <a:lnTo>
                    <a:pt x="127" y="610"/>
                  </a:lnTo>
                  <a:lnTo>
                    <a:pt x="127" y="583"/>
                  </a:lnTo>
                  <a:lnTo>
                    <a:pt x="127" y="526"/>
                  </a:lnTo>
                  <a:lnTo>
                    <a:pt x="124" y="470"/>
                  </a:lnTo>
                  <a:lnTo>
                    <a:pt x="119" y="412"/>
                  </a:lnTo>
                  <a:lnTo>
                    <a:pt x="111" y="354"/>
                  </a:lnTo>
                  <a:lnTo>
                    <a:pt x="99" y="296"/>
                  </a:lnTo>
                  <a:lnTo>
                    <a:pt x="85" y="236"/>
                  </a:lnTo>
                  <a:lnTo>
                    <a:pt x="68" y="177"/>
                  </a:lnTo>
                  <a:lnTo>
                    <a:pt x="48" y="118"/>
                  </a:lnTo>
                  <a:lnTo>
                    <a:pt x="25" y="57"/>
                  </a:lnTo>
                  <a:lnTo>
                    <a:pt x="0" y="0"/>
                  </a:lnTo>
                  <a:lnTo>
                    <a:pt x="0" y="858"/>
                  </a:lnTo>
                  <a:lnTo>
                    <a:pt x="3847" y="858"/>
                  </a:lnTo>
                  <a:lnTo>
                    <a:pt x="3847" y="844"/>
                  </a:lnTo>
                  <a:lnTo>
                    <a:pt x="99" y="844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085850" y="1903413"/>
            <a:ext cx="7721600" cy="161766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095375" y="3897313"/>
            <a:ext cx="6365875" cy="100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" name="Rectangle 76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DADD2-397B-4ECC-ACB9-DCDA5A164224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10" name="Rectangle 7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5B91A-39B4-4B64-8F10-D1CBDF4A26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Rectangle 78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96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67CE2-0B35-42A2-B207-A80E50FCC30E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21782-E3DC-4875-8B74-7142D0D1B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07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6652D-9CD0-4B4F-B474-424D99F5CFDE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CE3D6-B626-4958-A163-100EF7A1B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89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EBD6C-0B40-4D9E-A6D1-6BCC0D692DD8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1FA18-37BA-46DA-95A5-395DBD97B0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2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CA30D-4AF7-41BB-8128-ED65695C6396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42AB7-FB74-43DD-B82C-054DC94CB2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27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75CD3-5E2D-4580-A61D-F22EF5BCF10D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0770E-8037-45D4-A729-D5E28B23FB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83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CDA2F-885A-4675-BD29-71C3140B5C8C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A5386-A866-4217-919F-CD037E3146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057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95BB7-7828-4963-98E5-005C545D6E55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6AB1B-E361-4D21-B4B0-FAE49DE75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83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B0064-10ED-4DA7-86BC-45D1252E2E9D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89B6D-368D-41A7-99D9-5DD85E0F39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27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43495-CCA6-423C-8FE4-2910709EB94C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E98D-21F1-4199-815A-8CCEF7ACBC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20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AB354-AF1F-49BC-AEC3-7E686FE37FB6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3C3BD-A1AA-4022-B9B1-100FBE1440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65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9"/>
            </a:gs>
            <a:gs pos="100000">
              <a:srgbClr val="0000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99213"/>
            <a:ext cx="189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fld id="{E7543A4F-0FE3-4C5C-BEF4-C0E50402DF20}" type="datetime4">
              <a:rPr lang="ro-RO" altLang="en-US"/>
              <a:pPr>
                <a:defRPr/>
              </a:pPr>
              <a:t>1 octombrie 2023</a:t>
            </a:fld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4008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1538" y="6400800"/>
            <a:ext cx="1897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AD5A75E5-075D-42C4-B659-1B524899A3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95375" y="338138"/>
            <a:ext cx="7459663" cy="117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Capitolul 1</a:t>
            </a:r>
          </a:p>
        </p:txBody>
      </p:sp>
      <p:grpSp>
        <p:nvGrpSpPr>
          <p:cNvPr id="1030" name="Group 17"/>
          <p:cNvGrpSpPr>
            <a:grpSpLocks/>
          </p:cNvGrpSpPr>
          <p:nvPr/>
        </p:nvGrpSpPr>
        <p:grpSpPr bwMode="auto">
          <a:xfrm>
            <a:off x="300038" y="230188"/>
            <a:ext cx="8843962" cy="1827212"/>
            <a:chOff x="189" y="145"/>
            <a:chExt cx="5113" cy="1144"/>
          </a:xfrm>
        </p:grpSpPr>
        <p:grpSp>
          <p:nvGrpSpPr>
            <p:cNvPr id="1031" name="Group 13"/>
            <p:cNvGrpSpPr>
              <a:grpSpLocks/>
            </p:cNvGrpSpPr>
            <p:nvPr/>
          </p:nvGrpSpPr>
          <p:grpSpPr bwMode="auto">
            <a:xfrm>
              <a:off x="191" y="145"/>
              <a:ext cx="5111" cy="1141"/>
              <a:chOff x="191" y="145"/>
              <a:chExt cx="5111" cy="1141"/>
            </a:xfrm>
          </p:grpSpPr>
          <p:sp>
            <p:nvSpPr>
              <p:cNvPr id="1035" name="Freeform 7"/>
              <p:cNvSpPr>
                <a:spLocks/>
              </p:cNvSpPr>
              <p:nvPr/>
            </p:nvSpPr>
            <p:spPr bwMode="auto">
              <a:xfrm>
                <a:off x="191" y="1028"/>
                <a:ext cx="94" cy="28"/>
              </a:xfrm>
              <a:custGeom>
                <a:avLst/>
                <a:gdLst>
                  <a:gd name="T0" fmla="*/ 0 w 94"/>
                  <a:gd name="T1" fmla="*/ 27 h 28"/>
                  <a:gd name="T2" fmla="*/ 86 w 94"/>
                  <a:gd name="T3" fmla="*/ 27 h 28"/>
                  <a:gd name="T4" fmla="*/ 87 w 94"/>
                  <a:gd name="T5" fmla="*/ 23 h 28"/>
                  <a:gd name="T6" fmla="*/ 88 w 94"/>
                  <a:gd name="T7" fmla="*/ 20 h 28"/>
                  <a:gd name="T8" fmla="*/ 89 w 94"/>
                  <a:gd name="T9" fmla="*/ 16 h 28"/>
                  <a:gd name="T10" fmla="*/ 89 w 94"/>
                  <a:gd name="T11" fmla="*/ 13 h 28"/>
                  <a:gd name="T12" fmla="*/ 90 w 94"/>
                  <a:gd name="T13" fmla="*/ 10 h 28"/>
                  <a:gd name="T14" fmla="*/ 91 w 94"/>
                  <a:gd name="T15" fmla="*/ 7 h 28"/>
                  <a:gd name="T16" fmla="*/ 92 w 94"/>
                  <a:gd name="T17" fmla="*/ 3 h 28"/>
                  <a:gd name="T18" fmla="*/ 93 w 94"/>
                  <a:gd name="T19" fmla="*/ 0 h 28"/>
                  <a:gd name="T20" fmla="*/ 0 w 94"/>
                  <a:gd name="T21" fmla="*/ 0 h 28"/>
                  <a:gd name="T22" fmla="*/ 0 w 94"/>
                  <a:gd name="T23" fmla="*/ 27 h 2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4" h="28">
                    <a:moveTo>
                      <a:pt x="0" y="27"/>
                    </a:moveTo>
                    <a:lnTo>
                      <a:pt x="86" y="27"/>
                    </a:lnTo>
                    <a:lnTo>
                      <a:pt x="87" y="23"/>
                    </a:lnTo>
                    <a:lnTo>
                      <a:pt x="88" y="20"/>
                    </a:lnTo>
                    <a:lnTo>
                      <a:pt x="89" y="16"/>
                    </a:lnTo>
                    <a:lnTo>
                      <a:pt x="89" y="13"/>
                    </a:lnTo>
                    <a:lnTo>
                      <a:pt x="90" y="10"/>
                    </a:lnTo>
                    <a:lnTo>
                      <a:pt x="91" y="7"/>
                    </a:lnTo>
                    <a:lnTo>
                      <a:pt x="92" y="3"/>
                    </a:lnTo>
                    <a:lnTo>
                      <a:pt x="93" y="0"/>
                    </a:lnTo>
                    <a:lnTo>
                      <a:pt x="0" y="0"/>
                    </a:lnTo>
                    <a:lnTo>
                      <a:pt x="0" y="27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auto">
              <a:xfrm>
                <a:off x="191" y="1081"/>
                <a:ext cx="80" cy="27"/>
              </a:xfrm>
              <a:custGeom>
                <a:avLst/>
                <a:gdLst>
                  <a:gd name="T0" fmla="*/ 0 w 80"/>
                  <a:gd name="T1" fmla="*/ 26 h 27"/>
                  <a:gd name="T2" fmla="*/ 71 w 80"/>
                  <a:gd name="T3" fmla="*/ 26 h 27"/>
                  <a:gd name="T4" fmla="*/ 71 w 80"/>
                  <a:gd name="T5" fmla="*/ 23 h 27"/>
                  <a:gd name="T6" fmla="*/ 72 w 80"/>
                  <a:gd name="T7" fmla="*/ 20 h 27"/>
                  <a:gd name="T8" fmla="*/ 74 w 80"/>
                  <a:gd name="T9" fmla="*/ 17 h 27"/>
                  <a:gd name="T10" fmla="*/ 75 w 80"/>
                  <a:gd name="T11" fmla="*/ 13 h 27"/>
                  <a:gd name="T12" fmla="*/ 75 w 80"/>
                  <a:gd name="T13" fmla="*/ 10 h 27"/>
                  <a:gd name="T14" fmla="*/ 76 w 80"/>
                  <a:gd name="T15" fmla="*/ 6 h 27"/>
                  <a:gd name="T16" fmla="*/ 78 w 80"/>
                  <a:gd name="T17" fmla="*/ 3 h 27"/>
                  <a:gd name="T18" fmla="*/ 79 w 80"/>
                  <a:gd name="T19" fmla="*/ 0 h 27"/>
                  <a:gd name="T20" fmla="*/ 0 w 80"/>
                  <a:gd name="T21" fmla="*/ 0 h 27"/>
                  <a:gd name="T22" fmla="*/ 0 w 80"/>
                  <a:gd name="T23" fmla="*/ 26 h 2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0" h="27">
                    <a:moveTo>
                      <a:pt x="0" y="26"/>
                    </a:moveTo>
                    <a:lnTo>
                      <a:pt x="71" y="26"/>
                    </a:lnTo>
                    <a:lnTo>
                      <a:pt x="71" y="23"/>
                    </a:lnTo>
                    <a:lnTo>
                      <a:pt x="72" y="20"/>
                    </a:lnTo>
                    <a:lnTo>
                      <a:pt x="74" y="17"/>
                    </a:lnTo>
                    <a:lnTo>
                      <a:pt x="75" y="13"/>
                    </a:lnTo>
                    <a:lnTo>
                      <a:pt x="75" y="10"/>
                    </a:lnTo>
                    <a:lnTo>
                      <a:pt x="76" y="6"/>
                    </a:lnTo>
                    <a:lnTo>
                      <a:pt x="78" y="3"/>
                    </a:lnTo>
                    <a:lnTo>
                      <a:pt x="79" y="0"/>
                    </a:lnTo>
                    <a:lnTo>
                      <a:pt x="0" y="0"/>
                    </a:lnTo>
                    <a:lnTo>
                      <a:pt x="0" y="26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auto">
              <a:xfrm>
                <a:off x="191" y="1134"/>
                <a:ext cx="63" cy="152"/>
              </a:xfrm>
              <a:custGeom>
                <a:avLst/>
                <a:gdLst>
                  <a:gd name="T0" fmla="*/ 0 w 63"/>
                  <a:gd name="T1" fmla="*/ 0 h 152"/>
                  <a:gd name="T2" fmla="*/ 0 w 63"/>
                  <a:gd name="T3" fmla="*/ 151 h 152"/>
                  <a:gd name="T4" fmla="*/ 5 w 63"/>
                  <a:gd name="T5" fmla="*/ 141 h 152"/>
                  <a:gd name="T6" fmla="*/ 10 w 63"/>
                  <a:gd name="T7" fmla="*/ 130 h 152"/>
                  <a:gd name="T8" fmla="*/ 15 w 63"/>
                  <a:gd name="T9" fmla="*/ 119 h 152"/>
                  <a:gd name="T10" fmla="*/ 19 w 63"/>
                  <a:gd name="T11" fmla="*/ 109 h 152"/>
                  <a:gd name="T12" fmla="*/ 23 w 63"/>
                  <a:gd name="T13" fmla="*/ 99 h 152"/>
                  <a:gd name="T14" fmla="*/ 28 w 63"/>
                  <a:gd name="T15" fmla="*/ 89 h 152"/>
                  <a:gd name="T16" fmla="*/ 31 w 63"/>
                  <a:gd name="T17" fmla="*/ 79 h 152"/>
                  <a:gd name="T18" fmla="*/ 36 w 63"/>
                  <a:gd name="T19" fmla="*/ 70 h 152"/>
                  <a:gd name="T20" fmla="*/ 39 w 63"/>
                  <a:gd name="T21" fmla="*/ 61 h 152"/>
                  <a:gd name="T22" fmla="*/ 43 w 63"/>
                  <a:gd name="T23" fmla="*/ 52 h 152"/>
                  <a:gd name="T24" fmla="*/ 46 w 63"/>
                  <a:gd name="T25" fmla="*/ 42 h 152"/>
                  <a:gd name="T26" fmla="*/ 50 w 63"/>
                  <a:gd name="T27" fmla="*/ 34 h 152"/>
                  <a:gd name="T28" fmla="*/ 54 w 63"/>
                  <a:gd name="T29" fmla="*/ 25 h 152"/>
                  <a:gd name="T30" fmla="*/ 56 w 63"/>
                  <a:gd name="T31" fmla="*/ 17 h 152"/>
                  <a:gd name="T32" fmla="*/ 59 w 63"/>
                  <a:gd name="T33" fmla="*/ 8 h 152"/>
                  <a:gd name="T34" fmla="*/ 62 w 63"/>
                  <a:gd name="T35" fmla="*/ 0 h 152"/>
                  <a:gd name="T36" fmla="*/ 0 w 63"/>
                  <a:gd name="T37" fmla="*/ 0 h 15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63" h="152">
                    <a:moveTo>
                      <a:pt x="0" y="0"/>
                    </a:moveTo>
                    <a:lnTo>
                      <a:pt x="0" y="151"/>
                    </a:lnTo>
                    <a:lnTo>
                      <a:pt x="5" y="141"/>
                    </a:lnTo>
                    <a:lnTo>
                      <a:pt x="10" y="130"/>
                    </a:lnTo>
                    <a:lnTo>
                      <a:pt x="15" y="119"/>
                    </a:lnTo>
                    <a:lnTo>
                      <a:pt x="19" y="109"/>
                    </a:lnTo>
                    <a:lnTo>
                      <a:pt x="23" y="99"/>
                    </a:lnTo>
                    <a:lnTo>
                      <a:pt x="28" y="89"/>
                    </a:lnTo>
                    <a:lnTo>
                      <a:pt x="31" y="79"/>
                    </a:lnTo>
                    <a:lnTo>
                      <a:pt x="36" y="70"/>
                    </a:lnTo>
                    <a:lnTo>
                      <a:pt x="39" y="61"/>
                    </a:lnTo>
                    <a:lnTo>
                      <a:pt x="43" y="52"/>
                    </a:lnTo>
                    <a:lnTo>
                      <a:pt x="46" y="42"/>
                    </a:lnTo>
                    <a:lnTo>
                      <a:pt x="50" y="34"/>
                    </a:lnTo>
                    <a:lnTo>
                      <a:pt x="54" y="25"/>
                    </a:lnTo>
                    <a:lnTo>
                      <a:pt x="56" y="17"/>
                    </a:lnTo>
                    <a:lnTo>
                      <a:pt x="59" y="8"/>
                    </a:lnTo>
                    <a:lnTo>
                      <a:pt x="6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Line 10"/>
              <p:cNvSpPr>
                <a:spLocks noChangeShapeType="1"/>
              </p:cNvSpPr>
              <p:nvPr/>
            </p:nvSpPr>
            <p:spPr bwMode="auto">
              <a:xfrm>
                <a:off x="191" y="1081"/>
                <a:ext cx="0" cy="26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11"/>
              <p:cNvSpPr>
                <a:spLocks noChangeShapeType="1"/>
              </p:cNvSpPr>
              <p:nvPr/>
            </p:nvSpPr>
            <p:spPr bwMode="auto">
              <a:xfrm>
                <a:off x="191" y="1028"/>
                <a:ext cx="0" cy="27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auto">
              <a:xfrm>
                <a:off x="191" y="145"/>
                <a:ext cx="5111" cy="858"/>
              </a:xfrm>
              <a:custGeom>
                <a:avLst/>
                <a:gdLst>
                  <a:gd name="T0" fmla="*/ 100 w 5111"/>
                  <a:gd name="T1" fmla="*/ 843 h 858"/>
                  <a:gd name="T2" fmla="*/ 103 w 5111"/>
                  <a:gd name="T3" fmla="*/ 828 h 858"/>
                  <a:gd name="T4" fmla="*/ 105 w 5111"/>
                  <a:gd name="T5" fmla="*/ 812 h 858"/>
                  <a:gd name="T6" fmla="*/ 108 w 5111"/>
                  <a:gd name="T7" fmla="*/ 797 h 858"/>
                  <a:gd name="T8" fmla="*/ 111 w 5111"/>
                  <a:gd name="T9" fmla="*/ 781 h 858"/>
                  <a:gd name="T10" fmla="*/ 113 w 5111"/>
                  <a:gd name="T11" fmla="*/ 765 h 858"/>
                  <a:gd name="T12" fmla="*/ 115 w 5111"/>
                  <a:gd name="T13" fmla="*/ 749 h 858"/>
                  <a:gd name="T14" fmla="*/ 117 w 5111"/>
                  <a:gd name="T15" fmla="*/ 733 h 858"/>
                  <a:gd name="T16" fmla="*/ 119 w 5111"/>
                  <a:gd name="T17" fmla="*/ 716 h 858"/>
                  <a:gd name="T18" fmla="*/ 120 w 5111"/>
                  <a:gd name="T19" fmla="*/ 700 h 858"/>
                  <a:gd name="T20" fmla="*/ 122 w 5111"/>
                  <a:gd name="T21" fmla="*/ 683 h 858"/>
                  <a:gd name="T22" fmla="*/ 124 w 5111"/>
                  <a:gd name="T23" fmla="*/ 667 h 858"/>
                  <a:gd name="T24" fmla="*/ 125 w 5111"/>
                  <a:gd name="T25" fmla="*/ 649 h 858"/>
                  <a:gd name="T26" fmla="*/ 126 w 5111"/>
                  <a:gd name="T27" fmla="*/ 633 h 858"/>
                  <a:gd name="T28" fmla="*/ 127 w 5111"/>
                  <a:gd name="T29" fmla="*/ 616 h 858"/>
                  <a:gd name="T30" fmla="*/ 127 w 5111"/>
                  <a:gd name="T31" fmla="*/ 599 h 858"/>
                  <a:gd name="T32" fmla="*/ 127 w 5111"/>
                  <a:gd name="T33" fmla="*/ 581 h 858"/>
                  <a:gd name="T34" fmla="*/ 127 w 5111"/>
                  <a:gd name="T35" fmla="*/ 564 h 858"/>
                  <a:gd name="T36" fmla="*/ 127 w 5111"/>
                  <a:gd name="T37" fmla="*/ 547 h 858"/>
                  <a:gd name="T38" fmla="*/ 127 w 5111"/>
                  <a:gd name="T39" fmla="*/ 529 h 858"/>
                  <a:gd name="T40" fmla="*/ 127 w 5111"/>
                  <a:gd name="T41" fmla="*/ 512 h 858"/>
                  <a:gd name="T42" fmla="*/ 126 w 5111"/>
                  <a:gd name="T43" fmla="*/ 495 h 858"/>
                  <a:gd name="T44" fmla="*/ 125 w 5111"/>
                  <a:gd name="T45" fmla="*/ 477 h 858"/>
                  <a:gd name="T46" fmla="*/ 123 w 5111"/>
                  <a:gd name="T47" fmla="*/ 459 h 858"/>
                  <a:gd name="T48" fmla="*/ 122 w 5111"/>
                  <a:gd name="T49" fmla="*/ 441 h 858"/>
                  <a:gd name="T50" fmla="*/ 119 w 5111"/>
                  <a:gd name="T51" fmla="*/ 423 h 858"/>
                  <a:gd name="T52" fmla="*/ 118 w 5111"/>
                  <a:gd name="T53" fmla="*/ 405 h 858"/>
                  <a:gd name="T54" fmla="*/ 116 w 5111"/>
                  <a:gd name="T55" fmla="*/ 387 h 858"/>
                  <a:gd name="T56" fmla="*/ 113 w 5111"/>
                  <a:gd name="T57" fmla="*/ 368 h 858"/>
                  <a:gd name="T58" fmla="*/ 110 w 5111"/>
                  <a:gd name="T59" fmla="*/ 350 h 858"/>
                  <a:gd name="T60" fmla="*/ 107 w 5111"/>
                  <a:gd name="T61" fmla="*/ 332 h 858"/>
                  <a:gd name="T62" fmla="*/ 103 w 5111"/>
                  <a:gd name="T63" fmla="*/ 314 h 858"/>
                  <a:gd name="T64" fmla="*/ 100 w 5111"/>
                  <a:gd name="T65" fmla="*/ 295 h 858"/>
                  <a:gd name="T66" fmla="*/ 95 w 5111"/>
                  <a:gd name="T67" fmla="*/ 277 h 858"/>
                  <a:gd name="T68" fmla="*/ 91 w 5111"/>
                  <a:gd name="T69" fmla="*/ 259 h 858"/>
                  <a:gd name="T70" fmla="*/ 87 w 5111"/>
                  <a:gd name="T71" fmla="*/ 240 h 858"/>
                  <a:gd name="T72" fmla="*/ 82 w 5111"/>
                  <a:gd name="T73" fmla="*/ 222 h 858"/>
                  <a:gd name="T74" fmla="*/ 77 w 5111"/>
                  <a:gd name="T75" fmla="*/ 203 h 858"/>
                  <a:gd name="T76" fmla="*/ 71 w 5111"/>
                  <a:gd name="T77" fmla="*/ 185 h 858"/>
                  <a:gd name="T78" fmla="*/ 65 w 5111"/>
                  <a:gd name="T79" fmla="*/ 166 h 858"/>
                  <a:gd name="T80" fmla="*/ 59 w 5111"/>
                  <a:gd name="T81" fmla="*/ 147 h 858"/>
                  <a:gd name="T82" fmla="*/ 53 w 5111"/>
                  <a:gd name="T83" fmla="*/ 129 h 858"/>
                  <a:gd name="T84" fmla="*/ 47 w 5111"/>
                  <a:gd name="T85" fmla="*/ 110 h 858"/>
                  <a:gd name="T86" fmla="*/ 39 w 5111"/>
                  <a:gd name="T87" fmla="*/ 92 h 858"/>
                  <a:gd name="T88" fmla="*/ 31 w 5111"/>
                  <a:gd name="T89" fmla="*/ 73 h 858"/>
                  <a:gd name="T90" fmla="*/ 24 w 5111"/>
                  <a:gd name="T91" fmla="*/ 55 h 858"/>
                  <a:gd name="T92" fmla="*/ 16 w 5111"/>
                  <a:gd name="T93" fmla="*/ 36 h 858"/>
                  <a:gd name="T94" fmla="*/ 8 w 5111"/>
                  <a:gd name="T95" fmla="*/ 18 h 858"/>
                  <a:gd name="T96" fmla="*/ 0 w 5111"/>
                  <a:gd name="T97" fmla="*/ 0 h 858"/>
                  <a:gd name="T98" fmla="*/ 0 w 5111"/>
                  <a:gd name="T99" fmla="*/ 857 h 858"/>
                  <a:gd name="T100" fmla="*/ 0 w 5111"/>
                  <a:gd name="T101" fmla="*/ 857 h 858"/>
                  <a:gd name="T102" fmla="*/ 5110 w 5111"/>
                  <a:gd name="T103" fmla="*/ 857 h 858"/>
                  <a:gd name="T104" fmla="*/ 5110 w 5111"/>
                  <a:gd name="T105" fmla="*/ 843 h 858"/>
                  <a:gd name="T106" fmla="*/ 100 w 5111"/>
                  <a:gd name="T107" fmla="*/ 843 h 858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5111" h="858">
                    <a:moveTo>
                      <a:pt x="100" y="843"/>
                    </a:moveTo>
                    <a:lnTo>
                      <a:pt x="103" y="828"/>
                    </a:lnTo>
                    <a:lnTo>
                      <a:pt x="105" y="812"/>
                    </a:lnTo>
                    <a:lnTo>
                      <a:pt x="108" y="797"/>
                    </a:lnTo>
                    <a:lnTo>
                      <a:pt x="111" y="781"/>
                    </a:lnTo>
                    <a:lnTo>
                      <a:pt x="113" y="765"/>
                    </a:lnTo>
                    <a:lnTo>
                      <a:pt x="115" y="749"/>
                    </a:lnTo>
                    <a:lnTo>
                      <a:pt x="117" y="733"/>
                    </a:lnTo>
                    <a:lnTo>
                      <a:pt x="119" y="716"/>
                    </a:lnTo>
                    <a:lnTo>
                      <a:pt x="120" y="700"/>
                    </a:lnTo>
                    <a:lnTo>
                      <a:pt x="122" y="683"/>
                    </a:lnTo>
                    <a:lnTo>
                      <a:pt x="124" y="667"/>
                    </a:lnTo>
                    <a:lnTo>
                      <a:pt x="125" y="649"/>
                    </a:lnTo>
                    <a:lnTo>
                      <a:pt x="126" y="633"/>
                    </a:lnTo>
                    <a:lnTo>
                      <a:pt x="127" y="616"/>
                    </a:lnTo>
                    <a:lnTo>
                      <a:pt x="127" y="599"/>
                    </a:lnTo>
                    <a:lnTo>
                      <a:pt x="127" y="581"/>
                    </a:lnTo>
                    <a:lnTo>
                      <a:pt x="127" y="564"/>
                    </a:lnTo>
                    <a:lnTo>
                      <a:pt x="127" y="547"/>
                    </a:lnTo>
                    <a:lnTo>
                      <a:pt x="127" y="529"/>
                    </a:lnTo>
                    <a:lnTo>
                      <a:pt x="127" y="512"/>
                    </a:lnTo>
                    <a:lnTo>
                      <a:pt x="126" y="495"/>
                    </a:lnTo>
                    <a:lnTo>
                      <a:pt x="125" y="477"/>
                    </a:lnTo>
                    <a:lnTo>
                      <a:pt x="123" y="459"/>
                    </a:lnTo>
                    <a:lnTo>
                      <a:pt x="122" y="441"/>
                    </a:lnTo>
                    <a:lnTo>
                      <a:pt x="119" y="423"/>
                    </a:lnTo>
                    <a:lnTo>
                      <a:pt x="118" y="405"/>
                    </a:lnTo>
                    <a:lnTo>
                      <a:pt x="116" y="387"/>
                    </a:lnTo>
                    <a:lnTo>
                      <a:pt x="113" y="368"/>
                    </a:lnTo>
                    <a:lnTo>
                      <a:pt x="110" y="350"/>
                    </a:lnTo>
                    <a:lnTo>
                      <a:pt x="107" y="332"/>
                    </a:lnTo>
                    <a:lnTo>
                      <a:pt x="103" y="314"/>
                    </a:lnTo>
                    <a:lnTo>
                      <a:pt x="100" y="295"/>
                    </a:lnTo>
                    <a:lnTo>
                      <a:pt x="95" y="277"/>
                    </a:lnTo>
                    <a:lnTo>
                      <a:pt x="91" y="259"/>
                    </a:lnTo>
                    <a:lnTo>
                      <a:pt x="87" y="240"/>
                    </a:lnTo>
                    <a:lnTo>
                      <a:pt x="82" y="222"/>
                    </a:lnTo>
                    <a:lnTo>
                      <a:pt x="77" y="203"/>
                    </a:lnTo>
                    <a:lnTo>
                      <a:pt x="71" y="185"/>
                    </a:lnTo>
                    <a:lnTo>
                      <a:pt x="65" y="166"/>
                    </a:lnTo>
                    <a:lnTo>
                      <a:pt x="59" y="147"/>
                    </a:lnTo>
                    <a:lnTo>
                      <a:pt x="53" y="129"/>
                    </a:lnTo>
                    <a:lnTo>
                      <a:pt x="47" y="110"/>
                    </a:lnTo>
                    <a:lnTo>
                      <a:pt x="39" y="92"/>
                    </a:lnTo>
                    <a:lnTo>
                      <a:pt x="31" y="73"/>
                    </a:lnTo>
                    <a:lnTo>
                      <a:pt x="24" y="55"/>
                    </a:lnTo>
                    <a:lnTo>
                      <a:pt x="16" y="36"/>
                    </a:lnTo>
                    <a:lnTo>
                      <a:pt x="8" y="18"/>
                    </a:lnTo>
                    <a:lnTo>
                      <a:pt x="0" y="0"/>
                    </a:lnTo>
                    <a:lnTo>
                      <a:pt x="0" y="857"/>
                    </a:lnTo>
                    <a:lnTo>
                      <a:pt x="5110" y="857"/>
                    </a:lnTo>
                    <a:lnTo>
                      <a:pt x="5110" y="843"/>
                    </a:lnTo>
                    <a:lnTo>
                      <a:pt x="100" y="843"/>
                    </a:lnTo>
                  </a:path>
                </a:pathLst>
              </a:custGeom>
              <a:solidFill>
                <a:srgbClr val="FF28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2" name="Freeform 14"/>
            <p:cNvSpPr>
              <a:spLocks/>
            </p:cNvSpPr>
            <p:nvPr/>
          </p:nvSpPr>
          <p:spPr bwMode="auto">
            <a:xfrm>
              <a:off x="189" y="1026"/>
              <a:ext cx="90" cy="29"/>
            </a:xfrm>
            <a:custGeom>
              <a:avLst/>
              <a:gdLst>
                <a:gd name="T0" fmla="*/ 0 w 90"/>
                <a:gd name="T1" fmla="*/ 28 h 29"/>
                <a:gd name="T2" fmla="*/ 83 w 90"/>
                <a:gd name="T3" fmla="*/ 28 h 29"/>
                <a:gd name="T4" fmla="*/ 84 w 90"/>
                <a:gd name="T5" fmla="*/ 22 h 29"/>
                <a:gd name="T6" fmla="*/ 85 w 90"/>
                <a:gd name="T7" fmla="*/ 17 h 29"/>
                <a:gd name="T8" fmla="*/ 86 w 90"/>
                <a:gd name="T9" fmla="*/ 10 h 29"/>
                <a:gd name="T10" fmla="*/ 88 w 90"/>
                <a:gd name="T11" fmla="*/ 5 h 29"/>
                <a:gd name="T12" fmla="*/ 89 w 90"/>
                <a:gd name="T13" fmla="*/ 0 h 29"/>
                <a:gd name="T14" fmla="*/ 0 w 90"/>
                <a:gd name="T15" fmla="*/ 0 h 29"/>
                <a:gd name="T16" fmla="*/ 0 w 90"/>
                <a:gd name="T17" fmla="*/ 28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" h="29">
                  <a:moveTo>
                    <a:pt x="0" y="28"/>
                  </a:moveTo>
                  <a:lnTo>
                    <a:pt x="83" y="28"/>
                  </a:lnTo>
                  <a:lnTo>
                    <a:pt x="84" y="22"/>
                  </a:lnTo>
                  <a:lnTo>
                    <a:pt x="85" y="17"/>
                  </a:lnTo>
                  <a:lnTo>
                    <a:pt x="86" y="10"/>
                  </a:lnTo>
                  <a:lnTo>
                    <a:pt x="88" y="5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28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15"/>
            <p:cNvSpPr>
              <a:spLocks/>
            </p:cNvSpPr>
            <p:nvPr/>
          </p:nvSpPr>
          <p:spPr bwMode="auto">
            <a:xfrm>
              <a:off x="189" y="1082"/>
              <a:ext cx="77" cy="27"/>
            </a:xfrm>
            <a:custGeom>
              <a:avLst/>
              <a:gdLst>
                <a:gd name="T0" fmla="*/ 0 w 77"/>
                <a:gd name="T1" fmla="*/ 26 h 27"/>
                <a:gd name="T2" fmla="*/ 69 w 77"/>
                <a:gd name="T3" fmla="*/ 26 h 27"/>
                <a:gd name="T4" fmla="*/ 70 w 77"/>
                <a:gd name="T5" fmla="*/ 21 h 27"/>
                <a:gd name="T6" fmla="*/ 72 w 77"/>
                <a:gd name="T7" fmla="*/ 15 h 27"/>
                <a:gd name="T8" fmla="*/ 72 w 77"/>
                <a:gd name="T9" fmla="*/ 10 h 27"/>
                <a:gd name="T10" fmla="*/ 74 w 77"/>
                <a:gd name="T11" fmla="*/ 6 h 27"/>
                <a:gd name="T12" fmla="*/ 76 w 77"/>
                <a:gd name="T13" fmla="*/ 0 h 27"/>
                <a:gd name="T14" fmla="*/ 0 w 77"/>
                <a:gd name="T15" fmla="*/ 0 h 27"/>
                <a:gd name="T16" fmla="*/ 0 w 77"/>
                <a:gd name="T17" fmla="*/ 2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7" h="27">
                  <a:moveTo>
                    <a:pt x="0" y="26"/>
                  </a:moveTo>
                  <a:lnTo>
                    <a:pt x="69" y="26"/>
                  </a:lnTo>
                  <a:lnTo>
                    <a:pt x="70" y="21"/>
                  </a:lnTo>
                  <a:lnTo>
                    <a:pt x="72" y="15"/>
                  </a:lnTo>
                  <a:lnTo>
                    <a:pt x="72" y="10"/>
                  </a:lnTo>
                  <a:lnTo>
                    <a:pt x="74" y="6"/>
                  </a:lnTo>
                  <a:lnTo>
                    <a:pt x="7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6"/>
            <p:cNvSpPr>
              <a:spLocks/>
            </p:cNvSpPr>
            <p:nvPr/>
          </p:nvSpPr>
          <p:spPr bwMode="auto">
            <a:xfrm>
              <a:off x="189" y="1136"/>
              <a:ext cx="60" cy="153"/>
            </a:xfrm>
            <a:custGeom>
              <a:avLst/>
              <a:gdLst>
                <a:gd name="T0" fmla="*/ 0 w 60"/>
                <a:gd name="T1" fmla="*/ 0 h 153"/>
                <a:gd name="T2" fmla="*/ 0 w 60"/>
                <a:gd name="T3" fmla="*/ 152 h 153"/>
                <a:gd name="T4" fmla="*/ 6 w 60"/>
                <a:gd name="T5" fmla="*/ 134 h 153"/>
                <a:gd name="T6" fmla="*/ 14 w 60"/>
                <a:gd name="T7" fmla="*/ 117 h 153"/>
                <a:gd name="T8" fmla="*/ 20 w 60"/>
                <a:gd name="T9" fmla="*/ 100 h 153"/>
                <a:gd name="T10" fmla="*/ 27 w 60"/>
                <a:gd name="T11" fmla="*/ 84 h 153"/>
                <a:gd name="T12" fmla="*/ 33 w 60"/>
                <a:gd name="T13" fmla="*/ 68 h 153"/>
                <a:gd name="T14" fmla="*/ 39 w 60"/>
                <a:gd name="T15" fmla="*/ 53 h 153"/>
                <a:gd name="T16" fmla="*/ 44 w 60"/>
                <a:gd name="T17" fmla="*/ 40 h 153"/>
                <a:gd name="T18" fmla="*/ 50 w 60"/>
                <a:gd name="T19" fmla="*/ 26 h 153"/>
                <a:gd name="T20" fmla="*/ 54 w 60"/>
                <a:gd name="T21" fmla="*/ 12 h 153"/>
                <a:gd name="T22" fmla="*/ 59 w 60"/>
                <a:gd name="T23" fmla="*/ 0 h 153"/>
                <a:gd name="T24" fmla="*/ 0 w 60"/>
                <a:gd name="T25" fmla="*/ 0 h 1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0" h="153">
                  <a:moveTo>
                    <a:pt x="0" y="0"/>
                  </a:moveTo>
                  <a:lnTo>
                    <a:pt x="0" y="152"/>
                  </a:lnTo>
                  <a:lnTo>
                    <a:pt x="6" y="134"/>
                  </a:lnTo>
                  <a:lnTo>
                    <a:pt x="14" y="117"/>
                  </a:lnTo>
                  <a:lnTo>
                    <a:pt x="20" y="100"/>
                  </a:lnTo>
                  <a:lnTo>
                    <a:pt x="27" y="84"/>
                  </a:lnTo>
                  <a:lnTo>
                    <a:pt x="33" y="68"/>
                  </a:lnTo>
                  <a:lnTo>
                    <a:pt x="39" y="53"/>
                  </a:lnTo>
                  <a:lnTo>
                    <a:pt x="44" y="40"/>
                  </a:lnTo>
                  <a:lnTo>
                    <a:pt x="50" y="26"/>
                  </a:lnTo>
                  <a:lnTo>
                    <a:pt x="54" y="12"/>
                  </a:lnTo>
                  <a:lnTo>
                    <a:pt x="59" y="0"/>
                  </a:lnTo>
                  <a:lnTo>
                    <a:pt x="0" y="0"/>
                  </a:lnTo>
                </a:path>
              </a:pathLst>
            </a:custGeom>
            <a:solidFill>
              <a:srgbClr val="FF280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/>
  <p:txStyles>
    <p:titleStyle>
      <a:lvl1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2pPr>
      <a:lvl3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3pPr>
      <a:lvl4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4pPr>
      <a:lvl5pPr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5pPr>
      <a:lvl6pPr marL="4572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6pPr>
      <a:lvl7pPr marL="9144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7pPr>
      <a:lvl8pPr marL="13716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8pPr>
      <a:lvl9pPr marL="1828800" algn="ctr" defTabSz="871538" rtl="0" eaLnBrk="0" fontAlgn="base" hangingPunct="0">
        <a:lnSpc>
          <a:spcPts val="4700"/>
        </a:lnSpc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Garamond Light" pitchFamily="2" charset="0"/>
        </a:defRPr>
      </a:lvl9pPr>
    </p:titleStyle>
    <p:bodyStyle>
      <a:lvl1pPr marL="230188" indent="-230188" algn="l" defTabSz="871538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SzPct val="90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285750" algn="l" defTabSz="871538" rtl="0" eaLnBrk="0" fontAlgn="base" hangingPunct="0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204913" indent="-228600" algn="l" defTabSz="8715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8715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066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4638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210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3782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35400" indent="-231775" algn="l" defTabSz="87153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ota@ase.r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zota.ase.ro/ebusines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447800" y="2362200"/>
            <a:ext cx="617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2800" b="0" dirty="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85800" y="2438400"/>
            <a:ext cx="8153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o-RO" altLang="en-US" sz="2800" b="0" dirty="0" smtClean="0"/>
              <a:t>Sisteme</a:t>
            </a:r>
            <a:r>
              <a:rPr lang="en-US" altLang="en-US" sz="2800" b="0" dirty="0" smtClean="0"/>
              <a:t> </a:t>
            </a:r>
            <a:r>
              <a:rPr lang="en-US" altLang="en-US" sz="2800" b="0" dirty="0"/>
              <a:t>integrate </a:t>
            </a:r>
            <a:r>
              <a:rPr lang="ro-RO" altLang="en-US" sz="2800" b="0" dirty="0" smtClean="0"/>
              <a:t>pentru</a:t>
            </a:r>
            <a:r>
              <a:rPr lang="en-US" altLang="en-US" sz="2800" b="0" dirty="0" smtClean="0"/>
              <a:t>     </a:t>
            </a:r>
            <a:r>
              <a:rPr lang="en-US" altLang="en-US" sz="2800" b="0" dirty="0"/>
              <a:t>-business</a:t>
            </a:r>
          </a:p>
          <a:p>
            <a:pPr algn="ctr">
              <a:spcBef>
                <a:spcPct val="50000"/>
              </a:spcBef>
            </a:pPr>
            <a:endParaRPr lang="en-US" altLang="en-US" sz="2200" b="0" dirty="0"/>
          </a:p>
          <a:p>
            <a:pPr algn="ctr">
              <a:spcBef>
                <a:spcPct val="50000"/>
              </a:spcBef>
            </a:pPr>
            <a:r>
              <a:rPr lang="en-US" altLang="en-US" sz="2200" b="0" dirty="0"/>
              <a:t>3 - ERP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09600" y="5029200"/>
            <a:ext cx="3657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600" b="0" dirty="0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04800" y="4648200"/>
            <a:ext cx="853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b="0" dirty="0"/>
              <a:t>Răzvan Daniel Zota</a:t>
            </a:r>
          </a:p>
          <a:p>
            <a:pPr algn="ctr">
              <a:spcBef>
                <a:spcPct val="50000"/>
              </a:spcBef>
            </a:pPr>
            <a:r>
              <a:rPr lang="en-US" altLang="en-US" sz="1600" b="0" dirty="0" err="1" smtClean="0"/>
              <a:t>Departamentul</a:t>
            </a:r>
            <a:r>
              <a:rPr lang="en-US" altLang="en-US" sz="1600" b="0" dirty="0" smtClean="0"/>
              <a:t> </a:t>
            </a:r>
            <a:r>
              <a:rPr lang="en-US" altLang="en-US" sz="1600" b="0" dirty="0"/>
              <a:t>de </a:t>
            </a:r>
            <a:r>
              <a:rPr lang="en-US" altLang="en-US" sz="1600" b="0" dirty="0" err="1"/>
              <a:t>Informatic</a:t>
            </a:r>
            <a:r>
              <a:rPr lang="ro-RO" altLang="en-US" sz="1600" b="0" dirty="0" smtClean="0"/>
              <a:t>ă</a:t>
            </a:r>
            <a:r>
              <a:rPr lang="en-US" altLang="en-US" sz="1600" b="0" dirty="0" smtClean="0"/>
              <a:t> </a:t>
            </a:r>
            <a:r>
              <a:rPr lang="ro-RO" altLang="en-US" sz="1600" b="0" dirty="0" smtClean="0"/>
              <a:t>și Cibernetică</a:t>
            </a:r>
            <a:r>
              <a:rPr lang="en-US" altLang="en-US" sz="1600" b="0" dirty="0" smtClean="0"/>
              <a:t> </a:t>
            </a:r>
            <a:r>
              <a:rPr lang="en-US" altLang="en-US" sz="1600" b="0" dirty="0"/>
              <a:t>Economic</a:t>
            </a:r>
            <a:r>
              <a:rPr lang="ro-RO" altLang="en-US" sz="1600" b="0" dirty="0"/>
              <a:t>ă</a:t>
            </a:r>
            <a:endParaRPr lang="en-US" altLang="en-US" sz="1600" b="0" dirty="0"/>
          </a:p>
          <a:p>
            <a:pPr algn="ctr">
              <a:spcBef>
                <a:spcPct val="50000"/>
              </a:spcBef>
            </a:pPr>
            <a:r>
              <a:rPr lang="en-US" altLang="en-US" sz="1600" b="0" dirty="0"/>
              <a:t>ASE </a:t>
            </a:r>
            <a:r>
              <a:rPr lang="en-US" altLang="en-US" sz="1600" b="0" dirty="0" err="1"/>
              <a:t>Bucure</a:t>
            </a:r>
            <a:r>
              <a:rPr lang="ro-RO" altLang="en-US" sz="1600" b="0" dirty="0"/>
              <a:t>ş</a:t>
            </a:r>
            <a:r>
              <a:rPr lang="en-US" altLang="en-US" sz="1600" b="0" dirty="0" err="1"/>
              <a:t>ti</a:t>
            </a:r>
            <a:endParaRPr lang="en-US" altLang="en-US" sz="1600" b="0" dirty="0"/>
          </a:p>
          <a:p>
            <a:pPr algn="ctr">
              <a:spcBef>
                <a:spcPct val="50000"/>
              </a:spcBef>
            </a:pPr>
            <a:r>
              <a:rPr lang="en-US" altLang="en-US" sz="1600" b="0" dirty="0">
                <a:hlinkClick r:id="rId3"/>
              </a:rPr>
              <a:t>zota@ase.ro</a:t>
            </a:r>
            <a:endParaRPr lang="en-US" altLang="en-US" sz="1600" b="0" dirty="0"/>
          </a:p>
          <a:p>
            <a:pPr algn="ctr">
              <a:spcBef>
                <a:spcPct val="50000"/>
              </a:spcBef>
            </a:pPr>
            <a:r>
              <a:rPr lang="en-US" altLang="en-US" sz="1600" b="0" dirty="0" smtClean="0">
                <a:hlinkClick r:id="rId4"/>
              </a:rPr>
              <a:t>http</a:t>
            </a:r>
            <a:r>
              <a:rPr lang="ro-RO" altLang="en-US" sz="1600" b="0" dirty="0" smtClean="0">
                <a:hlinkClick r:id="rId4"/>
              </a:rPr>
              <a:t>s</a:t>
            </a:r>
            <a:r>
              <a:rPr lang="en-US" altLang="en-US" sz="1600" b="0" dirty="0" smtClean="0">
                <a:hlinkClick r:id="rId4"/>
              </a:rPr>
              <a:t>://</a:t>
            </a:r>
            <a:r>
              <a:rPr lang="en-US" altLang="en-US" sz="1600" b="0" dirty="0">
                <a:hlinkClick r:id="rId4"/>
              </a:rPr>
              <a:t>zota.ase.ro/eb</a:t>
            </a:r>
            <a:r>
              <a:rPr lang="en-US" altLang="en-US" sz="1600" b="0" dirty="0"/>
              <a:t> </a:t>
            </a:r>
          </a:p>
        </p:txBody>
      </p:sp>
      <p:pic>
        <p:nvPicPr>
          <p:cNvPr id="3078" name="Picture 14" descr="ebiz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 descr="ebusiness_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14600"/>
            <a:ext cx="4111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8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utoUpdateAnimBg="0"/>
      <p:bldP spid="5131" grpId="0" autoUpdateAnimBg="0"/>
      <p:bldP spid="513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32CDB6F-C81C-482B-9201-67F467CB7207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3F852-5B4E-45A3-9785-9D3E5A8EF7B8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10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ERP –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Cei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mai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importan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ţ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i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produc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ă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tori 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î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n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lume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(2021)</a:t>
            </a:r>
            <a:endParaRPr lang="en-US" altLang="en-US" sz="24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305800" cy="49474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FA73E1-C3F2-45B5-BBDD-2152685DF33F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279A6-CAB9-4232-BCE6-308E40E7D573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11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459663" cy="1179513"/>
          </a:xfrm>
        </p:spPr>
        <p:txBody>
          <a:bodyPr/>
          <a:lstStyle/>
          <a:p>
            <a:pPr algn="l"/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Descriere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ERP</a:t>
            </a:r>
          </a:p>
        </p:txBody>
      </p:sp>
      <p:sp>
        <p:nvSpPr>
          <p:cNvPr id="14341" name="Text Box 14"/>
          <p:cNvSpPr txBox="1">
            <a:spLocks noChangeArrowheads="1"/>
          </p:cNvSpPr>
          <p:nvPr/>
        </p:nvSpPr>
        <p:spPr bwMode="auto">
          <a:xfrm>
            <a:off x="762000" y="2286000"/>
            <a:ext cx="79248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 dirty="0">
                <a:cs typeface="Arial" panose="020B0604020202020204" pitchFamily="34" charset="0"/>
              </a:rPr>
              <a:t>Un set de </a:t>
            </a:r>
            <a:r>
              <a:rPr lang="en-US" altLang="en-US" b="0" dirty="0" err="1">
                <a:cs typeface="Arial" panose="020B0604020202020204" pitchFamily="34" charset="0"/>
              </a:rPr>
              <a:t>instrumente</a:t>
            </a:r>
            <a:r>
              <a:rPr lang="en-US" altLang="en-US" b="0" dirty="0">
                <a:cs typeface="Arial" panose="020B0604020202020204" pitchFamily="34" charset="0"/>
              </a:rPr>
              <a:t> de management la </a:t>
            </a:r>
            <a:r>
              <a:rPr lang="en-US" altLang="en-US" b="0" dirty="0" err="1">
                <a:cs typeface="Arial" panose="020B0604020202020204" pitchFamily="34" charset="0"/>
              </a:rPr>
              <a:t>nivelul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 err="1">
                <a:cs typeface="Arial" panose="020B0604020202020204" pitchFamily="34" charset="0"/>
              </a:rPr>
              <a:t>ntregii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companii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asigur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o </a:t>
            </a:r>
            <a:r>
              <a:rPr lang="en-US" altLang="en-US" b="0" dirty="0" err="1">
                <a:cs typeface="Arial" panose="020B0604020202020204" pitchFamily="34" charset="0"/>
              </a:rPr>
              <a:t>balan</a:t>
            </a:r>
            <a:r>
              <a:rPr lang="ro-RO" altLang="en-US" b="0" dirty="0">
                <a:cs typeface="Arial" panose="020B0604020202020204" pitchFamily="34" charset="0"/>
              </a:rPr>
              <a:t>ţă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 err="1">
                <a:cs typeface="Arial" panose="020B0604020202020204" pitchFamily="34" charset="0"/>
              </a:rPr>
              <a:t>ntre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ofert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cerere</a:t>
            </a:r>
            <a:r>
              <a:rPr lang="en-US" altLang="en-US" b="0" dirty="0">
                <a:cs typeface="Arial" panose="020B0604020202020204" pitchFamily="34" charset="0"/>
              </a:rPr>
              <a:t>;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Creeaz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leg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 err="1">
                <a:cs typeface="Arial" panose="020B0604020202020204" pitchFamily="34" charset="0"/>
              </a:rPr>
              <a:t>turi</a:t>
            </a:r>
            <a:r>
              <a:rPr lang="en-US" altLang="en-US" b="0" dirty="0">
                <a:cs typeface="Arial" panose="020B0604020202020204" pitchFamily="34" charset="0"/>
              </a:rPr>
              <a:t> at</a:t>
            </a:r>
            <a:r>
              <a:rPr lang="ro-RO" altLang="en-US" b="0" dirty="0">
                <a:cs typeface="Arial" panose="020B0604020202020204" pitchFamily="34" charset="0"/>
              </a:rPr>
              <a:t>â</a:t>
            </a:r>
            <a:r>
              <a:rPr lang="en-US" altLang="en-US" b="0" dirty="0">
                <a:cs typeface="Arial" panose="020B0604020202020204" pitchFamily="34" charset="0"/>
              </a:rPr>
              <a:t>t cu </a:t>
            </a:r>
            <a:r>
              <a:rPr lang="en-US" altLang="en-US" b="0" dirty="0" err="1">
                <a:cs typeface="Arial" panose="020B0604020202020204" pitchFamily="34" charset="0"/>
              </a:rPr>
              <a:t>furnizorii</a:t>
            </a:r>
            <a:r>
              <a:rPr lang="en-US" altLang="en-US" b="0" dirty="0">
                <a:cs typeface="Arial" panose="020B0604020202020204" pitchFamily="34" charset="0"/>
              </a:rPr>
              <a:t> c</a:t>
            </a:r>
            <a:r>
              <a:rPr lang="ro-RO" altLang="en-US" b="0" dirty="0">
                <a:cs typeface="Arial" panose="020B0604020202020204" pitchFamily="34" charset="0"/>
              </a:rPr>
              <a:t>â</a:t>
            </a:r>
            <a:r>
              <a:rPr lang="en-US" altLang="en-US" b="0" dirty="0">
                <a:cs typeface="Arial" panose="020B0604020202020204" pitchFamily="34" charset="0"/>
              </a:rPr>
              <a:t>t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cu </a:t>
            </a:r>
            <a:r>
              <a:rPr lang="en-US" altLang="en-US" b="0" dirty="0" err="1">
                <a:cs typeface="Arial" panose="020B0604020202020204" pitchFamily="34" charset="0"/>
              </a:rPr>
              <a:t>clien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>
                <a:cs typeface="Arial" panose="020B0604020202020204" pitchFamily="34" charset="0"/>
              </a:rPr>
              <a:t>ii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 err="1">
                <a:cs typeface="Arial" panose="020B0604020202020204" pitchFamily="34" charset="0"/>
              </a:rPr>
              <a:t>ntr</a:t>
            </a:r>
            <a:r>
              <a:rPr lang="en-US" altLang="en-US" b="0" dirty="0">
                <a:cs typeface="Arial" panose="020B0604020202020204" pitchFamily="34" charset="0"/>
              </a:rPr>
              <a:t>-un </a:t>
            </a:r>
            <a:r>
              <a:rPr lang="en-US" altLang="en-US" b="0" dirty="0" err="1">
                <a:cs typeface="Arial" panose="020B0604020202020204" pitchFamily="34" charset="0"/>
              </a:rPr>
              <a:t>lan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complet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furnizor</a:t>
            </a:r>
            <a:r>
              <a:rPr lang="en-US" altLang="en-US" b="0" dirty="0">
                <a:cs typeface="Arial" panose="020B0604020202020204" pitchFamily="34" charset="0"/>
              </a:rPr>
              <a:t>-client;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Dezvolt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un </a:t>
            </a:r>
            <a:r>
              <a:rPr lang="en-US" altLang="en-US" b="0" dirty="0" err="1">
                <a:cs typeface="Arial" panose="020B0604020202020204" pitchFamily="34" charset="0"/>
              </a:rPr>
              <a:t>proces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afacere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pentru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luarea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deciziilor</a:t>
            </a:r>
            <a:r>
              <a:rPr lang="en-US" altLang="en-US" b="0" dirty="0">
                <a:cs typeface="Arial" panose="020B0604020202020204" pitchFamily="34" charset="0"/>
              </a:rPr>
              <a:t>;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Ofer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un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 err="1">
                <a:cs typeface="Arial" panose="020B0604020202020204" pitchFamily="34" charset="0"/>
              </a:rPr>
              <a:t>nalt</a:t>
            </a:r>
            <a:r>
              <a:rPr lang="en-US" altLang="en-US" b="0" dirty="0">
                <a:cs typeface="Arial" panose="020B0604020202020204" pitchFamily="34" charset="0"/>
              </a:rPr>
              <a:t> grad de </a:t>
            </a:r>
            <a:r>
              <a:rPr lang="en-US" altLang="en-US" b="0" dirty="0" err="1">
                <a:cs typeface="Arial" panose="020B0604020202020204" pitchFamily="34" charset="0"/>
              </a:rPr>
              <a:t>integrare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func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ional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multipl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 err="1">
                <a:cs typeface="Arial" panose="020B0604020202020204" pitchFamily="34" charset="0"/>
              </a:rPr>
              <a:t>ntre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departamente</a:t>
            </a:r>
            <a:r>
              <a:rPr lang="en-US" altLang="en-US" b="0" dirty="0">
                <a:cs typeface="Arial" panose="020B0604020202020204" pitchFamily="34" charset="0"/>
              </a:rPr>
              <a:t>: v</a:t>
            </a:r>
            <a:r>
              <a:rPr lang="ro-RO" altLang="en-US" b="0" dirty="0">
                <a:cs typeface="Arial" panose="020B0604020202020204" pitchFamily="34" charset="0"/>
              </a:rPr>
              <a:t>â</a:t>
            </a:r>
            <a:r>
              <a:rPr lang="en-US" altLang="en-US" b="0" dirty="0" err="1">
                <a:cs typeface="Arial" panose="020B0604020202020204" pitchFamily="34" charset="0"/>
              </a:rPr>
              <a:t>nz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 err="1">
                <a:cs typeface="Arial" panose="020B0604020202020204" pitchFamily="34" charset="0"/>
              </a:rPr>
              <a:t>ri</a:t>
            </a:r>
            <a:r>
              <a:rPr lang="en-US" altLang="en-US" b="0" dirty="0">
                <a:cs typeface="Arial" panose="020B0604020202020204" pitchFamily="34" charset="0"/>
              </a:rPr>
              <a:t>, marketing, </a:t>
            </a:r>
            <a:r>
              <a:rPr lang="en-US" altLang="en-US" b="0" dirty="0" err="1">
                <a:cs typeface="Arial" panose="020B0604020202020204" pitchFamily="34" charset="0"/>
              </a:rPr>
              <a:t>produc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ie</a:t>
            </a:r>
            <a:r>
              <a:rPr lang="en-US" altLang="en-US" b="0" dirty="0">
                <a:cs typeface="Arial" panose="020B0604020202020204" pitchFamily="34" charset="0"/>
              </a:rPr>
              <a:t>, opera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>
                <a:cs typeface="Arial" panose="020B0604020202020204" pitchFamily="34" charset="0"/>
              </a:rPr>
              <a:t>ii, logistic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achizi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>
                <a:cs typeface="Arial" panose="020B0604020202020204" pitchFamily="34" charset="0"/>
              </a:rPr>
              <a:t>ii, </a:t>
            </a:r>
            <a:r>
              <a:rPr lang="en-US" altLang="en-US" b="0" dirty="0" err="1">
                <a:cs typeface="Arial" panose="020B0604020202020204" pitchFamily="34" charset="0"/>
              </a:rPr>
              <a:t>financiar-contabil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resurse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umane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etc</a:t>
            </a:r>
            <a:r>
              <a:rPr lang="ro-RO" altLang="en-US" b="0" dirty="0">
                <a:cs typeface="Arial" panose="020B0604020202020204" pitchFamily="34" charset="0"/>
              </a:rPr>
              <a:t>.</a:t>
            </a:r>
            <a:endParaRPr lang="en-US" altLang="en-US" b="0" dirty="0"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 </a:t>
            </a:r>
            <a:r>
              <a:rPr lang="en-US" altLang="en-US" b="0" dirty="0" err="1">
                <a:cs typeface="Arial" panose="020B0604020202020204" pitchFamily="34" charset="0"/>
              </a:rPr>
              <a:t>Ofer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>
                <a:cs typeface="Arial" panose="020B0604020202020204" pitchFamily="34" charset="0"/>
              </a:rPr>
              <a:t>n </a:t>
            </a:r>
            <a:r>
              <a:rPr lang="en-US" altLang="en-US" b="0" dirty="0" err="1">
                <a:cs typeface="Arial" panose="020B0604020202020204" pitchFamily="34" charset="0"/>
              </a:rPr>
              <a:t>acest</a:t>
            </a:r>
            <a:r>
              <a:rPr lang="en-US" altLang="en-US" b="0" dirty="0">
                <a:cs typeface="Arial" panose="020B0604020202020204" pitchFamily="34" charset="0"/>
              </a:rPr>
              <a:t> mod </a:t>
            </a:r>
            <a:r>
              <a:rPr lang="en-US" altLang="en-US" b="0" dirty="0" err="1">
                <a:cs typeface="Arial" panose="020B0604020202020204" pitchFamily="34" charset="0"/>
              </a:rPr>
              <a:t>posibilitatea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lucrului</a:t>
            </a:r>
            <a:r>
              <a:rPr lang="en-US" altLang="en-US" b="0" dirty="0">
                <a:cs typeface="Arial" panose="020B0604020202020204" pitchFamily="34" charset="0"/>
              </a:rPr>
              <a:t> la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 err="1">
                <a:cs typeface="Arial" panose="020B0604020202020204" pitchFamily="34" charset="0"/>
              </a:rPr>
              <a:t>nalte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nivele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servicii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pentru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consumatori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productivitate</a:t>
            </a:r>
            <a:r>
              <a:rPr lang="ro-RO" altLang="en-US" b="0" dirty="0">
                <a:cs typeface="Arial" panose="020B0604020202020204" pitchFamily="34" charset="0"/>
              </a:rPr>
              <a:t>,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simultan</a:t>
            </a:r>
            <a:r>
              <a:rPr lang="en-US" altLang="en-US" b="0" dirty="0">
                <a:cs typeface="Arial" panose="020B0604020202020204" pitchFamily="34" charset="0"/>
              </a:rPr>
              <a:t> cu </a:t>
            </a:r>
            <a:r>
              <a:rPr lang="en-US" altLang="en-US" b="0" dirty="0" err="1">
                <a:cs typeface="Arial" panose="020B0604020202020204" pitchFamily="34" charset="0"/>
              </a:rPr>
              <a:t>reducerea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costurilor</a:t>
            </a:r>
            <a:r>
              <a:rPr lang="en-US" altLang="en-US" b="0" dirty="0">
                <a:cs typeface="Arial" panose="020B0604020202020204" pitchFamily="34" charset="0"/>
              </a:rPr>
              <a:t> – </a:t>
            </a:r>
            <a:r>
              <a:rPr lang="en-US" altLang="en-US" b="0" dirty="0" err="1">
                <a:cs typeface="Arial" panose="020B0604020202020204" pitchFamily="34" charset="0"/>
              </a:rPr>
              <a:t>ofer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baza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unui</a:t>
            </a:r>
            <a:r>
              <a:rPr lang="en-US" altLang="en-US" b="0" dirty="0">
                <a:cs typeface="Arial" panose="020B0604020202020204" pitchFamily="34" charset="0"/>
              </a:rPr>
              <a:t> comer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>
                <a:cs typeface="Arial" panose="020B0604020202020204" pitchFamily="34" charset="0"/>
              </a:rPr>
              <a:t> electronic </a:t>
            </a:r>
            <a:r>
              <a:rPr lang="en-US" altLang="en-US" b="0" dirty="0" err="1">
                <a:cs typeface="Arial" panose="020B0604020202020204" pitchFamily="34" charset="0"/>
              </a:rPr>
              <a:t>eficient</a:t>
            </a:r>
            <a:r>
              <a:rPr lang="en-US" altLang="en-US" b="0" dirty="0"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9676ECF-5878-4154-AA65-ABBC5D2FFCB5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281DE4-439A-489F-B991-50798AB055FF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12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459663" cy="1179513"/>
          </a:xfrm>
        </p:spPr>
        <p:txBody>
          <a:bodyPr/>
          <a:lstStyle/>
          <a:p>
            <a:pPr algn="l"/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Evolu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ţ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ia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sistemelor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de tip ERP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762000" y="2286000"/>
            <a:ext cx="79248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>
                <a:cs typeface="Arial" panose="020B0604020202020204" pitchFamily="34" charset="0"/>
              </a:rPr>
              <a:t>Faza</a:t>
            </a:r>
            <a:r>
              <a:rPr lang="en-US" altLang="en-US" dirty="0">
                <a:cs typeface="Arial" panose="020B0604020202020204" pitchFamily="34" charset="0"/>
              </a:rPr>
              <a:t> I – Material Requirements Planning (MRP)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anii</a:t>
            </a:r>
            <a:r>
              <a:rPr lang="en-US" altLang="en-US" b="0" dirty="0">
                <a:cs typeface="Arial" panose="020B0604020202020204" pitchFamily="34" charset="0"/>
              </a:rPr>
              <a:t> ’60 – se </a:t>
            </a:r>
            <a:r>
              <a:rPr lang="en-US" altLang="en-US" b="0" dirty="0" err="1">
                <a:cs typeface="Arial" panose="020B0604020202020204" pitchFamily="34" charset="0"/>
              </a:rPr>
              <a:t>caut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o </a:t>
            </a:r>
            <a:r>
              <a:rPr lang="en-US" altLang="en-US" b="0" dirty="0" err="1">
                <a:cs typeface="Arial" panose="020B0604020202020204" pitchFamily="34" charset="0"/>
              </a:rPr>
              <a:t>metod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mai</a:t>
            </a:r>
            <a:r>
              <a:rPr lang="en-US" altLang="en-US" b="0" dirty="0">
                <a:cs typeface="Arial" panose="020B0604020202020204" pitchFamily="34" charset="0"/>
              </a:rPr>
              <a:t> bun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pentru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comenzile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materiale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componente</a:t>
            </a:r>
            <a:r>
              <a:rPr lang="en-US" altLang="en-US" b="0" dirty="0">
                <a:cs typeface="Arial" panose="020B0604020202020204" pitchFamily="34" charset="0"/>
              </a:rPr>
              <a:t> (</a:t>
            </a:r>
            <a:r>
              <a:rPr lang="en-US" altLang="en-US" b="0" dirty="0" err="1">
                <a:cs typeface="Arial" panose="020B0604020202020204" pitchFamily="34" charset="0"/>
              </a:rPr>
              <a:t>ordonarea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activit</a:t>
            </a:r>
            <a:r>
              <a:rPr lang="ro-RO" altLang="en-US" b="0" dirty="0">
                <a:cs typeface="Arial" panose="020B0604020202020204" pitchFamily="34" charset="0"/>
              </a:rPr>
              <a:t>ăţ</a:t>
            </a:r>
            <a:r>
              <a:rPr lang="en-US" altLang="en-US" b="0" dirty="0" err="1">
                <a:cs typeface="Arial" panose="020B0604020202020204" pitchFamily="34" charset="0"/>
              </a:rPr>
              <a:t>ilor</a:t>
            </a:r>
            <a:r>
              <a:rPr lang="en-US" altLang="en-US" b="0" dirty="0">
                <a:cs typeface="Arial" panose="020B0604020202020204" pitchFamily="34" charset="0"/>
              </a:rPr>
              <a:t>).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care </a:t>
            </a:r>
            <a:r>
              <a:rPr lang="en-US" altLang="en-US" b="0" dirty="0" err="1">
                <a:cs typeface="Arial" panose="020B0604020202020204" pitchFamily="34" charset="0"/>
              </a:rPr>
              <a:t>este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obiectivul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realizat</a:t>
            </a:r>
            <a:r>
              <a:rPr lang="en-US" altLang="en-US" b="0" dirty="0">
                <a:cs typeface="Arial" panose="020B0604020202020204" pitchFamily="34" charset="0"/>
              </a:rPr>
              <a:t>? (</a:t>
            </a:r>
            <a:r>
              <a:rPr lang="en-US" altLang="en-US" b="0" dirty="0" err="1">
                <a:cs typeface="Arial" panose="020B0604020202020204" pitchFamily="34" charset="0"/>
              </a:rPr>
              <a:t>planificare</a:t>
            </a:r>
            <a:r>
              <a:rPr lang="en-US" altLang="en-US" b="0" dirty="0"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ce</a:t>
            </a:r>
            <a:r>
              <a:rPr lang="en-US" altLang="en-US" b="0" dirty="0">
                <a:cs typeface="Arial" panose="020B0604020202020204" pitchFamily="34" charset="0"/>
              </a:rPr>
              <a:t> ne </a:t>
            </a:r>
            <a:r>
              <a:rPr lang="en-US" altLang="en-US" b="0" dirty="0" err="1">
                <a:cs typeface="Arial" panose="020B0604020202020204" pitchFamily="34" charset="0"/>
              </a:rPr>
              <a:t>trebuie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pentru</a:t>
            </a:r>
            <a:r>
              <a:rPr lang="en-US" altLang="en-US" b="0" dirty="0">
                <a:cs typeface="Arial" panose="020B0604020202020204" pitchFamily="34" charset="0"/>
              </a:rPr>
              <a:t> a </a:t>
            </a:r>
            <a:r>
              <a:rPr lang="en-US" altLang="en-US" b="0" dirty="0" err="1">
                <a:cs typeface="Arial" panose="020B0604020202020204" pitchFamily="34" charset="0"/>
              </a:rPr>
              <a:t>realiza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obiectivul</a:t>
            </a:r>
            <a:r>
              <a:rPr lang="en-US" altLang="en-US" b="0" dirty="0">
                <a:cs typeface="Arial" panose="020B0604020202020204" pitchFamily="34" charset="0"/>
              </a:rPr>
              <a:t>? (</a:t>
            </a:r>
            <a:r>
              <a:rPr lang="en-US" altLang="en-US" b="0" dirty="0" err="1">
                <a:cs typeface="Arial" panose="020B0604020202020204" pitchFamily="34" charset="0"/>
              </a:rPr>
              <a:t>necesarul</a:t>
            </a:r>
            <a:r>
              <a:rPr lang="en-US" altLang="en-US" b="0" dirty="0">
                <a:cs typeface="Arial" panose="020B0604020202020204" pitchFamily="34" charset="0"/>
              </a:rPr>
              <a:t> de mat</a:t>
            </a:r>
            <a:r>
              <a:rPr lang="ro-RO" altLang="en-US" b="0" dirty="0">
                <a:cs typeface="Arial" panose="020B0604020202020204" pitchFamily="34" charset="0"/>
              </a:rPr>
              <a:t>eriale</a:t>
            </a:r>
            <a:r>
              <a:rPr lang="en-US" altLang="en-US" b="0" dirty="0"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resurse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avem</a:t>
            </a:r>
            <a:r>
              <a:rPr lang="en-US" altLang="en-US" b="0" dirty="0">
                <a:cs typeface="Arial" panose="020B0604020202020204" pitchFamily="34" charset="0"/>
              </a:rPr>
              <a:t> la </a:t>
            </a:r>
            <a:r>
              <a:rPr lang="en-US" altLang="en-US" b="0" dirty="0" err="1">
                <a:cs typeface="Arial" panose="020B0604020202020204" pitchFamily="34" charset="0"/>
              </a:rPr>
              <a:t>dispozi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ie</a:t>
            </a:r>
            <a:r>
              <a:rPr lang="en-US" altLang="en-US" b="0" dirty="0">
                <a:cs typeface="Arial" panose="020B0604020202020204" pitchFamily="34" charset="0"/>
              </a:rPr>
              <a:t>? (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 err="1">
                <a:cs typeface="Arial" panose="020B0604020202020204" pitchFamily="34" charset="0"/>
              </a:rPr>
              <a:t>nregistr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 err="1">
                <a:cs typeface="Arial" panose="020B0604020202020204" pitchFamily="34" charset="0"/>
              </a:rPr>
              <a:t>ri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inventar</a:t>
            </a:r>
            <a:r>
              <a:rPr lang="en-US" altLang="en-US" b="0" dirty="0"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trebuie</a:t>
            </a:r>
            <a:r>
              <a:rPr lang="en-US" altLang="en-US" b="0" dirty="0">
                <a:cs typeface="Arial" panose="020B0604020202020204" pitchFamily="34" charset="0"/>
              </a:rPr>
              <a:t> s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achizi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>
                <a:cs typeface="Arial" panose="020B0604020202020204" pitchFamily="34" charset="0"/>
              </a:rPr>
              <a:t>ion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m? (</a:t>
            </a:r>
            <a:r>
              <a:rPr lang="en-US" altLang="en-US" b="0" dirty="0" err="1">
                <a:cs typeface="Arial" panose="020B0604020202020204" pitchFamily="34" charset="0"/>
              </a:rPr>
              <a:t>necesar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viitor</a:t>
            </a:r>
            <a:r>
              <a:rPr lang="en-US" altLang="en-US" b="0" dirty="0">
                <a:cs typeface="Arial" panose="020B0604020202020204" pitchFamily="34" charset="0"/>
              </a:rPr>
              <a:t> de mat</a:t>
            </a:r>
            <a:r>
              <a:rPr lang="ro-RO" altLang="en-US" b="0" dirty="0">
                <a:cs typeface="Arial" panose="020B0604020202020204" pitchFamily="34" charset="0"/>
              </a:rPr>
              <a:t>eriale</a:t>
            </a:r>
            <a:r>
              <a:rPr lang="en-US" altLang="en-US" b="0" dirty="0">
                <a:cs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8BC4F63-6F21-4B6F-AEBF-5DBB8D0D8D65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4FA55-8209-470F-B24E-E8F714D31042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13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459663" cy="1179513"/>
          </a:xfrm>
        </p:spPr>
        <p:txBody>
          <a:bodyPr/>
          <a:lstStyle/>
          <a:p>
            <a:pPr algn="l"/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Evolu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ţ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ia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sistemelor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de tip ERP (cont.)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762000" y="2286000"/>
            <a:ext cx="7924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>
                <a:cs typeface="Arial" panose="020B0604020202020204" pitchFamily="34" charset="0"/>
              </a:rPr>
              <a:t>Faza</a:t>
            </a:r>
            <a:r>
              <a:rPr lang="en-US" altLang="en-US" dirty="0">
                <a:cs typeface="Arial" panose="020B0604020202020204" pitchFamily="34" charset="0"/>
              </a:rPr>
              <a:t> II – “Closed loop MRP” (Capacity Requirements Planning - CRP)</a:t>
            </a:r>
          </a:p>
          <a:p>
            <a:pPr>
              <a:spcBef>
                <a:spcPct val="50000"/>
              </a:spcBef>
            </a:pPr>
            <a:r>
              <a:rPr lang="en-US" altLang="en-US" b="0" dirty="0" err="1">
                <a:cs typeface="Arial" panose="020B0604020202020204" pitchFamily="34" charset="0"/>
              </a:rPr>
              <a:t>Planificarea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priorit</a:t>
            </a:r>
            <a:r>
              <a:rPr lang="ro-RO" altLang="en-US" b="0" dirty="0">
                <a:cs typeface="Arial" panose="020B0604020202020204" pitchFamily="34" charset="0"/>
              </a:rPr>
              <a:t>ăţ</a:t>
            </a:r>
            <a:r>
              <a:rPr lang="en-US" altLang="en-US" b="0" dirty="0" err="1">
                <a:cs typeface="Arial" panose="020B0604020202020204" pitchFamily="34" charset="0"/>
              </a:rPr>
              <a:t>ilor</a:t>
            </a:r>
            <a:endParaRPr lang="en-US" altLang="en-US" b="0" dirty="0"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adaug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o </a:t>
            </a:r>
            <a:r>
              <a:rPr lang="en-US" altLang="en-US" b="0" dirty="0" err="1">
                <a:cs typeface="Arial" panose="020B0604020202020204" pitchFamily="34" charset="0"/>
              </a:rPr>
              <a:t>serie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func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>
                <a:cs typeface="Arial" panose="020B0604020202020204" pitchFamily="34" charset="0"/>
              </a:rPr>
              <a:t>ii </a:t>
            </a:r>
            <a:r>
              <a:rPr lang="en-US" altLang="en-US" b="0" dirty="0" err="1">
                <a:cs typeface="Arial" panose="020B0604020202020204" pitchFamily="34" charset="0"/>
              </a:rPr>
              <a:t>noi</a:t>
            </a:r>
            <a:r>
              <a:rPr lang="en-US" altLang="en-US" b="0" dirty="0">
                <a:cs typeface="Arial" panose="020B0604020202020204" pitchFamily="34" charset="0"/>
              </a:rPr>
              <a:t> MRP-</a:t>
            </a:r>
            <a:r>
              <a:rPr lang="en-US" altLang="en-US" b="0" dirty="0" err="1">
                <a:cs typeface="Arial" panose="020B0604020202020204" pitchFamily="34" charset="0"/>
              </a:rPr>
              <a:t>ului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tradi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ional</a:t>
            </a:r>
            <a:endParaRPr lang="en-US" altLang="en-US" b="0" dirty="0"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con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ine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instrumente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pentru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analiza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priorit</a:t>
            </a:r>
            <a:r>
              <a:rPr lang="ro-RO" altLang="en-US" b="0" dirty="0">
                <a:cs typeface="Arial" panose="020B0604020202020204" pitchFamily="34" charset="0"/>
              </a:rPr>
              <a:t>ăţ</a:t>
            </a:r>
            <a:r>
              <a:rPr lang="en-US" altLang="en-US" b="0" dirty="0" err="1">
                <a:cs typeface="Arial" panose="020B0604020202020204" pitchFamily="34" charset="0"/>
              </a:rPr>
              <a:t>ilor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capacit</a:t>
            </a:r>
            <a:r>
              <a:rPr lang="ro-RO" altLang="en-US" b="0" dirty="0">
                <a:cs typeface="Arial" panose="020B0604020202020204" pitchFamily="34" charset="0"/>
              </a:rPr>
              <a:t>ăţ</a:t>
            </a:r>
            <a:r>
              <a:rPr lang="en-US" altLang="en-US" b="0" dirty="0" err="1">
                <a:cs typeface="Arial" panose="020B0604020202020204" pitchFamily="34" charset="0"/>
              </a:rPr>
              <a:t>ilor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produc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ie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ofer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suport</a:t>
            </a:r>
            <a:r>
              <a:rPr lang="en-US" altLang="en-US" b="0" dirty="0">
                <a:cs typeface="Arial" panose="020B0604020202020204" pitchFamily="34" charset="0"/>
              </a:rPr>
              <a:t> at</a:t>
            </a:r>
            <a:r>
              <a:rPr lang="ro-RO" altLang="en-US" b="0" dirty="0">
                <a:cs typeface="Arial" panose="020B0604020202020204" pitchFamily="34" charset="0"/>
              </a:rPr>
              <a:t>â</a:t>
            </a:r>
            <a:r>
              <a:rPr lang="en-US" altLang="en-US" b="0" dirty="0">
                <a:cs typeface="Arial" panose="020B0604020202020204" pitchFamily="34" charset="0"/>
              </a:rPr>
              <a:t>t </a:t>
            </a:r>
            <a:r>
              <a:rPr lang="en-US" altLang="en-US" b="0" dirty="0" err="1">
                <a:cs typeface="Arial" panose="020B0604020202020204" pitchFamily="34" charset="0"/>
              </a:rPr>
              <a:t>pentru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planificare</a:t>
            </a:r>
            <a:r>
              <a:rPr lang="en-US" altLang="en-US" b="0" dirty="0">
                <a:cs typeface="Arial" panose="020B0604020202020204" pitchFamily="34" charset="0"/>
              </a:rPr>
              <a:t> c</a:t>
            </a:r>
            <a:r>
              <a:rPr lang="ro-RO" altLang="en-US" b="0" dirty="0">
                <a:cs typeface="Arial" panose="020B0604020202020204" pitchFamily="34" charset="0"/>
              </a:rPr>
              <a:t>â</a:t>
            </a:r>
            <a:r>
              <a:rPr lang="en-US" altLang="en-US" b="0" dirty="0">
                <a:cs typeface="Arial" panose="020B0604020202020204" pitchFamily="34" charset="0"/>
              </a:rPr>
              <a:t>t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pentru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execu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ie</a:t>
            </a:r>
            <a:endParaRPr lang="en-US" altLang="en-US" b="0" dirty="0"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func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>
                <a:cs typeface="Arial" panose="020B0604020202020204" pitchFamily="34" charset="0"/>
              </a:rPr>
              <a:t>ii de </a:t>
            </a:r>
            <a:r>
              <a:rPr lang="en-US" altLang="en-US" b="0" dirty="0" err="1">
                <a:cs typeface="Arial" panose="020B0604020202020204" pitchFamily="34" charset="0"/>
              </a:rPr>
              <a:t>planificare</a:t>
            </a:r>
            <a:r>
              <a:rPr lang="en-US" altLang="en-US" b="0" dirty="0">
                <a:cs typeface="Arial" panose="020B0604020202020204" pitchFamily="34" charset="0"/>
              </a:rPr>
              <a:t> – </a:t>
            </a:r>
            <a:r>
              <a:rPr lang="en-US" altLang="en-US" b="0" dirty="0" err="1">
                <a:cs typeface="Arial" panose="020B0604020202020204" pitchFamily="34" charset="0"/>
              </a:rPr>
              <a:t>planificarea</a:t>
            </a:r>
            <a:r>
              <a:rPr lang="en-US" altLang="en-US" b="0" dirty="0">
                <a:cs typeface="Arial" panose="020B0604020202020204" pitchFamily="34" charset="0"/>
              </a:rPr>
              <a:t> se </a:t>
            </a:r>
            <a:r>
              <a:rPr lang="en-US" altLang="en-US" b="0" dirty="0" err="1">
                <a:cs typeface="Arial" panose="020B0604020202020204" pitchFamily="34" charset="0"/>
              </a:rPr>
              <a:t>poate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modifica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atunci</a:t>
            </a:r>
            <a:r>
              <a:rPr lang="en-US" altLang="en-US" b="0" dirty="0">
                <a:cs typeface="Arial" panose="020B0604020202020204" pitchFamily="34" charset="0"/>
              </a:rPr>
              <a:t> c</a:t>
            </a:r>
            <a:r>
              <a:rPr lang="ro-RO" altLang="en-US" b="0" dirty="0">
                <a:cs typeface="Arial" panose="020B0604020202020204" pitchFamily="34" charset="0"/>
              </a:rPr>
              <a:t>â</a:t>
            </a:r>
            <a:r>
              <a:rPr lang="en-US" altLang="en-US" b="0" dirty="0" err="1">
                <a:cs typeface="Arial" panose="020B0604020202020204" pitchFamily="34" charset="0"/>
              </a:rPr>
              <a:t>nd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este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necesar</a:t>
            </a:r>
            <a:endParaRPr lang="en-US" altLang="en-US" b="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19CFACE-1BB6-4CA3-A8FB-36DABDF7B5F5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05FF9-1CE6-4850-8B22-4C665DDA9CCF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14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769938" y="457200"/>
            <a:ext cx="7459662" cy="1179513"/>
          </a:xfrm>
        </p:spPr>
        <p:txBody>
          <a:bodyPr/>
          <a:lstStyle/>
          <a:p>
            <a:pPr algn="l"/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Evolu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ţ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ia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sistemelor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de tip ERP (cont.)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762000" y="2286000"/>
            <a:ext cx="7924800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>
                <a:cs typeface="Arial" panose="020B0604020202020204" pitchFamily="34" charset="0"/>
              </a:rPr>
              <a:t>Faza</a:t>
            </a:r>
            <a:r>
              <a:rPr lang="en-US" altLang="en-US" dirty="0">
                <a:cs typeface="Arial" panose="020B0604020202020204" pitchFamily="34" charset="0"/>
              </a:rPr>
              <a:t> III – Manufacturing Resource Planning (MRP II)</a:t>
            </a:r>
          </a:p>
          <a:p>
            <a:pPr>
              <a:spcBef>
                <a:spcPct val="50000"/>
              </a:spcBef>
            </a:pPr>
            <a:r>
              <a:rPr lang="en-US" altLang="en-US" b="0" dirty="0">
                <a:cs typeface="Arial" panose="020B0604020202020204" pitchFamily="34" charset="0"/>
              </a:rPr>
              <a:t>3 </a:t>
            </a:r>
            <a:r>
              <a:rPr lang="en-US" altLang="en-US" b="0" dirty="0" err="1">
                <a:cs typeface="Arial" panose="020B0604020202020204" pitchFamily="34" charset="0"/>
              </a:rPr>
              <a:t>elemente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>
                <a:cs typeface="Arial" panose="020B0604020202020204" pitchFamily="34" charset="0"/>
              </a:rPr>
              <a:t>n plus: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S&amp;OP (Sales &amp; Operations Planning) – </a:t>
            </a:r>
            <a:r>
              <a:rPr lang="en-US" altLang="en-US" b="0" dirty="0" err="1">
                <a:cs typeface="Arial" panose="020B0604020202020204" pitchFamily="34" charset="0"/>
              </a:rPr>
              <a:t>proces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deosebit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util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>
                <a:cs typeface="Arial" panose="020B0604020202020204" pitchFamily="34" charset="0"/>
              </a:rPr>
              <a:t>n </a:t>
            </a:r>
            <a:r>
              <a:rPr lang="en-US" altLang="en-US" b="0" dirty="0" err="1">
                <a:cs typeface="Arial" panose="020B0604020202020204" pitchFamily="34" charset="0"/>
              </a:rPr>
              <a:t>balansarea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cererii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ofertei</a:t>
            </a:r>
            <a:r>
              <a:rPr lang="en-US" altLang="en-US" b="0" dirty="0">
                <a:cs typeface="Arial" panose="020B0604020202020204" pitchFamily="34" charset="0"/>
              </a:rPr>
              <a:t> – </a:t>
            </a:r>
            <a:r>
              <a:rPr lang="en-US" altLang="en-US" b="0" dirty="0" err="1">
                <a:cs typeface="Arial" panose="020B0604020202020204" pitchFamily="34" charset="0"/>
              </a:rPr>
              <a:t>ofer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un control superior </a:t>
            </a:r>
            <a:r>
              <a:rPr lang="en-US" altLang="en-US" b="0" dirty="0" err="1">
                <a:cs typeface="Arial" panose="020B0604020202020204" pitchFamily="34" charset="0"/>
              </a:rPr>
              <a:t>asupra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aspectelor</a:t>
            </a:r>
            <a:r>
              <a:rPr lang="en-US" altLang="en-US" b="0" dirty="0">
                <a:cs typeface="Arial" panose="020B0604020202020204" pitchFamily="34" charset="0"/>
              </a:rPr>
              <a:t> opera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>
                <a:cs typeface="Arial" panose="020B0604020202020204" pitchFamily="34" charset="0"/>
              </a:rPr>
              <a:t>ionale ale </a:t>
            </a:r>
            <a:r>
              <a:rPr lang="en-US" altLang="en-US" b="0" dirty="0" err="1">
                <a:cs typeface="Arial" panose="020B0604020202020204" pitchFamily="34" charset="0"/>
              </a:rPr>
              <a:t>afacerii</a:t>
            </a:r>
            <a:r>
              <a:rPr lang="en-US" altLang="en-US" b="0" dirty="0">
                <a:cs typeface="Arial" panose="020B0604020202020204" pitchFamily="34" charset="0"/>
              </a:rPr>
              <a:t>;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Interfa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>
                <a:cs typeface="Arial" panose="020B0604020202020204" pitchFamily="34" charset="0"/>
              </a:rPr>
              <a:t>a </a:t>
            </a:r>
            <a:r>
              <a:rPr lang="en-US" altLang="en-US" b="0" dirty="0" err="1">
                <a:cs typeface="Arial" panose="020B0604020202020204" pitchFamily="34" charset="0"/>
              </a:rPr>
              <a:t>financiar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– </a:t>
            </a:r>
            <a:r>
              <a:rPr lang="en-US" altLang="en-US" b="0" dirty="0" err="1">
                <a:cs typeface="Arial" panose="020B0604020202020204" pitchFamily="34" charset="0"/>
              </a:rPr>
              <a:t>ofer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posibilitatea</a:t>
            </a:r>
            <a:r>
              <a:rPr lang="en-US" altLang="en-US" b="0" dirty="0">
                <a:cs typeface="Arial" panose="020B0604020202020204" pitchFamily="34" charset="0"/>
              </a:rPr>
              <a:t> de a </a:t>
            </a:r>
            <a:r>
              <a:rPr lang="en-US" altLang="en-US" b="0" dirty="0" err="1">
                <a:cs typeface="Arial" panose="020B0604020202020204" pitchFamily="34" charset="0"/>
              </a:rPr>
              <a:t>converti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planul</a:t>
            </a:r>
            <a:r>
              <a:rPr lang="en-US" altLang="en-US" b="0" dirty="0">
                <a:cs typeface="Arial" panose="020B0604020202020204" pitchFamily="34" charset="0"/>
              </a:rPr>
              <a:t> de opera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>
                <a:cs typeface="Arial" panose="020B0604020202020204" pitchFamily="34" charset="0"/>
              </a:rPr>
              <a:t>ii (</a:t>
            </a:r>
            <a:r>
              <a:rPr lang="en-US" altLang="en-US" b="0" dirty="0" err="1">
                <a:cs typeface="Arial" panose="020B0604020202020204" pitchFamily="34" charset="0"/>
              </a:rPr>
              <a:t>num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r de </a:t>
            </a:r>
            <a:r>
              <a:rPr lang="en-US" altLang="en-US" b="0" dirty="0" err="1">
                <a:cs typeface="Arial" panose="020B0604020202020204" pitchFamily="34" charset="0"/>
              </a:rPr>
              <a:t>buc</a:t>
            </a:r>
            <a:r>
              <a:rPr lang="ro-RO" altLang="en-US" b="0" dirty="0">
                <a:cs typeface="Arial" panose="020B0604020202020204" pitchFamily="34" charset="0"/>
              </a:rPr>
              <a:t>ăţ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litri</a:t>
            </a:r>
            <a:r>
              <a:rPr lang="en-US" altLang="en-US" b="0" dirty="0">
                <a:cs typeface="Arial" panose="020B0604020202020204" pitchFamily="34" charset="0"/>
              </a:rPr>
              <a:t>, kg, etc.)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>
                <a:cs typeface="Arial" panose="020B0604020202020204" pitchFamily="34" charset="0"/>
              </a:rPr>
              <a:t>n </a:t>
            </a:r>
            <a:r>
              <a:rPr lang="en-US" altLang="en-US" b="0" dirty="0" err="1">
                <a:cs typeface="Arial" panose="020B0604020202020204" pitchFamily="34" charset="0"/>
              </a:rPr>
              <a:t>termeni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financiari</a:t>
            </a:r>
            <a:r>
              <a:rPr lang="en-US" altLang="en-US" b="0" dirty="0">
                <a:cs typeface="Arial" panose="020B0604020202020204" pitchFamily="34" charset="0"/>
              </a:rPr>
              <a:t> (</a:t>
            </a:r>
            <a:r>
              <a:rPr lang="en-US" altLang="en-US" dirty="0" err="1">
                <a:cs typeface="Arial" panose="020B0604020202020204" pitchFamily="34" charset="0"/>
              </a:rPr>
              <a:t>bani</a:t>
            </a:r>
            <a:r>
              <a:rPr lang="en-US" altLang="en-US" b="0" dirty="0">
                <a:cs typeface="Arial" panose="020B0604020202020204" pitchFamily="34" charset="0"/>
              </a:rPr>
              <a:t>!)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Simulare</a:t>
            </a:r>
            <a:r>
              <a:rPr lang="en-US" altLang="en-US" b="0" dirty="0">
                <a:cs typeface="Arial" panose="020B0604020202020204" pitchFamily="34" charset="0"/>
              </a:rPr>
              <a:t> – </a:t>
            </a:r>
            <a:r>
              <a:rPr lang="en-US" altLang="en-US" b="0" dirty="0" err="1">
                <a:cs typeface="Arial" panose="020B0604020202020204" pitchFamily="34" charset="0"/>
              </a:rPr>
              <a:t>posibilitatea</a:t>
            </a:r>
            <a:r>
              <a:rPr lang="en-US" altLang="en-US" b="0" dirty="0">
                <a:cs typeface="Arial" panose="020B0604020202020204" pitchFamily="34" charset="0"/>
              </a:rPr>
              <a:t> de a </a:t>
            </a:r>
            <a:r>
              <a:rPr lang="en-US" altLang="en-US" b="0" dirty="0" err="1">
                <a:cs typeface="Arial" panose="020B0604020202020204" pitchFamily="34" charset="0"/>
              </a:rPr>
              <a:t>simula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anumite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scenarii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de a </a:t>
            </a:r>
            <a:r>
              <a:rPr lang="en-US" altLang="en-US" b="0" dirty="0" err="1">
                <a:cs typeface="Arial" panose="020B0604020202020204" pitchFamily="34" charset="0"/>
              </a:rPr>
              <a:t>ob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ine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rezultate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pertinente</a:t>
            </a:r>
            <a:r>
              <a:rPr lang="en-US" altLang="en-US" b="0" dirty="0">
                <a:cs typeface="Arial" panose="020B0604020202020204" pitchFamily="34" charset="0"/>
              </a:rPr>
              <a:t> (</a:t>
            </a:r>
            <a:r>
              <a:rPr lang="en-US" altLang="en-US" b="0" dirty="0" err="1">
                <a:cs typeface="Arial" panose="020B0604020202020204" pitchFamily="34" charset="0"/>
              </a:rPr>
              <a:t>ast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 err="1">
                <a:cs typeface="Arial" panose="020B0604020202020204" pitchFamily="34" charset="0"/>
              </a:rPr>
              <a:t>zi</a:t>
            </a:r>
            <a:r>
              <a:rPr lang="ro-RO" altLang="en-US" b="0" dirty="0">
                <a:cs typeface="Arial" panose="020B0604020202020204" pitchFamily="34" charset="0"/>
              </a:rPr>
              <a:t>:</a:t>
            </a:r>
            <a:r>
              <a:rPr lang="en-US" altLang="en-US" b="0" dirty="0">
                <a:cs typeface="Arial" panose="020B0604020202020204" pitchFamily="34" charset="0"/>
              </a:rPr>
              <a:t> APS – Advanced Planning Systems)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6223681-7591-4B78-A827-9285C325799C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2A7FF-9849-433C-88CB-5165E3C32B72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15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459663" cy="1179513"/>
          </a:xfrm>
        </p:spPr>
        <p:txBody>
          <a:bodyPr/>
          <a:lstStyle/>
          <a:p>
            <a:pPr algn="l"/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Evolu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ţ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ia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sistemelor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de tip ERP (cont.)</a:t>
            </a: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924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cs typeface="Arial" panose="020B0604020202020204" pitchFamily="34" charset="0"/>
              </a:rPr>
              <a:t>Manufacturing Resource Planning (MRP II)</a:t>
            </a:r>
          </a:p>
          <a:p>
            <a:pPr>
              <a:spcBef>
                <a:spcPct val="50000"/>
              </a:spcBef>
            </a:pPr>
            <a:r>
              <a:rPr lang="en-US" altLang="en-US" b="0" dirty="0" err="1">
                <a:cs typeface="Arial" panose="020B0604020202020204" pitchFamily="34" charset="0"/>
              </a:rPr>
              <a:t>Defini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ie</a:t>
            </a:r>
            <a:r>
              <a:rPr lang="en-US" altLang="en-US" b="0" dirty="0">
                <a:cs typeface="Arial" panose="020B0604020202020204" pitchFamily="34" charset="0"/>
              </a:rPr>
              <a:t> (APICS – The Association for Operations Management / www.apics.org):</a:t>
            </a:r>
          </a:p>
          <a:p>
            <a:pPr>
              <a:spcBef>
                <a:spcPct val="50000"/>
              </a:spcBef>
            </a:pPr>
            <a:r>
              <a:rPr lang="en-US" altLang="en-US" b="0" dirty="0">
                <a:cs typeface="Arial" panose="020B0604020202020204" pitchFamily="34" charset="0"/>
              </a:rPr>
              <a:t>“MRP II – o </a:t>
            </a:r>
            <a:r>
              <a:rPr lang="en-US" altLang="en-US" b="0" dirty="0" err="1">
                <a:cs typeface="Arial" panose="020B0604020202020204" pitchFamily="34" charset="0"/>
              </a:rPr>
              <a:t>metod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pentru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planificarea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eficient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a </a:t>
            </a:r>
            <a:r>
              <a:rPr lang="en-US" altLang="en-US" b="0" dirty="0" err="1">
                <a:cs typeface="Arial" panose="020B0604020202020204" pitchFamily="34" charset="0"/>
              </a:rPr>
              <a:t>tuturor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resurselor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unei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companii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produc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ie</a:t>
            </a:r>
            <a:r>
              <a:rPr lang="en-US" altLang="en-US" b="0" dirty="0">
                <a:cs typeface="Arial" panose="020B0604020202020204" pitchFamily="34" charset="0"/>
              </a:rPr>
              <a:t>.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>
                <a:cs typeface="Arial" panose="020B0604020202020204" pitchFamily="34" charset="0"/>
              </a:rPr>
              <a:t>n mod ideal </a:t>
            </a:r>
            <a:r>
              <a:rPr lang="en-US" altLang="en-US" b="0" dirty="0" err="1">
                <a:cs typeface="Arial" panose="020B0604020202020204" pitchFamily="34" charset="0"/>
              </a:rPr>
              <a:t>adreseaz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planificarea</a:t>
            </a:r>
            <a:r>
              <a:rPr lang="en-US" altLang="en-US" b="0" dirty="0">
                <a:cs typeface="Arial" panose="020B0604020202020204" pitchFamily="34" charset="0"/>
              </a:rPr>
              <a:t> opera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ional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>
                <a:cs typeface="Arial" panose="020B0604020202020204" pitchFamily="34" charset="0"/>
              </a:rPr>
              <a:t>n unit</a:t>
            </a:r>
            <a:r>
              <a:rPr lang="ro-RO" altLang="en-US" b="0" dirty="0">
                <a:cs typeface="Arial" panose="020B0604020202020204" pitchFamily="34" charset="0"/>
              </a:rPr>
              <a:t>ăţ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planificarea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financiar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>
                <a:cs typeface="Arial" panose="020B0604020202020204" pitchFamily="34" charset="0"/>
              </a:rPr>
              <a:t>n </a:t>
            </a:r>
            <a:r>
              <a:rPr lang="en-US" altLang="en-US" b="0" dirty="0" err="1">
                <a:cs typeface="Arial" panose="020B0604020202020204" pitchFamily="34" charset="0"/>
              </a:rPr>
              <a:t>dolari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are </a:t>
            </a:r>
            <a:r>
              <a:rPr lang="en-US" altLang="en-US" b="0" dirty="0" err="1">
                <a:cs typeface="Arial" panose="020B0604020202020204" pitchFamily="34" charset="0"/>
              </a:rPr>
              <a:t>capacit</a:t>
            </a:r>
            <a:r>
              <a:rPr lang="ro-RO" altLang="en-US" b="0" dirty="0">
                <a:cs typeface="Arial" panose="020B0604020202020204" pitchFamily="34" charset="0"/>
              </a:rPr>
              <a:t>ăţ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simulare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pentru</a:t>
            </a:r>
            <a:r>
              <a:rPr lang="en-US" altLang="en-US" b="0" dirty="0">
                <a:cs typeface="Arial" panose="020B0604020202020204" pitchFamily="34" charset="0"/>
              </a:rPr>
              <a:t> a r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 err="1">
                <a:cs typeface="Arial" panose="020B0604020202020204" pitchFamily="34" charset="0"/>
              </a:rPr>
              <a:t>spunde</a:t>
            </a:r>
            <a:r>
              <a:rPr lang="en-US" altLang="en-US" b="0" dirty="0">
                <a:cs typeface="Arial" panose="020B0604020202020204" pitchFamily="34" charset="0"/>
              </a:rPr>
              <a:t> la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 err="1">
                <a:cs typeface="Arial" panose="020B0604020202020204" pitchFamily="34" charset="0"/>
              </a:rPr>
              <a:t>ntreb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 err="1">
                <a:cs typeface="Arial" panose="020B0604020202020204" pitchFamily="34" charset="0"/>
              </a:rPr>
              <a:t>ri</a:t>
            </a:r>
            <a:r>
              <a:rPr lang="ro-RO" altLang="en-US" b="0" dirty="0">
                <a:cs typeface="Arial" panose="020B0604020202020204" pitchFamily="34" charset="0"/>
              </a:rPr>
              <a:t> de tip</a:t>
            </a:r>
            <a:r>
              <a:rPr lang="en-US" altLang="en-US" b="0" dirty="0">
                <a:cs typeface="Arial" panose="020B0604020202020204" pitchFamily="34" charset="0"/>
              </a:rPr>
              <a:t> “what-if”. Are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>
                <a:cs typeface="Arial" panose="020B0604020202020204" pitchFamily="34" charset="0"/>
              </a:rPr>
              <a:t>n </a:t>
            </a:r>
            <a:r>
              <a:rPr lang="en-US" altLang="en-US" b="0" dirty="0" err="1">
                <a:cs typeface="Arial" panose="020B0604020202020204" pitchFamily="34" charset="0"/>
              </a:rPr>
              <a:t>componen</a:t>
            </a:r>
            <a:r>
              <a:rPr lang="ro-RO" altLang="en-US" b="0" dirty="0">
                <a:cs typeface="Arial" panose="020B0604020202020204" pitchFamily="34" charset="0"/>
              </a:rPr>
              <a:t>ţă</a:t>
            </a:r>
            <a:r>
              <a:rPr lang="en-US" altLang="en-US" b="0" dirty="0">
                <a:cs typeface="Arial" panose="020B0604020202020204" pitchFamily="34" charset="0"/>
              </a:rPr>
              <a:t> o </a:t>
            </a:r>
            <a:r>
              <a:rPr lang="en-US" altLang="en-US" b="0" dirty="0" err="1">
                <a:cs typeface="Arial" panose="020B0604020202020204" pitchFamily="34" charset="0"/>
              </a:rPr>
              <a:t>mul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ime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func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>
                <a:cs typeface="Arial" panose="020B0604020202020204" pitchFamily="34" charset="0"/>
              </a:rPr>
              <a:t>ii legate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 err="1">
                <a:cs typeface="Arial" panose="020B0604020202020204" pitchFamily="34" charset="0"/>
              </a:rPr>
              <a:t>ntre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ele</a:t>
            </a:r>
            <a:r>
              <a:rPr lang="en-US" altLang="en-US" b="0" dirty="0">
                <a:cs typeface="Arial" panose="020B0604020202020204" pitchFamily="34" charset="0"/>
              </a:rPr>
              <a:t>: </a:t>
            </a:r>
            <a:r>
              <a:rPr lang="en-US" altLang="en-US" b="0" i="1" dirty="0" err="1">
                <a:cs typeface="Arial" panose="020B0604020202020204" pitchFamily="34" charset="0"/>
              </a:rPr>
              <a:t>planificarea</a:t>
            </a:r>
            <a:r>
              <a:rPr lang="en-US" altLang="en-US" b="0" i="1" dirty="0">
                <a:cs typeface="Arial" panose="020B0604020202020204" pitchFamily="34" charset="0"/>
              </a:rPr>
              <a:t> </a:t>
            </a:r>
            <a:r>
              <a:rPr lang="en-US" altLang="en-US" b="0" i="1" dirty="0" err="1">
                <a:cs typeface="Arial" panose="020B0604020202020204" pitchFamily="34" charset="0"/>
              </a:rPr>
              <a:t>afacerii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i="1" dirty="0" err="1">
                <a:cs typeface="Arial" panose="020B0604020202020204" pitchFamily="34" charset="0"/>
              </a:rPr>
              <a:t>planificarea</a:t>
            </a:r>
            <a:r>
              <a:rPr lang="en-US" altLang="en-US" b="0" i="1" dirty="0">
                <a:cs typeface="Arial" panose="020B0604020202020204" pitchFamily="34" charset="0"/>
              </a:rPr>
              <a:t> v</a:t>
            </a:r>
            <a:r>
              <a:rPr lang="ro-RO" altLang="en-US" b="0" i="1" dirty="0">
                <a:cs typeface="Arial" panose="020B0604020202020204" pitchFamily="34" charset="0"/>
              </a:rPr>
              <a:t>â</a:t>
            </a:r>
            <a:r>
              <a:rPr lang="en-US" altLang="en-US" b="0" i="1" dirty="0" err="1">
                <a:cs typeface="Arial" panose="020B0604020202020204" pitchFamily="34" charset="0"/>
              </a:rPr>
              <a:t>nz</a:t>
            </a:r>
            <a:r>
              <a:rPr lang="ro-RO" altLang="en-US" b="0" i="1" dirty="0">
                <a:cs typeface="Arial" panose="020B0604020202020204" pitchFamily="34" charset="0"/>
              </a:rPr>
              <a:t>ă</a:t>
            </a:r>
            <a:r>
              <a:rPr lang="en-US" altLang="en-US" b="0" i="1" dirty="0" err="1">
                <a:cs typeface="Arial" panose="020B0604020202020204" pitchFamily="34" charset="0"/>
              </a:rPr>
              <a:t>rilor</a:t>
            </a:r>
            <a:r>
              <a:rPr lang="en-US" altLang="en-US" b="0" i="1" dirty="0">
                <a:cs typeface="Arial" panose="020B0604020202020204" pitchFamily="34" charset="0"/>
              </a:rPr>
              <a:t> </a:t>
            </a:r>
            <a:r>
              <a:rPr lang="ro-RO" altLang="en-US" b="0" i="1" dirty="0">
                <a:cs typeface="Arial" panose="020B0604020202020204" pitchFamily="34" charset="0"/>
              </a:rPr>
              <a:t>ş</a:t>
            </a:r>
            <a:r>
              <a:rPr lang="en-US" altLang="en-US" b="0" i="1" dirty="0" err="1">
                <a:cs typeface="Arial" panose="020B0604020202020204" pitchFamily="34" charset="0"/>
              </a:rPr>
              <a:t>i</a:t>
            </a:r>
            <a:r>
              <a:rPr lang="en-US" altLang="en-US" b="0" i="1" dirty="0">
                <a:cs typeface="Arial" panose="020B0604020202020204" pitchFamily="34" charset="0"/>
              </a:rPr>
              <a:t> opera</a:t>
            </a:r>
            <a:r>
              <a:rPr lang="ro-RO" altLang="en-US" b="0" i="1" dirty="0">
                <a:cs typeface="Arial" panose="020B0604020202020204" pitchFamily="34" charset="0"/>
              </a:rPr>
              <a:t>ţ</a:t>
            </a:r>
            <a:r>
              <a:rPr lang="en-US" altLang="en-US" b="0" i="1" dirty="0" err="1">
                <a:cs typeface="Arial" panose="020B0604020202020204" pitchFamily="34" charset="0"/>
              </a:rPr>
              <a:t>iilor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i="1" dirty="0" err="1">
                <a:cs typeface="Arial" panose="020B0604020202020204" pitchFamily="34" charset="0"/>
              </a:rPr>
              <a:t>planificarea</a:t>
            </a:r>
            <a:r>
              <a:rPr lang="en-US" altLang="en-US" b="0" i="1" dirty="0">
                <a:cs typeface="Arial" panose="020B0604020202020204" pitchFamily="34" charset="0"/>
              </a:rPr>
              <a:t> </a:t>
            </a:r>
            <a:r>
              <a:rPr lang="en-US" altLang="en-US" b="0" i="1" dirty="0" err="1">
                <a:cs typeface="Arial" panose="020B0604020202020204" pitchFamily="34" charset="0"/>
              </a:rPr>
              <a:t>produc</a:t>
            </a:r>
            <a:r>
              <a:rPr lang="ro-RO" altLang="en-US" b="0" i="1" dirty="0">
                <a:cs typeface="Arial" panose="020B0604020202020204" pitchFamily="34" charset="0"/>
              </a:rPr>
              <a:t>ţ</a:t>
            </a:r>
            <a:r>
              <a:rPr lang="en-US" altLang="en-US" b="0" i="1" dirty="0" err="1">
                <a:cs typeface="Arial" panose="020B0604020202020204" pitchFamily="34" charset="0"/>
              </a:rPr>
              <a:t>iei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i="1" dirty="0" err="1">
                <a:cs typeface="Arial" panose="020B0604020202020204" pitchFamily="34" charset="0"/>
              </a:rPr>
              <a:t>sisteme</a:t>
            </a:r>
            <a:r>
              <a:rPr lang="en-US" altLang="en-US" b="0" i="1" dirty="0">
                <a:cs typeface="Arial" panose="020B0604020202020204" pitchFamily="34" charset="0"/>
              </a:rPr>
              <a:t> </a:t>
            </a:r>
            <a:r>
              <a:rPr lang="en-US" altLang="en-US" b="0" i="1" dirty="0" err="1">
                <a:cs typeface="Arial" panose="020B0604020202020204" pitchFamily="34" charset="0"/>
              </a:rPr>
              <a:t>suport</a:t>
            </a:r>
            <a:r>
              <a:rPr lang="en-US" altLang="en-US" b="0" i="1" dirty="0">
                <a:cs typeface="Arial" panose="020B0604020202020204" pitchFamily="34" charset="0"/>
              </a:rPr>
              <a:t> de </a:t>
            </a:r>
            <a:r>
              <a:rPr lang="en-US" altLang="en-US" b="0" i="1" dirty="0" err="1">
                <a:cs typeface="Arial" panose="020B0604020202020204" pitchFamily="34" charset="0"/>
              </a:rPr>
              <a:t>execu</a:t>
            </a:r>
            <a:r>
              <a:rPr lang="ro-RO" altLang="en-US" b="0" i="1" dirty="0">
                <a:cs typeface="Arial" panose="020B0604020202020204" pitchFamily="34" charset="0"/>
              </a:rPr>
              <a:t>ţ</a:t>
            </a:r>
            <a:r>
              <a:rPr lang="en-US" altLang="en-US" b="0" i="1" dirty="0" err="1">
                <a:cs typeface="Arial" panose="020B0604020202020204" pitchFamily="34" charset="0"/>
              </a:rPr>
              <a:t>ie</a:t>
            </a:r>
            <a:r>
              <a:rPr lang="en-US" altLang="en-US" b="0" i="1" dirty="0">
                <a:cs typeface="Arial" panose="020B0604020202020204" pitchFamily="34" charset="0"/>
              </a:rPr>
              <a:t> </a:t>
            </a:r>
            <a:r>
              <a:rPr lang="en-US" altLang="en-US" b="0" i="1" dirty="0" err="1">
                <a:cs typeface="Arial" panose="020B0604020202020204" pitchFamily="34" charset="0"/>
              </a:rPr>
              <a:t>pentru</a:t>
            </a:r>
            <a:r>
              <a:rPr lang="en-US" altLang="en-US" b="0" i="1" dirty="0">
                <a:cs typeface="Arial" panose="020B0604020202020204" pitchFamily="34" charset="0"/>
              </a:rPr>
              <a:t> </a:t>
            </a:r>
            <a:r>
              <a:rPr lang="en-US" altLang="en-US" b="0" i="1" dirty="0" err="1">
                <a:cs typeface="Arial" panose="020B0604020202020204" pitchFamily="34" charset="0"/>
              </a:rPr>
              <a:t>capacit</a:t>
            </a:r>
            <a:r>
              <a:rPr lang="ro-RO" altLang="en-US" b="0" i="1" dirty="0">
                <a:cs typeface="Arial" panose="020B0604020202020204" pitchFamily="34" charset="0"/>
              </a:rPr>
              <a:t>ăţ</a:t>
            </a:r>
            <a:r>
              <a:rPr lang="en-US" altLang="en-US" b="0" i="1" dirty="0" err="1">
                <a:cs typeface="Arial" panose="020B0604020202020204" pitchFamily="34" charset="0"/>
              </a:rPr>
              <a:t>i</a:t>
            </a:r>
            <a:r>
              <a:rPr lang="en-US" altLang="en-US" b="0" i="1" dirty="0">
                <a:cs typeface="Arial" panose="020B0604020202020204" pitchFamily="34" charset="0"/>
              </a:rPr>
              <a:t> </a:t>
            </a:r>
            <a:r>
              <a:rPr lang="ro-RO" altLang="en-US" b="0" i="1" dirty="0">
                <a:cs typeface="Arial" panose="020B0604020202020204" pitchFamily="34" charset="0"/>
              </a:rPr>
              <a:t>ş</a:t>
            </a:r>
            <a:r>
              <a:rPr lang="en-US" altLang="en-US" b="0" i="1" dirty="0" err="1">
                <a:cs typeface="Arial" panose="020B0604020202020204" pitchFamily="34" charset="0"/>
              </a:rPr>
              <a:t>i</a:t>
            </a:r>
            <a:r>
              <a:rPr lang="en-US" altLang="en-US" b="0" i="1" dirty="0">
                <a:cs typeface="Arial" panose="020B0604020202020204" pitchFamily="34" charset="0"/>
              </a:rPr>
              <a:t> </a:t>
            </a:r>
            <a:r>
              <a:rPr lang="en-US" altLang="en-US" b="0" i="1" dirty="0" err="1">
                <a:cs typeface="Arial" panose="020B0604020202020204" pitchFamily="34" charset="0"/>
              </a:rPr>
              <a:t>materiale</a:t>
            </a:r>
            <a:r>
              <a:rPr lang="en-US" altLang="en-US" b="0" dirty="0">
                <a:cs typeface="Arial" panose="020B0604020202020204" pitchFamily="34" charset="0"/>
              </a:rPr>
              <a:t>. </a:t>
            </a:r>
            <a:r>
              <a:rPr lang="en-US" altLang="en-US" b="0" dirty="0" err="1">
                <a:cs typeface="Arial" panose="020B0604020202020204" pitchFamily="34" charset="0"/>
              </a:rPr>
              <a:t>Rezultatul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acestor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sisteme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este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integrat</a:t>
            </a:r>
            <a:r>
              <a:rPr lang="en-US" altLang="en-US" b="0" dirty="0">
                <a:cs typeface="Arial" panose="020B0604020202020204" pitchFamily="34" charset="0"/>
              </a:rPr>
              <a:t> cu </a:t>
            </a:r>
            <a:r>
              <a:rPr lang="en-US" altLang="en-US" b="0" dirty="0" err="1">
                <a:cs typeface="Arial" panose="020B0604020202020204" pitchFamily="34" charset="0"/>
              </a:rPr>
              <a:t>rapoartele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financiare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cu </a:t>
            </a:r>
            <a:r>
              <a:rPr lang="en-US" altLang="en-US" b="0" dirty="0" err="1">
                <a:cs typeface="Arial" panose="020B0604020202020204" pitchFamily="34" charset="0"/>
              </a:rPr>
              <a:t>planul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afacere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raportul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achizi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>
                <a:cs typeface="Arial" panose="020B0604020202020204" pitchFamily="34" charset="0"/>
              </a:rPr>
              <a:t>ii, </a:t>
            </a:r>
            <a:r>
              <a:rPr lang="en-US" altLang="en-US" b="0" dirty="0" err="1">
                <a:cs typeface="Arial" panose="020B0604020202020204" pitchFamily="34" charset="0"/>
              </a:rPr>
              <a:t>bugetul</a:t>
            </a:r>
            <a:r>
              <a:rPr lang="en-US" altLang="en-US" b="0" dirty="0">
                <a:cs typeface="Arial" panose="020B0604020202020204" pitchFamily="34" charset="0"/>
              </a:rPr>
              <a:t> de transport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inventarul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>
                <a:cs typeface="Arial" panose="020B0604020202020204" pitchFamily="34" charset="0"/>
              </a:rPr>
              <a:t>n </a:t>
            </a:r>
            <a:r>
              <a:rPr lang="en-US" altLang="en-US" b="0" dirty="0" err="1">
                <a:cs typeface="Arial" panose="020B0604020202020204" pitchFamily="34" charset="0"/>
              </a:rPr>
              <a:t>dolari</a:t>
            </a:r>
            <a:r>
              <a:rPr lang="en-US" altLang="en-US" b="0" dirty="0">
                <a:cs typeface="Arial" panose="020B0604020202020204" pitchFamily="34" charset="0"/>
              </a:rPr>
              <a:t>. MRP II </a:t>
            </a:r>
            <a:r>
              <a:rPr lang="en-US" altLang="en-US" b="0" dirty="0" err="1">
                <a:cs typeface="Arial" panose="020B0604020202020204" pitchFamily="34" charset="0"/>
              </a:rPr>
              <a:t>este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rezultatul</a:t>
            </a:r>
            <a:r>
              <a:rPr lang="en-US" altLang="en-US" b="0" dirty="0">
                <a:cs typeface="Arial" panose="020B0604020202020204" pitchFamily="34" charset="0"/>
              </a:rPr>
              <a:t> direct al </a:t>
            </a:r>
            <a:r>
              <a:rPr lang="en-US" altLang="en-US" b="0" dirty="0" err="1">
                <a:cs typeface="Arial" panose="020B0604020202020204" pitchFamily="34" charset="0"/>
              </a:rPr>
              <a:t>cre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terii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extinderii</a:t>
            </a:r>
            <a:r>
              <a:rPr lang="en-US" altLang="en-US" b="0" dirty="0">
                <a:cs typeface="Arial" panose="020B0604020202020204" pitchFamily="34" charset="0"/>
              </a:rPr>
              <a:t> closed-loop MRP.”</a:t>
            </a:r>
          </a:p>
          <a:p>
            <a:pPr>
              <a:spcBef>
                <a:spcPct val="50000"/>
              </a:spcBef>
            </a:pPr>
            <a:endParaRPr lang="en-US" altLang="en-US" b="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CA722B-2C19-4305-94B9-917A3D685A79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9A25C-2728-48EC-BD6C-DB65AF58D9A2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16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769938" y="457200"/>
            <a:ext cx="7459662" cy="1179513"/>
          </a:xfrm>
        </p:spPr>
        <p:txBody>
          <a:bodyPr/>
          <a:lstStyle/>
          <a:p>
            <a:pPr algn="l"/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Evolu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ţ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ia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sistemelor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de tip ERP (cont.)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62000" y="2286000"/>
            <a:ext cx="79248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>
                <a:cs typeface="Arial" panose="020B0604020202020204" pitchFamily="34" charset="0"/>
              </a:rPr>
              <a:t>Faza</a:t>
            </a:r>
            <a:r>
              <a:rPr lang="en-US" altLang="en-US" dirty="0">
                <a:cs typeface="Arial" panose="020B0604020202020204" pitchFamily="34" charset="0"/>
              </a:rPr>
              <a:t> IV – Enterprise Resource Planning (ERP)</a:t>
            </a:r>
          </a:p>
          <a:p>
            <a:pPr>
              <a:spcBef>
                <a:spcPct val="50000"/>
              </a:spcBef>
            </a:pPr>
            <a:r>
              <a:rPr lang="ro-RO" altLang="en-US" b="0" dirty="0" smtClean="0">
                <a:cs typeface="Arial" panose="020B0604020202020204" pitchFamily="34" charset="0"/>
              </a:rPr>
              <a:t>Reprezintă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o </a:t>
            </a:r>
            <a:r>
              <a:rPr lang="en-US" altLang="en-US" b="0" dirty="0" err="1">
                <a:cs typeface="Arial" panose="020B0604020202020204" pitchFamily="34" charset="0"/>
              </a:rPr>
              <a:t>mul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ime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procese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afaceri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 err="1">
                <a:cs typeface="Arial" panose="020B0604020202020204" pitchFamily="34" charset="0"/>
              </a:rPr>
              <a:t>ntr</a:t>
            </a:r>
            <a:r>
              <a:rPr lang="en-US" altLang="en-US" b="0" dirty="0">
                <a:cs typeface="Arial" panose="020B0604020202020204" pitchFamily="34" charset="0"/>
              </a:rPr>
              <a:t>-un </a:t>
            </a:r>
            <a:r>
              <a:rPr lang="en-US" altLang="en-US" b="0" dirty="0" err="1">
                <a:cs typeface="Arial" panose="020B0604020202020204" pitchFamily="34" charset="0"/>
              </a:rPr>
              <a:t>spectru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mai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larg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mai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efectiv</a:t>
            </a:r>
            <a:r>
              <a:rPr lang="en-US" altLang="en-US" b="0" dirty="0">
                <a:cs typeface="Arial" panose="020B0604020202020204" pitchFamily="34" charset="0"/>
              </a:rPr>
              <a:t>, cu </a:t>
            </a:r>
            <a:r>
              <a:rPr lang="en-US" altLang="en-US" b="0" dirty="0" err="1">
                <a:cs typeface="Arial" panose="020B0604020202020204" pitchFamily="34" charset="0"/>
              </a:rPr>
              <a:t>integrare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financiar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mai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puternic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altLang="en-US" b="0" dirty="0" err="1">
                <a:cs typeface="Arial" panose="020B0604020202020204" pitchFamily="34" charset="0"/>
              </a:rPr>
              <a:t>Scopuri</a:t>
            </a:r>
            <a:r>
              <a:rPr lang="en-US" altLang="en-US" b="0" dirty="0">
                <a:cs typeface="Arial" panose="020B0604020202020204" pitchFamily="34" charset="0"/>
              </a:rPr>
              <a:t>: </a:t>
            </a:r>
            <a:r>
              <a:rPr lang="en-US" altLang="en-US" b="0" dirty="0" err="1">
                <a:cs typeface="Arial" panose="020B0604020202020204" pitchFamily="34" charset="0"/>
              </a:rPr>
              <a:t>cre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terea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calit</a:t>
            </a:r>
            <a:r>
              <a:rPr lang="ro-RO" altLang="en-US" b="0" dirty="0">
                <a:cs typeface="Arial" panose="020B0604020202020204" pitchFamily="34" charset="0"/>
              </a:rPr>
              <a:t>ăţ</a:t>
            </a:r>
            <a:r>
              <a:rPr lang="en-US" altLang="en-US" b="0" dirty="0">
                <a:cs typeface="Arial" panose="020B0604020202020204" pitchFamily="34" charset="0"/>
              </a:rPr>
              <a:t>ii </a:t>
            </a:r>
            <a:r>
              <a:rPr lang="en-US" altLang="en-US" b="0" dirty="0" err="1">
                <a:cs typeface="Arial" panose="020B0604020202020204" pitchFamily="34" charset="0"/>
              </a:rPr>
              <a:t>serviciilor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oferite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pentru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clien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, a </a:t>
            </a:r>
            <a:r>
              <a:rPr lang="en-US" altLang="en-US" b="0" dirty="0" err="1">
                <a:cs typeface="Arial" panose="020B0604020202020204" pitchFamily="34" charset="0"/>
              </a:rPr>
              <a:t>productivit</a:t>
            </a:r>
            <a:r>
              <a:rPr lang="ro-RO" altLang="en-US" b="0" dirty="0">
                <a:cs typeface="Arial" panose="020B0604020202020204" pitchFamily="34" charset="0"/>
              </a:rPr>
              <a:t>ăţ</a:t>
            </a:r>
            <a:r>
              <a:rPr lang="en-US" altLang="en-US" b="0" dirty="0">
                <a:cs typeface="Arial" panose="020B0604020202020204" pitchFamily="34" charset="0"/>
              </a:rPr>
              <a:t>ii, </a:t>
            </a:r>
            <a:r>
              <a:rPr lang="en-US" altLang="en-US" b="0" dirty="0" err="1">
                <a:cs typeface="Arial" panose="020B0604020202020204" pitchFamily="34" charset="0"/>
              </a:rPr>
              <a:t>reducerea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costurilor</a:t>
            </a:r>
            <a:r>
              <a:rPr lang="en-US" altLang="en-US" b="0" dirty="0">
                <a:cs typeface="Arial" panose="020B0604020202020204" pitchFamily="34" charset="0"/>
              </a:rPr>
              <a:t> – </a:t>
            </a:r>
            <a:r>
              <a:rPr lang="en-US" altLang="en-US" b="0" dirty="0" err="1">
                <a:cs typeface="Arial" panose="020B0604020202020204" pitchFamily="34" charset="0"/>
              </a:rPr>
              <a:t>ofer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premizele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unui</a:t>
            </a:r>
            <a:r>
              <a:rPr lang="en-US" altLang="en-US" b="0" dirty="0">
                <a:cs typeface="Arial" panose="020B0604020202020204" pitchFamily="34" charset="0"/>
              </a:rPr>
              <a:t> management </a:t>
            </a:r>
            <a:r>
              <a:rPr lang="en-US" altLang="en-US" b="0" dirty="0" err="1">
                <a:cs typeface="Arial" panose="020B0604020202020204" pitchFamily="34" charset="0"/>
              </a:rPr>
              <a:t>furnizor</a:t>
            </a:r>
            <a:r>
              <a:rPr lang="en-US" altLang="en-US" b="0" dirty="0">
                <a:cs typeface="Arial" panose="020B0604020202020204" pitchFamily="34" charset="0"/>
              </a:rPr>
              <a:t>-client </a:t>
            </a:r>
            <a:r>
              <a:rPr lang="en-US" altLang="en-US" b="0" dirty="0" err="1">
                <a:cs typeface="Arial" panose="020B0604020202020204" pitchFamily="34" charset="0"/>
              </a:rPr>
              <a:t>eficient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a comer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ului</a:t>
            </a:r>
            <a:r>
              <a:rPr lang="en-US" altLang="en-US" b="0" dirty="0">
                <a:cs typeface="Arial" panose="020B0604020202020204" pitchFamily="34" charset="0"/>
              </a:rPr>
              <a:t> electronic. </a:t>
            </a:r>
          </a:p>
          <a:p>
            <a:pPr>
              <a:spcBef>
                <a:spcPct val="50000"/>
              </a:spcBef>
            </a:pPr>
            <a:r>
              <a:rPr lang="en-US" altLang="en-US" b="0" dirty="0" err="1">
                <a:cs typeface="Arial" panose="020B0604020202020204" pitchFamily="34" charset="0"/>
              </a:rPr>
              <a:t>Furnizeaz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planuri</a:t>
            </a:r>
            <a:r>
              <a:rPr lang="en-US" altLang="en-US" b="0" dirty="0">
                <a:cs typeface="Arial" panose="020B0604020202020204" pitchFamily="34" charset="0"/>
              </a:rPr>
              <a:t> ale </a:t>
            </a:r>
            <a:r>
              <a:rPr lang="en-US" altLang="en-US" b="0" dirty="0" err="1">
                <a:cs typeface="Arial" panose="020B0604020202020204" pitchFamily="34" charset="0"/>
              </a:rPr>
              <a:t>afacerii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planific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 err="1">
                <a:cs typeface="Arial" panose="020B0604020202020204" pitchFamily="34" charset="0"/>
              </a:rPr>
              <a:t>ri</a:t>
            </a:r>
            <a:r>
              <a:rPr lang="en-US" altLang="en-US" b="0" dirty="0">
                <a:cs typeface="Arial" panose="020B0604020202020204" pitchFamily="34" charset="0"/>
              </a:rPr>
              <a:t> ale </a:t>
            </a:r>
            <a:r>
              <a:rPr lang="en-US" altLang="en-US" b="0" dirty="0" err="1">
                <a:cs typeface="Arial" panose="020B0604020202020204" pitchFamily="34" charset="0"/>
              </a:rPr>
              <a:t>resurselor</a:t>
            </a:r>
            <a:r>
              <a:rPr lang="en-US" altLang="en-US" b="0" dirty="0">
                <a:cs typeface="Arial" panose="020B0604020202020204" pitchFamily="34" charset="0"/>
              </a:rPr>
              <a:t> – </a:t>
            </a:r>
            <a:r>
              <a:rPr lang="en-US" altLang="en-US" b="0" dirty="0" err="1">
                <a:cs typeface="Arial" panose="020B0604020202020204" pitchFamily="34" charset="0"/>
              </a:rPr>
              <a:t>toate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disponibile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>
                <a:cs typeface="Arial" panose="020B0604020202020204" pitchFamily="34" charset="0"/>
              </a:rPr>
              <a:t>n </a:t>
            </a:r>
            <a:r>
              <a:rPr lang="en-US" altLang="en-US" i="1" dirty="0" err="1">
                <a:cs typeface="Arial" panose="020B0604020202020204" pitchFamily="34" charset="0"/>
              </a:rPr>
              <a:t>cantitatea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necesare</a:t>
            </a:r>
            <a:r>
              <a:rPr lang="en-US" altLang="en-US" b="0" dirty="0">
                <a:cs typeface="Arial" panose="020B0604020202020204" pitchFamily="34" charset="0"/>
              </a:rPr>
              <a:t> la </a:t>
            </a:r>
            <a:r>
              <a:rPr lang="en-US" altLang="en-US" i="1" dirty="0" err="1">
                <a:cs typeface="Arial" panose="020B0604020202020204" pitchFamily="34" charset="0"/>
              </a:rPr>
              <a:t>momentul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necesar</a:t>
            </a:r>
            <a:r>
              <a:rPr lang="en-US" altLang="en-US" b="0" dirty="0"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DE8B442-676F-4B48-9146-BB53E012E111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F0D95-72E9-4868-B9D4-595799F3E5EA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17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3124200" cy="1066800"/>
          </a:xfrm>
        </p:spPr>
        <p:txBody>
          <a:bodyPr/>
          <a:lstStyle/>
          <a:p>
            <a:pPr algn="l"/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Schema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gen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erală a unui sistem 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ERP</a:t>
            </a:r>
          </a:p>
        </p:txBody>
      </p:sp>
      <p:pic>
        <p:nvPicPr>
          <p:cNvPr id="20485" name="Picture 4" descr="ER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0"/>
            <a:ext cx="520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381000" y="5145088"/>
            <a:ext cx="306654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altLang="en-US" sz="1600" b="0" dirty="0">
                <a:cs typeface="Arial" panose="020B0604020202020204" pitchFamily="34" charset="0"/>
              </a:rPr>
              <a:t>Thomas F. Wallace </a:t>
            </a:r>
          </a:p>
          <a:p>
            <a:r>
              <a:rPr lang="en-US" altLang="en-US" sz="1600" b="0" dirty="0">
                <a:cs typeface="Arial" panose="020B0604020202020204" pitchFamily="34" charset="0"/>
              </a:rPr>
              <a:t>Michael H. </a:t>
            </a:r>
            <a:r>
              <a:rPr lang="en-US" altLang="en-US" sz="1600" b="0" dirty="0" err="1">
                <a:cs typeface="Arial" panose="020B0604020202020204" pitchFamily="34" charset="0"/>
              </a:rPr>
              <a:t>Kremzar</a:t>
            </a:r>
            <a:endParaRPr lang="en-US" altLang="en-US" sz="1600" b="0" dirty="0">
              <a:cs typeface="Arial" panose="020B0604020202020204" pitchFamily="34" charset="0"/>
            </a:endParaRPr>
          </a:p>
          <a:p>
            <a:r>
              <a:rPr lang="en-US" altLang="en-US" sz="1600" b="0" dirty="0">
                <a:cs typeface="Arial" panose="020B0604020202020204" pitchFamily="34" charset="0"/>
              </a:rPr>
              <a:t>ERP: Make it happen, Wiley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B227D1D-2904-49C4-8828-7C7D42F0B844}" type="datetime4">
              <a:rPr lang="ro-RO" altLang="en-US"/>
              <a:pPr>
                <a:defRPr/>
              </a:pPr>
              <a:t>1 octombrie 2023</a:t>
            </a:fld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172DD-86EC-43C8-A584-B40B898F4A96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ERP -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Introducere</a:t>
            </a:r>
            <a:endParaRPr lang="en-US" altLang="en-US" sz="24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pic>
        <p:nvPicPr>
          <p:cNvPr id="4101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85800" y="1885950"/>
            <a:ext cx="83058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altLang="en-US" i="1" dirty="0">
                <a:cs typeface="Arial" panose="020B0604020202020204" pitchFamily="34" charset="0"/>
              </a:rPr>
              <a:t>Software ERP – Enterprise Resource Planning</a:t>
            </a:r>
          </a:p>
          <a:p>
            <a:endParaRPr lang="en-US" altLang="en-US" b="0" dirty="0"/>
          </a:p>
          <a:p>
            <a:r>
              <a:rPr lang="ro-RO" altLang="en-US" i="1" dirty="0" smtClean="0">
                <a:cs typeface="Arial" panose="020B0604020202020204" pitchFamily="34" charset="0"/>
              </a:rPr>
              <a:t>Colecţie</a:t>
            </a:r>
            <a:r>
              <a:rPr lang="en-US" altLang="en-US" i="1" dirty="0" smtClean="0">
                <a:cs typeface="Arial" panose="020B0604020202020204" pitchFamily="34" charset="0"/>
              </a:rPr>
              <a:t> </a:t>
            </a:r>
            <a:r>
              <a:rPr lang="en-US" altLang="en-US" i="1" dirty="0">
                <a:cs typeface="Arial" panose="020B0604020202020204" pitchFamily="34" charset="0"/>
              </a:rPr>
              <a:t>de </a:t>
            </a:r>
            <a:r>
              <a:rPr lang="ro-RO" altLang="en-US" i="1" dirty="0" smtClean="0">
                <a:cs typeface="Arial" panose="020B0604020202020204" pitchFamily="34" charset="0"/>
              </a:rPr>
              <a:t>aplicaţ</a:t>
            </a:r>
            <a:r>
              <a:rPr lang="en-US" altLang="en-US" i="1" dirty="0">
                <a:cs typeface="Arial" panose="020B0604020202020204" pitchFamily="34" charset="0"/>
              </a:rPr>
              <a:t>ii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menite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s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automatizeze activitatea </a:t>
            </a:r>
            <a:r>
              <a:rPr lang="en-US" altLang="en-US" b="0" dirty="0" smtClean="0">
                <a:cs typeface="Arial" panose="020B0604020202020204" pitchFamily="34" charset="0"/>
              </a:rPr>
              <a:t>de </a:t>
            </a:r>
            <a:r>
              <a:rPr lang="en-US" altLang="en-US" b="0" dirty="0">
                <a:cs typeface="Arial" panose="020B0604020202020204" pitchFamily="34" charset="0"/>
              </a:rPr>
              <a:t>business a </a:t>
            </a:r>
            <a:r>
              <a:rPr lang="ro-RO" altLang="en-US" b="0" dirty="0" smtClean="0">
                <a:cs typeface="Arial" panose="020B0604020202020204" pitchFamily="34" charset="0"/>
              </a:rPr>
              <a:t>unei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întreprinderi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(</a:t>
            </a:r>
            <a:r>
              <a:rPr lang="ro-RO" altLang="en-US" b="0" dirty="0" smtClean="0">
                <a:cs typeface="Arial" panose="020B0604020202020204" pitchFamily="34" charset="0"/>
              </a:rPr>
              <a:t>îndeosebi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departamentele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financiar-contabil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ş</a:t>
            </a:r>
            <a:r>
              <a:rPr lang="en-US" altLang="en-US" b="0" dirty="0" err="1" smtClean="0">
                <a:cs typeface="Arial" panose="020B0604020202020204" pitchFamily="34" charset="0"/>
              </a:rPr>
              <a:t>i</a:t>
            </a:r>
            <a:r>
              <a:rPr lang="en-US" altLang="en-US" b="0" dirty="0" smtClean="0">
                <a:cs typeface="Arial" panose="020B0604020202020204" pitchFamily="34" charset="0"/>
              </a:rPr>
              <a:t> de </a:t>
            </a:r>
            <a:r>
              <a:rPr lang="en-US" altLang="en-US" b="0" dirty="0" err="1" smtClean="0">
                <a:cs typeface="Arial" panose="020B0604020202020204" pitchFamily="34" charset="0"/>
              </a:rPr>
              <a:t>resurse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 err="1" smtClean="0">
                <a:cs typeface="Arial" panose="020B0604020202020204" pitchFamily="34" charset="0"/>
              </a:rPr>
              <a:t>umane</a:t>
            </a:r>
            <a:r>
              <a:rPr lang="en-US" altLang="en-US" b="0" dirty="0" smtClean="0">
                <a:cs typeface="Arial" panose="020B0604020202020204" pitchFamily="34" charset="0"/>
              </a:rPr>
              <a:t>) </a:t>
            </a:r>
            <a:r>
              <a:rPr lang="ro-RO" altLang="en-US" b="0" dirty="0" smtClean="0">
                <a:cs typeface="Arial" panose="020B0604020202020204" pitchFamily="34" charset="0"/>
              </a:rPr>
              <a:t>ş</a:t>
            </a:r>
            <a:r>
              <a:rPr lang="en-US" altLang="en-US" b="0" dirty="0" err="1" smtClean="0">
                <a:cs typeface="Arial" panose="020B0604020202020204" pitchFamily="34" charset="0"/>
              </a:rPr>
              <a:t>i</a:t>
            </a:r>
            <a:r>
              <a:rPr lang="en-US" altLang="en-US" b="0" dirty="0" smtClean="0">
                <a:cs typeface="Arial" panose="020B0604020202020204" pitchFamily="34" charset="0"/>
              </a:rPr>
              <a:t> s</a:t>
            </a:r>
            <a:r>
              <a:rPr lang="ro-RO" altLang="en-US" b="0" dirty="0" smtClean="0">
                <a:cs typeface="Arial" panose="020B0604020202020204" pitchFamily="34" charset="0"/>
              </a:rPr>
              <a:t>ă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 err="1" smtClean="0">
                <a:cs typeface="Arial" panose="020B0604020202020204" pitchFamily="34" charset="0"/>
              </a:rPr>
              <a:t>ajute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î</a:t>
            </a:r>
            <a:r>
              <a:rPr lang="en-US" altLang="en-US" b="0" dirty="0" err="1" smtClean="0">
                <a:cs typeface="Arial" panose="020B0604020202020204" pitchFamily="34" charset="0"/>
              </a:rPr>
              <a:t>ntreprinderile</a:t>
            </a:r>
            <a:r>
              <a:rPr lang="en-US" altLang="en-US" b="0" dirty="0" smtClean="0">
                <a:cs typeface="Arial" panose="020B0604020202020204" pitchFamily="34" charset="0"/>
              </a:rPr>
              <a:t> s</a:t>
            </a:r>
            <a:r>
              <a:rPr lang="ro-RO" altLang="en-US" b="0" dirty="0" smtClean="0">
                <a:cs typeface="Arial" panose="020B0604020202020204" pitchFamily="34" charset="0"/>
              </a:rPr>
              <a:t>ă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 err="1" smtClean="0">
                <a:cs typeface="Arial" panose="020B0604020202020204" pitchFamily="34" charset="0"/>
              </a:rPr>
              <a:t>administreze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 err="1" smtClean="0">
                <a:cs typeface="Arial" panose="020B0604020202020204" pitchFamily="34" charset="0"/>
              </a:rPr>
              <a:t>mai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 err="1" smtClean="0">
                <a:cs typeface="Arial" panose="020B0604020202020204" pitchFamily="34" charset="0"/>
              </a:rPr>
              <a:t>eficient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 err="1" smtClean="0">
                <a:cs typeface="Arial" panose="020B0604020202020204" pitchFamily="34" charset="0"/>
              </a:rPr>
              <a:t>activi</a:t>
            </a:r>
            <a:r>
              <a:rPr lang="ro-RO" altLang="en-US" b="0" dirty="0">
                <a:cs typeface="Arial" panose="020B0604020202020204" pitchFamily="34" charset="0"/>
              </a:rPr>
              <a:t>tăţ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legate de </a:t>
            </a:r>
            <a:r>
              <a:rPr lang="ro-RO" altLang="en-US" b="0" dirty="0" smtClean="0">
                <a:cs typeface="Arial" panose="020B0604020202020204" pitchFamily="34" charset="0"/>
              </a:rPr>
              <a:t>procesul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de </a:t>
            </a:r>
            <a:r>
              <a:rPr lang="en-US" altLang="en-US" b="0" dirty="0" err="1">
                <a:cs typeface="Arial" panose="020B0604020202020204" pitchFamily="34" charset="0"/>
              </a:rPr>
              <a:t>produc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ie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comenzi</a:t>
            </a:r>
            <a:r>
              <a:rPr lang="en-US" altLang="en-US" b="0" dirty="0">
                <a:cs typeface="Arial" panose="020B0604020202020204" pitchFamily="34" charset="0"/>
              </a:rPr>
              <a:t> de la </a:t>
            </a:r>
            <a:r>
              <a:rPr lang="en-US" altLang="en-US" b="0" dirty="0" err="1">
                <a:cs typeface="Arial" panose="020B0604020202020204" pitchFamily="34" charset="0"/>
              </a:rPr>
              <a:t>clien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planificarea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produc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iei</a:t>
            </a:r>
            <a:r>
              <a:rPr lang="en-US" altLang="en-US" b="0" dirty="0">
                <a:cs typeface="Arial" panose="020B0604020202020204" pitchFamily="34" charset="0"/>
              </a:rPr>
              <a:t>, etc. </a:t>
            </a:r>
          </a:p>
          <a:p>
            <a:endParaRPr lang="en-US" altLang="en-US" b="0" dirty="0">
              <a:cs typeface="Arial" panose="020B0604020202020204" pitchFamily="34" charset="0"/>
            </a:endParaRPr>
          </a:p>
          <a:p>
            <a:r>
              <a:rPr lang="en-US" altLang="en-US" b="0" dirty="0" err="1">
                <a:cs typeface="Arial" panose="020B0604020202020204" pitchFamily="34" charset="0"/>
              </a:rPr>
              <a:t>Sistemele</a:t>
            </a:r>
            <a:r>
              <a:rPr lang="en-US" altLang="en-US" b="0" dirty="0">
                <a:cs typeface="Arial" panose="020B0604020202020204" pitchFamily="34" charset="0"/>
              </a:rPr>
              <a:t> ERP </a:t>
            </a:r>
            <a:r>
              <a:rPr lang="en-US" altLang="en-US" b="0" dirty="0" err="1">
                <a:cs typeface="Arial" panose="020B0604020202020204" pitchFamily="34" charset="0"/>
              </a:rPr>
              <a:t>creaz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un </a:t>
            </a:r>
            <a:r>
              <a:rPr lang="en-US" altLang="en-US" i="1" dirty="0" err="1">
                <a:cs typeface="Arial" panose="020B0604020202020204" pitchFamily="34" charset="0"/>
              </a:rPr>
              <a:t>mediu</a:t>
            </a:r>
            <a:r>
              <a:rPr lang="en-US" altLang="en-US" i="1" dirty="0">
                <a:cs typeface="Arial" panose="020B0604020202020204" pitchFamily="34" charset="0"/>
              </a:rPr>
              <a:t> </a:t>
            </a:r>
            <a:r>
              <a:rPr lang="en-US" altLang="en-US" i="1" dirty="0" err="1">
                <a:cs typeface="Arial" panose="020B0604020202020204" pitchFamily="34" charset="0"/>
              </a:rPr>
              <a:t>interactiv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ajut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compania</a:t>
            </a:r>
            <a:r>
              <a:rPr lang="en-US" altLang="en-US" b="0" dirty="0">
                <a:cs typeface="Arial" panose="020B0604020202020204" pitchFamily="34" charset="0"/>
              </a:rPr>
              <a:t> s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administreze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s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analizeze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procesele</a:t>
            </a:r>
            <a:r>
              <a:rPr lang="en-US" altLang="en-US" b="0" dirty="0">
                <a:cs typeface="Arial" panose="020B0604020202020204" pitchFamily="34" charset="0"/>
              </a:rPr>
              <a:t> din </a:t>
            </a:r>
            <a:r>
              <a:rPr lang="en-US" altLang="en-US" b="0" dirty="0" err="1">
                <a:cs typeface="Arial" panose="020B0604020202020204" pitchFamily="34" charset="0"/>
              </a:rPr>
              <a:t>cadrul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afacerii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asociate</a:t>
            </a:r>
            <a:r>
              <a:rPr lang="en-US" altLang="en-US" b="0" dirty="0">
                <a:cs typeface="Arial" panose="020B0604020202020204" pitchFamily="34" charset="0"/>
              </a:rPr>
              <a:t> cu </a:t>
            </a:r>
            <a:r>
              <a:rPr lang="en-US" altLang="en-US" b="0" dirty="0" err="1">
                <a:cs typeface="Arial" panose="020B0604020202020204" pitchFamily="34" charset="0"/>
              </a:rPr>
              <a:t>produc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ia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bunuri</a:t>
            </a:r>
            <a:r>
              <a:rPr lang="en-US" altLang="en-US" b="0" dirty="0">
                <a:cs typeface="Arial" panose="020B0604020202020204" pitchFamily="34" charset="0"/>
              </a:rPr>
              <a:t>: </a:t>
            </a:r>
            <a:r>
              <a:rPr lang="ro-RO" altLang="en-US" b="0" dirty="0" smtClean="0">
                <a:cs typeface="Arial" panose="020B0604020202020204" pitchFamily="34" charset="0"/>
              </a:rPr>
              <a:t>controlul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inventarului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preluarea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comenzilor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contabilitate</a:t>
            </a:r>
            <a:r>
              <a:rPr lang="en-US" altLang="en-US" b="0" dirty="0">
                <a:cs typeface="Arial" panose="020B0604020202020204" pitchFamily="34" charset="0"/>
              </a:rPr>
              <a:t>, 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DF9088C-B842-4F47-A2A0-0BB75A69CEE0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 dirty="0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79C3F-5B11-48FB-87D4-79E5F27C15CA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ERP -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Introducere</a:t>
            </a:r>
            <a:endParaRPr lang="en-US" altLang="en-US" sz="24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pic>
        <p:nvPicPr>
          <p:cNvPr id="5125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685800" y="1885950"/>
            <a:ext cx="8077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altLang="en-US" i="1" dirty="0">
                <a:cs typeface="Arial" panose="020B0604020202020204" pitchFamily="34" charset="0"/>
              </a:rPr>
              <a:t>Software ERP – Enterprise Resource Planning</a:t>
            </a:r>
          </a:p>
          <a:p>
            <a:endParaRPr lang="en-US" altLang="en-US" b="0" dirty="0">
              <a:cs typeface="Arial" panose="020B0604020202020204" pitchFamily="34" charset="0"/>
            </a:endParaRPr>
          </a:p>
          <a:p>
            <a:r>
              <a:rPr lang="ro-RO" altLang="en-US" b="0" dirty="0" smtClean="0">
                <a:cs typeface="Arial" panose="020B0604020202020204" pitchFamily="34" charset="0"/>
              </a:rPr>
              <a:t>Altă definiţie</a:t>
            </a:r>
            <a:r>
              <a:rPr lang="en-US" altLang="en-US" b="0" dirty="0" smtClean="0">
                <a:cs typeface="Arial" panose="020B0604020202020204" pitchFamily="34" charset="0"/>
              </a:rPr>
              <a:t>:</a:t>
            </a:r>
            <a:endParaRPr lang="en-US" altLang="en-US" b="0" dirty="0">
              <a:cs typeface="Arial" panose="020B0604020202020204" pitchFamily="34" charset="0"/>
            </a:endParaRPr>
          </a:p>
          <a:p>
            <a:endParaRPr lang="en-US" altLang="en-US" b="0" dirty="0">
              <a:cs typeface="Arial" panose="020B0604020202020204" pitchFamily="34" charset="0"/>
            </a:endParaRPr>
          </a:p>
          <a:p>
            <a:r>
              <a:rPr lang="en-US" altLang="en-US" b="0" dirty="0">
                <a:cs typeface="Arial" panose="020B0604020202020204" pitchFamily="34" charset="0"/>
              </a:rPr>
              <a:t>Un ERP </a:t>
            </a:r>
            <a:r>
              <a:rPr lang="ro-RO" altLang="en-US" b="0" dirty="0" smtClean="0">
                <a:cs typeface="Arial" panose="020B0604020202020204" pitchFamily="34" charset="0"/>
              </a:rPr>
              <a:t>este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o </a:t>
            </a:r>
            <a:r>
              <a:rPr lang="ro-RO" altLang="en-US" i="1" dirty="0" smtClean="0">
                <a:cs typeface="Arial" panose="020B0604020202020204" pitchFamily="34" charset="0"/>
              </a:rPr>
              <a:t>aplicaţie</a:t>
            </a:r>
            <a:r>
              <a:rPr lang="en-US" altLang="en-US" i="1" dirty="0" smtClean="0">
                <a:cs typeface="Arial" panose="020B0604020202020204" pitchFamily="34" charset="0"/>
              </a:rPr>
              <a:t> </a:t>
            </a:r>
            <a:r>
              <a:rPr lang="en-US" altLang="en-US" i="1" dirty="0">
                <a:cs typeface="Arial" panose="020B0604020202020204" pitchFamily="34" charset="0"/>
              </a:rPr>
              <a:t>software </a:t>
            </a:r>
            <a:r>
              <a:rPr lang="ro-RO" altLang="en-US" i="1" dirty="0" smtClean="0">
                <a:cs typeface="Arial" panose="020B0604020202020204" pitchFamily="34" charset="0"/>
              </a:rPr>
              <a:t>complexă</a:t>
            </a:r>
            <a:r>
              <a:rPr lang="en-US" altLang="en-US" i="1" dirty="0" smtClean="0">
                <a:cs typeface="Arial" panose="020B0604020202020204" pitchFamily="34" charset="0"/>
              </a:rPr>
              <a:t> </a:t>
            </a:r>
            <a:r>
              <a:rPr lang="ro-RO" altLang="en-US" i="1" dirty="0" smtClean="0">
                <a:cs typeface="Arial" panose="020B0604020202020204" pitchFamily="34" charset="0"/>
              </a:rPr>
              <a:t>multi-modulară</a:t>
            </a:r>
            <a:r>
              <a:rPr lang="en-US" altLang="en-US" i="1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care </a:t>
            </a:r>
            <a:r>
              <a:rPr lang="ro-RO" altLang="en-US" b="0" dirty="0" smtClean="0">
                <a:cs typeface="Arial" panose="020B0604020202020204" pitchFamily="34" charset="0"/>
              </a:rPr>
              <a:t>integrează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procesele economice </a:t>
            </a:r>
            <a:r>
              <a:rPr lang="en-US" altLang="en-US" b="0" dirty="0" smtClean="0">
                <a:cs typeface="Arial" panose="020B0604020202020204" pitchFamily="34" charset="0"/>
              </a:rPr>
              <a:t>ale </a:t>
            </a:r>
            <a:r>
              <a:rPr lang="ro-RO" altLang="en-US" b="0" dirty="0" smtClean="0">
                <a:cs typeface="Arial" panose="020B0604020202020204" pitchFamily="34" charset="0"/>
              </a:rPr>
              <a:t>întreprinderii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cu </a:t>
            </a:r>
            <a:r>
              <a:rPr lang="ro-RO" altLang="en-US" b="0" dirty="0" smtClean="0">
                <a:cs typeface="Arial" panose="020B0604020202020204" pitchFamily="34" charset="0"/>
              </a:rPr>
              <a:t>scopul optimizării şi creşterii eficienţei acestora</a:t>
            </a:r>
            <a:r>
              <a:rPr lang="en-US" altLang="en-US" b="0" dirty="0" smtClean="0">
                <a:cs typeface="Arial" panose="020B0604020202020204" pitchFamily="34" charset="0"/>
              </a:rPr>
              <a:t>. </a:t>
            </a:r>
            <a:endParaRPr lang="ro-RO" altLang="en-US" b="0" dirty="0">
              <a:cs typeface="Arial" panose="020B0604020202020204" pitchFamily="34" charset="0"/>
            </a:endParaRPr>
          </a:p>
          <a:p>
            <a:endParaRPr lang="en-US" altLang="en-US" b="0" dirty="0">
              <a:cs typeface="Arial" panose="020B0604020202020204" pitchFamily="34" charset="0"/>
            </a:endParaRPr>
          </a:p>
          <a:p>
            <a:r>
              <a:rPr lang="en-US" altLang="en-US" b="0" dirty="0">
                <a:cs typeface="Arial" panose="020B0604020202020204" pitchFamily="34" charset="0"/>
              </a:rPr>
              <a:t>Din </a:t>
            </a:r>
            <a:r>
              <a:rPr lang="ro-RO" altLang="en-US" b="0" dirty="0" smtClean="0">
                <a:cs typeface="Arial" panose="020B0604020202020204" pitchFamily="34" charset="0"/>
              </a:rPr>
              <a:t>punctul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de </a:t>
            </a:r>
            <a:r>
              <a:rPr lang="ro-RO" altLang="en-US" b="0" dirty="0" smtClean="0">
                <a:cs typeface="Arial" panose="020B0604020202020204" pitchFamily="34" charset="0"/>
              </a:rPr>
              <a:t>vedere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al </a:t>
            </a:r>
            <a:r>
              <a:rPr lang="ro-RO" altLang="en-US" b="0" dirty="0" err="1" smtClean="0">
                <a:cs typeface="Arial" panose="020B0604020202020204" pitchFamily="34" charset="0"/>
              </a:rPr>
              <a:t>funcţionalităţilor</a:t>
            </a:r>
            <a:r>
              <a:rPr lang="en-US" altLang="en-US" b="0" dirty="0" smtClean="0">
                <a:cs typeface="Arial" panose="020B0604020202020204" pitchFamily="34" charset="0"/>
              </a:rPr>
              <a:t>, </a:t>
            </a:r>
            <a:r>
              <a:rPr lang="en-US" altLang="en-US" b="0" dirty="0">
                <a:cs typeface="Arial" panose="020B0604020202020204" pitchFamily="34" charset="0"/>
              </a:rPr>
              <a:t>un software ERP </a:t>
            </a:r>
            <a:r>
              <a:rPr lang="ro-RO" altLang="en-US" b="0" dirty="0" smtClean="0">
                <a:cs typeface="Arial" panose="020B0604020202020204" pitchFamily="34" charset="0"/>
              </a:rPr>
              <a:t>acoperă </a:t>
            </a:r>
            <a:r>
              <a:rPr lang="en-US" altLang="en-US" b="0" dirty="0" err="1" smtClean="0">
                <a:cs typeface="Arial" panose="020B0604020202020204" pitchFamily="34" charset="0"/>
              </a:rPr>
              <a:t>următoarele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domenii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interes</a:t>
            </a:r>
            <a:r>
              <a:rPr lang="en-US" altLang="en-US" b="0" dirty="0">
                <a:cs typeface="Arial" panose="020B0604020202020204" pitchFamily="34" charset="0"/>
              </a:rPr>
              <a:t> ale </a:t>
            </a:r>
            <a:r>
              <a:rPr lang="en-US" altLang="en-US" b="0" dirty="0" err="1">
                <a:cs typeface="Arial" panose="020B0604020202020204" pitchFamily="34" charset="0"/>
              </a:rPr>
              <a:t>unei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afaceri</a:t>
            </a:r>
            <a:r>
              <a:rPr lang="en-US" altLang="en-US" b="0" dirty="0">
                <a:cs typeface="Arial" panose="020B0604020202020204" pitchFamily="34" charset="0"/>
              </a:rPr>
              <a:t>: </a:t>
            </a:r>
            <a:r>
              <a:rPr lang="en-US" altLang="en-US" b="0" dirty="0" err="1">
                <a:cs typeface="Arial" panose="020B0604020202020204" pitchFamily="34" charset="0"/>
              </a:rPr>
              <a:t>planificarea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producţiei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gestiunea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achiziţiilor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gestiunea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stocurilor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 smtClean="0">
                <a:cs typeface="Arial" panose="020B0604020202020204" pitchFamily="34" charset="0"/>
              </a:rPr>
              <a:t>i</a:t>
            </a:r>
            <a:r>
              <a:rPr lang="ro-RO" altLang="en-US" b="0" dirty="0" err="1" smtClean="0">
                <a:cs typeface="Arial" panose="020B0604020202020204" pitchFamily="34" charset="0"/>
              </a:rPr>
              <a:t>nteracţiunea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cu </a:t>
            </a:r>
            <a:r>
              <a:rPr lang="ro-RO" altLang="en-US" b="0" dirty="0" smtClean="0">
                <a:cs typeface="Arial" panose="020B0604020202020204" pitchFamily="34" charset="0"/>
              </a:rPr>
              <a:t>furnizorii</a:t>
            </a:r>
            <a:r>
              <a:rPr lang="en-US" altLang="en-US" b="0" dirty="0" smtClean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gestiunea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relaţiilor</a:t>
            </a:r>
            <a:r>
              <a:rPr lang="en-US" altLang="en-US" b="0" dirty="0">
                <a:cs typeface="Arial" panose="020B0604020202020204" pitchFamily="34" charset="0"/>
              </a:rPr>
              <a:t> cu </a:t>
            </a:r>
            <a:r>
              <a:rPr lang="ro-RO" altLang="en-US" b="0" dirty="0" err="1" smtClean="0">
                <a:cs typeface="Arial" panose="020B0604020202020204" pitchFamily="34" charset="0"/>
              </a:rPr>
              <a:t>clienţii</a:t>
            </a:r>
            <a:r>
              <a:rPr lang="en-US" altLang="en-US" b="0" dirty="0" smtClean="0">
                <a:cs typeface="Arial" panose="020B0604020202020204" pitchFamily="34" charset="0"/>
              </a:rPr>
              <a:t>, </a:t>
            </a:r>
            <a:r>
              <a:rPr lang="ro-RO" altLang="en-US" b="0" dirty="0" smtClean="0">
                <a:cs typeface="Arial" panose="020B0604020202020204" pitchFamily="34" charset="0"/>
              </a:rPr>
              <a:t>urmărirea comenzilor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și/sau a contractelor</a:t>
            </a:r>
            <a:r>
              <a:rPr lang="en-US" altLang="en-US" b="0" dirty="0" smtClean="0">
                <a:cs typeface="Arial" panose="020B0604020202020204" pitchFamily="34" charset="0"/>
              </a:rPr>
              <a:t>, </a:t>
            </a:r>
            <a:r>
              <a:rPr lang="ro-RO" altLang="en-US" b="0" dirty="0" smtClean="0">
                <a:cs typeface="Arial" panose="020B0604020202020204" pitchFamily="34" charset="0"/>
              </a:rPr>
              <a:t>gestiunea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financiară</a:t>
            </a:r>
            <a:r>
              <a:rPr lang="en-US" altLang="en-US" b="0" dirty="0" smtClean="0">
                <a:cs typeface="Arial" panose="020B0604020202020204" pitchFamily="34" charset="0"/>
              </a:rPr>
              <a:t>, </a:t>
            </a:r>
            <a:r>
              <a:rPr lang="ro-RO" altLang="en-US" b="0" dirty="0" smtClean="0">
                <a:cs typeface="Arial" panose="020B0604020202020204" pitchFamily="34" charset="0"/>
              </a:rPr>
              <a:t>gestiunea resurselor umane</a:t>
            </a:r>
            <a:r>
              <a:rPr lang="en-US" altLang="en-US" b="0" dirty="0" smtClean="0">
                <a:cs typeface="Arial" panose="020B0604020202020204" pitchFamily="34" charset="0"/>
              </a:rPr>
              <a:t>, </a:t>
            </a:r>
            <a:r>
              <a:rPr lang="en-US" altLang="en-US" b="0" dirty="0">
                <a:cs typeface="Arial" panose="020B0604020202020204" pitchFamily="34" charset="0"/>
              </a:rPr>
              <a:t>etc.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9F1D8A-0B78-4DF6-BCCA-366A9937E80A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54B43-1EB4-4E8C-B864-8AE1E4E39D0F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4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ERP –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Caracteristici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de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baz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ă</a:t>
            </a:r>
            <a:endParaRPr lang="en-US" altLang="en-US" sz="24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pic>
        <p:nvPicPr>
          <p:cNvPr id="6149" name="Picture 3" descr="ebiz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685800" y="1828800"/>
            <a:ext cx="82296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ro-RO" altLang="en-US" i="1" dirty="0" smtClean="0">
                <a:cs typeface="Arial" panose="020B0604020202020204" pitchFamily="34" charset="0"/>
              </a:rPr>
              <a:t>Inițial, sistemele ERP necesitau o puternic</a:t>
            </a:r>
            <a:r>
              <a:rPr lang="en-US" altLang="en-US" b="0" i="1" dirty="0" smtClean="0">
                <a:cs typeface="Arial" panose="020B0604020202020204" pitchFamily="34" charset="0"/>
              </a:rPr>
              <a:t>ă</a:t>
            </a:r>
            <a:r>
              <a:rPr lang="en-US" altLang="en-US" i="1" dirty="0" smtClean="0">
                <a:cs typeface="Arial" panose="020B0604020202020204" pitchFamily="34" charset="0"/>
              </a:rPr>
              <a:t> </a:t>
            </a:r>
            <a:r>
              <a:rPr lang="ro-RO" altLang="en-US" i="1" dirty="0" smtClean="0">
                <a:cs typeface="Arial" panose="020B0604020202020204" pitchFamily="34" charset="0"/>
              </a:rPr>
              <a:t>investiţie</a:t>
            </a:r>
            <a:r>
              <a:rPr lang="en-US" altLang="en-US" i="1" dirty="0" smtClean="0">
                <a:cs typeface="Arial" panose="020B0604020202020204" pitchFamily="34" charset="0"/>
              </a:rPr>
              <a:t> </a:t>
            </a:r>
            <a:r>
              <a:rPr lang="ro-RO" altLang="en-US" i="1" dirty="0">
                <a:cs typeface="Arial" panose="020B0604020202020204" pitchFamily="34" charset="0"/>
              </a:rPr>
              <a:t>î</a:t>
            </a:r>
            <a:r>
              <a:rPr lang="en-US" altLang="en-US" i="1" dirty="0">
                <a:cs typeface="Arial" panose="020B0604020202020204" pitchFamily="34" charset="0"/>
              </a:rPr>
              <a:t>n </a:t>
            </a:r>
            <a:r>
              <a:rPr lang="ro-RO" altLang="en-US" i="1" dirty="0" smtClean="0">
                <a:cs typeface="Arial" panose="020B0604020202020204" pitchFamily="34" charset="0"/>
              </a:rPr>
              <a:t>echipamente</a:t>
            </a:r>
            <a:r>
              <a:rPr lang="en-US" altLang="en-US" i="1" dirty="0" smtClean="0">
                <a:cs typeface="Arial" panose="020B0604020202020204" pitchFamily="34" charset="0"/>
              </a:rPr>
              <a:t> </a:t>
            </a:r>
            <a:r>
              <a:rPr lang="en-US" altLang="en-US" i="1" dirty="0">
                <a:cs typeface="Arial" panose="020B0604020202020204" pitchFamily="34" charset="0"/>
              </a:rPr>
              <a:t>IT</a:t>
            </a:r>
          </a:p>
          <a:p>
            <a:endParaRPr lang="en-US" altLang="en-US" b="0" dirty="0">
              <a:cs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Bazate pe sisteme distribuite deschise </a:t>
            </a:r>
            <a:r>
              <a:rPr lang="en-US" altLang="en-US" b="0" dirty="0" smtClean="0">
                <a:cs typeface="Arial" panose="020B0604020202020204" pitchFamily="34" charset="0"/>
              </a:rPr>
              <a:t>(</a:t>
            </a:r>
            <a:r>
              <a:rPr lang="ro-RO" altLang="en-US" b="0" dirty="0" smtClean="0">
                <a:cs typeface="Arial" panose="020B0604020202020204" pitchFamily="34" charset="0"/>
              </a:rPr>
              <a:t>arhitectură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client/server), </a:t>
            </a:r>
            <a:r>
              <a:rPr lang="ro-RO" altLang="en-US" b="0" dirty="0" smtClean="0">
                <a:cs typeface="Arial" panose="020B0604020202020204" pitchFamily="34" charset="0"/>
              </a:rPr>
              <a:t>spre deosebire </a:t>
            </a:r>
            <a:r>
              <a:rPr lang="en-US" altLang="en-US" b="0" dirty="0" smtClean="0">
                <a:cs typeface="Arial" panose="020B0604020202020204" pitchFamily="34" charset="0"/>
              </a:rPr>
              <a:t>de </a:t>
            </a:r>
            <a:r>
              <a:rPr lang="ro-RO" altLang="en-US" b="0" dirty="0">
                <a:cs typeface="Arial" panose="020B0604020202020204" pitchFamily="34" charset="0"/>
              </a:rPr>
              <a:t>vechile </a:t>
            </a:r>
            <a:r>
              <a:rPr lang="ro-RO" altLang="en-US" b="0" dirty="0" smtClean="0">
                <a:cs typeface="Arial" panose="020B0604020202020204" pitchFamily="34" charset="0"/>
              </a:rPr>
              <a:t>sisteme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MRP </a:t>
            </a:r>
            <a:r>
              <a:rPr lang="ro-RO" altLang="en-US" b="0" dirty="0" smtClean="0">
                <a:cs typeface="Arial" panose="020B0604020202020204" pitchFamily="34" charset="0"/>
              </a:rPr>
              <a:t>ce erau sisteme </a:t>
            </a:r>
            <a:r>
              <a:rPr lang="en-US" altLang="en-US" b="0" dirty="0" smtClean="0">
                <a:cs typeface="Arial" panose="020B0604020202020204" pitchFamily="34" charset="0"/>
              </a:rPr>
              <a:t>mainframe </a:t>
            </a:r>
            <a:r>
              <a:rPr lang="ro-RO" altLang="en-US" b="0" dirty="0" smtClean="0">
                <a:cs typeface="Arial" panose="020B0604020202020204" pitchFamily="34" charset="0"/>
              </a:rPr>
              <a:t>sau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minicomputer </a:t>
            </a:r>
            <a:r>
              <a:rPr lang="ro-RO" altLang="en-US" b="0" dirty="0" smtClean="0">
                <a:cs typeface="Arial" panose="020B0604020202020204" pitchFamily="34" charset="0"/>
              </a:rPr>
              <a:t>bazate pe arhitecturi proprietare sau sisteme </a:t>
            </a:r>
            <a:r>
              <a:rPr lang="en-US" altLang="en-US" b="0" dirty="0" smtClean="0">
                <a:cs typeface="Arial" panose="020B0604020202020204" pitchFamily="34" charset="0"/>
              </a:rPr>
              <a:t>stand-alone </a:t>
            </a:r>
            <a:r>
              <a:rPr lang="en-US" altLang="en-US" b="0" dirty="0">
                <a:cs typeface="Arial" panose="020B0604020202020204" pitchFamily="34" charset="0"/>
              </a:rPr>
              <a:t>PC;</a:t>
            </a:r>
          </a:p>
          <a:p>
            <a:pPr lvl="1"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Bazate pe tehnologia bazelor </a:t>
            </a:r>
            <a:r>
              <a:rPr lang="en-US" altLang="en-US" b="0" dirty="0" smtClean="0">
                <a:cs typeface="Arial" panose="020B0604020202020204" pitchFamily="34" charset="0"/>
              </a:rPr>
              <a:t>de </a:t>
            </a:r>
            <a:r>
              <a:rPr lang="en-US" altLang="en-US" b="0" dirty="0">
                <a:cs typeface="Arial" panose="020B0604020202020204" pitchFamily="34" charset="0"/>
              </a:rPr>
              <a:t>date distribuite </a:t>
            </a:r>
            <a:r>
              <a:rPr lang="ro-RO" altLang="en-US" b="0" dirty="0" smtClean="0">
                <a:cs typeface="Arial" panose="020B0604020202020204" pitchFamily="34" charset="0"/>
              </a:rPr>
              <a:t>relaţ</a:t>
            </a:r>
            <a:r>
              <a:rPr lang="en-US" altLang="en-US" b="0" dirty="0">
                <a:cs typeface="Arial" panose="020B0604020202020204" pitchFamily="34" charset="0"/>
              </a:rPr>
              <a:t>ionale (se </a:t>
            </a:r>
            <a:r>
              <a:rPr lang="ro-RO" altLang="en-US" b="0" dirty="0" smtClean="0">
                <a:cs typeface="Arial" panose="020B0604020202020204" pitchFamily="34" charset="0"/>
              </a:rPr>
              <a:t>oferă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suport pentru mai multe copii </a:t>
            </a:r>
            <a:r>
              <a:rPr lang="en-US" altLang="en-US" b="0" dirty="0" smtClean="0">
                <a:cs typeface="Arial" panose="020B0604020202020204" pitchFamily="34" charset="0"/>
              </a:rPr>
              <a:t>ale </a:t>
            </a:r>
            <a:r>
              <a:rPr lang="ro-RO" altLang="en-US" b="0" dirty="0" smtClean="0">
                <a:cs typeface="Arial" panose="020B0604020202020204" pitchFamily="34" charset="0"/>
              </a:rPr>
              <a:t>unei baze </a:t>
            </a:r>
            <a:r>
              <a:rPr lang="en-US" altLang="en-US" b="0" dirty="0" smtClean="0">
                <a:cs typeface="Arial" panose="020B0604020202020204" pitchFamily="34" charset="0"/>
              </a:rPr>
              <a:t>de </a:t>
            </a:r>
            <a:r>
              <a:rPr lang="en-US" altLang="en-US" b="0" dirty="0">
                <a:cs typeface="Arial" panose="020B0604020202020204" pitchFamily="34" charset="0"/>
              </a:rPr>
              <a:t>date transparent </a:t>
            </a:r>
            <a:r>
              <a:rPr lang="ro-RO" altLang="en-US" b="0" dirty="0" smtClean="0">
                <a:cs typeface="Arial" panose="020B0604020202020204" pitchFamily="34" charset="0"/>
              </a:rPr>
              <a:t>utilizatorului oriund</a:t>
            </a:r>
            <a:r>
              <a:rPr lang="en-US" altLang="en-US" b="0" dirty="0" smtClean="0">
                <a:cs typeface="Arial" panose="020B0604020202020204" pitchFamily="34" charset="0"/>
              </a:rPr>
              <a:t>e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>
                <a:cs typeface="Arial" panose="020B0604020202020204" pitchFamily="34" charset="0"/>
              </a:rPr>
              <a:t>n </a:t>
            </a:r>
            <a:r>
              <a:rPr lang="ro-RO" altLang="en-US" b="0" dirty="0" smtClean="0">
                <a:cs typeface="Arial" panose="020B0604020202020204" pitchFamily="34" charset="0"/>
              </a:rPr>
              <a:t>lume</a:t>
            </a:r>
            <a:r>
              <a:rPr lang="en-US" altLang="en-US" b="0" dirty="0" smtClean="0">
                <a:cs typeface="Arial" panose="020B0604020202020204" pitchFamily="34" charset="0"/>
              </a:rPr>
              <a:t>). </a:t>
            </a:r>
            <a:r>
              <a:rPr lang="ro-RO" altLang="en-US" b="0" dirty="0" smtClean="0">
                <a:cs typeface="Arial" panose="020B0604020202020204" pitchFamily="34" charset="0"/>
              </a:rPr>
              <a:t>Acces prin </a:t>
            </a:r>
            <a:r>
              <a:rPr lang="en-US" altLang="en-US" b="0" dirty="0" smtClean="0">
                <a:cs typeface="Arial" panose="020B0604020202020204" pitchFamily="34" charset="0"/>
              </a:rPr>
              <a:t>SQL </a:t>
            </a:r>
            <a:r>
              <a:rPr lang="en-US" altLang="en-US" b="0" dirty="0">
                <a:cs typeface="Arial" panose="020B0604020202020204" pitchFamily="34" charset="0"/>
              </a:rPr>
              <a:t>(Structured Query Language)</a:t>
            </a:r>
          </a:p>
          <a:p>
            <a:pPr lvl="1"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SGBD </a:t>
            </a:r>
            <a:r>
              <a:rPr lang="en-US" altLang="en-US" b="0" dirty="0" smtClean="0">
                <a:cs typeface="Arial" panose="020B0604020202020204" pitchFamily="34" charset="0"/>
              </a:rPr>
              <a:t>–</a:t>
            </a:r>
            <a:r>
              <a:rPr lang="ro-RO" altLang="en-US" b="0" dirty="0" smtClean="0">
                <a:cs typeface="Arial" panose="020B0604020202020204" pitchFamily="34" charset="0"/>
              </a:rPr>
              <a:t>urile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au un design </a:t>
            </a:r>
            <a:r>
              <a:rPr lang="ro-RO" altLang="en-US" b="0" dirty="0" smtClean="0">
                <a:cs typeface="Arial" panose="020B0604020202020204" pitchFamily="34" charset="0"/>
              </a:rPr>
              <a:t>integrat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cu </a:t>
            </a:r>
            <a:r>
              <a:rPr lang="en-US" altLang="en-US" b="0" dirty="0" smtClean="0">
                <a:cs typeface="Arial" panose="020B0604020202020204" pitchFamily="34" charset="0"/>
              </a:rPr>
              <a:t>software-</a:t>
            </a:r>
            <a:r>
              <a:rPr lang="ro-RO" altLang="en-US" b="0" dirty="0" smtClean="0">
                <a:cs typeface="Arial" panose="020B0604020202020204" pitchFamily="34" charset="0"/>
              </a:rPr>
              <a:t>ul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de </a:t>
            </a:r>
            <a:r>
              <a:rPr lang="ro-RO" altLang="en-US" b="0" dirty="0" smtClean="0">
                <a:cs typeface="Arial" panose="020B0604020202020204" pitchFamily="34" charset="0"/>
              </a:rPr>
              <a:t>aplicaţie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endParaRPr lang="en-US" altLang="en-US" b="0" dirty="0">
              <a:cs typeface="Arial" panose="020B0604020202020204" pitchFamily="34" charset="0"/>
            </a:endParaRPr>
          </a:p>
          <a:p>
            <a:pPr lvl="2"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IBM DB2, </a:t>
            </a:r>
            <a:r>
              <a:rPr lang="en-US" altLang="en-US" dirty="0">
                <a:cs typeface="Arial" panose="020B0604020202020204" pitchFamily="34" charset="0"/>
              </a:rPr>
              <a:t>Oracle, </a:t>
            </a:r>
            <a:r>
              <a:rPr lang="en-US" altLang="en-US" b="0" dirty="0">
                <a:cs typeface="Arial" panose="020B0604020202020204" pitchFamily="34" charset="0"/>
              </a:rPr>
              <a:t>Informix, Microsoft SQL Server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310217E-C52F-4474-9F64-B1F051BDAE9D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CD9C1-CD01-4F0B-B497-25656A22B8C1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5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ERP –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Caracteristici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de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baz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ă</a:t>
            </a:r>
            <a:endParaRPr lang="en-US" altLang="en-US" sz="24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7173" name="Text Box 93"/>
          <p:cNvSpPr txBox="1">
            <a:spLocks noChangeArrowheads="1"/>
          </p:cNvSpPr>
          <p:nvPr/>
        </p:nvSpPr>
        <p:spPr bwMode="auto">
          <a:xfrm>
            <a:off x="457200" y="1828800"/>
            <a:ext cx="86868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lvl="1"/>
            <a:r>
              <a:rPr lang="ro-RO" altLang="en-US" b="0" dirty="0" smtClean="0">
                <a:cs typeface="Arial" panose="020B0604020202020204" pitchFamily="34" charset="0"/>
              </a:rPr>
              <a:t>	În zilele noastre, majoritatea companiilor ce dezvoltă aplicații de tip ERP oferă și soluții în cloud, sub forma SaaS. </a:t>
            </a:r>
          </a:p>
          <a:p>
            <a:pPr lvl="1"/>
            <a:r>
              <a:rPr lang="ro-RO" altLang="en-US" b="0" dirty="0">
                <a:cs typeface="Arial" panose="020B0604020202020204" pitchFamily="34" charset="0"/>
              </a:rPr>
              <a:t>	</a:t>
            </a:r>
            <a:endParaRPr lang="en-US" altLang="en-US" b="0" dirty="0">
              <a:cs typeface="Arial" panose="020B0604020202020204" pitchFamily="34" charset="0"/>
            </a:endParaRPr>
          </a:p>
          <a:p>
            <a:endParaRPr lang="ro-RO" altLang="en-US" i="1" dirty="0">
              <a:cs typeface="Arial" panose="020B0604020202020204" pitchFamily="34" charset="0"/>
            </a:endParaRPr>
          </a:p>
          <a:p>
            <a:r>
              <a:rPr lang="en-US" altLang="en-US" i="1" dirty="0">
                <a:cs typeface="Arial" panose="020B0604020202020204" pitchFamily="34" charset="0"/>
              </a:rPr>
              <a:t>Hardware ERP</a:t>
            </a:r>
          </a:p>
          <a:p>
            <a:endParaRPr lang="en-US" altLang="en-US" b="0" dirty="0">
              <a:cs typeface="Arial" panose="020B0604020202020204" pitchFamily="34" charset="0"/>
            </a:endParaRPr>
          </a:p>
          <a:p>
            <a:r>
              <a:rPr lang="ro-RO" altLang="en-US" b="0" dirty="0" smtClean="0">
                <a:cs typeface="Arial" panose="020B0604020202020204" pitchFamily="34" charset="0"/>
              </a:rPr>
              <a:t>Îmbună</a:t>
            </a:r>
            <a:r>
              <a:rPr lang="en-US" altLang="en-US" b="0" dirty="0">
                <a:cs typeface="Arial" panose="020B0604020202020204" pitchFamily="34" charset="0"/>
              </a:rPr>
              <a:t>t</a:t>
            </a:r>
            <a:r>
              <a:rPr lang="ro-RO" altLang="en-US" b="0" dirty="0" smtClean="0">
                <a:cs typeface="Arial" panose="020B0604020202020204" pitchFamily="34" charset="0"/>
              </a:rPr>
              <a:t>ăţirile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continue </a:t>
            </a:r>
            <a:r>
              <a:rPr lang="ro-RO" altLang="en-US" b="0" dirty="0" smtClean="0">
                <a:cs typeface="Arial" panose="020B0604020202020204" pitchFamily="34" charset="0"/>
              </a:rPr>
              <a:t>aduse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la </a:t>
            </a:r>
            <a:r>
              <a:rPr lang="ro-RO" altLang="en-US" b="0" dirty="0" smtClean="0">
                <a:cs typeface="Arial" panose="020B0604020202020204" pitchFamily="34" charset="0"/>
              </a:rPr>
              <a:t>nivelul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tehnicii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de </a:t>
            </a:r>
            <a:r>
              <a:rPr lang="ro-RO" altLang="en-US" b="0" dirty="0" smtClean="0">
                <a:cs typeface="Arial" panose="020B0604020202020204" pitchFamily="34" charset="0"/>
              </a:rPr>
              <a:t>calcul</a:t>
            </a:r>
            <a:r>
              <a:rPr lang="en-US" altLang="en-US" b="0" dirty="0" smtClean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sc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 err="1">
                <a:cs typeface="Arial" panose="020B0604020202020204" pitchFamily="34" charset="0"/>
              </a:rPr>
              <a:t>derea</a:t>
            </a:r>
            <a:r>
              <a:rPr lang="en-US" altLang="en-US" b="0" dirty="0">
                <a:cs typeface="Arial" panose="020B0604020202020204" pitchFamily="34" charset="0"/>
              </a:rPr>
              <a:t> pre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 smtClean="0">
                <a:cs typeface="Arial" panose="020B0604020202020204" pitchFamily="34" charset="0"/>
              </a:rPr>
              <a:t>urilor</a:t>
            </a:r>
            <a:r>
              <a:rPr lang="en-US" altLang="en-US" b="0" dirty="0" smtClean="0">
                <a:cs typeface="Arial" panose="020B0604020202020204" pitchFamily="34" charset="0"/>
              </a:rPr>
              <a:t>, </a:t>
            </a:r>
            <a:r>
              <a:rPr lang="en-US" altLang="en-US" b="0" dirty="0" err="1" smtClean="0">
                <a:cs typeface="Arial" panose="020B0604020202020204" pitchFamily="34" charset="0"/>
              </a:rPr>
              <a:t>disponibilitatea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în cloud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au </a:t>
            </a:r>
            <a:r>
              <a:rPr lang="en-US" altLang="en-US" b="0" dirty="0" err="1">
                <a:cs typeface="Arial" panose="020B0604020202020204" pitchFamily="34" charset="0"/>
              </a:rPr>
              <a:t>facut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posibil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achizi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 err="1">
                <a:cs typeface="Arial" panose="020B0604020202020204" pitchFamily="34" charset="0"/>
              </a:rPr>
              <a:t>ia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unui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sistem</a:t>
            </a:r>
            <a:r>
              <a:rPr lang="en-US" altLang="en-US" b="0" dirty="0">
                <a:cs typeface="Arial" panose="020B0604020202020204" pitchFamily="34" charset="0"/>
              </a:rPr>
              <a:t> ERP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de c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 err="1">
                <a:cs typeface="Arial" panose="020B0604020202020204" pitchFamily="34" charset="0"/>
              </a:rPr>
              <a:t>tre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companii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mai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mici</a:t>
            </a:r>
            <a:r>
              <a:rPr lang="en-US" altLang="en-US" b="0" dirty="0">
                <a:cs typeface="Arial" panose="020B0604020202020204" pitchFamily="34" charset="0"/>
              </a:rPr>
              <a:t>.</a:t>
            </a:r>
          </a:p>
          <a:p>
            <a:endParaRPr lang="en-US" altLang="en-US" b="0" dirty="0">
              <a:cs typeface="Arial" panose="020B0604020202020204" pitchFamily="34" charset="0"/>
            </a:endParaRPr>
          </a:p>
          <a:p>
            <a:r>
              <a:rPr lang="en-US" altLang="en-US" b="0" dirty="0" err="1">
                <a:cs typeface="Arial" panose="020B0604020202020204" pitchFamily="34" charset="0"/>
              </a:rPr>
              <a:t>Necesit</a:t>
            </a:r>
            <a:r>
              <a:rPr lang="ro-RO" altLang="en-US" b="0" dirty="0">
                <a:cs typeface="Arial" panose="020B0604020202020204" pitchFamily="34" charset="0"/>
              </a:rPr>
              <a:t>ăţ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en-US" altLang="en-US" b="0" dirty="0">
                <a:cs typeface="Arial" panose="020B0604020202020204" pitchFamily="34" charset="0"/>
              </a:rPr>
              <a:t> de:</a:t>
            </a:r>
          </a:p>
          <a:p>
            <a:pPr lvl="1"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RAM (min. ?GB -&gt; </a:t>
            </a:r>
            <a:r>
              <a:rPr lang="en-US" altLang="en-US" b="0" dirty="0" err="1">
                <a:cs typeface="Arial" panose="020B0604020202020204" pitchFamily="34" charset="0"/>
              </a:rPr>
              <a:t>zeci</a:t>
            </a:r>
            <a:r>
              <a:rPr lang="en-US" altLang="en-US" b="0" dirty="0">
                <a:cs typeface="Arial" panose="020B0604020202020204" pitchFamily="34" charset="0"/>
              </a:rPr>
              <a:t> de GB </a:t>
            </a:r>
            <a:r>
              <a:rPr lang="en-US" altLang="en-US" b="0" dirty="0" err="1">
                <a:cs typeface="Arial" panose="020B0604020202020204" pitchFamily="34" charset="0"/>
              </a:rPr>
              <a:t>pentru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instal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 err="1">
                <a:cs typeface="Arial" panose="020B0604020202020204" pitchFamily="34" charset="0"/>
              </a:rPr>
              <a:t>ri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mari</a:t>
            </a:r>
            <a:r>
              <a:rPr lang="en-US" altLang="en-US" b="0" dirty="0">
                <a:cs typeface="Arial" panose="020B0604020202020204" pitchFamily="34" charset="0"/>
              </a:rPr>
              <a:t>)</a:t>
            </a:r>
          </a:p>
          <a:p>
            <a:pPr lvl="1"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HD (</a:t>
            </a:r>
            <a:r>
              <a:rPr lang="en-US" altLang="en-US" b="0" dirty="0" err="1">
                <a:cs typeface="Arial" panose="020B0604020202020204" pitchFamily="34" charset="0"/>
              </a:rPr>
              <a:t>sute</a:t>
            </a:r>
            <a:r>
              <a:rPr lang="en-US" altLang="en-US" b="0" dirty="0">
                <a:cs typeface="Arial" panose="020B0604020202020204" pitchFamily="34" charset="0"/>
              </a:rPr>
              <a:t> de GB -&gt; </a:t>
            </a:r>
            <a:r>
              <a:rPr lang="ro-RO" altLang="en-US" b="0" dirty="0">
                <a:cs typeface="Arial" panose="020B0604020202020204" pitchFamily="34" charset="0"/>
              </a:rPr>
              <a:t>mii</a:t>
            </a:r>
            <a:r>
              <a:rPr lang="en-US" altLang="en-US" b="0" dirty="0">
                <a:cs typeface="Arial" panose="020B0604020202020204" pitchFamily="34" charset="0"/>
              </a:rPr>
              <a:t> de GB)</a:t>
            </a:r>
          </a:p>
          <a:p>
            <a:pPr lvl="1"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H</a:t>
            </a:r>
            <a:r>
              <a:rPr lang="en-US" altLang="en-US" b="0" dirty="0" err="1" smtClean="0">
                <a:cs typeface="Arial" panose="020B0604020202020204" pitchFamily="34" charset="0"/>
              </a:rPr>
              <a:t>ard</a:t>
            </a:r>
            <a:r>
              <a:rPr lang="en-US" altLang="en-US" b="0" dirty="0" smtClean="0">
                <a:cs typeface="Arial" panose="020B0604020202020204" pitchFamily="34" charset="0"/>
              </a:rPr>
              <a:t>-disk-</a:t>
            </a:r>
            <a:r>
              <a:rPr lang="en-US" altLang="en-US" b="0" dirty="0" err="1" smtClean="0">
                <a:cs typeface="Arial" panose="020B0604020202020204" pitchFamily="34" charset="0"/>
              </a:rPr>
              <a:t>uri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de mare </a:t>
            </a:r>
            <a:r>
              <a:rPr lang="en-US" altLang="en-US" b="0" dirty="0" err="1">
                <a:cs typeface="Arial" panose="020B0604020202020204" pitchFamily="34" charset="0"/>
              </a:rPr>
              <a:t>vitez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sisteme</a:t>
            </a:r>
            <a:r>
              <a:rPr lang="en-US" altLang="en-US" b="0" dirty="0">
                <a:cs typeface="Arial" panose="020B0604020202020204" pitchFamily="34" charset="0"/>
              </a:rPr>
              <a:t> RAID (Redundant Array of Inexpensive Disks)</a:t>
            </a:r>
          </a:p>
          <a:p>
            <a:endParaRPr lang="en-US" altLang="en-US" i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014D420-C46F-46A2-94E3-85473853DCE0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CF6AB-CB13-436F-A05A-DBEA2688E656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6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730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ERP –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Caracteristici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de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baz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ă</a:t>
            </a:r>
            <a:endParaRPr lang="en-US" altLang="en-US" sz="24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6868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altLang="en-US" i="1" dirty="0" err="1">
                <a:cs typeface="Arial" panose="020B0604020202020204" pitchFamily="34" charset="0"/>
              </a:rPr>
              <a:t>Sisteme</a:t>
            </a:r>
            <a:r>
              <a:rPr lang="en-US" altLang="en-US" i="1" dirty="0">
                <a:cs typeface="Arial" panose="020B0604020202020204" pitchFamily="34" charset="0"/>
              </a:rPr>
              <a:t> de </a:t>
            </a:r>
            <a:r>
              <a:rPr lang="en-US" altLang="en-US" i="1" dirty="0" err="1">
                <a:cs typeface="Arial" panose="020B0604020202020204" pitchFamily="34" charset="0"/>
              </a:rPr>
              <a:t>operare</a:t>
            </a:r>
            <a:r>
              <a:rPr lang="en-US" altLang="en-US" i="1" dirty="0">
                <a:cs typeface="Arial" panose="020B0604020202020204" pitchFamily="34" charset="0"/>
              </a:rPr>
              <a:t> </a:t>
            </a:r>
            <a:r>
              <a:rPr lang="en-US" altLang="en-US" i="1" dirty="0" err="1">
                <a:cs typeface="Arial" panose="020B0604020202020204" pitchFamily="34" charset="0"/>
              </a:rPr>
              <a:t>pentru</a:t>
            </a:r>
            <a:r>
              <a:rPr lang="en-US" altLang="en-US" i="1" dirty="0">
                <a:cs typeface="Arial" panose="020B0604020202020204" pitchFamily="34" charset="0"/>
              </a:rPr>
              <a:t> ERP</a:t>
            </a:r>
          </a:p>
          <a:p>
            <a:endParaRPr lang="en-US" altLang="en-US" b="0" dirty="0">
              <a:cs typeface="Arial" panose="020B0604020202020204" pitchFamily="34" charset="0"/>
            </a:endParaRPr>
          </a:p>
          <a:p>
            <a:r>
              <a:rPr lang="en-US" altLang="en-US" b="0" dirty="0" err="1">
                <a:cs typeface="Arial" panose="020B0604020202020204" pitchFamily="34" charset="0"/>
              </a:rPr>
              <a:t>Sisteme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operare</a:t>
            </a:r>
            <a:r>
              <a:rPr lang="en-US" altLang="en-US" b="0" dirty="0">
                <a:cs typeface="Arial" panose="020B0604020202020204" pitchFamily="34" charset="0"/>
              </a:rPr>
              <a:t> multi-tasking, multi-user, multi-threading, </a:t>
            </a:r>
            <a:r>
              <a:rPr lang="en-US" altLang="en-US" b="0" dirty="0" err="1">
                <a:cs typeface="Arial" panose="020B0604020202020204" pitchFamily="34" charset="0"/>
              </a:rPr>
              <a:t>suport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pe</a:t>
            </a:r>
            <a:r>
              <a:rPr lang="en-US" altLang="en-US" b="0" dirty="0">
                <a:cs typeface="Arial" panose="020B0604020202020204" pitchFamily="34" charset="0"/>
              </a:rPr>
              <a:t> 32/64 </a:t>
            </a:r>
            <a:r>
              <a:rPr lang="en-US" altLang="en-US" b="0" dirty="0" err="1">
                <a:cs typeface="Arial" panose="020B0604020202020204" pitchFamily="34" charset="0"/>
              </a:rPr>
              <a:t>biti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suport</a:t>
            </a:r>
            <a:r>
              <a:rPr lang="en-US" altLang="en-US" b="0" dirty="0">
                <a:cs typeface="Arial" panose="020B0604020202020204" pitchFamily="34" charset="0"/>
              </a:rPr>
              <a:t> SMP (Symmetric Multiprocessing).</a:t>
            </a:r>
          </a:p>
          <a:p>
            <a:r>
              <a:rPr lang="en-US" altLang="en-US" b="0" dirty="0" err="1">
                <a:cs typeface="Arial" panose="020B0604020202020204" pitchFamily="34" charset="0"/>
              </a:rPr>
              <a:t>Versiuni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sisteme</a:t>
            </a:r>
            <a:r>
              <a:rPr lang="en-US" altLang="en-US" b="0" dirty="0">
                <a:cs typeface="Arial" panose="020B0604020202020204" pitchFamily="34" charset="0"/>
              </a:rPr>
              <a:t> de </a:t>
            </a:r>
            <a:r>
              <a:rPr lang="en-US" altLang="en-US" b="0" dirty="0" err="1">
                <a:cs typeface="Arial" panose="020B0604020202020204" pitchFamily="34" charset="0"/>
              </a:rPr>
              <a:t>operare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folosite</a:t>
            </a:r>
            <a:r>
              <a:rPr lang="en-US" altLang="en-US" b="0" dirty="0">
                <a:cs typeface="Arial" panose="020B0604020202020204" pitchFamily="34" charset="0"/>
              </a:rPr>
              <a:t>:</a:t>
            </a:r>
          </a:p>
          <a:p>
            <a:pPr lvl="1"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Linux + versiuni de Unix:</a:t>
            </a:r>
          </a:p>
          <a:p>
            <a:pPr lvl="2">
              <a:buFontTx/>
              <a:buChar char="•"/>
            </a:pPr>
            <a:r>
              <a:rPr lang="ro-RO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 smtClean="0">
                <a:cs typeface="Arial" panose="020B0604020202020204" pitchFamily="34" charset="0"/>
              </a:rPr>
              <a:t>Sun </a:t>
            </a:r>
            <a:r>
              <a:rPr lang="en-US" altLang="en-US" b="0" dirty="0">
                <a:cs typeface="Arial" panose="020B0604020202020204" pitchFamily="34" charset="0"/>
              </a:rPr>
              <a:t>Solaris</a:t>
            </a:r>
          </a:p>
          <a:p>
            <a:pPr lvl="2"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HP-UX, Tru64 UNIX(Compaq)</a:t>
            </a:r>
          </a:p>
          <a:p>
            <a:pPr lvl="2"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IBM – </a:t>
            </a:r>
            <a:r>
              <a:rPr lang="en-US" altLang="en-US" b="0" dirty="0" smtClean="0">
                <a:cs typeface="Arial" panose="020B0604020202020204" pitchFamily="34" charset="0"/>
              </a:rPr>
              <a:t>AIX</a:t>
            </a:r>
            <a:endParaRPr lang="en-US" altLang="en-US" b="0" dirty="0">
              <a:cs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en-US" altLang="en-US" b="0" dirty="0">
                <a:cs typeface="Arial" panose="020B0604020202020204" pitchFamily="34" charset="0"/>
              </a:rPr>
              <a:t> Windows </a:t>
            </a:r>
            <a:endParaRPr lang="ro-RO" altLang="en-US" b="0" dirty="0" smtClean="0">
              <a:cs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en-US" altLang="en-US" b="0" dirty="0" smtClean="0">
                <a:cs typeface="Arial" panose="020B0604020202020204" pitchFamily="34" charset="0"/>
              </a:rPr>
              <a:t>IBM </a:t>
            </a:r>
            <a:r>
              <a:rPr lang="en-US" altLang="en-US" b="0" dirty="0">
                <a:cs typeface="Arial" panose="020B0604020202020204" pitchFamily="34" charset="0"/>
              </a:rPr>
              <a:t>AS/400, MVS</a:t>
            </a:r>
          </a:p>
          <a:p>
            <a:pPr lvl="1"/>
            <a:endParaRPr lang="en-US" altLang="en-US" b="0" dirty="0">
              <a:cs typeface="Arial" panose="020B0604020202020204" pitchFamily="34" charset="0"/>
            </a:endParaRPr>
          </a:p>
          <a:p>
            <a:r>
              <a:rPr lang="ro-RO" altLang="en-US" b="0" dirty="0" smtClean="0">
                <a:cs typeface="Arial" panose="020B0604020202020204" pitchFamily="34" charset="0"/>
              </a:rPr>
              <a:t>Pe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pi</a:t>
            </a:r>
            <a:r>
              <a:rPr lang="ro-RO" altLang="en-US" b="0" dirty="0">
                <a:cs typeface="Arial" panose="020B0604020202020204" pitchFamily="34" charset="0"/>
              </a:rPr>
              <a:t>aţ</a:t>
            </a:r>
            <a:r>
              <a:rPr lang="en-US" altLang="en-US" b="0" dirty="0">
                <a:cs typeface="Arial" panose="020B0604020202020204" pitchFamily="34" charset="0"/>
              </a:rPr>
              <a:t>a de v</a:t>
            </a:r>
            <a:r>
              <a:rPr lang="ro-RO" altLang="en-US" b="0" dirty="0" smtClean="0">
                <a:cs typeface="Arial" panose="020B0604020202020204" pitchFamily="34" charset="0"/>
              </a:rPr>
              <a:t>ârf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(high-end) se prefer</a:t>
            </a:r>
            <a:r>
              <a:rPr lang="ro-RO" altLang="en-US" b="0" dirty="0">
                <a:cs typeface="Arial" panose="020B0604020202020204" pitchFamily="34" charset="0"/>
              </a:rPr>
              <a:t>ă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variante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high-end </a:t>
            </a:r>
            <a:r>
              <a:rPr lang="ro-RO" altLang="en-US" b="0" dirty="0" smtClean="0">
                <a:cs typeface="Arial" panose="020B0604020202020204" pitchFamily="34" charset="0"/>
              </a:rPr>
              <a:t>Linux/</a:t>
            </a:r>
            <a:r>
              <a:rPr lang="en-US" altLang="en-US" b="0" dirty="0" smtClean="0">
                <a:cs typeface="Arial" panose="020B0604020202020204" pitchFamily="34" charset="0"/>
              </a:rPr>
              <a:t>UNIX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>
                <a:cs typeface="Arial" panose="020B0604020202020204" pitchFamily="34" charset="0"/>
              </a:rPr>
              <a:t>n </a:t>
            </a:r>
            <a:r>
              <a:rPr lang="ro-RO" altLang="en-US" b="0" dirty="0" smtClean="0">
                <a:cs typeface="Arial" panose="020B0604020202020204" pitchFamily="34" charset="0"/>
              </a:rPr>
              <a:t>timp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ro-RO" altLang="en-US" b="0" dirty="0" smtClean="0">
                <a:cs typeface="Arial" panose="020B0604020202020204" pitchFamily="34" charset="0"/>
              </a:rPr>
              <a:t>ce p</a:t>
            </a:r>
            <a:r>
              <a:rPr lang="en-US" altLang="en-US" b="0" dirty="0" smtClean="0">
                <a:cs typeface="Arial" panose="020B0604020202020204" pitchFamily="34" charset="0"/>
              </a:rPr>
              <a:t>e </a:t>
            </a:r>
            <a:r>
              <a:rPr lang="en-US" altLang="en-US" b="0" dirty="0">
                <a:cs typeface="Arial" panose="020B0604020202020204" pitchFamily="34" charset="0"/>
              </a:rPr>
              <a:t>pia</a:t>
            </a:r>
            <a:r>
              <a:rPr lang="ro-RO" altLang="en-US" b="0" dirty="0">
                <a:cs typeface="Arial" panose="020B0604020202020204" pitchFamily="34" charset="0"/>
              </a:rPr>
              <a:t>ţ</a:t>
            </a:r>
            <a:r>
              <a:rPr lang="en-US" altLang="en-US" b="0" dirty="0">
                <a:cs typeface="Arial" panose="020B0604020202020204" pitchFamily="34" charset="0"/>
              </a:rPr>
              <a:t>a </a:t>
            </a:r>
            <a:r>
              <a:rPr lang="ro-RO" altLang="en-US" b="0" dirty="0" smtClean="0">
                <a:cs typeface="Arial" panose="020B0604020202020204" pitchFamily="34" charset="0"/>
              </a:rPr>
              <a:t>medie este stă</a:t>
            </a:r>
            <a:r>
              <a:rPr lang="en-US" altLang="en-US" b="0" dirty="0">
                <a:cs typeface="Arial" panose="020B0604020202020204" pitchFamily="34" charset="0"/>
              </a:rPr>
              <a:t>p</a:t>
            </a:r>
            <a:r>
              <a:rPr lang="ro-RO" altLang="en-US" b="0" dirty="0">
                <a:cs typeface="Arial" panose="020B0604020202020204" pitchFamily="34" charset="0"/>
              </a:rPr>
              <a:t>â</a:t>
            </a:r>
            <a:r>
              <a:rPr lang="en-US" altLang="en-US" b="0" dirty="0">
                <a:cs typeface="Arial" panose="020B0604020202020204" pitchFamily="34" charset="0"/>
              </a:rPr>
              <a:t>n Windows. </a:t>
            </a:r>
          </a:p>
          <a:p>
            <a:endParaRPr lang="en-US" altLang="en-US" i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14C1D8-F834-448B-B934-09C3B0153E4F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8B43B-42D1-4B54-AD0B-AB53DF276617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7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ERP –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Caracteristici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de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baz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ă</a:t>
            </a:r>
            <a:endParaRPr lang="en-US" altLang="en-US" sz="24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609600" y="1808205"/>
            <a:ext cx="78486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ro-RO" altLang="en-US" i="1" dirty="0" smtClean="0">
                <a:cs typeface="Arial" panose="020B0604020202020204" pitchFamily="34" charset="0"/>
              </a:rPr>
              <a:t>Arhitectura </a:t>
            </a:r>
            <a:r>
              <a:rPr lang="en-US" altLang="en-US" i="1" dirty="0" smtClean="0">
                <a:cs typeface="Arial" panose="020B0604020202020204" pitchFamily="34" charset="0"/>
              </a:rPr>
              <a:t>ERP</a:t>
            </a:r>
            <a:endParaRPr lang="en-US" altLang="en-US" i="1" dirty="0">
              <a:cs typeface="Arial" panose="020B0604020202020204" pitchFamily="34" charset="0"/>
            </a:endParaRPr>
          </a:p>
          <a:p>
            <a:endParaRPr lang="en-US" altLang="en-US" b="0" dirty="0">
              <a:cs typeface="Arial" panose="020B0604020202020204" pitchFamily="34" charset="0"/>
            </a:endParaRPr>
          </a:p>
          <a:p>
            <a:r>
              <a:rPr lang="en-US" altLang="en-US" b="0" dirty="0">
                <a:cs typeface="Arial" panose="020B0604020202020204" pitchFamily="34" charset="0"/>
              </a:rPr>
              <a:t>Din </a:t>
            </a:r>
            <a:r>
              <a:rPr lang="ro-RO" altLang="en-US" b="0" dirty="0" smtClean="0">
                <a:cs typeface="Arial" panose="020B0604020202020204" pitchFamily="34" charset="0"/>
              </a:rPr>
              <a:t>punct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de </a:t>
            </a:r>
            <a:r>
              <a:rPr lang="ro-RO" altLang="en-US" b="0" dirty="0" smtClean="0">
                <a:cs typeface="Arial" panose="020B0604020202020204" pitchFamily="34" charset="0"/>
              </a:rPr>
              <a:t>vedere arhitectural, primele aplicaţii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>
                <a:cs typeface="Arial" panose="020B0604020202020204" pitchFamily="34" charset="0"/>
              </a:rPr>
              <a:t>ERP </a:t>
            </a:r>
            <a:r>
              <a:rPr lang="ro-RO" altLang="en-US" b="0" dirty="0" smtClean="0">
                <a:cs typeface="Arial" panose="020B0604020202020204" pitchFamily="34" charset="0"/>
              </a:rPr>
              <a:t>erau scrise</a:t>
            </a:r>
            <a:r>
              <a:rPr lang="en-US" altLang="en-US" b="0" dirty="0" smtClean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>
                <a:cs typeface="Arial" panose="020B0604020202020204" pitchFamily="34" charset="0"/>
              </a:rPr>
              <a:t>n </a:t>
            </a:r>
            <a:r>
              <a:rPr lang="ro-RO" altLang="en-US" b="0" dirty="0" smtClean="0">
                <a:cs typeface="Arial" panose="020B0604020202020204" pitchFamily="34" charset="0"/>
              </a:rPr>
              <a:t>mediul computerelor </a:t>
            </a:r>
            <a:r>
              <a:rPr lang="en-US" altLang="en-US" b="0" dirty="0" smtClean="0">
                <a:cs typeface="Arial" panose="020B0604020202020204" pitchFamily="34" charset="0"/>
              </a:rPr>
              <a:t>mainframe</a:t>
            </a:r>
            <a:r>
              <a:rPr lang="en-US" altLang="en-US" b="0" dirty="0">
                <a:cs typeface="Arial" panose="020B0604020202020204" pitchFamily="34" charset="0"/>
              </a:rPr>
              <a:t>.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>
                <a:cs typeface="Arial" panose="020B0604020202020204" pitchFamily="34" charset="0"/>
              </a:rPr>
              <a:t>n </a:t>
            </a:r>
            <a:r>
              <a:rPr lang="en-US" altLang="en-US" b="0" dirty="0" err="1">
                <a:cs typeface="Arial" panose="020B0604020202020204" pitchFamily="34" charset="0"/>
              </a:rPr>
              <a:t>acele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timpuri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en-US" altLang="en-US" b="0" dirty="0" err="1">
                <a:cs typeface="Arial" panose="020B0604020202020204" pitchFamily="34" charset="0"/>
              </a:rPr>
              <a:t>calculatorul</a:t>
            </a:r>
            <a:r>
              <a:rPr lang="en-US" altLang="en-US" b="0" dirty="0">
                <a:cs typeface="Arial" panose="020B0604020202020204" pitchFamily="34" charset="0"/>
              </a:rPr>
              <a:t> mainframe era </a:t>
            </a:r>
            <a:r>
              <a:rPr lang="en-US" altLang="en-US" b="0" dirty="0" err="1">
                <a:cs typeface="Arial" panose="020B0604020202020204" pitchFamily="34" charset="0"/>
              </a:rPr>
              <a:t>creierul</a:t>
            </a:r>
            <a:r>
              <a:rPr lang="en-US" altLang="en-US" b="0" dirty="0">
                <a:cs typeface="Arial" panose="020B0604020202020204" pitchFamily="34" charset="0"/>
              </a:rPr>
              <a:t>, </a:t>
            </a:r>
            <a:r>
              <a:rPr lang="ro-RO" altLang="en-US" b="0" dirty="0">
                <a:cs typeface="Arial" panose="020B0604020202020204" pitchFamily="34" charset="0"/>
              </a:rPr>
              <a:t>î</a:t>
            </a:r>
            <a:r>
              <a:rPr lang="en-US" altLang="en-US" b="0" dirty="0">
                <a:cs typeface="Arial" panose="020B0604020202020204" pitchFamily="34" charset="0"/>
              </a:rPr>
              <a:t>n </a:t>
            </a:r>
            <a:r>
              <a:rPr lang="en-US" altLang="en-US" b="0" dirty="0" err="1">
                <a:cs typeface="Arial" panose="020B0604020202020204" pitchFamily="34" charset="0"/>
              </a:rPr>
              <a:t>timp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ce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terminalele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erau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utilizate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doar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pentru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acces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ro-RO" altLang="en-US" b="0" dirty="0">
                <a:cs typeface="Arial" panose="020B0604020202020204" pitchFamily="34" charset="0"/>
              </a:rPr>
              <a:t>ş</a:t>
            </a:r>
            <a:r>
              <a:rPr lang="en-US" altLang="en-US" b="0" dirty="0" err="1">
                <a:cs typeface="Arial" panose="020B0604020202020204" pitchFamily="34" charset="0"/>
              </a:rPr>
              <a:t>i</a:t>
            </a:r>
            <a:r>
              <a:rPr lang="ro-RO" altLang="en-US" b="0" dirty="0">
                <a:cs typeface="Arial" panose="020B0604020202020204" pitchFamily="34" charset="0"/>
              </a:rPr>
              <a:t> pentru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introducerea</a:t>
            </a:r>
            <a:r>
              <a:rPr lang="en-US" altLang="en-US" b="0" dirty="0">
                <a:cs typeface="Arial" panose="020B0604020202020204" pitchFamily="34" charset="0"/>
              </a:rPr>
              <a:t> </a:t>
            </a:r>
            <a:r>
              <a:rPr lang="en-US" altLang="en-US" b="0" dirty="0" err="1">
                <a:cs typeface="Arial" panose="020B0604020202020204" pitchFamily="34" charset="0"/>
              </a:rPr>
              <a:t>datelor</a:t>
            </a:r>
            <a:r>
              <a:rPr lang="en-US" altLang="en-US" b="0" dirty="0">
                <a:cs typeface="Arial" panose="020B0604020202020204" pitchFamily="34" charset="0"/>
              </a:rPr>
              <a:t>.</a:t>
            </a:r>
          </a:p>
          <a:p>
            <a:endParaRPr lang="en-US" altLang="en-US" b="0" dirty="0">
              <a:cs typeface="Arial" panose="020B0604020202020204" pitchFamily="34" charset="0"/>
            </a:endParaRPr>
          </a:p>
          <a:p>
            <a:r>
              <a:rPr lang="ro-RO" altLang="en-US" b="0" dirty="0" smtClean="0">
                <a:cs typeface="Arial" panose="020B0604020202020204" pitchFamily="34" charset="0"/>
              </a:rPr>
              <a:t>A urmat </a:t>
            </a:r>
            <a:r>
              <a:rPr lang="en-US" altLang="en-US" b="0" dirty="0" smtClean="0">
                <a:cs typeface="Arial" panose="020B0604020202020204" pitchFamily="34" charset="0"/>
              </a:rPr>
              <a:t>a</a:t>
            </a:r>
            <a:r>
              <a:rPr lang="ro-RO" altLang="en-US" b="0" dirty="0" smtClean="0">
                <a:cs typeface="Arial" panose="020B0604020202020204" pitchFamily="34" charset="0"/>
              </a:rPr>
              <a:t>rhitectura bazată pe modelul </a:t>
            </a:r>
            <a:r>
              <a:rPr lang="ro-RO" altLang="en-US" i="1" dirty="0" smtClean="0">
                <a:cs typeface="Arial" panose="020B0604020202020204" pitchFamily="34" charset="0"/>
              </a:rPr>
              <a:t>client/server</a:t>
            </a:r>
            <a:r>
              <a:rPr lang="ro-RO" altLang="en-US" b="0" dirty="0" smtClean="0">
                <a:cs typeface="Arial" panose="020B0604020202020204" pitchFamily="34" charset="0"/>
              </a:rPr>
              <a:t> </a:t>
            </a:r>
            <a:r>
              <a:rPr lang="en-US" altLang="en-US" b="0" dirty="0" smtClean="0">
                <a:cs typeface="Arial" panose="020B0604020202020204" pitchFamily="34" charset="0"/>
              </a:rPr>
              <a:t>, </a:t>
            </a:r>
            <a:r>
              <a:rPr lang="ro-RO" altLang="en-US" b="0" dirty="0" smtClean="0">
                <a:cs typeface="Arial" panose="020B0604020202020204" pitchFamily="34" charset="0"/>
              </a:rPr>
              <a:t>iar astăzi aplicațiile ERP rulează în cloud. </a:t>
            </a:r>
          </a:p>
          <a:p>
            <a:endParaRPr lang="en-US" altLang="en-US" i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8680850-4EF4-42B4-BD1E-C45EC6894E3B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D8E1B-2763-409E-A22E-FFE524004199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8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ERP –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Caracteristici</a:t>
            </a:r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 de </a:t>
            </a:r>
            <a:r>
              <a:rPr lang="en-US" altLang="en-US" sz="2400" dirty="0" err="1" smtClean="0">
                <a:latin typeface="Book Antiqua" panose="02040602050305030304" pitchFamily="18" charset="0"/>
                <a:cs typeface="Arial" panose="020B0604020202020204" pitchFamily="34" charset="0"/>
              </a:rPr>
              <a:t>baz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ă</a:t>
            </a:r>
            <a:endParaRPr lang="en-US" altLang="en-US" sz="24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82296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en-US" i="1" dirty="0" err="1">
                <a:cs typeface="Arial" panose="020B0604020202020204" pitchFamily="34" charset="0"/>
              </a:rPr>
              <a:t>Produc</a:t>
            </a:r>
            <a:r>
              <a:rPr lang="ro-RO" altLang="en-US" i="1" dirty="0">
                <a:cs typeface="Arial" panose="020B0604020202020204" pitchFamily="34" charset="0"/>
              </a:rPr>
              <a:t>ă</a:t>
            </a:r>
            <a:r>
              <a:rPr lang="en-US" altLang="en-US" i="1" dirty="0">
                <a:cs typeface="Arial" panose="020B0604020202020204" pitchFamily="34" charset="0"/>
              </a:rPr>
              <a:t>tori de </a:t>
            </a:r>
            <a:r>
              <a:rPr lang="en-US" altLang="en-US" i="1" dirty="0" err="1">
                <a:cs typeface="Arial" panose="020B0604020202020204" pitchFamily="34" charset="0"/>
              </a:rPr>
              <a:t>sisteme</a:t>
            </a:r>
            <a:r>
              <a:rPr lang="en-US" altLang="en-US" i="1" dirty="0">
                <a:cs typeface="Arial" panose="020B0604020202020204" pitchFamily="34" charset="0"/>
              </a:rPr>
              <a:t> ERP:</a:t>
            </a:r>
          </a:p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	 </a:t>
            </a:r>
          </a:p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	- SAP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  <a:r>
              <a:rPr lang="ro-RO" altLang="en-US" dirty="0" smtClean="0">
                <a:cs typeface="Arial" panose="020B0604020202020204" pitchFamily="34" charset="0"/>
              </a:rPr>
              <a:t>- </a:t>
            </a:r>
            <a:r>
              <a:rPr lang="en-US" b="0" dirty="0" smtClean="0">
                <a:cs typeface="Arial" panose="020B0604020202020204" pitchFamily="34" charset="0"/>
              </a:rPr>
              <a:t>S/4HANA</a:t>
            </a:r>
            <a:endParaRPr lang="en-US" altLang="en-US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dirty="0">
                <a:cs typeface="Arial" panose="020B0604020202020204" pitchFamily="34" charset="0"/>
              </a:rPr>
              <a:t>	- </a:t>
            </a:r>
            <a:r>
              <a:rPr lang="en-US" altLang="en-US" i="1" dirty="0">
                <a:cs typeface="Arial" panose="020B0604020202020204" pitchFamily="34" charset="0"/>
              </a:rPr>
              <a:t>Oracle – Oracle </a:t>
            </a:r>
            <a:r>
              <a:rPr lang="ro-RO" altLang="en-US" i="1" dirty="0" smtClean="0">
                <a:cs typeface="Arial" panose="020B0604020202020204" pitchFamily="34" charset="0"/>
              </a:rPr>
              <a:t>NetSuite</a:t>
            </a:r>
            <a:endParaRPr lang="en-US" altLang="en-US" i="1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	- Sage Group (Sage </a:t>
            </a:r>
            <a:r>
              <a:rPr lang="ro-RO" altLang="en-US" i="1" dirty="0">
                <a:cs typeface="Arial" panose="020B0604020202020204" pitchFamily="34" charset="0"/>
              </a:rPr>
              <a:t> </a:t>
            </a:r>
            <a:r>
              <a:rPr lang="ro-RO" altLang="en-US" i="1" dirty="0" smtClean="0">
                <a:cs typeface="Arial" panose="020B0604020202020204" pitchFamily="34" charset="0"/>
              </a:rPr>
              <a:t>X3, Sage Business Cloud, etc.</a:t>
            </a:r>
            <a:r>
              <a:rPr lang="en-US" altLang="en-US" i="1" dirty="0" smtClean="0">
                <a:cs typeface="Arial" panose="020B0604020202020204" pitchFamily="34" charset="0"/>
              </a:rPr>
              <a:t>)</a:t>
            </a:r>
            <a:endParaRPr lang="en-US" altLang="en-US" i="1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	</a:t>
            </a:r>
            <a:r>
              <a:rPr lang="en-US" altLang="en-US" i="1" dirty="0">
                <a:solidFill>
                  <a:srgbClr val="000080"/>
                </a:solidFill>
                <a:effectDag name="">
                  <a:cont type="tree" name="">
                    <a:effect ref="fillLine"/>
                    <a:outerShdw dist="38100" dir="13500000" algn="br">
                      <a:srgbClr val="4040C0"/>
                    </a:outerShdw>
                  </a:cont>
                  <a:cont type="tree" name="">
                    <a:effect ref="fillLine"/>
                    <a:outerShdw dist="38100" dir="2700000" algn="tl">
                      <a:srgbClr val="00004C"/>
                    </a:outerShdw>
                  </a:cont>
                  <a:effect ref="fillLine"/>
                </a:effectDag>
                <a:cs typeface="Arial" panose="020B0604020202020204" pitchFamily="34" charset="0"/>
              </a:rPr>
              <a:t>PeopleSoft</a:t>
            </a:r>
          </a:p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	- Microsoft Dynamics </a:t>
            </a:r>
            <a:r>
              <a:rPr lang="en-US" altLang="en-US" i="1" dirty="0" smtClean="0">
                <a:cs typeface="Arial" panose="020B0604020202020204" pitchFamily="34" charset="0"/>
              </a:rPr>
              <a:t>NAV</a:t>
            </a:r>
            <a:r>
              <a:rPr lang="ro-RO" altLang="en-US" i="1" dirty="0" smtClean="0">
                <a:cs typeface="Arial" panose="020B0604020202020204" pitchFamily="34" charset="0"/>
              </a:rPr>
              <a:t>, 365</a:t>
            </a:r>
            <a:endParaRPr lang="en-US" altLang="en-US" i="1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	- </a:t>
            </a:r>
            <a:r>
              <a:rPr lang="en-US" altLang="en-US" i="1" dirty="0" err="1" smtClean="0">
                <a:cs typeface="Arial" panose="020B0604020202020204" pitchFamily="34" charset="0"/>
              </a:rPr>
              <a:t>SalesForce</a:t>
            </a:r>
            <a:endParaRPr lang="en-US" altLang="en-US" i="1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	- Global Technologies (infor.com</a:t>
            </a:r>
            <a:r>
              <a:rPr lang="en-US" altLang="en-US" i="1" dirty="0" smtClean="0">
                <a:cs typeface="Arial" panose="020B0604020202020204" pitchFamily="34" charset="0"/>
              </a:rPr>
              <a:t>)(</a:t>
            </a:r>
            <a:r>
              <a:rPr lang="en-US" altLang="en-US" i="1" dirty="0" err="1" smtClean="0">
                <a:cs typeface="Arial" panose="020B0604020202020204" pitchFamily="34" charset="0"/>
              </a:rPr>
              <a:t>exBaanERP</a:t>
            </a:r>
            <a:r>
              <a:rPr lang="en-US" altLang="en-US" i="1" dirty="0"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endParaRPr lang="en-US" altLang="en-US" i="1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	</a:t>
            </a:r>
            <a:r>
              <a:rPr lang="ro-RO" altLang="en-US" i="1" dirty="0">
                <a:cs typeface="Arial" panose="020B0604020202020204" pitchFamily="34" charset="0"/>
              </a:rPr>
              <a:t>Î</a:t>
            </a:r>
            <a:r>
              <a:rPr lang="en-US" altLang="en-US" i="1" dirty="0">
                <a:cs typeface="Arial" panose="020B0604020202020204" pitchFamily="34" charset="0"/>
              </a:rPr>
              <a:t>n Romania: </a:t>
            </a:r>
          </a:p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	- SIVAPPS (</a:t>
            </a:r>
            <a:r>
              <a:rPr lang="en-US" altLang="en-US" i="1" dirty="0" err="1">
                <a:cs typeface="Arial" panose="020B0604020202020204" pitchFamily="34" charset="0"/>
              </a:rPr>
              <a:t>Siveco</a:t>
            </a:r>
            <a:r>
              <a:rPr lang="en-US" altLang="en-US" i="1" dirty="0">
                <a:cs typeface="Arial" panose="020B0604020202020204" pitchFamily="34" charset="0"/>
              </a:rPr>
              <a:t> Applications)</a:t>
            </a:r>
          </a:p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	- Charisma (</a:t>
            </a:r>
            <a:r>
              <a:rPr lang="en-US" altLang="en-US" i="1" dirty="0" err="1">
                <a:cs typeface="Arial" panose="020B0604020202020204" pitchFamily="34" charset="0"/>
              </a:rPr>
              <a:t>TotalSoft</a:t>
            </a:r>
            <a:r>
              <a:rPr lang="en-US" altLang="en-US" i="1" dirty="0"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en-US" altLang="en-US" b="0" i="1" dirty="0">
                <a:cs typeface="Arial" panose="020B0604020202020204" pitchFamily="34" charset="0"/>
              </a:rPr>
              <a:t>	- </a:t>
            </a:r>
            <a:r>
              <a:rPr lang="en-US" altLang="en-US" b="0" i="1" dirty="0" err="1">
                <a:cs typeface="Arial" panose="020B0604020202020204" pitchFamily="34" charset="0"/>
              </a:rPr>
              <a:t>Clarvision</a:t>
            </a:r>
            <a:r>
              <a:rPr lang="en-US" altLang="en-US" b="0" i="1" dirty="0">
                <a:cs typeface="Arial" panose="020B0604020202020204" pitchFamily="34" charset="0"/>
              </a:rPr>
              <a:t> </a:t>
            </a:r>
            <a:r>
              <a:rPr lang="en-US" altLang="en-US" b="0" i="1" dirty="0" smtClean="0">
                <a:cs typeface="Arial" panose="020B0604020202020204" pitchFamily="34" charset="0"/>
              </a:rPr>
              <a:t>ERP (NTT Data Romania)</a:t>
            </a:r>
            <a:endParaRPr lang="en-US" altLang="en-US" b="0" i="1" dirty="0"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i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8B44CC5-0800-4F03-8AC9-77C2B6EA8832}" type="datetime4">
              <a:rPr lang="ro-RO" altLang="en-US">
                <a:latin typeface="Book Antiqua" panose="02040602050305030304" pitchFamily="18" charset="0"/>
              </a:rPr>
              <a:pPr>
                <a:defRPr/>
              </a:pPr>
              <a:t>1 octombrie 2023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65C95-2E61-44E8-9D3D-3C93220C4287}" type="slidenum">
              <a:rPr lang="en-US" altLang="en-US">
                <a:latin typeface="Book Antiqua" panose="02040602050305030304" pitchFamily="18" charset="0"/>
              </a:rPr>
              <a:pPr>
                <a:defRPr/>
              </a:pPr>
              <a:t>9</a:t>
            </a:fld>
            <a:endParaRPr lang="en-US" altLang="en-US">
              <a:latin typeface="Book Antiqua" panose="02040602050305030304" pitchFamily="18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0688"/>
            <a:ext cx="7459663" cy="1179512"/>
          </a:xfrm>
        </p:spPr>
        <p:txBody>
          <a:bodyPr/>
          <a:lstStyle/>
          <a:p>
            <a:pPr algn="l"/>
            <a:r>
              <a:rPr lang="en-US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ERP – </a:t>
            </a:r>
            <a:r>
              <a:rPr lang="ro-RO" altLang="en-US" sz="2400" dirty="0" smtClean="0">
                <a:latin typeface="Book Antiqua" panose="02040602050305030304" pitchFamily="18" charset="0"/>
                <a:cs typeface="Arial" panose="020B0604020202020204" pitchFamily="34" charset="0"/>
              </a:rPr>
              <a:t>Clasificare după preț</a:t>
            </a:r>
            <a:endParaRPr lang="en-US" altLang="en-US" sz="24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609600" y="2438400"/>
            <a:ext cx="80772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&lt;300 mii</a:t>
            </a:r>
          </a:p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	SIVAPPS</a:t>
            </a:r>
            <a:r>
              <a:rPr lang="ro-RO" altLang="en-US" i="1" dirty="0">
                <a:cs typeface="Arial" panose="020B0604020202020204" pitchFamily="34" charset="0"/>
              </a:rPr>
              <a:t> (Siveco Apps.)</a:t>
            </a:r>
            <a:endParaRPr lang="en-US" altLang="en-US" i="1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	</a:t>
            </a:r>
            <a:r>
              <a:rPr lang="en-US" altLang="en-US" i="1" dirty="0">
                <a:solidFill>
                  <a:srgbClr val="000080"/>
                </a:solidFill>
                <a:effectDag name="">
                  <a:cont type="tree" name="">
                    <a:effect ref="fillLine"/>
                    <a:outerShdw dist="38100" dir="13500000" algn="br">
                      <a:srgbClr val="4040C0"/>
                    </a:outerShdw>
                  </a:cont>
                  <a:cont type="tree" name="">
                    <a:effect ref="fillLine"/>
                    <a:outerShdw dist="38100" dir="2700000" algn="tl">
                      <a:srgbClr val="00004C"/>
                    </a:outerShdw>
                  </a:cont>
                  <a:effect ref="fillLine"/>
                </a:effectDag>
                <a:cs typeface="Arial" panose="020B0604020202020204" pitchFamily="34" charset="0"/>
              </a:rPr>
              <a:t>PeopleSoft</a:t>
            </a:r>
          </a:p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	JD Edwards (</a:t>
            </a:r>
            <a:r>
              <a:rPr lang="en-US" altLang="en-US" i="1" dirty="0" err="1">
                <a:cs typeface="Arial" panose="020B0604020202020204" pitchFamily="34" charset="0"/>
              </a:rPr>
              <a:t>OneWorld</a:t>
            </a:r>
            <a:r>
              <a:rPr lang="en-US" altLang="en-US" i="1" dirty="0">
                <a:cs typeface="Arial" panose="020B0604020202020204" pitchFamily="34" charset="0"/>
              </a:rPr>
              <a:t>) – </a:t>
            </a:r>
            <a:r>
              <a:rPr lang="en-US" altLang="en-US" i="1" dirty="0" err="1">
                <a:cs typeface="Arial" panose="020B0604020202020204" pitchFamily="34" charset="0"/>
              </a:rPr>
              <a:t>preluat</a:t>
            </a:r>
            <a:r>
              <a:rPr lang="en-US" altLang="en-US" i="1" dirty="0">
                <a:cs typeface="Arial" panose="020B0604020202020204" pitchFamily="34" charset="0"/>
              </a:rPr>
              <a:t> de PeopleSoft </a:t>
            </a:r>
            <a:r>
              <a:rPr lang="ro-RO" altLang="en-US" i="1" dirty="0">
                <a:cs typeface="Arial" panose="020B0604020202020204" pitchFamily="34" charset="0"/>
              </a:rPr>
              <a:t>î</a:t>
            </a:r>
            <a:r>
              <a:rPr lang="en-US" altLang="en-US" i="1" dirty="0">
                <a:cs typeface="Arial" panose="020B0604020202020204" pitchFamily="34" charset="0"/>
              </a:rPr>
              <a:t>n </a:t>
            </a:r>
            <a:r>
              <a:rPr lang="en-US" altLang="en-US" i="1" dirty="0" err="1">
                <a:cs typeface="Arial" panose="020B0604020202020204" pitchFamily="34" charset="0"/>
              </a:rPr>
              <a:t>iulie</a:t>
            </a:r>
            <a:r>
              <a:rPr lang="en-US" altLang="en-US" i="1" dirty="0">
                <a:cs typeface="Arial" panose="020B0604020202020204" pitchFamily="34" charset="0"/>
              </a:rPr>
              <a:t> 2003 </a:t>
            </a:r>
            <a:r>
              <a:rPr lang="ro-RO" altLang="en-US" i="1" dirty="0">
                <a:cs typeface="Arial" panose="020B0604020202020204" pitchFamily="34" charset="0"/>
              </a:rPr>
              <a:t>ş</a:t>
            </a:r>
            <a:r>
              <a:rPr lang="en-US" altLang="en-US" i="1" dirty="0" err="1">
                <a:cs typeface="Arial" panose="020B0604020202020204" pitchFamily="34" charset="0"/>
              </a:rPr>
              <a:t>i</a:t>
            </a:r>
            <a:r>
              <a:rPr lang="en-US" altLang="en-US" i="1" dirty="0">
                <a:cs typeface="Arial" panose="020B0604020202020204" pitchFamily="34" charset="0"/>
              </a:rPr>
              <a:t> </a:t>
            </a:r>
            <a:r>
              <a:rPr lang="en-US" altLang="en-US" i="1" dirty="0" err="1">
                <a:cs typeface="Arial" panose="020B0604020202020204" pitchFamily="34" charset="0"/>
              </a:rPr>
              <a:t>redenumit</a:t>
            </a:r>
            <a:r>
              <a:rPr lang="en-US" altLang="en-US" i="1" dirty="0">
                <a:cs typeface="Arial" panose="020B0604020202020204" pitchFamily="34" charset="0"/>
              </a:rPr>
              <a:t> </a:t>
            </a:r>
            <a:r>
              <a:rPr lang="en-US" altLang="en-US" i="1" dirty="0" err="1">
                <a:cs typeface="Arial" panose="020B0604020202020204" pitchFamily="34" charset="0"/>
              </a:rPr>
              <a:t>EnterpriseOne</a:t>
            </a:r>
            <a:r>
              <a:rPr lang="en-US" altLang="en-US" i="1" dirty="0">
                <a:cs typeface="Arial" panose="020B0604020202020204" pitchFamily="34" charset="0"/>
              </a:rPr>
              <a:t> (ulterior, </a:t>
            </a:r>
            <a:r>
              <a:rPr lang="ro-RO" altLang="en-US" i="1" dirty="0">
                <a:cs typeface="Arial" panose="020B0604020202020204" pitchFamily="34" charset="0"/>
              </a:rPr>
              <a:t>î</a:t>
            </a:r>
            <a:r>
              <a:rPr lang="en-US" altLang="en-US" i="1" dirty="0">
                <a:cs typeface="Arial" panose="020B0604020202020204" pitchFamily="34" charset="0"/>
              </a:rPr>
              <a:t>n 2004, Oracle a </a:t>
            </a:r>
            <a:r>
              <a:rPr lang="en-US" altLang="en-US" i="1" dirty="0" err="1">
                <a:cs typeface="Arial" panose="020B0604020202020204" pitchFamily="34" charset="0"/>
              </a:rPr>
              <a:t>preluat</a:t>
            </a:r>
            <a:r>
              <a:rPr lang="en-US" altLang="en-US" i="1" dirty="0">
                <a:cs typeface="Arial" panose="020B0604020202020204" pitchFamily="34" charset="0"/>
              </a:rPr>
              <a:t> PeopleSoft, </a:t>
            </a:r>
            <a:r>
              <a:rPr lang="en-US" altLang="en-US" i="1" dirty="0" err="1">
                <a:cs typeface="Arial" panose="020B0604020202020204" pitchFamily="34" charset="0"/>
              </a:rPr>
              <a:t>continu</a:t>
            </a:r>
            <a:r>
              <a:rPr lang="ro-RO" altLang="en-US" i="1" dirty="0">
                <a:cs typeface="Arial" panose="020B0604020202020204" pitchFamily="34" charset="0"/>
              </a:rPr>
              <a:t>â</a:t>
            </a:r>
            <a:r>
              <a:rPr lang="en-US" altLang="en-US" i="1" dirty="0" err="1">
                <a:cs typeface="Arial" panose="020B0604020202020204" pitchFamily="34" charset="0"/>
              </a:rPr>
              <a:t>nd</a:t>
            </a:r>
            <a:r>
              <a:rPr lang="en-US" altLang="en-US" i="1" dirty="0">
                <a:cs typeface="Arial" panose="020B0604020202020204" pitchFamily="34" charset="0"/>
              </a:rPr>
              <a:t> </a:t>
            </a:r>
            <a:r>
              <a:rPr lang="en-US" altLang="en-US" i="1" dirty="0" err="1">
                <a:cs typeface="Arial" panose="020B0604020202020204" pitchFamily="34" charset="0"/>
              </a:rPr>
              <a:t>suportul</a:t>
            </a:r>
            <a:r>
              <a:rPr lang="en-US" altLang="en-US" i="1" dirty="0">
                <a:cs typeface="Arial" panose="020B0604020202020204" pitchFamily="34" charset="0"/>
              </a:rPr>
              <a:t> </a:t>
            </a:r>
            <a:r>
              <a:rPr lang="en-US" altLang="en-US" i="1" dirty="0" err="1">
                <a:cs typeface="Arial" panose="020B0604020202020204" pitchFamily="34" charset="0"/>
              </a:rPr>
              <a:t>pentru</a:t>
            </a:r>
            <a:r>
              <a:rPr lang="en-US" altLang="en-US" i="1" dirty="0">
                <a:cs typeface="Arial" panose="020B0604020202020204" pitchFamily="34" charset="0"/>
              </a:rPr>
              <a:t> </a:t>
            </a:r>
            <a:r>
              <a:rPr lang="en-US" altLang="en-US" i="1" dirty="0" err="1">
                <a:cs typeface="Arial" panose="020B0604020202020204" pitchFamily="34" charset="0"/>
              </a:rPr>
              <a:t>EnterpriseOne</a:t>
            </a:r>
            <a:r>
              <a:rPr lang="en-US" altLang="en-US" i="1" dirty="0">
                <a:cs typeface="Arial" panose="020B0604020202020204" pitchFamily="34" charset="0"/>
              </a:rPr>
              <a:t> suite </a:t>
            </a:r>
            <a:r>
              <a:rPr lang="en-US" altLang="en-US" i="1" dirty="0" err="1">
                <a:cs typeface="Arial" panose="020B0604020202020204" pitchFamily="34" charset="0"/>
              </a:rPr>
              <a:t>ajuns</a:t>
            </a:r>
            <a:r>
              <a:rPr lang="en-US" altLang="en-US" i="1" dirty="0">
                <a:cs typeface="Arial" panose="020B0604020202020204" pitchFamily="34" charset="0"/>
              </a:rPr>
              <a:t> la </a:t>
            </a:r>
            <a:r>
              <a:rPr lang="en-US" altLang="en-US" i="1" dirty="0" err="1">
                <a:cs typeface="Arial" panose="020B0604020202020204" pitchFamily="34" charset="0"/>
              </a:rPr>
              <a:t>versiunea</a:t>
            </a:r>
            <a:r>
              <a:rPr lang="en-US" altLang="en-US" i="1" dirty="0">
                <a:cs typeface="Arial" panose="020B0604020202020204" pitchFamily="34" charset="0"/>
              </a:rPr>
              <a:t> </a:t>
            </a:r>
            <a:r>
              <a:rPr lang="en-US" altLang="en-US" i="1" dirty="0" smtClean="0">
                <a:cs typeface="Arial" panose="020B0604020202020204" pitchFamily="34" charset="0"/>
              </a:rPr>
              <a:t>9.</a:t>
            </a:r>
            <a:r>
              <a:rPr lang="ro-RO" altLang="en-US" i="1" dirty="0" smtClean="0">
                <a:cs typeface="Arial" panose="020B0604020202020204" pitchFamily="34" charset="0"/>
              </a:rPr>
              <a:t>2</a:t>
            </a:r>
            <a:r>
              <a:rPr lang="en-US" altLang="en-US" i="1" dirty="0" smtClean="0">
                <a:cs typeface="Arial" panose="020B0604020202020204" pitchFamily="34" charset="0"/>
              </a:rPr>
              <a:t>)</a:t>
            </a:r>
            <a:endParaRPr lang="en-US" altLang="en-US" i="1" dirty="0"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i="1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&lt;50 mii</a:t>
            </a:r>
          </a:p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	Scala</a:t>
            </a:r>
          </a:p>
          <a:p>
            <a:pPr>
              <a:defRPr/>
            </a:pPr>
            <a:r>
              <a:rPr lang="en-US" altLang="en-US" i="1" dirty="0">
                <a:cs typeface="Arial" panose="020B0604020202020204" pitchFamily="34" charset="0"/>
              </a:rPr>
              <a:t>	</a:t>
            </a:r>
            <a:r>
              <a:rPr lang="en-US" altLang="en-US" i="1" dirty="0" err="1">
                <a:cs typeface="Arial" panose="020B0604020202020204" pitchFamily="34" charset="0"/>
              </a:rPr>
              <a:t>WizRom</a:t>
            </a:r>
            <a:r>
              <a:rPr lang="en-US" altLang="en-US" i="1" dirty="0">
                <a:cs typeface="Arial" panose="020B0604020202020204" pitchFamily="34" charset="0"/>
              </a:rPr>
              <a:t> </a:t>
            </a:r>
            <a:r>
              <a:rPr lang="en-US" altLang="en-US" i="1" dirty="0" smtClean="0">
                <a:cs typeface="Arial" panose="020B0604020202020204" pitchFamily="34" charset="0"/>
              </a:rPr>
              <a:t>Count</a:t>
            </a:r>
            <a:endParaRPr lang="en-US" altLang="en-US" i="1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horized MC Template">
  <a:themeElements>
    <a:clrScheme name="">
      <a:dk1>
        <a:srgbClr val="000000"/>
      </a:dk1>
      <a:lt1>
        <a:srgbClr val="FFFFFF"/>
      </a:lt1>
      <a:dk2>
        <a:srgbClr val="000080"/>
      </a:dk2>
      <a:lt2>
        <a:srgbClr val="FFFFFF"/>
      </a:lt2>
      <a:accent1>
        <a:srgbClr val="FF9900"/>
      </a:accent1>
      <a:accent2>
        <a:srgbClr val="00FFFF"/>
      </a:accent2>
      <a:accent3>
        <a:srgbClr val="AAAAC0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FEBE2A"/>
      </a:folHlink>
    </a:clrScheme>
    <a:fontScheme name="Authorized MC Template">
      <a:majorFont>
        <a:latin typeface="Garamond Light"/>
        <a:ea typeface=""/>
        <a:cs typeface=""/>
      </a:majorFont>
      <a:minorFont>
        <a:latin typeface="Frutiger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Authorized MC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thorized MC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thorized MC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G:\MSOffice\Template\Designs\Authorized MC Template.pot</Template>
  <TotalTime>110611128</TotalTime>
  <Pages>23</Pages>
  <Words>1652</Words>
  <Application>Microsoft Office PowerPoint</Application>
  <PresentationFormat>On-screen Show (4:3)</PresentationFormat>
  <Paragraphs>172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Book Antiqua</vt:lpstr>
      <vt:lpstr>Frutiger 45 Light</vt:lpstr>
      <vt:lpstr>Garamond Light</vt:lpstr>
      <vt:lpstr>Times New Roman</vt:lpstr>
      <vt:lpstr>Authorized MC Template</vt:lpstr>
      <vt:lpstr>PowerPoint Presentation</vt:lpstr>
      <vt:lpstr>ERP - Introducere</vt:lpstr>
      <vt:lpstr>ERP - Introducere</vt:lpstr>
      <vt:lpstr>ERP – Caracteristici de bază</vt:lpstr>
      <vt:lpstr>ERP – Caracteristici de bază</vt:lpstr>
      <vt:lpstr>ERP – Caracteristici de bază</vt:lpstr>
      <vt:lpstr>ERP – Caracteristici de bază</vt:lpstr>
      <vt:lpstr>ERP – Caracteristici de bază</vt:lpstr>
      <vt:lpstr>ERP – Clasificare după preț</vt:lpstr>
      <vt:lpstr>ERP – Cei mai importanţi producători în lume (2021)</vt:lpstr>
      <vt:lpstr>Descriere ERP</vt:lpstr>
      <vt:lpstr>Evoluţia sistemelor de tip ERP</vt:lpstr>
      <vt:lpstr>Evoluţia sistemelor de tip ERP (cont.)</vt:lpstr>
      <vt:lpstr>Evoluţia sistemelor de tip ERP (cont.)</vt:lpstr>
      <vt:lpstr>Evoluţia sistemelor de tip ERP (cont.)</vt:lpstr>
      <vt:lpstr>Evoluţia sistemelor de tip ERP (cont.)</vt:lpstr>
      <vt:lpstr>Schema generală a unui sistem ERP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E-business</dc:title>
  <dc:subject>E-business</dc:subject>
  <dc:creator>Razvan Zota</dc:creator>
  <cp:lastModifiedBy> </cp:lastModifiedBy>
  <cp:revision>241</cp:revision>
  <cp:lastPrinted>2003-11-14T14:29:15Z</cp:lastPrinted>
  <dcterms:created xsi:type="dcterms:W3CDTF">1997-11-19T08:06:12Z</dcterms:created>
  <dcterms:modified xsi:type="dcterms:W3CDTF">2023-10-01T12:13:47Z</dcterms:modified>
</cp:coreProperties>
</file>