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5" r:id="rId3"/>
    <p:sldId id="346" r:id="rId4"/>
    <p:sldId id="347" r:id="rId5"/>
    <p:sldId id="351" r:id="rId6"/>
    <p:sldId id="349" r:id="rId7"/>
    <p:sldId id="352" r:id="rId8"/>
    <p:sldId id="355" r:id="rId9"/>
    <p:sldId id="353" r:id="rId10"/>
    <p:sldId id="354" r:id="rId11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2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D936399-A5B4-4776-849A-CCADA08F475E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F98B407-DD63-4217-89E6-8F13AFB69594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96831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15C7632-14E0-46A6-98D2-48FE787C8272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0A6DC1B-4C37-4B52-AF88-E1092E6821D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noProof="0" smtClean="0"/>
              <a:t>Click to edit Master text styles</a:t>
            </a:r>
          </a:p>
          <a:p>
            <a:pPr lvl="1"/>
            <a:r>
              <a:rPr lang="en-US" altLang="ro-RO" noProof="0" smtClean="0"/>
              <a:t>Second level</a:t>
            </a:r>
          </a:p>
          <a:p>
            <a:pPr lvl="2"/>
            <a:r>
              <a:rPr lang="en-US" altLang="ro-RO" noProof="0" smtClean="0"/>
              <a:t>Third level</a:t>
            </a:r>
          </a:p>
          <a:p>
            <a:pPr lvl="3"/>
            <a:r>
              <a:rPr lang="en-US" altLang="ro-RO" noProof="0" smtClean="0"/>
              <a:t>Fourth level</a:t>
            </a:r>
          </a:p>
          <a:p>
            <a:pPr lvl="4"/>
            <a:r>
              <a:rPr lang="en-US" altLang="ro-RO" noProof="0" smtClean="0"/>
              <a:t>Fifth level</a:t>
            </a: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284611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C363D78-6A09-4689-8506-FA879F5F5224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56B989A-E438-4C93-BFA9-980E6F0E7AF9}" type="slidenum">
              <a:rPr lang="en-US" altLang="ro-RO" sz="1000" b="0">
                <a:latin typeface="Times New Roman" pitchFamily="18" charset="0"/>
              </a:rPr>
              <a:pPr/>
              <a:t>1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EEEEEEC4-C57D-41BC-9D4F-DB3895F716D2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2E253887-1D47-47E5-A06B-1F93EA271689}" type="slidenum">
              <a:rPr lang="en-US" altLang="ro-RO" sz="1000" b="0">
                <a:latin typeface="Times New Roman" pitchFamily="18" charset="0"/>
              </a:rPr>
              <a:pPr/>
              <a:t>10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C991BA17-3588-4358-A762-8B9728D6F9D2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3E242020-72E2-4F28-848F-ABB6A5104AF5}" type="slidenum">
              <a:rPr lang="en-US" altLang="ro-RO" sz="1000" b="0">
                <a:latin typeface="Times New Roman" pitchFamily="18" charset="0"/>
              </a:rPr>
              <a:pPr/>
              <a:t>2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BD4B14D1-6249-4B9C-BB2D-39D2C56E9C24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08BAF43D-D616-455D-97B5-614E0E242C93}" type="slidenum">
              <a:rPr lang="en-US" altLang="ro-RO" sz="1000" b="0">
                <a:latin typeface="Times New Roman" pitchFamily="18" charset="0"/>
              </a:rPr>
              <a:pPr/>
              <a:t>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E78E40AF-9196-48C7-A4D4-5C888074CC0F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BCC79C6D-A7EB-4D4E-9F0B-DD2596E32D6C}" type="slidenum">
              <a:rPr lang="en-US" altLang="ro-RO" sz="1000" b="0">
                <a:latin typeface="Times New Roman" pitchFamily="18" charset="0"/>
              </a:rPr>
              <a:pPr/>
              <a:t>4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ECAB5485-1504-46B3-886B-14069EF38752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C5DDC73C-F806-44A2-AAF4-64EFA457004B}" type="slidenum">
              <a:rPr lang="en-US" altLang="ro-RO" sz="1000" b="0">
                <a:latin typeface="Times New Roman" pitchFamily="18" charset="0"/>
              </a:rPr>
              <a:pPr/>
              <a:t>5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F17CC822-5416-4B37-99A5-260C6D8E35B7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145C451B-96BF-4357-A337-405473BBEB3D}" type="slidenum">
              <a:rPr lang="en-US" altLang="ro-RO" sz="1000" b="0">
                <a:latin typeface="Times New Roman" pitchFamily="18" charset="0"/>
              </a:rPr>
              <a:pPr/>
              <a:t>6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9AE6AF6-5556-4C85-884F-D6DD281BD319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34692A52-303B-48C8-8649-38E9CF5A6B6C}" type="slidenum">
              <a:rPr lang="en-US" altLang="ro-RO" sz="1000" b="0">
                <a:latin typeface="Times New Roman" pitchFamily="18" charset="0"/>
              </a:rPr>
              <a:pPr/>
              <a:t>7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312029E-AAA8-4771-AF6B-5C2CD9EA31D3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52F7EFB-E96F-4F86-B60E-6B2218D5D3A8}" type="slidenum">
              <a:rPr lang="en-US" altLang="ro-RO" sz="1000" b="0">
                <a:latin typeface="Times New Roman" pitchFamily="18" charset="0"/>
              </a:rPr>
              <a:pPr/>
              <a:t>8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491BE4D-CECF-4FBF-BCF7-808E89F275D8}" type="datetime4">
              <a:rPr lang="ro-RO" altLang="ro-RO" sz="1000" b="0">
                <a:latin typeface="Times New Roman" pitchFamily="18" charset="0"/>
              </a:rPr>
              <a:pPr/>
              <a:t>1 octombrie 2023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4DC09D53-FAB1-41AC-93DE-47A1426667E5}" type="slidenum">
              <a:rPr lang="en-US" altLang="ro-RO" sz="1000" b="0">
                <a:latin typeface="Times New Roman" pitchFamily="18" charset="0"/>
              </a:rPr>
              <a:pPr/>
              <a:t>9</a:t>
            </a:fld>
            <a:endParaRPr lang="en-US" altLang="ro-RO" sz="1000" b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ro-RO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ro-RO" noProof="0" smtClean="0"/>
              <a:t>Click to edit Master subtitle style</a:t>
            </a:r>
          </a:p>
        </p:txBody>
      </p:sp>
      <p:sp>
        <p:nvSpPr>
          <p:cNvPr id="9" name="Rectangle 76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FDC5B6-76F2-4FE5-AA49-E1F861EB9A82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10" name="Rectangle 7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69F8E4-3DD4-43D0-BE01-F886208779A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11" name="Rectangle 78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5326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46040-3240-4B53-AEE8-91D2A396C510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6F4C-F311-4C2A-8A7F-D9CD69CEE5B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8673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217C-25CF-405A-82BB-FCC92922427A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B3D3-C73D-4F58-80F4-73D67CDD53A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0292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EEC65-B2F4-42BC-A4DC-4D1417E21F6A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CE10-260C-4E26-B210-7E621E31ECD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89667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759F4-20FA-4EB3-96BE-49E1F6CCADD1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0CB98-3C5B-4ADC-B7C7-27E1170CF995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634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84B3F-8749-4407-90A0-37382270265C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E9E7-5252-4D60-996E-D590A926872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3113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AF6B3-CAAC-45F8-B173-3982F0E9E15F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F562-F279-4F72-BE55-D80392BA7AE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0834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B8FEC-5648-44AD-B801-52B2D9122B5A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640F-35DB-4EC7-899C-1B57F8E8777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44849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8E216-F5D3-45EA-B351-B5F2EAF9C3A0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02F02-B7A9-47FC-81EF-5F0291A3C73E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63804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5981F-E444-42B5-AED0-8D39F65AF6E4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81DE4-57E5-4DE4-A743-70C1E78979D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66929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481F9-5CBC-46D5-9380-479D03A8CCEC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B5B40-6B27-4C7B-99C5-FC0D062CFB89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8585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B67B0122-DC0F-4A29-9722-4DC35874333B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1FA3EF72-809B-4B04-B46A-34B84940893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Capitolul 1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zota.ase.ro/ebusines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ro-RO" altLang="ro-RO" sz="2800" b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o-RO" sz="2800" b="0"/>
              <a:t>Sisteme integrate pentru     -business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ro-RO" altLang="ro-RO" sz="1600" b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o-RO" sz="1600" b="0" dirty="0"/>
              <a:t>Răzvan Daniel Zota</a:t>
            </a:r>
          </a:p>
          <a:p>
            <a:pPr algn="ctr">
              <a:spcBef>
                <a:spcPct val="50000"/>
              </a:spcBef>
            </a:pPr>
            <a:r>
              <a:rPr lang="ro-RO" altLang="ro-RO" sz="1600" b="0" dirty="0" smtClean="0"/>
              <a:t>Departamentul </a:t>
            </a:r>
            <a:r>
              <a:rPr lang="en-US" altLang="ro-RO" sz="1600" b="0" dirty="0" smtClean="0"/>
              <a:t>de </a:t>
            </a:r>
            <a:r>
              <a:rPr lang="en-US" altLang="ro-RO" sz="1600" b="0" dirty="0" err="1"/>
              <a:t>Informatic</a:t>
            </a:r>
            <a:r>
              <a:rPr lang="ro-RO" altLang="ro-RO" sz="1600" b="0" dirty="0"/>
              <a:t>ă</a:t>
            </a:r>
            <a:r>
              <a:rPr lang="en-US" altLang="ro-RO" sz="1600" b="0" dirty="0"/>
              <a:t> </a:t>
            </a:r>
            <a:r>
              <a:rPr lang="ro-RO" altLang="ro-RO" sz="1600" b="0" dirty="0" smtClean="0"/>
              <a:t>și Cibernetică </a:t>
            </a:r>
            <a:r>
              <a:rPr lang="en-US" altLang="ro-RO" sz="1600" b="0" dirty="0" smtClean="0"/>
              <a:t>Economic</a:t>
            </a:r>
            <a:r>
              <a:rPr lang="ro-RO" altLang="ro-RO" sz="1600" b="0" dirty="0"/>
              <a:t>ă</a:t>
            </a:r>
            <a:endParaRPr lang="en-US" altLang="ro-RO" sz="1600" b="0" dirty="0"/>
          </a:p>
          <a:p>
            <a:pPr algn="ctr">
              <a:spcBef>
                <a:spcPct val="50000"/>
              </a:spcBef>
            </a:pPr>
            <a:r>
              <a:rPr lang="en-US" altLang="ro-RO" sz="1600" b="0" dirty="0"/>
              <a:t>ASE </a:t>
            </a:r>
            <a:r>
              <a:rPr lang="en-US" altLang="ro-RO" sz="1600" b="0" dirty="0" err="1"/>
              <a:t>Bucure</a:t>
            </a:r>
            <a:r>
              <a:rPr lang="ro-RO" altLang="ro-RO" sz="1600" b="0" dirty="0"/>
              <a:t>ş</a:t>
            </a:r>
            <a:r>
              <a:rPr lang="en-US" altLang="ro-RO" sz="1600" b="0" dirty="0" err="1"/>
              <a:t>ti</a:t>
            </a:r>
            <a:endParaRPr lang="en-US" altLang="ro-RO" sz="1600" b="0" dirty="0"/>
          </a:p>
          <a:p>
            <a:pPr algn="ctr">
              <a:spcBef>
                <a:spcPct val="50000"/>
              </a:spcBef>
            </a:pPr>
            <a:r>
              <a:rPr lang="en-US" altLang="ro-RO" sz="1600" b="0" dirty="0">
                <a:hlinkClick r:id="rId3"/>
              </a:rPr>
              <a:t>zota@ase.ro</a:t>
            </a:r>
            <a:endParaRPr lang="en-US" altLang="ro-RO" sz="1600" b="0" dirty="0"/>
          </a:p>
          <a:p>
            <a:pPr algn="ctr">
              <a:spcBef>
                <a:spcPct val="50000"/>
              </a:spcBef>
            </a:pPr>
            <a:r>
              <a:rPr lang="en-US" altLang="ro-RO" sz="1600" b="0" dirty="0" smtClean="0">
                <a:hlinkClick r:id="rId4"/>
              </a:rPr>
              <a:t>http</a:t>
            </a:r>
            <a:r>
              <a:rPr lang="ro-RO" altLang="ro-RO" sz="1600" b="0" dirty="0" smtClean="0">
                <a:hlinkClick r:id="rId4"/>
              </a:rPr>
              <a:t>s</a:t>
            </a:r>
            <a:r>
              <a:rPr lang="en-US" altLang="ro-RO" sz="1600" b="0" dirty="0" smtClean="0">
                <a:hlinkClick r:id="rId4"/>
              </a:rPr>
              <a:t>://</a:t>
            </a:r>
            <a:r>
              <a:rPr lang="en-US" altLang="ro-RO" sz="1600" b="0" dirty="0">
                <a:hlinkClick r:id="rId4"/>
              </a:rPr>
              <a:t>zota.ase.ro/eb</a:t>
            </a:r>
            <a:r>
              <a:rPr lang="en-US" altLang="ro-RO" sz="1600" b="0" dirty="0"/>
              <a:t> </a:t>
            </a:r>
          </a:p>
        </p:txBody>
      </p:sp>
      <p:pic>
        <p:nvPicPr>
          <p:cNvPr id="3078" name="Picture 14" descr="ebiz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3063875" y="3192463"/>
            <a:ext cx="250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ro-RO" b="0"/>
              <a:t>4</a:t>
            </a:r>
            <a:r>
              <a:rPr lang="ro-RO" altLang="ro-RO" b="0"/>
              <a:t> – Implementare ERP</a:t>
            </a:r>
            <a:endParaRPr lang="en-US" altLang="ro-RO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314ACF-C81E-4DC7-8323-ABD9F93ECD49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 dirty="0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7E043-554D-4E99-B688-5367FB271043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10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Pa</a:t>
            </a:r>
            <a:r>
              <a:rPr lang="ro-RO" altLang="ro-RO" sz="2400" smtClean="0">
                <a:latin typeface="Book Antiqua" pitchFamily="18" charset="0"/>
              </a:rPr>
              <a:t>ş</a:t>
            </a:r>
            <a:r>
              <a:rPr lang="en-US" altLang="ro-RO" sz="2400" smtClean="0">
                <a:latin typeface="Book Antiqua" pitchFamily="18" charset="0"/>
              </a:rPr>
              <a:t>ii din “re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et</a:t>
            </a:r>
            <a:r>
              <a:rPr lang="ro-RO" altLang="ro-RO" sz="2400" smtClean="0">
                <a:latin typeface="Book Antiqua" pitchFamily="18" charset="0"/>
              </a:rPr>
              <a:t>ă</a:t>
            </a:r>
            <a:r>
              <a:rPr lang="en-US" altLang="ro-RO" sz="2400" smtClean="0">
                <a:latin typeface="Book Antiqua" pitchFamily="18" charset="0"/>
              </a:rPr>
              <a:t>” - </a:t>
            </a:r>
            <a:r>
              <a:rPr lang="ro-RO" altLang="ro-RO" sz="2400" smtClean="0">
                <a:latin typeface="Book Antiqua" pitchFamily="18" charset="0"/>
              </a:rPr>
              <a:t>4</a:t>
            </a:r>
            <a:r>
              <a:rPr lang="en-US" altLang="ro-RO" sz="2400" smtClean="0">
                <a:latin typeface="Book Antiqua" pitchFamily="18" charset="0"/>
              </a:rPr>
              <a:t>  </a:t>
            </a:r>
          </a:p>
        </p:txBody>
      </p:sp>
      <p:pic>
        <p:nvPicPr>
          <p:cNvPr id="1229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-7620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924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dirty="0"/>
              <a:t> </a:t>
            </a:r>
            <a:r>
              <a:rPr lang="en-US" altLang="ro-RO" dirty="0" err="1"/>
              <a:t>Selec</a:t>
            </a:r>
            <a:r>
              <a:rPr lang="ro-RO" altLang="ro-RO" dirty="0"/>
              <a:t>ţ</a:t>
            </a:r>
            <a:r>
              <a:rPr lang="en-US" altLang="ro-RO" dirty="0" err="1"/>
              <a:t>ia</a:t>
            </a:r>
            <a:r>
              <a:rPr lang="en-US" altLang="ro-RO" dirty="0"/>
              <a:t> software-</a:t>
            </a:r>
            <a:r>
              <a:rPr lang="en-US" altLang="ro-RO" dirty="0" err="1"/>
              <a:t>ului</a:t>
            </a:r>
            <a:r>
              <a:rPr lang="en-US" altLang="ro-RO" dirty="0"/>
              <a:t>, </a:t>
            </a:r>
            <a:r>
              <a:rPr lang="en-US" altLang="ro-RO" dirty="0" err="1"/>
              <a:t>instalare</a:t>
            </a:r>
            <a:r>
              <a:rPr lang="en-US" altLang="ro-RO" dirty="0"/>
              <a:t> </a:t>
            </a:r>
            <a:r>
              <a:rPr lang="ro-RO" altLang="ro-RO" dirty="0"/>
              <a:t>ş</a:t>
            </a:r>
            <a:r>
              <a:rPr lang="en-US" altLang="ro-RO" dirty="0" err="1"/>
              <a:t>i</a:t>
            </a:r>
            <a:r>
              <a:rPr lang="en-US" altLang="ro-RO" dirty="0"/>
              <a:t> </a:t>
            </a:r>
            <a:r>
              <a:rPr lang="en-US" altLang="ro-RO" dirty="0" err="1"/>
              <a:t>configurare</a:t>
            </a:r>
            <a:r>
              <a:rPr lang="en-US" altLang="ro-RO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dirty="0"/>
              <a:t> Audit / </a:t>
            </a:r>
            <a:r>
              <a:rPr lang="en-US" altLang="ro-RO" dirty="0" err="1"/>
              <a:t>Evaluare</a:t>
            </a:r>
            <a:r>
              <a:rPr lang="en-US" altLang="ro-RO" dirty="0"/>
              <a:t> II – </a:t>
            </a:r>
            <a:r>
              <a:rPr lang="en-US" altLang="ro-RO" b="0" dirty="0" err="1"/>
              <a:t>urm</a:t>
            </a:r>
            <a:r>
              <a:rPr lang="ro-RO" altLang="ro-RO" b="0" dirty="0"/>
              <a:t>ă</a:t>
            </a:r>
            <a:r>
              <a:rPr lang="en-US" altLang="ro-RO" b="0" dirty="0" err="1"/>
              <a:t>toarea</a:t>
            </a:r>
            <a:r>
              <a:rPr lang="en-US" altLang="ro-RO" b="0" dirty="0"/>
              <a:t> </a:t>
            </a:r>
            <a:r>
              <a:rPr lang="en-US" altLang="ro-RO" b="0" dirty="0" err="1"/>
              <a:t>ini</a:t>
            </a:r>
            <a:r>
              <a:rPr lang="ro-RO" altLang="ro-RO" b="0" dirty="0"/>
              <a:t>ţ</a:t>
            </a:r>
            <a:r>
              <a:rPr lang="en-US" altLang="ro-RO" b="0" dirty="0" err="1"/>
              <a:t>iativ</a:t>
            </a:r>
            <a:r>
              <a:rPr lang="ro-RO" altLang="ro-RO" b="0" dirty="0"/>
              <a:t>ă</a:t>
            </a:r>
            <a:r>
              <a:rPr lang="en-US" altLang="ro-RO" b="0" dirty="0"/>
              <a:t> de </a:t>
            </a:r>
            <a:r>
              <a:rPr lang="ro-RO" altLang="ro-RO" b="0" dirty="0"/>
              <a:t>î</a:t>
            </a:r>
            <a:r>
              <a:rPr lang="en-US" altLang="ro-RO" b="0" dirty="0" err="1"/>
              <a:t>mbun</a:t>
            </a:r>
            <a:r>
              <a:rPr lang="ro-RO" altLang="ro-RO" b="0" dirty="0"/>
              <a:t>ă</a:t>
            </a:r>
            <a:r>
              <a:rPr lang="en-US" altLang="ro-RO" b="0" dirty="0"/>
              <a:t>t</a:t>
            </a:r>
            <a:r>
              <a:rPr lang="ro-RO" altLang="ro-RO" b="0" dirty="0"/>
              <a:t>ăţ</a:t>
            </a:r>
            <a:r>
              <a:rPr lang="en-US" altLang="ro-RO" b="0" dirty="0"/>
              <a:t>ire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dirty="0"/>
              <a:t> </a:t>
            </a:r>
            <a:r>
              <a:rPr lang="en-US" altLang="ro-RO" dirty="0" err="1"/>
              <a:t>Educa</a:t>
            </a:r>
            <a:r>
              <a:rPr lang="ro-RO" altLang="ro-RO" dirty="0"/>
              <a:t>ţ</a:t>
            </a:r>
            <a:r>
              <a:rPr lang="en-US" altLang="ro-RO" dirty="0" err="1"/>
              <a:t>ie</a:t>
            </a:r>
            <a:r>
              <a:rPr lang="en-US" altLang="ro-RO" dirty="0"/>
              <a:t> </a:t>
            </a:r>
            <a:r>
              <a:rPr lang="en-US" altLang="ro-RO" dirty="0" err="1"/>
              <a:t>continu</a:t>
            </a:r>
            <a:r>
              <a:rPr lang="ro-RO" altLang="ro-RO" dirty="0"/>
              <a:t>ă</a:t>
            </a:r>
            <a:r>
              <a:rPr lang="en-US" altLang="ro-RO" dirty="0"/>
              <a:t> – </a:t>
            </a:r>
            <a:r>
              <a:rPr lang="en-US" altLang="ro-RO" b="0" dirty="0"/>
              <a:t>2 </a:t>
            </a:r>
            <a:r>
              <a:rPr lang="en-US" altLang="ro-RO" b="0" dirty="0" err="1"/>
              <a:t>elemente</a:t>
            </a:r>
            <a:r>
              <a:rPr lang="en-US" altLang="ro-RO" b="0" dirty="0"/>
              <a:t> </a:t>
            </a:r>
            <a:r>
              <a:rPr lang="en-US" altLang="ro-RO" b="0" dirty="0" err="1"/>
              <a:t>importante</a:t>
            </a:r>
            <a:r>
              <a:rPr lang="en-US" altLang="ro-RO" b="0" dirty="0"/>
              <a:t>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dezvoltarea</a:t>
            </a:r>
            <a:r>
              <a:rPr lang="en-US" altLang="ro-RO" b="0" dirty="0"/>
              <a:t> </a:t>
            </a:r>
            <a:r>
              <a:rPr lang="ro-RO" altLang="ro-RO" b="0" dirty="0"/>
              <a:t>ş</a:t>
            </a:r>
            <a:r>
              <a:rPr lang="en-US" altLang="ro-RO" b="0" dirty="0" err="1"/>
              <a:t>i</a:t>
            </a:r>
            <a:r>
              <a:rPr lang="en-US" altLang="ro-RO" b="0" dirty="0"/>
              <a:t> </a:t>
            </a:r>
            <a:r>
              <a:rPr lang="en-US" altLang="ro-RO" b="0" dirty="0" err="1"/>
              <a:t>definirea</a:t>
            </a:r>
            <a:r>
              <a:rPr lang="en-US" altLang="ro-RO" b="0" dirty="0"/>
              <a:t> de </a:t>
            </a:r>
            <a:r>
              <a:rPr lang="en-US" altLang="ro-RO" b="0" dirty="0" err="1"/>
              <a:t>noi</a:t>
            </a:r>
            <a:r>
              <a:rPr lang="en-US" altLang="ro-RO" b="0" dirty="0"/>
              <a:t> </a:t>
            </a:r>
            <a:r>
              <a:rPr lang="en-US" altLang="ro-RO" b="0" dirty="0" err="1"/>
              <a:t>abord</a:t>
            </a:r>
            <a:r>
              <a:rPr lang="ro-RO" altLang="ro-RO" b="0" dirty="0"/>
              <a:t>ă</a:t>
            </a:r>
            <a:r>
              <a:rPr lang="en-US" altLang="ro-RO" b="0" dirty="0" err="1"/>
              <a:t>ri</a:t>
            </a:r>
            <a:r>
              <a:rPr lang="en-US" altLang="ro-RO" b="0" dirty="0"/>
              <a:t> </a:t>
            </a:r>
            <a:r>
              <a:rPr lang="ro-RO" altLang="ro-RO" b="0" dirty="0"/>
              <a:t>î</a:t>
            </a:r>
            <a:r>
              <a:rPr lang="en-US" altLang="ro-RO" b="0" dirty="0"/>
              <a:t>n </a:t>
            </a:r>
            <a:r>
              <a:rPr lang="en-US" altLang="ro-RO" b="0" dirty="0" err="1"/>
              <a:t>previziune</a:t>
            </a:r>
            <a:r>
              <a:rPr lang="en-US" altLang="ro-RO" b="0" dirty="0"/>
              <a:t>, </a:t>
            </a:r>
            <a:r>
              <a:rPr lang="en-US" altLang="ro-RO" b="0" dirty="0" err="1"/>
              <a:t>ordonarea</a:t>
            </a:r>
            <a:r>
              <a:rPr lang="en-US" altLang="ro-RO" b="0" dirty="0"/>
              <a:t> </a:t>
            </a:r>
            <a:r>
              <a:rPr lang="en-US" altLang="ro-RO" b="0" dirty="0" err="1"/>
              <a:t>comenzilor</a:t>
            </a:r>
            <a:r>
              <a:rPr lang="en-US" altLang="ro-RO" b="0" dirty="0"/>
              <a:t>, </a:t>
            </a:r>
            <a:r>
              <a:rPr lang="en-US" altLang="ro-RO" b="0" dirty="0" err="1"/>
              <a:t>proiectare</a:t>
            </a:r>
            <a:r>
              <a:rPr lang="en-US" altLang="ro-RO" b="0" dirty="0"/>
              <a:t> </a:t>
            </a:r>
            <a:r>
              <a:rPr lang="ro-RO" altLang="ro-RO" b="0" dirty="0"/>
              <a:t>ş</a:t>
            </a:r>
            <a:r>
              <a:rPr lang="en-US" altLang="ro-RO" b="0" dirty="0" err="1"/>
              <a:t>i</a:t>
            </a:r>
            <a:r>
              <a:rPr lang="en-US" altLang="ro-RO" b="0" dirty="0"/>
              <a:t> </a:t>
            </a:r>
            <a:r>
              <a:rPr lang="en-US" altLang="ro-RO" b="0" dirty="0" err="1"/>
              <a:t>planificare</a:t>
            </a:r>
            <a:r>
              <a:rPr lang="en-US" altLang="ro-RO" b="0" dirty="0"/>
              <a:t> </a:t>
            </a:r>
            <a:r>
              <a:rPr lang="en-US" altLang="ro-RO" b="0" dirty="0" err="1"/>
              <a:t>detaliate</a:t>
            </a:r>
            <a:endParaRPr lang="en-US" altLang="ro-RO" b="0" dirty="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implementarea</a:t>
            </a:r>
            <a:r>
              <a:rPr lang="en-US" altLang="ro-RO" b="0" dirty="0"/>
              <a:t> </a:t>
            </a:r>
            <a:r>
              <a:rPr lang="en-US" altLang="ro-RO" b="0" dirty="0" err="1"/>
              <a:t>acestor</a:t>
            </a:r>
            <a:r>
              <a:rPr lang="en-US" altLang="ro-RO" b="0" dirty="0"/>
              <a:t> </a:t>
            </a:r>
            <a:r>
              <a:rPr lang="en-US" altLang="ro-RO" b="0" dirty="0" err="1"/>
              <a:t>noi</a:t>
            </a:r>
            <a:r>
              <a:rPr lang="en-US" altLang="ro-RO" b="0" dirty="0"/>
              <a:t> </a:t>
            </a:r>
            <a:r>
              <a:rPr lang="en-US" altLang="ro-RO" b="0" dirty="0" err="1"/>
              <a:t>procese</a:t>
            </a:r>
            <a:r>
              <a:rPr lang="en-US" altLang="ro-RO" b="0" dirty="0"/>
              <a:t> </a:t>
            </a:r>
            <a:r>
              <a:rPr lang="en-US" altLang="ro-RO" b="0" dirty="0" err="1"/>
              <a:t>prin</a:t>
            </a:r>
            <a:r>
              <a:rPr lang="en-US" altLang="ro-RO" b="0" dirty="0"/>
              <a:t> </a:t>
            </a:r>
            <a:r>
              <a:rPr lang="en-US" altLang="ro-RO" b="0" dirty="0" err="1"/>
              <a:t>intermediul</a:t>
            </a:r>
            <a:r>
              <a:rPr lang="en-US" altLang="ro-RO" b="0" dirty="0"/>
              <a:t> </a:t>
            </a:r>
            <a:r>
              <a:rPr lang="en-US" altLang="ro-RO" b="0" dirty="0" err="1"/>
              <a:t>unui</a:t>
            </a:r>
            <a:r>
              <a:rPr lang="en-US" altLang="ro-RO" b="0" dirty="0"/>
              <a:t> </a:t>
            </a:r>
            <a:r>
              <a:rPr lang="en-US" altLang="ro-RO" b="0" dirty="0" err="1" smtClean="0"/>
              <a:t>proiect</a:t>
            </a:r>
            <a:r>
              <a:rPr lang="en-US" altLang="ro-RO" b="0" smtClean="0"/>
              <a:t> pilot</a:t>
            </a:r>
            <a:endParaRPr lang="en-US" altLang="ro-RO" b="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ro-RO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CEFBCD-B868-44F8-A8A4-1370C80ED527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DE1CC-A731-43A7-A08F-77A3B663E50B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2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459663" cy="1179513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Implementare ERP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o-RO" b="0" dirty="0" err="1"/>
              <a:t>Clasificare</a:t>
            </a:r>
            <a:r>
              <a:rPr lang="en-US" altLang="ro-RO" b="0" dirty="0"/>
              <a:t> (Oliver Wight):</a:t>
            </a:r>
          </a:p>
          <a:p>
            <a:pPr>
              <a:spcBef>
                <a:spcPct val="50000"/>
              </a:spcBef>
            </a:pPr>
            <a:endParaRPr lang="en-US" altLang="ro-RO" b="0" dirty="0"/>
          </a:p>
          <a:p>
            <a:pPr>
              <a:spcBef>
                <a:spcPct val="50000"/>
              </a:spcBef>
            </a:pPr>
            <a:r>
              <a:rPr lang="en-US" altLang="ro-RO" b="0" dirty="0" err="1"/>
              <a:t>Clasa</a:t>
            </a:r>
            <a:r>
              <a:rPr lang="en-US" altLang="ro-RO" b="0" dirty="0"/>
              <a:t> A		ERP </a:t>
            </a:r>
            <a:r>
              <a:rPr lang="en-US" altLang="ro-RO" b="0" dirty="0" err="1"/>
              <a:t>utilizat</a:t>
            </a:r>
            <a:r>
              <a:rPr lang="en-US" altLang="ro-RO" b="0" dirty="0"/>
              <a:t> </a:t>
            </a:r>
            <a:r>
              <a:rPr lang="en-US" altLang="ro-RO" b="0" dirty="0" err="1"/>
              <a:t>eficient</a:t>
            </a:r>
            <a:r>
              <a:rPr lang="en-US" altLang="ro-RO" b="0" dirty="0"/>
              <a:t> </a:t>
            </a:r>
            <a:r>
              <a:rPr lang="ro-RO" altLang="ro-RO" b="0" dirty="0"/>
              <a:t>î</a:t>
            </a:r>
            <a:r>
              <a:rPr lang="en-US" altLang="ro-RO" b="0" dirty="0"/>
              <a:t>n </a:t>
            </a:r>
            <a:r>
              <a:rPr lang="ro-RO" altLang="ro-RO" b="0" dirty="0"/>
              <a:t>î</a:t>
            </a:r>
            <a:r>
              <a:rPr lang="en-US" altLang="ro-RO" b="0" dirty="0" err="1"/>
              <a:t>ntreaga</a:t>
            </a:r>
            <a:r>
              <a:rPr lang="en-US" altLang="ro-RO" b="0" dirty="0"/>
              <a:t> </a:t>
            </a:r>
            <a:r>
              <a:rPr lang="en-US" altLang="ro-RO" b="0" dirty="0" err="1"/>
              <a:t>companie</a:t>
            </a:r>
            <a:r>
              <a:rPr lang="en-US" altLang="ro-RO" b="0" dirty="0"/>
              <a:t> – 			</a:t>
            </a:r>
            <a:r>
              <a:rPr lang="en-US" altLang="ro-RO" b="0" dirty="0" err="1"/>
              <a:t>genereaz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ro-RO" altLang="ro-RO" b="0" dirty="0"/>
              <a:t>î</a:t>
            </a:r>
            <a:r>
              <a:rPr lang="en-US" altLang="ro-RO" b="0" dirty="0" err="1"/>
              <a:t>mbun</a:t>
            </a:r>
            <a:r>
              <a:rPr lang="ro-RO" altLang="ro-RO" b="0" dirty="0"/>
              <a:t>ă</a:t>
            </a:r>
            <a:r>
              <a:rPr lang="en-US" altLang="ro-RO" b="0" dirty="0"/>
              <a:t>t</a:t>
            </a:r>
            <a:r>
              <a:rPr lang="ro-RO" altLang="ro-RO" b="0" dirty="0" err="1"/>
              <a:t>ăţ</a:t>
            </a:r>
            <a:r>
              <a:rPr lang="en-US" altLang="ro-RO" b="0" dirty="0" err="1"/>
              <a:t>iri</a:t>
            </a:r>
            <a:r>
              <a:rPr lang="en-US" altLang="ro-RO" b="0" dirty="0"/>
              <a:t> </a:t>
            </a:r>
            <a:r>
              <a:rPr lang="en-US" altLang="ro-RO" b="0" dirty="0" err="1"/>
              <a:t>semnificative</a:t>
            </a:r>
            <a:r>
              <a:rPr lang="en-US" altLang="ro-RO" b="0" dirty="0"/>
              <a:t> </a:t>
            </a:r>
            <a:r>
              <a:rPr lang="ro-RO" altLang="ro-RO" b="0" dirty="0"/>
              <a:t>î</a:t>
            </a:r>
            <a:r>
              <a:rPr lang="en-US" altLang="ro-RO" b="0" dirty="0"/>
              <a:t>n </a:t>
            </a:r>
            <a:r>
              <a:rPr lang="en-US" altLang="ro-RO" b="0" dirty="0" err="1"/>
              <a:t>serviciile</a:t>
            </a:r>
            <a:r>
              <a:rPr lang="en-US" altLang="ro-RO" b="0" dirty="0"/>
              <a:t> 		</a:t>
            </a:r>
            <a:r>
              <a:rPr lang="en-US" altLang="ro-RO" b="0" dirty="0" err="1"/>
              <a:t>pentru</a:t>
            </a:r>
            <a:r>
              <a:rPr lang="en-US" altLang="ro-RO" b="0" dirty="0"/>
              <a:t> </a:t>
            </a:r>
            <a:r>
              <a:rPr lang="en-US" altLang="ro-RO" b="0" dirty="0" err="1"/>
              <a:t>clien</a:t>
            </a:r>
            <a:r>
              <a:rPr lang="ro-RO" altLang="ro-RO" b="0" dirty="0" err="1"/>
              <a:t>ţ</a:t>
            </a:r>
            <a:r>
              <a:rPr lang="en-US" altLang="ro-RO" b="0" dirty="0" err="1"/>
              <a:t>i</a:t>
            </a:r>
            <a:r>
              <a:rPr lang="en-US" altLang="ro-RO" b="0" dirty="0"/>
              <a:t>, </a:t>
            </a:r>
            <a:r>
              <a:rPr lang="en-US" altLang="ro-RO" b="0" dirty="0" err="1"/>
              <a:t>productivitate</a:t>
            </a:r>
            <a:r>
              <a:rPr lang="en-US" altLang="ro-RO" b="0" dirty="0"/>
              <a:t> </a:t>
            </a:r>
            <a:r>
              <a:rPr lang="ro-RO" altLang="ro-RO" b="0" dirty="0"/>
              <a:t>ş</a:t>
            </a:r>
            <a:r>
              <a:rPr lang="en-US" altLang="ro-RO" b="0" dirty="0" err="1"/>
              <a:t>i</a:t>
            </a:r>
            <a:r>
              <a:rPr lang="en-US" altLang="ro-RO" b="0" dirty="0"/>
              <a:t> </a:t>
            </a:r>
            <a:r>
              <a:rPr lang="en-US" altLang="ro-RO" b="0" dirty="0" err="1"/>
              <a:t>costuri</a:t>
            </a:r>
            <a:r>
              <a:rPr lang="ro-RO" altLang="ro-RO" b="0" dirty="0"/>
              <a:t>.</a:t>
            </a:r>
            <a:endParaRPr lang="en-US" altLang="ro-RO" b="0" dirty="0"/>
          </a:p>
          <a:p>
            <a:pPr>
              <a:spcBef>
                <a:spcPct val="50000"/>
              </a:spcBef>
            </a:pPr>
            <a:r>
              <a:rPr lang="en-US" altLang="ro-RO" b="0" dirty="0" err="1"/>
              <a:t>Clasa</a:t>
            </a:r>
            <a:r>
              <a:rPr lang="en-US" altLang="ro-RO" b="0" dirty="0"/>
              <a:t> B 	</a:t>
            </a:r>
            <a:r>
              <a:rPr lang="ro-RO" altLang="ro-RO" b="0" dirty="0"/>
              <a:t>	</a:t>
            </a:r>
            <a:r>
              <a:rPr lang="en-US" altLang="ro-RO" b="0" dirty="0"/>
              <a:t>ERP – </a:t>
            </a:r>
            <a:r>
              <a:rPr lang="en-US" altLang="ro-RO" b="0" dirty="0" err="1"/>
              <a:t>suport</a:t>
            </a:r>
            <a:r>
              <a:rPr lang="en-US" altLang="ro-RO" b="0" dirty="0"/>
              <a:t> </a:t>
            </a:r>
            <a:r>
              <a:rPr lang="en-US" altLang="ro-RO" b="0" dirty="0" err="1"/>
              <a:t>pentru</a:t>
            </a:r>
            <a:r>
              <a:rPr lang="en-US" altLang="ro-RO" b="0" dirty="0"/>
              <a:t> de </a:t>
            </a:r>
            <a:r>
              <a:rPr lang="en-US" altLang="ro-RO" b="0" dirty="0" err="1"/>
              <a:t>managementul</a:t>
            </a:r>
            <a:r>
              <a:rPr lang="en-US" altLang="ro-RO" b="0" dirty="0"/>
              <a:t> de v</a:t>
            </a:r>
            <a:r>
              <a:rPr lang="ro-RO" altLang="ro-RO" b="0" dirty="0"/>
              <a:t>â</a:t>
            </a:r>
            <a:r>
              <a:rPr lang="en-US" altLang="ro-RO" b="0" dirty="0" err="1"/>
              <a:t>rf</a:t>
            </a:r>
            <a:r>
              <a:rPr lang="en-US" altLang="ro-RO" b="0" dirty="0"/>
              <a:t>; 			</a:t>
            </a:r>
            <a:r>
              <a:rPr lang="en-US" altLang="ro-RO" b="0" dirty="0" err="1"/>
              <a:t>utilizat</a:t>
            </a:r>
            <a:r>
              <a:rPr lang="en-US" altLang="ro-RO" b="0" dirty="0"/>
              <a:t> de </a:t>
            </a:r>
            <a:r>
              <a:rPr lang="en-US" altLang="ro-RO" b="0" dirty="0" err="1"/>
              <a:t>managementul</a:t>
            </a:r>
            <a:r>
              <a:rPr lang="en-US" altLang="ro-RO" b="0" dirty="0"/>
              <a:t> de </a:t>
            </a:r>
            <a:r>
              <a:rPr lang="en-US" altLang="ro-RO" b="0" dirty="0" err="1"/>
              <a:t>mijloc</a:t>
            </a:r>
            <a:r>
              <a:rPr lang="en-US" altLang="ro-RO" b="0" dirty="0"/>
              <a:t> </a:t>
            </a:r>
            <a:r>
              <a:rPr lang="en-US" altLang="ro-RO" b="0" dirty="0" err="1"/>
              <a:t>pentru</a:t>
            </a:r>
            <a:r>
              <a:rPr lang="en-US" altLang="ro-RO" b="0" dirty="0"/>
              <a:t> a </a:t>
            </a:r>
            <a:r>
              <a:rPr lang="en-US" altLang="ro-RO" b="0" dirty="0" err="1"/>
              <a:t>ob</a:t>
            </a:r>
            <a:r>
              <a:rPr lang="ro-RO" altLang="ro-RO" b="0" dirty="0" err="1"/>
              <a:t>ţ</a:t>
            </a:r>
            <a:r>
              <a:rPr lang="en-US" altLang="ro-RO" b="0" dirty="0" err="1"/>
              <a:t>ine</a:t>
            </a:r>
            <a:r>
              <a:rPr lang="en-US" altLang="ro-RO" b="0" dirty="0"/>
              <a:t> 		</a:t>
            </a:r>
            <a:r>
              <a:rPr lang="ro-RO" altLang="ro-RO" b="0" dirty="0"/>
              <a:t>î</a:t>
            </a:r>
            <a:r>
              <a:rPr lang="en-US" altLang="ro-RO" b="0" dirty="0" err="1"/>
              <a:t>mbun</a:t>
            </a:r>
            <a:r>
              <a:rPr lang="ro-RO" altLang="ro-RO" b="0" dirty="0"/>
              <a:t>ă</a:t>
            </a:r>
            <a:r>
              <a:rPr lang="en-US" altLang="ro-RO" b="0" dirty="0"/>
              <a:t>t</a:t>
            </a:r>
            <a:r>
              <a:rPr lang="ro-RO" altLang="ro-RO" b="0" dirty="0" err="1"/>
              <a:t>ăţ</a:t>
            </a:r>
            <a:r>
              <a:rPr lang="en-US" altLang="ro-RO" b="0" dirty="0" err="1"/>
              <a:t>iri</a:t>
            </a:r>
            <a:r>
              <a:rPr lang="en-US" altLang="ro-RO" b="0" dirty="0"/>
              <a:t> </a:t>
            </a:r>
            <a:r>
              <a:rPr lang="en-US" altLang="ro-RO" b="0" dirty="0" err="1"/>
              <a:t>cuantificabile</a:t>
            </a:r>
            <a:r>
              <a:rPr lang="en-US" altLang="ro-RO" b="0" dirty="0"/>
              <a:t> ale </a:t>
            </a:r>
            <a:r>
              <a:rPr lang="en-US" altLang="ro-RO" b="0" dirty="0" err="1"/>
              <a:t>calit</a:t>
            </a:r>
            <a:r>
              <a:rPr lang="ro-RO" altLang="ro-RO" b="0" dirty="0" err="1"/>
              <a:t>ăţ</a:t>
            </a:r>
            <a:r>
              <a:rPr lang="en-US" altLang="ro-RO" b="0" dirty="0"/>
              <a:t>ii</a:t>
            </a:r>
            <a:r>
              <a:rPr lang="ro-RO" altLang="ro-RO" b="0" dirty="0"/>
              <a:t>.</a:t>
            </a:r>
            <a:endParaRPr lang="en-US" altLang="ro-RO" b="0" dirty="0"/>
          </a:p>
          <a:p>
            <a:pPr>
              <a:spcBef>
                <a:spcPct val="50000"/>
              </a:spcBef>
            </a:pPr>
            <a:r>
              <a:rPr lang="en-US" altLang="ro-RO" b="0" dirty="0" err="1"/>
              <a:t>Clasa</a:t>
            </a:r>
            <a:r>
              <a:rPr lang="en-US" altLang="ro-RO" b="0" dirty="0"/>
              <a:t> C		ERP – </a:t>
            </a:r>
            <a:r>
              <a:rPr lang="en-US" altLang="ro-RO" b="0" dirty="0" err="1"/>
              <a:t>principala</a:t>
            </a:r>
            <a:r>
              <a:rPr lang="en-US" altLang="ro-RO" b="0" dirty="0"/>
              <a:t> </a:t>
            </a:r>
            <a:r>
              <a:rPr lang="en-US" altLang="ro-RO" b="0" dirty="0" err="1"/>
              <a:t>aplica</a:t>
            </a:r>
            <a:r>
              <a:rPr lang="ro-RO" altLang="ro-RO" b="0" dirty="0" err="1"/>
              <a:t>ţ</a:t>
            </a:r>
            <a:r>
              <a:rPr lang="en-US" altLang="ro-RO" b="0" dirty="0" err="1"/>
              <a:t>ie</a:t>
            </a:r>
            <a:r>
              <a:rPr lang="en-US" altLang="ro-RO" b="0" dirty="0"/>
              <a:t> o </a:t>
            </a:r>
            <a:r>
              <a:rPr lang="en-US" altLang="ro-RO" b="0" dirty="0" err="1"/>
              <a:t>reprezint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en-US" altLang="ro-RO" b="0" dirty="0" err="1"/>
              <a:t>metodele</a:t>
            </a:r>
            <a:r>
              <a:rPr lang="en-US" altLang="ro-RO" b="0" dirty="0"/>
              <a:t> </a:t>
            </a:r>
            <a:r>
              <a:rPr lang="en-US" altLang="ro-RO" b="0" dirty="0" err="1"/>
              <a:t>mai</a:t>
            </a:r>
            <a:r>
              <a:rPr lang="en-US" altLang="ro-RO" b="0" dirty="0"/>
              <a:t> 		</a:t>
            </a:r>
            <a:r>
              <a:rPr lang="en-US" altLang="ro-RO" b="0" dirty="0" err="1"/>
              <a:t>bune</a:t>
            </a:r>
            <a:r>
              <a:rPr lang="en-US" altLang="ro-RO" b="0" dirty="0"/>
              <a:t> de management al </a:t>
            </a:r>
            <a:r>
              <a:rPr lang="en-US" altLang="ro-RO" b="0" dirty="0" err="1"/>
              <a:t>comenzilor</a:t>
            </a:r>
            <a:r>
              <a:rPr lang="en-US" altLang="ro-RO" b="0" dirty="0"/>
              <a:t> </a:t>
            </a:r>
            <a:r>
              <a:rPr lang="ro-RO" altLang="ro-RO" b="0" dirty="0"/>
              <a:t>ş</a:t>
            </a:r>
            <a:r>
              <a:rPr lang="en-US" altLang="ro-RO" b="0" dirty="0" err="1"/>
              <a:t>i</a:t>
            </a:r>
            <a:r>
              <a:rPr lang="en-US" altLang="ro-RO" b="0" dirty="0"/>
              <a:t> al </a:t>
            </a:r>
            <a:r>
              <a:rPr lang="en-US" altLang="ro-RO" b="0" dirty="0" err="1"/>
              <a:t>inventarului</a:t>
            </a:r>
            <a:r>
              <a:rPr lang="ro-RO" altLang="ro-RO" b="0" dirty="0"/>
              <a:t>.</a:t>
            </a:r>
            <a:endParaRPr lang="en-US" altLang="ro-RO" b="0" dirty="0"/>
          </a:p>
          <a:p>
            <a:pPr>
              <a:spcBef>
                <a:spcPct val="50000"/>
              </a:spcBef>
            </a:pPr>
            <a:r>
              <a:rPr lang="en-US" altLang="ro-RO" b="0" dirty="0" err="1"/>
              <a:t>Clasa</a:t>
            </a:r>
            <a:r>
              <a:rPr lang="en-US" altLang="ro-RO" b="0" dirty="0"/>
              <a:t> D 	</a:t>
            </a:r>
            <a:r>
              <a:rPr lang="en-US" altLang="ro-RO" b="0" dirty="0" err="1"/>
              <a:t>Informa</a:t>
            </a:r>
            <a:r>
              <a:rPr lang="ro-RO" altLang="ro-RO" b="0" dirty="0" err="1"/>
              <a:t>ţ</a:t>
            </a:r>
            <a:r>
              <a:rPr lang="en-US" altLang="ro-RO" b="0" dirty="0"/>
              <a:t>ii incomplete/</a:t>
            </a:r>
            <a:r>
              <a:rPr lang="en-US" altLang="ro-RO" b="0" dirty="0" err="1"/>
              <a:t>inexacte</a:t>
            </a:r>
            <a:r>
              <a:rPr lang="en-US" altLang="ro-RO" b="0" dirty="0"/>
              <a:t> </a:t>
            </a:r>
            <a:r>
              <a:rPr lang="ro-RO" altLang="ro-RO" b="0" dirty="0"/>
              <a:t>ş</a:t>
            </a:r>
            <a:r>
              <a:rPr lang="en-US" altLang="ro-RO" b="0" dirty="0" err="1"/>
              <a:t>i</a:t>
            </a:r>
            <a:r>
              <a:rPr lang="en-US" altLang="ro-RO" b="0" dirty="0"/>
              <a:t> </a:t>
            </a:r>
            <a:r>
              <a:rPr lang="en-US" altLang="ro-RO" b="0" dirty="0" err="1"/>
              <a:t>pu</a:t>
            </a:r>
            <a:r>
              <a:rPr lang="ro-RO" altLang="ro-RO" b="0" dirty="0" err="1"/>
              <a:t>ţ</a:t>
            </a:r>
            <a:r>
              <a:rPr lang="en-US" altLang="ro-RO" b="0" dirty="0"/>
              <a:t>in </a:t>
            </a:r>
            <a:r>
              <a:rPr lang="ro-RO" altLang="ro-RO" b="0" dirty="0"/>
              <a:t>î</a:t>
            </a:r>
            <a:r>
              <a:rPr lang="en-US" altLang="ro-RO" b="0" dirty="0"/>
              <a:t>n</a:t>
            </a:r>
            <a:r>
              <a:rPr lang="ro-RO" altLang="ro-RO" b="0" dirty="0" err="1"/>
              <a:t>ţ</a:t>
            </a:r>
            <a:r>
              <a:rPr lang="en-US" altLang="ro-RO" b="0" dirty="0" err="1"/>
              <a:t>elese</a:t>
            </a:r>
            <a:r>
              <a:rPr lang="en-US" altLang="ro-RO" b="0" dirty="0"/>
              <a:t> de 		</a:t>
            </a:r>
            <a:r>
              <a:rPr lang="en-US" altLang="ro-RO" b="0" dirty="0" err="1"/>
              <a:t>utilizatori</a:t>
            </a:r>
            <a:r>
              <a:rPr lang="en-US" altLang="ro-RO" b="0" dirty="0"/>
              <a:t> – </a:t>
            </a:r>
            <a:r>
              <a:rPr lang="en-US" altLang="ro-RO" b="0" dirty="0" err="1"/>
              <a:t>ofer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en-US" altLang="ro-RO" b="0" dirty="0" err="1"/>
              <a:t>pu</a:t>
            </a:r>
            <a:r>
              <a:rPr lang="ro-RO" altLang="ro-RO" b="0" dirty="0" err="1"/>
              <a:t>ţ</a:t>
            </a:r>
            <a:r>
              <a:rPr lang="en-US" altLang="ro-RO" b="0" dirty="0"/>
              <a:t>in </a:t>
            </a:r>
            <a:r>
              <a:rPr lang="en-US" altLang="ro-RO" b="0" dirty="0" err="1"/>
              <a:t>suport</a:t>
            </a:r>
            <a:r>
              <a:rPr lang="en-US" altLang="ro-RO" b="0" dirty="0"/>
              <a:t> </a:t>
            </a:r>
            <a:r>
              <a:rPr lang="ro-RO" altLang="ro-RO" b="0" dirty="0"/>
              <a:t>î</a:t>
            </a:r>
            <a:r>
              <a:rPr lang="en-US" altLang="ro-RO" b="0" dirty="0"/>
              <a:t>n </a:t>
            </a:r>
            <a:r>
              <a:rPr lang="en-US" altLang="ro-RO" b="0" dirty="0" err="1"/>
              <a:t>derularea</a:t>
            </a:r>
            <a:r>
              <a:rPr lang="en-US" altLang="ro-RO" b="0" dirty="0"/>
              <a:t> </a:t>
            </a:r>
            <a:r>
              <a:rPr lang="en-US" altLang="ro-RO" b="0" dirty="0" err="1"/>
              <a:t>afacerii</a:t>
            </a:r>
            <a:r>
              <a:rPr lang="ro-RO" altLang="ro-RO" b="0" dirty="0"/>
              <a:t>.</a:t>
            </a:r>
            <a:endParaRPr lang="en-US" altLang="ro-RO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CF78CD-EDC9-4DDE-8FAE-F477697F0515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D2A37-A71A-4FD4-8975-D4DDEDBB7210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38" y="457200"/>
            <a:ext cx="7459662" cy="1179513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Implementare ERP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228600" y="2514600"/>
            <a:ext cx="7924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Mult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en-US" altLang="ro-RO" b="0" dirty="0" err="1"/>
              <a:t>munc</a:t>
            </a:r>
            <a:r>
              <a:rPr lang="ro-RO" altLang="ro-RO" b="0" dirty="0"/>
              <a:t>ă</a:t>
            </a:r>
            <a:endParaRPr lang="en-US" altLang="ro-RO" b="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Implementare</a:t>
            </a:r>
            <a:r>
              <a:rPr lang="en-US" altLang="ro-RO" b="0" dirty="0"/>
              <a:t> intern</a:t>
            </a:r>
            <a:r>
              <a:rPr lang="ro-RO" altLang="ro-RO" b="0" dirty="0"/>
              <a:t>ă</a:t>
            </a:r>
            <a:r>
              <a:rPr lang="en-US" altLang="ro-RO" b="0" dirty="0"/>
              <a:t> – IMPLEMENTATORII=ANGAJA</a:t>
            </a:r>
            <a:r>
              <a:rPr lang="ro-RO" altLang="ro-RO" b="0" dirty="0"/>
              <a:t>Ţ</a:t>
            </a:r>
            <a:r>
              <a:rPr lang="en-US" altLang="ro-RO" b="0" dirty="0"/>
              <a:t>II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Nu </a:t>
            </a:r>
            <a:r>
              <a:rPr lang="en-US" altLang="ro-RO" b="0" dirty="0" err="1"/>
              <a:t>este</a:t>
            </a:r>
            <a:r>
              <a:rPr lang="en-US" altLang="ro-RO" b="0" dirty="0"/>
              <a:t> </a:t>
            </a:r>
            <a:r>
              <a:rPr lang="en-US" altLang="ro-RO" b="0" dirty="0" err="1"/>
              <a:t>prioritatea</a:t>
            </a:r>
            <a:r>
              <a:rPr lang="en-US" altLang="ro-RO" b="0" dirty="0"/>
              <a:t>  #1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implicarea</a:t>
            </a:r>
            <a:r>
              <a:rPr lang="en-US" altLang="ro-RO" b="0" dirty="0"/>
              <a:t> </a:t>
            </a:r>
            <a:r>
              <a:rPr lang="en-US" altLang="ro-RO" b="0" dirty="0" err="1"/>
              <a:t>deosebit</a:t>
            </a:r>
            <a:r>
              <a:rPr lang="ro-RO" altLang="ro-RO" b="0" dirty="0"/>
              <a:t>ă</a:t>
            </a:r>
            <a:r>
              <a:rPr lang="en-US" altLang="ro-RO" b="0" dirty="0"/>
              <a:t> a </a:t>
            </a:r>
            <a:r>
              <a:rPr lang="en-US" altLang="ro-RO" b="0" dirty="0" err="1"/>
              <a:t>managementului</a:t>
            </a:r>
            <a:r>
              <a:rPr lang="en-US" altLang="ro-RO" b="0" dirty="0"/>
              <a:t> de v</a:t>
            </a:r>
            <a:r>
              <a:rPr lang="ro-RO" altLang="ro-RO" b="0" dirty="0"/>
              <a:t>â</a:t>
            </a:r>
            <a:r>
              <a:rPr lang="en-US" altLang="ro-RO" b="0" dirty="0" err="1"/>
              <a:t>rf</a:t>
            </a:r>
            <a:endParaRPr lang="en-US" altLang="ro-RO" b="0" dirty="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</a:t>
            </a:r>
            <a:r>
              <a:rPr lang="en-US" altLang="ro-RO" b="0" dirty="0" err="1"/>
              <a:t>implic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en-US" altLang="ro-RO" b="0" dirty="0" err="1"/>
              <a:t>efectiv</a:t>
            </a:r>
            <a:r>
              <a:rPr lang="en-US" altLang="ro-RO" b="0" dirty="0"/>
              <a:t> </a:t>
            </a:r>
            <a:r>
              <a:rPr lang="en-US" altLang="ro-RO" b="0" dirty="0" err="1"/>
              <a:t>toate</a:t>
            </a:r>
            <a:r>
              <a:rPr lang="en-US" altLang="ro-RO" b="0" dirty="0"/>
              <a:t> </a:t>
            </a:r>
            <a:r>
              <a:rPr lang="en-US" altLang="ro-RO" b="0" dirty="0" err="1"/>
              <a:t>departamente</a:t>
            </a:r>
            <a:r>
              <a:rPr lang="ro-RO" altLang="ro-RO" b="0" dirty="0"/>
              <a:t>le</a:t>
            </a:r>
            <a:r>
              <a:rPr lang="en-US" altLang="ro-RO" b="0" dirty="0"/>
              <a:t> din </a:t>
            </a:r>
            <a:r>
              <a:rPr lang="en-US" altLang="ro-RO" b="0" dirty="0" err="1"/>
              <a:t>cadrul</a:t>
            </a:r>
            <a:r>
              <a:rPr lang="en-US" altLang="ro-RO" b="0" dirty="0"/>
              <a:t> </a:t>
            </a:r>
            <a:r>
              <a:rPr lang="en-US" altLang="ro-RO" b="0" dirty="0" err="1"/>
              <a:t>companiei</a:t>
            </a:r>
            <a:endParaRPr lang="en-US" altLang="ro-RO" b="0" dirty="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 dirty="0"/>
              <a:t> se </a:t>
            </a:r>
            <a:r>
              <a:rPr lang="en-US" altLang="ro-RO" b="0" dirty="0" err="1"/>
              <a:t>schimb</a:t>
            </a:r>
            <a:r>
              <a:rPr lang="ro-RO" altLang="ro-RO" b="0" dirty="0"/>
              <a:t>ă</a:t>
            </a:r>
            <a:r>
              <a:rPr lang="en-US" altLang="ro-RO" b="0" dirty="0"/>
              <a:t> </a:t>
            </a:r>
            <a:r>
              <a:rPr lang="en-US" altLang="ro-RO" b="0" dirty="0" err="1"/>
              <a:t>modalitatea</a:t>
            </a:r>
            <a:r>
              <a:rPr lang="en-US" altLang="ro-RO" b="0" dirty="0"/>
              <a:t> de </a:t>
            </a:r>
            <a:r>
              <a:rPr lang="en-US" altLang="ro-RO" b="0" dirty="0" err="1"/>
              <a:t>lucru</a:t>
            </a:r>
            <a:endParaRPr lang="en-US" altLang="ro-RO" b="0" dirty="0"/>
          </a:p>
          <a:p>
            <a:pPr>
              <a:spcBef>
                <a:spcPct val="50000"/>
              </a:spcBef>
            </a:pPr>
            <a:endParaRPr lang="en-US" altLang="ro-RO" b="0" dirty="0"/>
          </a:p>
          <a:p>
            <a:pPr>
              <a:spcBef>
                <a:spcPct val="50000"/>
              </a:spcBef>
            </a:pPr>
            <a:endParaRPr lang="en-US" altLang="ro-RO" dirty="0"/>
          </a:p>
          <a:p>
            <a:pPr>
              <a:spcBef>
                <a:spcPct val="50000"/>
              </a:spcBef>
            </a:pPr>
            <a:endParaRPr lang="en-US" altLang="ro-RO" b="0" dirty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1381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ro-RO" b="0"/>
              <a:t>Ce implic</a:t>
            </a:r>
            <a:r>
              <a:rPr lang="ro-RO" altLang="ro-RO" b="0"/>
              <a:t>ă </a:t>
            </a:r>
            <a:r>
              <a:rPr lang="en-US" altLang="ro-RO" b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176131" grpId="0"/>
      <p:bldP spid="176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39C340-361C-4A68-8EE7-D55B37EDEBEE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66833-BA96-4550-AC21-BF27803DC971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4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38" y="457200"/>
            <a:ext cx="7459662" cy="1179513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Strategii de implementare ERP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79248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 dirty="0"/>
              <a:t> </a:t>
            </a:r>
            <a:r>
              <a:rPr lang="en-US" altLang="ro-RO" sz="2200" b="0" dirty="0" err="1"/>
              <a:t>Explicarea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problematicilor</a:t>
            </a:r>
            <a:r>
              <a:rPr lang="en-US" altLang="ro-RO" sz="2200" b="0" dirty="0"/>
              <a:t> </a:t>
            </a:r>
            <a:r>
              <a:rPr lang="ro-RO" altLang="ro-RO" sz="2200" b="0" dirty="0"/>
              <a:t>ş</a:t>
            </a:r>
            <a:r>
              <a:rPr lang="en-US" altLang="ro-RO" sz="2200" b="0" dirty="0" err="1"/>
              <a:t>i</a:t>
            </a:r>
            <a:r>
              <a:rPr lang="en-US" altLang="ro-RO" sz="2200" b="0" dirty="0"/>
              <a:t> a </a:t>
            </a:r>
            <a:r>
              <a:rPr lang="en-US" altLang="ro-RO" sz="2200" b="0" dirty="0" err="1"/>
              <a:t>beneficiilor</a:t>
            </a:r>
            <a:r>
              <a:rPr lang="en-US" altLang="ro-RO" sz="2200" b="0" dirty="0"/>
              <a:t> </a:t>
            </a:r>
            <a:r>
              <a:rPr lang="ro-RO" altLang="ro-RO" sz="2200" b="0" dirty="0"/>
              <a:t>î</a:t>
            </a:r>
            <a:r>
              <a:rPr lang="en-US" altLang="ro-RO" sz="2200" b="0" dirty="0"/>
              <a:t>n </a:t>
            </a:r>
            <a:r>
              <a:rPr lang="en-US" altLang="ro-RO" sz="2200" b="0" dirty="0" err="1"/>
              <a:t>cadrul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companiei</a:t>
            </a:r>
            <a:r>
              <a:rPr lang="en-US" altLang="ro-RO" sz="2200" b="0" dirty="0"/>
              <a:t> la </a:t>
            </a:r>
            <a:r>
              <a:rPr lang="en-US" altLang="ro-RO" sz="2200" b="0" dirty="0" err="1"/>
              <a:t>nivel</a:t>
            </a:r>
            <a:r>
              <a:rPr lang="en-US" altLang="ro-RO" sz="2200" b="0" dirty="0"/>
              <a:t> de top-management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 dirty="0"/>
              <a:t> </a:t>
            </a:r>
            <a:r>
              <a:rPr lang="en-US" altLang="ro-RO" sz="2200" b="0" dirty="0" err="1"/>
              <a:t>Prezentarea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unui</a:t>
            </a:r>
            <a:r>
              <a:rPr lang="en-US" altLang="ro-RO" sz="2200" b="0" dirty="0"/>
              <a:t> plan de </a:t>
            </a:r>
            <a:r>
              <a:rPr lang="en-US" altLang="ro-RO" sz="2200" b="0" dirty="0" err="1"/>
              <a:t>schimbare</a:t>
            </a:r>
            <a:r>
              <a:rPr lang="en-US" altLang="ro-RO" sz="2200" b="0" dirty="0"/>
              <a:t>, re</a:t>
            </a:r>
            <a:r>
              <a:rPr lang="ro-RO" altLang="ro-RO" sz="2200" b="0" dirty="0"/>
              <a:t>-</a:t>
            </a:r>
            <a:r>
              <a:rPr lang="en-US" altLang="ro-RO" sz="2200" b="0" dirty="0" err="1"/>
              <a:t>tehnologizare</a:t>
            </a:r>
            <a:endParaRPr lang="en-US" altLang="ro-RO" sz="2200" b="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 dirty="0"/>
              <a:t> </a:t>
            </a:r>
            <a:r>
              <a:rPr lang="en-US" altLang="ro-RO" sz="2200" b="0" dirty="0" err="1"/>
              <a:t>Definirea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unui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proiect</a:t>
            </a:r>
            <a:r>
              <a:rPr lang="en-US" altLang="ro-RO" sz="2200" b="0" dirty="0"/>
              <a:t> pilot – nu se </a:t>
            </a:r>
            <a:r>
              <a:rPr lang="en-US" altLang="ro-RO" sz="2200" b="0" dirty="0" err="1"/>
              <a:t>poate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schimba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totul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deodat</a:t>
            </a:r>
            <a:r>
              <a:rPr lang="ro-RO" altLang="ro-RO" sz="2200" b="0" dirty="0"/>
              <a:t>ă</a:t>
            </a:r>
            <a:endParaRPr lang="en-US" altLang="ro-RO" sz="2200" b="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 dirty="0"/>
              <a:t> </a:t>
            </a:r>
            <a:r>
              <a:rPr lang="en-US" altLang="ro-RO" sz="2200" b="0" dirty="0" err="1"/>
              <a:t>Estimarea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costurilor</a:t>
            </a:r>
            <a:r>
              <a:rPr lang="en-US" altLang="ro-RO" sz="2200" b="0" dirty="0"/>
              <a:t> – training, </a:t>
            </a:r>
            <a:r>
              <a:rPr lang="en-US" altLang="ro-RO" sz="2200" b="0" dirty="0" err="1"/>
              <a:t>mentenan</a:t>
            </a:r>
            <a:r>
              <a:rPr lang="ro-RO" altLang="ro-RO" sz="2200" b="0" dirty="0" err="1"/>
              <a:t>ţă</a:t>
            </a:r>
            <a:r>
              <a:rPr lang="en-US" altLang="ro-RO" sz="2200" b="0" dirty="0"/>
              <a:t> </a:t>
            </a:r>
            <a:r>
              <a:rPr lang="ro-RO" altLang="ro-RO" sz="2200" b="0" dirty="0"/>
              <a:t>ş</a:t>
            </a:r>
            <a:r>
              <a:rPr lang="en-US" altLang="ro-RO" sz="2200" b="0" dirty="0" err="1"/>
              <a:t>i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suport</a:t>
            </a:r>
            <a:endParaRPr lang="en-US" altLang="ro-RO" sz="2200" b="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 dirty="0"/>
              <a:t> </a:t>
            </a:r>
            <a:r>
              <a:rPr lang="en-US" altLang="ro-RO" sz="2200" b="0" dirty="0" err="1"/>
              <a:t>Identificarea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economiilor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realizate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prin</a:t>
            </a:r>
            <a:r>
              <a:rPr lang="en-US" altLang="ro-RO" sz="2200" b="0" dirty="0"/>
              <a:t> </a:t>
            </a:r>
            <a:r>
              <a:rPr lang="en-US" altLang="ro-RO" sz="2200" b="0" dirty="0" err="1"/>
              <a:t>implementare</a:t>
            </a:r>
            <a:endParaRPr lang="en-US" altLang="ro-RO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CCF66A-47C9-40A1-A6DE-55A956CCAE8C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AACD-1BFF-4F12-A21D-A2C3DFC64396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5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457200"/>
            <a:ext cx="7459662" cy="1179513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Strategii de implementare ERP (cont.)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79248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/>
              <a:t>M</a:t>
            </a:r>
            <a:r>
              <a:rPr lang="ro-RO" altLang="ro-RO" sz="2200" b="0"/>
              <a:t>ă</a:t>
            </a:r>
            <a:r>
              <a:rPr lang="en-US" altLang="ro-RO" sz="2200" b="0"/>
              <a:t>surarea productivit</a:t>
            </a:r>
            <a:r>
              <a:rPr lang="ro-RO" altLang="ro-RO" sz="2200" b="0"/>
              <a:t>ăţ</a:t>
            </a:r>
            <a:r>
              <a:rPr lang="en-US" altLang="ro-RO" sz="2200" b="0"/>
              <a:t>ii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/>
              <a:t> </a:t>
            </a:r>
            <a:r>
              <a:rPr lang="ro-RO" altLang="ro-RO" sz="2200" b="0"/>
              <a:t>Î</a:t>
            </a:r>
            <a:r>
              <a:rPr lang="en-US" altLang="ro-RO" sz="2200" b="0"/>
              <a:t>n</a:t>
            </a:r>
            <a:r>
              <a:rPr lang="ro-RO" altLang="ro-RO" sz="2200" b="0"/>
              <a:t>ţ</a:t>
            </a:r>
            <a:r>
              <a:rPr lang="en-US" altLang="ro-RO" sz="2200" b="0"/>
              <a:t>elegerea aspectelor tehnice – utilizarea tehnologiei ca parte </a:t>
            </a:r>
            <a:r>
              <a:rPr lang="ro-RO" altLang="ro-RO" sz="2200" b="0"/>
              <a:t>integrată </a:t>
            </a:r>
            <a:r>
              <a:rPr lang="en-US" altLang="ro-RO" sz="2200" b="0"/>
              <a:t>a afacerii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/>
              <a:t> Modific</a:t>
            </a:r>
            <a:r>
              <a:rPr lang="ro-RO" altLang="ro-RO" sz="2200" b="0"/>
              <a:t>ă</a:t>
            </a:r>
            <a:r>
              <a:rPr lang="en-US" altLang="ro-RO" sz="2200" b="0"/>
              <a:t>ri pe parcurs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ro-RO" sz="2200" b="0"/>
              <a:t> Pregati</a:t>
            </a:r>
            <a:r>
              <a:rPr lang="ro-RO" altLang="ro-RO" sz="2200" b="0"/>
              <a:t>ţ</a:t>
            </a:r>
            <a:r>
              <a:rPr lang="en-US" altLang="ro-RO" sz="2200" b="0"/>
              <a:t>i pentru opozi</a:t>
            </a:r>
            <a:r>
              <a:rPr lang="ro-RO" altLang="ro-RO" sz="2200" b="0"/>
              <a:t>ţ</a:t>
            </a:r>
            <a:r>
              <a:rPr lang="en-US" altLang="ro-RO" sz="2200" b="0"/>
              <a:t>ie</a:t>
            </a:r>
            <a:endParaRPr lang="en-US" altLang="ro-RO" sz="2200"/>
          </a:p>
          <a:p>
            <a:pPr>
              <a:spcBef>
                <a:spcPct val="50000"/>
              </a:spcBef>
            </a:pPr>
            <a:endParaRPr lang="en-US" altLang="ro-RO" sz="2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3274F6-917F-4A96-BDDC-C4DC7C83FAAC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92DEF-CF0C-44F6-B57F-45C6779CCC7D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6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533400"/>
            <a:ext cx="7459662" cy="1179513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ERP – Proven Path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143000" y="6232525"/>
            <a:ext cx="678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ro-RO" sz="1600" b="0"/>
              <a:t>Thomas F. Wallace</a:t>
            </a:r>
            <a:r>
              <a:rPr lang="ro-RO" altLang="ro-RO" sz="1600" b="0"/>
              <a:t>, </a:t>
            </a:r>
            <a:r>
              <a:rPr lang="en-US" altLang="ro-RO" sz="1600" b="0"/>
              <a:t>Michael H. Kremzar</a:t>
            </a:r>
            <a:r>
              <a:rPr lang="ro-RO" altLang="ro-RO" sz="1600" b="0"/>
              <a:t> - </a:t>
            </a:r>
            <a:r>
              <a:rPr lang="en-US" altLang="ro-RO" sz="1600" b="0"/>
              <a:t>ERP: Make it happen, Wiley 2001</a:t>
            </a:r>
          </a:p>
        </p:txBody>
      </p:sp>
      <p:pic>
        <p:nvPicPr>
          <p:cNvPr id="8198" name="Picture 5" descr="ERP-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20738"/>
            <a:ext cx="81534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6503FA-F974-474B-8309-953928349B76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5C825-F41B-4CD9-BE04-FB00DC8B0056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Pa</a:t>
            </a:r>
            <a:r>
              <a:rPr lang="ro-RO" altLang="ro-RO" sz="2400" smtClean="0">
                <a:latin typeface="Book Antiqua" pitchFamily="18" charset="0"/>
              </a:rPr>
              <a:t>ş</a:t>
            </a:r>
            <a:r>
              <a:rPr lang="en-US" altLang="ro-RO" sz="2400" smtClean="0">
                <a:latin typeface="Book Antiqua" pitchFamily="18" charset="0"/>
              </a:rPr>
              <a:t>ii din “re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et</a:t>
            </a:r>
            <a:r>
              <a:rPr lang="ro-RO" altLang="ro-RO" sz="2400" smtClean="0">
                <a:latin typeface="Book Antiqua" pitchFamily="18" charset="0"/>
              </a:rPr>
              <a:t>ă</a:t>
            </a:r>
            <a:r>
              <a:rPr lang="en-US" altLang="ro-RO" sz="2400" smtClean="0">
                <a:latin typeface="Book Antiqua" pitchFamily="18" charset="0"/>
              </a:rPr>
              <a:t>” - 1  </a:t>
            </a:r>
          </a:p>
        </p:txBody>
      </p:sp>
      <p:pic>
        <p:nvPicPr>
          <p:cNvPr id="922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92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 Audit ini</a:t>
            </a:r>
            <a:r>
              <a:rPr lang="ro-RO" altLang="ro-RO" sz="2200"/>
              <a:t>ţ</a:t>
            </a:r>
            <a:r>
              <a:rPr lang="en-US" altLang="ro-RO" sz="2200"/>
              <a:t>ial – </a:t>
            </a:r>
            <a:r>
              <a:rPr lang="en-US" altLang="ro-RO" sz="2200" b="0"/>
              <a:t>analiz</a:t>
            </a:r>
            <a:r>
              <a:rPr lang="ro-RO" altLang="ro-RO" sz="2200" b="0"/>
              <a:t>ă</a:t>
            </a:r>
            <a:r>
              <a:rPr lang="en-US" altLang="ro-RO" sz="2200" b="0"/>
              <a:t> a situa</a:t>
            </a:r>
            <a:r>
              <a:rPr lang="ro-RO" altLang="ro-RO" sz="2200" b="0"/>
              <a:t>ţ</a:t>
            </a:r>
            <a:r>
              <a:rPr lang="en-US" altLang="ro-RO" sz="2200" b="0"/>
              <a:t>iei curente a companiei, probleme, oportunit</a:t>
            </a:r>
            <a:r>
              <a:rPr lang="ro-RO" altLang="ro-RO" sz="2200" b="0"/>
              <a:t>ăţ</a:t>
            </a:r>
            <a:r>
              <a:rPr lang="en-US" altLang="ro-RO" sz="2200" b="0"/>
              <a:t>i, strategii, etc. </a:t>
            </a:r>
            <a:endParaRPr lang="en-US" altLang="ro-RO" sz="2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 Educa</a:t>
            </a:r>
            <a:r>
              <a:rPr lang="ro-RO" altLang="ro-RO" sz="2200"/>
              <a:t>ţ</a:t>
            </a:r>
            <a:r>
              <a:rPr lang="en-US" altLang="ro-RO" sz="2200"/>
              <a:t>ie ini</a:t>
            </a:r>
            <a:r>
              <a:rPr lang="ro-RO" altLang="ro-RO" sz="2200"/>
              <a:t>ţ</a:t>
            </a:r>
            <a:r>
              <a:rPr lang="en-US" altLang="ro-RO" sz="2200"/>
              <a:t>ial</a:t>
            </a:r>
            <a:r>
              <a:rPr lang="ro-RO" altLang="ro-RO" sz="2200"/>
              <a:t>ă</a:t>
            </a:r>
            <a:r>
              <a:rPr lang="en-US" altLang="ro-RO" sz="2200"/>
              <a:t> – </a:t>
            </a:r>
            <a:r>
              <a:rPr lang="ro-RO" altLang="ro-RO" sz="2200" b="0"/>
              <a:t>î</a:t>
            </a:r>
            <a:r>
              <a:rPr lang="en-US" altLang="ro-RO" sz="2200" b="0"/>
              <a:t>n prima faz</a:t>
            </a:r>
            <a:r>
              <a:rPr lang="ro-RO" altLang="ro-RO" sz="2200" b="0"/>
              <a:t>ă</a:t>
            </a:r>
            <a:r>
              <a:rPr lang="en-US" altLang="ro-RO" sz="2200" b="0"/>
              <a:t> un grup de manageri, </a:t>
            </a:r>
            <a:r>
              <a:rPr lang="ro-RO" altLang="ro-RO" sz="2200" b="0"/>
              <a:t>ş</a:t>
            </a:r>
            <a:r>
              <a:rPr lang="en-US" altLang="ro-RO" sz="2200" b="0"/>
              <a:t>efi de departamente, etc. trebuie s</a:t>
            </a:r>
            <a:r>
              <a:rPr lang="ro-RO" altLang="ro-RO" sz="2200" b="0"/>
              <a:t>ă</a:t>
            </a:r>
            <a:r>
              <a:rPr lang="en-US" altLang="ro-RO" sz="2200" b="0"/>
              <a:t> </a:t>
            </a:r>
            <a:r>
              <a:rPr lang="ro-RO" altLang="ro-RO" sz="2200" b="0"/>
              <a:t>î</a:t>
            </a:r>
            <a:r>
              <a:rPr lang="en-US" altLang="ro-RO" sz="2200" b="0"/>
              <a:t>nve</a:t>
            </a:r>
            <a:r>
              <a:rPr lang="ro-RO" altLang="ro-RO" sz="2200" b="0"/>
              <a:t>ţ</a:t>
            </a:r>
            <a:r>
              <a:rPr lang="en-US" altLang="ro-RO" sz="2200" b="0"/>
              <a:t>e ce </a:t>
            </a:r>
            <a:r>
              <a:rPr lang="ro-RO" altLang="ro-RO" sz="2200" b="0"/>
              <a:t>î</a:t>
            </a:r>
            <a:r>
              <a:rPr lang="en-US" altLang="ro-RO" sz="2200" b="0"/>
              <a:t>nseamn</a:t>
            </a:r>
            <a:r>
              <a:rPr lang="ro-RO" altLang="ro-RO" sz="2200" b="0"/>
              <a:t>ă</a:t>
            </a:r>
            <a:r>
              <a:rPr lang="en-US" altLang="ro-RO" sz="2200" b="0"/>
              <a:t>/presupune un sistem ERP, </a:t>
            </a:r>
            <a:r>
              <a:rPr lang="ro-RO" altLang="ro-RO" sz="2200" b="0"/>
              <a:t>care este </a:t>
            </a:r>
            <a:r>
              <a:rPr lang="en-US" altLang="ro-RO" sz="2200" b="0"/>
              <a:t>rolul </a:t>
            </a:r>
            <a:r>
              <a:rPr lang="ro-RO" altLang="ro-RO" sz="2200" b="0"/>
              <a:t>lor</a:t>
            </a:r>
            <a:r>
              <a:rPr lang="en-US" altLang="ro-RO" sz="2200" b="0"/>
              <a:t> </a:t>
            </a:r>
            <a:r>
              <a:rPr lang="ro-RO" altLang="ro-RO" sz="2200" b="0"/>
              <a:t>î</a:t>
            </a:r>
            <a:r>
              <a:rPr lang="en-US" altLang="ro-RO" sz="2200" b="0"/>
              <a:t>n rularea proceselor din sistem </a:t>
            </a:r>
            <a:endParaRPr lang="en-US" altLang="ro-RO" sz="2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 Analiza costuri/beneficii – </a:t>
            </a:r>
            <a:r>
              <a:rPr lang="en-US" altLang="ro-RO" sz="2200" b="0"/>
              <a:t>documente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 Decizia Da/Nu </a:t>
            </a:r>
            <a:endParaRPr lang="en-US" altLang="ro-RO" sz="2200" b="0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ro-RO" sz="2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F65C7E-E44C-4A6A-9132-C8A5E75260CD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770C8-A6B3-4477-8640-503C0651A1BE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8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Pa</a:t>
            </a:r>
            <a:r>
              <a:rPr lang="ro-RO" altLang="ro-RO" sz="2400" smtClean="0">
                <a:latin typeface="Book Antiqua" pitchFamily="18" charset="0"/>
              </a:rPr>
              <a:t>ş</a:t>
            </a:r>
            <a:r>
              <a:rPr lang="en-US" altLang="ro-RO" sz="2400" smtClean="0">
                <a:latin typeface="Book Antiqua" pitchFamily="18" charset="0"/>
              </a:rPr>
              <a:t>ii din “re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et</a:t>
            </a:r>
            <a:r>
              <a:rPr lang="ro-RO" altLang="ro-RO" sz="2400" smtClean="0">
                <a:latin typeface="Book Antiqua" pitchFamily="18" charset="0"/>
              </a:rPr>
              <a:t>ă</a:t>
            </a:r>
            <a:r>
              <a:rPr lang="en-US" altLang="ro-RO" sz="2400" smtClean="0">
                <a:latin typeface="Book Antiqua" pitchFamily="18" charset="0"/>
              </a:rPr>
              <a:t>” - </a:t>
            </a:r>
            <a:r>
              <a:rPr lang="ro-RO" altLang="ro-RO" sz="2400" smtClean="0">
                <a:latin typeface="Book Antiqua" pitchFamily="18" charset="0"/>
              </a:rPr>
              <a:t>2</a:t>
            </a:r>
            <a:r>
              <a:rPr lang="en-US" altLang="ro-RO" sz="2400" smtClean="0">
                <a:latin typeface="Book Antiqua" pitchFamily="18" charset="0"/>
              </a:rPr>
              <a:t>  </a:t>
            </a:r>
          </a:p>
        </p:txBody>
      </p:sp>
      <p:pic>
        <p:nvPicPr>
          <p:cNvPr id="1024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85800" y="2179638"/>
            <a:ext cx="79248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Expunerea concep</a:t>
            </a:r>
            <a:r>
              <a:rPr lang="ro-RO" altLang="ro-RO" sz="2200"/>
              <a:t>ţ</a:t>
            </a:r>
            <a:r>
              <a:rPr lang="en-US" altLang="ro-RO" sz="2200"/>
              <a:t>iei </a:t>
            </a:r>
            <a:r>
              <a:rPr lang="en-US" altLang="ro-RO" sz="2200" b="0"/>
              <a:t>– document definitoriu pentru mediul opera</a:t>
            </a:r>
            <a:r>
              <a:rPr lang="ro-RO" altLang="ro-RO" sz="2200" b="0"/>
              <a:t>ţ</a:t>
            </a:r>
            <a:r>
              <a:rPr lang="en-US" altLang="ro-RO" sz="2200" b="0"/>
              <a:t>ional ce se dore</a:t>
            </a:r>
            <a:r>
              <a:rPr lang="ro-RO" altLang="ro-RO" sz="2200" b="0"/>
              <a:t>ş</a:t>
            </a:r>
            <a:r>
              <a:rPr lang="en-US" altLang="ro-RO" sz="2200" b="0"/>
              <a:t>te a fi implementat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/>
              <a:t> Obiectivele de performan</a:t>
            </a:r>
            <a:r>
              <a:rPr lang="ro-RO" altLang="ro-RO" sz="2200"/>
              <a:t>ţă</a:t>
            </a:r>
            <a:r>
              <a:rPr lang="en-US" altLang="ro-RO" sz="2200" b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 sz="2200" b="0"/>
              <a:t> </a:t>
            </a:r>
            <a:r>
              <a:rPr lang="en-US" altLang="ro-RO" sz="2200"/>
              <a:t>Organizarea proiectului</a:t>
            </a:r>
            <a:r>
              <a:rPr lang="en-US" altLang="ro-RO" sz="2200" b="0"/>
              <a:t> – Comitet Executiv – manageri de departamente, full-time project leaderi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2897BC-41FC-4C01-A162-C07E575727D3}" type="datetime4">
              <a:rPr lang="ro-RO" altLang="ro-RO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0796D-629A-4DD6-952E-E1D5BEF5DFE8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9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Pa</a:t>
            </a:r>
            <a:r>
              <a:rPr lang="ro-RO" altLang="ro-RO" sz="2400" smtClean="0">
                <a:latin typeface="Book Antiqua" pitchFamily="18" charset="0"/>
              </a:rPr>
              <a:t>ş</a:t>
            </a:r>
            <a:r>
              <a:rPr lang="en-US" altLang="ro-RO" sz="2400" smtClean="0">
                <a:latin typeface="Book Antiqua" pitchFamily="18" charset="0"/>
              </a:rPr>
              <a:t>ii din “re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et</a:t>
            </a:r>
            <a:r>
              <a:rPr lang="ro-RO" altLang="ro-RO" sz="2400" smtClean="0">
                <a:latin typeface="Book Antiqua" pitchFamily="18" charset="0"/>
              </a:rPr>
              <a:t>ă</a:t>
            </a:r>
            <a:r>
              <a:rPr lang="en-US" altLang="ro-RO" sz="2400" smtClean="0">
                <a:latin typeface="Book Antiqua" pitchFamily="18" charset="0"/>
              </a:rPr>
              <a:t>” - </a:t>
            </a:r>
            <a:r>
              <a:rPr lang="ro-RO" altLang="ro-RO" sz="2400" smtClean="0">
                <a:latin typeface="Book Antiqua" pitchFamily="18" charset="0"/>
              </a:rPr>
              <a:t>3</a:t>
            </a:r>
            <a:r>
              <a:rPr lang="en-US" altLang="ro-RO" sz="2400" smtClean="0">
                <a:latin typeface="Book Antiqua" pitchFamily="18" charset="0"/>
              </a:rPr>
              <a:t>  </a:t>
            </a:r>
          </a:p>
        </p:txBody>
      </p:sp>
      <p:pic>
        <p:nvPicPr>
          <p:cNvPr id="1126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/>
              <a:t> Training-ul </a:t>
            </a:r>
            <a:r>
              <a:rPr lang="ro-RO" altLang="ro-RO"/>
              <a:t>ş</a:t>
            </a:r>
            <a:r>
              <a:rPr lang="en-US" altLang="ro-RO"/>
              <a:t>i educa</a:t>
            </a:r>
            <a:r>
              <a:rPr lang="ro-RO" altLang="ro-RO"/>
              <a:t>ţ</a:t>
            </a:r>
            <a:r>
              <a:rPr lang="en-US" altLang="ro-RO"/>
              <a:t>ia ini</a:t>
            </a:r>
            <a:r>
              <a:rPr lang="ro-RO" altLang="ro-RO"/>
              <a:t>ţ</a:t>
            </a:r>
            <a:r>
              <a:rPr lang="en-US" altLang="ro-RO"/>
              <a:t>ial</a:t>
            </a:r>
            <a:r>
              <a:rPr lang="ro-RO" altLang="ro-RO"/>
              <a:t>ă</a:t>
            </a:r>
            <a:r>
              <a:rPr lang="en-US" altLang="ro-RO"/>
              <a:t> –</a:t>
            </a:r>
            <a:r>
              <a:rPr lang="ro-RO" altLang="ro-RO" b="0"/>
              <a:t> “valorează”</a:t>
            </a:r>
            <a:r>
              <a:rPr lang="en-US" altLang="ro-RO"/>
              <a:t> </a:t>
            </a:r>
            <a:r>
              <a:rPr lang="en-US" altLang="ro-RO" b="0"/>
              <a:t>80-100%. </a:t>
            </a:r>
            <a:endParaRPr lang="en-US" altLang="ro-RO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/>
              <a:t> Implementarea planific</a:t>
            </a:r>
            <a:r>
              <a:rPr lang="ro-RO" altLang="ro-RO"/>
              <a:t>ă</a:t>
            </a:r>
            <a:r>
              <a:rPr lang="en-US" altLang="ro-RO"/>
              <a:t>rii v</a:t>
            </a:r>
            <a:r>
              <a:rPr lang="ro-RO" altLang="ro-RO"/>
              <a:t>â</a:t>
            </a:r>
            <a:r>
              <a:rPr lang="en-US" altLang="ro-RO"/>
              <a:t>nz</a:t>
            </a:r>
            <a:r>
              <a:rPr lang="ro-RO" altLang="ro-RO"/>
              <a:t>ă</a:t>
            </a:r>
            <a:r>
              <a:rPr lang="en-US" altLang="ro-RO"/>
              <a:t>rilor </a:t>
            </a:r>
            <a:r>
              <a:rPr lang="ro-RO" altLang="ro-RO"/>
              <a:t>ş</a:t>
            </a:r>
            <a:r>
              <a:rPr lang="en-US" altLang="ro-RO"/>
              <a:t>i opera</a:t>
            </a:r>
            <a:r>
              <a:rPr lang="ro-RO" altLang="ro-RO"/>
              <a:t>ţ</a:t>
            </a:r>
            <a:r>
              <a:rPr lang="en-US" altLang="ro-RO"/>
              <a:t>iilor (S&amp;OP) – </a:t>
            </a:r>
            <a:r>
              <a:rPr lang="en-US" altLang="ro-RO" b="0"/>
              <a:t>partea esen</a:t>
            </a:r>
            <a:r>
              <a:rPr lang="ro-RO" altLang="ro-RO" b="0"/>
              <a:t>ţ</a:t>
            </a:r>
            <a:r>
              <a:rPr lang="en-US" altLang="ro-RO" b="0"/>
              <a:t>ial</a:t>
            </a:r>
            <a:r>
              <a:rPr lang="ro-RO" altLang="ro-RO" b="0"/>
              <a:t>ă</a:t>
            </a:r>
            <a:r>
              <a:rPr lang="en-US" altLang="ro-RO" b="0"/>
              <a:t> a unui ERP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/>
              <a:t> Managementul cererii, proiectarea </a:t>
            </a:r>
            <a:r>
              <a:rPr lang="ro-RO" altLang="ro-RO"/>
              <a:t>ş</a:t>
            </a:r>
            <a:r>
              <a:rPr lang="en-US" altLang="ro-RO"/>
              <a:t>i planificarea proceselor – </a:t>
            </a:r>
            <a:r>
              <a:rPr lang="en-US" altLang="ro-RO" b="0"/>
              <a:t>2 elemente importante: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/>
              <a:t> dezvoltarea </a:t>
            </a:r>
            <a:r>
              <a:rPr lang="ro-RO" altLang="ro-RO" b="0"/>
              <a:t>ş</a:t>
            </a:r>
            <a:r>
              <a:rPr lang="en-US" altLang="ro-RO" b="0"/>
              <a:t>i definirea de noi abord</a:t>
            </a:r>
            <a:r>
              <a:rPr lang="ro-RO" altLang="ro-RO" b="0"/>
              <a:t>ă</a:t>
            </a:r>
            <a:r>
              <a:rPr lang="en-US" altLang="ro-RO" b="0"/>
              <a:t>ri </a:t>
            </a:r>
            <a:r>
              <a:rPr lang="ro-RO" altLang="ro-RO" b="0"/>
              <a:t>î</a:t>
            </a:r>
            <a:r>
              <a:rPr lang="en-US" altLang="ro-RO" b="0"/>
              <a:t>n previziune, ordonarea comenzilor, proiectare </a:t>
            </a:r>
            <a:r>
              <a:rPr lang="ro-RO" altLang="ro-RO" b="0"/>
              <a:t>ş</a:t>
            </a:r>
            <a:r>
              <a:rPr lang="en-US" altLang="ro-RO" b="0"/>
              <a:t>i planificare detaliate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ro-RO" b="0"/>
              <a:t> implementarea acestor noi procese prin intermediul unui pilot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o-RO"/>
              <a:t> Integritatea datelor </a:t>
            </a:r>
            <a:r>
              <a:rPr lang="en-US" altLang="ro-RO" b="0"/>
              <a:t>– </a:t>
            </a:r>
            <a:r>
              <a:rPr lang="ro-RO" altLang="ro-RO" b="0"/>
              <a:t>î</a:t>
            </a:r>
            <a:r>
              <a:rPr lang="en-US" altLang="ro-RO" b="0"/>
              <a:t>nregistr</a:t>
            </a:r>
            <a:r>
              <a:rPr lang="ro-RO" altLang="ro-RO" b="0"/>
              <a:t>ă</a:t>
            </a:r>
            <a:r>
              <a:rPr lang="en-US" altLang="ro-RO" b="0"/>
              <a:t>ri de inventar, bonuri de materiale, etc. – corecte, complete, structurate.</a:t>
            </a:r>
            <a:r>
              <a:rPr lang="en-US" altLang="ro-RO"/>
              <a:t> </a:t>
            </a:r>
            <a:endParaRPr lang="en-US" altLang="ro-RO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utoUpdateAnimBg="0"/>
    </p:bld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0</TotalTime>
  <Pages>23</Pages>
  <Words>749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 Antiqua</vt:lpstr>
      <vt:lpstr>Frutiger 45 Light</vt:lpstr>
      <vt:lpstr>Garamond Light</vt:lpstr>
      <vt:lpstr>Times New Roman</vt:lpstr>
      <vt:lpstr>Authorized MC Template</vt:lpstr>
      <vt:lpstr>PowerPoint Presentation</vt:lpstr>
      <vt:lpstr>Implementare ERP</vt:lpstr>
      <vt:lpstr>Implementare ERP</vt:lpstr>
      <vt:lpstr>Strategii de implementare ERP</vt:lpstr>
      <vt:lpstr>Strategii de implementare ERP (cont.)</vt:lpstr>
      <vt:lpstr>ERP – Proven Path</vt:lpstr>
      <vt:lpstr>Paşii din “reţetă” - 1  </vt:lpstr>
      <vt:lpstr>Paşii din “reţetă” - 2  </vt:lpstr>
      <vt:lpstr>Paşii din “reţetă” - 3  </vt:lpstr>
      <vt:lpstr>Paşii din “reţetă” - 4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2023-10-01T12:16:16Z</dcterms:created>
  <dcterms:modified xsi:type="dcterms:W3CDTF">2023-10-01T12:17:18Z</dcterms:modified>
</cp:coreProperties>
</file>