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35" r:id="rId3"/>
    <p:sldId id="351" r:id="rId4"/>
    <p:sldId id="352" r:id="rId5"/>
    <p:sldId id="353" r:id="rId6"/>
    <p:sldId id="321" r:id="rId7"/>
    <p:sldId id="356" r:id="rId8"/>
    <p:sldId id="354" r:id="rId9"/>
    <p:sldId id="355" r:id="rId10"/>
  </p:sldIdLst>
  <p:sldSz cx="9144000" cy="6858000" type="screen4x3"/>
  <p:notesSz cx="6946900" cy="9091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3">
          <p15:clr>
            <a:srgbClr val="A4A3A4"/>
          </p15:clr>
        </p15:guide>
        <p15:guide id="2" pos="218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80" autoAdjust="0"/>
    <p:restoredTop sz="90929"/>
  </p:normalViewPr>
  <p:slideViewPr>
    <p:cSldViewPr>
      <p:cViewPr varScale="1">
        <p:scale>
          <a:sx n="71" d="100"/>
          <a:sy n="71" d="100"/>
        </p:scale>
        <p:origin x="34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692" y="-90"/>
      </p:cViewPr>
      <p:guideLst>
        <p:guide orient="horz" pos="2863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099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-1588"/>
            <a:ext cx="30099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7D192B6B-D730-4671-8C83-6BB78C637243}" type="datetime4">
              <a:rPr lang="ro-RO" altLang="ro-RO"/>
              <a:pPr>
                <a:defRPr/>
              </a:pPr>
              <a:t>1 octombrie 2023</a:t>
            </a:fld>
            <a:endParaRPr lang="en-US" altLang="ro-RO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36000"/>
            <a:ext cx="30099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636000"/>
            <a:ext cx="30099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4BC1D42F-9D50-4064-85B7-1CB5204BCBD2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3931259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099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-1588"/>
            <a:ext cx="30099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DC87C4D2-CC09-41E5-963D-98AFF9BA78A1}" type="datetime4">
              <a:rPr lang="ro-RO" altLang="ro-RO"/>
              <a:pPr>
                <a:defRPr/>
              </a:pPr>
              <a:t>1 octombrie 2023</a:t>
            </a:fld>
            <a:endParaRPr lang="en-US" altLang="ro-RO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36000"/>
            <a:ext cx="30099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636000"/>
            <a:ext cx="30099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201F8347-6B63-4EB7-B579-2253752DE43B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18000"/>
            <a:ext cx="5095875" cy="409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o-RO" noProof="0" smtClean="0"/>
              <a:t>Click to edit Master text styles</a:t>
            </a:r>
          </a:p>
          <a:p>
            <a:pPr lvl="1"/>
            <a:r>
              <a:rPr lang="en-US" altLang="ro-RO" noProof="0" smtClean="0"/>
              <a:t>Second level</a:t>
            </a:r>
          </a:p>
          <a:p>
            <a:pPr lvl="2"/>
            <a:r>
              <a:rPr lang="en-US" altLang="ro-RO" noProof="0" smtClean="0"/>
              <a:t>Third level</a:t>
            </a:r>
          </a:p>
          <a:p>
            <a:pPr lvl="3"/>
            <a:r>
              <a:rPr lang="en-US" altLang="ro-RO" noProof="0" smtClean="0"/>
              <a:t>Fourth level</a:t>
            </a:r>
          </a:p>
          <a:p>
            <a:pPr lvl="4"/>
            <a:r>
              <a:rPr lang="en-US" altLang="ro-RO" noProof="0" smtClean="0"/>
              <a:t>Fifth level</a:t>
            </a:r>
          </a:p>
        </p:txBody>
      </p:sp>
      <p:sp>
        <p:nvSpPr>
          <p:cNvPr id="13319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8088" y="687388"/>
            <a:ext cx="4530725" cy="33956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50144469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4FD0614F-7F34-46BC-A404-C1E5B4A91F00}" type="datetime4">
              <a:rPr lang="ro-RO" altLang="ro-RO" sz="1000" b="0" smtClean="0">
                <a:latin typeface="Times New Roman" pitchFamily="18" charset="0"/>
              </a:rPr>
              <a:pPr/>
              <a:t>1 octombrie 2023</a:t>
            </a:fld>
            <a:endParaRPr lang="en-US" altLang="ro-RO" sz="1000" b="0" smtClean="0">
              <a:latin typeface="Times New Roman" pitchFamily="18" charset="0"/>
            </a:endParaRP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3E6103C4-9115-484F-BB21-2F4DC7EE07A2}" type="slidenum">
              <a:rPr lang="en-US" altLang="ro-RO" sz="1000" b="0" smtClean="0">
                <a:latin typeface="Times New Roman" pitchFamily="18" charset="0"/>
              </a:rPr>
              <a:pPr/>
              <a:t>1</a:t>
            </a:fld>
            <a:endParaRPr lang="en-US" altLang="ro-RO" sz="1000" b="0" smtClean="0">
              <a:latin typeface="Times New Roman" pitchFamily="18" charset="0"/>
            </a:endParaRPr>
          </a:p>
        </p:txBody>
      </p:sp>
      <p:sp>
        <p:nvSpPr>
          <p:cNvPr id="143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 cap="flat"/>
        </p:spPr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o-RO" altLang="ro-RO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4FEFAE48-0877-44DE-9A1B-29124192F1B7}" type="datetime4">
              <a:rPr lang="ro-RO" altLang="ro-RO" sz="1000" b="0" smtClean="0">
                <a:latin typeface="Times New Roman" pitchFamily="18" charset="0"/>
              </a:rPr>
              <a:pPr/>
              <a:t>1 octombrie 2023</a:t>
            </a:fld>
            <a:endParaRPr lang="en-US" altLang="ro-RO" sz="1000" b="0" smtClean="0">
              <a:latin typeface="Times New Roman" pitchFamily="18" charset="0"/>
            </a:endParaRP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3D2A3998-0196-4970-9BC2-6256B0030BFA}" type="slidenum">
              <a:rPr lang="en-US" altLang="ro-RO" sz="1000" b="0" smtClean="0">
                <a:latin typeface="Times New Roman" pitchFamily="18" charset="0"/>
              </a:rPr>
              <a:pPr/>
              <a:t>2</a:t>
            </a:fld>
            <a:endParaRPr lang="en-US" altLang="ro-RO" sz="1000" b="0" smtClean="0">
              <a:latin typeface="Times New Roman" pitchFamily="18" charset="0"/>
            </a:endParaRP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o-RO" altLang="ro-RO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E012FF29-83F1-494E-89AD-57E30806FEFF}" type="datetime4">
              <a:rPr lang="ro-RO" altLang="ro-RO" sz="1000" b="0" smtClean="0">
                <a:latin typeface="Times New Roman" pitchFamily="18" charset="0"/>
              </a:rPr>
              <a:pPr/>
              <a:t>1 octombrie 2023</a:t>
            </a:fld>
            <a:endParaRPr lang="en-US" altLang="ro-RO" sz="1000" b="0" smtClean="0">
              <a:latin typeface="Times New Roman" pitchFamily="18" charset="0"/>
            </a:endParaRP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6B6E6BE7-5514-4880-ADF1-3173CF5F5EE8}" type="slidenum">
              <a:rPr lang="en-US" altLang="ro-RO" sz="1000" b="0" smtClean="0">
                <a:latin typeface="Times New Roman" pitchFamily="18" charset="0"/>
              </a:rPr>
              <a:pPr/>
              <a:t>3</a:t>
            </a:fld>
            <a:endParaRPr lang="en-US" altLang="ro-RO" sz="1000" b="0" smtClean="0">
              <a:latin typeface="Times New Roman" pitchFamily="18" charset="0"/>
            </a:endParaRP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o-RO" altLang="ro-RO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E0D931C5-61AB-4F43-9C09-3558AB5DC850}" type="datetime4">
              <a:rPr lang="ro-RO" altLang="ro-RO" sz="1000" b="0" smtClean="0">
                <a:latin typeface="Times New Roman" pitchFamily="18" charset="0"/>
              </a:rPr>
              <a:pPr/>
              <a:t>1 octombrie 2023</a:t>
            </a:fld>
            <a:endParaRPr lang="en-US" altLang="ro-RO" sz="1000" b="0" smtClean="0">
              <a:latin typeface="Times New Roman" pitchFamily="18" charset="0"/>
            </a:endParaRP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B3113658-6CA3-41E6-9E0F-9CFE43AEB2F5}" type="slidenum">
              <a:rPr lang="en-US" altLang="ro-RO" sz="1000" b="0" smtClean="0">
                <a:latin typeface="Times New Roman" pitchFamily="18" charset="0"/>
              </a:rPr>
              <a:pPr/>
              <a:t>4</a:t>
            </a:fld>
            <a:endParaRPr lang="en-US" altLang="ro-RO" sz="1000" b="0" smtClean="0">
              <a:latin typeface="Times New Roman" pitchFamily="18" charset="0"/>
            </a:endParaRPr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o-RO" altLang="ro-RO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0E452517-9E9D-47AA-B276-E645C1D6B8E9}" type="datetime4">
              <a:rPr lang="ro-RO" altLang="ro-RO" sz="1000" b="0" smtClean="0">
                <a:latin typeface="Times New Roman" pitchFamily="18" charset="0"/>
              </a:rPr>
              <a:pPr/>
              <a:t>1 octombrie 2023</a:t>
            </a:fld>
            <a:endParaRPr lang="en-US" altLang="ro-RO" sz="1000" b="0" smtClean="0">
              <a:latin typeface="Times New Roman" pitchFamily="18" charset="0"/>
            </a:endParaRP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7F4D7C9B-2683-4BE1-87B8-7BF198917ACC}" type="slidenum">
              <a:rPr lang="en-US" altLang="ro-RO" sz="1000" b="0" smtClean="0">
                <a:latin typeface="Times New Roman" pitchFamily="18" charset="0"/>
              </a:rPr>
              <a:pPr/>
              <a:t>5</a:t>
            </a:fld>
            <a:endParaRPr lang="en-US" altLang="ro-RO" sz="1000" b="0" smtClean="0">
              <a:latin typeface="Times New Roman" pitchFamily="18" charset="0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o-RO" altLang="ro-RO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3CB19E18-75CA-48F4-80E2-368BBC84CE7D}" type="datetime4">
              <a:rPr lang="ro-RO" altLang="ro-RO" sz="1000" b="0" smtClean="0">
                <a:latin typeface="Times New Roman" pitchFamily="18" charset="0"/>
              </a:rPr>
              <a:pPr/>
              <a:t>1 octombrie 2023</a:t>
            </a:fld>
            <a:endParaRPr lang="en-US" altLang="ro-RO" sz="1000" b="0" smtClean="0">
              <a:latin typeface="Times New Roman" pitchFamily="18" charset="0"/>
            </a:endParaRPr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14C9C0BF-7F8E-4179-AFB0-B927BD67537A}" type="slidenum">
              <a:rPr lang="en-US" altLang="ro-RO" sz="1000" b="0" smtClean="0">
                <a:latin typeface="Times New Roman" pitchFamily="18" charset="0"/>
              </a:rPr>
              <a:pPr/>
              <a:t>6</a:t>
            </a:fld>
            <a:endParaRPr lang="en-US" altLang="ro-RO" sz="1000" b="0" smtClean="0">
              <a:latin typeface="Times New Roman" pitchFamily="18" charset="0"/>
            </a:endParaRPr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o-RO" altLang="ro-RO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3CB19E18-75CA-48F4-80E2-368BBC84CE7D}" type="datetime4">
              <a:rPr lang="ro-RO" altLang="ro-RO" sz="1000" b="0" smtClean="0">
                <a:latin typeface="Times New Roman" pitchFamily="18" charset="0"/>
              </a:rPr>
              <a:pPr/>
              <a:t>1 octombrie 2023</a:t>
            </a:fld>
            <a:endParaRPr lang="en-US" altLang="ro-RO" sz="1000" b="0" smtClean="0">
              <a:latin typeface="Times New Roman" pitchFamily="18" charset="0"/>
            </a:endParaRPr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14C9C0BF-7F8E-4179-AFB0-B927BD67537A}" type="slidenum">
              <a:rPr lang="en-US" altLang="ro-RO" sz="1000" b="0" smtClean="0">
                <a:latin typeface="Times New Roman" pitchFamily="18" charset="0"/>
              </a:rPr>
              <a:pPr/>
              <a:t>7</a:t>
            </a:fld>
            <a:endParaRPr lang="en-US" altLang="ro-RO" sz="1000" b="0" smtClean="0">
              <a:latin typeface="Times New Roman" pitchFamily="18" charset="0"/>
            </a:endParaRPr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o-RO" altLang="ro-RO" smtClean="0"/>
          </a:p>
        </p:txBody>
      </p:sp>
    </p:spTree>
    <p:extLst>
      <p:ext uri="{BB962C8B-B14F-4D97-AF65-F5344CB8AC3E}">
        <p14:creationId xmlns:p14="http://schemas.microsoft.com/office/powerpoint/2010/main" val="31631966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D992C4C7-332A-4123-9DE3-92C1B203EDFE}" type="datetime4">
              <a:rPr lang="ro-RO" altLang="ro-RO" sz="1000" b="0" smtClean="0">
                <a:latin typeface="Times New Roman" pitchFamily="18" charset="0"/>
              </a:rPr>
              <a:pPr/>
              <a:t>1 octombrie 2023</a:t>
            </a:fld>
            <a:endParaRPr lang="en-US" altLang="ro-RO" sz="1000" b="0" smtClean="0">
              <a:latin typeface="Times New Roman" pitchFamily="18" charset="0"/>
            </a:endParaRPr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36DF69AC-BB9A-40F6-A735-9542FE2A46D2}" type="slidenum">
              <a:rPr lang="en-US" altLang="ro-RO" sz="1000" b="0" smtClean="0">
                <a:latin typeface="Times New Roman" pitchFamily="18" charset="0"/>
              </a:rPr>
              <a:pPr/>
              <a:t>8</a:t>
            </a:fld>
            <a:endParaRPr lang="en-US" altLang="ro-RO" sz="1000" b="0" smtClean="0">
              <a:latin typeface="Times New Roman" pitchFamily="18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o-RO" altLang="ro-RO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7E84F926-3BF5-4F3E-A765-1D9F7EC66EE6}" type="datetime4">
              <a:rPr lang="ro-RO" altLang="ro-RO" sz="1000" b="0" smtClean="0">
                <a:latin typeface="Times New Roman" pitchFamily="18" charset="0"/>
              </a:rPr>
              <a:pPr/>
              <a:t>1 octombrie 2023</a:t>
            </a:fld>
            <a:endParaRPr lang="en-US" altLang="ro-RO" sz="1000" b="0" smtClean="0">
              <a:latin typeface="Times New Roman" pitchFamily="18" charset="0"/>
            </a:endParaRPr>
          </a:p>
        </p:txBody>
      </p:sp>
      <p:sp>
        <p:nvSpPr>
          <p:cNvPr id="2150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09D57B11-6C90-493E-9716-35F0823A0D66}" type="slidenum">
              <a:rPr lang="en-US" altLang="ro-RO" sz="1000" b="0" smtClean="0">
                <a:latin typeface="Times New Roman" pitchFamily="18" charset="0"/>
              </a:rPr>
              <a:pPr/>
              <a:t>9</a:t>
            </a:fld>
            <a:endParaRPr lang="en-US" altLang="ro-RO" sz="1000" b="0" smtClean="0">
              <a:latin typeface="Times New Roman" pitchFamily="18" charset="0"/>
            </a:endParaRPr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o-RO" altLang="ro-RO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32"/>
          <p:cNvGrpSpPr>
            <a:grpSpLocks/>
          </p:cNvGrpSpPr>
          <p:nvPr/>
        </p:nvGrpSpPr>
        <p:grpSpPr bwMode="auto">
          <a:xfrm>
            <a:off x="301625" y="223838"/>
            <a:ext cx="6108700" cy="1822450"/>
            <a:chOff x="190" y="141"/>
            <a:chExt cx="3848" cy="1148"/>
          </a:xfrm>
        </p:grpSpPr>
        <p:sp>
          <p:nvSpPr>
            <p:cNvPr id="5" name="Freeform 1028"/>
            <p:cNvSpPr>
              <a:spLocks/>
            </p:cNvSpPr>
            <p:nvPr/>
          </p:nvSpPr>
          <p:spPr bwMode="auto">
            <a:xfrm>
              <a:off x="190" y="1026"/>
              <a:ext cx="90" cy="29"/>
            </a:xfrm>
            <a:custGeom>
              <a:avLst/>
              <a:gdLst>
                <a:gd name="T0" fmla="*/ 0 w 90"/>
                <a:gd name="T1" fmla="*/ 28 h 29"/>
                <a:gd name="T2" fmla="*/ 83 w 90"/>
                <a:gd name="T3" fmla="*/ 28 h 29"/>
                <a:gd name="T4" fmla="*/ 84 w 90"/>
                <a:gd name="T5" fmla="*/ 22 h 29"/>
                <a:gd name="T6" fmla="*/ 85 w 90"/>
                <a:gd name="T7" fmla="*/ 17 h 29"/>
                <a:gd name="T8" fmla="*/ 86 w 90"/>
                <a:gd name="T9" fmla="*/ 10 h 29"/>
                <a:gd name="T10" fmla="*/ 88 w 90"/>
                <a:gd name="T11" fmla="*/ 5 h 29"/>
                <a:gd name="T12" fmla="*/ 89 w 90"/>
                <a:gd name="T13" fmla="*/ 0 h 29"/>
                <a:gd name="T14" fmla="*/ 0 w 90"/>
                <a:gd name="T15" fmla="*/ 0 h 29"/>
                <a:gd name="T16" fmla="*/ 0 w 90"/>
                <a:gd name="T17" fmla="*/ 28 h 2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0" h="29">
                  <a:moveTo>
                    <a:pt x="0" y="28"/>
                  </a:moveTo>
                  <a:lnTo>
                    <a:pt x="83" y="28"/>
                  </a:lnTo>
                  <a:lnTo>
                    <a:pt x="84" y="22"/>
                  </a:lnTo>
                  <a:lnTo>
                    <a:pt x="85" y="17"/>
                  </a:lnTo>
                  <a:lnTo>
                    <a:pt x="86" y="10"/>
                  </a:lnTo>
                  <a:lnTo>
                    <a:pt x="88" y="5"/>
                  </a:lnTo>
                  <a:lnTo>
                    <a:pt x="89" y="0"/>
                  </a:lnTo>
                  <a:lnTo>
                    <a:pt x="0" y="0"/>
                  </a:lnTo>
                  <a:lnTo>
                    <a:pt x="0" y="28"/>
                  </a:lnTo>
                </a:path>
              </a:pathLst>
            </a:custGeom>
            <a:solidFill>
              <a:srgbClr val="FF280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1029"/>
            <p:cNvSpPr>
              <a:spLocks/>
            </p:cNvSpPr>
            <p:nvPr/>
          </p:nvSpPr>
          <p:spPr bwMode="auto">
            <a:xfrm>
              <a:off x="190" y="1082"/>
              <a:ext cx="77" cy="27"/>
            </a:xfrm>
            <a:custGeom>
              <a:avLst/>
              <a:gdLst>
                <a:gd name="T0" fmla="*/ 0 w 77"/>
                <a:gd name="T1" fmla="*/ 26 h 27"/>
                <a:gd name="T2" fmla="*/ 69 w 77"/>
                <a:gd name="T3" fmla="*/ 26 h 27"/>
                <a:gd name="T4" fmla="*/ 70 w 77"/>
                <a:gd name="T5" fmla="*/ 21 h 27"/>
                <a:gd name="T6" fmla="*/ 72 w 77"/>
                <a:gd name="T7" fmla="*/ 15 h 27"/>
                <a:gd name="T8" fmla="*/ 72 w 77"/>
                <a:gd name="T9" fmla="*/ 10 h 27"/>
                <a:gd name="T10" fmla="*/ 74 w 77"/>
                <a:gd name="T11" fmla="*/ 6 h 27"/>
                <a:gd name="T12" fmla="*/ 76 w 77"/>
                <a:gd name="T13" fmla="*/ 0 h 27"/>
                <a:gd name="T14" fmla="*/ 0 w 77"/>
                <a:gd name="T15" fmla="*/ 0 h 27"/>
                <a:gd name="T16" fmla="*/ 0 w 77"/>
                <a:gd name="T17" fmla="*/ 26 h 2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7" h="27">
                  <a:moveTo>
                    <a:pt x="0" y="26"/>
                  </a:moveTo>
                  <a:lnTo>
                    <a:pt x="69" y="26"/>
                  </a:lnTo>
                  <a:lnTo>
                    <a:pt x="70" y="21"/>
                  </a:lnTo>
                  <a:lnTo>
                    <a:pt x="72" y="15"/>
                  </a:lnTo>
                  <a:lnTo>
                    <a:pt x="72" y="10"/>
                  </a:lnTo>
                  <a:lnTo>
                    <a:pt x="74" y="6"/>
                  </a:lnTo>
                  <a:lnTo>
                    <a:pt x="76" y="0"/>
                  </a:lnTo>
                  <a:lnTo>
                    <a:pt x="0" y="0"/>
                  </a:lnTo>
                  <a:lnTo>
                    <a:pt x="0" y="26"/>
                  </a:lnTo>
                </a:path>
              </a:pathLst>
            </a:custGeom>
            <a:solidFill>
              <a:srgbClr val="FF280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030"/>
            <p:cNvSpPr>
              <a:spLocks/>
            </p:cNvSpPr>
            <p:nvPr/>
          </p:nvSpPr>
          <p:spPr bwMode="auto">
            <a:xfrm>
              <a:off x="190" y="1136"/>
              <a:ext cx="60" cy="153"/>
            </a:xfrm>
            <a:custGeom>
              <a:avLst/>
              <a:gdLst>
                <a:gd name="T0" fmla="*/ 0 w 60"/>
                <a:gd name="T1" fmla="*/ 0 h 153"/>
                <a:gd name="T2" fmla="*/ 0 w 60"/>
                <a:gd name="T3" fmla="*/ 152 h 153"/>
                <a:gd name="T4" fmla="*/ 6 w 60"/>
                <a:gd name="T5" fmla="*/ 134 h 153"/>
                <a:gd name="T6" fmla="*/ 14 w 60"/>
                <a:gd name="T7" fmla="*/ 117 h 153"/>
                <a:gd name="T8" fmla="*/ 20 w 60"/>
                <a:gd name="T9" fmla="*/ 100 h 153"/>
                <a:gd name="T10" fmla="*/ 27 w 60"/>
                <a:gd name="T11" fmla="*/ 84 h 153"/>
                <a:gd name="T12" fmla="*/ 33 w 60"/>
                <a:gd name="T13" fmla="*/ 68 h 153"/>
                <a:gd name="T14" fmla="*/ 39 w 60"/>
                <a:gd name="T15" fmla="*/ 53 h 153"/>
                <a:gd name="T16" fmla="*/ 44 w 60"/>
                <a:gd name="T17" fmla="*/ 40 h 153"/>
                <a:gd name="T18" fmla="*/ 50 w 60"/>
                <a:gd name="T19" fmla="*/ 26 h 153"/>
                <a:gd name="T20" fmla="*/ 54 w 60"/>
                <a:gd name="T21" fmla="*/ 12 h 153"/>
                <a:gd name="T22" fmla="*/ 59 w 60"/>
                <a:gd name="T23" fmla="*/ 0 h 153"/>
                <a:gd name="T24" fmla="*/ 0 w 60"/>
                <a:gd name="T25" fmla="*/ 0 h 15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0" h="153">
                  <a:moveTo>
                    <a:pt x="0" y="0"/>
                  </a:moveTo>
                  <a:lnTo>
                    <a:pt x="0" y="152"/>
                  </a:lnTo>
                  <a:lnTo>
                    <a:pt x="6" y="134"/>
                  </a:lnTo>
                  <a:lnTo>
                    <a:pt x="14" y="117"/>
                  </a:lnTo>
                  <a:lnTo>
                    <a:pt x="20" y="100"/>
                  </a:lnTo>
                  <a:lnTo>
                    <a:pt x="27" y="84"/>
                  </a:lnTo>
                  <a:lnTo>
                    <a:pt x="33" y="68"/>
                  </a:lnTo>
                  <a:lnTo>
                    <a:pt x="39" y="53"/>
                  </a:lnTo>
                  <a:lnTo>
                    <a:pt x="44" y="40"/>
                  </a:lnTo>
                  <a:lnTo>
                    <a:pt x="50" y="26"/>
                  </a:lnTo>
                  <a:lnTo>
                    <a:pt x="54" y="12"/>
                  </a:lnTo>
                  <a:lnTo>
                    <a:pt x="59" y="0"/>
                  </a:lnTo>
                  <a:lnTo>
                    <a:pt x="0" y="0"/>
                  </a:lnTo>
                </a:path>
              </a:pathLst>
            </a:custGeom>
            <a:solidFill>
              <a:srgbClr val="FF280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031"/>
            <p:cNvSpPr>
              <a:spLocks/>
            </p:cNvSpPr>
            <p:nvPr/>
          </p:nvSpPr>
          <p:spPr bwMode="auto">
            <a:xfrm>
              <a:off x="190" y="141"/>
              <a:ext cx="3848" cy="859"/>
            </a:xfrm>
            <a:custGeom>
              <a:avLst/>
              <a:gdLst>
                <a:gd name="T0" fmla="*/ 99 w 3848"/>
                <a:gd name="T1" fmla="*/ 844 h 859"/>
                <a:gd name="T2" fmla="*/ 103 w 3848"/>
                <a:gd name="T3" fmla="*/ 819 h 859"/>
                <a:gd name="T4" fmla="*/ 108 w 3848"/>
                <a:gd name="T5" fmla="*/ 795 h 859"/>
                <a:gd name="T6" fmla="*/ 112 w 3848"/>
                <a:gd name="T7" fmla="*/ 769 h 859"/>
                <a:gd name="T8" fmla="*/ 116 w 3848"/>
                <a:gd name="T9" fmla="*/ 743 h 859"/>
                <a:gd name="T10" fmla="*/ 119 w 3848"/>
                <a:gd name="T11" fmla="*/ 717 h 859"/>
                <a:gd name="T12" fmla="*/ 121 w 3848"/>
                <a:gd name="T13" fmla="*/ 691 h 859"/>
                <a:gd name="T14" fmla="*/ 124 w 3848"/>
                <a:gd name="T15" fmla="*/ 663 h 859"/>
                <a:gd name="T16" fmla="*/ 125 w 3848"/>
                <a:gd name="T17" fmla="*/ 637 h 859"/>
                <a:gd name="T18" fmla="*/ 127 w 3848"/>
                <a:gd name="T19" fmla="*/ 610 h 859"/>
                <a:gd name="T20" fmla="*/ 127 w 3848"/>
                <a:gd name="T21" fmla="*/ 583 h 859"/>
                <a:gd name="T22" fmla="*/ 127 w 3848"/>
                <a:gd name="T23" fmla="*/ 526 h 859"/>
                <a:gd name="T24" fmla="*/ 124 w 3848"/>
                <a:gd name="T25" fmla="*/ 470 h 859"/>
                <a:gd name="T26" fmla="*/ 119 w 3848"/>
                <a:gd name="T27" fmla="*/ 412 h 859"/>
                <a:gd name="T28" fmla="*/ 111 w 3848"/>
                <a:gd name="T29" fmla="*/ 354 h 859"/>
                <a:gd name="T30" fmla="*/ 99 w 3848"/>
                <a:gd name="T31" fmla="*/ 296 h 859"/>
                <a:gd name="T32" fmla="*/ 85 w 3848"/>
                <a:gd name="T33" fmla="*/ 236 h 859"/>
                <a:gd name="T34" fmla="*/ 68 w 3848"/>
                <a:gd name="T35" fmla="*/ 177 h 859"/>
                <a:gd name="T36" fmla="*/ 48 w 3848"/>
                <a:gd name="T37" fmla="*/ 118 h 859"/>
                <a:gd name="T38" fmla="*/ 25 w 3848"/>
                <a:gd name="T39" fmla="*/ 57 h 859"/>
                <a:gd name="T40" fmla="*/ 0 w 3848"/>
                <a:gd name="T41" fmla="*/ 0 h 859"/>
                <a:gd name="T42" fmla="*/ 0 w 3848"/>
                <a:gd name="T43" fmla="*/ 858 h 859"/>
                <a:gd name="T44" fmla="*/ 3847 w 3848"/>
                <a:gd name="T45" fmla="*/ 858 h 859"/>
                <a:gd name="T46" fmla="*/ 3847 w 3848"/>
                <a:gd name="T47" fmla="*/ 844 h 859"/>
                <a:gd name="T48" fmla="*/ 99 w 3848"/>
                <a:gd name="T49" fmla="*/ 844 h 85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848" h="859">
                  <a:moveTo>
                    <a:pt x="99" y="844"/>
                  </a:moveTo>
                  <a:lnTo>
                    <a:pt x="103" y="819"/>
                  </a:lnTo>
                  <a:lnTo>
                    <a:pt x="108" y="795"/>
                  </a:lnTo>
                  <a:lnTo>
                    <a:pt x="112" y="769"/>
                  </a:lnTo>
                  <a:lnTo>
                    <a:pt x="116" y="743"/>
                  </a:lnTo>
                  <a:lnTo>
                    <a:pt x="119" y="717"/>
                  </a:lnTo>
                  <a:lnTo>
                    <a:pt x="121" y="691"/>
                  </a:lnTo>
                  <a:lnTo>
                    <a:pt x="124" y="663"/>
                  </a:lnTo>
                  <a:lnTo>
                    <a:pt x="125" y="637"/>
                  </a:lnTo>
                  <a:lnTo>
                    <a:pt x="127" y="610"/>
                  </a:lnTo>
                  <a:lnTo>
                    <a:pt x="127" y="583"/>
                  </a:lnTo>
                  <a:lnTo>
                    <a:pt x="127" y="526"/>
                  </a:lnTo>
                  <a:lnTo>
                    <a:pt x="124" y="470"/>
                  </a:lnTo>
                  <a:lnTo>
                    <a:pt x="119" y="412"/>
                  </a:lnTo>
                  <a:lnTo>
                    <a:pt x="111" y="354"/>
                  </a:lnTo>
                  <a:lnTo>
                    <a:pt x="99" y="296"/>
                  </a:lnTo>
                  <a:lnTo>
                    <a:pt x="85" y="236"/>
                  </a:lnTo>
                  <a:lnTo>
                    <a:pt x="68" y="177"/>
                  </a:lnTo>
                  <a:lnTo>
                    <a:pt x="48" y="118"/>
                  </a:lnTo>
                  <a:lnTo>
                    <a:pt x="25" y="57"/>
                  </a:lnTo>
                  <a:lnTo>
                    <a:pt x="0" y="0"/>
                  </a:lnTo>
                  <a:lnTo>
                    <a:pt x="0" y="858"/>
                  </a:lnTo>
                  <a:lnTo>
                    <a:pt x="3847" y="858"/>
                  </a:lnTo>
                  <a:lnTo>
                    <a:pt x="3847" y="844"/>
                  </a:lnTo>
                  <a:lnTo>
                    <a:pt x="99" y="844"/>
                  </a:lnTo>
                </a:path>
              </a:pathLst>
            </a:custGeom>
            <a:solidFill>
              <a:srgbClr val="FF280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4" name="Rectangle 1026"/>
          <p:cNvSpPr>
            <a:spLocks noGrp="1" noChangeArrowheads="1"/>
          </p:cNvSpPr>
          <p:nvPr>
            <p:ph type="ctrTitle" sz="quarter"/>
          </p:nvPr>
        </p:nvSpPr>
        <p:spPr>
          <a:xfrm>
            <a:off x="1085850" y="1903413"/>
            <a:ext cx="7721600" cy="1617662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en-US" altLang="ro-RO" noProof="0" smtClean="0"/>
              <a:t>Click to edit Master title style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095375" y="3897313"/>
            <a:ext cx="6365875" cy="1001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ro-RO" noProof="0" smtClean="0"/>
              <a:t>Click to edit Master subtitle style</a:t>
            </a:r>
          </a:p>
        </p:txBody>
      </p:sp>
      <p:sp>
        <p:nvSpPr>
          <p:cNvPr id="9" name="Rectangle 1100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C944E-EF1F-4816-B630-446A8900B80C}" type="datetime4">
              <a:rPr lang="en-US" altLang="ro-RO"/>
              <a:pPr>
                <a:defRPr/>
              </a:pPr>
              <a:t>October 1, 2023</a:t>
            </a:fld>
            <a:endParaRPr lang="en-US" altLang="ro-RO"/>
          </a:p>
        </p:txBody>
      </p:sp>
      <p:sp>
        <p:nvSpPr>
          <p:cNvPr id="10" name="Rectangle 1101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B31A1-8B87-4C06-AAE5-48374A02187B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  <p:sp>
        <p:nvSpPr>
          <p:cNvPr id="11" name="Rectangle 1102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1611114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74363-1C70-4FDD-BA89-A10D50434450}" type="datetime4">
              <a:rPr lang="en-US" altLang="ro-RO"/>
              <a:pPr>
                <a:defRPr/>
              </a:pPr>
              <a:t>October 1, 2023</a:t>
            </a:fld>
            <a:endParaRPr lang="en-US" altLang="ro-RO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A54AA-56B0-4F0B-9429-8023B71EF198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4002723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38138"/>
            <a:ext cx="2057400" cy="5788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38138"/>
            <a:ext cx="6019800" cy="57880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2A6B1-CA36-4A0A-9D9E-60738A1E3510}" type="datetime4">
              <a:rPr lang="en-US" altLang="ro-RO"/>
              <a:pPr>
                <a:defRPr/>
              </a:pPr>
              <a:t>October 1, 2023</a:t>
            </a:fld>
            <a:endParaRPr lang="en-US" altLang="ro-RO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CB1D0-B9AB-48BE-A907-BC1C2D36993A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149943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FEE09-D771-46CC-90EC-DF08077ACA30}" type="datetime4">
              <a:rPr lang="en-US" altLang="ro-RO"/>
              <a:pPr>
                <a:defRPr/>
              </a:pPr>
              <a:t>October 1, 2023</a:t>
            </a:fld>
            <a:endParaRPr lang="en-US" altLang="ro-RO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5989C-FD66-4922-A5BB-407506F9CCDA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1594779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9EADC-E771-4B11-A114-3D92584CF516}" type="datetime4">
              <a:rPr lang="en-US" altLang="ro-RO"/>
              <a:pPr>
                <a:defRPr/>
              </a:pPr>
              <a:t>October 1, 2023</a:t>
            </a:fld>
            <a:endParaRPr lang="en-US" altLang="ro-RO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D5D97-8EAD-48F8-8CEA-BA802C24C573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3366773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17CD0-536C-4DAC-9F05-0751285EA4E7}" type="datetime4">
              <a:rPr lang="en-US" altLang="ro-RO"/>
              <a:pPr>
                <a:defRPr/>
              </a:pPr>
              <a:t>October 1, 2023</a:t>
            </a:fld>
            <a:endParaRPr lang="en-US" altLang="ro-RO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B5A09-837C-41C0-BB85-89F3A9761209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1170280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394C0-76E2-495E-96AD-9EFF90597D02}" type="datetime4">
              <a:rPr lang="en-US" altLang="ro-RO"/>
              <a:pPr>
                <a:defRPr/>
              </a:pPr>
              <a:t>October 1, 2023</a:t>
            </a:fld>
            <a:endParaRPr lang="en-US" altLang="ro-RO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07B73-ECC4-4FF2-A74D-E17332D77921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2112089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CCE93-3E86-40B2-8276-E551AD0A2C9E}" type="datetime4">
              <a:rPr lang="en-US" altLang="ro-RO"/>
              <a:pPr>
                <a:defRPr/>
              </a:pPr>
              <a:t>October 1, 2023</a:t>
            </a:fld>
            <a:endParaRPr lang="en-US" altLang="ro-RO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240F9-197E-40AD-8D50-C2D4BA200AAF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3071020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F55F4-CD69-4598-9095-AD1D9AB8E0B4}" type="datetime4">
              <a:rPr lang="en-US" altLang="ro-RO"/>
              <a:pPr>
                <a:defRPr/>
              </a:pPr>
              <a:t>October 1, 2023</a:t>
            </a:fld>
            <a:endParaRPr lang="en-US" altLang="ro-RO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ED43E-EB1B-4BA2-9D2C-E18693C9DE94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2043627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E37B6-2A58-4E28-A01A-575D9A9A9782}" type="datetime4">
              <a:rPr lang="en-US" altLang="ro-RO"/>
              <a:pPr>
                <a:defRPr/>
              </a:pPr>
              <a:t>October 1, 2023</a:t>
            </a:fld>
            <a:endParaRPr lang="en-US" altLang="ro-RO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3C00D-B667-4252-8A42-615F938D6449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3121289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o-R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5A2CF-4E01-4C04-8C13-D1E6D4B99A40}" type="datetime4">
              <a:rPr lang="en-US" altLang="ro-RO"/>
              <a:pPr>
                <a:defRPr/>
              </a:pPr>
              <a:t>October 1, 2023</a:t>
            </a:fld>
            <a:endParaRPr lang="en-US" altLang="ro-RO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C8D2E-3D8C-46D4-8D30-256A40A6FE48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840621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9"/>
            </a:gs>
            <a:gs pos="100000">
              <a:srgbClr val="00008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399213"/>
            <a:ext cx="1897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fld id="{8B0F61AD-7B0B-4B0A-8CC6-27C6781E309E}" type="datetime4">
              <a:rPr lang="en-US" altLang="ro-RO"/>
              <a:pPr>
                <a:defRPr/>
              </a:pPr>
              <a:t>October 1, 2023</a:t>
            </a:fld>
            <a:endParaRPr lang="en-US" altLang="ro-RO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49600" y="64008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1538" y="6400800"/>
            <a:ext cx="1897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B4BE2579-65A4-440B-8C93-22650343787A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95375" y="338138"/>
            <a:ext cx="7459663" cy="117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o-RO" smtClean="0"/>
              <a:t>Capitolul 1</a:t>
            </a:r>
          </a:p>
        </p:txBody>
      </p:sp>
      <p:grpSp>
        <p:nvGrpSpPr>
          <p:cNvPr id="1030" name="Group 17"/>
          <p:cNvGrpSpPr>
            <a:grpSpLocks/>
          </p:cNvGrpSpPr>
          <p:nvPr/>
        </p:nvGrpSpPr>
        <p:grpSpPr bwMode="auto">
          <a:xfrm>
            <a:off x="300038" y="230188"/>
            <a:ext cx="8843962" cy="1827212"/>
            <a:chOff x="189" y="145"/>
            <a:chExt cx="5113" cy="1144"/>
          </a:xfrm>
        </p:grpSpPr>
        <p:grpSp>
          <p:nvGrpSpPr>
            <p:cNvPr id="1031" name="Group 13"/>
            <p:cNvGrpSpPr>
              <a:grpSpLocks/>
            </p:cNvGrpSpPr>
            <p:nvPr/>
          </p:nvGrpSpPr>
          <p:grpSpPr bwMode="auto">
            <a:xfrm>
              <a:off x="191" y="145"/>
              <a:ext cx="5111" cy="1141"/>
              <a:chOff x="191" y="145"/>
              <a:chExt cx="5111" cy="1141"/>
            </a:xfrm>
          </p:grpSpPr>
          <p:sp>
            <p:nvSpPr>
              <p:cNvPr id="1035" name="Freeform 7"/>
              <p:cNvSpPr>
                <a:spLocks/>
              </p:cNvSpPr>
              <p:nvPr/>
            </p:nvSpPr>
            <p:spPr bwMode="auto">
              <a:xfrm>
                <a:off x="191" y="1028"/>
                <a:ext cx="94" cy="28"/>
              </a:xfrm>
              <a:custGeom>
                <a:avLst/>
                <a:gdLst>
                  <a:gd name="T0" fmla="*/ 0 w 94"/>
                  <a:gd name="T1" fmla="*/ 27 h 28"/>
                  <a:gd name="T2" fmla="*/ 86 w 94"/>
                  <a:gd name="T3" fmla="*/ 27 h 28"/>
                  <a:gd name="T4" fmla="*/ 87 w 94"/>
                  <a:gd name="T5" fmla="*/ 23 h 28"/>
                  <a:gd name="T6" fmla="*/ 88 w 94"/>
                  <a:gd name="T7" fmla="*/ 20 h 28"/>
                  <a:gd name="T8" fmla="*/ 89 w 94"/>
                  <a:gd name="T9" fmla="*/ 16 h 28"/>
                  <a:gd name="T10" fmla="*/ 89 w 94"/>
                  <a:gd name="T11" fmla="*/ 13 h 28"/>
                  <a:gd name="T12" fmla="*/ 90 w 94"/>
                  <a:gd name="T13" fmla="*/ 10 h 28"/>
                  <a:gd name="T14" fmla="*/ 91 w 94"/>
                  <a:gd name="T15" fmla="*/ 7 h 28"/>
                  <a:gd name="T16" fmla="*/ 92 w 94"/>
                  <a:gd name="T17" fmla="*/ 3 h 28"/>
                  <a:gd name="T18" fmla="*/ 93 w 94"/>
                  <a:gd name="T19" fmla="*/ 0 h 28"/>
                  <a:gd name="T20" fmla="*/ 0 w 94"/>
                  <a:gd name="T21" fmla="*/ 0 h 28"/>
                  <a:gd name="T22" fmla="*/ 0 w 94"/>
                  <a:gd name="T23" fmla="*/ 27 h 2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94" h="28">
                    <a:moveTo>
                      <a:pt x="0" y="27"/>
                    </a:moveTo>
                    <a:lnTo>
                      <a:pt x="86" y="27"/>
                    </a:lnTo>
                    <a:lnTo>
                      <a:pt x="87" y="23"/>
                    </a:lnTo>
                    <a:lnTo>
                      <a:pt x="88" y="20"/>
                    </a:lnTo>
                    <a:lnTo>
                      <a:pt x="89" y="16"/>
                    </a:lnTo>
                    <a:lnTo>
                      <a:pt x="89" y="13"/>
                    </a:lnTo>
                    <a:lnTo>
                      <a:pt x="90" y="10"/>
                    </a:lnTo>
                    <a:lnTo>
                      <a:pt x="91" y="7"/>
                    </a:lnTo>
                    <a:lnTo>
                      <a:pt x="92" y="3"/>
                    </a:lnTo>
                    <a:lnTo>
                      <a:pt x="93" y="0"/>
                    </a:lnTo>
                    <a:lnTo>
                      <a:pt x="0" y="0"/>
                    </a:lnTo>
                    <a:lnTo>
                      <a:pt x="0" y="27"/>
                    </a:lnTo>
                  </a:path>
                </a:pathLst>
              </a:custGeom>
              <a:solidFill>
                <a:srgbClr val="FF28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8"/>
              <p:cNvSpPr>
                <a:spLocks/>
              </p:cNvSpPr>
              <p:nvPr/>
            </p:nvSpPr>
            <p:spPr bwMode="auto">
              <a:xfrm>
                <a:off x="191" y="1081"/>
                <a:ext cx="80" cy="27"/>
              </a:xfrm>
              <a:custGeom>
                <a:avLst/>
                <a:gdLst>
                  <a:gd name="T0" fmla="*/ 0 w 80"/>
                  <a:gd name="T1" fmla="*/ 26 h 27"/>
                  <a:gd name="T2" fmla="*/ 71 w 80"/>
                  <a:gd name="T3" fmla="*/ 26 h 27"/>
                  <a:gd name="T4" fmla="*/ 71 w 80"/>
                  <a:gd name="T5" fmla="*/ 23 h 27"/>
                  <a:gd name="T6" fmla="*/ 72 w 80"/>
                  <a:gd name="T7" fmla="*/ 20 h 27"/>
                  <a:gd name="T8" fmla="*/ 74 w 80"/>
                  <a:gd name="T9" fmla="*/ 17 h 27"/>
                  <a:gd name="T10" fmla="*/ 75 w 80"/>
                  <a:gd name="T11" fmla="*/ 13 h 27"/>
                  <a:gd name="T12" fmla="*/ 75 w 80"/>
                  <a:gd name="T13" fmla="*/ 10 h 27"/>
                  <a:gd name="T14" fmla="*/ 76 w 80"/>
                  <a:gd name="T15" fmla="*/ 6 h 27"/>
                  <a:gd name="T16" fmla="*/ 78 w 80"/>
                  <a:gd name="T17" fmla="*/ 3 h 27"/>
                  <a:gd name="T18" fmla="*/ 79 w 80"/>
                  <a:gd name="T19" fmla="*/ 0 h 27"/>
                  <a:gd name="T20" fmla="*/ 0 w 80"/>
                  <a:gd name="T21" fmla="*/ 0 h 27"/>
                  <a:gd name="T22" fmla="*/ 0 w 80"/>
                  <a:gd name="T23" fmla="*/ 26 h 2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80" h="27">
                    <a:moveTo>
                      <a:pt x="0" y="26"/>
                    </a:moveTo>
                    <a:lnTo>
                      <a:pt x="71" y="26"/>
                    </a:lnTo>
                    <a:lnTo>
                      <a:pt x="71" y="23"/>
                    </a:lnTo>
                    <a:lnTo>
                      <a:pt x="72" y="20"/>
                    </a:lnTo>
                    <a:lnTo>
                      <a:pt x="74" y="17"/>
                    </a:lnTo>
                    <a:lnTo>
                      <a:pt x="75" y="13"/>
                    </a:lnTo>
                    <a:lnTo>
                      <a:pt x="75" y="10"/>
                    </a:lnTo>
                    <a:lnTo>
                      <a:pt x="76" y="6"/>
                    </a:lnTo>
                    <a:lnTo>
                      <a:pt x="78" y="3"/>
                    </a:lnTo>
                    <a:lnTo>
                      <a:pt x="79" y="0"/>
                    </a:lnTo>
                    <a:lnTo>
                      <a:pt x="0" y="0"/>
                    </a:lnTo>
                    <a:lnTo>
                      <a:pt x="0" y="26"/>
                    </a:lnTo>
                  </a:path>
                </a:pathLst>
              </a:custGeom>
              <a:solidFill>
                <a:srgbClr val="FF28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9"/>
              <p:cNvSpPr>
                <a:spLocks/>
              </p:cNvSpPr>
              <p:nvPr/>
            </p:nvSpPr>
            <p:spPr bwMode="auto">
              <a:xfrm>
                <a:off x="191" y="1134"/>
                <a:ext cx="63" cy="152"/>
              </a:xfrm>
              <a:custGeom>
                <a:avLst/>
                <a:gdLst>
                  <a:gd name="T0" fmla="*/ 0 w 63"/>
                  <a:gd name="T1" fmla="*/ 0 h 152"/>
                  <a:gd name="T2" fmla="*/ 0 w 63"/>
                  <a:gd name="T3" fmla="*/ 151 h 152"/>
                  <a:gd name="T4" fmla="*/ 5 w 63"/>
                  <a:gd name="T5" fmla="*/ 141 h 152"/>
                  <a:gd name="T6" fmla="*/ 10 w 63"/>
                  <a:gd name="T7" fmla="*/ 130 h 152"/>
                  <a:gd name="T8" fmla="*/ 15 w 63"/>
                  <a:gd name="T9" fmla="*/ 119 h 152"/>
                  <a:gd name="T10" fmla="*/ 19 w 63"/>
                  <a:gd name="T11" fmla="*/ 109 h 152"/>
                  <a:gd name="T12" fmla="*/ 23 w 63"/>
                  <a:gd name="T13" fmla="*/ 99 h 152"/>
                  <a:gd name="T14" fmla="*/ 28 w 63"/>
                  <a:gd name="T15" fmla="*/ 89 h 152"/>
                  <a:gd name="T16" fmla="*/ 31 w 63"/>
                  <a:gd name="T17" fmla="*/ 79 h 152"/>
                  <a:gd name="T18" fmla="*/ 36 w 63"/>
                  <a:gd name="T19" fmla="*/ 70 h 152"/>
                  <a:gd name="T20" fmla="*/ 39 w 63"/>
                  <a:gd name="T21" fmla="*/ 61 h 152"/>
                  <a:gd name="T22" fmla="*/ 43 w 63"/>
                  <a:gd name="T23" fmla="*/ 52 h 152"/>
                  <a:gd name="T24" fmla="*/ 46 w 63"/>
                  <a:gd name="T25" fmla="*/ 42 h 152"/>
                  <a:gd name="T26" fmla="*/ 50 w 63"/>
                  <a:gd name="T27" fmla="*/ 34 h 152"/>
                  <a:gd name="T28" fmla="*/ 54 w 63"/>
                  <a:gd name="T29" fmla="*/ 25 h 152"/>
                  <a:gd name="T30" fmla="*/ 56 w 63"/>
                  <a:gd name="T31" fmla="*/ 17 h 152"/>
                  <a:gd name="T32" fmla="*/ 59 w 63"/>
                  <a:gd name="T33" fmla="*/ 8 h 152"/>
                  <a:gd name="T34" fmla="*/ 62 w 63"/>
                  <a:gd name="T35" fmla="*/ 0 h 152"/>
                  <a:gd name="T36" fmla="*/ 0 w 63"/>
                  <a:gd name="T37" fmla="*/ 0 h 15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63" h="152">
                    <a:moveTo>
                      <a:pt x="0" y="0"/>
                    </a:moveTo>
                    <a:lnTo>
                      <a:pt x="0" y="151"/>
                    </a:lnTo>
                    <a:lnTo>
                      <a:pt x="5" y="141"/>
                    </a:lnTo>
                    <a:lnTo>
                      <a:pt x="10" y="130"/>
                    </a:lnTo>
                    <a:lnTo>
                      <a:pt x="15" y="119"/>
                    </a:lnTo>
                    <a:lnTo>
                      <a:pt x="19" y="109"/>
                    </a:lnTo>
                    <a:lnTo>
                      <a:pt x="23" y="99"/>
                    </a:lnTo>
                    <a:lnTo>
                      <a:pt x="28" y="89"/>
                    </a:lnTo>
                    <a:lnTo>
                      <a:pt x="31" y="79"/>
                    </a:lnTo>
                    <a:lnTo>
                      <a:pt x="36" y="70"/>
                    </a:lnTo>
                    <a:lnTo>
                      <a:pt x="39" y="61"/>
                    </a:lnTo>
                    <a:lnTo>
                      <a:pt x="43" y="52"/>
                    </a:lnTo>
                    <a:lnTo>
                      <a:pt x="46" y="42"/>
                    </a:lnTo>
                    <a:lnTo>
                      <a:pt x="50" y="34"/>
                    </a:lnTo>
                    <a:lnTo>
                      <a:pt x="54" y="25"/>
                    </a:lnTo>
                    <a:lnTo>
                      <a:pt x="56" y="17"/>
                    </a:lnTo>
                    <a:lnTo>
                      <a:pt x="59" y="8"/>
                    </a:lnTo>
                    <a:lnTo>
                      <a:pt x="62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28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Line 10"/>
              <p:cNvSpPr>
                <a:spLocks noChangeShapeType="1"/>
              </p:cNvSpPr>
              <p:nvPr/>
            </p:nvSpPr>
            <p:spPr bwMode="auto">
              <a:xfrm>
                <a:off x="191" y="1081"/>
                <a:ext cx="0" cy="26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Line 11"/>
              <p:cNvSpPr>
                <a:spLocks noChangeShapeType="1"/>
              </p:cNvSpPr>
              <p:nvPr/>
            </p:nvSpPr>
            <p:spPr bwMode="auto">
              <a:xfrm>
                <a:off x="191" y="1028"/>
                <a:ext cx="0" cy="27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Freeform 12"/>
              <p:cNvSpPr>
                <a:spLocks/>
              </p:cNvSpPr>
              <p:nvPr/>
            </p:nvSpPr>
            <p:spPr bwMode="auto">
              <a:xfrm>
                <a:off x="191" y="145"/>
                <a:ext cx="5111" cy="858"/>
              </a:xfrm>
              <a:custGeom>
                <a:avLst/>
                <a:gdLst>
                  <a:gd name="T0" fmla="*/ 100 w 5111"/>
                  <a:gd name="T1" fmla="*/ 843 h 858"/>
                  <a:gd name="T2" fmla="*/ 103 w 5111"/>
                  <a:gd name="T3" fmla="*/ 828 h 858"/>
                  <a:gd name="T4" fmla="*/ 105 w 5111"/>
                  <a:gd name="T5" fmla="*/ 812 h 858"/>
                  <a:gd name="T6" fmla="*/ 108 w 5111"/>
                  <a:gd name="T7" fmla="*/ 797 h 858"/>
                  <a:gd name="T8" fmla="*/ 111 w 5111"/>
                  <a:gd name="T9" fmla="*/ 781 h 858"/>
                  <a:gd name="T10" fmla="*/ 113 w 5111"/>
                  <a:gd name="T11" fmla="*/ 765 h 858"/>
                  <a:gd name="T12" fmla="*/ 115 w 5111"/>
                  <a:gd name="T13" fmla="*/ 749 h 858"/>
                  <a:gd name="T14" fmla="*/ 117 w 5111"/>
                  <a:gd name="T15" fmla="*/ 733 h 858"/>
                  <a:gd name="T16" fmla="*/ 119 w 5111"/>
                  <a:gd name="T17" fmla="*/ 716 h 858"/>
                  <a:gd name="T18" fmla="*/ 120 w 5111"/>
                  <a:gd name="T19" fmla="*/ 700 h 858"/>
                  <a:gd name="T20" fmla="*/ 122 w 5111"/>
                  <a:gd name="T21" fmla="*/ 683 h 858"/>
                  <a:gd name="T22" fmla="*/ 124 w 5111"/>
                  <a:gd name="T23" fmla="*/ 667 h 858"/>
                  <a:gd name="T24" fmla="*/ 125 w 5111"/>
                  <a:gd name="T25" fmla="*/ 649 h 858"/>
                  <a:gd name="T26" fmla="*/ 126 w 5111"/>
                  <a:gd name="T27" fmla="*/ 633 h 858"/>
                  <a:gd name="T28" fmla="*/ 127 w 5111"/>
                  <a:gd name="T29" fmla="*/ 616 h 858"/>
                  <a:gd name="T30" fmla="*/ 127 w 5111"/>
                  <a:gd name="T31" fmla="*/ 599 h 858"/>
                  <a:gd name="T32" fmla="*/ 127 w 5111"/>
                  <a:gd name="T33" fmla="*/ 581 h 858"/>
                  <a:gd name="T34" fmla="*/ 127 w 5111"/>
                  <a:gd name="T35" fmla="*/ 564 h 858"/>
                  <a:gd name="T36" fmla="*/ 127 w 5111"/>
                  <a:gd name="T37" fmla="*/ 547 h 858"/>
                  <a:gd name="T38" fmla="*/ 127 w 5111"/>
                  <a:gd name="T39" fmla="*/ 529 h 858"/>
                  <a:gd name="T40" fmla="*/ 127 w 5111"/>
                  <a:gd name="T41" fmla="*/ 512 h 858"/>
                  <a:gd name="T42" fmla="*/ 126 w 5111"/>
                  <a:gd name="T43" fmla="*/ 495 h 858"/>
                  <a:gd name="T44" fmla="*/ 125 w 5111"/>
                  <a:gd name="T45" fmla="*/ 477 h 858"/>
                  <a:gd name="T46" fmla="*/ 123 w 5111"/>
                  <a:gd name="T47" fmla="*/ 459 h 858"/>
                  <a:gd name="T48" fmla="*/ 122 w 5111"/>
                  <a:gd name="T49" fmla="*/ 441 h 858"/>
                  <a:gd name="T50" fmla="*/ 119 w 5111"/>
                  <a:gd name="T51" fmla="*/ 423 h 858"/>
                  <a:gd name="T52" fmla="*/ 118 w 5111"/>
                  <a:gd name="T53" fmla="*/ 405 h 858"/>
                  <a:gd name="T54" fmla="*/ 116 w 5111"/>
                  <a:gd name="T55" fmla="*/ 387 h 858"/>
                  <a:gd name="T56" fmla="*/ 113 w 5111"/>
                  <a:gd name="T57" fmla="*/ 368 h 858"/>
                  <a:gd name="T58" fmla="*/ 110 w 5111"/>
                  <a:gd name="T59" fmla="*/ 350 h 858"/>
                  <a:gd name="T60" fmla="*/ 107 w 5111"/>
                  <a:gd name="T61" fmla="*/ 332 h 858"/>
                  <a:gd name="T62" fmla="*/ 103 w 5111"/>
                  <a:gd name="T63" fmla="*/ 314 h 858"/>
                  <a:gd name="T64" fmla="*/ 100 w 5111"/>
                  <a:gd name="T65" fmla="*/ 295 h 858"/>
                  <a:gd name="T66" fmla="*/ 95 w 5111"/>
                  <a:gd name="T67" fmla="*/ 277 h 858"/>
                  <a:gd name="T68" fmla="*/ 91 w 5111"/>
                  <a:gd name="T69" fmla="*/ 259 h 858"/>
                  <a:gd name="T70" fmla="*/ 87 w 5111"/>
                  <a:gd name="T71" fmla="*/ 240 h 858"/>
                  <a:gd name="T72" fmla="*/ 82 w 5111"/>
                  <a:gd name="T73" fmla="*/ 222 h 858"/>
                  <a:gd name="T74" fmla="*/ 77 w 5111"/>
                  <a:gd name="T75" fmla="*/ 203 h 858"/>
                  <a:gd name="T76" fmla="*/ 71 w 5111"/>
                  <a:gd name="T77" fmla="*/ 185 h 858"/>
                  <a:gd name="T78" fmla="*/ 65 w 5111"/>
                  <a:gd name="T79" fmla="*/ 166 h 858"/>
                  <a:gd name="T80" fmla="*/ 59 w 5111"/>
                  <a:gd name="T81" fmla="*/ 147 h 858"/>
                  <a:gd name="T82" fmla="*/ 53 w 5111"/>
                  <a:gd name="T83" fmla="*/ 129 h 858"/>
                  <a:gd name="T84" fmla="*/ 47 w 5111"/>
                  <a:gd name="T85" fmla="*/ 110 h 858"/>
                  <a:gd name="T86" fmla="*/ 39 w 5111"/>
                  <a:gd name="T87" fmla="*/ 92 h 858"/>
                  <a:gd name="T88" fmla="*/ 31 w 5111"/>
                  <a:gd name="T89" fmla="*/ 73 h 858"/>
                  <a:gd name="T90" fmla="*/ 24 w 5111"/>
                  <a:gd name="T91" fmla="*/ 55 h 858"/>
                  <a:gd name="T92" fmla="*/ 16 w 5111"/>
                  <a:gd name="T93" fmla="*/ 36 h 858"/>
                  <a:gd name="T94" fmla="*/ 8 w 5111"/>
                  <a:gd name="T95" fmla="*/ 18 h 858"/>
                  <a:gd name="T96" fmla="*/ 0 w 5111"/>
                  <a:gd name="T97" fmla="*/ 0 h 858"/>
                  <a:gd name="T98" fmla="*/ 0 w 5111"/>
                  <a:gd name="T99" fmla="*/ 857 h 858"/>
                  <a:gd name="T100" fmla="*/ 0 w 5111"/>
                  <a:gd name="T101" fmla="*/ 857 h 858"/>
                  <a:gd name="T102" fmla="*/ 5110 w 5111"/>
                  <a:gd name="T103" fmla="*/ 857 h 858"/>
                  <a:gd name="T104" fmla="*/ 5110 w 5111"/>
                  <a:gd name="T105" fmla="*/ 843 h 858"/>
                  <a:gd name="T106" fmla="*/ 100 w 5111"/>
                  <a:gd name="T107" fmla="*/ 843 h 858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5111" h="858">
                    <a:moveTo>
                      <a:pt x="100" y="843"/>
                    </a:moveTo>
                    <a:lnTo>
                      <a:pt x="103" y="828"/>
                    </a:lnTo>
                    <a:lnTo>
                      <a:pt x="105" y="812"/>
                    </a:lnTo>
                    <a:lnTo>
                      <a:pt x="108" y="797"/>
                    </a:lnTo>
                    <a:lnTo>
                      <a:pt x="111" y="781"/>
                    </a:lnTo>
                    <a:lnTo>
                      <a:pt x="113" y="765"/>
                    </a:lnTo>
                    <a:lnTo>
                      <a:pt x="115" y="749"/>
                    </a:lnTo>
                    <a:lnTo>
                      <a:pt x="117" y="733"/>
                    </a:lnTo>
                    <a:lnTo>
                      <a:pt x="119" y="716"/>
                    </a:lnTo>
                    <a:lnTo>
                      <a:pt x="120" y="700"/>
                    </a:lnTo>
                    <a:lnTo>
                      <a:pt x="122" y="683"/>
                    </a:lnTo>
                    <a:lnTo>
                      <a:pt x="124" y="667"/>
                    </a:lnTo>
                    <a:lnTo>
                      <a:pt x="125" y="649"/>
                    </a:lnTo>
                    <a:lnTo>
                      <a:pt x="126" y="633"/>
                    </a:lnTo>
                    <a:lnTo>
                      <a:pt x="127" y="616"/>
                    </a:lnTo>
                    <a:lnTo>
                      <a:pt x="127" y="599"/>
                    </a:lnTo>
                    <a:lnTo>
                      <a:pt x="127" y="581"/>
                    </a:lnTo>
                    <a:lnTo>
                      <a:pt x="127" y="564"/>
                    </a:lnTo>
                    <a:lnTo>
                      <a:pt x="127" y="547"/>
                    </a:lnTo>
                    <a:lnTo>
                      <a:pt x="127" y="529"/>
                    </a:lnTo>
                    <a:lnTo>
                      <a:pt x="127" y="512"/>
                    </a:lnTo>
                    <a:lnTo>
                      <a:pt x="126" y="495"/>
                    </a:lnTo>
                    <a:lnTo>
                      <a:pt x="125" y="477"/>
                    </a:lnTo>
                    <a:lnTo>
                      <a:pt x="123" y="459"/>
                    </a:lnTo>
                    <a:lnTo>
                      <a:pt x="122" y="441"/>
                    </a:lnTo>
                    <a:lnTo>
                      <a:pt x="119" y="423"/>
                    </a:lnTo>
                    <a:lnTo>
                      <a:pt x="118" y="405"/>
                    </a:lnTo>
                    <a:lnTo>
                      <a:pt x="116" y="387"/>
                    </a:lnTo>
                    <a:lnTo>
                      <a:pt x="113" y="368"/>
                    </a:lnTo>
                    <a:lnTo>
                      <a:pt x="110" y="350"/>
                    </a:lnTo>
                    <a:lnTo>
                      <a:pt x="107" y="332"/>
                    </a:lnTo>
                    <a:lnTo>
                      <a:pt x="103" y="314"/>
                    </a:lnTo>
                    <a:lnTo>
                      <a:pt x="100" y="295"/>
                    </a:lnTo>
                    <a:lnTo>
                      <a:pt x="95" y="277"/>
                    </a:lnTo>
                    <a:lnTo>
                      <a:pt x="91" y="259"/>
                    </a:lnTo>
                    <a:lnTo>
                      <a:pt x="87" y="240"/>
                    </a:lnTo>
                    <a:lnTo>
                      <a:pt x="82" y="222"/>
                    </a:lnTo>
                    <a:lnTo>
                      <a:pt x="77" y="203"/>
                    </a:lnTo>
                    <a:lnTo>
                      <a:pt x="71" y="185"/>
                    </a:lnTo>
                    <a:lnTo>
                      <a:pt x="65" y="166"/>
                    </a:lnTo>
                    <a:lnTo>
                      <a:pt x="59" y="147"/>
                    </a:lnTo>
                    <a:lnTo>
                      <a:pt x="53" y="129"/>
                    </a:lnTo>
                    <a:lnTo>
                      <a:pt x="47" y="110"/>
                    </a:lnTo>
                    <a:lnTo>
                      <a:pt x="39" y="92"/>
                    </a:lnTo>
                    <a:lnTo>
                      <a:pt x="31" y="73"/>
                    </a:lnTo>
                    <a:lnTo>
                      <a:pt x="24" y="55"/>
                    </a:lnTo>
                    <a:lnTo>
                      <a:pt x="16" y="36"/>
                    </a:lnTo>
                    <a:lnTo>
                      <a:pt x="8" y="18"/>
                    </a:lnTo>
                    <a:lnTo>
                      <a:pt x="0" y="0"/>
                    </a:lnTo>
                    <a:lnTo>
                      <a:pt x="0" y="857"/>
                    </a:lnTo>
                    <a:lnTo>
                      <a:pt x="5110" y="857"/>
                    </a:lnTo>
                    <a:lnTo>
                      <a:pt x="5110" y="843"/>
                    </a:lnTo>
                    <a:lnTo>
                      <a:pt x="100" y="843"/>
                    </a:lnTo>
                  </a:path>
                </a:pathLst>
              </a:custGeom>
              <a:solidFill>
                <a:srgbClr val="FF28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32" name="Freeform 14"/>
            <p:cNvSpPr>
              <a:spLocks/>
            </p:cNvSpPr>
            <p:nvPr/>
          </p:nvSpPr>
          <p:spPr bwMode="auto">
            <a:xfrm>
              <a:off x="189" y="1026"/>
              <a:ext cx="90" cy="29"/>
            </a:xfrm>
            <a:custGeom>
              <a:avLst/>
              <a:gdLst>
                <a:gd name="T0" fmla="*/ 0 w 90"/>
                <a:gd name="T1" fmla="*/ 28 h 29"/>
                <a:gd name="T2" fmla="*/ 83 w 90"/>
                <a:gd name="T3" fmla="*/ 28 h 29"/>
                <a:gd name="T4" fmla="*/ 84 w 90"/>
                <a:gd name="T5" fmla="*/ 22 h 29"/>
                <a:gd name="T6" fmla="*/ 85 w 90"/>
                <a:gd name="T7" fmla="*/ 17 h 29"/>
                <a:gd name="T8" fmla="*/ 86 w 90"/>
                <a:gd name="T9" fmla="*/ 10 h 29"/>
                <a:gd name="T10" fmla="*/ 88 w 90"/>
                <a:gd name="T11" fmla="*/ 5 h 29"/>
                <a:gd name="T12" fmla="*/ 89 w 90"/>
                <a:gd name="T13" fmla="*/ 0 h 29"/>
                <a:gd name="T14" fmla="*/ 0 w 90"/>
                <a:gd name="T15" fmla="*/ 0 h 29"/>
                <a:gd name="T16" fmla="*/ 0 w 90"/>
                <a:gd name="T17" fmla="*/ 28 h 2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0" h="29">
                  <a:moveTo>
                    <a:pt x="0" y="28"/>
                  </a:moveTo>
                  <a:lnTo>
                    <a:pt x="83" y="28"/>
                  </a:lnTo>
                  <a:lnTo>
                    <a:pt x="84" y="22"/>
                  </a:lnTo>
                  <a:lnTo>
                    <a:pt x="85" y="17"/>
                  </a:lnTo>
                  <a:lnTo>
                    <a:pt x="86" y="10"/>
                  </a:lnTo>
                  <a:lnTo>
                    <a:pt x="88" y="5"/>
                  </a:lnTo>
                  <a:lnTo>
                    <a:pt x="89" y="0"/>
                  </a:lnTo>
                  <a:lnTo>
                    <a:pt x="0" y="0"/>
                  </a:lnTo>
                  <a:lnTo>
                    <a:pt x="0" y="28"/>
                  </a:lnTo>
                </a:path>
              </a:pathLst>
            </a:custGeom>
            <a:solidFill>
              <a:srgbClr val="FF280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15"/>
            <p:cNvSpPr>
              <a:spLocks/>
            </p:cNvSpPr>
            <p:nvPr/>
          </p:nvSpPr>
          <p:spPr bwMode="auto">
            <a:xfrm>
              <a:off x="189" y="1082"/>
              <a:ext cx="77" cy="27"/>
            </a:xfrm>
            <a:custGeom>
              <a:avLst/>
              <a:gdLst>
                <a:gd name="T0" fmla="*/ 0 w 77"/>
                <a:gd name="T1" fmla="*/ 26 h 27"/>
                <a:gd name="T2" fmla="*/ 69 w 77"/>
                <a:gd name="T3" fmla="*/ 26 h 27"/>
                <a:gd name="T4" fmla="*/ 70 w 77"/>
                <a:gd name="T5" fmla="*/ 21 h 27"/>
                <a:gd name="T6" fmla="*/ 72 w 77"/>
                <a:gd name="T7" fmla="*/ 15 h 27"/>
                <a:gd name="T8" fmla="*/ 72 w 77"/>
                <a:gd name="T9" fmla="*/ 10 h 27"/>
                <a:gd name="T10" fmla="*/ 74 w 77"/>
                <a:gd name="T11" fmla="*/ 6 h 27"/>
                <a:gd name="T12" fmla="*/ 76 w 77"/>
                <a:gd name="T13" fmla="*/ 0 h 27"/>
                <a:gd name="T14" fmla="*/ 0 w 77"/>
                <a:gd name="T15" fmla="*/ 0 h 27"/>
                <a:gd name="T16" fmla="*/ 0 w 77"/>
                <a:gd name="T17" fmla="*/ 26 h 2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7" h="27">
                  <a:moveTo>
                    <a:pt x="0" y="26"/>
                  </a:moveTo>
                  <a:lnTo>
                    <a:pt x="69" y="26"/>
                  </a:lnTo>
                  <a:lnTo>
                    <a:pt x="70" y="21"/>
                  </a:lnTo>
                  <a:lnTo>
                    <a:pt x="72" y="15"/>
                  </a:lnTo>
                  <a:lnTo>
                    <a:pt x="72" y="10"/>
                  </a:lnTo>
                  <a:lnTo>
                    <a:pt x="74" y="6"/>
                  </a:lnTo>
                  <a:lnTo>
                    <a:pt x="76" y="0"/>
                  </a:lnTo>
                  <a:lnTo>
                    <a:pt x="0" y="0"/>
                  </a:lnTo>
                  <a:lnTo>
                    <a:pt x="0" y="26"/>
                  </a:lnTo>
                </a:path>
              </a:pathLst>
            </a:custGeom>
            <a:solidFill>
              <a:srgbClr val="FF280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16"/>
            <p:cNvSpPr>
              <a:spLocks/>
            </p:cNvSpPr>
            <p:nvPr/>
          </p:nvSpPr>
          <p:spPr bwMode="auto">
            <a:xfrm>
              <a:off x="189" y="1136"/>
              <a:ext cx="60" cy="153"/>
            </a:xfrm>
            <a:custGeom>
              <a:avLst/>
              <a:gdLst>
                <a:gd name="T0" fmla="*/ 0 w 60"/>
                <a:gd name="T1" fmla="*/ 0 h 153"/>
                <a:gd name="T2" fmla="*/ 0 w 60"/>
                <a:gd name="T3" fmla="*/ 152 h 153"/>
                <a:gd name="T4" fmla="*/ 6 w 60"/>
                <a:gd name="T5" fmla="*/ 134 h 153"/>
                <a:gd name="T6" fmla="*/ 14 w 60"/>
                <a:gd name="T7" fmla="*/ 117 h 153"/>
                <a:gd name="T8" fmla="*/ 20 w 60"/>
                <a:gd name="T9" fmla="*/ 100 h 153"/>
                <a:gd name="T10" fmla="*/ 27 w 60"/>
                <a:gd name="T11" fmla="*/ 84 h 153"/>
                <a:gd name="T12" fmla="*/ 33 w 60"/>
                <a:gd name="T13" fmla="*/ 68 h 153"/>
                <a:gd name="T14" fmla="*/ 39 w 60"/>
                <a:gd name="T15" fmla="*/ 53 h 153"/>
                <a:gd name="T16" fmla="*/ 44 w 60"/>
                <a:gd name="T17" fmla="*/ 40 h 153"/>
                <a:gd name="T18" fmla="*/ 50 w 60"/>
                <a:gd name="T19" fmla="*/ 26 h 153"/>
                <a:gd name="T20" fmla="*/ 54 w 60"/>
                <a:gd name="T21" fmla="*/ 12 h 153"/>
                <a:gd name="T22" fmla="*/ 59 w 60"/>
                <a:gd name="T23" fmla="*/ 0 h 153"/>
                <a:gd name="T24" fmla="*/ 0 w 60"/>
                <a:gd name="T25" fmla="*/ 0 h 15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0" h="153">
                  <a:moveTo>
                    <a:pt x="0" y="0"/>
                  </a:moveTo>
                  <a:lnTo>
                    <a:pt x="0" y="152"/>
                  </a:lnTo>
                  <a:lnTo>
                    <a:pt x="6" y="134"/>
                  </a:lnTo>
                  <a:lnTo>
                    <a:pt x="14" y="117"/>
                  </a:lnTo>
                  <a:lnTo>
                    <a:pt x="20" y="100"/>
                  </a:lnTo>
                  <a:lnTo>
                    <a:pt x="27" y="84"/>
                  </a:lnTo>
                  <a:lnTo>
                    <a:pt x="33" y="68"/>
                  </a:lnTo>
                  <a:lnTo>
                    <a:pt x="39" y="53"/>
                  </a:lnTo>
                  <a:lnTo>
                    <a:pt x="44" y="40"/>
                  </a:lnTo>
                  <a:lnTo>
                    <a:pt x="50" y="26"/>
                  </a:lnTo>
                  <a:lnTo>
                    <a:pt x="54" y="12"/>
                  </a:lnTo>
                  <a:lnTo>
                    <a:pt x="59" y="0"/>
                  </a:lnTo>
                  <a:lnTo>
                    <a:pt x="0" y="0"/>
                  </a:lnTo>
                </a:path>
              </a:pathLst>
            </a:custGeom>
            <a:solidFill>
              <a:srgbClr val="FF280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/>
  <p:txStyles>
    <p:titleStyle>
      <a:lvl1pPr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Garamond Light" pitchFamily="2" charset="0"/>
        </a:defRPr>
      </a:lvl2pPr>
      <a:lvl3pPr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Garamond Light" pitchFamily="2" charset="0"/>
        </a:defRPr>
      </a:lvl3pPr>
      <a:lvl4pPr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Garamond Light" pitchFamily="2" charset="0"/>
        </a:defRPr>
      </a:lvl4pPr>
      <a:lvl5pPr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Garamond Light" pitchFamily="2" charset="0"/>
        </a:defRPr>
      </a:lvl5pPr>
      <a:lvl6pPr marL="457200"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Garamond Light" pitchFamily="2" charset="0"/>
        </a:defRPr>
      </a:lvl6pPr>
      <a:lvl7pPr marL="914400"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Garamond Light" pitchFamily="2" charset="0"/>
        </a:defRPr>
      </a:lvl7pPr>
      <a:lvl8pPr marL="1371600"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Garamond Light" pitchFamily="2" charset="0"/>
        </a:defRPr>
      </a:lvl8pPr>
      <a:lvl9pPr marL="1828800"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Garamond Light" pitchFamily="2" charset="0"/>
        </a:defRPr>
      </a:lvl9pPr>
    </p:titleStyle>
    <p:bodyStyle>
      <a:lvl1pPr marL="230188" indent="-230188" algn="l" defTabSz="871538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tx1"/>
        </a:buClr>
        <a:buSzPct val="9000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62013" indent="-285750" algn="l" defTabSz="871538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204913" indent="-228600" algn="l" defTabSz="871538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871538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06600" indent="-231775" algn="l" defTabSz="87153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463800" indent="-231775" algn="l" defTabSz="87153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21000" indent="-231775" algn="l" defTabSz="87153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378200" indent="-231775" algn="l" defTabSz="87153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35400" indent="-231775" algn="l" defTabSz="87153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zota@ase.r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racle.com/cx/what-is-cr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www.customerthink.com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mp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://www.act.com/" TargetMode="External"/><Relationship Id="rId7" Type="http://schemas.openxmlformats.org/officeDocument/2006/relationships/hyperlink" Target="https://www.salesforce.com/products/what-is-salesforce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nfor.com/products/customer-experience-suite/crm" TargetMode="External"/><Relationship Id="rId5" Type="http://schemas.openxmlformats.org/officeDocument/2006/relationships/hyperlink" Target="https://www.superoffice.com/crm/complete-crm/" TargetMode="External"/><Relationship Id="rId4" Type="http://schemas.openxmlformats.org/officeDocument/2006/relationships/hyperlink" Target="http://www.commence.com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nicrm.ro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1447800" y="2362200"/>
            <a:ext cx="6172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ro-RO" altLang="ro-RO" sz="2800" b="0">
              <a:latin typeface="Book Antiqua" pitchFamily="18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685800" y="2438400"/>
            <a:ext cx="8153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ro-RO" sz="2800" b="0">
                <a:latin typeface="Book Antiqua" pitchFamily="18" charset="0"/>
              </a:rPr>
              <a:t>Sisteme integrate pentru     -business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609600" y="5029200"/>
            <a:ext cx="3657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ro-RO" altLang="ro-RO" sz="1600" b="0">
              <a:latin typeface="Book Antiqua" pitchFamily="18" charset="0"/>
            </a:endParaRP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304800" y="4648200"/>
            <a:ext cx="8534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ro-RO" sz="1600" b="0" dirty="0">
                <a:latin typeface="Book Antiqua" pitchFamily="18" charset="0"/>
              </a:rPr>
              <a:t>Răzvan Daniel Zota</a:t>
            </a:r>
          </a:p>
          <a:p>
            <a:pPr algn="ctr">
              <a:spcBef>
                <a:spcPct val="50000"/>
              </a:spcBef>
            </a:pPr>
            <a:r>
              <a:rPr lang="ro-RO" altLang="ro-RO" sz="1600" b="0" dirty="0" smtClean="0">
                <a:latin typeface="Book Antiqua" pitchFamily="18" charset="0"/>
              </a:rPr>
              <a:t>Departamentul </a:t>
            </a:r>
            <a:r>
              <a:rPr lang="en-US" altLang="ro-RO" sz="1600" b="0" dirty="0" smtClean="0">
                <a:latin typeface="Book Antiqua" pitchFamily="18" charset="0"/>
              </a:rPr>
              <a:t>de </a:t>
            </a:r>
            <a:r>
              <a:rPr lang="en-US" altLang="ro-RO" sz="1600" b="0" dirty="0" err="1">
                <a:latin typeface="Book Antiqua" pitchFamily="18" charset="0"/>
              </a:rPr>
              <a:t>Informatic</a:t>
            </a:r>
            <a:r>
              <a:rPr lang="ro-RO" altLang="ro-RO" sz="1600" b="0" dirty="0" smtClean="0">
                <a:latin typeface="Book Antiqua" pitchFamily="18" charset="0"/>
              </a:rPr>
              <a:t>ă și Cibernetică</a:t>
            </a:r>
            <a:r>
              <a:rPr lang="en-US" altLang="ro-RO" sz="1600" b="0" dirty="0" smtClean="0">
                <a:latin typeface="Book Antiqua" pitchFamily="18" charset="0"/>
              </a:rPr>
              <a:t> </a:t>
            </a:r>
            <a:r>
              <a:rPr lang="en-US" altLang="ro-RO" sz="1600" b="0" dirty="0">
                <a:latin typeface="Book Antiqua" pitchFamily="18" charset="0"/>
              </a:rPr>
              <a:t>Economic</a:t>
            </a:r>
            <a:r>
              <a:rPr lang="ro-RO" altLang="ro-RO" sz="1600" b="0" dirty="0">
                <a:latin typeface="Book Antiqua" pitchFamily="18" charset="0"/>
              </a:rPr>
              <a:t>ă</a:t>
            </a:r>
            <a:endParaRPr lang="en-US" altLang="ro-RO" sz="1600" b="0" dirty="0">
              <a:latin typeface="Book Antiqua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ro-RO" sz="1600" b="0" dirty="0">
                <a:latin typeface="Book Antiqua" pitchFamily="18" charset="0"/>
              </a:rPr>
              <a:t>ASE </a:t>
            </a:r>
            <a:r>
              <a:rPr lang="en-US" altLang="ro-RO" sz="1600" b="0" dirty="0" err="1">
                <a:latin typeface="Book Antiqua" pitchFamily="18" charset="0"/>
              </a:rPr>
              <a:t>Bucure</a:t>
            </a:r>
            <a:r>
              <a:rPr lang="ro-RO" altLang="ro-RO" sz="1600" b="0" dirty="0">
                <a:latin typeface="Book Antiqua" pitchFamily="18" charset="0"/>
              </a:rPr>
              <a:t>ş</a:t>
            </a:r>
            <a:r>
              <a:rPr lang="en-US" altLang="ro-RO" sz="1600" b="0" dirty="0" err="1">
                <a:latin typeface="Book Antiqua" pitchFamily="18" charset="0"/>
              </a:rPr>
              <a:t>ti</a:t>
            </a:r>
            <a:endParaRPr lang="en-US" altLang="ro-RO" sz="1600" b="0" dirty="0">
              <a:latin typeface="Book Antiqua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ro-RO" sz="1600" b="0" dirty="0">
                <a:latin typeface="Book Antiqua" pitchFamily="18" charset="0"/>
                <a:hlinkClick r:id="rId3"/>
              </a:rPr>
              <a:t>zota@ase.ro</a:t>
            </a:r>
            <a:endParaRPr lang="en-US" altLang="ro-RO" sz="1600" b="0" dirty="0">
              <a:latin typeface="Book Antiqua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ro-RO" sz="1600" b="0" dirty="0">
                <a:latin typeface="Book Antiqua" pitchFamily="18" charset="0"/>
              </a:rPr>
              <a:t>http://</a:t>
            </a:r>
            <a:r>
              <a:rPr lang="ro-RO" altLang="ro-RO" sz="1600" b="0" dirty="0">
                <a:latin typeface="Book Antiqua" pitchFamily="18" charset="0"/>
              </a:rPr>
              <a:t>zota</a:t>
            </a:r>
            <a:r>
              <a:rPr lang="en-US" altLang="ro-RO" sz="1600" b="0" dirty="0">
                <a:latin typeface="Book Antiqua" pitchFamily="18" charset="0"/>
              </a:rPr>
              <a:t>.ase.ro/</a:t>
            </a:r>
            <a:r>
              <a:rPr lang="ro-RO" altLang="ro-RO" sz="1600" b="0" dirty="0">
                <a:latin typeface="Book Antiqua" pitchFamily="18" charset="0"/>
              </a:rPr>
              <a:t>eb</a:t>
            </a:r>
            <a:endParaRPr lang="en-US" altLang="ro-RO" sz="1600" b="0" dirty="0">
              <a:latin typeface="Book Antiqua" pitchFamily="18" charset="0"/>
            </a:endParaRPr>
          </a:p>
        </p:txBody>
      </p:sp>
      <p:pic>
        <p:nvPicPr>
          <p:cNvPr id="3078" name="Picture 14" descr="ebiz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Picture 15" descr="ebusiness_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514600"/>
            <a:ext cx="411163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Text Box 16"/>
          <p:cNvSpPr txBox="1">
            <a:spLocks noChangeArrowheads="1"/>
          </p:cNvSpPr>
          <p:nvPr/>
        </p:nvSpPr>
        <p:spPr bwMode="auto">
          <a:xfrm>
            <a:off x="4114800" y="3363913"/>
            <a:ext cx="927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ro-RO" b="0">
                <a:latin typeface="Book Antiqua" pitchFamily="18" charset="0"/>
              </a:rPr>
              <a:t>5 - CRM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8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autoUpdateAnimBg="0"/>
      <p:bldP spid="5131" grpId="0" autoUpdateAnimBg="0"/>
      <p:bldP spid="513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8D639E0-4311-41BC-9714-05DFC0EB2485}" type="datetime4">
              <a:rPr lang="en-US" altLang="ro-RO">
                <a:latin typeface="Book Antiqua" panose="02040602050305030304" pitchFamily="18" charset="0"/>
              </a:rPr>
              <a:pPr>
                <a:defRPr/>
              </a:pPr>
              <a:t>October 1, 2023</a:t>
            </a:fld>
            <a:endParaRPr lang="en-US" altLang="ro-RO">
              <a:latin typeface="Book Antiqua" panose="02040602050305030304" pitchFamily="18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75554D-A914-4F9F-8ACD-64470DE368C9}" type="slidenum">
              <a:rPr lang="en-US" altLang="ro-RO">
                <a:latin typeface="Book Antiqua" panose="02040602050305030304" pitchFamily="18" charset="0"/>
              </a:rPr>
              <a:pPr>
                <a:defRPr/>
              </a:pPr>
              <a:t>2</a:t>
            </a:fld>
            <a:endParaRPr lang="en-US" altLang="ro-RO">
              <a:latin typeface="Book Antiqua" panose="02040602050305030304" pitchFamily="18" charset="0"/>
            </a:endParaRPr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0688"/>
            <a:ext cx="7459663" cy="1179512"/>
          </a:xfrm>
        </p:spPr>
        <p:txBody>
          <a:bodyPr/>
          <a:lstStyle/>
          <a:p>
            <a:pPr algn="l"/>
            <a:r>
              <a:rPr lang="en-US" altLang="ro-RO" sz="2400" smtClean="0">
                <a:latin typeface="Book Antiqua" panose="02040602050305030304" pitchFamily="18" charset="0"/>
              </a:rPr>
              <a:t>CRM – Customer Relationship Management</a:t>
            </a:r>
          </a:p>
        </p:txBody>
      </p:sp>
      <p:pic>
        <p:nvPicPr>
          <p:cNvPr id="153603" name="Picture 3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05" name="Text Box 5"/>
          <p:cNvSpPr txBox="1">
            <a:spLocks noChangeArrowheads="1"/>
          </p:cNvSpPr>
          <p:nvPr/>
        </p:nvSpPr>
        <p:spPr bwMode="auto">
          <a:xfrm>
            <a:off x="457200" y="2057400"/>
            <a:ext cx="86868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ro-RO" b="0">
                <a:latin typeface="Book Antiqua" pitchFamily="18" charset="0"/>
                <a:cs typeface="Times New Roman" pitchFamily="18" charset="0"/>
              </a:rPr>
              <a:t>Defini</a:t>
            </a:r>
            <a:r>
              <a:rPr lang="ro-RO" altLang="ro-RO" b="0">
                <a:latin typeface="Book Antiqua" pitchFamily="18" charset="0"/>
              </a:rPr>
              <a:t>ţ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ie:</a:t>
            </a:r>
          </a:p>
          <a:p>
            <a:endParaRPr lang="en-US" altLang="ro-RO" b="0">
              <a:latin typeface="Book Antiqua" pitchFamily="18" charset="0"/>
              <a:cs typeface="Times New Roman" pitchFamily="18" charset="0"/>
            </a:endParaRPr>
          </a:p>
          <a:p>
            <a:r>
              <a:rPr lang="en-US" altLang="ro-RO" b="0">
                <a:latin typeface="Book Antiqua" pitchFamily="18" charset="0"/>
                <a:cs typeface="Times New Roman" pitchFamily="18" charset="0"/>
              </a:rPr>
              <a:t>“CRM (Customer Relationship Management) reprezint</a:t>
            </a:r>
            <a:r>
              <a:rPr lang="ro-RO" altLang="ro-RO" b="0">
                <a:latin typeface="Book Antiqua" pitchFamily="18" charset="0"/>
              </a:rPr>
              <a:t>ă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 o strategie de afacere menit</a:t>
            </a:r>
            <a:r>
              <a:rPr lang="ro-RO" altLang="ro-RO" b="0">
                <a:latin typeface="Book Antiqua" pitchFamily="18" charset="0"/>
              </a:rPr>
              <a:t>ă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 s</a:t>
            </a:r>
            <a:r>
              <a:rPr lang="ro-RO" altLang="ro-RO" b="0">
                <a:latin typeface="Book Antiqua" pitchFamily="18" charset="0"/>
              </a:rPr>
              <a:t>ă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 selecteze </a:t>
            </a:r>
            <a:r>
              <a:rPr lang="ro-RO" altLang="ro-RO" b="0">
                <a:latin typeface="Book Antiqua" pitchFamily="18" charset="0"/>
              </a:rPr>
              <a:t>ş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i s</a:t>
            </a:r>
            <a:r>
              <a:rPr lang="ro-RO" altLang="ro-RO" b="0">
                <a:latin typeface="Book Antiqua" pitchFamily="18" charset="0"/>
              </a:rPr>
              <a:t>ă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 administreze cele mai importante rela</a:t>
            </a:r>
            <a:r>
              <a:rPr lang="ro-RO" altLang="ro-RO" b="0">
                <a:latin typeface="Book Antiqua" pitchFamily="18" charset="0"/>
              </a:rPr>
              <a:t>ţ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ii cu clien</a:t>
            </a:r>
            <a:r>
              <a:rPr lang="ro-RO" altLang="ro-RO" b="0">
                <a:latin typeface="Book Antiqua" pitchFamily="18" charset="0"/>
              </a:rPr>
              <a:t>ţ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ii. CRM are nevoie de o cultur</a:t>
            </a:r>
            <a:r>
              <a:rPr lang="ro-RO" altLang="ro-RO" b="0">
                <a:latin typeface="Book Antiqua" pitchFamily="18" charset="0"/>
              </a:rPr>
              <a:t>ă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ro-RO" altLang="ro-RO" b="0">
                <a:latin typeface="Book Antiqua" pitchFamily="18" charset="0"/>
              </a:rPr>
              <a:t>ş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i o filozofie de afacere care are </a:t>
            </a:r>
            <a:r>
              <a:rPr lang="ro-RO" altLang="ro-RO" b="0">
                <a:latin typeface="Book Antiqua" pitchFamily="18" charset="0"/>
              </a:rPr>
              <a:t>î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n centrul aten</a:t>
            </a:r>
            <a:r>
              <a:rPr lang="ro-RO" altLang="ro-RO" b="0">
                <a:latin typeface="Book Antiqua" pitchFamily="18" charset="0"/>
              </a:rPr>
              <a:t>ţ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iei clientul pentru a oferi suport eficient opera</a:t>
            </a:r>
            <a:r>
              <a:rPr lang="ro-RO" altLang="ro-RO" b="0">
                <a:latin typeface="Book Antiqua" pitchFamily="18" charset="0"/>
              </a:rPr>
              <a:t>ţ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iilor de marketing, v</a:t>
            </a:r>
            <a:r>
              <a:rPr lang="ro-RO" altLang="ro-RO" b="0">
                <a:latin typeface="Book Antiqua" pitchFamily="18" charset="0"/>
              </a:rPr>
              <a:t>â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nz</a:t>
            </a:r>
            <a:r>
              <a:rPr lang="ro-RO" altLang="ro-RO" b="0">
                <a:latin typeface="Book Antiqua" pitchFamily="18" charset="0"/>
              </a:rPr>
              <a:t>ă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ri </a:t>
            </a:r>
            <a:r>
              <a:rPr lang="ro-RO" altLang="ro-RO" b="0">
                <a:latin typeface="Book Antiqua" pitchFamily="18" charset="0"/>
              </a:rPr>
              <a:t>ş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i alte procese de servicii. </a:t>
            </a:r>
            <a:endParaRPr lang="ro-RO" altLang="ro-RO" b="0">
              <a:latin typeface="Book Antiqua" pitchFamily="18" charset="0"/>
              <a:cs typeface="Times New Roman" pitchFamily="18" charset="0"/>
            </a:endParaRPr>
          </a:p>
          <a:p>
            <a:endParaRPr lang="ro-RO" altLang="ro-RO" b="0">
              <a:latin typeface="Book Antiqua" pitchFamily="18" charset="0"/>
              <a:cs typeface="Times New Roman" pitchFamily="18" charset="0"/>
            </a:endParaRPr>
          </a:p>
          <a:p>
            <a:r>
              <a:rPr lang="en-US" altLang="ro-RO" b="0">
                <a:latin typeface="Book Antiqua" pitchFamily="18" charset="0"/>
                <a:cs typeface="Times New Roman" pitchFamily="18" charset="0"/>
              </a:rPr>
              <a:t>Aplica</a:t>
            </a:r>
            <a:r>
              <a:rPr lang="ro-RO" altLang="ro-RO" b="0">
                <a:latin typeface="Book Antiqua" pitchFamily="18" charset="0"/>
              </a:rPr>
              <a:t>ţ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iile</a:t>
            </a:r>
            <a:r>
              <a:rPr lang="ro-RO" altLang="ro-RO" b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CRM pot conduce la un management eficient al rela</a:t>
            </a:r>
            <a:r>
              <a:rPr lang="ro-RO" altLang="ro-RO" b="0">
                <a:latin typeface="Book Antiqua" pitchFamily="18" charset="0"/>
              </a:rPr>
              <a:t>ţ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iilor cu clien</a:t>
            </a:r>
            <a:r>
              <a:rPr lang="ro-RO" altLang="ro-RO" b="0">
                <a:latin typeface="Book Antiqua" pitchFamily="18" charset="0"/>
              </a:rPr>
              <a:t>ţ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ii dac</a:t>
            </a:r>
            <a:r>
              <a:rPr lang="ro-RO" altLang="ro-RO" b="0">
                <a:latin typeface="Book Antiqua" pitchFamily="18" charset="0"/>
              </a:rPr>
              <a:t>ă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 acea companie posed</a:t>
            </a:r>
            <a:r>
              <a:rPr lang="ro-RO" altLang="ro-RO" b="0">
                <a:latin typeface="Book Antiqua" pitchFamily="18" charset="0"/>
              </a:rPr>
              <a:t>ă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 conducerea, strategia </a:t>
            </a:r>
            <a:r>
              <a:rPr lang="ro-RO" altLang="ro-RO" b="0">
                <a:latin typeface="Book Antiqua" pitchFamily="18" charset="0"/>
              </a:rPr>
              <a:t>ş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i cultura de afacere corecte”</a:t>
            </a:r>
          </a:p>
          <a:p>
            <a:endParaRPr lang="en-US" altLang="ro-RO" b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 autoUpdateAnimBg="0"/>
      <p:bldP spid="15360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F26694B-2C8B-403A-9CEB-C7983FB73079}" type="datetime4">
              <a:rPr lang="en-US" altLang="ro-RO">
                <a:latin typeface="Book Antiqua" panose="02040602050305030304" pitchFamily="18" charset="0"/>
              </a:rPr>
              <a:pPr>
                <a:defRPr/>
              </a:pPr>
              <a:t>October 1, 2023</a:t>
            </a:fld>
            <a:endParaRPr lang="en-US" altLang="ro-RO">
              <a:latin typeface="Book Antiqua" panose="02040602050305030304" pitchFamily="18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BF93B8-EBD5-4053-9511-36F4F898B607}" type="slidenum">
              <a:rPr lang="en-US" altLang="ro-RO">
                <a:latin typeface="Book Antiqua" panose="02040602050305030304" pitchFamily="18" charset="0"/>
              </a:rPr>
              <a:pPr>
                <a:defRPr/>
              </a:pPr>
              <a:t>3</a:t>
            </a:fld>
            <a:endParaRPr lang="en-US" altLang="ro-RO">
              <a:latin typeface="Book Antiqua" panose="02040602050305030304" pitchFamily="18" charset="0"/>
            </a:endParaRPr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0688"/>
            <a:ext cx="7459663" cy="1179512"/>
          </a:xfrm>
        </p:spPr>
        <p:txBody>
          <a:bodyPr/>
          <a:lstStyle/>
          <a:p>
            <a:pPr algn="l"/>
            <a:r>
              <a:rPr lang="en-US" altLang="ro-RO" sz="2400" smtClean="0">
                <a:latin typeface="Book Antiqua" panose="02040602050305030304" pitchFamily="18" charset="0"/>
              </a:rPr>
              <a:t>CRM – Customer Relationship Management</a:t>
            </a:r>
          </a:p>
        </p:txBody>
      </p:sp>
      <p:pic>
        <p:nvPicPr>
          <p:cNvPr id="186371" name="Picture 3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6373" name="Text Box 5"/>
          <p:cNvSpPr txBox="1">
            <a:spLocks noChangeArrowheads="1"/>
          </p:cNvSpPr>
          <p:nvPr/>
        </p:nvSpPr>
        <p:spPr bwMode="auto">
          <a:xfrm>
            <a:off x="457200" y="2057400"/>
            <a:ext cx="86868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ro-RO" b="0">
                <a:latin typeface="Book Antiqua" pitchFamily="18" charset="0"/>
                <a:cs typeface="Times New Roman" pitchFamily="18" charset="0"/>
              </a:rPr>
              <a:t>Sf</a:t>
            </a:r>
            <a:r>
              <a:rPr lang="ro-RO" altLang="ro-RO" b="0">
                <a:latin typeface="Book Antiqua" pitchFamily="18" charset="0"/>
                <a:cs typeface="Times New Roman" pitchFamily="18" charset="0"/>
              </a:rPr>
              <a:t>ârşitul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 anilor ‘80: SFA (Sales Force Automation)</a:t>
            </a:r>
          </a:p>
          <a:p>
            <a:endParaRPr lang="en-US" altLang="ro-RO" b="0">
              <a:latin typeface="Book Antiqua" pitchFamily="18" charset="0"/>
              <a:cs typeface="Times New Roman" pitchFamily="18" charset="0"/>
            </a:endParaRPr>
          </a:p>
          <a:p>
            <a:r>
              <a:rPr lang="en-US" altLang="ro-RO" b="0">
                <a:latin typeface="Book Antiqua" pitchFamily="18" charset="0"/>
                <a:cs typeface="Times New Roman" pitchFamily="18" charset="0"/>
              </a:rPr>
              <a:t>CRM – porne</a:t>
            </a:r>
            <a:r>
              <a:rPr lang="ro-RO" altLang="ro-RO" b="0">
                <a:latin typeface="Book Antiqua" pitchFamily="18" charset="0"/>
                <a:cs typeface="Times New Roman" pitchFamily="18" charset="0"/>
              </a:rPr>
              <a:t>ş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te </a:t>
            </a:r>
            <a:r>
              <a:rPr lang="ro-RO" altLang="ro-RO" b="0">
                <a:latin typeface="Book Antiqua" pitchFamily="18" charset="0"/>
                <a:cs typeface="Times New Roman" pitchFamily="18" charset="0"/>
              </a:rPr>
              <a:t>î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ntotdeauna cu o strategie de afacere ce conduce la schimb</a:t>
            </a:r>
            <a:r>
              <a:rPr lang="ro-RO" altLang="ro-RO" b="0">
                <a:latin typeface="Book Antiqua" pitchFamily="18" charset="0"/>
                <a:cs typeface="Times New Roman" pitchFamily="18" charset="0"/>
              </a:rPr>
              <a:t>ă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ri </a:t>
            </a:r>
            <a:r>
              <a:rPr lang="ro-RO" altLang="ro-RO" b="0">
                <a:latin typeface="Book Antiqua" pitchFamily="18" charset="0"/>
                <a:cs typeface="Times New Roman" pitchFamily="18" charset="0"/>
              </a:rPr>
              <a:t>î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n procesele organiza</a:t>
            </a:r>
            <a:r>
              <a:rPr lang="ro-RO" altLang="ro-RO" b="0">
                <a:latin typeface="Book Antiqua" pitchFamily="18" charset="0"/>
                <a:cs typeface="Times New Roman" pitchFamily="18" charset="0"/>
              </a:rPr>
              <a:t>ţ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ionale </a:t>
            </a:r>
            <a:r>
              <a:rPr lang="ro-RO" altLang="ro-RO" b="0">
                <a:latin typeface="Book Antiqua" pitchFamily="18" charset="0"/>
                <a:cs typeface="Times New Roman" pitchFamily="18" charset="0"/>
              </a:rPr>
              <a:t>ş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i de munc</a:t>
            </a:r>
            <a:r>
              <a:rPr lang="ro-RO" altLang="ro-RO" b="0">
                <a:latin typeface="Book Antiqua" pitchFamily="18" charset="0"/>
                <a:cs typeface="Times New Roman" pitchFamily="18" charset="0"/>
              </a:rPr>
              <a:t>ă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, care sunt posibile cu ajutorul tehnologiei informa</a:t>
            </a:r>
            <a:r>
              <a:rPr lang="ro-RO" altLang="ro-RO" b="0">
                <a:latin typeface="Book Antiqua" pitchFamily="18" charset="0"/>
                <a:cs typeface="Times New Roman" pitchFamily="18" charset="0"/>
              </a:rPr>
              <a:t>ţ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iei. </a:t>
            </a:r>
          </a:p>
          <a:p>
            <a:endParaRPr lang="en-US" altLang="ro-RO" b="0">
              <a:latin typeface="Book Antiqua" pitchFamily="18" charset="0"/>
              <a:cs typeface="Times New Roman" pitchFamily="18" charset="0"/>
            </a:endParaRPr>
          </a:p>
          <a:p>
            <a:endParaRPr lang="en-US" altLang="ro-RO" b="0">
              <a:latin typeface="Book Antiqua" pitchFamily="18" charset="0"/>
              <a:cs typeface="Times New Roman" pitchFamily="18" charset="0"/>
            </a:endParaRPr>
          </a:p>
          <a:p>
            <a:r>
              <a:rPr lang="en-US" altLang="ro-RO" b="0">
                <a:latin typeface="Book Antiqua" pitchFamily="18" charset="0"/>
                <a:cs typeface="Times New Roman" pitchFamily="18" charset="0"/>
              </a:rPr>
              <a:t>NU Tehnologia Informa</a:t>
            </a:r>
            <a:r>
              <a:rPr lang="ro-RO" altLang="ro-RO" b="0">
                <a:latin typeface="Book Antiqua" pitchFamily="18" charset="0"/>
                <a:cs typeface="Times New Roman" pitchFamily="18" charset="0"/>
              </a:rPr>
              <a:t>ţ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iei este punctul de la care se pleac</a:t>
            </a:r>
            <a:r>
              <a:rPr lang="ro-RO" altLang="ro-RO" b="0">
                <a:latin typeface="Book Antiqua" pitchFamily="18" charset="0"/>
                <a:cs typeface="Times New Roman" pitchFamily="18" charset="0"/>
              </a:rPr>
              <a:t>ă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. </a:t>
            </a:r>
          </a:p>
          <a:p>
            <a:endParaRPr lang="en-US" altLang="ro-RO" b="0">
              <a:latin typeface="Book Antiqua" pitchFamily="18" charset="0"/>
              <a:cs typeface="Times New Roman" pitchFamily="18" charset="0"/>
            </a:endParaRPr>
          </a:p>
          <a:p>
            <a:endParaRPr lang="en-US" altLang="ro-RO" b="0">
              <a:latin typeface="Book Antiqua" pitchFamily="18" charset="0"/>
              <a:cs typeface="Times New Roman" pitchFamily="18" charset="0"/>
            </a:endParaRPr>
          </a:p>
          <a:p>
            <a:r>
              <a:rPr lang="en-US" altLang="ro-RO" b="0">
                <a:latin typeface="Book Antiqua" pitchFamily="18" charset="0"/>
                <a:cs typeface="Times New Roman" pitchFamily="18" charset="0"/>
              </a:rPr>
              <a:t>Cheia succesului: se pleac</a:t>
            </a:r>
            <a:r>
              <a:rPr lang="ro-RO" altLang="ro-RO" b="0">
                <a:latin typeface="Book Antiqua" pitchFamily="18" charset="0"/>
                <a:cs typeface="Times New Roman" pitchFamily="18" charset="0"/>
              </a:rPr>
              <a:t>ă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 de la ideea c</a:t>
            </a:r>
            <a:r>
              <a:rPr lang="ro-RO" altLang="ro-RO" b="0">
                <a:latin typeface="Book Antiqua" pitchFamily="18" charset="0"/>
                <a:cs typeface="Times New Roman" pitchFamily="18" charset="0"/>
              </a:rPr>
              <a:t>ă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ro-RO" altLang="ro-RO" b="0">
                <a:latin typeface="Book Antiqua" pitchFamily="18" charset="0"/>
                <a:cs typeface="Times New Roman" pitchFamily="18" charset="0"/>
              </a:rPr>
              <a:t>î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n CENTRUL aten</a:t>
            </a:r>
            <a:r>
              <a:rPr lang="ro-RO" altLang="ro-RO" b="0">
                <a:latin typeface="Book Antiqua" pitchFamily="18" charset="0"/>
                <a:cs typeface="Times New Roman" pitchFamily="18" charset="0"/>
              </a:rPr>
              <a:t>ţ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iei se afl</a:t>
            </a:r>
            <a:r>
              <a:rPr lang="ro-RO" altLang="ro-RO" b="0">
                <a:latin typeface="Book Antiqua" pitchFamily="18" charset="0"/>
                <a:cs typeface="Times New Roman" pitchFamily="18" charset="0"/>
              </a:rPr>
              <a:t>ă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 CLIENTUL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6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6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6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0" grpId="0" autoUpdateAnimBg="0"/>
      <p:bldP spid="18637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45DECFD-6EE1-4272-B347-057DB31D01D9}" type="datetime4">
              <a:rPr lang="en-US" altLang="ro-RO">
                <a:latin typeface="Book Antiqua" panose="02040602050305030304" pitchFamily="18" charset="0"/>
              </a:rPr>
              <a:pPr>
                <a:defRPr/>
              </a:pPr>
              <a:t>October 1, 2023</a:t>
            </a:fld>
            <a:endParaRPr lang="en-US" altLang="ro-RO">
              <a:latin typeface="Book Antiqua" panose="02040602050305030304" pitchFamily="18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00F3EF-AE5D-4482-A3C1-E94F92F46DF4}" type="slidenum">
              <a:rPr lang="en-US" altLang="ro-RO">
                <a:latin typeface="Book Antiqua" panose="02040602050305030304" pitchFamily="18" charset="0"/>
              </a:rPr>
              <a:pPr>
                <a:defRPr/>
              </a:pPr>
              <a:t>4</a:t>
            </a:fld>
            <a:endParaRPr lang="en-US" altLang="ro-RO">
              <a:latin typeface="Book Antiqua" panose="02040602050305030304" pitchFamily="18" charset="0"/>
            </a:endParaRPr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0688"/>
            <a:ext cx="7459663" cy="1179512"/>
          </a:xfrm>
        </p:spPr>
        <p:txBody>
          <a:bodyPr/>
          <a:lstStyle/>
          <a:p>
            <a:pPr algn="l"/>
            <a:r>
              <a:rPr lang="en-US" altLang="ro-RO" sz="2400" smtClean="0">
                <a:latin typeface="Book Antiqua" panose="02040602050305030304" pitchFamily="18" charset="0"/>
              </a:rPr>
              <a:t>CRM – Customer Relationship Management</a:t>
            </a:r>
          </a:p>
        </p:txBody>
      </p:sp>
      <p:pic>
        <p:nvPicPr>
          <p:cNvPr id="188419" name="Picture 3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8421" name="Text Box 5"/>
          <p:cNvSpPr txBox="1">
            <a:spLocks noChangeArrowheads="1"/>
          </p:cNvSpPr>
          <p:nvPr/>
        </p:nvSpPr>
        <p:spPr bwMode="auto">
          <a:xfrm>
            <a:off x="457200" y="2057400"/>
            <a:ext cx="86868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ro-RO" b="0">
                <a:latin typeface="Book Antiqua" pitchFamily="18" charset="0"/>
                <a:cs typeface="Times New Roman" pitchFamily="18" charset="0"/>
              </a:rPr>
              <a:t>CRM - 3 influen</a:t>
            </a:r>
            <a:r>
              <a:rPr lang="ro-RO" altLang="ro-RO" b="0">
                <a:latin typeface="Book Antiqua" pitchFamily="18" charset="0"/>
              </a:rPr>
              <a:t>ţ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e importante:</a:t>
            </a:r>
          </a:p>
          <a:p>
            <a:endParaRPr lang="en-US" altLang="ro-RO" b="0">
              <a:latin typeface="Book Antiqua" pitchFamily="18" charset="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en-US" altLang="ro-RO">
                <a:latin typeface="Book Antiqua" pitchFamily="18" charset="0"/>
                <a:cs typeface="Times New Roman" pitchFamily="18" charset="0"/>
              </a:rPr>
              <a:t>ERP nu este totul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: avem un business automatizat </a:t>
            </a:r>
            <a:r>
              <a:rPr lang="ro-RO" altLang="ro-RO" b="0">
                <a:latin typeface="Book Antiqua" pitchFamily="18" charset="0"/>
                <a:cs typeface="Times New Roman" pitchFamily="18" charset="0"/>
              </a:rPr>
              <a:t>ş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i eficientizat de ERP, dar clientul trebuie s</a:t>
            </a:r>
            <a:r>
              <a:rPr lang="ro-RO" altLang="ro-RO" b="0">
                <a:latin typeface="Book Antiqua" pitchFamily="18" charset="0"/>
                <a:cs typeface="Times New Roman" pitchFamily="18" charset="0"/>
              </a:rPr>
              <a:t>ă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 fie </a:t>
            </a:r>
            <a:r>
              <a:rPr lang="ro-RO" altLang="ro-RO" b="0">
                <a:latin typeface="Book Antiqua" pitchFamily="18" charset="0"/>
                <a:cs typeface="Times New Roman" pitchFamily="18" charset="0"/>
              </a:rPr>
              <a:t>î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n centrul aten</a:t>
            </a:r>
            <a:r>
              <a:rPr lang="ro-RO" altLang="ro-RO" b="0">
                <a:latin typeface="Book Antiqua" pitchFamily="18" charset="0"/>
                <a:cs typeface="Times New Roman" pitchFamily="18" charset="0"/>
              </a:rPr>
              <a:t>ţ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iei</a:t>
            </a:r>
          </a:p>
          <a:p>
            <a:pPr>
              <a:buFontTx/>
              <a:buChar char="•"/>
            </a:pPr>
            <a:endParaRPr lang="en-US" altLang="ro-RO" b="0">
              <a:latin typeface="Book Antiqua" pitchFamily="18" charset="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en-US" altLang="ro-RO">
                <a:latin typeface="Book Antiqua" pitchFamily="18" charset="0"/>
                <a:cs typeface="Times New Roman" pitchFamily="18" charset="0"/>
              </a:rPr>
              <a:t>Accelerarea ciclului inova</a:t>
            </a:r>
            <a:r>
              <a:rPr lang="ro-RO" altLang="ro-RO">
                <a:latin typeface="Book Antiqua" pitchFamily="18" charset="0"/>
                <a:cs typeface="Times New Roman" pitchFamily="18" charset="0"/>
              </a:rPr>
              <a:t>ţ</a:t>
            </a:r>
            <a:r>
              <a:rPr lang="en-US" altLang="ro-RO">
                <a:latin typeface="Book Antiqua" pitchFamily="18" charset="0"/>
                <a:cs typeface="Times New Roman" pitchFamily="18" charset="0"/>
              </a:rPr>
              <a:t>ie-produc</a:t>
            </a:r>
            <a:r>
              <a:rPr lang="ro-RO" altLang="ro-RO">
                <a:latin typeface="Book Antiqua" pitchFamily="18" charset="0"/>
                <a:cs typeface="Times New Roman" pitchFamily="18" charset="0"/>
              </a:rPr>
              <a:t>ţ</a:t>
            </a:r>
            <a:r>
              <a:rPr lang="en-US" altLang="ro-RO">
                <a:latin typeface="Book Antiqua" pitchFamily="18" charset="0"/>
                <a:cs typeface="Times New Roman" pitchFamily="18" charset="0"/>
              </a:rPr>
              <a:t>ie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-demodat  a dus la o mare abunden</a:t>
            </a:r>
            <a:r>
              <a:rPr lang="ro-RO" altLang="ro-RO" b="0">
                <a:latin typeface="Book Antiqua" pitchFamily="18" charset="0"/>
                <a:cs typeface="Times New Roman" pitchFamily="18" charset="0"/>
              </a:rPr>
              <a:t>ţă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 de op</a:t>
            </a:r>
            <a:r>
              <a:rPr lang="ro-RO" altLang="ro-RO" b="0">
                <a:latin typeface="Book Antiqua" pitchFamily="18" charset="0"/>
                <a:cs typeface="Times New Roman" pitchFamily="18" charset="0"/>
              </a:rPr>
              <a:t>ţ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iuni pentru clien</a:t>
            </a:r>
            <a:r>
              <a:rPr lang="ro-RO" altLang="ro-RO" b="0">
                <a:latin typeface="Book Antiqua" pitchFamily="18" charset="0"/>
                <a:cs typeface="Times New Roman" pitchFamily="18" charset="0"/>
              </a:rPr>
              <a:t>ţ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i </a:t>
            </a:r>
            <a:r>
              <a:rPr lang="ro-RO" altLang="ro-RO" b="0">
                <a:latin typeface="Book Antiqua" pitchFamily="18" charset="0"/>
                <a:cs typeface="Times New Roman" pitchFamily="18" charset="0"/>
              </a:rPr>
              <a:t>ş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i la </a:t>
            </a:r>
            <a:r>
              <a:rPr lang="ro-RO" altLang="ro-RO" b="0">
                <a:latin typeface="Book Antiqua" pitchFamily="18" charset="0"/>
                <a:cs typeface="Times New Roman" pitchFamily="18" charset="0"/>
              </a:rPr>
              <a:t>î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ngustarea orizontului de v</a:t>
            </a:r>
            <a:r>
              <a:rPr lang="ro-RO" altLang="ro-RO" b="0">
                <a:latin typeface="Book Antiqua" pitchFamily="18" charset="0"/>
                <a:cs typeface="Times New Roman" pitchFamily="18" charset="0"/>
              </a:rPr>
              <a:t>â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nz</a:t>
            </a:r>
            <a:r>
              <a:rPr lang="ro-RO" altLang="ro-RO" b="0">
                <a:latin typeface="Book Antiqua" pitchFamily="18" charset="0"/>
                <a:cs typeface="Times New Roman" pitchFamily="18" charset="0"/>
              </a:rPr>
              <a:t>ă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ri pentru produc</a:t>
            </a:r>
            <a:r>
              <a:rPr lang="ro-RO" altLang="ro-RO" b="0">
                <a:latin typeface="Book Antiqua" pitchFamily="18" charset="0"/>
                <a:cs typeface="Times New Roman" pitchFamily="18" charset="0"/>
              </a:rPr>
              <a:t>ă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tori</a:t>
            </a:r>
          </a:p>
          <a:p>
            <a:pPr>
              <a:buFontTx/>
              <a:buChar char="•"/>
            </a:pPr>
            <a:endParaRPr lang="en-US" altLang="ro-RO" b="0">
              <a:latin typeface="Book Antiqua" pitchFamily="18" charset="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en-US" altLang="ro-RO">
                <a:latin typeface="Book Antiqua" pitchFamily="18" charset="0"/>
                <a:cs typeface="Times New Roman" pitchFamily="18" charset="0"/>
              </a:rPr>
              <a:t>M</a:t>
            </a:r>
            <a:r>
              <a:rPr lang="ro-RO" altLang="ro-RO">
                <a:latin typeface="Book Antiqua" pitchFamily="18" charset="0"/>
              </a:rPr>
              <a:t>ă</a:t>
            </a:r>
            <a:r>
              <a:rPr lang="en-US" altLang="ro-RO">
                <a:latin typeface="Book Antiqua" pitchFamily="18" charset="0"/>
                <a:cs typeface="Times New Roman" pitchFamily="18" charset="0"/>
              </a:rPr>
              <a:t>rirea num</a:t>
            </a:r>
            <a:r>
              <a:rPr lang="ro-RO" altLang="ro-RO">
                <a:latin typeface="Book Antiqua" pitchFamily="18" charset="0"/>
              </a:rPr>
              <a:t>ă</a:t>
            </a:r>
            <a:r>
              <a:rPr lang="en-US" altLang="ro-RO">
                <a:latin typeface="Book Antiqua" pitchFamily="18" charset="0"/>
                <a:cs typeface="Times New Roman" pitchFamily="18" charset="0"/>
              </a:rPr>
              <a:t>rului de clien</a:t>
            </a:r>
            <a:r>
              <a:rPr lang="ro-RO" altLang="ro-RO">
                <a:latin typeface="Book Antiqua" pitchFamily="18" charset="0"/>
              </a:rPr>
              <a:t>ţ</a:t>
            </a:r>
            <a:r>
              <a:rPr lang="en-US" altLang="ro-RO">
                <a:latin typeface="Book Antiqua" pitchFamily="18" charset="0"/>
                <a:cs typeface="Times New Roman" pitchFamily="18" charset="0"/>
              </a:rPr>
              <a:t>i utilizatori de Internet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 – re</a:t>
            </a:r>
            <a:r>
              <a:rPr lang="ro-RO" altLang="ro-RO" b="0">
                <a:latin typeface="Book Antiqua" pitchFamily="18" charset="0"/>
                <a:cs typeface="Times New Roman" pitchFamily="18" charset="0"/>
              </a:rPr>
              <a:t>iese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 un timp mai redus de g</a:t>
            </a:r>
            <a:r>
              <a:rPr lang="ro-RO" altLang="ro-RO" b="0">
                <a:latin typeface="Book Antiqua" pitchFamily="18" charset="0"/>
              </a:rPr>
              <a:t>ă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sire a furnizorilor competitori</a:t>
            </a:r>
            <a:r>
              <a:rPr lang="ro-RO" altLang="ro-RO" b="0">
                <a:latin typeface="Book Antiqua" pitchFamily="18" charset="0"/>
                <a:cs typeface="Times New Roman" pitchFamily="18" charset="0"/>
              </a:rPr>
              <a:t>; REZULTATUL: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 clien</a:t>
            </a:r>
            <a:r>
              <a:rPr lang="ro-RO" altLang="ro-RO" b="0">
                <a:latin typeface="Book Antiqua" pitchFamily="18" charset="0"/>
              </a:rPr>
              <a:t>ţ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ii se pot r</a:t>
            </a:r>
            <a:r>
              <a:rPr lang="ro-RO" altLang="ro-RO" b="0">
                <a:latin typeface="Book Antiqua" pitchFamily="18" charset="0"/>
              </a:rPr>
              <a:t>ă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zg</a:t>
            </a:r>
            <a:r>
              <a:rPr lang="ro-RO" altLang="ro-RO" b="0">
                <a:latin typeface="Book Antiqua" pitchFamily="18" charset="0"/>
              </a:rPr>
              <a:t>â</a:t>
            </a:r>
            <a:r>
              <a:rPr lang="en-US" altLang="ro-RO" b="0">
                <a:latin typeface="Book Antiqua" pitchFamily="18" charset="0"/>
                <a:cs typeface="Times New Roman" pitchFamily="18" charset="0"/>
              </a:rPr>
              <a:t>ndi printr-un simplu click de mouse.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8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8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8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8" grpId="0" autoUpdateAnimBg="0"/>
      <p:bldP spid="18842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25C710D-0DBE-4665-8938-B5B2E37F05E5}" type="datetime4">
              <a:rPr lang="en-US" altLang="ro-RO">
                <a:latin typeface="Book Antiqua" panose="02040602050305030304" pitchFamily="18" charset="0"/>
              </a:rPr>
              <a:pPr>
                <a:defRPr/>
              </a:pPr>
              <a:t>October 1, 2023</a:t>
            </a:fld>
            <a:endParaRPr lang="en-US" altLang="ro-RO">
              <a:latin typeface="Book Antiqua" panose="02040602050305030304" pitchFamily="18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EA58D-E8BF-4B03-9BEC-45D015E66686}" type="slidenum">
              <a:rPr lang="en-US" altLang="ro-RO">
                <a:latin typeface="Book Antiqua" panose="02040602050305030304" pitchFamily="18" charset="0"/>
              </a:rPr>
              <a:pPr>
                <a:defRPr/>
              </a:pPr>
              <a:t>5</a:t>
            </a:fld>
            <a:endParaRPr lang="en-US" altLang="ro-RO">
              <a:latin typeface="Book Antiqua" panose="02040602050305030304" pitchFamily="18" charset="0"/>
            </a:endParaRPr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0688"/>
            <a:ext cx="7459663" cy="1179512"/>
          </a:xfrm>
        </p:spPr>
        <p:txBody>
          <a:bodyPr/>
          <a:lstStyle/>
          <a:p>
            <a:pPr algn="l"/>
            <a:r>
              <a:rPr lang="en-US" altLang="ro-RO" sz="2400" smtClean="0">
                <a:latin typeface="Book Antiqua" panose="02040602050305030304" pitchFamily="18" charset="0"/>
              </a:rPr>
              <a:t>CRM – Customer Relationship Management</a:t>
            </a:r>
          </a:p>
        </p:txBody>
      </p:sp>
      <p:pic>
        <p:nvPicPr>
          <p:cNvPr id="190467" name="Picture 3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0469" name="Text Box 5"/>
          <p:cNvSpPr txBox="1">
            <a:spLocks noChangeArrowheads="1"/>
          </p:cNvSpPr>
          <p:nvPr/>
        </p:nvSpPr>
        <p:spPr bwMode="auto">
          <a:xfrm>
            <a:off x="381000" y="1981200"/>
            <a:ext cx="87630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ro-RO" b="0" dirty="0">
                <a:latin typeface="Book Antiqua" pitchFamily="18" charset="0"/>
                <a:cs typeface="Times New Roman" pitchFamily="18" charset="0"/>
              </a:rPr>
              <a:t>“</a:t>
            </a:r>
            <a:r>
              <a:rPr lang="en-US" altLang="ro-RO" b="0" dirty="0" err="1">
                <a:latin typeface="Book Antiqua" pitchFamily="18" charset="0"/>
                <a:cs typeface="Times New Roman" pitchFamily="18" charset="0"/>
              </a:rPr>
              <a:t>Ciclul</a:t>
            </a:r>
            <a:r>
              <a:rPr lang="en-US" altLang="ro-RO" b="0" dirty="0">
                <a:latin typeface="Book Antiqua" pitchFamily="18" charset="0"/>
                <a:cs typeface="Times New Roman" pitchFamily="18" charset="0"/>
              </a:rPr>
              <a:t> de via</a:t>
            </a:r>
            <a:r>
              <a:rPr lang="ro-RO" altLang="ro-RO" b="0" dirty="0" err="1">
                <a:latin typeface="Book Antiqua" pitchFamily="18" charset="0"/>
                <a:cs typeface="Times New Roman" pitchFamily="18" charset="0"/>
              </a:rPr>
              <a:t>ţă</a:t>
            </a:r>
            <a:r>
              <a:rPr lang="en-US" altLang="ro-RO" b="0" dirty="0">
                <a:latin typeface="Book Antiqua" pitchFamily="18" charset="0"/>
                <a:cs typeface="Times New Roman" pitchFamily="18" charset="0"/>
              </a:rPr>
              <a:t>” al </a:t>
            </a:r>
            <a:r>
              <a:rPr lang="en-US" altLang="ro-RO" b="0" dirty="0" err="1">
                <a:latin typeface="Book Antiqua" pitchFamily="18" charset="0"/>
                <a:cs typeface="Times New Roman" pitchFamily="18" charset="0"/>
              </a:rPr>
              <a:t>rela</a:t>
            </a:r>
            <a:r>
              <a:rPr lang="ro-RO" altLang="ro-RO" b="0" dirty="0" err="1">
                <a:latin typeface="Book Antiqua" pitchFamily="18" charset="0"/>
                <a:cs typeface="Times New Roman" pitchFamily="18" charset="0"/>
              </a:rPr>
              <a:t>ţ</a:t>
            </a:r>
            <a:r>
              <a:rPr lang="en-US" altLang="ro-RO" b="0" dirty="0" err="1">
                <a:latin typeface="Book Antiqua" pitchFamily="18" charset="0"/>
                <a:cs typeface="Times New Roman" pitchFamily="18" charset="0"/>
              </a:rPr>
              <a:t>iei</a:t>
            </a:r>
            <a:r>
              <a:rPr lang="en-US" altLang="ro-RO" b="0" dirty="0">
                <a:latin typeface="Book Antiqua" pitchFamily="18" charset="0"/>
                <a:cs typeface="Times New Roman" pitchFamily="18" charset="0"/>
              </a:rPr>
              <a:t> cu </a:t>
            </a:r>
            <a:r>
              <a:rPr lang="en-US" altLang="ro-RO" b="0" dirty="0" err="1">
                <a:latin typeface="Book Antiqua" pitchFamily="18" charset="0"/>
                <a:cs typeface="Times New Roman" pitchFamily="18" charset="0"/>
              </a:rPr>
              <a:t>clien</a:t>
            </a:r>
            <a:r>
              <a:rPr lang="ro-RO" altLang="ro-RO" b="0" dirty="0" err="1">
                <a:latin typeface="Book Antiqua" pitchFamily="18" charset="0"/>
                <a:cs typeface="Times New Roman" pitchFamily="18" charset="0"/>
              </a:rPr>
              <a:t>ţ</a:t>
            </a:r>
            <a:r>
              <a:rPr lang="en-US" altLang="ro-RO" b="0" dirty="0">
                <a:latin typeface="Book Antiqua" pitchFamily="18" charset="0"/>
                <a:cs typeface="Times New Roman" pitchFamily="18" charset="0"/>
              </a:rPr>
              <a:t>ii (CR):</a:t>
            </a:r>
          </a:p>
          <a:p>
            <a:endParaRPr lang="en-US" altLang="ro-RO" b="0" dirty="0">
              <a:latin typeface="Book Antiqua" pitchFamily="18" charset="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en-US" altLang="ro-RO" b="0" dirty="0">
                <a:latin typeface="Book Antiqua" pitchFamily="18" charset="0"/>
                <a:cs typeface="Times New Roman" pitchFamily="18" charset="0"/>
              </a:rPr>
              <a:t> Marketing – data mining, </a:t>
            </a:r>
            <a:r>
              <a:rPr lang="en-US" altLang="ro-RO" b="0" dirty="0" err="1">
                <a:latin typeface="Book Antiqua" pitchFamily="18" charset="0"/>
                <a:cs typeface="Times New Roman" pitchFamily="18" charset="0"/>
              </a:rPr>
              <a:t>campanii</a:t>
            </a:r>
            <a:r>
              <a:rPr lang="en-US" altLang="ro-RO" b="0" dirty="0">
                <a:latin typeface="Book Antiqua" pitchFamily="18" charset="0"/>
                <a:cs typeface="Times New Roman" pitchFamily="18" charset="0"/>
              </a:rPr>
              <a:t>, </a:t>
            </a:r>
            <a:r>
              <a:rPr lang="en-US" altLang="ro-RO" b="0" dirty="0" err="1">
                <a:latin typeface="Book Antiqua" pitchFamily="18" charset="0"/>
                <a:cs typeface="Times New Roman" pitchFamily="18" charset="0"/>
              </a:rPr>
              <a:t>rela</a:t>
            </a:r>
            <a:r>
              <a:rPr lang="ro-RO" altLang="ro-RO" b="0" dirty="0" err="1">
                <a:latin typeface="Book Antiqua" pitchFamily="18" charset="0"/>
                <a:cs typeface="Times New Roman" pitchFamily="18" charset="0"/>
              </a:rPr>
              <a:t>ţ</a:t>
            </a:r>
            <a:r>
              <a:rPr lang="en-US" altLang="ro-RO" b="0" dirty="0">
                <a:latin typeface="Book Antiqua" pitchFamily="18" charset="0"/>
                <a:cs typeface="Times New Roman" pitchFamily="18" charset="0"/>
              </a:rPr>
              <a:t>ii/</a:t>
            </a:r>
            <a:r>
              <a:rPr lang="en-US" altLang="ro-RO" b="0" dirty="0" err="1">
                <a:latin typeface="Book Antiqua" pitchFamily="18" charset="0"/>
                <a:cs typeface="Times New Roman" pitchFamily="18" charset="0"/>
              </a:rPr>
              <a:t>valoare</a:t>
            </a:r>
            <a:r>
              <a:rPr lang="en-US" altLang="ro-RO" b="0" dirty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en-US" altLang="ro-RO" b="0" dirty="0" err="1">
                <a:latin typeface="Book Antiqua" pitchFamily="18" charset="0"/>
                <a:cs typeface="Times New Roman" pitchFamily="18" charset="0"/>
              </a:rPr>
              <a:t>pe</a:t>
            </a:r>
            <a:r>
              <a:rPr lang="en-US" altLang="ro-RO" b="0" dirty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en-US" altLang="ro-RO" b="0" dirty="0" err="1">
                <a:latin typeface="Book Antiqua" pitchFamily="18" charset="0"/>
                <a:cs typeface="Times New Roman" pitchFamily="18" charset="0"/>
              </a:rPr>
              <a:t>termen</a:t>
            </a:r>
            <a:r>
              <a:rPr lang="en-US" altLang="ro-RO" b="0" dirty="0">
                <a:latin typeface="Book Antiqua" pitchFamily="18" charset="0"/>
                <a:cs typeface="Times New Roman" pitchFamily="18" charset="0"/>
              </a:rPr>
              <a:t> lung.</a:t>
            </a:r>
          </a:p>
          <a:p>
            <a:pPr>
              <a:buFontTx/>
              <a:buChar char="•"/>
            </a:pPr>
            <a:endParaRPr lang="en-US" altLang="ro-RO" b="0" dirty="0">
              <a:latin typeface="Book Antiqua" pitchFamily="18" charset="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en-US" altLang="ro-RO" b="0" dirty="0">
                <a:latin typeface="Book Antiqua" pitchFamily="18" charset="0"/>
                <a:cs typeface="Times New Roman" pitchFamily="18" charset="0"/>
              </a:rPr>
              <a:t> V</a:t>
            </a:r>
            <a:r>
              <a:rPr lang="ro-RO" altLang="ro-RO" b="0" dirty="0">
                <a:latin typeface="Book Antiqua" pitchFamily="18" charset="0"/>
                <a:cs typeface="Times New Roman" pitchFamily="18" charset="0"/>
              </a:rPr>
              <a:t>â</a:t>
            </a:r>
            <a:r>
              <a:rPr lang="en-US" altLang="ro-RO" b="0" dirty="0" err="1">
                <a:latin typeface="Book Antiqua" pitchFamily="18" charset="0"/>
                <a:cs typeface="Times New Roman" pitchFamily="18" charset="0"/>
              </a:rPr>
              <a:t>nz</a:t>
            </a:r>
            <a:r>
              <a:rPr lang="ro-RO" altLang="ro-RO" b="0" dirty="0">
                <a:latin typeface="Book Antiqua" pitchFamily="18" charset="0"/>
                <a:cs typeface="Times New Roman" pitchFamily="18" charset="0"/>
              </a:rPr>
              <a:t>ă</a:t>
            </a:r>
            <a:r>
              <a:rPr lang="en-US" altLang="ro-RO" b="0" dirty="0" err="1">
                <a:latin typeface="Book Antiqua" pitchFamily="18" charset="0"/>
                <a:cs typeface="Times New Roman" pitchFamily="18" charset="0"/>
              </a:rPr>
              <a:t>ri</a:t>
            </a:r>
            <a:r>
              <a:rPr lang="en-US" altLang="ro-RO" b="0" dirty="0">
                <a:latin typeface="Book Antiqua" pitchFamily="18" charset="0"/>
                <a:cs typeface="Times New Roman" pitchFamily="18" charset="0"/>
              </a:rPr>
              <a:t> – </a:t>
            </a:r>
            <a:r>
              <a:rPr lang="en-US" altLang="ro-RO" b="0" dirty="0" err="1">
                <a:latin typeface="Book Antiqua" pitchFamily="18" charset="0"/>
                <a:cs typeface="Times New Roman" pitchFamily="18" charset="0"/>
              </a:rPr>
              <a:t>procese</a:t>
            </a:r>
            <a:r>
              <a:rPr lang="en-US" altLang="ro-RO" b="0" dirty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en-US" altLang="ro-RO" b="0" dirty="0" err="1">
                <a:latin typeface="Book Antiqua" pitchFamily="18" charset="0"/>
                <a:cs typeface="Times New Roman" pitchFamily="18" charset="0"/>
              </a:rPr>
              <a:t>eficiente</a:t>
            </a:r>
            <a:r>
              <a:rPr lang="en-US" altLang="ro-RO" b="0" dirty="0">
                <a:latin typeface="Book Antiqua" pitchFamily="18" charset="0"/>
                <a:cs typeface="Times New Roman" pitchFamily="18" charset="0"/>
              </a:rPr>
              <a:t> de v</a:t>
            </a:r>
            <a:r>
              <a:rPr lang="ro-RO" altLang="ro-RO" b="0" dirty="0">
                <a:latin typeface="Book Antiqua" pitchFamily="18" charset="0"/>
                <a:cs typeface="Times New Roman" pitchFamily="18" charset="0"/>
              </a:rPr>
              <a:t>â</a:t>
            </a:r>
            <a:r>
              <a:rPr lang="en-US" altLang="ro-RO" b="0" dirty="0" err="1">
                <a:latin typeface="Book Antiqua" pitchFamily="18" charset="0"/>
                <a:cs typeface="Times New Roman" pitchFamily="18" charset="0"/>
              </a:rPr>
              <a:t>nzare</a:t>
            </a:r>
            <a:r>
              <a:rPr lang="en-US" altLang="ro-RO" b="0" dirty="0">
                <a:latin typeface="Book Antiqua" pitchFamily="18" charset="0"/>
                <a:cs typeface="Times New Roman" pitchFamily="18" charset="0"/>
              </a:rPr>
              <a:t>, </a:t>
            </a:r>
            <a:r>
              <a:rPr lang="en-US" altLang="ro-RO" b="0" dirty="0" err="1">
                <a:latin typeface="Book Antiqua" pitchFamily="18" charset="0"/>
                <a:cs typeface="Times New Roman" pitchFamily="18" charset="0"/>
              </a:rPr>
              <a:t>folosirea</a:t>
            </a:r>
            <a:r>
              <a:rPr lang="en-US" altLang="ro-RO" b="0" dirty="0">
                <a:latin typeface="Book Antiqua" pitchFamily="18" charset="0"/>
                <a:cs typeface="Times New Roman" pitchFamily="18" charset="0"/>
              </a:rPr>
              <a:t> de </a:t>
            </a:r>
            <a:r>
              <a:rPr lang="en-US" altLang="ro-RO" b="0" dirty="0" err="1">
                <a:latin typeface="Book Antiqua" pitchFamily="18" charset="0"/>
                <a:cs typeface="Times New Roman" pitchFamily="18" charset="0"/>
              </a:rPr>
              <a:t>generatori</a:t>
            </a:r>
            <a:r>
              <a:rPr lang="en-US" altLang="ro-RO" b="0" dirty="0">
                <a:latin typeface="Book Antiqua" pitchFamily="18" charset="0"/>
                <a:cs typeface="Times New Roman" pitchFamily="18" charset="0"/>
              </a:rPr>
              <a:t> de </a:t>
            </a:r>
            <a:r>
              <a:rPr lang="en-US" altLang="ro-RO" b="0" dirty="0" err="1">
                <a:latin typeface="Book Antiqua" pitchFamily="18" charset="0"/>
                <a:cs typeface="Times New Roman" pitchFamily="18" charset="0"/>
              </a:rPr>
              <a:t>propuneri</a:t>
            </a:r>
            <a:r>
              <a:rPr lang="en-US" altLang="ro-RO" b="0" dirty="0">
                <a:latin typeface="Book Antiqua" pitchFamily="18" charset="0"/>
                <a:cs typeface="Times New Roman" pitchFamily="18" charset="0"/>
              </a:rPr>
              <a:t>, </a:t>
            </a:r>
            <a:r>
              <a:rPr lang="en-US" altLang="ro-RO" b="0" dirty="0" err="1">
                <a:latin typeface="Book Antiqua" pitchFamily="18" charset="0"/>
                <a:cs typeface="Times New Roman" pitchFamily="18" charset="0"/>
              </a:rPr>
              <a:t>configuratoare</a:t>
            </a:r>
            <a:r>
              <a:rPr lang="en-US" altLang="ro-RO" b="0" dirty="0">
                <a:latin typeface="Book Antiqua" pitchFamily="18" charset="0"/>
                <a:cs typeface="Times New Roman" pitchFamily="18" charset="0"/>
              </a:rPr>
              <a:t>, </a:t>
            </a:r>
            <a:r>
              <a:rPr lang="en-US" altLang="ro-RO" b="0" dirty="0" err="1">
                <a:latin typeface="Book Antiqua" pitchFamily="18" charset="0"/>
                <a:cs typeface="Times New Roman" pitchFamily="18" charset="0"/>
              </a:rPr>
              <a:t>instrumente</a:t>
            </a:r>
            <a:r>
              <a:rPr lang="en-US" altLang="ro-RO" b="0" dirty="0">
                <a:latin typeface="Book Antiqua" pitchFamily="18" charset="0"/>
                <a:cs typeface="Times New Roman" pitchFamily="18" charset="0"/>
              </a:rPr>
              <a:t> de management al </a:t>
            </a:r>
            <a:r>
              <a:rPr lang="en-US" altLang="ro-RO" b="0" dirty="0" err="1">
                <a:latin typeface="Book Antiqua" pitchFamily="18" charset="0"/>
                <a:cs typeface="Times New Roman" pitchFamily="18" charset="0"/>
              </a:rPr>
              <a:t>informa</a:t>
            </a:r>
            <a:r>
              <a:rPr lang="ro-RO" altLang="ro-RO" b="0" dirty="0" err="1">
                <a:latin typeface="Book Antiqua" pitchFamily="18" charset="0"/>
                <a:cs typeface="Times New Roman" pitchFamily="18" charset="0"/>
              </a:rPr>
              <a:t>ţ</a:t>
            </a:r>
            <a:r>
              <a:rPr lang="en-US" altLang="ro-RO" b="0" dirty="0" err="1">
                <a:latin typeface="Book Antiqua" pitchFamily="18" charset="0"/>
                <a:cs typeface="Times New Roman" pitchFamily="18" charset="0"/>
              </a:rPr>
              <a:t>iilor</a:t>
            </a:r>
            <a:r>
              <a:rPr lang="en-US" altLang="ro-RO" b="0" dirty="0">
                <a:latin typeface="Book Antiqua" pitchFamily="18" charset="0"/>
                <a:cs typeface="Times New Roman" pitchFamily="18" charset="0"/>
              </a:rPr>
              <a:t>, </a:t>
            </a:r>
            <a:r>
              <a:rPr lang="en-US" altLang="ro-RO" b="0" dirty="0" err="1">
                <a:latin typeface="Book Antiqua" pitchFamily="18" charset="0"/>
                <a:cs typeface="Times New Roman" pitchFamily="18" charset="0"/>
              </a:rPr>
              <a:t>manageri</a:t>
            </a:r>
            <a:r>
              <a:rPr lang="en-US" altLang="ro-RO" b="0" dirty="0">
                <a:latin typeface="Book Antiqua" pitchFamily="18" charset="0"/>
                <a:cs typeface="Times New Roman" pitchFamily="18" charset="0"/>
              </a:rPr>
              <a:t> de contact, </a:t>
            </a:r>
            <a:r>
              <a:rPr lang="en-US" altLang="ro-RO" b="0" dirty="0" err="1">
                <a:latin typeface="Book Antiqua" pitchFamily="18" charset="0"/>
                <a:cs typeface="Times New Roman" pitchFamily="18" charset="0"/>
              </a:rPr>
              <a:t>instrumente</a:t>
            </a:r>
            <a:r>
              <a:rPr lang="en-US" altLang="ro-RO" b="0" dirty="0">
                <a:latin typeface="Book Antiqua" pitchFamily="18" charset="0"/>
                <a:cs typeface="Times New Roman" pitchFamily="18" charset="0"/>
              </a:rPr>
              <a:t> de </a:t>
            </a:r>
            <a:r>
              <a:rPr lang="en-US" altLang="ro-RO" b="0" dirty="0" err="1">
                <a:latin typeface="Book Antiqua" pitchFamily="18" charset="0"/>
                <a:cs typeface="Times New Roman" pitchFamily="18" charset="0"/>
              </a:rPr>
              <a:t>previziune</a:t>
            </a:r>
            <a:r>
              <a:rPr lang="en-US" altLang="ro-RO" b="0" dirty="0">
                <a:latin typeface="Book Antiqua" pitchFamily="18" charset="0"/>
                <a:cs typeface="Times New Roman" pitchFamily="18" charset="0"/>
              </a:rPr>
              <a:t> (F</a:t>
            </a:r>
            <a:r>
              <a:rPr lang="ro-RO" altLang="ro-RO" b="0" dirty="0">
                <a:latin typeface="Book Antiqua" pitchFamily="18" charset="0"/>
                <a:cs typeface="Times New Roman" pitchFamily="18" charset="0"/>
              </a:rPr>
              <a:t>Ă</a:t>
            </a:r>
            <a:r>
              <a:rPr lang="en-US" altLang="ro-RO" b="0" dirty="0">
                <a:latin typeface="Book Antiqua" pitchFamily="18" charset="0"/>
                <a:cs typeface="Times New Roman" pitchFamily="18" charset="0"/>
              </a:rPr>
              <a:t>R</a:t>
            </a:r>
            <a:r>
              <a:rPr lang="ro-RO" altLang="ro-RO" b="0" dirty="0">
                <a:latin typeface="Book Antiqua" pitchFamily="18" charset="0"/>
                <a:cs typeface="Times New Roman" pitchFamily="18" charset="0"/>
              </a:rPr>
              <a:t>Ă</a:t>
            </a:r>
            <a:r>
              <a:rPr lang="en-US" altLang="ro-RO" b="0" dirty="0">
                <a:latin typeface="Book Antiqua" pitchFamily="18" charset="0"/>
                <a:cs typeface="Times New Roman" pitchFamily="18" charset="0"/>
              </a:rPr>
              <a:t> r</a:t>
            </a:r>
            <a:r>
              <a:rPr lang="ro-RO" altLang="ro-RO" b="0" dirty="0">
                <a:latin typeface="Book Antiqua" pitchFamily="18" charset="0"/>
                <a:cs typeface="Times New Roman" pitchFamily="18" charset="0"/>
              </a:rPr>
              <a:t>ă</a:t>
            </a:r>
            <a:r>
              <a:rPr lang="en-US" altLang="ro-RO" b="0" dirty="0" err="1">
                <a:latin typeface="Book Antiqua" pitchFamily="18" charset="0"/>
                <a:cs typeface="Times New Roman" pitchFamily="18" charset="0"/>
              </a:rPr>
              <a:t>spunsuri</a:t>
            </a:r>
            <a:r>
              <a:rPr lang="en-US" altLang="ro-RO" b="0" dirty="0">
                <a:latin typeface="Book Antiqua" pitchFamily="18" charset="0"/>
                <a:cs typeface="Times New Roman" pitchFamily="18" charset="0"/>
              </a:rPr>
              <a:t> de </a:t>
            </a:r>
            <a:r>
              <a:rPr lang="en-US" altLang="ro-RO" b="0" dirty="0" err="1">
                <a:latin typeface="Book Antiqua" pitchFamily="18" charset="0"/>
                <a:cs typeface="Times New Roman" pitchFamily="18" charset="0"/>
              </a:rPr>
              <a:t>genul</a:t>
            </a:r>
            <a:r>
              <a:rPr lang="en-US" altLang="ro-RO" b="0" dirty="0">
                <a:latin typeface="Book Antiqua" pitchFamily="18" charset="0"/>
                <a:cs typeface="Times New Roman" pitchFamily="18" charset="0"/>
              </a:rPr>
              <a:t>: “Let Me Get Back To You On That”).</a:t>
            </a:r>
          </a:p>
          <a:p>
            <a:pPr>
              <a:buFontTx/>
              <a:buChar char="•"/>
            </a:pPr>
            <a:endParaRPr lang="en-US" altLang="ro-RO" b="0" dirty="0">
              <a:latin typeface="Book Antiqua" pitchFamily="18" charset="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en-US" altLang="ro-RO" b="0" dirty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ro-RO" altLang="ro-RO" b="0" dirty="0">
                <a:latin typeface="Book Antiqua" pitchFamily="18" charset="0"/>
                <a:cs typeface="Times New Roman" pitchFamily="18" charset="0"/>
              </a:rPr>
              <a:t>E</a:t>
            </a:r>
            <a:r>
              <a:rPr lang="en-US" altLang="ro-RO" b="0" dirty="0">
                <a:latin typeface="Book Antiqua" pitchFamily="18" charset="0"/>
                <a:cs typeface="Times New Roman" pitchFamily="18" charset="0"/>
              </a:rPr>
              <a:t>-commerce – </a:t>
            </a:r>
            <a:r>
              <a:rPr lang="en-US" altLang="ro-RO" b="0" dirty="0" err="1">
                <a:latin typeface="Book Antiqua" pitchFamily="18" charset="0"/>
                <a:cs typeface="Times New Roman" pitchFamily="18" charset="0"/>
              </a:rPr>
              <a:t>ast</a:t>
            </a:r>
            <a:r>
              <a:rPr lang="ro-RO" altLang="ro-RO" b="0" dirty="0" err="1">
                <a:latin typeface="Book Antiqua" pitchFamily="18" charset="0"/>
                <a:cs typeface="Times New Roman" pitchFamily="18" charset="0"/>
              </a:rPr>
              <a:t>ăzi</a:t>
            </a:r>
            <a:r>
              <a:rPr lang="ro-RO" altLang="ro-RO" b="0" dirty="0">
                <a:latin typeface="Book Antiqua" pitchFamily="18" charset="0"/>
                <a:cs typeface="Times New Roman" pitchFamily="18" charset="0"/>
              </a:rPr>
              <a:t> î</a:t>
            </a:r>
            <a:r>
              <a:rPr lang="en-US" altLang="ro-RO" b="0" dirty="0">
                <a:latin typeface="Book Antiqua" pitchFamily="18" charset="0"/>
                <a:cs typeface="Times New Roman" pitchFamily="18" charset="0"/>
              </a:rPr>
              <a:t>n Internet </a:t>
            </a:r>
            <a:r>
              <a:rPr lang="en-US" altLang="ro-RO" b="0" dirty="0" err="1">
                <a:latin typeface="Book Antiqua" pitchFamily="18" charset="0"/>
                <a:cs typeface="Times New Roman" pitchFamily="18" charset="0"/>
              </a:rPr>
              <a:t>procesele</a:t>
            </a:r>
            <a:r>
              <a:rPr lang="en-US" altLang="ro-RO" b="0" dirty="0">
                <a:latin typeface="Book Antiqua" pitchFamily="18" charset="0"/>
                <a:cs typeface="Times New Roman" pitchFamily="18" charset="0"/>
              </a:rPr>
              <a:t> de v</a:t>
            </a:r>
            <a:r>
              <a:rPr lang="ro-RO" altLang="ro-RO" b="0" dirty="0">
                <a:latin typeface="Book Antiqua" pitchFamily="18" charset="0"/>
                <a:cs typeface="Times New Roman" pitchFamily="18" charset="0"/>
              </a:rPr>
              <a:t>â</a:t>
            </a:r>
            <a:r>
              <a:rPr lang="en-US" altLang="ro-RO" b="0" dirty="0" err="1">
                <a:latin typeface="Book Antiqua" pitchFamily="18" charset="0"/>
                <a:cs typeface="Times New Roman" pitchFamily="18" charset="0"/>
              </a:rPr>
              <a:t>nzare</a:t>
            </a:r>
            <a:r>
              <a:rPr lang="en-US" altLang="ro-RO" b="0" dirty="0">
                <a:latin typeface="Book Antiqua" pitchFamily="18" charset="0"/>
                <a:cs typeface="Times New Roman" pitchFamily="18" charset="0"/>
              </a:rPr>
              <a:t> se transform</a:t>
            </a:r>
            <a:r>
              <a:rPr lang="ro-RO" altLang="ro-RO" b="0" dirty="0">
                <a:latin typeface="Book Antiqua" pitchFamily="18" charset="0"/>
                <a:cs typeface="Times New Roman" pitchFamily="18" charset="0"/>
              </a:rPr>
              <a:t>ă</a:t>
            </a:r>
            <a:r>
              <a:rPr lang="en-US" altLang="ro-RO" b="0" dirty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en-US" altLang="ro-RO" b="0" dirty="0" err="1">
                <a:latin typeface="Book Antiqua" pitchFamily="18" charset="0"/>
                <a:cs typeface="Times New Roman" pitchFamily="18" charset="0"/>
              </a:rPr>
              <a:t>continuu</a:t>
            </a:r>
            <a:r>
              <a:rPr lang="en-US" altLang="ro-RO" b="0" dirty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ro-RO" altLang="ro-RO" b="0" dirty="0">
                <a:latin typeface="Book Antiqua" pitchFamily="18" charset="0"/>
                <a:cs typeface="Times New Roman" pitchFamily="18" charset="0"/>
              </a:rPr>
              <a:t>î</a:t>
            </a:r>
            <a:r>
              <a:rPr lang="en-US" altLang="ro-RO" b="0" dirty="0">
                <a:latin typeface="Book Antiqua" pitchFamily="18" charset="0"/>
                <a:cs typeface="Times New Roman" pitchFamily="18" charset="0"/>
              </a:rPr>
              <a:t>n </a:t>
            </a:r>
            <a:r>
              <a:rPr lang="en-US" altLang="ro-RO" b="0" dirty="0" err="1">
                <a:latin typeface="Book Antiqua" pitchFamily="18" charset="0"/>
                <a:cs typeface="Times New Roman" pitchFamily="18" charset="0"/>
              </a:rPr>
              <a:t>tranzac</a:t>
            </a:r>
            <a:r>
              <a:rPr lang="ro-RO" altLang="ro-RO" b="0" dirty="0" err="1">
                <a:latin typeface="Book Antiqua" pitchFamily="18" charset="0"/>
                <a:cs typeface="Times New Roman" pitchFamily="18" charset="0"/>
              </a:rPr>
              <a:t>ţ</a:t>
            </a:r>
            <a:r>
              <a:rPr lang="en-US" altLang="ro-RO" b="0" dirty="0">
                <a:latin typeface="Book Antiqua" pitchFamily="18" charset="0"/>
                <a:cs typeface="Times New Roman" pitchFamily="18" charset="0"/>
              </a:rPr>
              <a:t>ii de </a:t>
            </a:r>
            <a:r>
              <a:rPr lang="en-US" altLang="ro-RO" b="0" dirty="0" err="1">
                <a:latin typeface="Book Antiqua" pitchFamily="18" charset="0"/>
                <a:cs typeface="Times New Roman" pitchFamily="18" charset="0"/>
              </a:rPr>
              <a:t>achizi</a:t>
            </a:r>
            <a:r>
              <a:rPr lang="ro-RO" altLang="ro-RO" b="0" dirty="0" err="1">
                <a:latin typeface="Book Antiqua" pitchFamily="18" charset="0"/>
                <a:cs typeface="Times New Roman" pitchFamily="18" charset="0"/>
              </a:rPr>
              <a:t>ţ</a:t>
            </a:r>
            <a:r>
              <a:rPr lang="en-US" altLang="ro-RO" b="0" dirty="0" err="1">
                <a:latin typeface="Book Antiqua" pitchFamily="18" charset="0"/>
                <a:cs typeface="Times New Roman" pitchFamily="18" charset="0"/>
              </a:rPr>
              <a:t>ie</a:t>
            </a:r>
            <a:r>
              <a:rPr lang="en-US" altLang="ro-RO" b="0" dirty="0">
                <a:latin typeface="Book Antiqua" pitchFamily="18" charset="0"/>
                <a:cs typeface="Times New Roman" pitchFamily="18" charset="0"/>
              </a:rPr>
              <a:t> f</a:t>
            </a:r>
            <a:r>
              <a:rPr lang="ro-RO" altLang="ro-RO" b="0" dirty="0">
                <a:latin typeface="Book Antiqua" pitchFamily="18" charset="0"/>
                <a:cs typeface="Times New Roman" pitchFamily="18" charset="0"/>
              </a:rPr>
              <a:t>ă</a:t>
            </a:r>
            <a:r>
              <a:rPr lang="en-US" altLang="ro-RO" b="0" dirty="0">
                <a:latin typeface="Book Antiqua" pitchFamily="18" charset="0"/>
                <a:cs typeface="Times New Roman" pitchFamily="18" charset="0"/>
              </a:rPr>
              <a:t>cute rapid </a:t>
            </a:r>
            <a:r>
              <a:rPr lang="ro-RO" altLang="ro-RO" b="0" dirty="0">
                <a:latin typeface="Book Antiqua" pitchFamily="18" charset="0"/>
                <a:cs typeface="Times New Roman" pitchFamily="18" charset="0"/>
              </a:rPr>
              <a:t>ş</a:t>
            </a:r>
            <a:r>
              <a:rPr lang="en-US" altLang="ro-RO" b="0" dirty="0" err="1">
                <a:latin typeface="Book Antiqua" pitchFamily="18" charset="0"/>
                <a:cs typeface="Times New Roman" pitchFamily="18" charset="0"/>
              </a:rPr>
              <a:t>i</a:t>
            </a:r>
            <a:r>
              <a:rPr lang="en-US" altLang="ro-RO" b="0" dirty="0">
                <a:latin typeface="Book Antiqua" pitchFamily="18" charset="0"/>
                <a:cs typeface="Times New Roman" pitchFamily="18" charset="0"/>
              </a:rPr>
              <a:t> la </a:t>
            </a:r>
            <a:r>
              <a:rPr lang="en-US" altLang="ro-RO" b="0" dirty="0" err="1">
                <a:latin typeface="Book Antiqua" pitchFamily="18" charset="0"/>
                <a:cs typeface="Times New Roman" pitchFamily="18" charset="0"/>
              </a:rPr>
              <a:t>cel</a:t>
            </a:r>
            <a:r>
              <a:rPr lang="en-US" altLang="ro-RO" b="0" dirty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en-US" altLang="ro-RO" b="0" dirty="0" err="1">
                <a:latin typeface="Book Antiqua" pitchFamily="18" charset="0"/>
                <a:cs typeface="Times New Roman" pitchFamily="18" charset="0"/>
              </a:rPr>
              <a:t>mai</a:t>
            </a:r>
            <a:r>
              <a:rPr lang="en-US" altLang="ro-RO" b="0" dirty="0">
                <a:latin typeface="Book Antiqua" pitchFamily="18" charset="0"/>
                <a:cs typeface="Times New Roman" pitchFamily="18" charset="0"/>
              </a:rPr>
              <a:t> mic cost.</a:t>
            </a:r>
          </a:p>
          <a:p>
            <a:pPr>
              <a:buFontTx/>
              <a:buChar char="•"/>
            </a:pPr>
            <a:endParaRPr lang="en-US" altLang="ro-RO" b="0" dirty="0">
              <a:latin typeface="Book Antiqua" pitchFamily="18" charset="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en-US" altLang="ro-RO" b="0" dirty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en-US" altLang="ro-RO" b="0" dirty="0" err="1">
                <a:latin typeface="Book Antiqua" pitchFamily="18" charset="0"/>
                <a:cs typeface="Times New Roman" pitchFamily="18" charset="0"/>
              </a:rPr>
              <a:t>Servicii</a:t>
            </a:r>
            <a:r>
              <a:rPr lang="en-US" altLang="ro-RO" b="0" dirty="0">
                <a:latin typeface="Book Antiqua" pitchFamily="18" charset="0"/>
                <a:cs typeface="Times New Roman" pitchFamily="18" charset="0"/>
              </a:rPr>
              <a:t> (CSS - Customer Service/Support) – </a:t>
            </a:r>
            <a:r>
              <a:rPr lang="en-US" altLang="ro-RO" b="0" dirty="0" err="1">
                <a:latin typeface="Book Antiqua" pitchFamily="18" charset="0"/>
                <a:cs typeface="Times New Roman" pitchFamily="18" charset="0"/>
              </a:rPr>
              <a:t>Administrarea</a:t>
            </a:r>
            <a:r>
              <a:rPr lang="en-US" altLang="ro-RO" b="0" dirty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en-US" altLang="ro-RO" b="0" dirty="0" err="1">
                <a:latin typeface="Book Antiqua" pitchFamily="18" charset="0"/>
                <a:cs typeface="Times New Roman" pitchFamily="18" charset="0"/>
              </a:rPr>
              <a:t>serviciilor</a:t>
            </a:r>
            <a:r>
              <a:rPr lang="en-US" altLang="ro-RO" b="0" dirty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en-US" altLang="ro-RO" b="0" dirty="0" err="1">
                <a:latin typeface="Book Antiqua" pitchFamily="18" charset="0"/>
                <a:cs typeface="Times New Roman" pitchFamily="18" charset="0"/>
              </a:rPr>
              <a:t>suport</a:t>
            </a:r>
            <a:r>
              <a:rPr lang="en-US" altLang="ro-RO" b="0" dirty="0">
                <a:latin typeface="Book Antiqua" pitchFamily="18" charset="0"/>
                <a:cs typeface="Times New Roman" pitchFamily="18" charset="0"/>
              </a:rPr>
              <a:t> post-v</a:t>
            </a:r>
            <a:r>
              <a:rPr lang="ro-RO" altLang="ro-RO" b="0" dirty="0">
                <a:latin typeface="Book Antiqua" pitchFamily="18" charset="0"/>
                <a:cs typeface="Times New Roman" pitchFamily="18" charset="0"/>
              </a:rPr>
              <a:t>â</a:t>
            </a:r>
            <a:r>
              <a:rPr lang="en-US" altLang="ro-RO" b="0" dirty="0" err="1">
                <a:latin typeface="Book Antiqua" pitchFamily="18" charset="0"/>
                <a:cs typeface="Times New Roman" pitchFamily="18" charset="0"/>
              </a:rPr>
              <a:t>nz</a:t>
            </a:r>
            <a:r>
              <a:rPr lang="ro-RO" altLang="ro-RO" b="0" dirty="0">
                <a:latin typeface="Book Antiqua" pitchFamily="18" charset="0"/>
                <a:cs typeface="Times New Roman" pitchFamily="18" charset="0"/>
              </a:rPr>
              <a:t>ă</a:t>
            </a:r>
            <a:r>
              <a:rPr lang="en-US" altLang="ro-RO" b="0" dirty="0" err="1">
                <a:latin typeface="Book Antiqua" pitchFamily="18" charset="0"/>
                <a:cs typeface="Times New Roman" pitchFamily="18" charset="0"/>
              </a:rPr>
              <a:t>ri</a:t>
            </a:r>
            <a:r>
              <a:rPr lang="en-US" altLang="ro-RO" b="0" dirty="0">
                <a:latin typeface="Book Antiqua" pitchFamily="18" charset="0"/>
                <a:cs typeface="Times New Roman" pitchFamily="18" charset="0"/>
              </a:rPr>
              <a:t>, eventual </a:t>
            </a:r>
            <a:r>
              <a:rPr lang="en-US" altLang="ro-RO" b="0" dirty="0" err="1">
                <a:latin typeface="Book Antiqua" pitchFamily="18" charset="0"/>
                <a:cs typeface="Times New Roman" pitchFamily="18" charset="0"/>
              </a:rPr>
              <a:t>pe</a:t>
            </a:r>
            <a:r>
              <a:rPr lang="en-US" altLang="ro-RO" b="0" dirty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en-US" altLang="ro-RO" b="0" dirty="0" err="1">
                <a:latin typeface="Book Antiqua" pitchFamily="18" charset="0"/>
                <a:cs typeface="Times New Roman" pitchFamily="18" charset="0"/>
              </a:rPr>
              <a:t>baza</a:t>
            </a:r>
            <a:r>
              <a:rPr lang="en-US" altLang="ro-RO" b="0" dirty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en-US" altLang="ro-RO" b="0" dirty="0" err="1">
                <a:latin typeface="Book Antiqua" pitchFamily="18" charset="0"/>
                <a:cs typeface="Times New Roman" pitchFamily="18" charset="0"/>
              </a:rPr>
              <a:t>unor</a:t>
            </a:r>
            <a:r>
              <a:rPr lang="en-US" altLang="ro-RO" b="0" dirty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en-US" altLang="ro-RO" b="0" dirty="0" err="1">
                <a:latin typeface="Book Antiqua" pitchFamily="18" charset="0"/>
                <a:cs typeface="Times New Roman" pitchFamily="18" charset="0"/>
              </a:rPr>
              <a:t>servicii</a:t>
            </a:r>
            <a:r>
              <a:rPr lang="en-US" altLang="ro-RO" b="0" dirty="0">
                <a:latin typeface="Book Antiqua" pitchFamily="18" charset="0"/>
                <a:cs typeface="Times New Roman" pitchFamily="18" charset="0"/>
              </a:rPr>
              <a:t> de tip self-service </a:t>
            </a:r>
            <a:r>
              <a:rPr lang="en-US" altLang="ro-RO" b="0" dirty="0" err="1">
                <a:latin typeface="Book Antiqua" pitchFamily="18" charset="0"/>
                <a:cs typeface="Times New Roman" pitchFamily="18" charset="0"/>
              </a:rPr>
              <a:t>bazate</a:t>
            </a:r>
            <a:r>
              <a:rPr lang="en-US" altLang="ro-RO" b="0" dirty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en-US" altLang="ro-RO" b="0" dirty="0" err="1">
                <a:latin typeface="Book Antiqua" pitchFamily="18" charset="0"/>
                <a:cs typeface="Times New Roman" pitchFamily="18" charset="0"/>
              </a:rPr>
              <a:t>pe</a:t>
            </a:r>
            <a:r>
              <a:rPr lang="en-US" altLang="ro-RO" b="0" dirty="0">
                <a:latin typeface="Book Antiqua" pitchFamily="18" charset="0"/>
                <a:cs typeface="Times New Roman" pitchFamily="18" charset="0"/>
              </a:rPr>
              <a:t> Web. </a:t>
            </a:r>
          </a:p>
          <a:p>
            <a:r>
              <a:rPr lang="en-US" altLang="ro-RO" b="0" dirty="0">
                <a:latin typeface="Book Antiqua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0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6" grpId="0" autoUpdateAnimBg="0"/>
      <p:bldP spid="19046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0152472-CB3B-4553-8165-4965D1423B9A}" type="datetime4">
              <a:rPr lang="en-US" altLang="ro-RO">
                <a:latin typeface="Book Antiqua" panose="02040602050305030304" pitchFamily="18" charset="0"/>
              </a:rPr>
              <a:pPr>
                <a:defRPr/>
              </a:pPr>
              <a:t>October 1, 2023</a:t>
            </a:fld>
            <a:endParaRPr lang="en-US" altLang="ro-RO">
              <a:latin typeface="Book Antiqua" panose="02040602050305030304" pitchFamily="18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2C088-BE39-4DBA-85D1-00CF5C2E218B}" type="slidenum">
              <a:rPr lang="en-US" altLang="ro-RO">
                <a:latin typeface="Book Antiqua" panose="02040602050305030304" pitchFamily="18" charset="0"/>
              </a:rPr>
              <a:pPr>
                <a:defRPr/>
              </a:pPr>
              <a:t>6</a:t>
            </a:fld>
            <a:endParaRPr lang="en-US" altLang="ro-RO">
              <a:latin typeface="Book Antiqua" panose="02040602050305030304" pitchFamily="18" charset="0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20688"/>
            <a:ext cx="7459663" cy="1179512"/>
          </a:xfrm>
        </p:spPr>
        <p:txBody>
          <a:bodyPr/>
          <a:lstStyle/>
          <a:p>
            <a:pPr algn="l"/>
            <a:r>
              <a:rPr lang="en-US" altLang="ro-RO" sz="2400" dirty="0" err="1" smtClean="0">
                <a:latin typeface="Book Antiqua" pitchFamily="18" charset="0"/>
              </a:rPr>
              <a:t>Solu</a:t>
            </a:r>
            <a:r>
              <a:rPr lang="ro-RO" altLang="ro-RO" sz="2400" dirty="0" err="1" smtClean="0">
                <a:latin typeface="Book Antiqua" pitchFamily="18" charset="0"/>
              </a:rPr>
              <a:t>ţ</a:t>
            </a:r>
            <a:r>
              <a:rPr lang="en-US" altLang="ro-RO" sz="2400" dirty="0" smtClean="0">
                <a:latin typeface="Book Antiqua" pitchFamily="18" charset="0"/>
              </a:rPr>
              <a:t>ii CRM </a:t>
            </a:r>
          </a:p>
        </p:txBody>
      </p:sp>
      <p:sp>
        <p:nvSpPr>
          <p:cNvPr id="8197" name="Text Box 94"/>
          <p:cNvSpPr txBox="1">
            <a:spLocks noChangeArrowheads="1"/>
          </p:cNvSpPr>
          <p:nvPr/>
        </p:nvSpPr>
        <p:spPr bwMode="auto">
          <a:xfrm>
            <a:off x="457200" y="1914525"/>
            <a:ext cx="86868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ro-RO" b="0" dirty="0" smtClean="0">
                <a:latin typeface="Book Antiqua" pitchFamily="18" charset="0"/>
              </a:rPr>
              <a:t>- </a:t>
            </a:r>
            <a:r>
              <a:rPr lang="ro-RO" altLang="ro-RO" b="0" dirty="0" err="1" smtClean="0">
                <a:latin typeface="Book Antiqua" pitchFamily="18" charset="0"/>
              </a:rPr>
              <a:t>SalesForce</a:t>
            </a:r>
            <a:r>
              <a:rPr lang="ro-RO" altLang="ro-RO" b="0" dirty="0" smtClean="0">
                <a:latin typeface="Book Antiqua" pitchFamily="18" charset="0"/>
              </a:rPr>
              <a:t> (pe locul 1 în ultimii 9 ani consecutivi)</a:t>
            </a:r>
          </a:p>
          <a:p>
            <a:pPr>
              <a:lnSpc>
                <a:spcPct val="150000"/>
              </a:lnSpc>
            </a:pPr>
            <a:r>
              <a:rPr lang="ro-RO" altLang="ro-RO" b="0" dirty="0" smtClean="0">
                <a:latin typeface="Book Antiqua" pitchFamily="18" charset="0"/>
              </a:rPr>
              <a:t>- </a:t>
            </a:r>
            <a:r>
              <a:rPr lang="en-US" altLang="ro-RO" b="0" dirty="0" smtClean="0">
                <a:latin typeface="Book Antiqua" pitchFamily="18" charset="0"/>
              </a:rPr>
              <a:t>J.D</a:t>
            </a:r>
            <a:r>
              <a:rPr lang="en-US" altLang="ro-RO" b="0" dirty="0">
                <a:latin typeface="Book Antiqua" pitchFamily="18" charset="0"/>
              </a:rPr>
              <a:t>. Edwards (</a:t>
            </a:r>
            <a:r>
              <a:rPr lang="en-US" altLang="ro-RO" b="0" dirty="0" err="1">
                <a:latin typeface="Book Antiqua" pitchFamily="18" charset="0"/>
              </a:rPr>
              <a:t>preluat</a:t>
            </a:r>
            <a:r>
              <a:rPr lang="en-US" altLang="ro-RO" b="0" dirty="0">
                <a:latin typeface="Book Antiqua" pitchFamily="18" charset="0"/>
              </a:rPr>
              <a:t> de PeopleSoft, </a:t>
            </a:r>
            <a:r>
              <a:rPr lang="en-US" altLang="ro-RO" b="0" dirty="0" err="1">
                <a:latin typeface="Book Antiqua" pitchFamily="18" charset="0"/>
              </a:rPr>
              <a:t>apoi</a:t>
            </a:r>
            <a:r>
              <a:rPr lang="en-US" altLang="ro-RO" b="0" dirty="0">
                <a:latin typeface="Book Antiqua" pitchFamily="18" charset="0"/>
              </a:rPr>
              <a:t> de c</a:t>
            </a:r>
            <a:r>
              <a:rPr lang="ro-RO" altLang="ro-RO" b="0" dirty="0">
                <a:latin typeface="Book Antiqua" pitchFamily="18" charset="0"/>
              </a:rPr>
              <a:t>ă</a:t>
            </a:r>
            <a:r>
              <a:rPr lang="en-US" altLang="ro-RO" b="0" dirty="0" err="1">
                <a:latin typeface="Book Antiqua" pitchFamily="18" charset="0"/>
              </a:rPr>
              <a:t>tre</a:t>
            </a:r>
            <a:r>
              <a:rPr lang="en-US" altLang="ro-RO" b="0" dirty="0">
                <a:latin typeface="Book Antiqua" pitchFamily="18" charset="0"/>
              </a:rPr>
              <a:t> Oracle) –</a:t>
            </a:r>
          </a:p>
          <a:p>
            <a:pPr>
              <a:lnSpc>
                <a:spcPct val="150000"/>
              </a:lnSpc>
            </a:pPr>
            <a:r>
              <a:rPr lang="en-US" altLang="ro-RO" b="0" dirty="0">
                <a:latin typeface="Book Antiqua" pitchFamily="18" charset="0"/>
                <a:hlinkClick r:id="rId3"/>
              </a:rPr>
              <a:t>https://www.oracle.com/cx/what-is-crm</a:t>
            </a:r>
            <a:r>
              <a:rPr lang="en-US" altLang="ro-RO" b="0" dirty="0" smtClean="0">
                <a:latin typeface="Book Antiqua" pitchFamily="18" charset="0"/>
                <a:hlinkClick r:id="rId3"/>
              </a:rPr>
              <a:t>/</a:t>
            </a:r>
            <a:endParaRPr lang="en-US" altLang="ro-RO" b="0" dirty="0" smtClean="0">
              <a:latin typeface="Book Antiqua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ro-RO" b="0" dirty="0">
                <a:latin typeface="Book Antiqua" pitchFamily="18" charset="0"/>
              </a:rPr>
              <a:t>-</a:t>
            </a:r>
            <a:r>
              <a:rPr lang="en-US" altLang="ro-RO" b="0" dirty="0" smtClean="0">
                <a:latin typeface="Book Antiqua" pitchFamily="18" charset="0"/>
              </a:rPr>
              <a:t> </a:t>
            </a:r>
            <a:r>
              <a:rPr lang="en-US" altLang="ro-RO" b="0" dirty="0">
                <a:latin typeface="Book Antiqua" pitchFamily="18" charset="0"/>
              </a:rPr>
              <a:t>Oracle - https://www.oracle.com/ro/cx/what-is-crm/</a:t>
            </a:r>
          </a:p>
          <a:p>
            <a:pPr>
              <a:lnSpc>
                <a:spcPct val="150000"/>
              </a:lnSpc>
            </a:pPr>
            <a:r>
              <a:rPr lang="en-US" altLang="ro-RO" b="0" dirty="0" smtClean="0">
                <a:latin typeface="Book Antiqua" pitchFamily="18" charset="0"/>
              </a:rPr>
              <a:t>- </a:t>
            </a:r>
            <a:r>
              <a:rPr lang="en-US" altLang="ro-RO" b="0" dirty="0">
                <a:latin typeface="Book Antiqua" pitchFamily="18" charset="0"/>
              </a:rPr>
              <a:t>SAP - https://insights.sap.com/what-is-crm/</a:t>
            </a:r>
          </a:p>
          <a:p>
            <a:pPr>
              <a:lnSpc>
                <a:spcPct val="150000"/>
              </a:lnSpc>
            </a:pPr>
            <a:r>
              <a:rPr lang="en-US" altLang="ro-RO" b="0" dirty="0" smtClean="0">
                <a:latin typeface="Book Antiqua" pitchFamily="18" charset="0"/>
              </a:rPr>
              <a:t>- </a:t>
            </a:r>
            <a:r>
              <a:rPr lang="en-US" altLang="ro-RO" b="0" dirty="0">
                <a:latin typeface="Book Antiqua" pitchFamily="18" charset="0"/>
              </a:rPr>
              <a:t>Siebel (Siebel 7) </a:t>
            </a:r>
            <a:r>
              <a:rPr lang="en-US" altLang="ro-RO" b="0" dirty="0" smtClean="0">
                <a:latin typeface="Book Antiqua" pitchFamily="18" charset="0"/>
              </a:rPr>
              <a:t>(</a:t>
            </a:r>
            <a:r>
              <a:rPr lang="en-US" altLang="ro-RO" b="0" dirty="0" err="1" smtClean="0">
                <a:latin typeface="Book Antiqua" pitchFamily="18" charset="0"/>
              </a:rPr>
              <a:t>achizi</a:t>
            </a:r>
            <a:r>
              <a:rPr lang="ro-RO" altLang="ro-RO" b="0" dirty="0">
                <a:latin typeface="Book Antiqua" pitchFamily="18" charset="0"/>
              </a:rPr>
              <a:t>ţ</a:t>
            </a:r>
            <a:r>
              <a:rPr lang="en-US" altLang="ro-RO" b="0" dirty="0" err="1">
                <a:latin typeface="Book Antiqua" pitchFamily="18" charset="0"/>
              </a:rPr>
              <a:t>ionat</a:t>
            </a:r>
            <a:r>
              <a:rPr lang="en-US" altLang="ro-RO" b="0" dirty="0">
                <a:latin typeface="Book Antiqua" pitchFamily="18" charset="0"/>
              </a:rPr>
              <a:t>, de </a:t>
            </a:r>
            <a:r>
              <a:rPr lang="en-US" altLang="ro-RO" b="0" dirty="0" err="1">
                <a:latin typeface="Book Antiqua" pitchFamily="18" charset="0"/>
              </a:rPr>
              <a:t>asemenea</a:t>
            </a:r>
            <a:r>
              <a:rPr lang="en-US" altLang="ro-RO" b="0" dirty="0">
                <a:latin typeface="Book Antiqua" pitchFamily="18" charset="0"/>
              </a:rPr>
              <a:t>, de c</a:t>
            </a:r>
            <a:r>
              <a:rPr lang="ro-RO" altLang="ro-RO" b="0" dirty="0">
                <a:latin typeface="Book Antiqua" pitchFamily="18" charset="0"/>
              </a:rPr>
              <a:t>ă</a:t>
            </a:r>
            <a:r>
              <a:rPr lang="en-US" altLang="ro-RO" b="0" dirty="0" err="1">
                <a:latin typeface="Book Antiqua" pitchFamily="18" charset="0"/>
              </a:rPr>
              <a:t>tre</a:t>
            </a:r>
            <a:r>
              <a:rPr lang="en-US" altLang="ro-RO" b="0" dirty="0">
                <a:latin typeface="Book Antiqua" pitchFamily="18" charset="0"/>
              </a:rPr>
              <a:t> Oracle </a:t>
            </a:r>
            <a:r>
              <a:rPr lang="ro-RO" altLang="ro-RO" b="0" dirty="0">
                <a:latin typeface="Book Antiqua" pitchFamily="18" charset="0"/>
              </a:rPr>
              <a:t>î</a:t>
            </a:r>
            <a:r>
              <a:rPr lang="en-US" altLang="ro-RO" b="0" dirty="0">
                <a:latin typeface="Book Antiqua" pitchFamily="18" charset="0"/>
              </a:rPr>
              <a:t>n </a:t>
            </a:r>
            <a:r>
              <a:rPr lang="en-US" altLang="ro-RO" b="0" dirty="0" err="1">
                <a:latin typeface="Book Antiqua" pitchFamily="18" charset="0"/>
              </a:rPr>
              <a:t>iunie</a:t>
            </a:r>
            <a:r>
              <a:rPr lang="en-US" altLang="ro-RO" b="0" dirty="0">
                <a:latin typeface="Book Antiqua" pitchFamily="18" charset="0"/>
              </a:rPr>
              <a:t> 2006)</a:t>
            </a:r>
          </a:p>
          <a:p>
            <a:pPr>
              <a:lnSpc>
                <a:spcPct val="150000"/>
              </a:lnSpc>
              <a:buFontTx/>
              <a:buChar char="•"/>
            </a:pPr>
            <a:endParaRPr lang="en-US" altLang="ro-RO" b="0" dirty="0">
              <a:latin typeface="Book Antiqua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ro-RO" b="0" dirty="0" err="1" smtClean="0">
                <a:latin typeface="Book Antiqua" pitchFamily="18" charset="0"/>
              </a:rPr>
              <a:t>Despre</a:t>
            </a:r>
            <a:r>
              <a:rPr lang="en-US" altLang="ro-RO" b="0" dirty="0" smtClean="0">
                <a:latin typeface="Book Antiqua" pitchFamily="18" charset="0"/>
              </a:rPr>
              <a:t>: Customer </a:t>
            </a:r>
            <a:r>
              <a:rPr lang="en-US" altLang="ro-RO" b="0" dirty="0">
                <a:latin typeface="Book Antiqua" pitchFamily="18" charset="0"/>
              </a:rPr>
              <a:t>Experience, Customer Engagement, Leadership</a:t>
            </a:r>
            <a:r>
              <a:rPr lang="en-US" altLang="ro-RO" b="0" dirty="0" smtClean="0">
                <a:latin typeface="Book Antiqua" pitchFamily="18" charset="0"/>
              </a:rPr>
              <a:t>, </a:t>
            </a:r>
            <a:r>
              <a:rPr lang="en-US" altLang="ro-RO" b="0" dirty="0">
                <a:latin typeface="Book Antiqua" pitchFamily="18" charset="0"/>
              </a:rPr>
              <a:t>Technology. </a:t>
            </a:r>
            <a:r>
              <a:rPr lang="en-US" altLang="ro-RO" b="0" dirty="0" smtClean="0">
                <a:latin typeface="Book Antiqua" pitchFamily="18" charset="0"/>
              </a:rPr>
              <a:t> </a:t>
            </a:r>
            <a:r>
              <a:rPr lang="en-US" altLang="ro-RO" b="0" dirty="0" err="1" smtClean="0">
                <a:latin typeface="Book Antiqua" pitchFamily="18" charset="0"/>
              </a:rPr>
              <a:t>Vizita</a:t>
            </a:r>
            <a:r>
              <a:rPr lang="ro-RO" altLang="ro-RO" b="0" dirty="0" smtClean="0">
                <a:latin typeface="Book Antiqua" pitchFamily="18" charset="0"/>
              </a:rPr>
              <a:t>ți: </a:t>
            </a:r>
            <a:r>
              <a:rPr lang="ro-RO" altLang="en-US" dirty="0" smtClean="0">
                <a:latin typeface="Book Antiqua" pitchFamily="18" charset="0"/>
                <a:hlinkClick r:id="rId4"/>
              </a:rPr>
              <a:t>http</a:t>
            </a:r>
            <a:r>
              <a:rPr lang="ro-RO" altLang="en-US" dirty="0">
                <a:latin typeface="Book Antiqua" pitchFamily="18" charset="0"/>
                <a:hlinkClick r:id="rId4"/>
              </a:rPr>
              <a:t>://www.customerthink.com/</a:t>
            </a:r>
            <a:r>
              <a:rPr lang="en-US" altLang="ro-RO" b="0" dirty="0">
                <a:latin typeface="Book Antiqua" pitchFamily="18" charset="0"/>
              </a:rPr>
              <a:t> </a:t>
            </a:r>
          </a:p>
        </p:txBody>
      </p:sp>
      <p:pic>
        <p:nvPicPr>
          <p:cNvPr id="108639" name="Picture 95" descr="ebiz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8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8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14000">
              <a:srgbClr val="000059"/>
            </a:gs>
            <a:gs pos="100000">
              <a:srgbClr val="00008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0152472-CB3B-4553-8165-4965D1423B9A}" type="datetime4">
              <a:rPr lang="en-US" altLang="ro-RO">
                <a:latin typeface="Book Antiqua" panose="02040602050305030304" pitchFamily="18" charset="0"/>
              </a:rPr>
              <a:pPr>
                <a:defRPr/>
              </a:pPr>
              <a:t>October 1, 2023</a:t>
            </a:fld>
            <a:endParaRPr lang="en-US" altLang="ro-RO">
              <a:latin typeface="Book Antiqua" panose="02040602050305030304" pitchFamily="18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2C088-BE39-4DBA-85D1-00CF5C2E218B}" type="slidenum">
              <a:rPr lang="en-US" altLang="ro-RO">
                <a:latin typeface="Book Antiqua" panose="02040602050305030304" pitchFamily="18" charset="0"/>
              </a:rPr>
              <a:pPr>
                <a:defRPr/>
              </a:pPr>
              <a:t>7</a:t>
            </a:fld>
            <a:endParaRPr lang="en-US" altLang="ro-RO">
              <a:latin typeface="Book Antiqua" panose="02040602050305030304" pitchFamily="18" charset="0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20688"/>
            <a:ext cx="7459663" cy="1179512"/>
          </a:xfrm>
        </p:spPr>
        <p:txBody>
          <a:bodyPr/>
          <a:lstStyle/>
          <a:p>
            <a:pPr algn="l"/>
            <a:r>
              <a:rPr lang="ro-RO" altLang="ro-RO" sz="2400" dirty="0" smtClean="0">
                <a:latin typeface="Book Antiqua" pitchFamily="18" charset="0"/>
              </a:rPr>
              <a:t>Top 10 vânzări</a:t>
            </a:r>
            <a:r>
              <a:rPr lang="en-US" altLang="ro-RO" sz="2400" dirty="0" smtClean="0">
                <a:latin typeface="Book Antiqua" pitchFamily="18" charset="0"/>
              </a:rPr>
              <a:t> CRM </a:t>
            </a:r>
            <a:r>
              <a:rPr lang="ro-RO" altLang="ro-RO" sz="2400" dirty="0" smtClean="0">
                <a:latin typeface="Book Antiqua" pitchFamily="18" charset="0"/>
              </a:rPr>
              <a:t>- 2021</a:t>
            </a:r>
            <a:endParaRPr lang="en-US" altLang="ro-RO" sz="2400" dirty="0" smtClean="0">
              <a:latin typeface="Book Antiqua" pitchFamily="18" charset="0"/>
            </a:endParaRPr>
          </a:p>
        </p:txBody>
      </p:sp>
      <p:pic>
        <p:nvPicPr>
          <p:cNvPr id="108639" name="Picture 95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587628"/>
            <a:ext cx="7628990" cy="5154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81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8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8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6E4DFCA-EB4D-4512-8544-F314DBBC769B}" type="datetime4">
              <a:rPr lang="en-US" altLang="ro-RO">
                <a:latin typeface="Book Antiqua" panose="02040602050305030304" pitchFamily="18" charset="0"/>
              </a:rPr>
              <a:pPr>
                <a:defRPr/>
              </a:pPr>
              <a:t>October 1, 2023</a:t>
            </a:fld>
            <a:endParaRPr lang="en-US" altLang="ro-RO">
              <a:latin typeface="Book Antiqua" panose="02040602050305030304" pitchFamily="18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292BB5-41C6-48DA-AB5F-526AAE7EC3EC}" type="slidenum">
              <a:rPr lang="en-US" altLang="ro-RO">
                <a:latin typeface="Book Antiqua" panose="02040602050305030304" pitchFamily="18" charset="0"/>
              </a:rPr>
              <a:pPr>
                <a:defRPr/>
              </a:pPr>
              <a:t>8</a:t>
            </a:fld>
            <a:endParaRPr lang="en-US" altLang="ro-RO">
              <a:latin typeface="Book Antiqua" panose="02040602050305030304" pitchFamily="18" charset="0"/>
            </a:endParaRPr>
          </a:p>
        </p:txBody>
      </p:sp>
      <p:sp>
        <p:nvSpPr>
          <p:cNvPr id="922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420688"/>
            <a:ext cx="7459663" cy="1179512"/>
          </a:xfrm>
        </p:spPr>
        <p:txBody>
          <a:bodyPr/>
          <a:lstStyle/>
          <a:p>
            <a:pPr algn="l"/>
            <a:r>
              <a:rPr lang="en-US" altLang="ro-RO" sz="2400" smtClean="0">
                <a:latin typeface="Book Antiqua" pitchFamily="18" charset="0"/>
              </a:rPr>
              <a:t>Solu</a:t>
            </a:r>
            <a:r>
              <a:rPr lang="ro-RO" altLang="ro-RO" sz="2400" smtClean="0">
                <a:latin typeface="Book Antiqua" pitchFamily="18" charset="0"/>
              </a:rPr>
              <a:t>ţ</a:t>
            </a:r>
            <a:r>
              <a:rPr lang="en-US" altLang="ro-RO" sz="2400" smtClean="0">
                <a:latin typeface="Book Antiqua" pitchFamily="18" charset="0"/>
              </a:rPr>
              <a:t>ii CRM pentru companii mici-medii</a:t>
            </a:r>
          </a:p>
        </p:txBody>
      </p:sp>
      <p:sp>
        <p:nvSpPr>
          <p:cNvPr id="9221" name="Text Box 1027"/>
          <p:cNvSpPr txBox="1">
            <a:spLocks noChangeArrowheads="1"/>
          </p:cNvSpPr>
          <p:nvPr/>
        </p:nvSpPr>
        <p:spPr bwMode="auto">
          <a:xfrm>
            <a:off x="533400" y="1914525"/>
            <a:ext cx="838200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0000"/>
              </a:lnSpc>
              <a:buFontTx/>
              <a:buChar char="•"/>
            </a:pPr>
            <a:r>
              <a:rPr lang="en-US" altLang="ro-RO" b="0" dirty="0" smtClean="0">
                <a:latin typeface="Book Antiqua" pitchFamily="18" charset="0"/>
              </a:rPr>
              <a:t>Microsoft Dynamics CRM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ro-RO" b="0" dirty="0" smtClean="0">
                <a:latin typeface="Book Antiqua" pitchFamily="18" charset="0"/>
              </a:rPr>
              <a:t>ACT </a:t>
            </a:r>
            <a:r>
              <a:rPr lang="en-US" altLang="ro-RO" b="0" dirty="0" smtClean="0">
                <a:latin typeface="Book Antiqua" pitchFamily="18" charset="0"/>
                <a:hlinkClick r:id="rId3"/>
              </a:rPr>
              <a:t>www.act.com</a:t>
            </a:r>
            <a:endParaRPr lang="ro-RO" altLang="ro-RO" b="0" dirty="0" smtClean="0">
              <a:latin typeface="Book Antiqua" pitchFamily="18" charset="0"/>
            </a:endParaRPr>
          </a:p>
          <a:p>
            <a:pPr>
              <a:lnSpc>
                <a:spcPct val="120000"/>
              </a:lnSpc>
              <a:buFontTx/>
              <a:buChar char="•"/>
            </a:pPr>
            <a:endParaRPr lang="en-US" altLang="ro-RO" b="0" dirty="0">
              <a:latin typeface="Book Antiqua" pitchFamily="18" charset="0"/>
            </a:endParaRPr>
          </a:p>
          <a:p>
            <a:pPr>
              <a:lnSpc>
                <a:spcPct val="120000"/>
              </a:lnSpc>
              <a:buFontTx/>
              <a:buChar char="•"/>
            </a:pPr>
            <a:r>
              <a:rPr lang="ro-RO" altLang="ro-RO" b="0" dirty="0" smtClean="0">
                <a:latin typeface="Book Antiqua" pitchFamily="18" charset="0"/>
              </a:rPr>
              <a:t> </a:t>
            </a:r>
            <a:r>
              <a:rPr lang="en-US" altLang="ro-RO" b="0" dirty="0" smtClean="0">
                <a:latin typeface="Book Antiqua" pitchFamily="18" charset="0"/>
              </a:rPr>
              <a:t>Maximizer  </a:t>
            </a:r>
            <a:r>
              <a:rPr lang="en-US" altLang="ro-RO" b="0" dirty="0">
                <a:latin typeface="Book Antiqua" pitchFamily="18" charset="0"/>
              </a:rPr>
              <a:t>– https://www.maximizer.com/insights/ </a:t>
            </a:r>
            <a:endParaRPr lang="ro-RO" altLang="ro-RO" b="0" dirty="0" smtClean="0">
              <a:latin typeface="Book Antiqua" pitchFamily="18" charset="0"/>
            </a:endParaRPr>
          </a:p>
          <a:p>
            <a:pPr>
              <a:lnSpc>
                <a:spcPct val="120000"/>
              </a:lnSpc>
              <a:buFontTx/>
              <a:buChar char="•"/>
            </a:pPr>
            <a:endParaRPr lang="ro-RO" altLang="ro-RO" b="0" dirty="0" smtClean="0">
              <a:latin typeface="Book Antiqua" pitchFamily="18" charset="0"/>
            </a:endParaRP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ro-RO" b="0" dirty="0" smtClean="0">
                <a:latin typeface="Book Antiqua" pitchFamily="18" charset="0"/>
              </a:rPr>
              <a:t>Commence - </a:t>
            </a:r>
            <a:r>
              <a:rPr lang="en-US" altLang="ro-RO" b="0" dirty="0" smtClean="0">
                <a:latin typeface="Book Antiqua" pitchFamily="18" charset="0"/>
                <a:hlinkClick r:id="rId4"/>
              </a:rPr>
              <a:t>www.commence.com</a:t>
            </a:r>
            <a:endParaRPr lang="ro-RO" altLang="ro-RO" b="0" dirty="0" smtClean="0">
              <a:latin typeface="Book Antiqua" pitchFamily="18" charset="0"/>
            </a:endParaRPr>
          </a:p>
          <a:p>
            <a:pPr>
              <a:lnSpc>
                <a:spcPct val="120000"/>
              </a:lnSpc>
              <a:buFontTx/>
              <a:buChar char="•"/>
            </a:pPr>
            <a:endParaRPr lang="en-US" altLang="ro-RO" b="0" dirty="0">
              <a:latin typeface="Book Antiqua" pitchFamily="18" charset="0"/>
            </a:endParaRP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ro-RO" b="0" dirty="0">
                <a:latin typeface="Book Antiqua" pitchFamily="18" charset="0"/>
              </a:rPr>
              <a:t> </a:t>
            </a:r>
            <a:r>
              <a:rPr lang="en-US" altLang="ro-RO" b="0" dirty="0" err="1">
                <a:latin typeface="Book Antiqua" pitchFamily="18" charset="0"/>
              </a:rPr>
              <a:t>SuperOffice</a:t>
            </a:r>
            <a:r>
              <a:rPr lang="en-US" altLang="ro-RO" b="0" dirty="0">
                <a:latin typeface="Book Antiqua" pitchFamily="18" charset="0"/>
              </a:rPr>
              <a:t> </a:t>
            </a:r>
            <a:r>
              <a:rPr lang="en-US" altLang="ro-RO" b="0" dirty="0" smtClean="0">
                <a:latin typeface="Book Antiqua" pitchFamily="18" charset="0"/>
              </a:rPr>
              <a:t> </a:t>
            </a:r>
            <a:r>
              <a:rPr lang="en-US" altLang="ro-RO" b="0" dirty="0">
                <a:latin typeface="Book Antiqua" pitchFamily="18" charset="0"/>
              </a:rPr>
              <a:t>– </a:t>
            </a:r>
            <a:r>
              <a:rPr lang="en-US" altLang="ro-RO" b="0" dirty="0">
                <a:latin typeface="Book Antiqua" pitchFamily="18" charset="0"/>
                <a:hlinkClick r:id="rId5"/>
              </a:rPr>
              <a:t>https://www.superoffice.com/crm/complete-crm</a:t>
            </a:r>
            <a:r>
              <a:rPr lang="en-US" altLang="ro-RO" b="0" dirty="0" smtClean="0">
                <a:latin typeface="Book Antiqua" pitchFamily="18" charset="0"/>
                <a:hlinkClick r:id="rId5"/>
              </a:rPr>
              <a:t>/</a:t>
            </a:r>
            <a:endParaRPr lang="ro-RO" altLang="ro-RO" b="0" dirty="0" smtClean="0">
              <a:latin typeface="Book Antiqua" pitchFamily="18" charset="0"/>
            </a:endParaRPr>
          </a:p>
          <a:p>
            <a:pPr>
              <a:lnSpc>
                <a:spcPct val="120000"/>
              </a:lnSpc>
              <a:buFontTx/>
              <a:buChar char="•"/>
            </a:pPr>
            <a:endParaRPr lang="ro-RO" altLang="ro-RO" b="0" dirty="0" smtClean="0">
              <a:latin typeface="Book Antiqua" pitchFamily="18" charset="0"/>
            </a:endParaRP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ro-RO" b="0" dirty="0" smtClean="0">
                <a:latin typeface="Book Antiqua" pitchFamily="18" charset="0"/>
              </a:rPr>
              <a:t> </a:t>
            </a:r>
            <a:r>
              <a:rPr lang="ro-RO" altLang="ro-RO" b="0" dirty="0" smtClean="0">
                <a:latin typeface="Book Antiqua" pitchFamily="18" charset="0"/>
              </a:rPr>
              <a:t>Infor</a:t>
            </a:r>
            <a:r>
              <a:rPr lang="en-US" altLang="ro-RO" b="0" dirty="0" smtClean="0">
                <a:latin typeface="Book Antiqua" pitchFamily="18" charset="0"/>
              </a:rPr>
              <a:t> </a:t>
            </a:r>
            <a:r>
              <a:rPr lang="en-US" altLang="ro-RO" b="0" dirty="0">
                <a:latin typeface="Book Antiqua" pitchFamily="18" charset="0"/>
              </a:rPr>
              <a:t>– </a:t>
            </a:r>
            <a:r>
              <a:rPr lang="en-US" altLang="ro-RO" b="0" dirty="0">
                <a:latin typeface="Book Antiqua" pitchFamily="18" charset="0"/>
                <a:hlinkClick r:id="rId6"/>
              </a:rPr>
              <a:t>https://</a:t>
            </a:r>
            <a:r>
              <a:rPr lang="en-US" altLang="ro-RO" b="0" dirty="0" smtClean="0">
                <a:latin typeface="Book Antiqua" pitchFamily="18" charset="0"/>
                <a:hlinkClick r:id="rId6"/>
              </a:rPr>
              <a:t>www.infor.com/products/customer-experience-suite/crm</a:t>
            </a:r>
            <a:endParaRPr lang="ro-RO" altLang="ro-RO" b="0" dirty="0" smtClean="0">
              <a:latin typeface="Book Antiqua" pitchFamily="18" charset="0"/>
            </a:endParaRPr>
          </a:p>
          <a:p>
            <a:pPr>
              <a:lnSpc>
                <a:spcPct val="120000"/>
              </a:lnSpc>
              <a:buFontTx/>
              <a:buChar char="•"/>
            </a:pPr>
            <a:endParaRPr lang="ro-RO" altLang="ro-RO" b="0" dirty="0" smtClean="0">
              <a:latin typeface="Book Antiqua" pitchFamily="18" charset="0"/>
            </a:endParaRP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ro-RO" b="0" dirty="0">
                <a:latin typeface="Book Antiqua" pitchFamily="18" charset="0"/>
              </a:rPr>
              <a:t>Salesforce  – </a:t>
            </a:r>
            <a:r>
              <a:rPr lang="en-US" altLang="ro-RO" b="0" dirty="0">
                <a:latin typeface="Book Antiqua" pitchFamily="18" charset="0"/>
                <a:hlinkClick r:id="rId7"/>
              </a:rPr>
              <a:t>https://www.salesforce.com/products/what-is-salesforce/</a:t>
            </a:r>
            <a:endParaRPr lang="ro-RO" altLang="ro-RO" b="0" dirty="0">
              <a:latin typeface="Book Antiqua" pitchFamily="18" charset="0"/>
            </a:endParaRPr>
          </a:p>
          <a:p>
            <a:pPr>
              <a:lnSpc>
                <a:spcPct val="120000"/>
              </a:lnSpc>
              <a:buFontTx/>
              <a:buChar char="•"/>
            </a:pPr>
            <a:endParaRPr lang="en-US" altLang="ro-RO" b="0" dirty="0">
              <a:latin typeface="Book Antiqua" pitchFamily="18" charset="0"/>
            </a:endParaRPr>
          </a:p>
        </p:txBody>
      </p:sp>
      <p:pic>
        <p:nvPicPr>
          <p:cNvPr id="192516" name="Picture 1028" descr="ebizlog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F9A65F2-FE57-44B2-9ADD-CF43B3F2A98E}" type="datetime4">
              <a:rPr lang="en-US" altLang="ro-RO">
                <a:latin typeface="Book Antiqua" panose="02040602050305030304" pitchFamily="18" charset="0"/>
              </a:rPr>
              <a:pPr>
                <a:defRPr/>
              </a:pPr>
              <a:t>October 1, 2023</a:t>
            </a:fld>
            <a:endParaRPr lang="en-US" altLang="ro-RO">
              <a:latin typeface="Book Antiqua" panose="02040602050305030304" pitchFamily="18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180498-13DC-452B-A249-173D9071967B}" type="slidenum">
              <a:rPr lang="en-US" altLang="ro-RO">
                <a:latin typeface="Book Antiqua" panose="02040602050305030304" pitchFamily="18" charset="0"/>
              </a:rPr>
              <a:pPr>
                <a:defRPr/>
              </a:pPr>
              <a:t>9</a:t>
            </a:fld>
            <a:endParaRPr lang="en-US" altLang="ro-RO">
              <a:latin typeface="Book Antiqua" panose="02040602050305030304" pitchFamily="18" charset="0"/>
            </a:endParaRPr>
          </a:p>
        </p:txBody>
      </p:sp>
      <p:sp>
        <p:nvSpPr>
          <p:cNvPr id="1024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420688"/>
            <a:ext cx="7459663" cy="1179512"/>
          </a:xfrm>
        </p:spPr>
        <p:txBody>
          <a:bodyPr/>
          <a:lstStyle/>
          <a:p>
            <a:pPr algn="l"/>
            <a:r>
              <a:rPr lang="en-US" altLang="ro-RO" sz="2400" smtClean="0">
                <a:latin typeface="Book Antiqua" pitchFamily="18" charset="0"/>
              </a:rPr>
              <a:t>Solu</a:t>
            </a:r>
            <a:r>
              <a:rPr lang="ro-RO" altLang="ro-RO" sz="2400" smtClean="0">
                <a:latin typeface="Book Antiqua" pitchFamily="18" charset="0"/>
              </a:rPr>
              <a:t>ţ</a:t>
            </a:r>
            <a:r>
              <a:rPr lang="en-US" altLang="ro-RO" sz="2400" smtClean="0">
                <a:latin typeface="Book Antiqua" pitchFamily="18" charset="0"/>
              </a:rPr>
              <a:t>ii CRM pentru companii mici-medii</a:t>
            </a:r>
          </a:p>
        </p:txBody>
      </p:sp>
      <p:sp>
        <p:nvSpPr>
          <p:cNvPr id="10245" name="Text Box 1027"/>
          <p:cNvSpPr txBox="1">
            <a:spLocks noChangeArrowheads="1"/>
          </p:cNvSpPr>
          <p:nvPr/>
        </p:nvSpPr>
        <p:spPr bwMode="auto">
          <a:xfrm>
            <a:off x="762000" y="1914525"/>
            <a:ext cx="8382000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ro-RO" altLang="ro-RO" b="0" dirty="0">
                <a:latin typeface="Book Antiqua" pitchFamily="18" charset="0"/>
              </a:rPr>
              <a:t>În Romania: </a:t>
            </a:r>
            <a:r>
              <a:rPr lang="ro-RO" altLang="ro-RO" b="0" dirty="0">
                <a:latin typeface="Book Antiqua" pitchFamily="18" charset="0"/>
                <a:hlinkClick r:id="rId3"/>
              </a:rPr>
              <a:t>https://www.minicrm.ro</a:t>
            </a:r>
            <a:r>
              <a:rPr lang="ro-RO" altLang="ro-RO" b="0" dirty="0" smtClean="0">
                <a:latin typeface="Book Antiqua" pitchFamily="18" charset="0"/>
                <a:hlinkClick r:id="rId3"/>
              </a:rPr>
              <a:t>/</a:t>
            </a:r>
            <a:endParaRPr lang="ro-RO" altLang="ro-RO" b="0" dirty="0" smtClean="0">
              <a:latin typeface="Book Antiqua" pitchFamily="18" charset="0"/>
            </a:endParaRPr>
          </a:p>
          <a:p>
            <a:pPr>
              <a:lnSpc>
                <a:spcPct val="120000"/>
              </a:lnSpc>
            </a:pPr>
            <a:endParaRPr lang="ro-RO" altLang="ro-RO" b="0" dirty="0">
              <a:latin typeface="Book Antiqua" pitchFamily="18" charset="0"/>
            </a:endParaRPr>
          </a:p>
          <a:p>
            <a:pPr>
              <a:lnSpc>
                <a:spcPct val="120000"/>
              </a:lnSpc>
            </a:pPr>
            <a:r>
              <a:rPr lang="ro-RO" altLang="ro-RO" b="0" dirty="0" smtClean="0">
                <a:latin typeface="Book Antiqua" pitchFamily="18" charset="0"/>
              </a:rPr>
              <a:t>Viitorul pieței de CRM:</a:t>
            </a:r>
          </a:p>
          <a:p>
            <a:pPr>
              <a:lnSpc>
                <a:spcPct val="120000"/>
              </a:lnSpc>
            </a:pPr>
            <a:r>
              <a:rPr lang="ro-RO" altLang="ro-RO" b="0" dirty="0" smtClean="0">
                <a:latin typeface="Book Antiqua" pitchFamily="18" charset="0"/>
              </a:rPr>
              <a:t>https</a:t>
            </a:r>
            <a:r>
              <a:rPr lang="ro-RO" altLang="ro-RO" b="0" dirty="0">
                <a:latin typeface="Book Antiqua" pitchFamily="18" charset="0"/>
              </a:rPr>
              <a:t>://www.marketresearchfuture.com/reports/crm-software-market-4943</a:t>
            </a:r>
            <a:endParaRPr lang="ro-RO" altLang="ro-RO" b="0" dirty="0" smtClean="0">
              <a:latin typeface="Book Antiqua" pitchFamily="18" charset="0"/>
            </a:endParaRPr>
          </a:p>
          <a:p>
            <a:pPr>
              <a:lnSpc>
                <a:spcPct val="120000"/>
              </a:lnSpc>
            </a:pPr>
            <a:endParaRPr lang="en-US" altLang="ro-RO" b="0" dirty="0">
              <a:latin typeface="Book Antiqua" pitchFamily="18" charset="0"/>
            </a:endParaRPr>
          </a:p>
          <a:p>
            <a:pPr>
              <a:lnSpc>
                <a:spcPct val="120000"/>
              </a:lnSpc>
            </a:pPr>
            <a:endParaRPr lang="en-US" altLang="ro-RO" b="0" dirty="0">
              <a:latin typeface="Book Antiqua" pitchFamily="18" charset="0"/>
            </a:endParaRPr>
          </a:p>
          <a:p>
            <a:pPr marL="342900" indent="-342900">
              <a:lnSpc>
                <a:spcPct val="120000"/>
              </a:lnSpc>
              <a:buFontTx/>
              <a:buChar char="-"/>
            </a:pPr>
            <a:endParaRPr lang="ro-RO" altLang="ro-RO" b="0" dirty="0">
              <a:latin typeface="Book Antiqua" pitchFamily="18" charset="0"/>
            </a:endParaRPr>
          </a:p>
          <a:p>
            <a:pPr>
              <a:lnSpc>
                <a:spcPct val="120000"/>
              </a:lnSpc>
            </a:pPr>
            <a:endParaRPr lang="en-US" altLang="ro-RO" b="0" dirty="0">
              <a:latin typeface="Book Antiqua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ro-RO" b="0" dirty="0">
                <a:latin typeface="Book Antiqua" pitchFamily="18" charset="0"/>
              </a:rPr>
              <a:t> </a:t>
            </a:r>
          </a:p>
        </p:txBody>
      </p:sp>
      <p:pic>
        <p:nvPicPr>
          <p:cNvPr id="194564" name="Picture 1028" descr="ebiz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uthorized MC Template">
  <a:themeElements>
    <a:clrScheme name="">
      <a:dk1>
        <a:srgbClr val="000000"/>
      </a:dk1>
      <a:lt1>
        <a:srgbClr val="FFFFFF"/>
      </a:lt1>
      <a:dk2>
        <a:srgbClr val="000080"/>
      </a:dk2>
      <a:lt2>
        <a:srgbClr val="FFFFFF"/>
      </a:lt2>
      <a:accent1>
        <a:srgbClr val="FF9900"/>
      </a:accent1>
      <a:accent2>
        <a:srgbClr val="00FFFF"/>
      </a:accent2>
      <a:accent3>
        <a:srgbClr val="AAAAC0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33"/>
      </a:hlink>
      <a:folHlink>
        <a:srgbClr val="FEBE2A"/>
      </a:folHlink>
    </a:clrScheme>
    <a:fontScheme name="Authorized MC Template">
      <a:majorFont>
        <a:latin typeface="Garamond Light"/>
        <a:ea typeface=""/>
        <a:cs typeface=""/>
      </a:majorFont>
      <a:minorFont>
        <a:latin typeface="Frutiger 45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o-RO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o-RO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uthorized MC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horized MC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thorized MC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horized MC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horized MC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horized MC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horized MC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110610806</TotalTime>
  <Pages>23</Pages>
  <Words>733</Words>
  <Application>Microsoft Office PowerPoint</Application>
  <PresentationFormat>On-screen Show (4:3)</PresentationFormat>
  <Paragraphs>109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Book Antiqua</vt:lpstr>
      <vt:lpstr>Frutiger 45 Light</vt:lpstr>
      <vt:lpstr>Garamond Light</vt:lpstr>
      <vt:lpstr>Times New Roman</vt:lpstr>
      <vt:lpstr>Authorized MC Template</vt:lpstr>
      <vt:lpstr>PowerPoint Presentation</vt:lpstr>
      <vt:lpstr>CRM – Customer Relationship Management</vt:lpstr>
      <vt:lpstr>CRM – Customer Relationship Management</vt:lpstr>
      <vt:lpstr>CRM – Customer Relationship Management</vt:lpstr>
      <vt:lpstr>CRM – Customer Relationship Management</vt:lpstr>
      <vt:lpstr>Soluţii CRM </vt:lpstr>
      <vt:lpstr>Top 10 vânzări CRM - 2021</vt:lpstr>
      <vt:lpstr>Soluţii CRM pentru companii mici-medii</vt:lpstr>
      <vt:lpstr>Soluţii CRM pentru companii mici-medii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E-business</dc:title>
  <dc:subject>E-business</dc:subject>
  <dc:creator>Razvan Zota</dc:creator>
  <cp:lastModifiedBy> </cp:lastModifiedBy>
  <cp:revision>303</cp:revision>
  <cp:lastPrinted>2002-11-13T18:40:53Z</cp:lastPrinted>
  <dcterms:created xsi:type="dcterms:W3CDTF">1997-11-19T08:06:12Z</dcterms:created>
  <dcterms:modified xsi:type="dcterms:W3CDTF">2023-10-01T12:21:38Z</dcterms:modified>
</cp:coreProperties>
</file>