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9" r:id="rId3"/>
    <p:sldId id="393" r:id="rId4"/>
    <p:sldId id="380" r:id="rId5"/>
    <p:sldId id="381" r:id="rId6"/>
    <p:sldId id="382" r:id="rId7"/>
    <p:sldId id="383" r:id="rId8"/>
    <p:sldId id="386" r:id="rId9"/>
    <p:sldId id="388" r:id="rId10"/>
    <p:sldId id="387" r:id="rId11"/>
    <p:sldId id="385" r:id="rId12"/>
    <p:sldId id="389" r:id="rId13"/>
    <p:sldId id="390" r:id="rId14"/>
    <p:sldId id="391" r:id="rId15"/>
    <p:sldId id="392" r:id="rId16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8" autoAdjust="0"/>
    <p:restoredTop sz="93950" autoAdjust="0"/>
  </p:normalViewPr>
  <p:slideViewPr>
    <p:cSldViewPr>
      <p:cViewPr varScale="1">
        <p:scale>
          <a:sx n="74" d="100"/>
          <a:sy n="74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92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fld id="{62719FAF-5D88-4EB3-9C57-C047A3343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4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fld id="{F1CEA14B-0BB2-41D0-9BF4-E1FC049671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3409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55509-E0E1-4BD2-B293-4F150AE225E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8CD0E-EEDE-4594-9975-BF2F6FD3E0C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835AC-F067-457B-B1A3-0D510974CC3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C37F5-6494-4A47-8279-C4B0FAE6AA0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87233-B72D-4AC9-94FA-B6FCAECDB5D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2D1DF-08ED-4BCB-B1B5-0CB90DA6A06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73F83-AC5B-4CDC-9FE9-6FD611EB932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48EF7-4E85-4A5B-B12B-6773E591AF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48EF7-4E85-4A5B-B12B-6773E591AFC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B7FCF-FB1F-4221-8849-E21490B2DFD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F0DE2-A207-4EA7-A9CC-6E0203E4CDB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C1EE1-978C-41DA-B584-D2F01D85297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4EEEC-6C0E-4B70-BEC5-E0428A4FA1B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84107-98AB-4648-AC60-8BE0432139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E9869-E68F-4851-B5B6-A23EDD494DC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o-RO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080" name="Group 1032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3076" name="Freeform 1028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1031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8" name="Rectangle 110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2F682D-36D9-40EB-879C-54B1B29BF788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3149" name="Rectangle 110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7A1CDE-34D5-4BF8-94F5-AB57AB297A8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50" name="Rectangle 110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EA9EC-1040-4921-8941-BB9CA88CB5CD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48990-7E09-4B51-B989-23022B13D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56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1B4B3-17E7-4A22-8B2C-AFC9F26B0F08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3929C-BDBF-4EAD-A610-BDCF8F85B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80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982FA-FE08-41F8-BEE8-F6EBEC9959F4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302F-6297-4FE7-89A5-BC6A20973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98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F6AC5-EE69-41D3-A4D3-51CCC8AF4E31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1D419-A588-419F-A38A-4FDD18F89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12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82AB9-7E12-4439-B792-BEC57F6D3D33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3D6F8-C458-4E01-8324-DFFC6A620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4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43CB1-97DF-462F-B6A7-B380BFF29EC0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B9E77-26AF-4862-9072-7706F23EA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3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001D19-33EA-4B2C-B282-661FAFAACCDF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36856-2C63-4F95-AB38-ABE0D975B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93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4BE79-FFAA-4350-BFFB-DC5CFC7FDDC3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5EC4E-270C-4F72-AF3B-13EC24233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67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BD7A6-A594-43CD-B33C-8BB7A0805E2B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22E77-A086-44FB-AAD1-8AD08920F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4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90FE01-5901-4524-BDD2-3A0D88551D28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9D527-5300-41E2-82DD-D74E65BF2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35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0">
                <a:gamma/>
                <a:shade val="69804"/>
                <a:invGamma/>
              </a:srgbClr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fld id="{48860612-E660-4D2C-BACA-3573A79FC7B7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9CF0BAE-E158-4C9F-AA2F-8448F242C2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Capitolul 1</a:t>
            </a:r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zota.ase.ro/ebusines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se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0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EDBA68CD-FF37-4A21-A88F-C320250144AD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9" name="Rectangle 110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9FF3088-5BA8-4B86-A905-D451AD06AA9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o-RO" altLang="en-US" sz="2800" b="0">
              <a:cs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800" b="0" dirty="0" err="1">
                <a:cs typeface="Times New Roman" pitchFamily="18" charset="0"/>
              </a:rPr>
              <a:t>Sisteme</a:t>
            </a:r>
            <a:r>
              <a:rPr lang="en-US" altLang="en-US" sz="2800" b="0" dirty="0">
                <a:cs typeface="Times New Roman" pitchFamily="18" charset="0"/>
              </a:rPr>
              <a:t> integrate </a:t>
            </a:r>
            <a:r>
              <a:rPr lang="en-US" altLang="en-US" sz="2800" b="0" dirty="0" err="1">
                <a:cs typeface="Times New Roman" pitchFamily="18" charset="0"/>
              </a:rPr>
              <a:t>pentru</a:t>
            </a:r>
            <a:r>
              <a:rPr lang="en-US" altLang="en-US" sz="2800" b="0" dirty="0">
                <a:cs typeface="Times New Roman" pitchFamily="18" charset="0"/>
              </a:rPr>
              <a:t>     </a:t>
            </a:r>
            <a:r>
              <a:rPr lang="ro-RO" altLang="en-US" sz="2800" b="0" dirty="0">
                <a:cs typeface="Times New Roman" pitchFamily="18" charset="0"/>
              </a:rPr>
              <a:t> </a:t>
            </a:r>
            <a:r>
              <a:rPr lang="en-US" altLang="en-US" sz="2800" b="0" dirty="0">
                <a:cs typeface="Times New Roman" pitchFamily="18" charset="0"/>
              </a:rPr>
              <a:t>-business</a:t>
            </a:r>
          </a:p>
          <a:p>
            <a:pPr algn="ctr">
              <a:spcBef>
                <a:spcPct val="50000"/>
              </a:spcBef>
            </a:pPr>
            <a:endParaRPr lang="en-US" altLang="en-US" sz="22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200" b="0" dirty="0">
                <a:cs typeface="Times New Roman" pitchFamily="18" charset="0"/>
              </a:rPr>
              <a:t>6</a:t>
            </a:r>
            <a:r>
              <a:rPr lang="en-US" altLang="en-US" sz="2200" b="0" dirty="0" smtClean="0">
                <a:cs typeface="Times New Roman" pitchFamily="18" charset="0"/>
              </a:rPr>
              <a:t> </a:t>
            </a:r>
            <a:r>
              <a:rPr lang="en-US" altLang="en-US" sz="2200" b="0" dirty="0">
                <a:cs typeface="Times New Roman" pitchFamily="18" charset="0"/>
              </a:rPr>
              <a:t>– CRM </a:t>
            </a:r>
            <a:r>
              <a:rPr lang="en-US" altLang="en-US" sz="2200" b="0" dirty="0" err="1" smtClean="0">
                <a:cs typeface="Times New Roman" pitchFamily="18" charset="0"/>
              </a:rPr>
              <a:t>mobil</a:t>
            </a:r>
            <a:r>
              <a:rPr lang="en-US" altLang="en-US" sz="2200" b="0" dirty="0" smtClean="0">
                <a:cs typeface="Times New Roman" pitchFamily="18" charset="0"/>
              </a:rPr>
              <a:t> / open -source</a:t>
            </a:r>
            <a:endParaRPr lang="en-US" altLang="en-US" sz="22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800" b="0" dirty="0">
              <a:cs typeface="Times New Roman" pitchFamily="18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ro-RO" altLang="en-US" sz="1600" b="0">
              <a:cs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altLang="en-US" sz="1600" b="0" dirty="0">
                <a:cs typeface="Times New Roman" pitchFamily="18" charset="0"/>
              </a:rPr>
              <a:t>Răzvan Daniel Zota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0" dirty="0" err="1" smtClean="0">
                <a:cs typeface="Times New Roman" pitchFamily="18" charset="0"/>
              </a:rPr>
              <a:t>Departamentul</a:t>
            </a:r>
            <a:r>
              <a:rPr lang="en-US" altLang="en-US" sz="1600" b="0" dirty="0" smtClean="0">
                <a:cs typeface="Times New Roman" pitchFamily="18" charset="0"/>
              </a:rPr>
              <a:t> </a:t>
            </a:r>
            <a:r>
              <a:rPr lang="en-US" altLang="en-US" sz="1600" b="0" dirty="0">
                <a:cs typeface="Times New Roman" pitchFamily="18" charset="0"/>
              </a:rPr>
              <a:t>de </a:t>
            </a:r>
            <a:r>
              <a:rPr lang="en-US" altLang="en-US" sz="1600" b="0" dirty="0" err="1">
                <a:cs typeface="Times New Roman" pitchFamily="18" charset="0"/>
              </a:rPr>
              <a:t>Informatic</a:t>
            </a:r>
            <a:r>
              <a:rPr lang="ro-RO" altLang="en-US" sz="1600" b="0" dirty="0">
                <a:cs typeface="Times New Roman" pitchFamily="18" charset="0"/>
              </a:rPr>
              <a:t>ă</a:t>
            </a:r>
            <a:r>
              <a:rPr lang="en-US" altLang="en-US" sz="1600" b="0" dirty="0">
                <a:cs typeface="Times New Roman" pitchFamily="18" charset="0"/>
              </a:rPr>
              <a:t> </a:t>
            </a:r>
            <a:r>
              <a:rPr lang="ro-RO" altLang="en-US" sz="1600" b="0" dirty="0" smtClean="0">
                <a:cs typeface="Times New Roman" pitchFamily="18" charset="0"/>
              </a:rPr>
              <a:t>și Cibernetică </a:t>
            </a:r>
            <a:r>
              <a:rPr lang="en-US" altLang="en-US" sz="1600" b="0" dirty="0" smtClean="0">
                <a:cs typeface="Times New Roman" pitchFamily="18" charset="0"/>
              </a:rPr>
              <a:t>Economic</a:t>
            </a:r>
            <a:r>
              <a:rPr lang="ro-RO" altLang="en-US" sz="1600" b="0" dirty="0">
                <a:cs typeface="Times New Roman" pitchFamily="18" charset="0"/>
              </a:rPr>
              <a:t>ă</a:t>
            </a:r>
            <a:endParaRPr lang="en-US" altLang="en-US" sz="16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0" dirty="0">
                <a:cs typeface="Times New Roman" pitchFamily="18" charset="0"/>
              </a:rPr>
              <a:t>ASE </a:t>
            </a:r>
            <a:r>
              <a:rPr lang="en-US" altLang="en-US" sz="1600" b="0" dirty="0" err="1">
                <a:cs typeface="Times New Roman" pitchFamily="18" charset="0"/>
              </a:rPr>
              <a:t>Bucure</a:t>
            </a:r>
            <a:r>
              <a:rPr lang="ro-RO" altLang="en-US" sz="1600" b="0" dirty="0">
                <a:cs typeface="Times New Roman" pitchFamily="18" charset="0"/>
              </a:rPr>
              <a:t>ş</a:t>
            </a:r>
            <a:r>
              <a:rPr lang="en-US" altLang="en-US" sz="1600" b="0" dirty="0" err="1">
                <a:cs typeface="Times New Roman" pitchFamily="18" charset="0"/>
              </a:rPr>
              <a:t>ti</a:t>
            </a:r>
            <a:endParaRPr lang="en-US" altLang="en-US" sz="16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0" dirty="0">
                <a:cs typeface="Times New Roman" pitchFamily="18" charset="0"/>
                <a:hlinkClick r:id="rId3"/>
              </a:rPr>
              <a:t>zota@ase.ro</a:t>
            </a:r>
            <a:endParaRPr lang="en-US" altLang="en-US" sz="1600" b="0" dirty="0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0" dirty="0" smtClean="0">
                <a:cs typeface="Times New Roman" pitchFamily="18" charset="0"/>
                <a:hlinkClick r:id="rId4"/>
              </a:rPr>
              <a:t>https://</a:t>
            </a:r>
            <a:r>
              <a:rPr lang="en-US" altLang="en-US" sz="1600" b="0" dirty="0">
                <a:cs typeface="Times New Roman" pitchFamily="18" charset="0"/>
                <a:hlinkClick r:id="rId4"/>
              </a:rPr>
              <a:t>zota.ase.ro/eb</a:t>
            </a:r>
            <a:r>
              <a:rPr lang="en-US" altLang="en-US" sz="1600" b="0" dirty="0">
                <a:cs typeface="Times New Roman" pitchFamily="18" charset="0"/>
              </a:rPr>
              <a:t> </a:t>
            </a:r>
          </a:p>
        </p:txBody>
      </p:sp>
      <p:pic>
        <p:nvPicPr>
          <p:cNvPr id="5134" name="Picture 14" descr="ebiz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2514600"/>
            <a:ext cx="411162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4706-7E7C-4B9B-BD38-C42F07F5A4F4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3582-A852-4C63-B6A7-C7C5D6D75BB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 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6214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ro-RO" altLang="en-US" dirty="0">
                <a:cs typeface="Times New Roman" pitchFamily="18" charset="0"/>
              </a:rPr>
              <a:t>Diferenţa mobilităţii</a:t>
            </a:r>
            <a:endParaRPr lang="en-US" altLang="en-US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O serie de analişti şi oameni din domeniu sunt de părere însă că există câteva probleme c</a:t>
            </a:r>
            <a:r>
              <a:rPr lang="en-US" altLang="en-US" b="0" dirty="0">
                <a:cs typeface="Times New Roman" pitchFamily="18" charset="0"/>
              </a:rPr>
              <a:t>are </a:t>
            </a:r>
            <a:r>
              <a:rPr lang="ro-RO" altLang="en-US" b="0" dirty="0">
                <a:cs typeface="Times New Roman" pitchFamily="18" charset="0"/>
              </a:rPr>
              <a:t>blochează creşterea CRM-urilor mobile. Una dintre probleme este aceea că nu există o </a:t>
            </a:r>
            <a:r>
              <a:rPr lang="ro-RO" altLang="en-US" b="0" dirty="0" smtClean="0">
                <a:cs typeface="Times New Roman" pitchFamily="18" charset="0"/>
              </a:rPr>
              <a:t>diferenţiere </a:t>
            </a:r>
            <a:r>
              <a:rPr lang="ro-RO" altLang="en-US" b="0" dirty="0">
                <a:cs typeface="Times New Roman" pitchFamily="18" charset="0"/>
              </a:rPr>
              <a:t>clară între tehnologiile desktop şi cele mobile. </a:t>
            </a:r>
            <a:endParaRPr lang="en-US" altLang="en-US" b="0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În acest sens se indică faptul că majoritatea producătorilor de sisteme CRM oferă ca soluţie mobilă o </a:t>
            </a:r>
            <a:r>
              <a:rPr lang="en-US" altLang="en-US" b="0" dirty="0">
                <a:cs typeface="Times New Roman" pitchFamily="18" charset="0"/>
              </a:rPr>
              <a:t>“sub</a:t>
            </a:r>
            <a:r>
              <a:rPr lang="ro-RO" altLang="en-US" b="0" dirty="0">
                <a:cs typeface="Times New Roman" pitchFamily="18" charset="0"/>
              </a:rPr>
              <a:t>-componentă</a:t>
            </a:r>
            <a:r>
              <a:rPr lang="en-US" altLang="en-US" b="0" dirty="0">
                <a:cs typeface="Times New Roman" pitchFamily="18" charset="0"/>
              </a:rPr>
              <a:t>“</a:t>
            </a:r>
            <a:r>
              <a:rPr lang="ro-RO" altLang="en-US" b="0" dirty="0">
                <a:cs typeface="Times New Roman" pitchFamily="18" charset="0"/>
              </a:rPr>
              <a:t> a unei tehnologii desktop</a:t>
            </a:r>
            <a:r>
              <a:rPr lang="en-US" altLang="en-US" b="0" dirty="0">
                <a:cs typeface="Times New Roman" pitchFamily="18" charset="0"/>
              </a:rPr>
              <a:t>; </a:t>
            </a:r>
            <a:r>
              <a:rPr lang="ro-RO" altLang="en-US" b="0" dirty="0">
                <a:cs typeface="Times New Roman" pitchFamily="18" charset="0"/>
              </a:rPr>
              <a:t>în acest sens, soluţiile care depind de o conexiune</a:t>
            </a:r>
            <a:r>
              <a:rPr lang="en-US" altLang="en-US" b="0" dirty="0">
                <a:cs typeface="Times New Roman" pitchFamily="18" charset="0"/>
              </a:rPr>
              <a:t> Internet </a:t>
            </a:r>
            <a:r>
              <a:rPr lang="ro-RO" altLang="en-US" b="0" dirty="0">
                <a:cs typeface="Times New Roman" pitchFamily="18" charset="0"/>
              </a:rPr>
              <a:t>nu tratează cum se cuvine dificultatea conexiunilor “</a:t>
            </a:r>
            <a:r>
              <a:rPr lang="en-US" altLang="en-US" b="0" dirty="0">
                <a:cs typeface="Times New Roman" pitchFamily="18" charset="0"/>
              </a:rPr>
              <a:t>always-on</a:t>
            </a:r>
            <a:r>
              <a:rPr lang="ro-RO" altLang="en-US" b="0" dirty="0">
                <a:cs typeface="Times New Roman" pitchFamily="18" charset="0"/>
              </a:rPr>
              <a:t>” în contextul mobil</a:t>
            </a:r>
            <a:r>
              <a:rPr lang="en-US" altLang="en-US" b="0" dirty="0">
                <a:cs typeface="Times New Roman" pitchFamily="18" charset="0"/>
              </a:rPr>
              <a:t>.</a:t>
            </a:r>
            <a:endParaRPr lang="ro-RO" altLang="en-US" b="0" dirty="0">
              <a:cs typeface="Times New Roman" pitchFamily="18" charset="0"/>
            </a:endParaRPr>
          </a:p>
          <a:p>
            <a:endParaRPr lang="en-US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Ce se doreşte în primul rând este recunoaşterea clară a diferenţierii dintre tehnologia mobilă şi cea desktop – acestea două sunt tehnologii fundamental diferite.</a:t>
            </a:r>
            <a:r>
              <a:rPr lang="en-US" altLang="en-US" b="0" dirty="0">
                <a:cs typeface="Times New Roman" pitchFamily="18" charset="0"/>
              </a:rPr>
              <a:t> </a:t>
            </a:r>
            <a:endParaRPr lang="ro-RO" altLang="en-US" b="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0A7F-25B1-4671-9AAC-0F20A6EBE37C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75AD-1DD2-4AF0-8461-573A9598387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800">
                <a:solidFill>
                  <a:schemeClr val="tx1"/>
                </a:solidFill>
                <a:latin typeface="Garamond" pitchFamily="18" charset="0"/>
              </a:rPr>
              <a:t>Cinci factori importanţi pentru CRM-ul mobil</a:t>
            </a:r>
            <a:endParaRPr lang="en-US" altLang="en-US" sz="280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5805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ro-RO" altLang="en-US" sz="1800" dirty="0">
              <a:cs typeface="Times New Roman" pitchFamily="18" charset="0"/>
            </a:endParaRP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723900" y="2584947"/>
            <a:ext cx="80772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ro-RO" altLang="en-US" sz="2000" dirty="0" smtClean="0">
                <a:latin typeface="Book Antiqua" pitchFamily="18" charset="0"/>
              </a:rPr>
              <a:t>Cheia este (și) funcționalitatea </a:t>
            </a:r>
            <a:r>
              <a:rPr lang="en-US" altLang="en-US" sz="2000" i="1" dirty="0" smtClean="0">
                <a:latin typeface="Book Antiqua" pitchFamily="18" charset="0"/>
              </a:rPr>
              <a:t>Off-line</a:t>
            </a:r>
            <a:r>
              <a:rPr lang="en-US" altLang="en-US" sz="2000" dirty="0" smtClean="0">
                <a:latin typeface="Book Antiqua" pitchFamily="18" charset="0"/>
              </a:rPr>
              <a:t>. </a:t>
            </a:r>
            <a:endParaRPr lang="en-US" altLang="en-US" sz="2000" dirty="0">
              <a:latin typeface="Book Antiqua" pitchFamily="18" charset="0"/>
            </a:endParaRPr>
          </a:p>
          <a:p>
            <a:pPr>
              <a:buFontTx/>
              <a:buAutoNum type="arabicPeriod"/>
            </a:pPr>
            <a:endParaRPr lang="en-US" altLang="en-US" sz="2000" dirty="0">
              <a:latin typeface="Book Antiqua" pitchFamily="18" charset="0"/>
            </a:endParaRPr>
          </a:p>
          <a:p>
            <a:r>
              <a:rPr lang="ro-RO" altLang="en-US" sz="2000" b="0" dirty="0" smtClean="0">
                <a:latin typeface="Book Antiqua" pitchFamily="18" charset="0"/>
              </a:rPr>
              <a:t>Aplicațiile mo</a:t>
            </a:r>
            <a:r>
              <a:rPr lang="en-US" altLang="en-US" sz="2000" b="0" dirty="0" smtClean="0">
                <a:latin typeface="Book Antiqua" pitchFamily="18" charset="0"/>
              </a:rPr>
              <a:t>bile CRM</a:t>
            </a:r>
            <a:r>
              <a:rPr lang="ro-RO" altLang="en-US" sz="2000" b="0" dirty="0" smtClean="0">
                <a:latin typeface="Book Antiqua" pitchFamily="18" charset="0"/>
              </a:rPr>
              <a:t> trebuie să fie concepute cu abilitatea de a utiliza în mod inteligent o conexiune wireless când aceasta este disponibilă, dar nu trebuie să fie dependentă de această conexiune.</a:t>
            </a:r>
            <a:endParaRPr lang="en-US" altLang="en-US" sz="20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D370-FE9B-4892-8029-3115440CDEC6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8762-0F16-45A1-82D8-C0AF056337BF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26624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796636" y="2186286"/>
            <a:ext cx="77724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altLang="en-US" sz="2000" dirty="0">
                <a:latin typeface="Book Antiqua" pitchFamily="18" charset="0"/>
              </a:rPr>
              <a:t>2. </a:t>
            </a:r>
            <a:r>
              <a:rPr lang="ro-RO" altLang="en-US" sz="2000" dirty="0" smtClean="0">
                <a:latin typeface="Book Antiqua" pitchFamily="18" charset="0"/>
              </a:rPr>
              <a:t>Standardele deschise ajută la o integrare mai bună</a:t>
            </a:r>
            <a:endParaRPr lang="en-US" altLang="en-US" sz="2000" b="0" dirty="0">
              <a:latin typeface="Book Antiqua" pitchFamily="18" charset="0"/>
            </a:endParaRPr>
          </a:p>
          <a:p>
            <a:endParaRPr lang="ro-RO" altLang="en-US" sz="2000" b="0" dirty="0" smtClean="0">
              <a:latin typeface="Book Antiqua" pitchFamily="18" charset="0"/>
            </a:endParaRPr>
          </a:p>
          <a:p>
            <a:r>
              <a:rPr lang="ro-RO" altLang="en-US" sz="2000" b="0" dirty="0" smtClean="0">
                <a:latin typeface="Book Antiqua" pitchFamily="18" charset="0"/>
              </a:rPr>
              <a:t>Selectarea unei platforme bazată pe standarde deschise ce pot fi integrate cu o varietate de sisteme back-end -- </a:t>
            </a:r>
            <a:r>
              <a:rPr lang="ro-RO" altLang="en-US" sz="2000" b="0" dirty="0">
                <a:latin typeface="Book Antiqua" pitchFamily="18" charset="0"/>
              </a:rPr>
              <a:t>ERP, </a:t>
            </a:r>
            <a:r>
              <a:rPr lang="ro-RO" altLang="en-US" sz="2000" b="0" dirty="0" smtClean="0">
                <a:latin typeface="Book Antiqua" pitchFamily="18" charset="0"/>
              </a:rPr>
              <a:t>Intranet</a:t>
            </a:r>
            <a:r>
              <a:rPr lang="ro-RO" altLang="en-US" sz="2000" b="0" dirty="0">
                <a:latin typeface="Book Antiqua" pitchFamily="18" charset="0"/>
              </a:rPr>
              <a:t>, legacy, </a:t>
            </a:r>
            <a:r>
              <a:rPr lang="ro-RO" altLang="en-US" sz="2000" b="0" dirty="0" smtClean="0">
                <a:latin typeface="Book Antiqua" pitchFamily="18" charset="0"/>
              </a:rPr>
              <a:t>baze de date și  </a:t>
            </a:r>
            <a:r>
              <a:rPr lang="ro-RO" altLang="en-US" sz="2000" b="0" dirty="0">
                <a:latin typeface="Book Antiqua" pitchFamily="18" charset="0"/>
              </a:rPr>
              <a:t>e-mail </a:t>
            </a:r>
            <a:r>
              <a:rPr lang="ro-RO" altLang="en-US" sz="2000" b="0" dirty="0" smtClean="0">
                <a:latin typeface="Book Antiqua" pitchFamily="18" charset="0"/>
              </a:rPr>
              <a:t>– este imperativă.</a:t>
            </a:r>
          </a:p>
          <a:p>
            <a:endParaRPr lang="ro-RO" altLang="en-US" sz="2000" b="0" dirty="0" smtClean="0">
              <a:latin typeface="Book Antiqua" pitchFamily="18" charset="0"/>
            </a:endParaRPr>
          </a:p>
          <a:p>
            <a:r>
              <a:rPr lang="ro-RO" altLang="en-US" sz="2000" b="0" dirty="0" smtClean="0">
                <a:latin typeface="Book Antiqua" pitchFamily="18" charset="0"/>
              </a:rPr>
              <a:t>În plus, oferirea de suport pentru standarde deschise asigură faptul că aplicația poate fi folosită pe o varietate de platforme și este suficient de flexibilă pentru a ține pasul cu schimbările din domeniu</a:t>
            </a:r>
            <a:r>
              <a:rPr lang="en-US" altLang="en-US" sz="2000" b="0" dirty="0" smtClean="0">
                <a:latin typeface="Book Antiqua" pitchFamily="18" charset="0"/>
              </a:rPr>
              <a:t>.</a:t>
            </a:r>
            <a:endParaRPr lang="en-US" altLang="en-US" sz="2000" b="0" dirty="0">
              <a:latin typeface="Book Antiqua" pitchFamily="18" charset="0"/>
            </a:endParaRP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  <a:noFill/>
          <a:ln/>
        </p:spPr>
        <p:txBody>
          <a:bodyPr/>
          <a:lstStyle/>
          <a:p>
            <a:pPr algn="l"/>
            <a:r>
              <a:rPr lang="ro-RO" altLang="en-US" sz="2800">
                <a:latin typeface="Garamond" pitchFamily="18" charset="0"/>
              </a:rPr>
              <a:t>Cinci factori importanţi pentru CRM-ul mobil</a:t>
            </a:r>
            <a:endParaRPr lang="en-US" altLang="en-US" sz="28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C617-48B9-43AC-9C97-52A7B5056016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D29D-13D1-43E4-8FC1-A5BB993C5AE2}" type="slidenum">
              <a:rPr lang="en-US" altLang="en-US"/>
              <a:pPr/>
              <a:t>13</a:t>
            </a:fld>
            <a:endParaRPr lang="en-US" altLang="en-US"/>
          </a:p>
        </p:txBody>
      </p:sp>
      <p:pic>
        <p:nvPicPr>
          <p:cNvPr id="26829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879764" y="2590800"/>
            <a:ext cx="7620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altLang="en-US" sz="2000" dirty="0">
                <a:latin typeface="Book Antiqua" pitchFamily="18" charset="0"/>
              </a:rPr>
              <a:t>3. </a:t>
            </a:r>
            <a:r>
              <a:rPr lang="ro-RO" altLang="en-US" sz="2000" dirty="0" smtClean="0">
                <a:latin typeface="Book Antiqua" pitchFamily="18" charset="0"/>
              </a:rPr>
              <a:t>Securitatea este crucială</a:t>
            </a:r>
            <a:r>
              <a:rPr lang="ro-RO" altLang="en-US" sz="2000" b="0" dirty="0" smtClean="0">
                <a:latin typeface="Book Antiqua" pitchFamily="18" charset="0"/>
              </a:rPr>
              <a:t> </a:t>
            </a:r>
            <a:endParaRPr lang="en-US" altLang="en-US" sz="2000" b="0" dirty="0">
              <a:latin typeface="Book Antiqua" pitchFamily="18" charset="0"/>
            </a:endParaRPr>
          </a:p>
          <a:p>
            <a:endParaRPr lang="en-US" altLang="en-US" sz="2000" b="0" dirty="0">
              <a:latin typeface="Book Antiqua" pitchFamily="18" charset="0"/>
            </a:endParaRPr>
          </a:p>
          <a:p>
            <a:r>
              <a:rPr lang="ro-RO" altLang="en-US" sz="2000" b="0" dirty="0" smtClean="0">
                <a:latin typeface="Book Antiqua" pitchFamily="18" charset="0"/>
              </a:rPr>
              <a:t>Aplicațiile de  </a:t>
            </a:r>
            <a:r>
              <a:rPr lang="ro-RO" altLang="en-US" sz="2000" b="0" dirty="0">
                <a:latin typeface="Book Antiqua" pitchFamily="18" charset="0"/>
              </a:rPr>
              <a:t>CRM </a:t>
            </a:r>
            <a:r>
              <a:rPr lang="ro-RO" altLang="en-US" sz="2000" b="0" dirty="0" smtClean="0">
                <a:latin typeface="Book Antiqua" pitchFamily="18" charset="0"/>
              </a:rPr>
              <a:t> mobil conțin date esențiale și informații de contact ale clienților. Aplicațiile mobile trebuie să fie capabile să ofere o securitate </a:t>
            </a:r>
            <a:r>
              <a:rPr lang="en-US" altLang="en-US" sz="2000" b="0" dirty="0" smtClean="0">
                <a:latin typeface="Book Antiqua" pitchFamily="18" charset="0"/>
              </a:rPr>
              <a:t>“</a:t>
            </a:r>
            <a:r>
              <a:rPr lang="ro-RO" altLang="en-US" sz="2000" b="0" dirty="0" smtClean="0">
                <a:latin typeface="Book Antiqua" pitchFamily="18" charset="0"/>
              </a:rPr>
              <a:t>enterprise</a:t>
            </a:r>
            <a:r>
              <a:rPr lang="en-US" altLang="en-US" sz="2000" b="0" dirty="0" smtClean="0">
                <a:latin typeface="Book Antiqua" pitchFamily="18" charset="0"/>
              </a:rPr>
              <a:t>”</a:t>
            </a:r>
            <a:r>
              <a:rPr lang="en-US" altLang="en-US" sz="2000" b="0" dirty="0" err="1" smtClean="0">
                <a:latin typeface="Book Antiqua" pitchFamily="18" charset="0"/>
              </a:rPr>
              <a:t>prin</a:t>
            </a:r>
            <a:r>
              <a:rPr lang="en-US" altLang="en-US" sz="2000" b="0" dirty="0" smtClean="0">
                <a:latin typeface="Book Antiqua" pitchFamily="18" charset="0"/>
              </a:rPr>
              <a:t> </a:t>
            </a:r>
            <a:r>
              <a:rPr lang="en-US" altLang="en-US" sz="2000" b="0" dirty="0" err="1" smtClean="0">
                <a:latin typeface="Book Antiqua" pitchFamily="18" charset="0"/>
              </a:rPr>
              <a:t>autentificare</a:t>
            </a:r>
            <a:r>
              <a:rPr lang="en-US" altLang="en-US" sz="2000" b="0" dirty="0" smtClean="0">
                <a:latin typeface="Book Antiqua" pitchFamily="18" charset="0"/>
              </a:rPr>
              <a:t>, </a:t>
            </a:r>
            <a:r>
              <a:rPr lang="en-US" altLang="en-US" sz="2000" b="0" dirty="0" err="1" smtClean="0">
                <a:latin typeface="Book Antiqua" pitchFamily="18" charset="0"/>
              </a:rPr>
              <a:t>criptare</a:t>
            </a:r>
            <a:r>
              <a:rPr lang="en-US" altLang="en-US" sz="2000" b="0" dirty="0" smtClean="0">
                <a:latin typeface="Book Antiqua" pitchFamily="18" charset="0"/>
              </a:rPr>
              <a:t>  </a:t>
            </a:r>
            <a:r>
              <a:rPr lang="ro-RO" altLang="en-US" sz="2000" b="0" dirty="0" smtClean="0">
                <a:latin typeface="Book Antiqua" pitchFamily="18" charset="0"/>
              </a:rPr>
              <a:t>și </a:t>
            </a:r>
            <a:r>
              <a:rPr lang="en-US" altLang="en-US" sz="2000" b="0" dirty="0" err="1" smtClean="0">
                <a:latin typeface="Book Antiqua" pitchFamily="18" charset="0"/>
              </a:rPr>
              <a:t>asigurarea</a:t>
            </a:r>
            <a:r>
              <a:rPr lang="en-US" altLang="en-US" sz="2000" b="0" dirty="0" smtClean="0">
                <a:latin typeface="Book Antiqua" pitchFamily="18" charset="0"/>
              </a:rPr>
              <a:t> </a:t>
            </a:r>
            <a:r>
              <a:rPr lang="en-US" altLang="en-US" sz="2000" b="0" dirty="0" err="1" smtClean="0">
                <a:latin typeface="Book Antiqua" pitchFamily="18" charset="0"/>
              </a:rPr>
              <a:t>unui</a:t>
            </a:r>
            <a:r>
              <a:rPr lang="en-US" altLang="en-US" sz="2000" b="0" dirty="0" smtClean="0">
                <a:latin typeface="Book Antiqua" pitchFamily="18" charset="0"/>
              </a:rPr>
              <a:t> </a:t>
            </a:r>
            <a:r>
              <a:rPr lang="ro-RO" altLang="en-US" sz="2000" b="0" dirty="0" smtClean="0">
                <a:latin typeface="Book Antiqua" pitchFamily="18" charset="0"/>
              </a:rPr>
              <a:t>control</a:t>
            </a:r>
            <a:r>
              <a:rPr lang="en-US" altLang="en-US" sz="2000" b="0" dirty="0" smtClean="0">
                <a:latin typeface="Book Antiqua" pitchFamily="18" charset="0"/>
              </a:rPr>
              <a:t> </a:t>
            </a:r>
            <a:r>
              <a:rPr lang="ro-RO" altLang="en-US" sz="2000" b="0" dirty="0" smtClean="0">
                <a:latin typeface="Book Antiqua" pitchFamily="18" charset="0"/>
              </a:rPr>
              <a:t>bazat pe politici de securitate.</a:t>
            </a:r>
            <a:r>
              <a:rPr lang="ro-RO" altLang="en-US" sz="2000" dirty="0" smtClean="0">
                <a:latin typeface="Book Antiqua" pitchFamily="18" charset="0"/>
              </a:rPr>
              <a:t> </a:t>
            </a:r>
            <a:endParaRPr lang="en-US" altLang="en-US" sz="2000" dirty="0">
              <a:latin typeface="Book Antiqua" pitchFamily="18" charset="0"/>
            </a:endParaRP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685800" y="42068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1pPr>
            <a:lvl2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2pPr>
            <a:lvl3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3pPr>
            <a:lvl4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4pPr>
            <a:lvl5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5pPr>
            <a:lvl6pPr marL="4572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6pPr>
            <a:lvl7pPr marL="9144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7pPr>
            <a:lvl8pPr marL="13716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8pPr>
            <a:lvl9pPr marL="18288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9pPr>
          </a:lstStyle>
          <a:p>
            <a:pPr algn="l"/>
            <a:r>
              <a:rPr lang="ro-RO" altLang="en-US" sz="2800" b="0">
                <a:solidFill>
                  <a:schemeClr val="tx1"/>
                </a:solidFill>
                <a:latin typeface="Garamond" pitchFamily="18" charset="0"/>
              </a:rPr>
              <a:t>Cinci factori importanţi pentru CRM-ul mobil</a:t>
            </a:r>
            <a:endParaRPr lang="en-US" altLang="en-US" sz="2800" b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D449-B85E-4A57-B83C-D709F7EA3B62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A2C6-5517-444A-99E6-BC267193184D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27033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93738" y="2438400"/>
            <a:ext cx="77724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altLang="en-US" sz="2000" dirty="0">
                <a:latin typeface="Book Antiqua" pitchFamily="18" charset="0"/>
              </a:rPr>
              <a:t>4. </a:t>
            </a:r>
            <a:r>
              <a:rPr lang="ro-RO" altLang="en-US" sz="2000" dirty="0" smtClean="0">
                <a:latin typeface="Book Antiqua" pitchFamily="18" charset="0"/>
              </a:rPr>
              <a:t>Ușurința în utilizare trebuie să fie în prim-plan</a:t>
            </a:r>
            <a:endParaRPr lang="en-US" altLang="en-US" sz="2000" dirty="0">
              <a:latin typeface="Book Antiqua" pitchFamily="18" charset="0"/>
            </a:endParaRPr>
          </a:p>
          <a:p>
            <a:endParaRPr lang="en-US" altLang="en-US" sz="2000" dirty="0">
              <a:latin typeface="Book Antiqua" pitchFamily="18" charset="0"/>
            </a:endParaRPr>
          </a:p>
          <a:p>
            <a:r>
              <a:rPr lang="ro-RO" altLang="en-US" sz="2000" b="0" dirty="0" smtClean="0">
                <a:latin typeface="Book Antiqua" pitchFamily="18" charset="0"/>
              </a:rPr>
              <a:t>Pentru a fi eficiente, sistemele de CRM mobil trebuie să fie </a:t>
            </a:r>
            <a:r>
              <a:rPr lang="en-US" altLang="en-US" sz="2000" b="0" dirty="0" smtClean="0">
                <a:latin typeface="Book Antiqua" pitchFamily="18" charset="0"/>
              </a:rPr>
              <a:t>“</a:t>
            </a:r>
            <a:r>
              <a:rPr lang="ro-RO" altLang="en-US" sz="2000" b="0" dirty="0" smtClean="0">
                <a:latin typeface="Book Antiqua" pitchFamily="18" charset="0"/>
              </a:rPr>
              <a:t>instant-on</a:t>
            </a:r>
            <a:r>
              <a:rPr lang="en-US" altLang="en-US" sz="2000" b="0" dirty="0" smtClean="0">
                <a:latin typeface="Book Antiqua" pitchFamily="18" charset="0"/>
              </a:rPr>
              <a:t>”</a:t>
            </a:r>
            <a:r>
              <a:rPr lang="ro-RO" altLang="en-US" sz="2000" b="0" dirty="0" smtClean="0">
                <a:latin typeface="Book Antiqua" pitchFamily="18" charset="0"/>
              </a:rPr>
              <a:t>, ușor de navigat și să necesite puțină instruire pentru a fi utilizate. Interfața utilizator trebuie să fie reconfigurabilă pentru fiecare flux de lucru și proces de vânzare.</a:t>
            </a:r>
            <a:r>
              <a:rPr lang="ro-RO" altLang="en-US" sz="2000" b="0" dirty="0">
                <a:latin typeface="Book Antiqua" pitchFamily="18" charset="0"/>
              </a:rPr>
              <a:t/>
            </a:r>
            <a:br>
              <a:rPr lang="ro-RO" altLang="en-US" sz="2000" b="0" dirty="0">
                <a:latin typeface="Book Antiqua" pitchFamily="18" charset="0"/>
              </a:rPr>
            </a:br>
            <a:endParaRPr lang="en-US" altLang="en-US" sz="2000" b="0" dirty="0">
              <a:latin typeface="Book Antiqua" pitchFamily="18" charset="0"/>
            </a:endParaRP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693738" y="457200"/>
            <a:ext cx="7459662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1pPr>
            <a:lvl2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2pPr>
            <a:lvl3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3pPr>
            <a:lvl4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4pPr>
            <a:lvl5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5pPr>
            <a:lvl6pPr marL="4572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6pPr>
            <a:lvl7pPr marL="9144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7pPr>
            <a:lvl8pPr marL="13716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8pPr>
            <a:lvl9pPr marL="18288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9pPr>
          </a:lstStyle>
          <a:p>
            <a:pPr algn="l"/>
            <a:r>
              <a:rPr lang="ro-RO" altLang="en-US" sz="2800" b="0">
                <a:solidFill>
                  <a:schemeClr val="tx1"/>
                </a:solidFill>
                <a:latin typeface="Garamond" pitchFamily="18" charset="0"/>
              </a:rPr>
              <a:t>Cinci factori importanţi pentru CRM-ul mobil</a:t>
            </a:r>
            <a:endParaRPr lang="en-US" altLang="en-US" sz="2800" b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BE03-180F-46B0-8C5B-3CAC0F665A2D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F6F9-B69B-4BA1-A2EE-DDD00C804211}" type="slidenum">
              <a:rPr lang="en-US" altLang="en-US"/>
              <a:pPr/>
              <a:t>15</a:t>
            </a:fld>
            <a:endParaRPr lang="en-US" altLang="en-US"/>
          </a:p>
        </p:txBody>
      </p:sp>
      <p:pic>
        <p:nvPicPr>
          <p:cNvPr id="272386" name="Picture 2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685800" y="2120207"/>
            <a:ext cx="77724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altLang="en-US" sz="2000" dirty="0">
                <a:latin typeface="Book Antiqua" pitchFamily="18" charset="0"/>
              </a:rPr>
              <a:t>5. </a:t>
            </a:r>
            <a:r>
              <a:rPr lang="ro-RO" altLang="en-US" sz="2000" dirty="0" smtClean="0">
                <a:latin typeface="Book Antiqua" pitchFamily="18" charset="0"/>
              </a:rPr>
              <a:t>Informația în timp real este critică</a:t>
            </a:r>
            <a:r>
              <a:rPr lang="ro-RO" altLang="en-US" sz="2000" b="0" dirty="0" smtClean="0">
                <a:latin typeface="Book Antiqua" pitchFamily="18" charset="0"/>
              </a:rPr>
              <a:t> </a:t>
            </a:r>
            <a:endParaRPr lang="en-US" altLang="en-US" sz="2000" b="0" dirty="0">
              <a:latin typeface="Book Antiqua" pitchFamily="18" charset="0"/>
            </a:endParaRPr>
          </a:p>
          <a:p>
            <a:endParaRPr lang="en-US" altLang="en-US" sz="2000" b="0" dirty="0">
              <a:latin typeface="Book Antiqua" pitchFamily="18" charset="0"/>
            </a:endParaRPr>
          </a:p>
          <a:p>
            <a:pPr marL="0" algn="just"/>
            <a:r>
              <a:rPr lang="en-US" altLang="en-US" sz="2000" b="0" dirty="0" smtClean="0">
                <a:latin typeface="Book Antiqua" pitchFamily="18" charset="0"/>
              </a:rPr>
              <a:t>	</a:t>
            </a:r>
            <a:r>
              <a:rPr lang="ro-RO" altLang="en-US" sz="2000" b="0" dirty="0" smtClean="0">
                <a:latin typeface="Book Antiqua" pitchFamily="18" charset="0"/>
              </a:rPr>
              <a:t>Caracteristici precum alerte și sincronizări programate vor stimula experiența unei conexiuni permanente prin oferirea de informații </a:t>
            </a:r>
            <a:r>
              <a:rPr lang="ro-RO" altLang="en-US" sz="2000" b="0" dirty="0">
                <a:latin typeface="Book Antiqua" pitchFamily="18" charset="0"/>
              </a:rPr>
              <a:t> </a:t>
            </a:r>
            <a:r>
              <a:rPr lang="ro-RO" altLang="en-US" sz="2000" b="0" dirty="0" smtClean="0">
                <a:latin typeface="Book Antiqua" pitchFamily="18" charset="0"/>
              </a:rPr>
              <a:t>ASAP</a:t>
            </a:r>
            <a:r>
              <a:rPr lang="en-US" altLang="en-US" sz="2000" b="0" smtClean="0">
                <a:latin typeface="Book Antiqua" pitchFamily="18" charset="0"/>
              </a:rPr>
              <a:t> </a:t>
            </a:r>
            <a:r>
              <a:rPr lang="ro-RO" altLang="en-US" sz="2000" b="0" smtClean="0">
                <a:latin typeface="Book Antiqua" pitchFamily="18" charset="0"/>
              </a:rPr>
              <a:t>utilizatorului </a:t>
            </a:r>
            <a:r>
              <a:rPr lang="ro-RO" altLang="en-US" sz="2000" b="0" dirty="0" smtClean="0">
                <a:latin typeface="Book Antiqua" pitchFamily="18" charset="0"/>
              </a:rPr>
              <a:t>(în funcție de conexiunea wireless). </a:t>
            </a:r>
            <a:endParaRPr lang="en-US" altLang="en-US" sz="2000" b="0" dirty="0" smtClean="0">
              <a:latin typeface="Book Antiqua" pitchFamily="18" charset="0"/>
            </a:endParaRPr>
          </a:p>
          <a:p>
            <a:pPr marL="0" algn="just"/>
            <a:endParaRPr lang="ro-RO" altLang="en-US" sz="2000" b="0" dirty="0" smtClean="0">
              <a:latin typeface="Book Antiqua" pitchFamily="18" charset="0"/>
            </a:endParaRPr>
          </a:p>
          <a:p>
            <a:pPr marL="0" algn="just"/>
            <a:r>
              <a:rPr lang="en-US" altLang="en-US" sz="2000" b="0" dirty="0" smtClean="0">
                <a:latin typeface="Book Antiqua" pitchFamily="18" charset="0"/>
              </a:rPr>
              <a:t>	</a:t>
            </a:r>
            <a:r>
              <a:rPr lang="ro-RO" altLang="en-US" sz="2000" b="0" dirty="0" smtClean="0">
                <a:latin typeface="Book Antiqua" pitchFamily="18" charset="0"/>
              </a:rPr>
              <a:t>Aplicațiile mobile trebuie să accelereze comunicarea, luarea deciziilor și reactivitatea față de client prin conectarea permanentă a utilizatorilor.</a:t>
            </a:r>
            <a:endParaRPr lang="en-US" altLang="en-US" sz="2000" dirty="0">
              <a:latin typeface="Book Antiqua" pitchFamily="18" charset="0"/>
            </a:endParaRP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93738" y="457200"/>
            <a:ext cx="7459662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1pPr>
            <a:lvl2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2pPr>
            <a:lvl3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3pPr>
            <a:lvl4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4pPr>
            <a:lvl5pPr algn="ctr" defTabSz="871538">
              <a:lnSpc>
                <a:spcPts val="4700"/>
              </a:lnSpc>
              <a:defRPr sz="4500">
                <a:solidFill>
                  <a:schemeClr val="tx2"/>
                </a:solidFill>
                <a:latin typeface="Garamond Light" pitchFamily="2" charset="0"/>
              </a:defRPr>
            </a:lvl5pPr>
            <a:lvl6pPr marL="4572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6pPr>
            <a:lvl7pPr marL="9144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7pPr>
            <a:lvl8pPr marL="13716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8pPr>
            <a:lvl9pPr marL="1828800" algn="ctr" defTabSz="871538" eaLnBrk="0" fontAlgn="base" hangingPunct="0">
              <a:lnSpc>
                <a:spcPts val="47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Garamond Light" pitchFamily="2" charset="0"/>
              </a:defRPr>
            </a:lvl9pPr>
          </a:lstStyle>
          <a:p>
            <a:pPr algn="l"/>
            <a:r>
              <a:rPr lang="ro-RO" altLang="en-US" sz="2800" b="0">
                <a:solidFill>
                  <a:schemeClr val="tx1"/>
                </a:solidFill>
                <a:latin typeface="Garamond" pitchFamily="18" charset="0"/>
              </a:rPr>
              <a:t>Cinci factori importanţi pentru CRM-ul mobil</a:t>
            </a:r>
            <a:endParaRPr lang="en-US" altLang="en-US" sz="2800" b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7C58-63A6-48F5-9948-39EB45D20277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09C-741D-49FB-A6EA-CFBDED21CED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459663" cy="1179512"/>
          </a:xfrm>
        </p:spPr>
        <p:txBody>
          <a:bodyPr/>
          <a:lstStyle/>
          <a:p>
            <a:pPr algn="l"/>
            <a:r>
              <a:rPr lang="ro-RO" altLang="en-US" sz="2400" dirty="0">
                <a:latin typeface="Book Antiqua" pitchFamily="18" charset="0"/>
                <a:cs typeface="Times New Roman" pitchFamily="18" charset="0"/>
              </a:rPr>
              <a:t>CRM </a:t>
            </a:r>
            <a:r>
              <a:rPr lang="en-US" altLang="en-US" sz="2400" dirty="0" smtClean="0">
                <a:latin typeface="Book Antiqua" pitchFamily="18" charset="0"/>
                <a:cs typeface="Times New Roman" pitchFamily="18" charset="0"/>
              </a:rPr>
              <a:t>open source</a:t>
            </a:r>
            <a:endParaRPr lang="en-US" altLang="en-US" sz="2400" dirty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4576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-7620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 </a:t>
            </a:r>
            <a:r>
              <a:rPr lang="en-US" dirty="0" err="1" smtClean="0">
                <a:solidFill>
                  <a:schemeClr val="tx2"/>
                </a:solidFill>
              </a:rPr>
              <a:t>articol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prezintă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unele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dintre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cele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aplica</a:t>
            </a:r>
            <a:r>
              <a:rPr lang="ro-RO" dirty="0" smtClean="0">
                <a:solidFill>
                  <a:schemeClr val="tx2"/>
                </a:solidFill>
              </a:rPr>
              <a:t>ții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CRM open source </a:t>
            </a:r>
            <a:r>
              <a:rPr lang="en-US" dirty="0" err="1">
                <a:solidFill>
                  <a:schemeClr val="tx2"/>
                </a:solidFill>
              </a:rPr>
              <a:t>disponibile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pentru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întreprinderile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mici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și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mijlocii</a:t>
            </a:r>
            <a:r>
              <a:rPr lang="ro-RO" dirty="0" smtClean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https</a:t>
            </a:r>
            <a:r>
              <a:rPr lang="en-US" dirty="0"/>
              <a:t>://itsfoss.com/best-open-source-crm</a:t>
            </a:r>
            <a:r>
              <a:rPr lang="en-US" dirty="0" smtClean="0"/>
              <a:t>/</a:t>
            </a:r>
          </a:p>
          <a:p>
            <a:endParaRPr lang="ro-RO" altLang="en-US" b="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7C58-63A6-48F5-9948-39EB45D20277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09C-741D-49FB-A6EA-CFBDED21CED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4576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-7620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ro-RO" altLang="en-US" b="0" dirty="0">
                <a:cs typeface="Times New Roman" pitchFamily="18" charset="0"/>
              </a:rPr>
              <a:t>“Mariajul” dintre software</a:t>
            </a:r>
            <a:r>
              <a:rPr lang="en-US" altLang="en-US" b="0" dirty="0">
                <a:cs typeface="Times New Roman" pitchFamily="18" charset="0"/>
              </a:rPr>
              <a:t>-</a:t>
            </a:r>
            <a:r>
              <a:rPr lang="en-US" altLang="en-US" b="0" dirty="0" err="1">
                <a:cs typeface="Times New Roman" pitchFamily="18" charset="0"/>
              </a:rPr>
              <a:t>ul</a:t>
            </a:r>
            <a:r>
              <a:rPr lang="en-US" altLang="en-US" b="0" dirty="0">
                <a:cs typeface="Times New Roman" pitchFamily="18" charset="0"/>
              </a:rPr>
              <a:t> de tip</a:t>
            </a:r>
            <a:r>
              <a:rPr lang="ro-RO" altLang="en-US" b="0" dirty="0">
                <a:cs typeface="Times New Roman" pitchFamily="18" charset="0"/>
              </a:rPr>
              <a:t> CRM şi reţeaua mobilă este posibil prin dezvoltarea accesului </a:t>
            </a:r>
            <a:r>
              <a:rPr lang="en-US" altLang="en-US" b="0" dirty="0" err="1">
                <a:cs typeface="Times New Roman" pitchFamily="18" charset="0"/>
              </a:rPr>
              <a:t>mobil</a:t>
            </a:r>
            <a:r>
              <a:rPr lang="en-US" altLang="en-US" b="0" dirty="0">
                <a:cs typeface="Times New Roman" pitchFamily="18" charset="0"/>
              </a:rPr>
              <a:t> la </a:t>
            </a:r>
            <a:r>
              <a:rPr lang="ro-RO" altLang="en-US" b="0" dirty="0">
                <a:cs typeface="Times New Roman" pitchFamily="18" charset="0"/>
              </a:rPr>
              <a:t>Internet de viteze înalte şi software-ul găzduit (</a:t>
            </a:r>
            <a:r>
              <a:rPr lang="en-US" altLang="en-US" b="0" dirty="0">
                <a:cs typeface="Times New Roman" pitchFamily="18" charset="0"/>
              </a:rPr>
              <a:t>Software as a Service </a:t>
            </a:r>
            <a:r>
              <a:rPr lang="ro-RO" altLang="en-US" b="0" dirty="0">
                <a:cs typeface="Times New Roman" pitchFamily="18" charset="0"/>
              </a:rPr>
              <a:t>- </a:t>
            </a:r>
            <a:r>
              <a:rPr lang="en-US" altLang="en-US" b="0" dirty="0">
                <a:cs typeface="Times New Roman" pitchFamily="18" charset="0"/>
              </a:rPr>
              <a:t>SaaS). </a:t>
            </a:r>
            <a:endParaRPr lang="ro-RO" altLang="en-US" b="0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În momentul de faţă </a:t>
            </a:r>
            <a:r>
              <a:rPr lang="en-US" altLang="en-US" b="0" dirty="0" smtClean="0">
                <a:cs typeface="Times New Roman" pitchFamily="18" charset="0"/>
              </a:rPr>
              <a:t>din </a:t>
            </a:r>
            <a:r>
              <a:rPr lang="en-US" altLang="en-US" b="0" dirty="0" err="1" smtClean="0">
                <a:cs typeface="Times New Roman" pitchFamily="18" charset="0"/>
              </a:rPr>
              <a:t>ce</a:t>
            </a:r>
            <a:r>
              <a:rPr lang="en-US" altLang="en-US" b="0" dirty="0" smtClean="0">
                <a:cs typeface="Times New Roman" pitchFamily="18" charset="0"/>
              </a:rPr>
              <a:t> </a:t>
            </a:r>
            <a:r>
              <a:rPr lang="ro-RO" altLang="en-US" b="0" dirty="0" smtClean="0">
                <a:cs typeface="Times New Roman" pitchFamily="18" charset="0"/>
              </a:rPr>
              <a:t>în ce mai</a:t>
            </a:r>
            <a:r>
              <a:rPr lang="en-US" altLang="en-US" b="0" dirty="0" smtClean="0">
                <a:cs typeface="Times New Roman" pitchFamily="18" charset="0"/>
              </a:rPr>
              <a:t> </a:t>
            </a:r>
            <a:r>
              <a:rPr lang="en-US" altLang="en-US" b="0" dirty="0" err="1">
                <a:cs typeface="Times New Roman" pitchFamily="18" charset="0"/>
              </a:rPr>
              <a:t>multe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ro-RO" altLang="en-US" b="0" dirty="0">
                <a:cs typeface="Times New Roman" pitchFamily="18" charset="0"/>
              </a:rPr>
              <a:t>companii </a:t>
            </a:r>
            <a:r>
              <a:rPr lang="ro-RO" altLang="en-US" b="0" dirty="0" smtClean="0">
                <a:cs typeface="Times New Roman" pitchFamily="18" charset="0"/>
              </a:rPr>
              <a:t>utilizează </a:t>
            </a:r>
            <a:r>
              <a:rPr lang="ro-RO" altLang="en-US" b="0" dirty="0">
                <a:cs typeface="Times New Roman" pitchFamily="18" charset="0"/>
              </a:rPr>
              <a:t>CRM</a:t>
            </a:r>
            <a:r>
              <a:rPr lang="en-US" altLang="en-US" b="0" dirty="0">
                <a:cs typeface="Times New Roman" pitchFamily="18" charset="0"/>
              </a:rPr>
              <a:t>-</a:t>
            </a:r>
            <a:r>
              <a:rPr lang="en-US" altLang="en-US" b="0" dirty="0" err="1">
                <a:cs typeface="Times New Roman" pitchFamily="18" charset="0"/>
              </a:rPr>
              <a:t>ul</a:t>
            </a:r>
            <a:r>
              <a:rPr lang="ro-RO" altLang="en-US" b="0" dirty="0">
                <a:cs typeface="Times New Roman" pitchFamily="18" charset="0"/>
              </a:rPr>
              <a:t> mobil, </a:t>
            </a:r>
            <a:r>
              <a:rPr lang="ro-RO" altLang="en-US" b="0" dirty="0" smtClean="0">
                <a:cs typeface="Times New Roman" pitchFamily="18" charset="0"/>
              </a:rPr>
              <a:t>iar acest segment </a:t>
            </a:r>
            <a:r>
              <a:rPr lang="ro-RO" altLang="en-US" b="0" dirty="0">
                <a:cs typeface="Times New Roman" pitchFamily="18" charset="0"/>
              </a:rPr>
              <a:t>de piaţă </a:t>
            </a:r>
            <a:r>
              <a:rPr lang="ro-RO" altLang="en-US" b="0" dirty="0" smtClean="0">
                <a:cs typeface="Times New Roman" pitchFamily="18" charset="0"/>
              </a:rPr>
              <a:t>se pare că </a:t>
            </a:r>
            <a:r>
              <a:rPr lang="ro-RO" altLang="en-US" b="0" dirty="0">
                <a:cs typeface="Times New Roman" pitchFamily="18" charset="0"/>
              </a:rPr>
              <a:t>va avea </a:t>
            </a:r>
            <a:r>
              <a:rPr lang="ro-RO" altLang="en-US" b="0" dirty="0" smtClean="0">
                <a:cs typeface="Times New Roman" pitchFamily="18" charset="0"/>
              </a:rPr>
              <a:t>în continuare o </a:t>
            </a:r>
            <a:r>
              <a:rPr lang="ro-RO" altLang="en-US" b="0" dirty="0">
                <a:cs typeface="Times New Roman" pitchFamily="18" charset="0"/>
              </a:rPr>
              <a:t>creştere rapidă în următorii ani </a:t>
            </a:r>
            <a:r>
              <a:rPr lang="ro-RO" altLang="en-US" b="0" dirty="0" smtClean="0">
                <a:cs typeface="Times New Roman" pitchFamily="18" charset="0"/>
              </a:rPr>
              <a:t>în cazul </a:t>
            </a:r>
            <a:r>
              <a:rPr lang="ro-RO" altLang="en-US" b="0" dirty="0">
                <a:cs typeface="Times New Roman" pitchFamily="18" charset="0"/>
              </a:rPr>
              <a:t>companiilor IMM. </a:t>
            </a:r>
          </a:p>
        </p:txBody>
      </p:sp>
    </p:spTree>
    <p:extLst>
      <p:ext uri="{BB962C8B-B14F-4D97-AF65-F5344CB8AC3E}">
        <p14:creationId xmlns:p14="http://schemas.microsoft.com/office/powerpoint/2010/main" val="173229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4E5D-9352-4BDE-AB0A-58AEB8FE57F0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CAB5-FB79-4F35-AD79-431225D0DD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4781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Software-ul </a:t>
            </a:r>
            <a:r>
              <a:rPr lang="en-US" altLang="en-US" b="0" dirty="0">
                <a:cs typeface="Times New Roman" pitchFamily="18" charset="0"/>
              </a:rPr>
              <a:t>CRM </a:t>
            </a:r>
            <a:r>
              <a:rPr lang="ro-RO" altLang="en-US" b="0" dirty="0">
                <a:cs typeface="Times New Roman" pitchFamily="18" charset="0"/>
              </a:rPr>
              <a:t>mobil aduce multe avantaje unei companii, făcând mai mult decât simplul acces mobil la email şi SMS. Este vorba despre acces la date reale şi la posibilitatea de a le manipula în timp real, precum şi posibilitatea de a efectua tranzacţii de la distanţă.</a:t>
            </a:r>
            <a:endParaRPr lang="en-US" altLang="en-US" b="0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Cu ajutorul CRM-ului </a:t>
            </a:r>
            <a:r>
              <a:rPr lang="en-US" altLang="en-US" b="0" dirty="0" err="1">
                <a:cs typeface="Times New Roman" pitchFamily="18" charset="0"/>
              </a:rPr>
              <a:t>mobil</a:t>
            </a:r>
            <a:r>
              <a:rPr lang="ro-RO" altLang="en-US" b="0" dirty="0">
                <a:cs typeface="Times New Roman" pitchFamily="18" charset="0"/>
              </a:rPr>
              <a:t> modificările şi actualizările făcute pot avea efect în timp real</a:t>
            </a:r>
            <a:r>
              <a:rPr lang="en-US" altLang="en-US" b="0" dirty="0">
                <a:cs typeface="Times New Roman" pitchFamily="18" charset="0"/>
              </a:rPr>
              <a:t>, </a:t>
            </a:r>
            <a:r>
              <a:rPr lang="ro-RO" altLang="en-US" b="0" dirty="0">
                <a:cs typeface="Times New Roman" pitchFamily="18" charset="0"/>
              </a:rPr>
              <a:t>pe serverele biroului central.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ro-RO" altLang="en-US" b="0" dirty="0">
                <a:cs typeface="Times New Roman" pitchFamily="18" charset="0"/>
              </a:rPr>
              <a:t>Această “virtualizare” a reţelei companiei înseamnă informaţie de afacere ce poate fi partajată pe toate canalele de comunicaţie, mobile sau nu, un imens pas înainte faţă de  interfeţe anterioare.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93E8-2270-433A-A9E5-81463D6823E3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743A-9852-4F89-8C82-3ADD4C81EF4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</a:t>
            </a:r>
            <a:r>
              <a:rPr lang="en-US" altLang="en-US" sz="2400">
                <a:latin typeface="Book Antiqua" pitchFamily="18" charset="0"/>
                <a:cs typeface="Times New Roman" pitchFamily="18" charset="0"/>
              </a:rPr>
              <a:t> – Avantaje</a:t>
            </a:r>
          </a:p>
        </p:txBody>
      </p:sp>
      <p:pic>
        <p:nvPicPr>
          <p:cNvPr id="24985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b="0" dirty="0">
                <a:cs typeface="Times New Roman" pitchFamily="18" charset="0"/>
              </a:rPr>
              <a:t>Cu </a:t>
            </a:r>
            <a:r>
              <a:rPr lang="en-US" altLang="en-US" b="0" dirty="0" err="1">
                <a:cs typeface="Times New Roman" pitchFamily="18" charset="0"/>
              </a:rPr>
              <a:t>ajutorul</a:t>
            </a:r>
            <a:r>
              <a:rPr lang="en-US" altLang="en-US" b="0" dirty="0">
                <a:cs typeface="Times New Roman" pitchFamily="18" charset="0"/>
              </a:rPr>
              <a:t> CRM-</a:t>
            </a:r>
            <a:r>
              <a:rPr lang="en-US" altLang="en-US" b="0" dirty="0" err="1">
                <a:cs typeface="Times New Roman" pitchFamily="18" charset="0"/>
              </a:rPr>
              <a:t>ului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en-US" altLang="en-US" b="0" dirty="0" err="1">
                <a:cs typeface="Times New Roman" pitchFamily="18" charset="0"/>
              </a:rPr>
              <a:t>mobil</a:t>
            </a:r>
            <a:r>
              <a:rPr lang="en-US" altLang="en-US" b="0" dirty="0">
                <a:cs typeface="Times New Roman" pitchFamily="18" charset="0"/>
              </a:rPr>
              <a:t>, </a:t>
            </a:r>
            <a:r>
              <a:rPr lang="en-US" altLang="en-US" b="0" dirty="0" err="1">
                <a:cs typeface="Times New Roman" pitchFamily="18" charset="0"/>
              </a:rPr>
              <a:t>angaja</a:t>
            </a:r>
            <a:r>
              <a:rPr lang="ro-RO" altLang="en-US" b="0" dirty="0">
                <a:cs typeface="Times New Roman" pitchFamily="18" charset="0"/>
              </a:rPr>
              <a:t>ţii pot partaja documente şi pot avea acces deplin la </a:t>
            </a:r>
            <a:r>
              <a:rPr lang="en-US" altLang="en-US" b="0" dirty="0">
                <a:cs typeface="Times New Roman" pitchFamily="18" charset="0"/>
              </a:rPr>
              <a:t>CRM</a:t>
            </a:r>
            <a:r>
              <a:rPr lang="ro-RO" altLang="en-US" b="0" dirty="0">
                <a:cs typeface="Times New Roman" pitchFamily="18" charset="0"/>
              </a:rPr>
              <a:t>-ul sau ERP-ul companiei de acasă sau din altă locaţie.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ro-RO" altLang="en-US" b="0" dirty="0">
                <a:cs typeface="Times New Roman" pitchFamily="18" charset="0"/>
              </a:rPr>
              <a:t>În p</a:t>
            </a:r>
            <a:r>
              <a:rPr lang="en-US" altLang="en-US" b="0" dirty="0" err="1">
                <a:cs typeface="Times New Roman" pitchFamily="18" charset="0"/>
              </a:rPr>
              <a:t>lus</a:t>
            </a:r>
            <a:r>
              <a:rPr lang="en-US" altLang="en-US" b="0" dirty="0">
                <a:cs typeface="Times New Roman" pitchFamily="18" charset="0"/>
              </a:rPr>
              <a:t>,</a:t>
            </a:r>
            <a:r>
              <a:rPr lang="ro-RO" altLang="en-US" b="0" dirty="0">
                <a:cs typeface="Times New Roman" pitchFamily="18" charset="0"/>
              </a:rPr>
              <a:t> în funcţie de </a:t>
            </a:r>
            <a:r>
              <a:rPr lang="en-US" altLang="en-US" b="0" dirty="0">
                <a:cs typeface="Times New Roman" pitchFamily="18" charset="0"/>
              </a:rPr>
              <a:t>software</a:t>
            </a:r>
            <a:r>
              <a:rPr lang="ro-RO" altLang="en-US" b="0" dirty="0">
                <a:cs typeface="Times New Roman" pitchFamily="18" charset="0"/>
              </a:rPr>
              <a:t>-ul utilizat, managementul poate fi centralizat</a:t>
            </a:r>
            <a:r>
              <a:rPr lang="en-US" altLang="en-US" b="0" dirty="0">
                <a:cs typeface="Times New Roman" pitchFamily="18" charset="0"/>
              </a:rPr>
              <a:t>,</a:t>
            </a:r>
            <a:r>
              <a:rPr lang="ro-RO" altLang="en-US" b="0" dirty="0">
                <a:cs typeface="Times New Roman" pitchFamily="18" charset="0"/>
              </a:rPr>
              <a:t> pot </a:t>
            </a:r>
            <a:r>
              <a:rPr lang="ro-RO" altLang="en-US" b="0" dirty="0" smtClean="0">
                <a:cs typeface="Times New Roman" pitchFamily="18" charset="0"/>
              </a:rPr>
              <a:t>fi făcute analize pe </a:t>
            </a:r>
            <a:r>
              <a:rPr lang="ro-RO" altLang="en-US" b="0" dirty="0">
                <a:cs typeface="Times New Roman" pitchFamily="18" charset="0"/>
              </a:rPr>
              <a:t>w</a:t>
            </a:r>
            <a:r>
              <a:rPr lang="en-US" altLang="en-US" b="0" dirty="0" err="1">
                <a:cs typeface="Times New Roman" pitchFamily="18" charset="0"/>
              </a:rPr>
              <a:t>eb</a:t>
            </a:r>
            <a:r>
              <a:rPr lang="ro-RO" altLang="en-US" b="0" dirty="0">
                <a:cs typeface="Times New Roman" pitchFamily="18" charset="0"/>
              </a:rPr>
              <a:t> ale activităţii de</a:t>
            </a:r>
            <a:r>
              <a:rPr lang="en-US" altLang="en-US" b="0" dirty="0">
                <a:cs typeface="Times New Roman" pitchFamily="18" charset="0"/>
              </a:rPr>
              <a:t> business </a:t>
            </a:r>
            <a:r>
              <a:rPr lang="ro-RO" altLang="en-US" b="0" dirty="0" smtClean="0">
                <a:cs typeface="Times New Roman" pitchFamily="18" charset="0"/>
              </a:rPr>
              <a:t>iar informațiile pot fi accesate în </a:t>
            </a:r>
            <a:r>
              <a:rPr lang="ro-RO" altLang="en-US" b="0" dirty="0">
                <a:cs typeface="Times New Roman" pitchFamily="18" charset="0"/>
              </a:rPr>
              <a:t>timp </a:t>
            </a:r>
            <a:r>
              <a:rPr lang="ro-RO" altLang="en-US" b="0" dirty="0" smtClean="0">
                <a:cs typeface="Times New Roman" pitchFamily="18" charset="0"/>
              </a:rPr>
              <a:t>real</a:t>
            </a:r>
            <a:r>
              <a:rPr lang="en-US" altLang="en-US" b="0" dirty="0" smtClean="0">
                <a:cs typeface="Times New Roman" pitchFamily="18" charset="0"/>
              </a:rPr>
              <a:t>. </a:t>
            </a:r>
            <a:endParaRPr lang="ro-RO" altLang="en-US" b="0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În cele mai multe dintre cazuri, angajaţii mobili nu trebuie să facă </a:t>
            </a:r>
            <a:r>
              <a:rPr lang="ro-RO" altLang="en-US" b="0" dirty="0" err="1">
                <a:cs typeface="Times New Roman" pitchFamily="18" charset="0"/>
              </a:rPr>
              <a:t>operaţii</a:t>
            </a:r>
            <a:r>
              <a:rPr lang="ro-RO" altLang="en-US" b="0" dirty="0">
                <a:cs typeface="Times New Roman" pitchFamily="18" charset="0"/>
              </a:rPr>
              <a:t> </a:t>
            </a:r>
            <a:r>
              <a:rPr lang="ro-RO" altLang="en-US" b="0" dirty="0" smtClean="0">
                <a:cs typeface="Times New Roman" pitchFamily="18" charset="0"/>
              </a:rPr>
              <a:t>suplimentare;</a:t>
            </a:r>
            <a:r>
              <a:rPr lang="en-US" altLang="en-US" b="0" dirty="0" smtClean="0">
                <a:cs typeface="Times New Roman" pitchFamily="18" charset="0"/>
              </a:rPr>
              <a:t> </a:t>
            </a:r>
            <a:r>
              <a:rPr lang="ro-RO" altLang="en-US" b="0" dirty="0">
                <a:cs typeface="Times New Roman" pitchFamily="18" charset="0"/>
              </a:rPr>
              <a:t>este ca şi cum ar fi avut PC-ul de pe birou cu ei tot timpul.</a:t>
            </a:r>
            <a:endParaRPr lang="en-US" altLang="en-US" b="0" dirty="0">
              <a:cs typeface="Times New Roman" pitchFamily="18" charset="0"/>
            </a:endParaRPr>
          </a:p>
          <a:p>
            <a:endParaRPr lang="ro-RO" altLang="en-US" b="0" dirty="0">
              <a:cs typeface="Times New Roman" pitchFamily="18" charset="0"/>
            </a:endParaRPr>
          </a:p>
          <a:p>
            <a:r>
              <a:rPr lang="ro-RO" altLang="en-US" b="0" dirty="0">
                <a:cs typeface="Times New Roman" pitchFamily="18" charset="0"/>
              </a:rPr>
              <a:t>Cu toate acestea</a:t>
            </a:r>
            <a:r>
              <a:rPr lang="en-US" altLang="en-US" b="0" dirty="0">
                <a:cs typeface="Times New Roman" pitchFamily="18" charset="0"/>
              </a:rPr>
              <a:t>, CRM</a:t>
            </a:r>
            <a:r>
              <a:rPr lang="ro-RO" altLang="en-US" b="0" dirty="0">
                <a:cs typeface="Times New Roman" pitchFamily="18" charset="0"/>
              </a:rPr>
              <a:t>-ul mobil nu se referă doar la îmbunătăţirea proceselor interne ale firmei</a:t>
            </a:r>
            <a:r>
              <a:rPr lang="en-US" altLang="en-US" b="0" dirty="0">
                <a:cs typeface="Times New Roman" pitchFamily="18" charset="0"/>
              </a:rPr>
              <a:t>, </a:t>
            </a:r>
            <a:r>
              <a:rPr lang="ro-RO" altLang="en-US" b="0" dirty="0">
                <a:cs typeface="Times New Roman" pitchFamily="18" charset="0"/>
              </a:rPr>
              <a:t>ci şi la îmbunătăţirea </a:t>
            </a:r>
            <a:r>
              <a:rPr lang="ro-RO" altLang="en-US" b="0" dirty="0" smtClean="0">
                <a:cs typeface="Times New Roman" pitchFamily="18" charset="0"/>
              </a:rPr>
              <a:t>experienţei </a:t>
            </a:r>
            <a:r>
              <a:rPr lang="ro-RO" altLang="en-US" b="0" dirty="0">
                <a:cs typeface="Times New Roman" pitchFamily="18" charset="0"/>
              </a:rPr>
              <a:t>clienţilor</a:t>
            </a:r>
            <a:r>
              <a:rPr lang="en-US" altLang="en-US" b="0" dirty="0">
                <a:cs typeface="Times New Roman" pitchFamily="18" charset="0"/>
              </a:rPr>
              <a:t>. </a:t>
            </a:r>
            <a:r>
              <a:rPr lang="ro-RO" altLang="en-US" b="0" dirty="0">
                <a:cs typeface="Times New Roman" pitchFamily="18" charset="0"/>
              </a:rPr>
              <a:t>În momentul în care un “angajat mobil” încheie o afacere cu un client,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ro-RO" altLang="en-US" b="0" dirty="0">
                <a:cs typeface="Times New Roman" pitchFamily="18" charset="0"/>
              </a:rPr>
              <a:t>un </a:t>
            </a:r>
            <a:r>
              <a:rPr lang="ro-RO" altLang="en-US" b="0" dirty="0" smtClean="0">
                <a:cs typeface="Times New Roman" pitchFamily="18" charset="0"/>
              </a:rPr>
              <a:t>avantaj </a:t>
            </a:r>
            <a:r>
              <a:rPr lang="ro-RO" altLang="en-US" b="0" dirty="0">
                <a:cs typeface="Times New Roman" pitchFamily="18" charset="0"/>
              </a:rPr>
              <a:t>imens este dat de faptul că acesta are acces în acel moment la toate informaţiile legate de acel client,</a:t>
            </a:r>
            <a:r>
              <a:rPr lang="en-US" altLang="en-US" b="0" dirty="0">
                <a:cs typeface="Times New Roman" pitchFamily="18" charset="0"/>
              </a:rPr>
              <a:t> </a:t>
            </a:r>
            <a:r>
              <a:rPr lang="ro-RO" altLang="en-US" b="0" dirty="0" smtClean="0">
                <a:cs typeface="Times New Roman" pitchFamily="18" charset="0"/>
              </a:rPr>
              <a:t>practic totul este </a:t>
            </a:r>
            <a:r>
              <a:rPr lang="ro-RO" altLang="en-US" b="0" dirty="0">
                <a:cs typeface="Times New Roman" pitchFamily="18" charset="0"/>
              </a:rPr>
              <a:t>la îndemână</a:t>
            </a:r>
            <a:r>
              <a:rPr lang="en-US" altLang="en-US" b="0" dirty="0">
                <a:cs typeface="Times New Roman" pitchFamily="18" charset="0"/>
              </a:rPr>
              <a:t>.</a:t>
            </a:r>
            <a:endParaRPr lang="ro-RO" altLang="en-US" b="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A951-0147-4125-A10F-C531DDB986AA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BF5D-1DE1-40FF-B957-82A6F027862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</a:t>
            </a:r>
            <a:r>
              <a:rPr lang="en-US" altLang="en-US" sz="2400">
                <a:latin typeface="Book Antiqua" pitchFamily="18" charset="0"/>
                <a:cs typeface="Times New Roman" pitchFamily="18" charset="0"/>
              </a:rPr>
              <a:t> - Avantaje</a:t>
            </a:r>
          </a:p>
        </p:txBody>
      </p:sp>
      <p:pic>
        <p:nvPicPr>
          <p:cNvPr id="25190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609600" y="2008188"/>
            <a:ext cx="83058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ro-RO" altLang="en-US" b="0" dirty="0" smtClean="0">
                <a:cs typeface="Times New Roman" pitchFamily="18" charset="0"/>
              </a:rPr>
              <a:t>	Posibilitatea </a:t>
            </a:r>
            <a:r>
              <a:rPr lang="ro-RO" altLang="en-US" b="0" dirty="0">
                <a:cs typeface="Times New Roman" pitchFamily="18" charset="0"/>
              </a:rPr>
              <a:t>de a vedea starea unei comenzi, spre exemplu, sau de a vizualiza </a:t>
            </a:r>
            <a:r>
              <a:rPr lang="ro-RO" altLang="en-US" b="0" dirty="0" err="1" smtClean="0">
                <a:cs typeface="Times New Roman" pitchFamily="18" charset="0"/>
              </a:rPr>
              <a:t>evoluţia</a:t>
            </a:r>
            <a:r>
              <a:rPr lang="ro-RO" altLang="en-US" b="0" dirty="0" smtClean="0">
                <a:cs typeface="Times New Roman" pitchFamily="18" charset="0"/>
              </a:rPr>
              <a:t> activității din </a:t>
            </a:r>
            <a:r>
              <a:rPr lang="ro-RO" altLang="en-US" b="0" dirty="0">
                <a:cs typeface="Times New Roman" pitchFamily="18" charset="0"/>
              </a:rPr>
              <a:t>trecut, de a </a:t>
            </a:r>
            <a:r>
              <a:rPr lang="ro-RO" altLang="en-US" b="0" dirty="0" err="1">
                <a:cs typeface="Times New Roman" pitchFamily="18" charset="0"/>
              </a:rPr>
              <a:t>obţine</a:t>
            </a:r>
            <a:r>
              <a:rPr lang="ro-RO" altLang="en-US" b="0" dirty="0">
                <a:cs typeface="Times New Roman" pitchFamily="18" charset="0"/>
              </a:rPr>
              <a:t> numărul/codul ultimului articol cumpărat</a:t>
            </a:r>
            <a:r>
              <a:rPr lang="en-US" altLang="en-US" b="0" dirty="0">
                <a:cs typeface="Times New Roman" pitchFamily="18" charset="0"/>
              </a:rPr>
              <a:t>, </a:t>
            </a:r>
            <a:r>
              <a:rPr lang="ro-RO" altLang="en-US" b="0" dirty="0">
                <a:cs typeface="Times New Roman" pitchFamily="18" charset="0"/>
              </a:rPr>
              <a:t>sau de a vedea dacă un anumit produs este disponibil în depozit</a:t>
            </a:r>
            <a:r>
              <a:rPr lang="en-US" altLang="en-US" b="0" dirty="0" smtClean="0">
                <a:cs typeface="Times New Roman" pitchFamily="18" charset="0"/>
              </a:rPr>
              <a:t>,</a:t>
            </a:r>
            <a:r>
              <a:rPr lang="ro-RO" altLang="en-US" b="0" dirty="0" smtClean="0">
                <a:cs typeface="Times New Roman" pitchFamily="18" charset="0"/>
              </a:rPr>
              <a:t> etc. </a:t>
            </a:r>
            <a:endParaRPr lang="en-US" altLang="en-US" b="0" dirty="0" smtClean="0">
              <a:cs typeface="Times New Roman" pitchFamily="18" charset="0"/>
            </a:endParaRPr>
          </a:p>
          <a:p>
            <a:r>
              <a:rPr lang="ro-RO" altLang="en-US" b="0" dirty="0" smtClean="0">
                <a:cs typeface="Times New Roman" pitchFamily="18" charset="0"/>
              </a:rPr>
              <a:t>	În </a:t>
            </a:r>
            <a:r>
              <a:rPr lang="ro-RO" altLang="en-US" b="0" dirty="0" smtClean="0">
                <a:cs typeface="Times New Roman" pitchFamily="18" charset="0"/>
              </a:rPr>
              <a:t>acest sens se obține </a:t>
            </a:r>
            <a:r>
              <a:rPr lang="ro-RO" altLang="en-US" b="0" dirty="0">
                <a:cs typeface="Times New Roman" pitchFamily="18" charset="0"/>
              </a:rPr>
              <a:t>o satisfacţie de vânzare mult mai </a:t>
            </a:r>
            <a:r>
              <a:rPr lang="ro-RO" altLang="en-US" b="0" dirty="0" smtClean="0">
                <a:cs typeface="Times New Roman" pitchFamily="18" charset="0"/>
              </a:rPr>
              <a:t>mare</a:t>
            </a:r>
            <a:r>
              <a:rPr lang="en-US" altLang="en-US" b="0" dirty="0" smtClean="0">
                <a:cs typeface="Times New Roman" pitchFamily="18" charset="0"/>
              </a:rPr>
              <a:t>,</a:t>
            </a:r>
            <a:r>
              <a:rPr lang="ro-RO" altLang="en-US" b="0" dirty="0" smtClean="0">
                <a:cs typeface="Times New Roman" pitchFamily="18" charset="0"/>
              </a:rPr>
              <a:t> ceea ce conduce la </a:t>
            </a:r>
            <a:r>
              <a:rPr lang="ro-RO" altLang="en-US" b="0" dirty="0">
                <a:cs typeface="Times New Roman" pitchFamily="18" charset="0"/>
              </a:rPr>
              <a:t>o loializare mai bună a clientului</a:t>
            </a:r>
            <a:r>
              <a:rPr lang="en-US" altLang="en-US" b="0" dirty="0">
                <a:cs typeface="Times New Roman" pitchFamily="18" charset="0"/>
              </a:rPr>
              <a:t>.</a:t>
            </a:r>
            <a:r>
              <a:rPr lang="en-US" altLang="en-US" dirty="0">
                <a:cs typeface="Times New Roman" pitchFamily="18" charset="0"/>
              </a:rPr>
              <a:t> </a:t>
            </a:r>
            <a:endParaRPr lang="ro-RO" altLang="en-US" dirty="0">
              <a:cs typeface="Times New Roman" pitchFamily="18" charset="0"/>
            </a:endParaRPr>
          </a:p>
          <a:p>
            <a:endParaRPr lang="ro-RO" alt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919C-4BE8-46EE-8BC0-27490EF23E7A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52D8-62AA-4684-9912-4B9854E24C0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 - Oracle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5395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b="0">
                <a:cs typeface="Times New Roman" pitchFamily="18" charset="0"/>
              </a:rPr>
              <a:t>Guy Waterman, Oracle: </a:t>
            </a:r>
            <a:endParaRPr lang="ro-RO" altLang="en-US" b="0">
              <a:cs typeface="Times New Roman" pitchFamily="18" charset="0"/>
            </a:endParaRPr>
          </a:p>
          <a:p>
            <a:endParaRPr lang="ro-RO" altLang="en-US" b="0">
              <a:cs typeface="Times New Roman" pitchFamily="18" charset="0"/>
            </a:endParaRPr>
          </a:p>
          <a:p>
            <a:r>
              <a:rPr lang="ro-RO" altLang="en-US" b="0">
                <a:cs typeface="Times New Roman" pitchFamily="18" charset="0"/>
              </a:rPr>
              <a:t>Beneficiile de bază ale soluţiilor (noastre) de </a:t>
            </a:r>
            <a:r>
              <a:rPr lang="en-US" altLang="en-US" b="0">
                <a:cs typeface="Times New Roman" pitchFamily="18" charset="0"/>
              </a:rPr>
              <a:t>CRM </a:t>
            </a:r>
            <a:r>
              <a:rPr lang="ro-RO" altLang="en-US" b="0">
                <a:cs typeface="Times New Roman" pitchFamily="18" charset="0"/>
              </a:rPr>
              <a:t>mobil </a:t>
            </a:r>
            <a:r>
              <a:rPr lang="en-US" altLang="en-US" b="0">
                <a:cs typeface="Times New Roman" pitchFamily="18" charset="0"/>
              </a:rPr>
              <a:t>includ</a:t>
            </a:r>
            <a:r>
              <a:rPr lang="ro-RO" altLang="en-US" b="0">
                <a:cs typeface="Times New Roman" pitchFamily="18" charset="0"/>
              </a:rPr>
              <a:t>, printre altele:</a:t>
            </a:r>
          </a:p>
          <a:p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o-RO" altLang="en-US" b="0">
                <a:cs typeface="Times New Roman" pitchFamily="18" charset="0"/>
              </a:rPr>
              <a:t> </a:t>
            </a:r>
            <a:r>
              <a:rPr lang="en-US" altLang="en-US" b="0">
                <a:cs typeface="Times New Roman" pitchFamily="18" charset="0"/>
              </a:rPr>
              <a:t>acces </a:t>
            </a:r>
            <a:r>
              <a:rPr lang="ro-RO" altLang="en-US" b="0">
                <a:cs typeface="Times New Roman" pitchFamily="18" charset="0"/>
              </a:rPr>
              <a:t>la informaţii actualizate legate de vânzările şi serviciile firmei;</a:t>
            </a:r>
          </a:p>
          <a:p>
            <a:pPr>
              <a:buFontTx/>
              <a:buChar char="-"/>
            </a:pP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en-US" b="0">
                <a:cs typeface="Times New Roman" pitchFamily="18" charset="0"/>
              </a:rPr>
              <a:t> </a:t>
            </a:r>
            <a:r>
              <a:rPr lang="ro-RO" altLang="en-US" b="0">
                <a:cs typeface="Times New Roman" pitchFamily="18" charset="0"/>
              </a:rPr>
              <a:t>informaţii legate de clienţi şi produse</a:t>
            </a:r>
            <a:r>
              <a:rPr lang="en-US" altLang="en-US" b="0">
                <a:cs typeface="Times New Roman" pitchFamily="18" charset="0"/>
              </a:rPr>
              <a:t>, </a:t>
            </a:r>
            <a:r>
              <a:rPr lang="ro-RO" altLang="en-US" b="0">
                <a:cs typeface="Times New Roman" pitchFamily="18" charset="0"/>
              </a:rPr>
              <a:t>oricând, oriunde</a:t>
            </a:r>
            <a:r>
              <a:rPr lang="en-US" altLang="en-US" b="0">
                <a:cs typeface="Times New Roman" pitchFamily="18" charset="0"/>
              </a:rPr>
              <a:t>;</a:t>
            </a: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en-US" b="0">
                <a:cs typeface="Times New Roman" pitchFamily="18" charset="0"/>
              </a:rPr>
              <a:t> </a:t>
            </a:r>
            <a:r>
              <a:rPr lang="ro-RO" altLang="en-US" b="0">
                <a:cs typeface="Times New Roman" pitchFamily="18" charset="0"/>
              </a:rPr>
              <a:t>opţiuni de dezvoltare pentru </a:t>
            </a:r>
            <a:r>
              <a:rPr lang="en-US" altLang="en-US" b="0">
                <a:cs typeface="Times New Roman" pitchFamily="18" charset="0"/>
              </a:rPr>
              <a:t>wireless, handheld, tablet </a:t>
            </a:r>
            <a:r>
              <a:rPr lang="ro-RO" altLang="en-US" b="0">
                <a:cs typeface="Times New Roman" pitchFamily="18" charset="0"/>
              </a:rPr>
              <a:t>sau </a:t>
            </a:r>
            <a:r>
              <a:rPr lang="en-US" altLang="en-US" b="0">
                <a:cs typeface="Times New Roman" pitchFamily="18" charset="0"/>
              </a:rPr>
              <a:t>laptop      PC</a:t>
            </a:r>
            <a:r>
              <a:rPr lang="ro-RO" altLang="en-US" b="0">
                <a:cs typeface="Times New Roman" pitchFamily="18" charset="0"/>
              </a:rPr>
              <a:t>-uri ce permit utilizatorilor să aleagă dispozitivul şi aplicaţia ce </a:t>
            </a:r>
            <a:r>
              <a:rPr lang="en-US" altLang="en-US" b="0">
                <a:cs typeface="Times New Roman" pitchFamily="18" charset="0"/>
              </a:rPr>
              <a:t>l</a:t>
            </a:r>
            <a:r>
              <a:rPr lang="ro-RO" altLang="en-US" b="0">
                <a:cs typeface="Times New Roman" pitchFamily="18" charset="0"/>
              </a:rPr>
              <a:t>i se potriveşte cel mai bine</a:t>
            </a:r>
            <a:r>
              <a:rPr lang="en-US" altLang="en-US" b="0">
                <a:cs typeface="Times New Roman" pitchFamily="18" charset="0"/>
              </a:rPr>
              <a:t>;</a:t>
            </a: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en-US" b="0">
                <a:cs typeface="Times New Roman" pitchFamily="18" charset="0"/>
              </a:rPr>
              <a:t> </a:t>
            </a:r>
            <a:r>
              <a:rPr lang="ro-RO" altLang="en-US" b="0">
                <a:cs typeface="Times New Roman" pitchFamily="18" charset="0"/>
              </a:rPr>
              <a:t>costuri scăzute, satisfacţie mai mare a consumatorilor şi profit crescut în urma unor procese de vânzări îmbunătăţite şi a unei productivităţi sporite</a:t>
            </a:r>
            <a:r>
              <a:rPr lang="en-US" altLang="en-US" b="0">
                <a:cs typeface="Times New Roman" pitchFamily="18" charset="0"/>
              </a:rPr>
              <a:t>;</a:t>
            </a:r>
            <a:endParaRPr lang="ro-RO" altLang="en-US" b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altLang="en-US" b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E2A4D-2BB5-4F12-B8DD-FD71A2E72B59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2E0ED-9883-4BEA-BCF4-A8E9550C482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 - Oracle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6009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8305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FontTx/>
              <a:buChar char="-"/>
            </a:pPr>
            <a:r>
              <a:rPr lang="en-US" altLang="en-US" dirty="0">
                <a:cs typeface="Times New Roman" pitchFamily="18" charset="0"/>
              </a:rPr>
              <a:t> </a:t>
            </a:r>
            <a:r>
              <a:rPr lang="ro-RO" altLang="en-US" b="0" dirty="0" err="1">
                <a:cs typeface="Times New Roman" pitchFamily="18" charset="0"/>
              </a:rPr>
              <a:t>Aplicaţii</a:t>
            </a:r>
            <a:r>
              <a:rPr lang="ro-RO" altLang="en-US" b="0" dirty="0">
                <a:cs typeface="Times New Roman" pitchFamily="18" charset="0"/>
              </a:rPr>
              <a:t> de top din industrie sunt croite pentru a satisface </a:t>
            </a:r>
            <a:r>
              <a:rPr lang="ro-RO" altLang="en-US" b="0" dirty="0" err="1">
                <a:cs typeface="Times New Roman" pitchFamily="18" charset="0"/>
              </a:rPr>
              <a:t>necesităţile</a:t>
            </a:r>
            <a:r>
              <a:rPr lang="ro-RO" altLang="en-US" b="0" dirty="0">
                <a:cs typeface="Times New Roman" pitchFamily="18" charset="0"/>
              </a:rPr>
              <a:t> unei arii largi din economie/industrie</a:t>
            </a:r>
            <a:r>
              <a:rPr lang="en-US" altLang="en-US" b="0" dirty="0">
                <a:cs typeface="Times New Roman" pitchFamily="18" charset="0"/>
              </a:rPr>
              <a:t>; </a:t>
            </a:r>
            <a:endParaRPr lang="ro-RO" altLang="en-US" b="0" dirty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altLang="en-US" b="0" dirty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o-RO" altLang="en-US" b="0" dirty="0">
                <a:cs typeface="Times New Roman" pitchFamily="18" charset="0"/>
              </a:rPr>
              <a:t> </a:t>
            </a:r>
            <a:r>
              <a:rPr lang="ro-RO" altLang="en-US" b="0" dirty="0" err="1">
                <a:cs typeface="Times New Roman" pitchFamily="18" charset="0"/>
              </a:rPr>
              <a:t>Operaţii</a:t>
            </a:r>
            <a:r>
              <a:rPr lang="ro-RO" altLang="en-US" b="0" dirty="0">
                <a:cs typeface="Times New Roman" pitchFamily="18" charset="0"/>
              </a:rPr>
              <a:t> </a:t>
            </a:r>
            <a:r>
              <a:rPr lang="en-US" altLang="en-US" b="0" dirty="0">
                <a:cs typeface="Times New Roman" pitchFamily="18" charset="0"/>
              </a:rPr>
              <a:t>IT </a:t>
            </a:r>
            <a:r>
              <a:rPr lang="ro-RO" altLang="en-US" b="0" dirty="0" err="1">
                <a:cs typeface="Times New Roman" pitchFamily="18" charset="0"/>
              </a:rPr>
              <a:t>îmbunătăţite</a:t>
            </a:r>
            <a:r>
              <a:rPr lang="ro-RO" altLang="en-US" b="0" dirty="0">
                <a:cs typeface="Times New Roman" pitchFamily="18" charset="0"/>
              </a:rPr>
              <a:t> cu posibilitatea de a configura o dată reguli de </a:t>
            </a:r>
            <a:r>
              <a:rPr lang="en-US" altLang="en-US" b="0" dirty="0">
                <a:cs typeface="Times New Roman" pitchFamily="18" charset="0"/>
              </a:rPr>
              <a:t>business</a:t>
            </a:r>
            <a:r>
              <a:rPr lang="ro-RO" altLang="en-US" b="0" dirty="0">
                <a:cs typeface="Times New Roman" pitchFamily="18" charset="0"/>
              </a:rPr>
              <a:t> </a:t>
            </a:r>
            <a:r>
              <a:rPr lang="ro-RO" altLang="en-US" b="0" dirty="0" err="1">
                <a:cs typeface="Times New Roman" pitchFamily="18" charset="0"/>
              </a:rPr>
              <a:t>şi</a:t>
            </a:r>
            <a:r>
              <a:rPr lang="ro-RO" altLang="en-US" b="0" dirty="0">
                <a:cs typeface="Times New Roman" pitchFamily="18" charset="0"/>
              </a:rPr>
              <a:t> a le aplica după aceea de oricâte </a:t>
            </a:r>
            <a:r>
              <a:rPr lang="ro-RO" altLang="en-US" b="0" dirty="0" smtClean="0">
                <a:cs typeface="Times New Roman" pitchFamily="18" charset="0"/>
              </a:rPr>
              <a:t>ori este nevoie </a:t>
            </a:r>
            <a:r>
              <a:rPr lang="ro-RO" altLang="en-US" b="0" dirty="0">
                <a:cs typeface="Times New Roman" pitchFamily="18" charset="0"/>
              </a:rPr>
              <a:t>pe diverse platforme folosind “</a:t>
            </a:r>
            <a:r>
              <a:rPr lang="en-US" altLang="en-US" b="0" dirty="0">
                <a:cs typeface="Times New Roman" pitchFamily="18" charset="0"/>
              </a:rPr>
              <a:t>Siebel Tools</a:t>
            </a:r>
            <a:r>
              <a:rPr lang="ro-RO" altLang="en-US" b="0" dirty="0">
                <a:cs typeface="Times New Roman" pitchFamily="18" charset="0"/>
              </a:rPr>
              <a:t>”</a:t>
            </a:r>
            <a:r>
              <a:rPr lang="en-US" altLang="en-US" b="0" dirty="0">
                <a:cs typeface="Times New Roman" pitchFamily="18" charset="0"/>
              </a:rPr>
              <a:t>;</a:t>
            </a:r>
            <a:endParaRPr lang="ro-RO" altLang="en-US" b="0" dirty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ro-RO" altLang="en-US" b="0" dirty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o-RO" altLang="en-US" b="0" dirty="0">
                <a:cs typeface="Times New Roman" pitchFamily="18" charset="0"/>
              </a:rPr>
              <a:t> Utilizarea de tehnologii patentate, scalabile </a:t>
            </a:r>
            <a:r>
              <a:rPr lang="ro-RO" altLang="en-US" b="0" dirty="0" err="1">
                <a:cs typeface="Times New Roman" pitchFamily="18" charset="0"/>
              </a:rPr>
              <a:t>şi</a:t>
            </a:r>
            <a:r>
              <a:rPr lang="ro-RO" altLang="en-US" b="0" dirty="0">
                <a:cs typeface="Times New Roman" pitchFamily="18" charset="0"/>
              </a:rPr>
              <a:t> sincronizabile pentru a asigura o mai rapidă, </a:t>
            </a:r>
            <a:r>
              <a:rPr lang="ro-RO" altLang="en-US" b="0" dirty="0" err="1">
                <a:cs typeface="Times New Roman" pitchFamily="18" charset="0"/>
              </a:rPr>
              <a:t>uşoară</a:t>
            </a:r>
            <a:r>
              <a:rPr lang="ro-RO" altLang="en-US" b="0" dirty="0">
                <a:cs typeface="Times New Roman" pitchFamily="18" charset="0"/>
              </a:rPr>
              <a:t> </a:t>
            </a:r>
            <a:r>
              <a:rPr lang="ro-RO" altLang="en-US" b="0" dirty="0" err="1">
                <a:cs typeface="Times New Roman" pitchFamily="18" charset="0"/>
              </a:rPr>
              <a:t>şi</a:t>
            </a:r>
            <a:r>
              <a:rPr lang="ro-RO" altLang="en-US" b="0" dirty="0">
                <a:cs typeface="Times New Roman" pitchFamily="18" charset="0"/>
              </a:rPr>
              <a:t> robustă partajare a datelor în cadrul companiei pentru utilizatorii mobili.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4D24-C5A9-4001-AA5B-2579916A8E0B}" type="datetime1">
              <a:rPr lang="en-US" altLang="en-US"/>
              <a:pPr/>
              <a:t>10/20/2022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03A8C-EB8D-4213-B18A-372C3BD6D28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>
                <a:latin typeface="Book Antiqua" pitchFamily="18" charset="0"/>
                <a:cs typeface="Times New Roman" pitchFamily="18" charset="0"/>
              </a:rPr>
              <a:t>CRM mobil - pro</a:t>
            </a:r>
            <a:endParaRPr lang="en-US" altLang="en-US" sz="240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6419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305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>
              <a:cs typeface="Times New Roman" pitchFamily="18" charset="0"/>
            </a:endParaRPr>
          </a:p>
          <a:p>
            <a:endParaRPr lang="en-US" altLang="en-US">
              <a:cs typeface="Times New Roman" pitchFamily="18" charset="0"/>
            </a:endParaRPr>
          </a:p>
          <a:p>
            <a:r>
              <a:rPr lang="ro-RO" altLang="en-US" b="0">
                <a:cs typeface="Times New Roman" pitchFamily="18" charset="0"/>
              </a:rPr>
              <a:t>În domeniul CRM-ului mobil instrumentele de lucru s-au îmbunătăţit în permanenţă</a:t>
            </a:r>
            <a:r>
              <a:rPr lang="en-US" altLang="en-US" b="0">
                <a:cs typeface="Times New Roman" pitchFamily="18" charset="0"/>
              </a:rPr>
              <a:t>,</a:t>
            </a:r>
            <a:r>
              <a:rPr lang="ro-RO" altLang="en-US" b="0">
                <a:cs typeface="Times New Roman" pitchFamily="18" charset="0"/>
              </a:rPr>
              <a:t> iar în momentul de faţă includerea unei componente mobile într-un sistem CRM reprezintă o necesitate în</a:t>
            </a:r>
            <a:r>
              <a:rPr lang="en-US" altLang="en-US" b="0">
                <a:cs typeface="Times New Roman" pitchFamily="18" charset="0"/>
              </a:rPr>
              <a:t> cadrul </a:t>
            </a:r>
            <a:r>
              <a:rPr lang="ro-RO" altLang="en-US" b="0">
                <a:cs typeface="Times New Roman" pitchFamily="18" charset="0"/>
              </a:rPr>
              <a:t>competiţi</a:t>
            </a:r>
            <a:r>
              <a:rPr lang="en-US" altLang="en-US" b="0">
                <a:cs typeface="Times New Roman" pitchFamily="18" charset="0"/>
              </a:rPr>
              <a:t>ei</a:t>
            </a:r>
            <a:r>
              <a:rPr lang="ro-RO" altLang="en-US" b="0">
                <a:cs typeface="Times New Roman" pitchFamily="18" charset="0"/>
              </a:rPr>
              <a:t> cu ceilalţi producători. </a:t>
            </a:r>
          </a:p>
          <a:p>
            <a:endParaRPr lang="ro-RO" altLang="en-US" b="0">
              <a:cs typeface="Times New Roman" pitchFamily="18" charset="0"/>
            </a:endParaRPr>
          </a:p>
          <a:p>
            <a:r>
              <a:rPr lang="ro-RO" altLang="en-US" b="0">
                <a:cs typeface="Times New Roman" pitchFamily="18" charset="0"/>
              </a:rPr>
              <a:t>Se are în vedere faptul că din ce în ce mai mulţi clienţi au conştientizat cât de important este ca să aibă infomaţii JIT (Just-In-Time) pentru a oferi servicii mai bune clienţilor. </a:t>
            </a:r>
            <a:endParaRPr lang="en-US" altLang="en-US" b="0">
              <a:cs typeface="Times New Roman" pitchFamily="18" charset="0"/>
            </a:endParaRPr>
          </a:p>
          <a:p>
            <a:endParaRPr lang="en-US" altLang="en-US" b="0">
              <a:cs typeface="Times New Roman" pitchFamily="18" charset="0"/>
              <a:hlinkClick r:id="rId4"/>
            </a:endParaRPr>
          </a:p>
          <a:p>
            <a:r>
              <a:rPr lang="ro-RO" altLang="en-US" b="0">
                <a:cs typeface="Times New Roman" pitchFamily="18" charset="0"/>
              </a:rPr>
              <a:t>A nu oferi o soluţie mobilă reprezintă în situaţia actuală un dezavantaj clar faţă de competiţie.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autoUpdateAnimBg="0"/>
    </p:bld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110611169</TotalTime>
  <Pages>23</Pages>
  <Words>1236</Words>
  <Application>Microsoft Office PowerPoint</Application>
  <PresentationFormat>On-screen Show (4:3)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Frutiger 45 Light</vt:lpstr>
      <vt:lpstr>Garamond</vt:lpstr>
      <vt:lpstr>Garamond Light</vt:lpstr>
      <vt:lpstr>Times New Roman</vt:lpstr>
      <vt:lpstr>Authorized MC Template</vt:lpstr>
      <vt:lpstr>PowerPoint Presentation</vt:lpstr>
      <vt:lpstr>CRM open source</vt:lpstr>
      <vt:lpstr>CRM mobil</vt:lpstr>
      <vt:lpstr>CRM mobil</vt:lpstr>
      <vt:lpstr>CRM mobil – Avantaje</vt:lpstr>
      <vt:lpstr>CRM mobil - Avantaje</vt:lpstr>
      <vt:lpstr>CRM mobil - Oracle</vt:lpstr>
      <vt:lpstr>CRM mobil - Oracle</vt:lpstr>
      <vt:lpstr>CRM mobil - pro</vt:lpstr>
      <vt:lpstr>CRM mobil </vt:lpstr>
      <vt:lpstr>Cinci factori importanţi pentru CRM-ul mobil</vt:lpstr>
      <vt:lpstr>Cinci factori importanţi pentru CRM-ul mobil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 </cp:lastModifiedBy>
  <cp:revision>334</cp:revision>
  <cp:lastPrinted>2002-11-13T18:40:53Z</cp:lastPrinted>
  <dcterms:created xsi:type="dcterms:W3CDTF">1997-11-19T08:06:12Z</dcterms:created>
  <dcterms:modified xsi:type="dcterms:W3CDTF">2022-10-20T10:05:18Z</dcterms:modified>
</cp:coreProperties>
</file>