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73" r:id="rId4"/>
    <p:sldId id="374" r:id="rId5"/>
    <p:sldId id="375" r:id="rId6"/>
    <p:sldId id="376" r:id="rId7"/>
    <p:sldId id="389" r:id="rId8"/>
    <p:sldId id="372" r:id="rId9"/>
    <p:sldId id="369" r:id="rId10"/>
    <p:sldId id="378" r:id="rId11"/>
    <p:sldId id="379" r:id="rId12"/>
    <p:sldId id="380" r:id="rId13"/>
    <p:sldId id="382" r:id="rId14"/>
    <p:sldId id="383" r:id="rId15"/>
    <p:sldId id="384" r:id="rId16"/>
    <p:sldId id="385" r:id="rId17"/>
    <p:sldId id="386" r:id="rId18"/>
    <p:sldId id="387" r:id="rId19"/>
    <p:sldId id="388" r:id="rId20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0" autoAdjust="0"/>
    <p:restoredTop sz="90929"/>
  </p:normalViewPr>
  <p:slideViewPr>
    <p:cSldViewPr>
      <p:cViewPr varScale="1">
        <p:scale>
          <a:sx n="71" d="100"/>
          <a:sy n="71" d="100"/>
        </p:scale>
        <p:origin x="-11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fld id="{A66EF7CF-C87B-483F-8D56-4F973F243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16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fld id="{6A4F38F5-AEA3-45D9-B63A-95B7997F73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22307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8D9D3-2A04-409A-9C06-841EA9D5A4E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6302E-43E4-428E-81A1-471233A4E57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11C26-DB00-4F29-99B0-E648C47270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76E24-CDE4-4DD2-8875-7D976EA1985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167DF-E44D-4F0F-86A6-2FE2555EC53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50575-7DF2-44E1-8958-70235D7CB8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31E52-42CA-4AB3-9715-6E6DC1997A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A504C-DB39-4EB1-A755-28842C39513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3BE9E-F952-42EC-B5C8-E8E93A9CB0A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3080" name="Group 1032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3076" name="Freeform 1028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1031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8" name="Rectangle 110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50E6FD-6F39-4258-9B9E-B182148748A8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3149" name="Rectangle 110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8229DC-607D-4B02-BEF0-0EDD066A75D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50" name="Rectangle 110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539E-D035-4179-AD94-1AD3678DDE93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E85BD-87D1-43E7-90A3-AE8003EC0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8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845F55-1F2B-408E-8316-C4044E61CE18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42E6D-A50D-471D-8ED0-2BA09D735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94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10ADD-B1BF-42C3-B70A-FBB2801A5ABE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0616C-44FB-4282-8B2F-21D0A5790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3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8713F5-1259-4BAD-BA32-9C6E27EFA564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3E42D-D150-426E-A819-D13F5D814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25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343F5-88EF-4A77-86BB-596D3C2C8416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1A7D-9EDF-436E-A523-064550F2D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22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33B75-57A4-4DC6-BDAD-39F5C682A9B9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B3327-1034-4B52-9167-BDE7765E8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3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7602A-2F76-49DD-8F06-2F527B0EFD97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D116-CBCC-4B73-8D7D-FEA7B9387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49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C319F-5A9F-4C2B-88DB-053F82422810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0A85C-364C-47EF-AEEB-D3511557E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77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DADE5-9F73-45E1-A51F-FC238B60E130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6D9C3-A028-4DD3-BAC7-77026C155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40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075CB-715E-4395-9EB4-E29D954315DC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BD9B2-1C96-4398-AACE-957E44E25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11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0">
                <a:gamma/>
                <a:shade val="69804"/>
                <a:invGamma/>
              </a:srgbClr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fld id="{F157DD4B-352E-42C5-A838-A0A16C7B1615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77C04F2-560A-4E9A-B34A-AE93027551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Capitolul 1</a:t>
            </a:r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0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9B77A495-3A41-441C-8AF3-77E44CB35FEA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Rectangle 110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CBF0421-9D6B-4B3F-A1C2-41B3FF73AAD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b="0">
              <a:latin typeface="Book Antiqua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800" b="0" dirty="0" err="1">
                <a:latin typeface="Book Antiqua" pitchFamily="18" charset="0"/>
              </a:rPr>
              <a:t>Sisteme</a:t>
            </a:r>
            <a:r>
              <a:rPr lang="en-US" altLang="en-US" sz="2800" b="0" dirty="0">
                <a:latin typeface="Book Antiqua" pitchFamily="18" charset="0"/>
              </a:rPr>
              <a:t> integrate </a:t>
            </a:r>
            <a:r>
              <a:rPr lang="en-US" altLang="en-US" sz="2800" b="0" dirty="0" err="1">
                <a:latin typeface="Book Antiqua" pitchFamily="18" charset="0"/>
              </a:rPr>
              <a:t>pentru</a:t>
            </a:r>
            <a:r>
              <a:rPr lang="en-US" altLang="en-US" sz="2800" b="0" dirty="0">
                <a:latin typeface="Book Antiqua" pitchFamily="18" charset="0"/>
              </a:rPr>
              <a:t>     -business</a:t>
            </a:r>
            <a:endParaRPr lang="ro-RO" altLang="en-US" sz="2800" b="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endParaRPr lang="ro-RO" altLang="en-US" sz="2200" b="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200" b="0">
                <a:latin typeface="Book Antiqua" pitchFamily="18" charset="0"/>
              </a:rPr>
              <a:t>8</a:t>
            </a:r>
            <a:r>
              <a:rPr lang="ro-RO" altLang="en-US" sz="2200" b="0" smtClean="0">
                <a:latin typeface="Book Antiqua" pitchFamily="18" charset="0"/>
              </a:rPr>
              <a:t> </a:t>
            </a:r>
            <a:r>
              <a:rPr lang="ro-RO" altLang="en-US" sz="2200" b="0">
                <a:latin typeface="Book Antiqua" pitchFamily="18" charset="0"/>
              </a:rPr>
              <a:t>- eProcurement</a:t>
            </a:r>
            <a:endParaRPr lang="en-US" altLang="en-US" sz="2200" b="0" dirty="0">
              <a:latin typeface="Book Antiqua" pitchFamily="18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en-US" altLang="en-US" sz="1600" b="0">
              <a:latin typeface="Book Antiqua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altLang="en-US" sz="1600" b="0">
                <a:latin typeface="Book Antiqua" pitchFamily="18" charset="0"/>
              </a:rPr>
              <a:t>Răzvan Daniel Zota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0">
                <a:latin typeface="Book Antiqua" pitchFamily="18" charset="0"/>
              </a:rPr>
              <a:t>Catedra de Informatic</a:t>
            </a:r>
            <a:r>
              <a:rPr lang="ro-RO" altLang="en-US" sz="1600" b="0">
                <a:latin typeface="Book Antiqua" pitchFamily="18" charset="0"/>
              </a:rPr>
              <a:t>ă</a:t>
            </a:r>
            <a:r>
              <a:rPr lang="en-US" altLang="en-US" sz="1600" b="0">
                <a:latin typeface="Book Antiqua" pitchFamily="18" charset="0"/>
              </a:rPr>
              <a:t> Economic</a:t>
            </a:r>
            <a:r>
              <a:rPr lang="ro-RO" altLang="en-US" sz="1600" b="0">
                <a:latin typeface="Book Antiqua" pitchFamily="18" charset="0"/>
              </a:rPr>
              <a:t>ă</a:t>
            </a:r>
            <a:endParaRPr lang="en-US" altLang="en-US" sz="1600" b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0">
                <a:latin typeface="Book Antiqua" pitchFamily="18" charset="0"/>
              </a:rPr>
              <a:t>ASE Bucure</a:t>
            </a:r>
            <a:r>
              <a:rPr lang="ro-RO" altLang="en-US" sz="1600" b="0">
                <a:latin typeface="Book Antiqua" pitchFamily="18" charset="0"/>
              </a:rPr>
              <a:t>ş</a:t>
            </a:r>
            <a:r>
              <a:rPr lang="en-US" altLang="en-US" sz="1600" b="0">
                <a:latin typeface="Book Antiqua" pitchFamily="18" charset="0"/>
              </a:rPr>
              <a:t>ti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0">
                <a:latin typeface="Book Antiqua" pitchFamily="18" charset="0"/>
                <a:hlinkClick r:id="rId3"/>
              </a:rPr>
              <a:t>zota@ase.ro</a:t>
            </a:r>
            <a:endParaRPr lang="en-US" altLang="en-US" sz="1600" b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b="0">
                <a:latin typeface="Book Antiqua" pitchFamily="18" charset="0"/>
              </a:rPr>
              <a:t>http://</a:t>
            </a:r>
            <a:r>
              <a:rPr lang="ro-RO" altLang="en-US" sz="1600" b="0">
                <a:latin typeface="Book Antiqua" pitchFamily="18" charset="0"/>
              </a:rPr>
              <a:t>zota</a:t>
            </a:r>
            <a:r>
              <a:rPr lang="en-US" altLang="en-US" sz="1600" b="0">
                <a:latin typeface="Book Antiqua" pitchFamily="18" charset="0"/>
              </a:rPr>
              <a:t>.ase.ro/eb </a:t>
            </a:r>
          </a:p>
        </p:txBody>
      </p:sp>
      <p:pic>
        <p:nvPicPr>
          <p:cNvPr id="5134" name="Picture 14" descr="ebiz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2C78-B09B-4A5F-AA37-70138809790C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73CC-FCA7-484D-B1F4-EC71F5B29E0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altLang="en-US" sz="2600" b="1">
                <a:latin typeface="Book Antiqua" pitchFamily="18" charset="0"/>
              </a:rPr>
              <a:t>Metode de</a:t>
            </a:r>
            <a:r>
              <a:rPr lang="en-US" altLang="en-US" sz="2600" b="1">
                <a:latin typeface="Book Antiqua" pitchFamily="18" charset="0"/>
              </a:rPr>
              <a:t> E-Procurement</a:t>
            </a:r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</a:pPr>
            <a:endParaRPr lang="ro-RO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 sz="2200" dirty="0">
                <a:latin typeface="Book Antiqua" pitchFamily="18" charset="0"/>
              </a:rPr>
              <a:t>Desfăşurarea licitaţiei sau a licitaţiei inverse (</a:t>
            </a:r>
            <a:r>
              <a:rPr lang="en-US" altLang="en-US" sz="2200" dirty="0">
                <a:latin typeface="Book Antiqua" pitchFamily="18" charset="0"/>
              </a:rPr>
              <a:t>reverse auction) </a:t>
            </a:r>
            <a:r>
              <a:rPr lang="ro-RO" altLang="en-US" sz="2200" dirty="0">
                <a:latin typeface="Book Antiqua" pitchFamily="18" charset="0"/>
              </a:rPr>
              <a:t>î</a:t>
            </a:r>
            <a:r>
              <a:rPr lang="en-US" altLang="en-US" sz="2200" dirty="0">
                <a:latin typeface="Book Antiqua" pitchFamily="18" charset="0"/>
              </a:rPr>
              <a:t>n</a:t>
            </a:r>
            <a:r>
              <a:rPr lang="ro-RO" altLang="en-US" sz="2200" dirty="0">
                <a:latin typeface="Book Antiqua" pitchFamily="18" charset="0"/>
              </a:rPr>
              <a:t>tr-un sistem în care furnizorii </a:t>
            </a:r>
            <a:r>
              <a:rPr lang="ro-RO" altLang="en-US" sz="2200" dirty="0" smtClean="0">
                <a:latin typeface="Book Antiqua" pitchFamily="18" charset="0"/>
              </a:rPr>
              <a:t> intră </a:t>
            </a:r>
            <a:r>
              <a:rPr lang="ro-RO" altLang="en-US" sz="2200" dirty="0">
                <a:latin typeface="Book Antiqua" pitchFamily="18" charset="0"/>
              </a:rPr>
              <a:t>în competiţie directă între ei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 sz="2200" dirty="0">
                <a:latin typeface="Book Antiqua" pitchFamily="18" charset="0"/>
              </a:rPr>
              <a:t>Cumpărarea direct de la producători</a:t>
            </a:r>
            <a:r>
              <a:rPr lang="en-US" altLang="en-US" sz="2200" dirty="0">
                <a:latin typeface="Book Antiqua" pitchFamily="18" charset="0"/>
              </a:rPr>
              <a:t>, </a:t>
            </a:r>
            <a:r>
              <a:rPr lang="ro-RO" altLang="en-US" sz="2200" dirty="0">
                <a:latin typeface="Book Antiqua" pitchFamily="18" charset="0"/>
              </a:rPr>
              <a:t>comercianţi en-gros sau en-detail din </a:t>
            </a:r>
            <a:r>
              <a:rPr lang="en-US" altLang="en-US" sz="2200" dirty="0">
                <a:latin typeface="Book Antiqua" pitchFamily="18" charset="0"/>
              </a:rPr>
              <a:t>catalo</a:t>
            </a:r>
            <a:r>
              <a:rPr lang="ro-RO" altLang="en-US" sz="2200" dirty="0">
                <a:latin typeface="Book Antiqua" pitchFamily="18" charset="0"/>
              </a:rPr>
              <a:t>age de produse şi posibil prin negociere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 sz="2200" dirty="0">
                <a:latin typeface="Book Antiqua" pitchFamily="18" charset="0"/>
              </a:rPr>
              <a:t>Cumpărarea din catalogul unui </a:t>
            </a:r>
            <a:r>
              <a:rPr lang="en-US" altLang="en-US" sz="2200" dirty="0" err="1">
                <a:latin typeface="Book Antiqua" pitchFamily="18" charset="0"/>
              </a:rPr>
              <a:t>intermediar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(e-</a:t>
            </a:r>
            <a:r>
              <a:rPr lang="en-US" altLang="en-US" sz="2200" dirty="0" err="1">
                <a:latin typeface="Book Antiqua" pitchFamily="18" charset="0"/>
              </a:rPr>
              <a:t>distribu</a:t>
            </a:r>
            <a:r>
              <a:rPr lang="ro-RO" altLang="en-US" sz="2200" dirty="0">
                <a:latin typeface="Book Antiqua" pitchFamily="18" charset="0"/>
              </a:rPr>
              <a:t>i</a:t>
            </a:r>
            <a:r>
              <a:rPr lang="en-US" altLang="en-US" sz="2200" dirty="0">
                <a:latin typeface="Book Antiqua" pitchFamily="18" charset="0"/>
              </a:rPr>
              <a:t>tor) </a:t>
            </a:r>
            <a:r>
              <a:rPr lang="ro-RO" altLang="en-US" sz="2200" dirty="0">
                <a:latin typeface="Book Antiqua" pitchFamily="18" charset="0"/>
              </a:rPr>
              <a:t>ce conţine produse agregate provenite de la diverşi vânzători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</a:pPr>
            <a:r>
              <a:rPr lang="ro-RO" altLang="en-US" sz="2200" dirty="0">
                <a:latin typeface="Book Antiqua" pitchFamily="18" charset="0"/>
              </a:rPr>
              <a:t>Cumpărarea dintr-un catalog intern al unui vânzător cu preţuri (acceptate) pentru produse ce vin de la diverşi vânzători</a:t>
            </a: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5D6E-E7F7-4E2A-BA2B-371BB77012FD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82EA-9C2A-4B85-B2E6-2C9FF7E586C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altLang="en-US" sz="2600" b="1">
                <a:latin typeface="Book Antiqua" pitchFamily="18" charset="0"/>
              </a:rPr>
              <a:t>Metode de</a:t>
            </a:r>
            <a:r>
              <a:rPr lang="en-US" altLang="en-US" sz="2600" b="1">
                <a:latin typeface="Book Antiqua" pitchFamily="18" charset="0"/>
              </a:rPr>
              <a:t> E-Procurement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5000"/>
              </a:lnSpc>
            </a:pPr>
            <a:endParaRPr lang="ro-RO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Cumpărarea printr-o licitaţie </a:t>
            </a:r>
            <a:r>
              <a:rPr lang="en-US" altLang="en-US" sz="2200">
                <a:latin typeface="Book Antiqua" pitchFamily="18" charset="0"/>
              </a:rPr>
              <a:t>public</a:t>
            </a:r>
            <a:r>
              <a:rPr lang="ro-RO" altLang="en-US" sz="2200">
                <a:latin typeface="Book Antiqua" pitchFamily="18" charset="0"/>
              </a:rPr>
              <a:t>ă sau privată în care organizaţia participă drept unul dintre cumpărători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Alăturarea la un sistem de achiziţie în grup ce strânge laolaltă cererea participanţilor, creând la un volum mam mare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Cumpărarea la un mall de schimburi sau un mall </a:t>
            </a:r>
            <a:r>
              <a:rPr lang="en-US" altLang="en-US" sz="2200">
                <a:latin typeface="Book Antiqua" pitchFamily="18" charset="0"/>
              </a:rPr>
              <a:t>industrial</a:t>
            </a:r>
          </a:p>
          <a:p>
            <a:pPr lvl="1">
              <a:lnSpc>
                <a:spcPct val="85000"/>
              </a:lnSpc>
            </a:pPr>
            <a:r>
              <a:rPr lang="en-US" altLang="en-US" sz="2200">
                <a:latin typeface="Book Antiqua" pitchFamily="18" charset="0"/>
              </a:rPr>
              <a:t>Col</a:t>
            </a:r>
            <a:r>
              <a:rPr lang="ro-RO" altLang="en-US" sz="2200">
                <a:latin typeface="Book Antiqua" pitchFamily="18" charset="0"/>
              </a:rPr>
              <a:t>aborarea cu furnizorii pentru schimbul de informaţii cu privire la vânzări şi stocuri pentru reducerea acestora din urmă şi pentru a contribui la o mai bună livrare “</a:t>
            </a:r>
            <a:r>
              <a:rPr lang="en-US" altLang="en-US" sz="2200">
                <a:latin typeface="Book Antiqua" pitchFamily="18" charset="0"/>
              </a:rPr>
              <a:t>just-in-time</a:t>
            </a:r>
            <a:r>
              <a:rPr lang="ro-RO" altLang="en-US" sz="2200">
                <a:latin typeface="Book Antiqua" pitchFamily="18" charset="0"/>
              </a:rPr>
              <a:t>”</a:t>
            </a:r>
            <a:r>
              <a:rPr lang="en-US" altLang="en-US" sz="2200">
                <a:latin typeface="Book Antiqua" pitchFamily="18" charset="0"/>
              </a:rPr>
              <a:t> </a:t>
            </a:r>
            <a:r>
              <a:rPr lang="ro-RO" altLang="en-US" sz="2200">
                <a:latin typeface="Book Antiqua" pitchFamily="18" charset="0"/>
              </a:rPr>
              <a:t>a produselor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5784-5B68-45F6-BEB0-A501914354B2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7DBE-7E6F-4801-88A4-E6B1E26E224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 err="1">
                <a:latin typeface="Book Antiqua" pitchFamily="18" charset="0"/>
              </a:rPr>
              <a:t>Inef</a:t>
            </a:r>
            <a:r>
              <a:rPr lang="ro-RO" altLang="en-US" sz="2200" dirty="0">
                <a:latin typeface="Book Antiqua" pitchFamily="18" charset="0"/>
              </a:rPr>
              <a:t>icienţe în managementul procurementului tradiţional</a:t>
            </a:r>
            <a:endParaRPr lang="en-US" altLang="en-US" sz="2200" dirty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sz="2200" b="1" dirty="0">
                <a:latin typeface="Book Antiqua" pitchFamily="18" charset="0"/>
              </a:rPr>
              <a:t>	</a:t>
            </a:r>
            <a:endParaRPr lang="ro-RO" altLang="en-US" sz="2200" b="1" dirty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o-RO" altLang="en-US" sz="2200" b="1" dirty="0">
                <a:latin typeface="Book Antiqua" pitchFamily="18" charset="0"/>
              </a:rPr>
              <a:t>	</a:t>
            </a:r>
            <a:r>
              <a:rPr lang="en-US" altLang="en-US" sz="2200" b="1" dirty="0">
                <a:latin typeface="Book Antiqua" pitchFamily="18" charset="0"/>
              </a:rPr>
              <a:t>	 </a:t>
            </a:r>
            <a:r>
              <a:rPr lang="ro-RO" altLang="en-US" sz="2200" b="1" dirty="0">
                <a:latin typeface="Book Antiqua" pitchFamily="18" charset="0"/>
              </a:rPr>
              <a:t>Managementul </a:t>
            </a:r>
            <a:r>
              <a:rPr lang="en-US" altLang="en-US" sz="2200" b="1" dirty="0">
                <a:latin typeface="Book Antiqua" pitchFamily="18" charset="0"/>
              </a:rPr>
              <a:t>procurement</a:t>
            </a:r>
            <a:r>
              <a:rPr lang="ro-RO" altLang="en-US" sz="2200" b="1" dirty="0">
                <a:latin typeface="Book Antiqua" pitchFamily="18" charset="0"/>
              </a:rPr>
              <a:t>ului:</a:t>
            </a:r>
            <a:endParaRPr lang="en-US" altLang="en-US" sz="2200" b="1" dirty="0">
              <a:latin typeface="Book Antiqua" pitchFamily="18" charset="0"/>
            </a:endParaRPr>
          </a:p>
          <a:p>
            <a:pPr lvl="1"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Coordonarea tuturor activităţilor ce au legătură cu achiziţia bunurilor şi serviciilor necesare într-o organizaţie</a:t>
            </a:r>
            <a:endParaRPr lang="en-US" altLang="en-US" sz="2200" dirty="0">
              <a:latin typeface="Book Antiqua" pitchFamily="18" charset="0"/>
            </a:endParaRPr>
          </a:p>
          <a:p>
            <a:pPr lvl="2">
              <a:buFontTx/>
              <a:buNone/>
            </a:pPr>
            <a:r>
              <a:rPr lang="ro-RO" altLang="en-US" sz="2200" b="1" dirty="0">
                <a:latin typeface="Book Antiqua" pitchFamily="18" charset="0"/>
              </a:rPr>
              <a:t>“M</a:t>
            </a:r>
            <a:r>
              <a:rPr lang="en-US" altLang="en-US" sz="2200" b="1" dirty="0" err="1">
                <a:latin typeface="Book Antiqua" pitchFamily="18" charset="0"/>
              </a:rPr>
              <a:t>averick</a:t>
            </a:r>
            <a:r>
              <a:rPr lang="en-US" altLang="en-US" sz="2200" b="1" dirty="0">
                <a:latin typeface="Book Antiqua" pitchFamily="18" charset="0"/>
              </a:rPr>
              <a:t> buying</a:t>
            </a:r>
            <a:r>
              <a:rPr lang="ro-RO" altLang="en-US" sz="2200" b="1" dirty="0">
                <a:latin typeface="Book Antiqua" pitchFamily="18" charset="0"/>
              </a:rPr>
              <a:t>”</a:t>
            </a:r>
            <a:endParaRPr lang="en-US" altLang="en-US" sz="2200" b="1" dirty="0">
              <a:latin typeface="Book Antiqua" pitchFamily="18" charset="0"/>
            </a:endParaRPr>
          </a:p>
          <a:p>
            <a:pPr lvl="1"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Achiziţii neplanificate de produse de care este nevoie imediat</a:t>
            </a:r>
            <a:r>
              <a:rPr lang="en-US" altLang="en-US" sz="2200" dirty="0">
                <a:latin typeface="Book Antiqua" pitchFamily="18" charset="0"/>
              </a:rPr>
              <a:t>, </a:t>
            </a:r>
            <a:r>
              <a:rPr lang="ro-RO" altLang="en-US" sz="2200" dirty="0">
                <a:latin typeface="Book Antiqua" pitchFamily="18" charset="0"/>
              </a:rPr>
              <a:t>de regulă la preţuri mai mari decât cele pre-negociate cu </a:t>
            </a:r>
            <a:r>
              <a:rPr lang="ro-RO" altLang="en-US" sz="2200" dirty="0" smtClean="0">
                <a:latin typeface="Book Antiqua" pitchFamily="18" charset="0"/>
              </a:rPr>
              <a:t>furnizorii</a:t>
            </a:r>
          </a:p>
          <a:p>
            <a:pPr lvl="1">
              <a:buNone/>
            </a:pPr>
            <a:r>
              <a:rPr lang="ro-RO" altLang="en-US" sz="2200" dirty="0">
                <a:latin typeface="Book Antiqua" pitchFamily="18" charset="0"/>
              </a:rPr>
              <a:t>Prin automatizarea rutinelor laborioase ale funcţiei de achiziţie a bunurilor/serviciilor, angajaţii din vânzări se pot concentra asupra unor achiziţii mai bune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  <a:p>
            <a:pPr lvl="1"/>
            <a:endParaRPr lang="ro-RO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46D8-1B93-47EE-9918-71E4EE9B8DC0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9414-063A-407D-802E-198B6AEECB8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400">
                <a:latin typeface="Book Antiqua" pitchFamily="18" charset="0"/>
              </a:rPr>
              <a:t>Scopurile </a:t>
            </a:r>
            <a:r>
              <a:rPr lang="en-US" altLang="en-US" sz="2400">
                <a:latin typeface="Book Antiqua" pitchFamily="18" charset="0"/>
              </a:rPr>
              <a:t>E-Procurement</a:t>
            </a:r>
            <a:r>
              <a:rPr lang="ro-RO" altLang="en-US" sz="2400">
                <a:latin typeface="Book Antiqua" pitchFamily="18" charset="0"/>
              </a:rPr>
              <a:t>ului</a:t>
            </a:r>
            <a:endParaRPr lang="en-US" altLang="en-US" sz="2400">
              <a:latin typeface="Book Antiqua" pitchFamily="18" charset="0"/>
            </a:endParaRPr>
          </a:p>
          <a:p>
            <a:pPr lvl="1"/>
            <a:r>
              <a:rPr lang="ro-RO" altLang="en-US" sz="2400">
                <a:latin typeface="Book Antiqua" pitchFamily="18" charset="0"/>
              </a:rPr>
              <a:t>Creşterea productivităţii prin activitatea agenţilor</a:t>
            </a:r>
            <a:endParaRPr lang="en-US" altLang="en-US" sz="2400">
              <a:latin typeface="Book Antiqua" pitchFamily="18" charset="0"/>
            </a:endParaRPr>
          </a:p>
          <a:p>
            <a:pPr lvl="1"/>
            <a:r>
              <a:rPr lang="ro-RO" altLang="en-US" sz="2400">
                <a:latin typeface="Book Antiqua" pitchFamily="18" charset="0"/>
              </a:rPr>
              <a:t>Scăderea preţurilor de achiziţie prin standardizarea produselor</a:t>
            </a:r>
            <a:r>
              <a:rPr lang="en-US" altLang="en-US" sz="2400">
                <a:latin typeface="Book Antiqua" pitchFamily="18" charset="0"/>
              </a:rPr>
              <a:t>,</a:t>
            </a:r>
            <a:r>
              <a:rPr lang="ro-RO" altLang="en-US" sz="2400">
                <a:latin typeface="Book Antiqua" pitchFamily="18" charset="0"/>
              </a:rPr>
              <a:t> licitaţii inverse</a:t>
            </a:r>
            <a:r>
              <a:rPr lang="en-US" altLang="en-US" sz="2400">
                <a:latin typeface="Book Antiqua" pitchFamily="18" charset="0"/>
              </a:rPr>
              <a:t>, </a:t>
            </a:r>
            <a:r>
              <a:rPr lang="ro-RO" altLang="en-US" sz="2400">
                <a:latin typeface="Book Antiqua" pitchFamily="18" charset="0"/>
              </a:rPr>
              <a:t>discounturi la volume mari de produse şi consolidarea achiziţiilor</a:t>
            </a:r>
            <a:endParaRPr lang="en-US" altLang="en-US" sz="2400">
              <a:latin typeface="Book Antiqua" pitchFamily="18" charset="0"/>
            </a:endParaRPr>
          </a:p>
          <a:p>
            <a:pPr lvl="1"/>
            <a:r>
              <a:rPr lang="ro-RO" altLang="en-US" sz="2400">
                <a:latin typeface="Book Antiqua" pitchFamily="18" charset="0"/>
              </a:rPr>
              <a:t>Îmbunătăţirea managementului şi al fluxului de informaţii</a:t>
            </a:r>
            <a:endParaRPr lang="en-US" altLang="en-US" sz="2400">
              <a:latin typeface="Book Antiqua" pitchFamily="18" charset="0"/>
            </a:endParaRPr>
          </a:p>
          <a:p>
            <a:pPr lvl="1"/>
            <a:r>
              <a:rPr lang="en-US" altLang="en-US" sz="2400">
                <a:latin typeface="Book Antiqua" pitchFamily="18" charset="0"/>
              </a:rPr>
              <a:t>Minimiz</a:t>
            </a:r>
            <a:r>
              <a:rPr lang="ro-RO" altLang="en-US" sz="2400">
                <a:latin typeface="Book Antiqua" pitchFamily="18" charset="0"/>
              </a:rPr>
              <a:t>area achiziţiilor făcute de la vânzători cu care nu există un </a:t>
            </a:r>
            <a:r>
              <a:rPr lang="en-US" altLang="en-US" sz="2400">
                <a:latin typeface="Book Antiqua" pitchFamily="18" charset="0"/>
              </a:rPr>
              <a:t>contract </a:t>
            </a:r>
            <a:r>
              <a:rPr lang="ro-RO" altLang="en-US" sz="2400">
                <a:latin typeface="Book Antiqua" pitchFamily="18" charset="0"/>
              </a:rPr>
              <a:t>în prealabil</a:t>
            </a:r>
            <a:endParaRPr lang="en-US" altLang="en-US" sz="2400">
              <a:latin typeface="Book Antiqua" pitchFamily="18" charset="0"/>
            </a:endParaRPr>
          </a:p>
          <a:p>
            <a:pPr lvl="1"/>
            <a:r>
              <a:rPr lang="ro-RO" altLang="en-US" sz="2400">
                <a:latin typeface="Book Antiqua" pitchFamily="18" charset="0"/>
              </a:rPr>
              <a:t>Îmbunătăţirea procesului de plată </a:t>
            </a:r>
            <a:r>
              <a:rPr lang="en-US" altLang="en-US" sz="2400">
                <a:latin typeface="Book Antiqua" pitchFamily="18" charset="0"/>
              </a:rPr>
              <a:t>(</a:t>
            </a:r>
            <a:r>
              <a:rPr lang="ro-RO" altLang="en-US" sz="2400">
                <a:latin typeface="Book Antiqua" pitchFamily="18" charset="0"/>
              </a:rPr>
              <a:t>pentru vânzători</a:t>
            </a:r>
            <a:r>
              <a:rPr lang="en-US" altLang="en-US" sz="2400">
                <a:latin typeface="Book Antiqua" pitchFamily="18" charset="0"/>
              </a:rPr>
              <a:t>)</a:t>
            </a:r>
          </a:p>
          <a:p>
            <a:endParaRPr lang="ro-RO" altLang="en-US" sz="20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DFE8-5DE2-4F81-863C-7C940A4ADEF1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6BC4-1A26-45E4-98FA-50E7A3D50C4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  <a:buFontTx/>
              <a:buNone/>
            </a:pPr>
            <a:endParaRPr lang="ro-RO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Stabilirea de relaţii eficiente, colaborative cu furnizorii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Asigurarea livrării la timp, mereu</a:t>
            </a: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Automatizarea satisfacerii comenzilor şi a timpilor de procesare a comenzilor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en-US" altLang="en-US" sz="2200">
                <a:latin typeface="Book Antiqua" pitchFamily="18" charset="0"/>
              </a:rPr>
              <a:t>Reduc</a:t>
            </a:r>
            <a:r>
              <a:rPr lang="ro-RO" altLang="en-US" sz="2200">
                <a:latin typeface="Book Antiqua" pitchFamily="18" charset="0"/>
              </a:rPr>
              <a:t>erea abilităţilor şi training-ului necesar agenţilor de achiziţii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en-US" altLang="en-US" sz="2200">
                <a:latin typeface="Book Antiqua" pitchFamily="18" charset="0"/>
              </a:rPr>
              <a:t>Reduc</a:t>
            </a:r>
            <a:r>
              <a:rPr lang="ro-RO" altLang="en-US" sz="2200">
                <a:latin typeface="Book Antiqua" pitchFamily="18" charset="0"/>
              </a:rPr>
              <a:t>erea numărului de furnizori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Perfecţionarea procesului de achiziţii, făcându-l mai simplu, mai rapid şi mai eficient</a:t>
            </a:r>
            <a:endParaRPr lang="en-US" altLang="en-US" sz="2200">
              <a:latin typeface="Book Antiqua" pitchFamily="18" charset="0"/>
            </a:endParaRPr>
          </a:p>
          <a:p>
            <a:pPr lvl="1">
              <a:lnSpc>
                <a:spcPct val="85000"/>
              </a:lnSpc>
            </a:pPr>
            <a:r>
              <a:rPr lang="ro-RO" altLang="en-US" sz="2200">
                <a:latin typeface="Book Antiqua" pitchFamily="18" charset="0"/>
              </a:rPr>
              <a:t>Perfecţionarea procesului de reconciliere a facturilor şi disputelor</a:t>
            </a:r>
            <a:endParaRPr lang="en-US" altLang="en-US" sz="2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A8-DB18-4DFE-A590-664B3A28FE24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F779-70FC-403D-9BA5-5AC08ADE8DC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200" dirty="0" err="1">
                <a:latin typeface="Book Antiqua" pitchFamily="18" charset="0"/>
              </a:rPr>
              <a:t>Reduc</a:t>
            </a:r>
            <a:r>
              <a:rPr lang="ro-RO" altLang="en-US" sz="2200" dirty="0">
                <a:latin typeface="Book Antiqua" pitchFamily="18" charset="0"/>
              </a:rPr>
              <a:t>erea costurilor procesului administrativ per comandă cu până la </a:t>
            </a:r>
            <a:r>
              <a:rPr lang="en-US" altLang="en-US" sz="2200" dirty="0">
                <a:latin typeface="Book Antiqua" pitchFamily="18" charset="0"/>
              </a:rPr>
              <a:t>90%</a:t>
            </a:r>
          </a:p>
          <a:p>
            <a:pPr lvl="1"/>
            <a:r>
              <a:rPr lang="ro-RO" altLang="en-US" sz="2200" dirty="0">
                <a:latin typeface="Book Antiqua" pitchFamily="18" charset="0"/>
              </a:rPr>
              <a:t>Găsirea de noi furnizori şi vânzători ce pot oferi produse şi servicii mai rapid/mai ieftin</a:t>
            </a:r>
            <a:endParaRPr lang="en-US" altLang="en-US" sz="2200" dirty="0">
              <a:latin typeface="Book Antiqua" pitchFamily="18" charset="0"/>
            </a:endParaRPr>
          </a:p>
          <a:p>
            <a:pPr lvl="1"/>
            <a:r>
              <a:rPr lang="en-US" altLang="en-US" sz="2200" dirty="0">
                <a:latin typeface="Book Antiqua" pitchFamily="18" charset="0"/>
              </a:rPr>
              <a:t>Integra</a:t>
            </a:r>
            <a:r>
              <a:rPr lang="ro-RO" altLang="en-US" sz="2200" dirty="0">
                <a:latin typeface="Book Antiqua" pitchFamily="18" charset="0"/>
              </a:rPr>
              <a:t>rea de controale bugetare în procesul de </a:t>
            </a:r>
            <a:r>
              <a:rPr lang="en-US" altLang="en-US" sz="2200" dirty="0">
                <a:latin typeface="Book Antiqua" pitchFamily="18" charset="0"/>
              </a:rPr>
              <a:t>procurement</a:t>
            </a:r>
          </a:p>
          <a:p>
            <a:pPr lvl="1"/>
            <a:r>
              <a:rPr lang="en-US" altLang="en-US" sz="2200" dirty="0" err="1">
                <a:latin typeface="Book Antiqua" pitchFamily="18" charset="0"/>
              </a:rPr>
              <a:t>Minimiz</a:t>
            </a:r>
            <a:r>
              <a:rPr lang="ro-RO" altLang="en-US" sz="2200" dirty="0">
                <a:latin typeface="Book Antiqua" pitchFamily="18" charset="0"/>
              </a:rPr>
              <a:t>area erorilor umane în procesul de cumpărare sau transport</a:t>
            </a:r>
            <a:endParaRPr lang="en-US" altLang="en-US" sz="2200" dirty="0">
              <a:latin typeface="Book Antiqua" pitchFamily="18" charset="0"/>
            </a:endParaRPr>
          </a:p>
          <a:p>
            <a:pPr lvl="1"/>
            <a:r>
              <a:rPr lang="en-US" altLang="en-US" sz="2200" dirty="0">
                <a:latin typeface="Book Antiqua" pitchFamily="18" charset="0"/>
              </a:rPr>
              <a:t>Monitor</a:t>
            </a:r>
            <a:r>
              <a:rPr lang="ro-RO" altLang="en-US" sz="2200" dirty="0">
                <a:latin typeface="Book Antiqua" pitchFamily="18" charset="0"/>
              </a:rPr>
              <a:t>izarea şi reglarea comportamentului cumpărătorilor</a:t>
            </a:r>
            <a:endParaRPr lang="en-US" altLang="en-US" sz="2200" dirty="0">
              <a:latin typeface="Book Antiqua" pitchFamily="18" charset="0"/>
            </a:endParaRPr>
          </a:p>
          <a:p>
            <a:pPr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158B-AA39-4A02-9138-DFEEC132BC52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FE9-9E90-4CBB-A111-7D5B42F3911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  <a:r>
              <a:rPr lang="ro-RO" altLang="en-US" sz="2600" b="1">
                <a:latin typeface="Book Antiqua" pitchFamily="18" charset="0"/>
              </a:rPr>
              <a:t> - Implementare</a:t>
            </a:r>
            <a:endParaRPr lang="en-US" altLang="en-US" sz="2600" b="1">
              <a:latin typeface="Book Antiqua" pitchFamily="18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75000"/>
              </a:lnSpc>
            </a:pPr>
            <a:r>
              <a:rPr lang="ro-RO" altLang="en-US" sz="2200" dirty="0">
                <a:latin typeface="Book Antiqua" pitchFamily="18" charset="0"/>
              </a:rPr>
              <a:t>Găsirea locului pe care îl are </a:t>
            </a:r>
            <a:r>
              <a:rPr lang="en-US" altLang="en-US" sz="2200" dirty="0">
                <a:latin typeface="Book Antiqua" pitchFamily="18" charset="0"/>
              </a:rPr>
              <a:t>e-procurement</a:t>
            </a:r>
            <a:r>
              <a:rPr lang="ro-RO" altLang="en-US" sz="2200" dirty="0">
                <a:latin typeface="Book Antiqua" pitchFamily="18" charset="0"/>
              </a:rPr>
              <a:t>ul în strategia de e-commerce a firmei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75000"/>
              </a:lnSpc>
            </a:pPr>
            <a:r>
              <a:rPr lang="en-US" altLang="en-US" sz="2200" dirty="0">
                <a:latin typeface="Book Antiqua" pitchFamily="18" charset="0"/>
              </a:rPr>
              <a:t>Re</a:t>
            </a:r>
            <a:r>
              <a:rPr lang="ro-RO" altLang="en-US" sz="2200" dirty="0">
                <a:latin typeface="Book Antiqua" pitchFamily="18" charset="0"/>
              </a:rPr>
              <a:t>vizuirea şi modificarea procesului în sine de </a:t>
            </a:r>
            <a:r>
              <a:rPr lang="en-US" altLang="en-US" sz="2200" dirty="0">
                <a:latin typeface="Book Antiqua" pitchFamily="18" charset="0"/>
              </a:rPr>
              <a:t>procurement</a:t>
            </a:r>
          </a:p>
          <a:p>
            <a:pPr lvl="1">
              <a:lnSpc>
                <a:spcPct val="75000"/>
              </a:lnSpc>
            </a:pPr>
            <a:r>
              <a:rPr lang="ro-RO" altLang="en-US" sz="2200" dirty="0">
                <a:latin typeface="Book Antiqua" pitchFamily="18" charset="0"/>
              </a:rPr>
              <a:t>Oferirea unor interfeţe între </a:t>
            </a:r>
            <a:r>
              <a:rPr lang="en-US" altLang="en-US" sz="2200" dirty="0">
                <a:latin typeface="Book Antiqua" pitchFamily="18" charset="0"/>
              </a:rPr>
              <a:t>e-procurement </a:t>
            </a:r>
            <a:r>
              <a:rPr lang="ro-RO" altLang="en-US" sz="2200" dirty="0">
                <a:latin typeface="Book Antiqua" pitchFamily="18" charset="0"/>
              </a:rPr>
              <a:t>şi sistemele informatice integrate la nivelul întreprinderii </a:t>
            </a:r>
            <a:r>
              <a:rPr lang="en-US" altLang="en-US" sz="2200" dirty="0">
                <a:latin typeface="Book Antiqua" pitchFamily="18" charset="0"/>
              </a:rPr>
              <a:t>(</a:t>
            </a:r>
            <a:r>
              <a:rPr lang="ro-RO" altLang="en-US" sz="2200" dirty="0">
                <a:latin typeface="Book Antiqua" pitchFamily="18" charset="0"/>
              </a:rPr>
              <a:t>sisteme </a:t>
            </a:r>
            <a:r>
              <a:rPr lang="en-US" altLang="en-US" sz="2200" dirty="0">
                <a:latin typeface="Book Antiqua" pitchFamily="18" charset="0"/>
              </a:rPr>
              <a:t>ERP </a:t>
            </a:r>
            <a:r>
              <a:rPr lang="ro-RO" altLang="en-US" sz="2200" dirty="0">
                <a:latin typeface="Book Antiqua" pitchFamily="18" charset="0"/>
              </a:rPr>
              <a:t>sau</a:t>
            </a:r>
            <a:r>
              <a:rPr lang="en-US" altLang="en-US" sz="2200" dirty="0">
                <a:latin typeface="Book Antiqua" pitchFamily="18" charset="0"/>
              </a:rPr>
              <a:t> SCM)</a:t>
            </a:r>
          </a:p>
          <a:p>
            <a:pPr lvl="1">
              <a:lnSpc>
                <a:spcPct val="75000"/>
              </a:lnSpc>
            </a:pPr>
            <a:r>
              <a:rPr lang="en-US" altLang="en-US" sz="2200" dirty="0" err="1">
                <a:latin typeface="Book Antiqua" pitchFamily="18" charset="0"/>
              </a:rPr>
              <a:t>Coord</a:t>
            </a:r>
            <a:r>
              <a:rPr lang="ro-RO" altLang="en-US" sz="2200" dirty="0">
                <a:latin typeface="Book Antiqua" pitchFamily="18" charset="0"/>
              </a:rPr>
              <a:t>onarea informaţiilor provenite de la cumpărători cu cele provenite de la vânzători</a:t>
            </a:r>
            <a:endParaRPr lang="en-US" altLang="en-US" sz="2200" dirty="0">
              <a:latin typeface="Book Antiqua" pitchFamily="18" charset="0"/>
            </a:endParaRPr>
          </a:p>
          <a:p>
            <a:pPr lvl="1">
              <a:lnSpc>
                <a:spcPct val="75000"/>
              </a:lnSpc>
            </a:pPr>
            <a:r>
              <a:rPr lang="en-US" altLang="en-US" sz="2200" dirty="0" err="1">
                <a:latin typeface="Book Antiqua" pitchFamily="18" charset="0"/>
              </a:rPr>
              <a:t>Consolida</a:t>
            </a:r>
            <a:r>
              <a:rPr lang="ro-RO" altLang="en-US" sz="2200" dirty="0">
                <a:latin typeface="Book Antiqua" pitchFamily="18" charset="0"/>
              </a:rPr>
              <a:t>rea numărului de furnizori constanţi şi integrarea cu sistemele </a:t>
            </a:r>
            <a:r>
              <a:rPr lang="en-US" altLang="en-US" sz="2200" dirty="0" err="1">
                <a:latin typeface="Book Antiqua" pitchFamily="18" charset="0"/>
              </a:rPr>
              <a:t>informati</a:t>
            </a:r>
            <a:r>
              <a:rPr lang="ro-RO" altLang="en-US" sz="2200" dirty="0">
                <a:latin typeface="Book Antiqua" pitchFamily="18" charset="0"/>
              </a:rPr>
              <a:t>ce şi, pe cât posibil, cu procesele de business</a:t>
            </a:r>
            <a:endParaRPr lang="en-US" altLang="en-US" sz="2200" dirty="0">
              <a:latin typeface="Book Antiqua" pitchFamily="18" charset="0"/>
            </a:endParaRPr>
          </a:p>
          <a:p>
            <a:pPr>
              <a:lnSpc>
                <a:spcPct val="75000"/>
              </a:lnSpc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AD0D-D593-497F-97B2-C21664615067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0871-8735-4797-9ACC-45B1E743D89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  <a:r>
              <a:rPr lang="ro-RO" altLang="en-US" sz="2600" b="1">
                <a:latin typeface="Book Antiqua" pitchFamily="18" charset="0"/>
              </a:rPr>
              <a:t> – Infrastructură şi integrare</a:t>
            </a:r>
            <a:endParaRPr lang="en-US" altLang="en-US" sz="2600" b="1">
              <a:latin typeface="Book Antiqua" pitchFamily="18" charset="0"/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5000"/>
              </a:lnSpc>
            </a:pPr>
            <a:endParaRPr lang="en-US" altLang="en-US" sz="2200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ro-RO" altLang="en-US" sz="2200" b="1" dirty="0">
                <a:latin typeface="Book Antiqua" pitchFamily="18" charset="0"/>
              </a:rPr>
              <a:t>E</a:t>
            </a:r>
            <a:r>
              <a:rPr lang="en-US" altLang="en-US" sz="2200" b="1" dirty="0" err="1">
                <a:latin typeface="Book Antiqua" pitchFamily="18" charset="0"/>
              </a:rPr>
              <a:t>lectronic</a:t>
            </a:r>
            <a:r>
              <a:rPr lang="en-US" altLang="en-US" sz="2200" b="1" dirty="0">
                <a:latin typeface="Book Antiqua" pitchFamily="18" charset="0"/>
              </a:rPr>
              <a:t> data interchange (EDI)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Transfer </a:t>
            </a:r>
            <a:r>
              <a:rPr lang="en-US" altLang="en-US" sz="2200" dirty="0">
                <a:latin typeface="Book Antiqua" pitchFamily="18" charset="0"/>
              </a:rPr>
              <a:t>electronic </a:t>
            </a:r>
            <a:r>
              <a:rPr lang="ro-RO" altLang="en-US" sz="2200" dirty="0">
                <a:latin typeface="Book Antiqua" pitchFamily="18" charset="0"/>
              </a:rPr>
              <a:t>al unor documente de afaceri special formatate (facturi, ordine de vânzare, de plată</a:t>
            </a:r>
            <a:r>
              <a:rPr lang="en-US" altLang="en-US" sz="2200" dirty="0">
                <a:latin typeface="Book Antiqua" pitchFamily="18" charset="0"/>
              </a:rPr>
              <a:t>,</a:t>
            </a:r>
            <a:r>
              <a:rPr lang="ro-RO" altLang="en-US" sz="2200" dirty="0">
                <a:latin typeface="Book Antiqua" pitchFamily="18" charset="0"/>
              </a:rPr>
              <a:t> confirmări, etc</a:t>
            </a:r>
            <a:r>
              <a:rPr lang="ro-RO" altLang="en-US" sz="2200" dirty="0" smtClean="0">
                <a:latin typeface="Book Antiqua" pitchFamily="18" charset="0"/>
              </a:rPr>
              <a:t>.)</a:t>
            </a:r>
            <a:endParaRPr lang="en-US" altLang="en-US" sz="2200" dirty="0" smtClean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ro-RO" altLang="en-US" sz="2200" b="1" dirty="0">
                <a:latin typeface="Book Antiqua" pitchFamily="18" charset="0"/>
              </a:rPr>
              <a:t>Reţele V</a:t>
            </a:r>
            <a:r>
              <a:rPr lang="en-US" altLang="en-US" sz="2200" b="1" dirty="0" err="1">
                <a:latin typeface="Book Antiqua" pitchFamily="18" charset="0"/>
              </a:rPr>
              <a:t>alue</a:t>
            </a:r>
            <a:r>
              <a:rPr lang="en-US" altLang="en-US" sz="2200" b="1" dirty="0">
                <a:latin typeface="Book Antiqua" pitchFamily="18" charset="0"/>
              </a:rPr>
              <a:t>-</a:t>
            </a:r>
            <a:r>
              <a:rPr lang="ro-RO" altLang="en-US" sz="2200" b="1" dirty="0">
                <a:latin typeface="Book Antiqua" pitchFamily="18" charset="0"/>
              </a:rPr>
              <a:t>A</a:t>
            </a:r>
            <a:r>
              <a:rPr lang="en-US" altLang="en-US" sz="2200" b="1" dirty="0" err="1">
                <a:latin typeface="Book Antiqua" pitchFamily="18" charset="0"/>
              </a:rPr>
              <a:t>dded</a:t>
            </a:r>
            <a:r>
              <a:rPr lang="en-US" altLang="en-US" sz="2200" b="1" dirty="0">
                <a:latin typeface="Book Antiqua" pitchFamily="18" charset="0"/>
              </a:rPr>
              <a:t> </a:t>
            </a:r>
            <a:r>
              <a:rPr lang="ro-RO" altLang="en-US" sz="2200" b="1" dirty="0">
                <a:latin typeface="Book Antiqua" pitchFamily="18" charset="0"/>
              </a:rPr>
              <a:t>N</a:t>
            </a:r>
            <a:r>
              <a:rPr lang="en-US" altLang="en-US" sz="2200" b="1" dirty="0" err="1">
                <a:latin typeface="Book Antiqua" pitchFamily="18" charset="0"/>
              </a:rPr>
              <a:t>etworks</a:t>
            </a:r>
            <a:r>
              <a:rPr lang="en-US" altLang="en-US" sz="2200" b="1" dirty="0">
                <a:latin typeface="Book Antiqua" pitchFamily="18" charset="0"/>
              </a:rPr>
              <a:t> (VANs)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Reţele p</a:t>
            </a:r>
            <a:r>
              <a:rPr lang="en-US" altLang="en-US" sz="2200" dirty="0" err="1">
                <a:latin typeface="Book Antiqua" pitchFamily="18" charset="0"/>
              </a:rPr>
              <a:t>rivate</a:t>
            </a:r>
            <a:r>
              <a:rPr lang="en-US" altLang="en-US" sz="2200" dirty="0">
                <a:latin typeface="Book Antiqua" pitchFamily="18" charset="0"/>
              </a:rPr>
              <a:t>,</a:t>
            </a:r>
            <a:r>
              <a:rPr lang="ro-RO" altLang="en-US" sz="2200" dirty="0">
                <a:latin typeface="Book Antiqua" pitchFamily="18" charset="0"/>
              </a:rPr>
              <a:t> administrare de terţi ce oferă servicii de </a:t>
            </a:r>
            <a:r>
              <a:rPr lang="en-US" altLang="en-US" sz="2200" dirty="0">
                <a:latin typeface="Book Antiqua" pitchFamily="18" charset="0"/>
              </a:rPr>
              <a:t>com</a:t>
            </a:r>
            <a:r>
              <a:rPr lang="ro-RO" altLang="en-US" sz="2200" dirty="0">
                <a:latin typeface="Book Antiqua" pitchFamily="18" charset="0"/>
              </a:rPr>
              <a:t>unicare şi securitate serviciilor deja existent</a:t>
            </a:r>
            <a:r>
              <a:rPr lang="en-US" altLang="en-US" sz="2200" dirty="0">
                <a:latin typeface="Book Antiqua" pitchFamily="18" charset="0"/>
              </a:rPr>
              <a:t>e; </a:t>
            </a:r>
            <a:r>
              <a:rPr lang="ro-RO" altLang="en-US" sz="2200" dirty="0">
                <a:latin typeface="Book Antiqua" pitchFamily="18" charset="0"/>
              </a:rPr>
              <a:t>folosite pentru </a:t>
            </a:r>
            <a:r>
              <a:rPr lang="en-US" altLang="en-US" sz="2200" dirty="0">
                <a:latin typeface="Book Antiqua" pitchFamily="18" charset="0"/>
              </a:rPr>
              <a:t>implement</a:t>
            </a:r>
            <a:r>
              <a:rPr lang="ro-RO" altLang="en-US" sz="2200" dirty="0">
                <a:latin typeface="Book Antiqua" pitchFamily="18" charset="0"/>
              </a:rPr>
              <a:t>area sistemelor tra</a:t>
            </a:r>
            <a:r>
              <a:rPr lang="en-US" altLang="en-US" sz="2200" dirty="0">
                <a:latin typeface="Book Antiqua" pitchFamily="18" charset="0"/>
              </a:rPr>
              <a:t>di</a:t>
            </a:r>
            <a:r>
              <a:rPr lang="ro-RO" altLang="en-US" sz="2200" dirty="0">
                <a:latin typeface="Book Antiqua" pitchFamily="18" charset="0"/>
              </a:rPr>
              <a:t>ţ</a:t>
            </a:r>
            <a:r>
              <a:rPr lang="en-US" altLang="en-US" sz="2200" dirty="0" err="1">
                <a:latin typeface="Book Antiqua" pitchFamily="18" charset="0"/>
              </a:rPr>
              <a:t>ional</a:t>
            </a:r>
            <a:r>
              <a:rPr lang="ro-RO" altLang="en-US" sz="2200" dirty="0">
                <a:latin typeface="Book Antiqua" pitchFamily="18" charset="0"/>
              </a:rPr>
              <a:t>e</a:t>
            </a:r>
            <a:r>
              <a:rPr lang="en-US" altLang="en-US" sz="2200" dirty="0">
                <a:latin typeface="Book Antiqua" pitchFamily="18" charset="0"/>
              </a:rPr>
              <a:t> </a:t>
            </a:r>
            <a:r>
              <a:rPr lang="en-US" altLang="en-US" sz="2200" dirty="0" smtClean="0">
                <a:latin typeface="Book Antiqua" pitchFamily="18" charset="0"/>
              </a:rPr>
              <a:t>EDI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altLang="en-US" sz="2200" b="1" dirty="0">
                <a:latin typeface="Book Antiqua" pitchFamily="18" charset="0"/>
              </a:rPr>
              <a:t>EDI</a:t>
            </a:r>
            <a:r>
              <a:rPr lang="ro-RO" altLang="en-US" sz="2200" b="1" dirty="0">
                <a:latin typeface="Book Antiqua" pitchFamily="18" charset="0"/>
              </a:rPr>
              <a:t> bazat pe </a:t>
            </a:r>
            <a:r>
              <a:rPr lang="en-US" altLang="en-US" sz="2200" b="1" dirty="0">
                <a:latin typeface="Book Antiqua" pitchFamily="18" charset="0"/>
              </a:rPr>
              <a:t>Internet</a:t>
            </a:r>
            <a:r>
              <a:rPr lang="ro-RO" altLang="en-US" sz="2200" b="1" dirty="0">
                <a:latin typeface="Book Antiqua" pitchFamily="18" charset="0"/>
              </a:rPr>
              <a:t> </a:t>
            </a:r>
            <a:r>
              <a:rPr lang="en-US" altLang="en-US" sz="2200" b="1" dirty="0">
                <a:latin typeface="Book Antiqua" pitchFamily="18" charset="0"/>
              </a:rPr>
              <a:t>(Web)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Comunicaţii </a:t>
            </a:r>
            <a:r>
              <a:rPr lang="en-US" altLang="en-US" sz="2200" dirty="0">
                <a:latin typeface="Book Antiqua" pitchFamily="18" charset="0"/>
              </a:rPr>
              <a:t>EDI </a:t>
            </a:r>
            <a:r>
              <a:rPr lang="ro-RO" altLang="en-US" sz="2200" dirty="0">
                <a:latin typeface="Book Antiqua" pitchFamily="18" charset="0"/>
              </a:rPr>
              <a:t>ce folosesc </a:t>
            </a:r>
            <a:r>
              <a:rPr lang="en-US" altLang="en-US" sz="2200" dirty="0">
                <a:latin typeface="Book Antiqua" pitchFamily="18" charset="0"/>
              </a:rPr>
              <a:t>Internet</a:t>
            </a:r>
            <a:r>
              <a:rPr lang="ro-RO" altLang="en-US" sz="2200" dirty="0">
                <a:latin typeface="Book Antiqua" pitchFamily="18" charset="0"/>
              </a:rPr>
              <a:t>ul şi sunt folosite de către multe companii, inclusiv IMM-uri</a:t>
            </a:r>
            <a:endParaRPr lang="en-US" altLang="en-US" sz="2200" dirty="0">
              <a:latin typeface="Book Antiqua" pitchFamily="18" charset="0"/>
            </a:endParaRPr>
          </a:p>
          <a:p>
            <a:pPr>
              <a:lnSpc>
                <a:spcPct val="75000"/>
              </a:lnSpc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ACEF-8405-419E-BCE5-D84E642FA183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C6D8-6863-48DE-9FAC-DFF2AEAB3E8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  <a:r>
              <a:rPr lang="ro-RO" altLang="en-US" sz="2600" b="1">
                <a:latin typeface="Book Antiqua" pitchFamily="18" charset="0"/>
              </a:rPr>
              <a:t> – Infrastructură şi integrare</a:t>
            </a:r>
            <a:endParaRPr lang="en-US" altLang="en-US" sz="2600" b="1">
              <a:latin typeface="Book Antiqua" pitchFamily="18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latin typeface="Book Antiqua" pitchFamily="18" charset="0"/>
              </a:rPr>
              <a:t>Integra</a:t>
            </a:r>
            <a:r>
              <a:rPr lang="ro-RO" altLang="en-US" b="1">
                <a:latin typeface="Book Antiqua" pitchFamily="18" charset="0"/>
              </a:rPr>
              <a:t>rea</a:t>
            </a:r>
            <a:endParaRPr lang="en-US" altLang="en-US">
              <a:latin typeface="Book Antiqua" pitchFamily="18" charset="0"/>
            </a:endParaRPr>
          </a:p>
          <a:p>
            <a:pPr lvl="1" eaLnBrk="1" hangingPunct="1"/>
            <a:r>
              <a:rPr lang="en-US" altLang="en-US">
                <a:latin typeface="Book Antiqua" pitchFamily="18" charset="0"/>
              </a:rPr>
              <a:t>Integra</a:t>
            </a:r>
            <a:r>
              <a:rPr lang="ro-RO" altLang="en-US">
                <a:latin typeface="Book Antiqua" pitchFamily="18" charset="0"/>
              </a:rPr>
              <a:t>rea cu aplicaţiile şi infrastructura existente</a:t>
            </a:r>
            <a:endParaRPr lang="en-US" altLang="en-US">
              <a:latin typeface="Book Antiqua" pitchFamily="18" charset="0"/>
            </a:endParaRPr>
          </a:p>
          <a:p>
            <a:pPr lvl="1" eaLnBrk="1" hangingPunct="1"/>
            <a:r>
              <a:rPr lang="en-US" altLang="en-US">
                <a:latin typeface="Book Antiqua" pitchFamily="18" charset="0"/>
              </a:rPr>
              <a:t>Integra</a:t>
            </a:r>
            <a:r>
              <a:rPr lang="ro-RO" altLang="en-US">
                <a:latin typeface="Book Antiqua" pitchFamily="18" charset="0"/>
              </a:rPr>
              <a:t>rea cu partenerii de afacere</a:t>
            </a:r>
            <a:endParaRPr lang="en-US" altLang="en-U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F900-E9FE-4755-BE13-5D992C82014C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5EC2-57A6-4835-B387-7BB91D47969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600" b="1">
                <a:latin typeface="Book Antiqua" pitchFamily="18" charset="0"/>
              </a:rPr>
              <a:t>E-Procurement</a:t>
            </a:r>
            <a:r>
              <a:rPr lang="ro-RO" altLang="en-US" sz="2600" b="1">
                <a:latin typeface="Book Antiqua" pitchFamily="18" charset="0"/>
              </a:rPr>
              <a:t> – rolul standardelor în integrare</a:t>
            </a:r>
            <a:endParaRPr lang="en-US" altLang="en-US" sz="2600" b="1">
              <a:latin typeface="Book Antiqua" pitchFamily="18" charset="0"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75000"/>
              </a:lnSpc>
            </a:pPr>
            <a:r>
              <a:rPr lang="en-US" altLang="en-US" sz="2200" b="1" dirty="0">
                <a:latin typeface="Book Antiqua" pitchFamily="18" charset="0"/>
              </a:rPr>
              <a:t>XML (</a:t>
            </a:r>
            <a:r>
              <a:rPr lang="en-US" altLang="en-US" sz="2200" b="1" dirty="0" err="1">
                <a:latin typeface="Book Antiqua" pitchFamily="18" charset="0"/>
              </a:rPr>
              <a:t>eXtensible</a:t>
            </a:r>
            <a:r>
              <a:rPr lang="en-US" altLang="en-US" sz="2200" b="1" dirty="0">
                <a:latin typeface="Book Antiqua" pitchFamily="18" charset="0"/>
              </a:rPr>
              <a:t> Markup Language)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Standard </a:t>
            </a:r>
            <a:r>
              <a:rPr lang="ro-RO" altLang="en-US" sz="2200" dirty="0">
                <a:latin typeface="Book Antiqua" pitchFamily="18" charset="0"/>
              </a:rPr>
              <a:t>folosit pentru îmbunătăţirea compatibilităţii între sisteme diferite provenite de la parteneri de afaceri pentru definirea sensului datelor din documentele de </a:t>
            </a:r>
            <a:r>
              <a:rPr lang="ro-RO" altLang="en-US" sz="2200" dirty="0" smtClean="0">
                <a:latin typeface="Book Antiqua" pitchFamily="18" charset="0"/>
              </a:rPr>
              <a:t>afaceri</a:t>
            </a:r>
            <a:endParaRPr lang="en-US" altLang="en-US" sz="2200" dirty="0" smtClean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ro-RO" altLang="en-US" sz="2200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altLang="en-US" sz="2200" b="1" dirty="0">
                <a:latin typeface="Book Antiqua" pitchFamily="18" charset="0"/>
              </a:rPr>
              <a:t>XBRL</a:t>
            </a:r>
            <a:r>
              <a:rPr lang="ro-RO" altLang="en-US" sz="2200" b="1" dirty="0">
                <a:latin typeface="Book Antiqua" pitchFamily="18" charset="0"/>
              </a:rPr>
              <a:t> (</a:t>
            </a:r>
            <a:r>
              <a:rPr lang="en-US" altLang="en-US" sz="2200" dirty="0" err="1">
                <a:latin typeface="Book Antiqua" pitchFamily="18" charset="0"/>
              </a:rPr>
              <a:t>e</a:t>
            </a:r>
            <a:r>
              <a:rPr lang="en-US" altLang="en-US" sz="2200" b="1" dirty="0" err="1">
                <a:latin typeface="Book Antiqua" pitchFamily="18" charset="0"/>
              </a:rPr>
              <a:t>X</a:t>
            </a:r>
            <a:r>
              <a:rPr lang="en-US" altLang="en-US" sz="2200" dirty="0" err="1">
                <a:latin typeface="Book Antiqua" pitchFamily="18" charset="0"/>
              </a:rPr>
              <a:t>tensible</a:t>
            </a:r>
            <a:r>
              <a:rPr lang="en-US" altLang="en-US" sz="2200" dirty="0">
                <a:latin typeface="Book Antiqua" pitchFamily="18" charset="0"/>
              </a:rPr>
              <a:t> </a:t>
            </a:r>
            <a:r>
              <a:rPr lang="en-US" altLang="en-US" sz="2200" b="1" dirty="0">
                <a:latin typeface="Book Antiqua" pitchFamily="18" charset="0"/>
              </a:rPr>
              <a:t>B</a:t>
            </a:r>
            <a:r>
              <a:rPr lang="en-US" altLang="en-US" sz="2200" dirty="0">
                <a:latin typeface="Book Antiqua" pitchFamily="18" charset="0"/>
              </a:rPr>
              <a:t>usiness </a:t>
            </a:r>
            <a:r>
              <a:rPr lang="en-US" altLang="en-US" sz="2200" b="1" dirty="0">
                <a:latin typeface="Book Antiqua" pitchFamily="18" charset="0"/>
              </a:rPr>
              <a:t>R</a:t>
            </a:r>
            <a:r>
              <a:rPr lang="en-US" altLang="en-US" sz="2200" dirty="0">
                <a:latin typeface="Book Antiqua" pitchFamily="18" charset="0"/>
              </a:rPr>
              <a:t>eporting </a:t>
            </a:r>
            <a:r>
              <a:rPr lang="en-US" altLang="en-US" sz="2200" b="1" dirty="0">
                <a:latin typeface="Book Antiqua" pitchFamily="18" charset="0"/>
              </a:rPr>
              <a:t>L</a:t>
            </a:r>
            <a:r>
              <a:rPr lang="en-US" altLang="en-US" sz="2200" dirty="0">
                <a:latin typeface="Book Antiqua" pitchFamily="18" charset="0"/>
              </a:rPr>
              <a:t>anguage</a:t>
            </a:r>
            <a:r>
              <a:rPr lang="ro-RO" altLang="en-US" sz="2200" b="1" dirty="0">
                <a:latin typeface="Book Antiqua" pitchFamily="18" charset="0"/>
              </a:rPr>
              <a:t>)</a:t>
            </a:r>
            <a:endParaRPr lang="en-US" altLang="en-US" sz="2200" b="1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Versiune de </a:t>
            </a:r>
            <a:r>
              <a:rPr lang="en-US" altLang="en-US" sz="2200" dirty="0">
                <a:latin typeface="Book Antiqua" pitchFamily="18" charset="0"/>
              </a:rPr>
              <a:t>XML </a:t>
            </a:r>
            <a:r>
              <a:rPr lang="ro-RO" altLang="en-US" sz="2200" dirty="0">
                <a:latin typeface="Book Antiqua" pitchFamily="18" charset="0"/>
              </a:rPr>
              <a:t>utilizată pentru capturarea informaţiilor financiare în cadrul proceselor de afacere</a:t>
            </a:r>
            <a:r>
              <a:rPr lang="en-US" altLang="en-US" sz="2200" dirty="0">
                <a:latin typeface="Book Antiqua" pitchFamily="18" charset="0"/>
              </a:rPr>
              <a:t>. </a:t>
            </a:r>
            <a:r>
              <a:rPr lang="en-US" altLang="en-US" sz="2200" dirty="0" smtClean="0">
                <a:latin typeface="Book Antiqua" pitchFamily="18" charset="0"/>
              </a:rPr>
              <a:t>Un </a:t>
            </a:r>
            <a:r>
              <a:rPr lang="en-US" altLang="en-US" sz="2200" dirty="0" err="1" smtClean="0">
                <a:latin typeface="Book Antiqua" pitchFamily="18" charset="0"/>
              </a:rPr>
              <a:t>cadru</a:t>
            </a:r>
            <a:r>
              <a:rPr lang="en-US" altLang="en-US" sz="2200" dirty="0" smtClean="0"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latin typeface="Book Antiqua" pitchFamily="18" charset="0"/>
              </a:rPr>
              <a:t>disponibil</a:t>
            </a:r>
            <a:r>
              <a:rPr lang="en-US" altLang="en-US" sz="2200" dirty="0" smtClean="0"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latin typeface="Book Antiqua" pitchFamily="18" charset="0"/>
              </a:rPr>
              <a:t>gratuit</a:t>
            </a:r>
            <a:r>
              <a:rPr lang="en-US" altLang="en-US" sz="2200" dirty="0" smtClean="0"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latin typeface="Book Antiqua" pitchFamily="18" charset="0"/>
              </a:rPr>
              <a:t>pentru</a:t>
            </a:r>
            <a:r>
              <a:rPr lang="en-US" altLang="en-US" sz="2200" dirty="0" smtClean="0"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latin typeface="Book Antiqua" pitchFamily="18" charset="0"/>
              </a:rPr>
              <a:t>interschimbarea</a:t>
            </a:r>
            <a:r>
              <a:rPr lang="en-US" altLang="en-US" sz="2200" dirty="0" smtClean="0"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latin typeface="Book Antiqua" pitchFamily="18" charset="0"/>
              </a:rPr>
              <a:t>informa</a:t>
            </a:r>
            <a:r>
              <a:rPr lang="ro-RO" altLang="en-US" sz="2200" dirty="0" smtClean="0">
                <a:latin typeface="Book Antiqua" pitchFamily="18" charset="0"/>
              </a:rPr>
              <a:t>ț</a:t>
            </a:r>
            <a:r>
              <a:rPr lang="en-US" altLang="en-US" sz="2200" dirty="0" err="1" smtClean="0">
                <a:latin typeface="Book Antiqua" pitchFamily="18" charset="0"/>
              </a:rPr>
              <a:t>iilor</a:t>
            </a:r>
            <a:r>
              <a:rPr lang="en-US" altLang="en-US" sz="2200" dirty="0" smtClean="0">
                <a:latin typeface="Book Antiqua" pitchFamily="18" charset="0"/>
              </a:rPr>
              <a:t> de business. </a:t>
            </a:r>
            <a:endParaRPr lang="en-US" altLang="en-US" sz="2200" dirty="0" smtClean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200" dirty="0">
              <a:latin typeface="Book Antiqua" pitchFamily="18" charset="0"/>
            </a:endParaRPr>
          </a:p>
          <a:p>
            <a:pPr lvl="1" eaLnBrk="1" hangingPunct="1">
              <a:lnSpc>
                <a:spcPct val="75000"/>
              </a:lnSpc>
            </a:pPr>
            <a:r>
              <a:rPr lang="ro-RO" altLang="en-US" sz="2200" b="1" dirty="0">
                <a:latin typeface="Book Antiqua" pitchFamily="18" charset="0"/>
              </a:rPr>
              <a:t>Servicii </a:t>
            </a:r>
            <a:r>
              <a:rPr lang="en-US" altLang="en-US" sz="2200" b="1" dirty="0">
                <a:latin typeface="Book Antiqua" pitchFamily="18" charset="0"/>
              </a:rPr>
              <a:t>Web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200" dirty="0">
                <a:latin typeface="Book Antiqua" pitchFamily="18" charset="0"/>
              </a:rPr>
              <a:t>	</a:t>
            </a:r>
            <a:r>
              <a:rPr lang="ro-RO" altLang="en-US" sz="2200" dirty="0">
                <a:latin typeface="Book Antiqua" pitchFamily="18" charset="0"/>
              </a:rPr>
              <a:t>A</a:t>
            </a:r>
            <a:r>
              <a:rPr lang="en-US" altLang="en-US" sz="2200" dirty="0" err="1">
                <a:latin typeface="Book Antiqua" pitchFamily="18" charset="0"/>
              </a:rPr>
              <a:t>rhitectur</a:t>
            </a:r>
            <a:r>
              <a:rPr lang="ro-RO" altLang="en-US" sz="2200" dirty="0">
                <a:latin typeface="Book Antiqua" pitchFamily="18" charset="0"/>
              </a:rPr>
              <a:t>ă ce permite integrarea de aplicaţii distribuite prin servicii</a:t>
            </a:r>
            <a:r>
              <a:rPr lang="en-US" altLang="en-US" sz="2200" dirty="0">
                <a:latin typeface="Book Antiqua" pitchFamily="18" charset="0"/>
              </a:rPr>
              <a:t> software</a:t>
            </a:r>
          </a:p>
          <a:p>
            <a:pPr lvl="1" eaLnBrk="1" hangingPunct="1">
              <a:lnSpc>
                <a:spcPct val="75000"/>
              </a:lnSpc>
            </a:pPr>
            <a:endParaRPr lang="en-US" altLang="en-US" sz="2200" dirty="0">
              <a:latin typeface="Book Antiqua" pitchFamily="18" charset="0"/>
            </a:endParaRPr>
          </a:p>
          <a:p>
            <a:pPr eaLnBrk="1" hangingPunct="1">
              <a:lnSpc>
                <a:spcPct val="75000"/>
              </a:lnSpc>
            </a:pP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E15A-A7CB-42FB-913E-99126791BA55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30A-055A-4746-8138-7FAB3F692A2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22392" name="Line 184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22393" name="Picture 185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394" name="Picture 186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395" name="Text Box 187"/>
          <p:cNvSpPr txBox="1">
            <a:spLocks noChangeArrowheads="1"/>
          </p:cNvSpPr>
          <p:nvPr/>
        </p:nvSpPr>
        <p:spPr bwMode="auto">
          <a:xfrm>
            <a:off x="533400" y="1905000"/>
            <a:ext cx="86106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200" b="0" dirty="0">
                <a:latin typeface="Book Antiqua" pitchFamily="18" charset="0"/>
              </a:rPr>
              <a:t>E-procurement - </a:t>
            </a:r>
            <a:r>
              <a:rPr lang="en-US" altLang="en-US" sz="2200" b="0" dirty="0" err="1">
                <a:latin typeface="Book Antiqua" pitchFamily="18" charset="0"/>
              </a:rPr>
              <a:t>defini</a:t>
            </a:r>
            <a:r>
              <a:rPr lang="ro-RO" altLang="en-US" sz="2200" b="0" dirty="0">
                <a:latin typeface="Book Antiqua" pitchFamily="18" charset="0"/>
              </a:rPr>
              <a:t>ţie</a:t>
            </a:r>
            <a:endParaRPr lang="en-US" altLang="en-US" sz="2200" b="0" dirty="0">
              <a:latin typeface="Book Antiqua" pitchFamily="18" charset="0"/>
            </a:endParaRP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en-US" altLang="en-US" sz="2200" b="0" dirty="0">
                <a:latin typeface="Book Antiqua" pitchFamily="18" charset="0"/>
              </a:rPr>
              <a:t>E-procurement</a:t>
            </a:r>
            <a:r>
              <a:rPr lang="ro-RO" altLang="en-US" sz="2200" b="0" dirty="0">
                <a:latin typeface="Book Antiqua" pitchFamily="18" charset="0"/>
              </a:rPr>
              <a:t>-ul poate fi definit ca fiind o soluţie bazată pe tehnologii Internet ce facilitează achiziţia de bunuri de către o companie prin intermediul Internetului.</a:t>
            </a:r>
          </a:p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Soluţia </a:t>
            </a:r>
            <a:r>
              <a:rPr lang="en-US" altLang="en-US" sz="2200" b="0" dirty="0" err="1" smtClean="0">
                <a:latin typeface="Book Antiqua" pitchFamily="18" charset="0"/>
              </a:rPr>
              <a:t>informatic</a:t>
            </a:r>
            <a:r>
              <a:rPr lang="ro-RO" altLang="en-US" sz="2200" b="0" dirty="0" smtClean="0">
                <a:latin typeface="Book Antiqua" pitchFamily="18" charset="0"/>
              </a:rPr>
              <a:t>ă va conţine </a:t>
            </a:r>
            <a:r>
              <a:rPr lang="ro-RO" altLang="en-US" sz="2200" b="0" dirty="0">
                <a:latin typeface="Book Antiqua" pitchFamily="18" charset="0"/>
              </a:rPr>
              <a:t>atât platforma tehnologică, cât şi serviciile oferite prin intermediul portalurilor de tranzacţionare.</a:t>
            </a:r>
            <a:endParaRPr lang="en-US" altLang="en-US" sz="22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autoUpdateAnimBg="0"/>
      <p:bldP spid="2223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5EDF-B634-4670-BDF8-9812DB093788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37DE-6A25-492A-ABC5-C28D02F69FA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40644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645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533400" y="1905000"/>
            <a:ext cx="358140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b="0" dirty="0">
                <a:latin typeface="Book Antiqua" pitchFamily="18" charset="0"/>
              </a:rPr>
              <a:t>E-procurement </a:t>
            </a:r>
            <a:r>
              <a:rPr lang="ro-RO" altLang="en-US" b="0" dirty="0">
                <a:latin typeface="Book Antiqua" pitchFamily="18" charset="0"/>
              </a:rPr>
              <a:t>– pentru dezvoltarea sectorului B2B, companiile trebuie să fie ajutate de o platformă tehnologică pentru a face achiziţii sau vânzări cu partenerii de afaceri.</a:t>
            </a:r>
          </a:p>
          <a:p>
            <a:endParaRPr lang="ro-RO" altLang="en-US" b="0" dirty="0">
              <a:latin typeface="Book Antiqua" pitchFamily="18" charset="0"/>
            </a:endParaRPr>
          </a:p>
          <a:p>
            <a:r>
              <a:rPr lang="ro-RO" altLang="en-US" b="0" dirty="0">
                <a:latin typeface="Book Antiqua" pitchFamily="18" charset="0"/>
              </a:rPr>
              <a:t>În figura alăturată sunt identificate </a:t>
            </a:r>
            <a:r>
              <a:rPr lang="en-US" altLang="en-US" b="0" dirty="0" smtClean="0">
                <a:latin typeface="Book Antiqua" pitchFamily="18" charset="0"/>
              </a:rPr>
              <a:t> </a:t>
            </a:r>
            <a:r>
              <a:rPr lang="ro-RO" altLang="en-US" b="0" dirty="0" smtClean="0">
                <a:latin typeface="Book Antiqua" pitchFamily="18" charset="0"/>
              </a:rPr>
              <a:t>4 </a:t>
            </a:r>
            <a:r>
              <a:rPr lang="ro-RO" altLang="en-US" b="0" dirty="0">
                <a:latin typeface="Book Antiqua" pitchFamily="18" charset="0"/>
              </a:rPr>
              <a:t>componente ale unei platforme tehnologice de e-procurement.</a:t>
            </a:r>
            <a:endParaRPr lang="en-US" altLang="en-US" b="0" dirty="0">
              <a:latin typeface="Book Antiqua" pitchFamily="18" charset="0"/>
            </a:endParaRPr>
          </a:p>
          <a:p>
            <a:endParaRPr lang="ro-RO" altLang="en-US" b="0" dirty="0">
              <a:latin typeface="Book Antiqua" pitchFamily="18" charset="0"/>
            </a:endParaRPr>
          </a:p>
          <a:p>
            <a:endParaRPr lang="ro-RO" altLang="en-US" b="0" dirty="0">
              <a:latin typeface="Book Antiqua" pitchFamily="18" charset="0"/>
            </a:endParaRPr>
          </a:p>
          <a:p>
            <a:r>
              <a:rPr lang="ro-RO" altLang="en-US" sz="1200" b="0" dirty="0">
                <a:latin typeface="Book Antiqua" pitchFamily="18" charset="0"/>
              </a:rPr>
              <a:t>Sursa: Stephens Inc.</a:t>
            </a:r>
            <a:endParaRPr lang="en-US" altLang="en-US" sz="1200" b="0" dirty="0">
              <a:latin typeface="Book Antiqua" pitchFamily="18" charset="0"/>
            </a:endParaRPr>
          </a:p>
        </p:txBody>
      </p:sp>
      <p:pic>
        <p:nvPicPr>
          <p:cNvPr id="2406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8763"/>
            <a:ext cx="5029200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autoUpdateAnimBg="0"/>
      <p:bldP spid="2406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0D3B-C90C-43E7-922B-75499D009FC2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53B0-8BEB-4D2A-993D-786090F33F8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42691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42692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2693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533400" y="1905000"/>
            <a:ext cx="82296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ro-RO" altLang="en-US" sz="2200" b="0">
                <a:latin typeface="Book Antiqua" pitchFamily="18" charset="0"/>
              </a:rPr>
              <a:t>Cele 4 componente ale unei platforme tehnologice de e-procurement sunt:</a:t>
            </a:r>
          </a:p>
          <a:p>
            <a:endParaRPr lang="ro-RO" altLang="en-US" sz="2200" i="1">
              <a:latin typeface="Book Antiqua" pitchFamily="18" charset="0"/>
            </a:endParaRPr>
          </a:p>
          <a:p>
            <a:r>
              <a:rPr lang="ro-RO" altLang="en-US" sz="2200" i="1">
                <a:latin typeface="Book Antiqua" pitchFamily="18" charset="0"/>
              </a:rPr>
              <a:t>Soluţii “b</a:t>
            </a:r>
            <a:r>
              <a:rPr lang="en-US" altLang="en-US" sz="2200" i="1">
                <a:latin typeface="Book Antiqua" pitchFamily="18" charset="0"/>
              </a:rPr>
              <a:t>uy-side</a:t>
            </a:r>
            <a:r>
              <a:rPr lang="ro-RO" altLang="en-US" sz="2200" i="1">
                <a:latin typeface="Book Antiqua" pitchFamily="18" charset="0"/>
              </a:rPr>
              <a:t>”</a:t>
            </a:r>
            <a:r>
              <a:rPr lang="en-US" altLang="en-US" sz="2200" i="1">
                <a:latin typeface="Book Antiqua" pitchFamily="18" charset="0"/>
              </a:rPr>
              <a:t> </a:t>
            </a:r>
            <a:r>
              <a:rPr lang="ro-RO" altLang="en-US" sz="2200" b="0">
                <a:latin typeface="Book Antiqua" pitchFamily="18" charset="0"/>
              </a:rPr>
              <a:t>ce identifică procesul de achiziţie al companiei</a:t>
            </a:r>
            <a:r>
              <a:rPr lang="en-US" altLang="en-US" sz="2200" b="0">
                <a:latin typeface="Book Antiqua" pitchFamily="18" charset="0"/>
              </a:rPr>
              <a:t>. </a:t>
            </a:r>
            <a:endParaRPr lang="ro-RO" altLang="en-US" sz="2200" b="0">
              <a:latin typeface="Book Antiqua" pitchFamily="18" charset="0"/>
            </a:endParaRPr>
          </a:p>
          <a:p>
            <a:endParaRPr lang="ro-RO" altLang="en-US" sz="2200" b="0">
              <a:latin typeface="Book Antiqua" pitchFamily="18" charset="0"/>
            </a:endParaRPr>
          </a:p>
          <a:p>
            <a:r>
              <a:rPr lang="en-US" altLang="en-US" sz="2200" b="0">
                <a:latin typeface="Book Antiqua" pitchFamily="18" charset="0"/>
              </a:rPr>
              <a:t>Example</a:t>
            </a:r>
            <a:r>
              <a:rPr lang="ro-RO" altLang="en-US" sz="2200" b="0">
                <a:latin typeface="Book Antiqua" pitchFamily="18" charset="0"/>
              </a:rPr>
              <a:t> în acest sens</a:t>
            </a:r>
            <a:r>
              <a:rPr lang="en-US" altLang="en-US" sz="2200" b="0">
                <a:latin typeface="Book Antiqua" pitchFamily="18" charset="0"/>
              </a:rPr>
              <a:t>: Ariba, Commerce One,</a:t>
            </a:r>
          </a:p>
          <a:p>
            <a:r>
              <a:rPr lang="en-US" altLang="en-US" sz="2200" b="0">
                <a:latin typeface="Book Antiqua" pitchFamily="18" charset="0"/>
              </a:rPr>
              <a:t>Clarus, Oracle, Procurenet </a:t>
            </a:r>
            <a:r>
              <a:rPr lang="ro-RO" altLang="en-US" sz="2200" b="0">
                <a:latin typeface="Book Antiqua" pitchFamily="18" charset="0"/>
              </a:rPr>
              <a:t>şi</a:t>
            </a:r>
            <a:r>
              <a:rPr lang="en-US" altLang="en-US" sz="2200" b="0">
                <a:latin typeface="Book Antiqua" pitchFamily="18" charset="0"/>
              </a:rPr>
              <a:t> SAP.</a:t>
            </a:r>
          </a:p>
          <a:p>
            <a:endParaRPr lang="en-US" altLang="en-US" sz="2200" b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utoUpdateAnimBg="0"/>
      <p:bldP spid="2426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1CFF0-91EB-4F4B-8F1E-83009CAFA1AF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6587-6A6C-41B0-AEA6-2CED9FD6345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44740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741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533400" y="1905000"/>
            <a:ext cx="82296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200" b="0" dirty="0">
                <a:latin typeface="Book Antiqua" pitchFamily="18" charset="0"/>
              </a:rPr>
              <a:t>• </a:t>
            </a:r>
            <a:r>
              <a:rPr lang="ro-RO" altLang="en-US" sz="2200" b="0" dirty="0" smtClean="0">
                <a:latin typeface="Book Antiqua" pitchFamily="18" charset="0"/>
              </a:rPr>
              <a:t>Soluţiile </a:t>
            </a:r>
            <a:r>
              <a:rPr lang="ro-RO" altLang="en-US" sz="2200" b="0" dirty="0">
                <a:latin typeface="Book Antiqua" pitchFamily="18" charset="0"/>
              </a:rPr>
              <a:t>“</a:t>
            </a:r>
            <a:r>
              <a:rPr lang="en-US" altLang="en-US" sz="2200" i="1" dirty="0">
                <a:latin typeface="Book Antiqua" pitchFamily="18" charset="0"/>
              </a:rPr>
              <a:t>Sell-side</a:t>
            </a:r>
            <a:r>
              <a:rPr lang="ro-RO" altLang="en-US" sz="2200" i="1" dirty="0">
                <a:latin typeface="Book Antiqua" pitchFamily="18" charset="0"/>
              </a:rPr>
              <a:t>”</a:t>
            </a:r>
            <a:r>
              <a:rPr lang="en-US" altLang="en-US" sz="2200" i="1" dirty="0">
                <a:latin typeface="Book Antiqua" pitchFamily="18" charset="0"/>
              </a:rPr>
              <a:t> </a:t>
            </a:r>
            <a:r>
              <a:rPr lang="ro-RO" altLang="en-US" sz="2200" b="0" dirty="0" smtClean="0">
                <a:latin typeface="Book Antiqua" pitchFamily="18" charset="0"/>
              </a:rPr>
              <a:t>colectează </a:t>
            </a:r>
            <a:r>
              <a:rPr lang="ro-RO" altLang="en-US" sz="2200" b="0" dirty="0">
                <a:latin typeface="Book Antiqua" pitchFamily="18" charset="0"/>
              </a:rPr>
              <a:t>informaţii referitoare la produsele vânzătorilor în cataloage</a:t>
            </a:r>
            <a:r>
              <a:rPr lang="en-US" altLang="en-US" sz="2200" b="0" dirty="0">
                <a:latin typeface="Book Antiqua" pitchFamily="18" charset="0"/>
              </a:rPr>
              <a:t> online </a:t>
            </a:r>
            <a:r>
              <a:rPr lang="ro-RO" altLang="en-US" sz="2200" b="0" dirty="0">
                <a:latin typeface="Book Antiqua" pitchFamily="18" charset="0"/>
              </a:rPr>
              <a:t>şi ajută la desfăşurarea activităţilor ce ţin de procesarea tranzacţiilor.</a:t>
            </a:r>
          </a:p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Exemple de companii care se ocupă cu managementul de conţinut de cataloage online:</a:t>
            </a:r>
            <a:r>
              <a:rPr lang="en-US" altLang="en-US" sz="2200" b="0" dirty="0">
                <a:latin typeface="Book Antiqua" pitchFamily="18" charset="0"/>
              </a:rPr>
              <a:t>Aspect</a:t>
            </a:r>
            <a:r>
              <a:rPr lang="ro-RO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>
                <a:latin typeface="Book Antiqua" pitchFamily="18" charset="0"/>
              </a:rPr>
              <a:t>Development, Requisite Technologies, TPN Register, Vignette, </a:t>
            </a:r>
            <a:r>
              <a:rPr lang="en-US" altLang="en-US" sz="2200" b="0" dirty="0" err="1">
                <a:latin typeface="Book Antiqua" pitchFamily="18" charset="0"/>
              </a:rPr>
              <a:t>Transium</a:t>
            </a:r>
            <a:r>
              <a:rPr lang="en-US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Cardonet</a:t>
            </a:r>
            <a:r>
              <a:rPr lang="en-US" altLang="en-US" sz="2200" b="0" dirty="0">
                <a:latin typeface="Book Antiqua" pitchFamily="18" charset="0"/>
              </a:rPr>
              <a:t>, Arcadia</a:t>
            </a:r>
            <a:r>
              <a:rPr lang="ro-RO" altLang="en-US" sz="2200" b="0" dirty="0">
                <a:latin typeface="Book Antiqua" pitchFamily="18" charset="0"/>
              </a:rPr>
              <a:t> şi</a:t>
            </a:r>
            <a:r>
              <a:rPr lang="en-US" altLang="en-US" sz="2200" b="0" dirty="0">
                <a:latin typeface="Book Antiqua" pitchFamily="18" charset="0"/>
              </a:rPr>
              <a:t> Shift Key.</a:t>
            </a:r>
          </a:p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en-US" altLang="en-US" sz="2200" b="0" dirty="0">
                <a:latin typeface="Book Antiqua" pitchFamily="18" charset="0"/>
              </a:rPr>
              <a:t>Ex</a:t>
            </a:r>
            <a:r>
              <a:rPr lang="ro-RO" altLang="en-US" sz="2200" b="0" dirty="0">
                <a:latin typeface="Book Antiqua" pitchFamily="18" charset="0"/>
              </a:rPr>
              <a:t>emple de furnizori de soluţii de procesare a tranzacţiilor: </a:t>
            </a:r>
            <a:r>
              <a:rPr lang="en-US" altLang="en-US" sz="2200" b="0" dirty="0" err="1">
                <a:latin typeface="Book Antiqua" pitchFamily="18" charset="0"/>
              </a:rPr>
              <a:t>InterShop</a:t>
            </a:r>
            <a:r>
              <a:rPr lang="en-US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OpenMarket</a:t>
            </a:r>
            <a:r>
              <a:rPr lang="en-US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InterWorld</a:t>
            </a:r>
            <a:r>
              <a:rPr lang="en-US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BroadVision</a:t>
            </a:r>
            <a:r>
              <a:rPr lang="en-US" altLang="en-US" sz="2200" b="0" dirty="0">
                <a:latin typeface="Book Antiqua" pitchFamily="18" charset="0"/>
              </a:rPr>
              <a:t>,</a:t>
            </a:r>
            <a:r>
              <a:rPr lang="ro-RO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>
                <a:latin typeface="Book Antiqua" pitchFamily="18" charset="0"/>
              </a:rPr>
              <a:t>Smith-Gardner</a:t>
            </a:r>
            <a:r>
              <a:rPr lang="ro-RO" altLang="en-US" sz="2200" b="0" dirty="0">
                <a:latin typeface="Book Antiqua" pitchFamily="18" charset="0"/>
              </a:rPr>
              <a:t> şi</a:t>
            </a:r>
            <a:r>
              <a:rPr lang="en-US" altLang="en-US" sz="2200" b="0" dirty="0">
                <a:latin typeface="Book Antiqua" pitchFamily="18" charset="0"/>
              </a:rPr>
              <a:t> Calico Commerce.</a:t>
            </a:r>
          </a:p>
          <a:p>
            <a:endParaRPr lang="en-US" altLang="en-US" sz="22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273E-3092-4599-9AB6-96693980F089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86A3-DEBD-4CF1-9C31-ED8EBC8F91E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46787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46788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789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533400" y="2395538"/>
            <a:ext cx="82296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200" b="0" dirty="0">
                <a:latin typeface="Book Antiqua" pitchFamily="18" charset="0"/>
              </a:rPr>
              <a:t>• </a:t>
            </a:r>
            <a:r>
              <a:rPr lang="ro-RO" altLang="en-US" sz="2200" b="0" dirty="0" smtClean="0">
                <a:latin typeface="Book Antiqua" pitchFamily="18" charset="0"/>
              </a:rPr>
              <a:t>Soluţii</a:t>
            </a:r>
            <a:r>
              <a:rPr lang="en-US" altLang="en-US" sz="2200" b="0" dirty="0" smtClean="0">
                <a:latin typeface="Book Antiqua" pitchFamily="18" charset="0"/>
              </a:rPr>
              <a:t>le</a:t>
            </a:r>
            <a:r>
              <a:rPr lang="ro-RO" altLang="en-US" sz="2200" b="0" dirty="0" smtClean="0">
                <a:latin typeface="Book Antiqua" pitchFamily="18" charset="0"/>
              </a:rPr>
              <a:t> </a:t>
            </a:r>
            <a:r>
              <a:rPr lang="ro-RO" altLang="en-US" sz="2200" b="0" dirty="0">
                <a:latin typeface="Book Antiqua" pitchFamily="18" charset="0"/>
              </a:rPr>
              <a:t>de </a:t>
            </a:r>
            <a:r>
              <a:rPr lang="ro-RO" altLang="en-US" sz="2200" b="0" i="1" dirty="0">
                <a:latin typeface="Book Antiqua" pitchFamily="18" charset="0"/>
              </a:rPr>
              <a:t>schimb şi licitaţii</a:t>
            </a:r>
            <a:r>
              <a:rPr lang="ro-RO" altLang="en-US" sz="2200" b="0" dirty="0">
                <a:latin typeface="Book Antiqua" pitchFamily="18" charset="0"/>
              </a:rPr>
              <a:t> permit portalurilor de e-</a:t>
            </a:r>
            <a:r>
              <a:rPr lang="en-US" altLang="en-US" sz="2200" b="0" dirty="0">
                <a:latin typeface="Book Antiqua" pitchFamily="18" charset="0"/>
              </a:rPr>
              <a:t>commerce </a:t>
            </a:r>
            <a:r>
              <a:rPr lang="ro-RO" altLang="en-US" sz="2200" b="0" dirty="0">
                <a:latin typeface="Book Antiqua" pitchFamily="18" charset="0"/>
              </a:rPr>
              <a:t>să asigure joncţiunea între vânzători şi cumpărători sau să supervizeze licitaţii online pe </a:t>
            </a:r>
            <a:r>
              <a:rPr lang="en-US" altLang="en-US" sz="2200" b="0" dirty="0">
                <a:latin typeface="Book Antiqua" pitchFamily="18" charset="0"/>
              </a:rPr>
              <a:t>Internet. </a:t>
            </a:r>
            <a:endParaRPr lang="ro-RO" altLang="en-US" sz="2200" b="0" dirty="0">
              <a:latin typeface="Book Antiqua" pitchFamily="18" charset="0"/>
            </a:endParaRPr>
          </a:p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Exemple: </a:t>
            </a:r>
            <a:r>
              <a:rPr lang="en-US" altLang="en-US" sz="2200" b="0" dirty="0" err="1">
                <a:latin typeface="Book Antiqua" pitchFamily="18" charset="0"/>
              </a:rPr>
              <a:t>Tradex</a:t>
            </a:r>
            <a:r>
              <a:rPr lang="en-US" altLang="en-US" sz="2200" b="0" dirty="0">
                <a:latin typeface="Book Antiqua" pitchFamily="18" charset="0"/>
              </a:rPr>
              <a:t> (</a:t>
            </a:r>
            <a:r>
              <a:rPr lang="ro-RO" altLang="en-US" sz="2200" b="0" dirty="0">
                <a:latin typeface="Book Antiqua" pitchFamily="18" charset="0"/>
              </a:rPr>
              <a:t>cumpărat de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Ariba</a:t>
            </a:r>
            <a:r>
              <a:rPr lang="en-US" altLang="en-US" sz="2200" b="0" dirty="0">
                <a:latin typeface="Book Antiqua" pitchFamily="18" charset="0"/>
              </a:rPr>
              <a:t>), </a:t>
            </a:r>
            <a:r>
              <a:rPr lang="en-US" altLang="en-US" sz="2200" b="0" dirty="0" err="1">
                <a:latin typeface="Book Antiqua" pitchFamily="18" charset="0"/>
              </a:rPr>
              <a:t>Tradeum</a:t>
            </a:r>
            <a:r>
              <a:rPr lang="ro-RO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>
                <a:latin typeface="Book Antiqua" pitchFamily="18" charset="0"/>
              </a:rPr>
              <a:t>and Intelligent Digital. </a:t>
            </a:r>
            <a:r>
              <a:rPr lang="ro-RO" altLang="en-US" sz="2200" b="0" dirty="0">
                <a:latin typeface="Book Antiqua" pitchFamily="18" charset="0"/>
              </a:rPr>
              <a:t>Exemple de soluţii de licitaţii: </a:t>
            </a:r>
            <a:r>
              <a:rPr lang="ro-RO" altLang="en-US" sz="2200" b="0" dirty="0" smtClean="0">
                <a:latin typeface="Book Antiqua" pitchFamily="18" charset="0"/>
              </a:rPr>
              <a:t>501 Auctions, BiddingOwl.com, ILance Auction Software, Merkeleon</a:t>
            </a:r>
            <a:r>
              <a:rPr lang="en-US" altLang="en-US" sz="2200" b="0" dirty="0" smtClean="0">
                <a:latin typeface="Book Antiqua" pitchFamily="18" charset="0"/>
              </a:rPr>
              <a:t>.</a:t>
            </a:r>
            <a:endParaRPr lang="en-US" altLang="en-US" sz="2200" b="0" dirty="0">
              <a:latin typeface="Book Antiqua" pitchFamily="18" charset="0"/>
            </a:endParaRPr>
          </a:p>
          <a:p>
            <a:endParaRPr lang="ro-RO" altLang="en-US" sz="22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utoUpdateAnimBg="0"/>
      <p:bldP spid="246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4219-44A9-420B-BC9C-BD28A80F1CA9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0D20-F722-46A4-8F82-70F7EF7308C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62147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62148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149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150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2296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en-US" altLang="en-US" sz="2200" b="0" dirty="0">
                <a:latin typeface="Book Antiqua" pitchFamily="18" charset="0"/>
              </a:rPr>
              <a:t>• </a:t>
            </a:r>
            <a:r>
              <a:rPr lang="ro-RO" altLang="en-US" sz="2200" b="0" dirty="0">
                <a:latin typeface="Book Antiqua" pitchFamily="18" charset="0"/>
              </a:rPr>
              <a:t>Soluţii de optimizare a </a:t>
            </a:r>
            <a:r>
              <a:rPr lang="ro-RO" altLang="en-US" sz="2200" i="1" dirty="0">
                <a:latin typeface="Book Antiqua" pitchFamily="18" charset="0"/>
              </a:rPr>
              <a:t>lanţului</a:t>
            </a:r>
            <a:r>
              <a:rPr lang="ro-RO" altLang="en-US" sz="2200" b="0" i="1" dirty="0">
                <a:latin typeface="Book Antiqua" pitchFamily="18" charset="0"/>
              </a:rPr>
              <a:t> </a:t>
            </a:r>
            <a:r>
              <a:rPr lang="ro-RO" altLang="en-US" sz="2200" b="0" dirty="0">
                <a:latin typeface="Book Antiqua" pitchFamily="18" charset="0"/>
              </a:rPr>
              <a:t>s</a:t>
            </a:r>
            <a:r>
              <a:rPr lang="en-US" altLang="en-US" sz="2200" i="1" dirty="0" err="1">
                <a:latin typeface="Book Antiqua" pitchFamily="18" charset="0"/>
              </a:rPr>
              <a:t>upply</a:t>
            </a:r>
            <a:r>
              <a:rPr lang="en-US" altLang="en-US" sz="2200" i="1" dirty="0">
                <a:latin typeface="Book Antiqua" pitchFamily="18" charset="0"/>
              </a:rPr>
              <a:t> chain </a:t>
            </a:r>
            <a:r>
              <a:rPr lang="ro-RO" altLang="en-US" sz="2200" b="0" dirty="0">
                <a:latin typeface="Book Antiqua" pitchFamily="18" charset="0"/>
              </a:rPr>
              <a:t>permit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ro-RO" altLang="en-US" sz="2200" b="0" dirty="0">
                <a:latin typeface="Book Antiqua" pitchFamily="18" charset="0"/>
              </a:rPr>
              <a:t>integrarea lanţului </a:t>
            </a:r>
            <a:r>
              <a:rPr lang="ro-RO" altLang="en-US" sz="2200" b="0" dirty="0" smtClean="0">
                <a:latin typeface="Book Antiqua" pitchFamily="18" charset="0"/>
              </a:rPr>
              <a:t>de aprovizionare şi </a:t>
            </a:r>
            <a:r>
              <a:rPr lang="ro-RO" altLang="en-US" sz="2200" b="0" dirty="0">
                <a:latin typeface="Book Antiqua" pitchFamily="18" charset="0"/>
              </a:rPr>
              <a:t>ajută vânzătorii şi cumpărătorii să colaboreze la planificarea producţiei, previziunea cererilor şi (re)planificarea inventarului.</a:t>
            </a:r>
          </a:p>
          <a:p>
            <a:endParaRPr lang="ro-RO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Exemple de soluţii în acest sens:</a:t>
            </a:r>
            <a:r>
              <a:rPr lang="en-US" altLang="en-US" sz="2200" b="0" dirty="0">
                <a:latin typeface="Book Antiqua" pitchFamily="18" charset="0"/>
              </a:rPr>
              <a:t> i2, </a:t>
            </a:r>
            <a:r>
              <a:rPr lang="en-US" altLang="en-US" sz="2200" b="0" dirty="0" err="1">
                <a:latin typeface="Book Antiqua" pitchFamily="18" charset="0"/>
              </a:rPr>
              <a:t>Manugistics</a:t>
            </a:r>
            <a:r>
              <a:rPr lang="ro-RO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Syncra</a:t>
            </a:r>
            <a:r>
              <a:rPr lang="en-US" altLang="en-US" sz="2200" b="0" dirty="0">
                <a:latin typeface="Book Antiqua" pitchFamily="18" charset="0"/>
              </a:rPr>
              <a:t>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autoUpdateAnimBg="0"/>
      <p:bldP spid="2621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4855-CA39-4D44-94A8-B821ACC34686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1259-8FB9-4043-B8EF-2AA4B40D1CA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38595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38596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597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533400" y="1905000"/>
            <a:ext cx="86106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ro-RO" altLang="en-US" sz="2200" b="0" dirty="0">
                <a:latin typeface="Book Antiqua" pitchFamily="18" charset="0"/>
              </a:rPr>
              <a:t>- </a:t>
            </a:r>
            <a:r>
              <a:rPr lang="en-US" altLang="en-US" sz="2200" b="0" dirty="0">
                <a:latin typeface="Book Antiqua" pitchFamily="18" charset="0"/>
              </a:rPr>
              <a:t>Public: B2C</a:t>
            </a:r>
            <a:r>
              <a:rPr lang="ro-RO" altLang="en-US" sz="2200" b="0" dirty="0">
                <a:latin typeface="Book Antiqua" pitchFamily="18" charset="0"/>
              </a:rPr>
              <a:t> (Business to Consumer)</a:t>
            </a:r>
            <a:endParaRPr lang="en-US" altLang="en-US" sz="2200" b="0" dirty="0">
              <a:latin typeface="Book Antiqua" pitchFamily="18" charset="0"/>
            </a:endParaRP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- Privat - </a:t>
            </a:r>
            <a:r>
              <a:rPr lang="en-US" altLang="en-US" sz="2200" b="0" dirty="0" err="1">
                <a:latin typeface="Book Antiqua" pitchFamily="18" charset="0"/>
              </a:rPr>
              <a:t>Companii</a:t>
            </a:r>
            <a:r>
              <a:rPr lang="en-US" altLang="en-US" sz="2200" b="0" dirty="0">
                <a:latin typeface="Book Antiqua" pitchFamily="18" charset="0"/>
              </a:rPr>
              <a:t>: </a:t>
            </a:r>
            <a:r>
              <a:rPr lang="en-US" altLang="en-US" sz="2200" b="0" dirty="0" err="1">
                <a:latin typeface="Book Antiqua" pitchFamily="18" charset="0"/>
              </a:rPr>
              <a:t>orientarea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asupra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oportuni</a:t>
            </a:r>
            <a:r>
              <a:rPr lang="ro-RO" altLang="en-US" sz="2200" b="0" dirty="0">
                <a:latin typeface="Book Antiqua" pitchFamily="18" charset="0"/>
              </a:rPr>
              <a:t>tăţ</a:t>
            </a:r>
            <a:r>
              <a:rPr lang="en-US" altLang="en-US" sz="2200" b="0" dirty="0" err="1">
                <a:latin typeface="Book Antiqua" pitchFamily="18" charset="0"/>
              </a:rPr>
              <a:t>ilor</a:t>
            </a:r>
            <a:r>
              <a:rPr lang="en-US" altLang="en-US" sz="2200" b="0" dirty="0">
                <a:latin typeface="Book Antiqua" pitchFamily="18" charset="0"/>
              </a:rPr>
              <a:t> B2B</a:t>
            </a:r>
            <a:r>
              <a:rPr lang="ro-RO" altLang="en-US" sz="2200" b="0" dirty="0">
                <a:latin typeface="Book Antiqua" pitchFamily="18" charset="0"/>
              </a:rPr>
              <a:t> (Business to Business)</a:t>
            </a:r>
            <a:r>
              <a:rPr lang="en-US" altLang="en-US" sz="2200" b="0" dirty="0">
                <a:latin typeface="Book Antiqua" pitchFamily="18" charset="0"/>
              </a:rPr>
              <a:t>, </a:t>
            </a:r>
            <a:r>
              <a:rPr lang="en-US" altLang="en-US" sz="2200" b="0" dirty="0" err="1">
                <a:latin typeface="Book Antiqua" pitchFamily="18" charset="0"/>
              </a:rPr>
              <a:t>achizi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>
                <a:latin typeface="Book Antiqua" pitchFamily="18" charset="0"/>
              </a:rPr>
              <a:t>ii </a:t>
            </a:r>
            <a:r>
              <a:rPr lang="en-US" altLang="en-US" sz="2200" b="0" dirty="0" err="1">
                <a:latin typeface="Book Antiqua" pitchFamily="18" charset="0"/>
              </a:rPr>
              <a:t>electronice</a:t>
            </a:r>
            <a:r>
              <a:rPr lang="en-US" altLang="en-US" sz="2200" b="0" dirty="0">
                <a:latin typeface="Book Antiqua" pitchFamily="18" charset="0"/>
              </a:rPr>
              <a:t> concentrate, </a:t>
            </a:r>
            <a:r>
              <a:rPr lang="ro-RO" altLang="en-US" sz="2200" b="0" dirty="0">
                <a:latin typeface="Book Antiqua" pitchFamily="18" charset="0"/>
              </a:rPr>
              <a:t>î</a:t>
            </a:r>
            <a:r>
              <a:rPr lang="en-US" altLang="en-US" sz="2200" b="0" dirty="0" err="1">
                <a:latin typeface="Book Antiqua" pitchFamily="18" charset="0"/>
              </a:rPr>
              <a:t>mbun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>
                <a:latin typeface="Book Antiqua" pitchFamily="18" charset="0"/>
              </a:rPr>
              <a:t>t</a:t>
            </a:r>
            <a:r>
              <a:rPr lang="ro-RO" altLang="en-US" sz="2200" b="0" dirty="0">
                <a:latin typeface="Book Antiqua" pitchFamily="18" charset="0"/>
              </a:rPr>
              <a:t>ăţ</a:t>
            </a:r>
            <a:r>
              <a:rPr lang="en-US" altLang="en-US" sz="2200" b="0" dirty="0" err="1">
                <a:latin typeface="Book Antiqua" pitchFamily="18" charset="0"/>
              </a:rPr>
              <a:t>iri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ro-RO" altLang="en-US" sz="2200" b="0" dirty="0">
                <a:latin typeface="Book Antiqua" pitchFamily="18" charset="0"/>
              </a:rPr>
              <a:t>î</a:t>
            </a:r>
            <a:r>
              <a:rPr lang="en-US" altLang="en-US" sz="2200" b="0" dirty="0">
                <a:latin typeface="Book Antiqua" pitchFamily="18" charset="0"/>
              </a:rPr>
              <a:t>n </a:t>
            </a:r>
            <a:r>
              <a:rPr lang="en-US" altLang="en-US" sz="2200" b="0" dirty="0" err="1">
                <a:latin typeface="Book Antiqua" pitchFamily="18" charset="0"/>
              </a:rPr>
              <a:t>lan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 err="1">
                <a:latin typeface="Book Antiqua" pitchFamily="18" charset="0"/>
              </a:rPr>
              <a:t>ul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ro-RO" altLang="en-US" sz="2200" b="0" dirty="0" smtClean="0">
                <a:latin typeface="Book Antiqua" pitchFamily="18" charset="0"/>
              </a:rPr>
              <a:t>de aprovizionare</a:t>
            </a:r>
            <a:endParaRPr lang="en-US" altLang="en-US" sz="2200" b="0" dirty="0">
              <a:latin typeface="Book Antiqua" pitchFamily="18" charset="0"/>
            </a:endParaRP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en-US" altLang="en-US" sz="2200" b="0" dirty="0">
                <a:latin typeface="Book Antiqua" pitchFamily="18" charset="0"/>
              </a:rPr>
              <a:t>E-procurement </a:t>
            </a:r>
            <a:r>
              <a:rPr lang="en-US" altLang="en-US" sz="2200" b="0" dirty="0" err="1" smtClean="0">
                <a:latin typeface="Book Antiqua" pitchFamily="18" charset="0"/>
              </a:rPr>
              <a:t>adoptat</a:t>
            </a:r>
            <a:r>
              <a:rPr lang="ro-RO" altLang="en-US" sz="2200" b="0" dirty="0" smtClean="0">
                <a:latin typeface="Book Antiqua" pitchFamily="18" charset="0"/>
              </a:rPr>
              <a:t> </a:t>
            </a:r>
            <a:r>
              <a:rPr lang="en-US" altLang="en-US" sz="2200" b="0" dirty="0" smtClean="0">
                <a:latin typeface="Book Antiqua" pitchFamily="18" charset="0"/>
              </a:rPr>
              <a:t> </a:t>
            </a:r>
            <a:r>
              <a:rPr lang="en-US" altLang="en-US" sz="2200" b="0" dirty="0">
                <a:latin typeface="Book Antiqua" pitchFamily="18" charset="0"/>
              </a:rPr>
              <a:t>rapid (90% business plan, 30% au </a:t>
            </a:r>
            <a:r>
              <a:rPr lang="en-US" altLang="en-US" sz="2200" b="0" dirty="0" err="1">
                <a:latin typeface="Book Antiqua" pitchFamily="18" charset="0"/>
              </a:rPr>
              <a:t>adoptat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deja</a:t>
            </a:r>
            <a:r>
              <a:rPr lang="en-US" altLang="en-US" sz="2200" b="0" dirty="0">
                <a:latin typeface="Book Antiqua" pitchFamily="18" charset="0"/>
              </a:rPr>
              <a:t>)</a:t>
            </a: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	</a:t>
            </a:r>
            <a:r>
              <a:rPr lang="en-US" altLang="en-US" sz="2200" b="0" dirty="0" err="1">
                <a:latin typeface="Book Antiqua" pitchFamily="18" charset="0"/>
              </a:rPr>
              <a:t>Beneficii</a:t>
            </a:r>
            <a:r>
              <a:rPr lang="en-US" altLang="en-US" sz="2200" b="0" dirty="0">
                <a:latin typeface="Book Antiqua" pitchFamily="18" charset="0"/>
              </a:rPr>
              <a:t> ale </a:t>
            </a:r>
            <a:r>
              <a:rPr lang="en-US" altLang="en-US" sz="2200" b="0" dirty="0" err="1">
                <a:latin typeface="Book Antiqua" pitchFamily="18" charset="0"/>
              </a:rPr>
              <a:t>afacerilor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electronice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ro-RO" altLang="en-US" sz="2200" b="0" dirty="0">
                <a:latin typeface="Book Antiqua" pitchFamily="18" charset="0"/>
              </a:rPr>
              <a:t>	</a:t>
            </a:r>
            <a:r>
              <a:rPr lang="en-US" altLang="en-US" sz="2200" b="0" dirty="0" err="1">
                <a:latin typeface="Book Antiqua" pitchFamily="18" charset="0"/>
              </a:rPr>
              <a:t>Dorin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>
                <a:latin typeface="Book Antiqua" pitchFamily="18" charset="0"/>
              </a:rPr>
              <a:t>a de </a:t>
            </a:r>
            <a:r>
              <a:rPr lang="en-US" altLang="en-US" sz="2200" b="0" dirty="0" err="1">
                <a:latin typeface="Book Antiqua" pitchFamily="18" charset="0"/>
              </a:rPr>
              <a:t>schimbare</a:t>
            </a:r>
            <a:endParaRPr lang="en-US" altLang="en-US" sz="22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utoUpdateAnimBg="0"/>
      <p:bldP spid="2385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B78C-CC26-4C4F-9D63-7D79001AD7EB}" type="datetime1">
              <a:rPr lang="en-US" altLang="en-US"/>
              <a:pPr/>
              <a:t>11/26/2019</a:t>
            </a:fld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316E-A7C2-4D31-8B39-A60150B3DF1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38138"/>
            <a:ext cx="7488238" cy="11795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-procurement</a:t>
            </a:r>
            <a:r>
              <a:rPr lang="en-US" altLang="en-US" sz="2400">
                <a:solidFill>
                  <a:schemeClr val="folHlink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>
            <a:off x="1828800" y="6629400"/>
            <a:ext cx="579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24260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61" name="Picture 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11163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533400" y="1885950"/>
            <a:ext cx="86106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2200" b="0" dirty="0">
                <a:latin typeface="Book Antiqua" pitchFamily="18" charset="0"/>
              </a:rPr>
              <a:t>E-procurement-</a:t>
            </a:r>
            <a:r>
              <a:rPr lang="en-US" altLang="en-US" sz="2200" b="0" dirty="0" err="1">
                <a:latin typeface="Book Antiqua" pitchFamily="18" charset="0"/>
              </a:rPr>
              <a:t>ul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este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unul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dintre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primii</a:t>
            </a:r>
            <a:r>
              <a:rPr lang="en-US" altLang="en-US" sz="2200" b="0" dirty="0">
                <a:latin typeface="Book Antiqua" pitchFamily="18" charset="0"/>
              </a:rPr>
              <a:t> pa</a:t>
            </a:r>
            <a:r>
              <a:rPr lang="ro-RO" altLang="en-US" sz="2200" b="0" dirty="0">
                <a:latin typeface="Book Antiqua" pitchFamily="18" charset="0"/>
              </a:rPr>
              <a:t>ş</a:t>
            </a:r>
            <a:r>
              <a:rPr lang="en-US" altLang="en-US" sz="2200" b="0" dirty="0" err="1">
                <a:latin typeface="Book Antiqua" pitchFamily="18" charset="0"/>
              </a:rPr>
              <a:t>i</a:t>
            </a:r>
            <a:r>
              <a:rPr lang="en-US" altLang="en-US" sz="2200" b="0" dirty="0">
                <a:latin typeface="Book Antiqua" pitchFamily="18" charset="0"/>
              </a:rPr>
              <a:t> din e-business</a:t>
            </a:r>
          </a:p>
          <a:p>
            <a:endParaRPr lang="en-US" altLang="en-US" sz="2200" b="0" dirty="0">
              <a:latin typeface="Book Antiqua" pitchFamily="18" charset="0"/>
            </a:endParaRPr>
          </a:p>
          <a:p>
            <a:r>
              <a:rPr lang="en-US" altLang="en-US" sz="2200" b="0" dirty="0" err="1">
                <a:latin typeface="Book Antiqua" pitchFamily="18" charset="0"/>
              </a:rPr>
              <a:t>Recep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 err="1">
                <a:latin typeface="Book Antiqua" pitchFamily="18" charset="0"/>
              </a:rPr>
              <a:t>ia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comenzilor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prin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intermediul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unei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aplica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>
                <a:latin typeface="Book Antiqua" pitchFamily="18" charset="0"/>
              </a:rPr>
              <a:t>ii de e-procurement </a:t>
            </a:r>
            <a:r>
              <a:rPr lang="en-US" altLang="en-US" sz="2200" b="0" dirty="0" err="1">
                <a:latin typeface="Book Antiqua" pitchFamily="18" charset="0"/>
              </a:rPr>
              <a:t>asigur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>
                <a:latin typeface="Book Antiqua" pitchFamily="18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doar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cei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aviza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 err="1">
                <a:latin typeface="Book Antiqua" pitchFamily="18" charset="0"/>
              </a:rPr>
              <a:t>i</a:t>
            </a:r>
            <a:r>
              <a:rPr lang="en-US" altLang="en-US" sz="2200" b="0" dirty="0">
                <a:latin typeface="Book Antiqua" pitchFamily="18" charset="0"/>
              </a:rPr>
              <a:t> pot </a:t>
            </a:r>
            <a:r>
              <a:rPr lang="en-US" altLang="en-US" sz="2200" b="0" dirty="0" err="1">
                <a:latin typeface="Book Antiqua" pitchFamily="18" charset="0"/>
              </a:rPr>
              <a:t>crea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ordine</a:t>
            </a:r>
            <a:r>
              <a:rPr lang="en-US" altLang="en-US" sz="2200" b="0" dirty="0">
                <a:latin typeface="Book Antiqua" pitchFamily="18" charset="0"/>
              </a:rPr>
              <a:t> de v</a:t>
            </a:r>
            <a:r>
              <a:rPr lang="ro-RO" altLang="en-US" sz="2200" b="0" dirty="0">
                <a:latin typeface="Book Antiqua" pitchFamily="18" charset="0"/>
              </a:rPr>
              <a:t>â</a:t>
            </a:r>
            <a:r>
              <a:rPr lang="en-US" altLang="en-US" sz="2200" b="0" dirty="0" err="1">
                <a:latin typeface="Book Antiqua" pitchFamily="18" charset="0"/>
              </a:rPr>
              <a:t>nzare</a:t>
            </a:r>
            <a:endParaRPr lang="en-US" altLang="en-US" sz="2200" b="0" dirty="0"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doar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 smtClean="0">
                <a:latin typeface="Book Antiqua" pitchFamily="18" charset="0"/>
              </a:rPr>
              <a:t>articole</a:t>
            </a:r>
            <a:r>
              <a:rPr lang="ro-RO" altLang="en-US" sz="2200" b="0" dirty="0" smtClean="0">
                <a:latin typeface="Book Antiqua" pitchFamily="18" charset="0"/>
              </a:rPr>
              <a:t>le</a:t>
            </a:r>
            <a:r>
              <a:rPr lang="en-US" altLang="en-US" sz="2200" b="0" dirty="0" smtClean="0">
                <a:latin typeface="Book Antiqua" pitchFamily="18" charset="0"/>
              </a:rPr>
              <a:t> </a:t>
            </a:r>
            <a:r>
              <a:rPr lang="en-US" altLang="en-US" sz="2200" b="0" dirty="0">
                <a:latin typeface="Book Antiqua" pitchFamily="18" charset="0"/>
              </a:rPr>
              <a:t>pre-</a:t>
            </a:r>
            <a:r>
              <a:rPr lang="en-US" altLang="en-US" sz="2200" b="0" dirty="0" err="1">
                <a:latin typeface="Book Antiqua" pitchFamily="18" charset="0"/>
              </a:rPr>
              <a:t>avizate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sunt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cump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>
                <a:latin typeface="Book Antiqua" pitchFamily="18" charset="0"/>
              </a:rPr>
              <a:t>rate</a:t>
            </a:r>
          </a:p>
          <a:p>
            <a:pPr lvl="1">
              <a:buFontTx/>
              <a:buChar char="•"/>
            </a:pP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sunt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aplicate</a:t>
            </a:r>
            <a:r>
              <a:rPr lang="en-US" altLang="en-US" sz="2200" b="0" dirty="0">
                <a:latin typeface="Book Antiqua" pitchFamily="18" charset="0"/>
              </a:rPr>
              <a:t> pre</a:t>
            </a:r>
            <a:r>
              <a:rPr lang="ro-RO" altLang="en-US" sz="2200" b="0" dirty="0">
                <a:latin typeface="Book Antiqua" pitchFamily="18" charset="0"/>
              </a:rPr>
              <a:t>ţ</a:t>
            </a:r>
            <a:r>
              <a:rPr lang="en-US" altLang="en-US" sz="2200" b="0" dirty="0" err="1">
                <a:latin typeface="Book Antiqua" pitchFamily="18" charset="0"/>
              </a:rPr>
              <a:t>uri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speciale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pentru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cump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>
                <a:latin typeface="Book Antiqua" pitchFamily="18" charset="0"/>
              </a:rPr>
              <a:t>r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>
                <a:latin typeface="Book Antiqua" pitchFamily="18" charset="0"/>
              </a:rPr>
              <a:t>tori</a:t>
            </a:r>
          </a:p>
          <a:p>
            <a:pPr lvl="1">
              <a:buFontTx/>
              <a:buChar char="•"/>
            </a:pPr>
            <a:endParaRPr lang="en-US" altLang="en-US" sz="2200" b="0" dirty="0">
              <a:latin typeface="Book Antiqua" pitchFamily="18" charset="0"/>
            </a:endParaRPr>
          </a:p>
          <a:p>
            <a:r>
              <a:rPr lang="en-US" altLang="en-US" sz="2200" b="0" dirty="0" err="1">
                <a:latin typeface="Book Antiqua" pitchFamily="18" charset="0"/>
              </a:rPr>
              <a:t>Modalit</a:t>
            </a:r>
            <a:r>
              <a:rPr lang="ro-RO" altLang="en-US" sz="2200" b="0" dirty="0">
                <a:latin typeface="Book Antiqua" pitchFamily="18" charset="0"/>
              </a:rPr>
              <a:t>ăţ</a:t>
            </a:r>
            <a:r>
              <a:rPr lang="en-US" altLang="en-US" sz="2200" b="0" dirty="0" err="1">
                <a:latin typeface="Book Antiqua" pitchFamily="18" charset="0"/>
              </a:rPr>
              <a:t>i</a:t>
            </a:r>
            <a:r>
              <a:rPr lang="en-US" altLang="en-US" sz="2200" b="0" dirty="0">
                <a:latin typeface="Book Antiqua" pitchFamily="18" charset="0"/>
              </a:rPr>
              <a:t> de e-procurement:</a:t>
            </a:r>
          </a:p>
          <a:p>
            <a:r>
              <a:rPr lang="en-US" altLang="en-US" sz="2200" b="0" dirty="0">
                <a:latin typeface="Book Antiqua" pitchFamily="18" charset="0"/>
              </a:rPr>
              <a:t>Site-</a:t>
            </a:r>
            <a:r>
              <a:rPr lang="en-US" altLang="en-US" sz="2200" b="0" dirty="0" err="1">
                <a:latin typeface="Book Antiqua" pitchFamily="18" charset="0"/>
              </a:rPr>
              <a:t>uri</a:t>
            </a:r>
            <a:r>
              <a:rPr lang="en-US" altLang="en-US" sz="2200" b="0" dirty="0">
                <a:latin typeface="Book Antiqua" pitchFamily="18" charset="0"/>
              </a:rPr>
              <a:t> Web, portal-</a:t>
            </a:r>
            <a:r>
              <a:rPr lang="en-US" altLang="en-US" sz="2200" b="0" dirty="0" err="1">
                <a:latin typeface="Book Antiqua" pitchFamily="18" charset="0"/>
              </a:rPr>
              <a:t>uri</a:t>
            </a:r>
            <a:r>
              <a:rPr lang="en-US" altLang="en-US" sz="2200" b="0" dirty="0">
                <a:latin typeface="Book Antiqua" pitchFamily="18" charset="0"/>
              </a:rPr>
              <a:t> private de e-procurement, e-Marketplaces, leg</a:t>
            </a:r>
            <a:r>
              <a:rPr lang="ro-RO" altLang="en-US" sz="2200" b="0" dirty="0">
                <a:latin typeface="Book Antiqua" pitchFamily="18" charset="0"/>
              </a:rPr>
              <a:t>ă</a:t>
            </a:r>
            <a:r>
              <a:rPr lang="en-US" altLang="en-US" sz="2200" b="0" dirty="0" err="1">
                <a:latin typeface="Book Antiqua" pitchFamily="18" charset="0"/>
              </a:rPr>
              <a:t>turi</a:t>
            </a:r>
            <a:r>
              <a:rPr lang="en-US" altLang="en-US" sz="2200" b="0" dirty="0">
                <a:latin typeface="Book Antiqua" pitchFamily="18" charset="0"/>
              </a:rPr>
              <a:t> </a:t>
            </a:r>
            <a:r>
              <a:rPr lang="en-US" altLang="en-US" sz="2200" b="0" dirty="0" err="1">
                <a:latin typeface="Book Antiqua" pitchFamily="18" charset="0"/>
              </a:rPr>
              <a:t>punctuale</a:t>
            </a:r>
            <a:r>
              <a:rPr lang="en-US" altLang="en-US" sz="2200" b="0" dirty="0">
                <a:latin typeface="Book Antiqua" pitchFamily="18" charset="0"/>
              </a:rPr>
              <a:t> EDI. </a:t>
            </a:r>
          </a:p>
          <a:p>
            <a:endParaRPr lang="en-US" altLang="en-US" sz="2200" b="0" dirty="0">
              <a:latin typeface="Book Antiqua" pitchFamily="18" charset="0"/>
            </a:endParaRPr>
          </a:p>
          <a:p>
            <a:endParaRPr lang="en-US" altLang="en-US" sz="2200" b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utoUpdateAnimBg="0"/>
      <p:bldP spid="224259" grpId="0" animBg="1"/>
    </p:bld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110610905</TotalTime>
  <Pages>23</Pages>
  <Words>987</Words>
  <Application>Microsoft Office PowerPoint</Application>
  <PresentationFormat>On-screen Show (4:3)</PresentationFormat>
  <Paragraphs>182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Authorized MC Template</vt:lpstr>
      <vt:lpstr>PowerPoint Presentation</vt:lpstr>
      <vt:lpstr>-procurement </vt:lpstr>
      <vt:lpstr>-procurement </vt:lpstr>
      <vt:lpstr>-procurement </vt:lpstr>
      <vt:lpstr>-procurement </vt:lpstr>
      <vt:lpstr>-procurement </vt:lpstr>
      <vt:lpstr>-procurement </vt:lpstr>
      <vt:lpstr>-procurement </vt:lpstr>
      <vt:lpstr>-procurement </vt:lpstr>
      <vt:lpstr>Metode de E-Procurement</vt:lpstr>
      <vt:lpstr>Metode de E-Procurement</vt:lpstr>
      <vt:lpstr>E-Procurement</vt:lpstr>
      <vt:lpstr>E-Procurement</vt:lpstr>
      <vt:lpstr>E-Procurement</vt:lpstr>
      <vt:lpstr>E-Procurement</vt:lpstr>
      <vt:lpstr>E-Procurement - Implementare</vt:lpstr>
      <vt:lpstr>E-Procurement – Infrastructură şi integrare</vt:lpstr>
      <vt:lpstr>E-Procurement – Infrastructură şi integrare</vt:lpstr>
      <vt:lpstr>E-Procurement – rolul standardelor în integrare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zota@ase.ro</cp:lastModifiedBy>
  <cp:revision>321</cp:revision>
  <cp:lastPrinted>2002-11-13T18:40:53Z</cp:lastPrinted>
  <dcterms:created xsi:type="dcterms:W3CDTF">1997-11-19T08:06:12Z</dcterms:created>
  <dcterms:modified xsi:type="dcterms:W3CDTF">2019-11-26T13:20:11Z</dcterms:modified>
</cp:coreProperties>
</file>