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52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784" autoAdjust="0"/>
    <p:restoredTop sz="92013" autoAdjust="0"/>
  </p:normalViewPr>
  <p:slideViewPr>
    <p:cSldViewPr>
      <p:cViewPr varScale="1">
        <p:scale>
          <a:sx n="81" d="100"/>
          <a:sy n="81" d="100"/>
        </p:scale>
        <p:origin x="91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EAFE12-01DB-45C8-AF14-28B20752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39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13CC2DE5-0851-4C75-A6A0-7A80773CA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14EBA4-9582-410E-81BA-CDCB60045A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2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bits -&gt; unsigned numbers 0-&gt;255  11111111=255</a:t>
            </a:r>
          </a:p>
          <a:p>
            <a:r>
              <a:rPr lang="en-US" dirty="0"/>
              <a:t>-&gt;signed numbers -128 -&gt; 127  11111111=-1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DB     	Define</a:t>
            </a:r>
            <a:r>
              <a:rPr lang="en-US" baseline="0" dirty="0"/>
              <a:t> Byte (8 bits)</a:t>
            </a:r>
          </a:p>
          <a:p>
            <a:r>
              <a:rPr lang="en-US" baseline="0" dirty="0"/>
              <a:t>DW 	Word (16 bits)</a:t>
            </a:r>
          </a:p>
          <a:p>
            <a:r>
              <a:rPr lang="en-US" baseline="0" dirty="0"/>
              <a:t>DD	Double Word (32 bits)</a:t>
            </a:r>
          </a:p>
          <a:p>
            <a:r>
              <a:rPr lang="en-US" baseline="0" dirty="0"/>
              <a:t>DQ	Quad Word (64 bits)</a:t>
            </a:r>
          </a:p>
          <a:p>
            <a:r>
              <a:rPr lang="en-US" baseline="0" dirty="0"/>
              <a:t>DT	Ten Bytes (80 bits)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BX=1234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78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FLAGS</a:t>
            </a:r>
            <a:r>
              <a:rPr lang="en-US" baseline="0" dirty="0"/>
              <a:t> – 16 bits</a:t>
            </a:r>
          </a:p>
          <a:p>
            <a:r>
              <a:rPr lang="en-US" baseline="0" dirty="0"/>
              <a:t>EFLAGS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98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01010000-&gt;10101111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5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CL=10101001 AND</a:t>
            </a:r>
          </a:p>
          <a:p>
            <a:r>
              <a:rPr lang="en-US" dirty="0"/>
              <a:t>      00001111</a:t>
            </a:r>
          </a:p>
          <a:p>
            <a:r>
              <a:rPr lang="en-US" dirty="0"/>
              <a:t>-----------------</a:t>
            </a:r>
          </a:p>
          <a:p>
            <a:r>
              <a:rPr lang="en-US" dirty="0"/>
              <a:t> CL=00001001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64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AL=00001000 (8 in decimal)</a:t>
            </a:r>
          </a:p>
          <a:p>
            <a:r>
              <a:rPr lang="en-US" dirty="0"/>
              <a:t>SHL AL,1</a:t>
            </a:r>
          </a:p>
          <a:p>
            <a:r>
              <a:rPr lang="en-US" dirty="0"/>
              <a:t>AL=00010000 (16 in decimal)</a:t>
            </a:r>
          </a:p>
          <a:p>
            <a:r>
              <a:rPr lang="en-US" dirty="0"/>
              <a:t>SHR </a:t>
            </a:r>
          </a:p>
          <a:p>
            <a:endParaRPr lang="en-US" dirty="0"/>
          </a:p>
          <a:p>
            <a:r>
              <a:rPr lang="en-US" dirty="0"/>
              <a:t>-&gt;00000100</a:t>
            </a:r>
          </a:p>
          <a:p>
            <a:pPr marL="228600" indent="-228600">
              <a:buAutoNum type="arabicPlain" startAt="8"/>
            </a:pPr>
            <a:r>
              <a:rPr lang="en-US" dirty="0"/>
              <a:t>-&gt; 4</a:t>
            </a:r>
          </a:p>
          <a:p>
            <a:pPr marL="0" indent="0">
              <a:buNone/>
            </a:pPr>
            <a:r>
              <a:rPr lang="en-US" dirty="0"/>
              <a:t>Shifting right with n positions means a division by 2^n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00001000 -&gt; 00010000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Shifting left with n positions means a multiplication with 2^n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5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3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DC2BB6-3564-43AE-AA89-009822F25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4412-3FAC-47F0-BDF5-2CB30C7B6876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845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9AB9-7F1A-4686-8F06-28BDC2EFE405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557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2764-DBC6-4F65-AA70-5358738BB26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947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871C-BE4B-4EF3-8BA2-07EB7DC50AD8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7852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077F2-E7E1-4991-9337-C3F1F31A77C7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9940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AD50-A8C5-42AA-9718-3A0FCC2A8AC1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19506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F643-6954-4751-93D7-393DD425389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24999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7929-1857-4450-BB38-2C446313735A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58147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742C-D1CB-4A55-BB32-539EF441F34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3389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9455-56F6-42BC-9AC5-B08FE31EE8AD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8038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24DFF6-9DA3-4AD6-8188-703548D2554E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  <p:sp>
        <p:nvSpPr>
          <p:cNvPr id="1031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BTI</a:t>
            </a:r>
            <a:br>
              <a:rPr lang="en-US" altLang="en-US" sz="2400">
                <a:solidFill>
                  <a:schemeClr val="tx1"/>
                </a:solidFill>
                <a:latin typeface="Garamond" pitchFamily="18" charset="0"/>
              </a:rPr>
            </a:br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ASM - 1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371600" y="37338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Răzvan Daniel ZOTA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Facultatea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de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Cibernetică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,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Statistică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şi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Informatică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Economică</a:t>
            </a:r>
            <a:endParaRPr lang="en-US" altLang="en-US" sz="2000" b="1" dirty="0">
              <a:solidFill>
                <a:srgbClr val="FF9933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1600" b="1" dirty="0"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latin typeface="Garamond" pitchFamily="18" charset="0"/>
              </a:rPr>
              <a:t>http</a:t>
            </a:r>
            <a:r>
              <a:rPr lang="ro-RO" altLang="en-US" sz="1600" b="1" dirty="0">
                <a:latin typeface="Garamond" pitchFamily="18" charset="0"/>
              </a:rPr>
              <a:t>s</a:t>
            </a:r>
            <a:r>
              <a:rPr lang="en-US" altLang="en-US" sz="1600" b="1" dirty="0">
                <a:latin typeface="Garamond" pitchFamily="18" charset="0"/>
              </a:rPr>
              <a:t>://zota.ase.ro/</a:t>
            </a:r>
            <a:r>
              <a:rPr lang="en-US" altLang="en-US" sz="1600" b="1" dirty="0" err="1">
                <a:latin typeface="Garamond" pitchFamily="18" charset="0"/>
              </a:rPr>
              <a:t>itb</a:t>
            </a:r>
            <a:endParaRPr lang="en-US" altLang="en-US" sz="1600" b="1" dirty="0">
              <a:solidFill>
                <a:srgbClr val="FF3300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2000" b="1" dirty="0">
              <a:solidFill>
                <a:srgbClr val="FFCC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B7C1FB-C2F9-4389-A112-B6344397A19D}" type="slidenum">
              <a:rPr lang="en-US" altLang="en-US" sz="1400"/>
              <a:pPr/>
              <a:t>10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Examples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; let’s see how can we multiply AX with 10 (1010 in binary) (we multiply by 2 and by 8, then we add ;the results)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shl</a:t>
            </a:r>
            <a:r>
              <a:rPr lang="en-US" altLang="en-US" sz="1600" dirty="0">
                <a:latin typeface="Garamond" pitchFamily="18" charset="0"/>
              </a:rPr>
              <a:t>	ax, 1		; AX=AX * 2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mov</a:t>
            </a:r>
            <a:r>
              <a:rPr lang="en-US" altLang="en-US" sz="1600" dirty="0">
                <a:latin typeface="Garamond" pitchFamily="18" charset="0"/>
              </a:rPr>
              <a:t> 	</a:t>
            </a:r>
            <a:r>
              <a:rPr lang="en-US" altLang="en-US" sz="1600" dirty="0" err="1">
                <a:latin typeface="Garamond" pitchFamily="18" charset="0"/>
              </a:rPr>
              <a:t>bx</a:t>
            </a:r>
            <a:r>
              <a:rPr lang="en-US" altLang="en-US" sz="1600" dirty="0">
                <a:latin typeface="Garamond" pitchFamily="18" charset="0"/>
              </a:rPr>
              <a:t>, ax		; we save 2*AX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shl</a:t>
            </a:r>
            <a:r>
              <a:rPr lang="en-US" altLang="en-US" sz="1600" dirty="0">
                <a:latin typeface="Garamond" pitchFamily="18" charset="0"/>
              </a:rPr>
              <a:t>	ax, 2		; 2*AX(original) * 4 = 8*AX</a:t>
            </a:r>
            <a:r>
              <a:rPr lang="ro-RO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(original)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add	ax, </a:t>
            </a:r>
            <a:r>
              <a:rPr lang="en-US" altLang="en-US" sz="1600" dirty="0" err="1">
                <a:latin typeface="Garamond" pitchFamily="18" charset="0"/>
              </a:rPr>
              <a:t>bx</a:t>
            </a:r>
            <a:r>
              <a:rPr lang="en-US" altLang="en-US" sz="1600" dirty="0">
                <a:latin typeface="Garamond" pitchFamily="18" charset="0"/>
              </a:rPr>
              <a:t>		; 2*AX + 8*AX = 10*AX</a:t>
            </a:r>
          </a:p>
          <a:p>
            <a:pPr marL="0" indent="0">
              <a:buFontTx/>
              <a:buNone/>
            </a:pPr>
            <a:endParaRPr lang="en-US" altLang="en-US" sz="1600" dirty="0">
              <a:latin typeface="Garamond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;let’s see how can we multiply AX with 18 (10010 in binary) (we multiply by 2 and 16, the we add the ;results)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shl</a:t>
            </a:r>
            <a:r>
              <a:rPr lang="en-US" altLang="en-US" sz="1600" dirty="0">
                <a:latin typeface="Garamond" pitchFamily="18" charset="0"/>
              </a:rPr>
              <a:t>	ax, 1		; AX=AX * 2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mov</a:t>
            </a:r>
            <a:r>
              <a:rPr lang="en-US" altLang="en-US" sz="1600" dirty="0">
                <a:latin typeface="Garamond" pitchFamily="18" charset="0"/>
              </a:rPr>
              <a:t> 	</a:t>
            </a:r>
            <a:r>
              <a:rPr lang="en-US" altLang="en-US" sz="1600" dirty="0" err="1">
                <a:latin typeface="Garamond" pitchFamily="18" charset="0"/>
              </a:rPr>
              <a:t>bx</a:t>
            </a:r>
            <a:r>
              <a:rPr lang="en-US" altLang="en-US" sz="1600" dirty="0">
                <a:latin typeface="Garamond" pitchFamily="18" charset="0"/>
              </a:rPr>
              <a:t>, ax		; we save 2*AX in BX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</a:t>
            </a:r>
            <a:r>
              <a:rPr lang="en-US" altLang="en-US" sz="1600" dirty="0" err="1">
                <a:latin typeface="Garamond" pitchFamily="18" charset="0"/>
              </a:rPr>
              <a:t>shl</a:t>
            </a:r>
            <a:r>
              <a:rPr lang="en-US" altLang="en-US" sz="1600" dirty="0">
                <a:latin typeface="Garamond" pitchFamily="18" charset="0"/>
              </a:rPr>
              <a:t>	ax, 3		; 2*AX(original) by 8 = 16*AX</a:t>
            </a:r>
            <a:r>
              <a:rPr lang="ro-RO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(original)</a:t>
            </a:r>
          </a:p>
          <a:p>
            <a:pPr marL="0" indent="0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	add	ax, </a:t>
            </a:r>
            <a:r>
              <a:rPr lang="en-US" altLang="en-US" sz="1600" dirty="0" err="1">
                <a:latin typeface="Garamond" pitchFamily="18" charset="0"/>
              </a:rPr>
              <a:t>bx</a:t>
            </a:r>
            <a:r>
              <a:rPr lang="en-US" altLang="en-US" sz="1600" dirty="0">
                <a:latin typeface="Garamond" pitchFamily="18" charset="0"/>
              </a:rPr>
              <a:t>		; 2*AX + 16*AX = 18*AX</a:t>
            </a:r>
          </a:p>
          <a:p>
            <a:pPr marL="0" indent="0">
              <a:buFontTx/>
              <a:buNone/>
            </a:pPr>
            <a:endParaRPr lang="en-US" altLang="en-US" sz="1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B7C1FB-C2F9-4389-A112-B6344397A19D}" type="slidenum">
              <a:rPr lang="en-US" altLang="en-US" sz="1400"/>
              <a:pPr/>
              <a:t>11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Homework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Garamond" panose="02020404030301010803" pitchFamily="18" charset="0"/>
              </a:rPr>
              <a:t>Using the previous examples, compute AX*74 (you may use another additional register for storing a partial result, like CX) - you may use registers AX, BX, CX</a:t>
            </a:r>
          </a:p>
          <a:p>
            <a:pPr marL="0" indent="0">
              <a:buFontTx/>
              <a:buNone/>
            </a:pPr>
            <a:r>
              <a:rPr lang="en-US" altLang="en-US" sz="2200" dirty="0">
                <a:latin typeface="Garamond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3267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C2E3C9-3919-4FD7-9787-C6E0C71B2905}" type="slidenum">
              <a:rPr lang="en-US" altLang="en-US" sz="1400"/>
              <a:pPr/>
              <a:t>12</a:t>
            </a:fld>
            <a:endParaRPr lang="en-US" altLang="en-US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 (cont.)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SHR</a:t>
            </a:r>
            <a:r>
              <a:rPr lang="en-US" altLang="en-US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(shift right) 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All bits from the destination operand are moved to the right with one position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Free positions are filled with the value of 0 (on MSB).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LSB is copied into the carry flag</a:t>
            </a:r>
          </a:p>
          <a:p>
            <a:r>
              <a:rPr lang="en-US" altLang="en-US" dirty="0">
                <a:latin typeface="Garamond" pitchFamily="18" charset="0"/>
              </a:rPr>
              <a:t>Represents a quick mode of division by 2 (for unsigned numbers)</a:t>
            </a:r>
          </a:p>
          <a:p>
            <a:endParaRPr lang="en-US" altLang="en-US" dirty="0"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456A7B-91B9-4E0F-8C27-1486C86EEB63}" type="slidenum">
              <a:rPr lang="en-US" altLang="en-US" sz="1400"/>
              <a:pPr/>
              <a:t>13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 (cont.)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SAR</a:t>
            </a:r>
            <a:r>
              <a:rPr lang="en-US" altLang="en-US" dirty="0">
                <a:latin typeface="Garamond" pitchFamily="18" charset="0"/>
              </a:rPr>
              <a:t> (shift arithmetic right)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All the bits of the destination operand are moved to the right with one bit replicating the MSB.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LSB is copied to carry flag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The main use is to divide a signed number to a power of two</a:t>
            </a: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3753F5E-5303-4B00-B6E8-60BF030706B0}" type="slidenum">
              <a:rPr lang="en-US" altLang="en-US" sz="1400"/>
              <a:pPr/>
              <a:t>14</a:t>
            </a:fld>
            <a:endParaRPr lang="en-US" altLang="en-US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8001000" cy="478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RCL</a:t>
            </a:r>
            <a:r>
              <a:rPr lang="en-US" altLang="en-US" dirty="0">
                <a:latin typeface="Garamond" pitchFamily="18" charset="0"/>
              </a:rPr>
              <a:t> (rotate through carry left)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Rotation of the bits to the left by using the carry flag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MSB is copied to CF, all the bits are moved to the left with one position and the original CF is copied in the LSB of the operand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ROL</a:t>
            </a:r>
            <a:r>
              <a:rPr lang="en-US" altLang="en-US" dirty="0">
                <a:latin typeface="Garamond" pitchFamily="18" charset="0"/>
              </a:rPr>
              <a:t> (rotate left)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Rotation of the bits to the left with one position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MSB of the operand is copied into LSB</a:t>
            </a:r>
            <a:endParaRPr lang="en-US" altLang="en-US" dirty="0">
              <a:solidFill>
                <a:srgbClr val="000099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The bits 10-14 from AX are copied into the bits 0-4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</a:rPr>
              <a:t>			</a:t>
            </a:r>
            <a:r>
              <a:rPr lang="ro-RO" altLang="en-US" dirty="0">
                <a:latin typeface="Garamond" pitchFamily="18" charset="0"/>
              </a:rPr>
              <a:t>ROL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ro-RO" altLang="en-US" dirty="0">
                <a:latin typeface="Garamond" pitchFamily="18" charset="0"/>
              </a:rPr>
              <a:t>AX</a:t>
            </a:r>
            <a:r>
              <a:rPr lang="en-US" altLang="en-US" dirty="0">
                <a:latin typeface="Garamond" pitchFamily="18" charset="0"/>
              </a:rPr>
              <a:t>, 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</a:rPr>
              <a:t>			</a:t>
            </a:r>
            <a:r>
              <a:rPr lang="ro-RO" altLang="en-US" dirty="0">
                <a:latin typeface="Garamond" pitchFamily="18" charset="0"/>
              </a:rPr>
              <a:t>AND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ro-RO" altLang="en-US" dirty="0">
                <a:latin typeface="Garamond" pitchFamily="18" charset="0"/>
              </a:rPr>
              <a:t>AX</a:t>
            </a:r>
            <a:r>
              <a:rPr lang="en-US" altLang="en-US" dirty="0">
                <a:latin typeface="Garamond" pitchFamily="18" charset="0"/>
              </a:rPr>
              <a:t>, 1fh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C49FB2-3A11-40CE-997A-43FE74D8AA4E}" type="slidenum">
              <a:rPr lang="en-US" altLang="en-US" sz="1400"/>
              <a:pPr/>
              <a:t>15</a:t>
            </a:fld>
            <a:endParaRPr lang="en-US" altLang="en-US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RCR</a:t>
            </a:r>
            <a:r>
              <a:rPr lang="en-US" altLang="en-US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(rotate through carry right)   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Rotation of the bits to the right using the carry flag 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The bit from CF is copied back to the MSB of the operand</a:t>
            </a: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ROR</a:t>
            </a:r>
            <a:r>
              <a:rPr lang="en-US" altLang="en-US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(rotate right)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Rotation of the bits to the right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The LSB is copied into the MSB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.</a:t>
            </a:r>
          </a:p>
          <a:p>
            <a:endParaRPr lang="en-US" altLang="en-US" dirty="0">
              <a:solidFill>
                <a:srgbClr val="000099"/>
              </a:solidFill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23E2D8-6D24-4B88-9CD0-CEE0E8747DC8}" type="slidenum">
              <a:rPr lang="en-US" altLang="en-US" sz="1400"/>
              <a:pPr/>
              <a:t>16</a:t>
            </a:fld>
            <a:endParaRPr lang="en-US" altLang="en-US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</a:t>
            </a:r>
            <a:br>
              <a:rPr lang="en-US" altLang="en-US" dirty="0">
                <a:latin typeface="Garamond" pitchFamily="18" charset="0"/>
              </a:rPr>
            </a:br>
            <a:r>
              <a:rPr lang="en-US" altLang="en-US" dirty="0">
                <a:latin typeface="Garamond" pitchFamily="18" charset="0"/>
              </a:rPr>
              <a:t>Examples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mov</a:t>
            </a:r>
            <a:r>
              <a:rPr lang="en-US" altLang="en-US" sz="1600" b="1" dirty="0">
                <a:latin typeface="Garamond" pitchFamily="18" charset="0"/>
              </a:rPr>
              <a:t> ax,3		; Initial values		AX = 0000 0000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mov</a:t>
            </a:r>
            <a:r>
              <a:rPr lang="en-US" altLang="en-US" sz="1600" b="1" dirty="0">
                <a:latin typeface="Garamond" pitchFamily="18" charset="0"/>
              </a:rPr>
              <a:t> bx,5		;			BX = 0000 0000 0000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or ax,9			; ax &lt;- ax | 0000 1001	AX = 0000 0000 0000 1011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and ax,10101010b	</a:t>
            </a:r>
            <a:r>
              <a:rPr lang="ro-RO" altLang="en-US" sz="1600" b="1" dirty="0">
                <a:latin typeface="Garamond" pitchFamily="18" charset="0"/>
              </a:rPr>
              <a:t>	</a:t>
            </a:r>
            <a:r>
              <a:rPr lang="en-US" altLang="en-US" sz="1600" b="1" dirty="0">
                <a:latin typeface="Garamond" pitchFamily="18" charset="0"/>
              </a:rPr>
              <a:t>; ax &lt;- ax &amp; 1010 1010	AX = 0000 0000 0000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xor</a:t>
            </a:r>
            <a:r>
              <a:rPr lang="en-US" altLang="en-US" sz="1600" b="1" dirty="0">
                <a:latin typeface="Garamond" pitchFamily="18" charset="0"/>
              </a:rPr>
              <a:t> ax,0FFh		; ax &lt;- ax ^ 1111 1111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neg</a:t>
            </a:r>
            <a:r>
              <a:rPr lang="en-US" altLang="en-US" sz="1600" b="1" dirty="0">
                <a:latin typeface="Garamond" pitchFamily="18" charset="0"/>
              </a:rPr>
              <a:t> ax			; ax &lt;- (-ax)		AX = 1111 1111 0000 1011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not ax			; ax &lt;- (~ax)		AX = 0000 0000 1111 0100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or ax,1			; ax &lt;- ax | 0000 0001	AX = 0000 0000 1111 0101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shl</a:t>
            </a:r>
            <a:r>
              <a:rPr lang="en-US" altLang="en-US" sz="1600" b="1" dirty="0">
                <a:latin typeface="Garamond" pitchFamily="18" charset="0"/>
              </a:rPr>
              <a:t> ax,1			; logical move to the left with one bit	AX = 0000 0001 1110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shr</a:t>
            </a:r>
            <a:r>
              <a:rPr lang="en-US" altLang="en-US" sz="1600" b="1" dirty="0">
                <a:latin typeface="Garamond" pitchFamily="18" charset="0"/>
              </a:rPr>
              <a:t> ax,1			; logical move to the right with one bit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ror</a:t>
            </a:r>
            <a:r>
              <a:rPr lang="en-US" altLang="en-US" sz="1600" b="1" dirty="0">
                <a:latin typeface="Garamond" pitchFamily="18" charset="0"/>
              </a:rPr>
              <a:t> ax,1			; right rotation(LSB=MSB)	AX = 1000 0000 0111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rol</a:t>
            </a:r>
            <a:r>
              <a:rPr lang="en-US" altLang="en-US" sz="1600" b="1" dirty="0">
                <a:latin typeface="Garamond" pitchFamily="18" charset="0"/>
              </a:rPr>
              <a:t> ax,1			; left rotation(MSB=LSB)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mov</a:t>
            </a:r>
            <a:r>
              <a:rPr lang="en-US" altLang="en-US" sz="1600" b="1" dirty="0">
                <a:latin typeface="Garamond" pitchFamily="18" charset="0"/>
              </a:rPr>
              <a:t> cl,3			; using CL for a 3 bit displacement	     CL =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shr</a:t>
            </a:r>
            <a:r>
              <a:rPr lang="en-US" altLang="en-US" sz="1600" b="1" dirty="0">
                <a:latin typeface="Garamond" pitchFamily="18" charset="0"/>
              </a:rPr>
              <a:t> </a:t>
            </a:r>
            <a:r>
              <a:rPr lang="en-US" altLang="en-US" sz="1600" b="1" dirty="0" err="1">
                <a:latin typeface="Garamond" pitchFamily="18" charset="0"/>
              </a:rPr>
              <a:t>ax,cl</a:t>
            </a:r>
            <a:r>
              <a:rPr lang="en-US" altLang="en-US" sz="1600" b="1" dirty="0">
                <a:latin typeface="Garamond" pitchFamily="18" charset="0"/>
              </a:rPr>
              <a:t>			; dividing AX to 8	AX = 0000 0000 0001 1110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mov</a:t>
            </a:r>
            <a:r>
              <a:rPr lang="en-US" altLang="en-US" sz="1600" b="1" dirty="0">
                <a:latin typeface="Garamond" pitchFamily="18" charset="0"/>
              </a:rPr>
              <a:t> cl,3			; using CL for a 3 bit displacement 	     CL =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Garamond" pitchFamily="18" charset="0"/>
              </a:rPr>
              <a:t>shl</a:t>
            </a:r>
            <a:r>
              <a:rPr lang="en-US" altLang="en-US" sz="1600" b="1" dirty="0">
                <a:latin typeface="Garamond" pitchFamily="18" charset="0"/>
              </a:rPr>
              <a:t> </a:t>
            </a:r>
            <a:r>
              <a:rPr lang="en-US" altLang="en-US" sz="1600" b="1" dirty="0" err="1">
                <a:latin typeface="Garamond" pitchFamily="18" charset="0"/>
              </a:rPr>
              <a:t>bx,cl</a:t>
            </a:r>
            <a:r>
              <a:rPr lang="en-US" altLang="en-US" sz="1600" b="1" dirty="0">
                <a:latin typeface="Garamond" pitchFamily="18" charset="0"/>
              </a:rPr>
              <a:t>			; multiplying BX by 8	BX = 0000 0000 0010 1000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85A604-FE67-40C5-8B44-53DCD44E95DF}" type="slidenum">
              <a:rPr lang="en-US" altLang="en-US" sz="1400"/>
              <a:pPr/>
              <a:t>17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Arithmetic instructions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ADD</a:t>
            </a:r>
            <a:r>
              <a:rPr lang="en-US" altLang="en-US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(addition): A += B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Adding registers: add ax, </a:t>
            </a:r>
            <a:r>
              <a:rPr lang="en-US" altLang="en-US" dirty="0" err="1">
                <a:latin typeface="Garamond" pitchFamily="18" charset="0"/>
              </a:rPr>
              <a:t>bx</a:t>
            </a:r>
            <a:endParaRPr lang="en-US" altLang="en-US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Effective addition: add dl, 33h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Adding memory to register (data from memory added to AL):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di, NUMB	;the address of NUMB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al, 0		;sum is erased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add	al, [di]		;adding [NUMB]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add	al, [di + 1]	;adding [NUMB + 1] </a:t>
            </a:r>
          </a:p>
          <a:p>
            <a:endParaRPr lang="en-US" altLang="en-US" sz="1800" u="sng" dirty="0">
              <a:latin typeface="Garamond" pitchFamily="18" charset="0"/>
            </a:endParaRPr>
          </a:p>
          <a:p>
            <a:pPr marL="0" indent="0">
              <a:buNone/>
            </a:pP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80B655-E681-44AF-A742-8683B9B58328}" type="slidenum">
              <a:rPr lang="en-US" altLang="en-US" sz="1400"/>
              <a:pPr/>
              <a:t>18</a:t>
            </a:fld>
            <a:endParaRPr lang="en-US" altLang="en-US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Arithmetic instructions(cont.)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INC</a:t>
            </a:r>
            <a:r>
              <a:rPr lang="en-US" altLang="en-US" dirty="0">
                <a:latin typeface="Garamond" pitchFamily="18" charset="0"/>
              </a:rPr>
              <a:t> (increment addition): A++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di, NUMB	;the address of NUMB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al, 0		;sum erased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add	al, [di]		;adding [NUMB]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inc</a:t>
            </a:r>
            <a:r>
              <a:rPr lang="en-US" altLang="en-US" dirty="0">
                <a:latin typeface="Garamond" pitchFamily="18" charset="0"/>
              </a:rPr>
              <a:t>	di		;di = di + 1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add	al, [di]		;adding[NUMB + 1] </a:t>
            </a: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E8D71C2-99C8-435A-B637-2B396321D886}" type="slidenum">
              <a:rPr lang="en-US" altLang="en-US" sz="1400"/>
              <a:pPr/>
              <a:t>19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Arithmetic instructions (cont.)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ADC</a:t>
            </a:r>
            <a:r>
              <a:rPr lang="en-US" altLang="en-US" dirty="0">
                <a:latin typeface="Garamond" pitchFamily="18" charset="0"/>
              </a:rPr>
              <a:t> (addition with carry)  - acting as a normal addition, excepting the </a:t>
            </a:r>
            <a:r>
              <a:rPr lang="en-US" altLang="en-US" i="1" dirty="0">
                <a:latin typeface="Garamond" pitchFamily="18" charset="0"/>
              </a:rPr>
              <a:t>carry flag </a:t>
            </a:r>
            <a:r>
              <a:rPr lang="en-US" altLang="en-US" dirty="0">
                <a:latin typeface="Garamond" pitchFamily="18" charset="0"/>
              </a:rPr>
              <a:t>bit which is added to the result</a:t>
            </a:r>
          </a:p>
          <a:p>
            <a:r>
              <a:rPr lang="en-US" altLang="en-US" dirty="0">
                <a:latin typeface="Garamond" pitchFamily="18" charset="0"/>
              </a:rPr>
              <a:t>Example: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Adding two 32 bit numbers (BX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AX) + (DX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CX):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	add	ax, cx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adc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bx</a:t>
            </a:r>
            <a:r>
              <a:rPr lang="en-US" altLang="en-US" dirty="0">
                <a:latin typeface="Garamond" pitchFamily="18" charset="0"/>
              </a:rPr>
              <a:t>, dx</a:t>
            </a: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867A01-8116-4FCF-9A74-BD9CFFF29EA1}" type="slidenum">
              <a:rPr lang="en-US" altLang="en-US" sz="1400"/>
              <a:pPr/>
              <a:t>2</a:t>
            </a:fld>
            <a:endParaRPr lang="en-US" altLang="en-US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Contents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dirty="0">
              <a:latin typeface="Garamond" pitchFamily="18" charset="0"/>
            </a:endParaRPr>
          </a:p>
          <a:p>
            <a:pPr marL="0" indent="0">
              <a:buNone/>
            </a:pPr>
            <a:endParaRPr lang="en-US" altLang="en-US" sz="2400" dirty="0">
              <a:latin typeface="Garamond" pitchFamily="18" charset="0"/>
            </a:endParaRPr>
          </a:p>
          <a:p>
            <a:r>
              <a:rPr lang="en-US" altLang="en-US" sz="2400" dirty="0">
                <a:latin typeface="Garamond" pitchFamily="18" charset="0"/>
              </a:rPr>
              <a:t>Logical instructions</a:t>
            </a:r>
          </a:p>
          <a:p>
            <a:r>
              <a:rPr lang="en-US" altLang="en-US" sz="2400" dirty="0">
                <a:latin typeface="Garamond" pitchFamily="18" charset="0"/>
              </a:rPr>
              <a:t>Displacement instructions </a:t>
            </a:r>
          </a:p>
          <a:p>
            <a:r>
              <a:rPr lang="en-US" altLang="en-US" sz="2400" dirty="0">
                <a:latin typeface="Garamond" pitchFamily="18" charset="0"/>
              </a:rPr>
              <a:t>Arithmetic instructions</a:t>
            </a:r>
          </a:p>
          <a:p>
            <a:r>
              <a:rPr lang="en-US" altLang="en-US" sz="2400" dirty="0">
                <a:latin typeface="Garamond" pitchFamily="18" charset="0"/>
              </a:rPr>
              <a:t>Overflow and transport</a:t>
            </a:r>
          </a:p>
          <a:p>
            <a:r>
              <a:rPr lang="en-US" altLang="en-US" sz="2400" dirty="0">
                <a:latin typeface="Garamond" pitchFamily="18" charset="0"/>
              </a:rPr>
              <a:t>Flags’ setting</a:t>
            </a:r>
          </a:p>
          <a:p>
            <a:endParaRPr lang="en-US" altLang="en-US" sz="2400" dirty="0">
              <a:latin typeface="Garamond" pitchFamily="18" charset="0"/>
            </a:endParaRPr>
          </a:p>
          <a:p>
            <a:endParaRPr lang="en-US" altLang="en-US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673385-5F41-466C-BDC1-A7A1420A5D31}" type="slidenum">
              <a:rPr lang="en-US" altLang="en-US" sz="1400"/>
              <a:pPr/>
              <a:t>20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Arithmetic instructions (cont.)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SUB</a:t>
            </a:r>
            <a:r>
              <a:rPr lang="en-US" altLang="en-US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(subtraction): A -= B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Subtraction using registers: </a:t>
            </a:r>
            <a:r>
              <a:rPr lang="en-US" altLang="en-US" b="1" dirty="0">
                <a:latin typeface="Garamond" pitchFamily="18" charset="0"/>
              </a:rPr>
              <a:t>sub    cl,  </a:t>
            </a:r>
            <a:r>
              <a:rPr lang="en-US" altLang="en-US" b="1" dirty="0" err="1">
                <a:latin typeface="Garamond" pitchFamily="18" charset="0"/>
              </a:rPr>
              <a:t>bl</a:t>
            </a:r>
            <a:endParaRPr lang="en-US" altLang="en-US" b="1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Effective subtraction: </a:t>
            </a:r>
          </a:p>
          <a:p>
            <a:pPr lvl="1">
              <a:buFontTx/>
              <a:buNone/>
            </a:pPr>
            <a:r>
              <a:rPr lang="en-US" altLang="en-US" b="1" dirty="0">
                <a:latin typeface="Garamond" pitchFamily="18" charset="0"/>
              </a:rPr>
              <a:t>	</a:t>
            </a:r>
            <a:r>
              <a:rPr lang="en-US" altLang="en-US" b="1" dirty="0" err="1">
                <a:latin typeface="Garamond" pitchFamily="18" charset="0"/>
              </a:rPr>
              <a:t>mov</a:t>
            </a:r>
            <a:r>
              <a:rPr lang="en-US" altLang="en-US" b="1" dirty="0">
                <a:latin typeface="Garamond" pitchFamily="18" charset="0"/>
              </a:rPr>
              <a:t>	</a:t>
            </a:r>
            <a:r>
              <a:rPr lang="en-US" altLang="en-US" b="1" dirty="0" err="1">
                <a:latin typeface="Garamond" pitchFamily="18" charset="0"/>
              </a:rPr>
              <a:t>ch</a:t>
            </a:r>
            <a:r>
              <a:rPr lang="en-US" altLang="en-US" b="1" dirty="0">
                <a:latin typeface="Garamond" pitchFamily="18" charset="0"/>
              </a:rPr>
              <a:t>, 22h		</a:t>
            </a:r>
          </a:p>
          <a:p>
            <a:pPr lvl="1">
              <a:buFontTx/>
              <a:buNone/>
            </a:pPr>
            <a:r>
              <a:rPr lang="en-US" altLang="en-US" b="1" dirty="0">
                <a:latin typeface="Garamond" pitchFamily="18" charset="0"/>
              </a:rPr>
              <a:t>	sub	</a:t>
            </a:r>
            <a:r>
              <a:rPr lang="en-US" altLang="en-US" b="1" dirty="0" err="1">
                <a:latin typeface="Garamond" pitchFamily="18" charset="0"/>
              </a:rPr>
              <a:t>ch</a:t>
            </a:r>
            <a:r>
              <a:rPr lang="en-US" altLang="en-US" b="1" dirty="0">
                <a:latin typeface="Garamond" pitchFamily="18" charset="0"/>
              </a:rPr>
              <a:t>, 34h</a:t>
            </a:r>
          </a:p>
          <a:p>
            <a:endParaRPr lang="en-US" altLang="en-US" sz="1800" b="1" u="sng" dirty="0">
              <a:latin typeface="Garamond" pitchFamily="18" charset="0"/>
            </a:endParaRPr>
          </a:p>
          <a:p>
            <a:endParaRPr lang="en-US" altLang="en-US" b="1" dirty="0">
              <a:solidFill>
                <a:srgbClr val="66FFFF"/>
              </a:solidFill>
              <a:latin typeface="Garamond" pitchFamily="18" charset="0"/>
            </a:endParaRPr>
          </a:p>
          <a:p>
            <a:endParaRPr lang="en-US" altLang="en-US" b="1" dirty="0">
              <a:solidFill>
                <a:srgbClr val="660033"/>
              </a:solidFill>
              <a:latin typeface="Garamond" pitchFamily="18" charset="0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660033"/>
              </a:solidFill>
              <a:latin typeface="Garamond" pitchFamily="18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410200" y="2438400"/>
            <a:ext cx="3124200" cy="2062103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The result is -18 decimal (1110 1110)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Flags: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Z = 0 (non zero result)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C = 1 (borrow)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S = 1 (negative result)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P = 1 (even parity) 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0 = 0 (no overflow)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C81B742-7EB1-45A5-9007-A4A7336A5B16}" type="slidenum">
              <a:rPr lang="en-US" altLang="en-US" sz="1400"/>
              <a:pPr/>
              <a:t>21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Arithmetic instructions (cont.)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>
                <a:solidFill>
                  <a:srgbClr val="000099"/>
                </a:solidFill>
                <a:latin typeface="Garamond" pitchFamily="18" charset="0"/>
              </a:rPr>
              <a:t>DEC</a:t>
            </a:r>
            <a:r>
              <a:rPr lang="en-US" altLang="en-US" sz="1800" dirty="0">
                <a:latin typeface="Garamond" pitchFamily="18" charset="0"/>
              </a:rPr>
              <a:t> (decrement subtraction): A-- , subtract the value of 1 from register/memory:  </a:t>
            </a:r>
            <a:r>
              <a:rPr lang="en-US" altLang="en-US" sz="1800" b="1" dirty="0">
                <a:latin typeface="Garamond" pitchFamily="18" charset="0"/>
              </a:rPr>
              <a:t>DEC  BH</a:t>
            </a:r>
            <a:endParaRPr lang="en-US" altLang="en-US" b="1" dirty="0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660033"/>
                </a:solidFill>
                <a:latin typeface="Garamond" pitchFamily="18" charset="0"/>
              </a:rPr>
              <a:t>NOTE: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sz="1600" b="1" dirty="0">
                <a:latin typeface="Garamond" pitchFamily="18" charset="0"/>
              </a:rPr>
              <a:t>DEC</a:t>
            </a:r>
            <a:r>
              <a:rPr lang="en-US" altLang="en-US" sz="1600" dirty="0">
                <a:latin typeface="Garamond" pitchFamily="18" charset="0"/>
              </a:rPr>
              <a:t> doesn’t affect CF.</a:t>
            </a:r>
          </a:p>
          <a:p>
            <a:endParaRPr lang="en-US" altLang="en-US" sz="1200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sz="1800" dirty="0">
                <a:solidFill>
                  <a:srgbClr val="000099"/>
                </a:solidFill>
                <a:latin typeface="Garamond" pitchFamily="18" charset="0"/>
              </a:rPr>
              <a:t>SBB </a:t>
            </a:r>
            <a:r>
              <a:rPr lang="en-US" altLang="en-US" sz="1800" dirty="0">
                <a:latin typeface="Garamond" pitchFamily="18" charset="0"/>
              </a:rPr>
              <a:t>(subtract with borrow) acts like a normal subtraction, excepting that CF is subtracted from the result</a:t>
            </a:r>
          </a:p>
          <a:p>
            <a:r>
              <a:rPr lang="en-US" altLang="en-US" sz="1800" dirty="0">
                <a:latin typeface="Garamond" pitchFamily="18" charset="0"/>
              </a:rPr>
              <a:t>Example: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Subtracting two 32 bit numbers (BX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AX) - (SI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DI):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	sub	ax, di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sbb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bx</a:t>
            </a:r>
            <a:r>
              <a:rPr lang="en-US" altLang="en-US" dirty="0">
                <a:latin typeface="Garamond" pitchFamily="18" charset="0"/>
              </a:rPr>
              <a:t>, </a:t>
            </a:r>
            <a:r>
              <a:rPr lang="en-US" altLang="en-US" dirty="0" err="1">
                <a:latin typeface="Garamond" pitchFamily="18" charset="0"/>
              </a:rPr>
              <a:t>si</a:t>
            </a: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23E3F-6799-4C9F-A989-9F8F4F310D1A}" type="slidenum">
              <a:rPr lang="en-US" altLang="en-US" sz="1400"/>
              <a:pPr/>
              <a:t>22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Overflow and carry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4300"/>
            <a:ext cx="8839200" cy="471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Carry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Indicate a carry (transport) in case of addition or a borrow in case of a subtraction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660033"/>
                </a:solidFill>
                <a:latin typeface="Garamond" pitchFamily="18" charset="0"/>
              </a:rPr>
              <a:t>CF:</a:t>
            </a:r>
            <a:r>
              <a:rPr lang="en-US" altLang="en-US" dirty="0">
                <a:latin typeface="Garamond" pitchFamily="18" charset="0"/>
              </a:rPr>
              <a:t> carry flag (unsigned) 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1 =&gt; transport ; 0 =&gt; no</a:t>
            </a: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 transport</a:t>
            </a:r>
            <a:endParaRPr lang="en-US" altLang="en-US" dirty="0">
              <a:solidFill>
                <a:srgbClr val="000099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ex: 36,864 (9000h) + 36,864 (9000h) = 73,728 (12000h) &gt; 65,535 (</a:t>
            </a:r>
            <a:r>
              <a:rPr lang="en-US" altLang="en-US" sz="1600" dirty="0" err="1">
                <a:latin typeface="Garamond" pitchFamily="18" charset="0"/>
              </a:rPr>
              <a:t>FFFFh</a:t>
            </a:r>
            <a:r>
              <a:rPr lang="en-US" altLang="en-US" sz="1600" dirty="0">
                <a:latin typeface="Garamond" pitchFamily="18" charset="0"/>
              </a:rPr>
              <a:t>)  </a:t>
            </a:r>
            <a:r>
              <a:rPr lang="en-US" altLang="en-US" sz="1600" b="1" dirty="0">
                <a:solidFill>
                  <a:srgbClr val="660033"/>
                </a:solidFill>
                <a:latin typeface="Garamond" pitchFamily="18" charset="0"/>
              </a:rPr>
              <a:t>{OV, CY} overflow, carry</a:t>
            </a:r>
            <a:endParaRPr lang="en-US" altLang="en-US" b="1" dirty="0">
              <a:solidFill>
                <a:srgbClr val="660033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CF is set when the unsigned number is out of range (the arithmetic operation generated an overflow)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Overflow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It happens when two unsigned number are added or subtracted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660033"/>
                </a:solidFill>
                <a:latin typeface="Garamond" pitchFamily="18" charset="0"/>
              </a:rPr>
              <a:t>OF:</a:t>
            </a:r>
            <a:r>
              <a:rPr lang="en-US" altLang="en-US" dirty="0">
                <a:latin typeface="Garamond" pitchFamily="18" charset="0"/>
              </a:rPr>
              <a:t> overflow flag (signed) 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{1 = OV overflow, 0 = NV no overflow}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ex: 20,480 (5000h) + 20,480 (5000h) = 40,960 (A000h) &gt; 32,767 (7FFFh)  </a:t>
            </a:r>
            <a:r>
              <a:rPr lang="en-US" altLang="en-US" sz="1600" b="1" dirty="0">
                <a:solidFill>
                  <a:srgbClr val="660033"/>
                </a:solidFill>
                <a:latin typeface="Garamond" pitchFamily="18" charset="0"/>
              </a:rPr>
              <a:t>{OV, NC} overflow, not carry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OF is set when the result is out of range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Example: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FFFFh</a:t>
            </a:r>
            <a:r>
              <a:rPr lang="en-US" altLang="en-US" sz="1600" dirty="0">
                <a:latin typeface="Garamond" pitchFamily="18" charset="0"/>
              </a:rPr>
              <a:t> + </a:t>
            </a:r>
            <a:r>
              <a:rPr lang="en-US" altLang="en-US" sz="1600" dirty="0" err="1">
                <a:latin typeface="Garamond" pitchFamily="18" charset="0"/>
              </a:rPr>
              <a:t>FFFFh</a:t>
            </a:r>
            <a:r>
              <a:rPr lang="en-US" altLang="en-US" sz="1600" dirty="0">
                <a:latin typeface="Garamond" pitchFamily="18" charset="0"/>
              </a:rPr>
              <a:t> = </a:t>
            </a:r>
            <a:r>
              <a:rPr lang="en-US" altLang="en-US" sz="1600" dirty="0" err="1">
                <a:latin typeface="Garamond" pitchFamily="18" charset="0"/>
              </a:rPr>
              <a:t>FFFEh</a:t>
            </a:r>
            <a:r>
              <a:rPr lang="en-US" altLang="en-US" sz="1600" dirty="0">
                <a:latin typeface="Garamond" pitchFamily="18" charset="0"/>
              </a:rPr>
              <a:t> {(-1) + (-1)} = -2; </a:t>
            </a:r>
            <a:r>
              <a:rPr lang="en-US" altLang="en-US" sz="1600" b="1" dirty="0">
                <a:latin typeface="Garamond" pitchFamily="18" charset="0"/>
              </a:rPr>
              <a:t>NV, CY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E85021-7364-421D-B6EE-6C11EE2257F1}" type="slidenum">
              <a:rPr lang="en-US" altLang="en-US" sz="1400"/>
              <a:pPr/>
              <a:t>23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>
                <a:latin typeface="Garamond" pitchFamily="18" charset="0"/>
              </a:rPr>
            </a:br>
            <a:r>
              <a:rPr lang="en-US" altLang="en-US" dirty="0">
                <a:latin typeface="Garamond" pitchFamily="18" charset="0"/>
              </a:rPr>
              <a:t>Examples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8229600" cy="490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b="1" dirty="0" err="1">
                <a:latin typeface="Garamond" pitchFamily="18" charset="0"/>
              </a:rPr>
              <a:t>mov</a:t>
            </a:r>
            <a:r>
              <a:rPr lang="en-US" altLang="en-US" sz="1800" b="1" dirty="0">
                <a:latin typeface="Garamond" pitchFamily="18" charset="0"/>
              </a:rPr>
              <a:t>	ax,0fffeh		; 65534 unsigned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add	ax,3	   	; C = 1, O = 0   --- </a:t>
            </a:r>
            <a:r>
              <a:rPr lang="en-US" altLang="en-US" sz="1800" b="1" i="1" dirty="0">
                <a:latin typeface="Garamond" pitchFamily="18" charset="0"/>
              </a:rPr>
              <a:t>overflow</a:t>
            </a:r>
            <a:r>
              <a:rPr lang="en-US" altLang="en-US" sz="1800" b="1" dirty="0">
                <a:latin typeface="Garamond" pitchFamily="18" charset="0"/>
              </a:rPr>
              <a:t>  unsigned condition</a:t>
            </a:r>
          </a:p>
          <a:p>
            <a:pPr>
              <a:buFontTx/>
              <a:buNone/>
            </a:pPr>
            <a:r>
              <a:rPr lang="en-US" altLang="en-US" sz="1800" b="1" dirty="0" err="1">
                <a:latin typeface="Garamond" pitchFamily="18" charset="0"/>
              </a:rPr>
              <a:t>mov</a:t>
            </a:r>
            <a:r>
              <a:rPr lang="en-US" altLang="en-US" sz="1800" b="1" dirty="0">
                <a:latin typeface="Garamond" pitchFamily="18" charset="0"/>
              </a:rPr>
              <a:t> 	ax,0FFFEh  	; -2 signed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add	ax,3		; C = 1, O = 0   ---   Ok – signed no.</a:t>
            </a:r>
            <a:endParaRPr lang="en-US" altLang="en-US" sz="18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sz="1800" b="1" dirty="0" err="1">
                <a:latin typeface="Garamond" pitchFamily="18" charset="0"/>
              </a:rPr>
              <a:t>mov</a:t>
            </a:r>
            <a:r>
              <a:rPr lang="en-US" altLang="en-US" sz="1800" b="1" dirty="0">
                <a:latin typeface="Garamond" pitchFamily="18" charset="0"/>
              </a:rPr>
              <a:t>	bx,07FFFh	; 32767 as signed no.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add	bx,1		; C = 0, O = 1   ---   Overflow signed condition</a:t>
            </a:r>
            <a:endParaRPr lang="en-US" altLang="en-US" sz="18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sz="1800" b="1" dirty="0" err="1">
                <a:latin typeface="Garamond" pitchFamily="18" charset="0"/>
              </a:rPr>
              <a:t>mov</a:t>
            </a:r>
            <a:r>
              <a:rPr lang="en-US" altLang="en-US" sz="1800" b="1" dirty="0">
                <a:latin typeface="Garamond" pitchFamily="18" charset="0"/>
              </a:rPr>
              <a:t>	bx,07FFFh	; 32767 unsigned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add	bx,1		; C = 0, O = 1   ---   Ok - unsigned</a:t>
            </a:r>
          </a:p>
          <a:p>
            <a:pPr>
              <a:buFontTx/>
              <a:buNone/>
            </a:pPr>
            <a:r>
              <a:rPr lang="en-US" altLang="en-US" sz="1800" b="1" dirty="0" err="1">
                <a:latin typeface="Garamond" pitchFamily="18" charset="0"/>
              </a:rPr>
              <a:t>mov</a:t>
            </a:r>
            <a:r>
              <a:rPr lang="en-US" altLang="en-US" sz="1800" b="1" dirty="0">
                <a:latin typeface="Garamond" pitchFamily="18" charset="0"/>
              </a:rPr>
              <a:t>	ax,07h		; 7 signed/unsigned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Garamond" pitchFamily="18" charset="0"/>
              </a:rPr>
              <a:t>add	ax,03h		; C = 0, O = 0   ---   Ok no mater the sign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A175BE-2A73-4337-A802-1D9DA55B16B0}" type="slidenum">
              <a:rPr lang="en-US" altLang="en-US" sz="1400"/>
              <a:pPr/>
              <a:t>24</a:t>
            </a:fld>
            <a:endParaRPr lang="en-US" alt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FLAGS setting</a:t>
            </a:r>
          </a:p>
        </p:txBody>
      </p: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609600" y="2019300"/>
            <a:ext cx="8297874" cy="4289426"/>
            <a:chOff x="384" y="1272"/>
            <a:chExt cx="5227" cy="2702"/>
          </a:xfrm>
        </p:grpSpPr>
        <p:sp>
          <p:nvSpPr>
            <p:cNvPr id="25605" name="Text Box 4"/>
            <p:cNvSpPr txBox="1">
              <a:spLocks noChangeArrowheads="1"/>
            </p:cNvSpPr>
            <p:nvPr/>
          </p:nvSpPr>
          <p:spPr bwMode="auto">
            <a:xfrm>
              <a:off x="496" y="1279"/>
              <a:ext cx="5115" cy="2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 dirty="0">
                  <a:solidFill>
                    <a:srgbClr val="000099"/>
                  </a:solidFill>
                  <a:latin typeface="Garamond" pitchFamily="18" charset="0"/>
                </a:rPr>
                <a:t>FLAG	Name		Description	Observations</a:t>
              </a:r>
            </a:p>
            <a:p>
              <a:endParaRPr lang="en-US" altLang="en-US" sz="1600" b="1" dirty="0">
                <a:solidFill>
                  <a:srgbClr val="000099"/>
                </a:solidFill>
                <a:latin typeface="Garamond" pitchFamily="18" charset="0"/>
              </a:endParaRPr>
            </a:p>
            <a:p>
              <a:r>
                <a:rPr lang="en-US" altLang="en-US" sz="1600" b="1" dirty="0">
                  <a:solidFill>
                    <a:srgbClr val="660033"/>
                  </a:solidFill>
                  <a:latin typeface="Garamond" pitchFamily="18" charset="0"/>
                </a:rPr>
                <a:t>ZF</a:t>
              </a:r>
              <a:r>
                <a:rPr lang="en-US" altLang="en-US" sz="1600" dirty="0">
                  <a:latin typeface="Garamond" pitchFamily="18" charset="0"/>
                </a:rPr>
                <a:t>	Zero		1:ZR:Zero		1 means that the result is zero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0:NZ: Non-zero	0 otherwise</a:t>
              </a:r>
            </a:p>
            <a:p>
              <a:endParaRPr lang="en-US" altLang="en-US" sz="1600" dirty="0">
                <a:latin typeface="Garamond" pitchFamily="18" charset="0"/>
              </a:endParaRPr>
            </a:p>
            <a:p>
              <a:r>
                <a:rPr lang="en-US" altLang="en-US" sz="1600" b="1" dirty="0">
                  <a:solidFill>
                    <a:srgbClr val="660033"/>
                  </a:solidFill>
                  <a:latin typeface="Garamond" pitchFamily="18" charset="0"/>
                </a:rPr>
                <a:t>CF</a:t>
              </a:r>
              <a:r>
                <a:rPr lang="en-US" altLang="en-US" sz="1600" dirty="0">
                  <a:latin typeface="Garamond" pitchFamily="18" charset="0"/>
                </a:rPr>
                <a:t>	Carry		1:CY		Mathematical unsigned operations and  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 0:NC 		shifting (transport or borrow)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		</a:t>
              </a:r>
            </a:p>
            <a:p>
              <a:endParaRPr lang="en-US" altLang="en-US" sz="1600" dirty="0">
                <a:latin typeface="Garamond" pitchFamily="18" charset="0"/>
              </a:endParaRPr>
            </a:p>
            <a:p>
              <a:r>
                <a:rPr lang="en-US" altLang="en-US" sz="1600" b="1" dirty="0">
                  <a:solidFill>
                    <a:srgbClr val="660033"/>
                  </a:solidFill>
                  <a:latin typeface="Garamond" pitchFamily="18" charset="0"/>
                </a:rPr>
                <a:t>OF</a:t>
              </a:r>
              <a:r>
                <a:rPr lang="en-US" altLang="en-US" sz="1600" dirty="0">
                  <a:latin typeface="Garamond" pitchFamily="18" charset="0"/>
                </a:rPr>
                <a:t>	Overflow		1:OV		Mathematical signed operations </a:t>
              </a:r>
              <a:endParaRPr lang="en-US" altLang="en-US" sz="1600" b="1" dirty="0">
                <a:solidFill>
                  <a:srgbClr val="000099"/>
                </a:solidFill>
                <a:latin typeface="Garamond" pitchFamily="18" charset="0"/>
              </a:endParaRPr>
            </a:p>
            <a:p>
              <a:r>
                <a:rPr lang="en-US" altLang="en-US" sz="1600" dirty="0">
                  <a:latin typeface="Garamond" pitchFamily="18" charset="0"/>
                </a:rPr>
                <a:t>			0:NV		Negative numbers represented in two’s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		complement </a:t>
              </a:r>
            </a:p>
            <a:p>
              <a:endParaRPr lang="en-US" altLang="en-US" sz="1600" dirty="0">
                <a:latin typeface="Garamond" pitchFamily="18" charset="0"/>
              </a:endParaRPr>
            </a:p>
            <a:p>
              <a:endParaRPr lang="en-US" altLang="en-US" sz="1600" dirty="0">
                <a:latin typeface="Garamond" pitchFamily="18" charset="0"/>
              </a:endParaRPr>
            </a:p>
            <a:p>
              <a:r>
                <a:rPr lang="en-US" altLang="en-US" sz="1600" b="1" dirty="0">
                  <a:solidFill>
                    <a:srgbClr val="660033"/>
                  </a:solidFill>
                  <a:latin typeface="Garamond" pitchFamily="18" charset="0"/>
                </a:rPr>
                <a:t>SF</a:t>
              </a:r>
              <a:r>
                <a:rPr lang="en-US" altLang="en-US" sz="1600" dirty="0">
                  <a:latin typeface="Garamond" pitchFamily="18" charset="0"/>
                </a:rPr>
                <a:t>	Sign Flag		1:NG: -		MSB of the result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0:P</a:t>
              </a:r>
              <a:r>
                <a:rPr lang="ro-RO" altLang="en-US" sz="1600" dirty="0">
                  <a:latin typeface="Garamond" pitchFamily="18" charset="0"/>
                </a:rPr>
                <a:t>Z</a:t>
              </a:r>
              <a:r>
                <a:rPr lang="en-US" altLang="en-US" sz="1600" dirty="0">
                  <a:latin typeface="Garamond" pitchFamily="18" charset="0"/>
                </a:rPr>
                <a:t>: + 		</a:t>
              </a:r>
            </a:p>
            <a:p>
              <a:r>
                <a:rPr lang="en-US" altLang="en-US" sz="1600" dirty="0">
                  <a:latin typeface="Garamond" pitchFamily="18" charset="0"/>
                </a:rPr>
                <a:t>			</a:t>
              </a:r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496" y="1512"/>
              <a:ext cx="4992" cy="0"/>
            </a:xfrm>
            <a:prstGeom prst="line">
              <a:avLst/>
            </a:prstGeom>
            <a:noFill/>
            <a:ln w="76200" cmpd="tri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448" y="194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>
              <a:off x="448" y="254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8"/>
            <p:cNvSpPr>
              <a:spLocks noChangeShapeType="1"/>
            </p:cNvSpPr>
            <p:nvPr/>
          </p:nvSpPr>
          <p:spPr bwMode="auto">
            <a:xfrm>
              <a:off x="448" y="326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>
              <a:off x="384" y="3792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0"/>
            <p:cNvSpPr>
              <a:spLocks noChangeShapeType="1"/>
            </p:cNvSpPr>
            <p:nvPr/>
          </p:nvSpPr>
          <p:spPr bwMode="auto">
            <a:xfrm>
              <a:off x="3328" y="1272"/>
              <a:ext cx="0" cy="2520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1"/>
            <p:cNvSpPr>
              <a:spLocks noChangeShapeType="1"/>
            </p:cNvSpPr>
            <p:nvPr/>
          </p:nvSpPr>
          <p:spPr bwMode="auto">
            <a:xfrm>
              <a:off x="1888" y="1272"/>
              <a:ext cx="0" cy="2520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2"/>
            <p:cNvSpPr>
              <a:spLocks noChangeShapeType="1"/>
            </p:cNvSpPr>
            <p:nvPr/>
          </p:nvSpPr>
          <p:spPr bwMode="auto">
            <a:xfrm flipV="1">
              <a:off x="960" y="1296"/>
              <a:ext cx="2" cy="2496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Numerical comparisons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3200"/>
            <a:ext cx="8077200" cy="4622800"/>
          </a:xfrm>
        </p:spPr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CMP</a:t>
            </a:r>
            <a:r>
              <a:rPr lang="en-US" altLang="en-US" dirty="0">
                <a:latin typeface="Garamond" pitchFamily="18" charset="0"/>
              </a:rPr>
              <a:t>(compare) – it compares 2 values:</a:t>
            </a:r>
            <a:r>
              <a:rPr lang="ro-RO" altLang="en-US" dirty="0">
                <a:latin typeface="Garamond" pitchFamily="18" charset="0"/>
              </a:rPr>
              <a:t> X </a:t>
            </a:r>
            <a:r>
              <a:rPr lang="en-US" altLang="en-US" dirty="0">
                <a:latin typeface="Garamond" pitchFamily="18" charset="0"/>
              </a:rPr>
              <a:t>and</a:t>
            </a:r>
            <a:r>
              <a:rPr lang="ro-RO" altLang="en-US" dirty="0">
                <a:latin typeface="Garamond" pitchFamily="18" charset="0"/>
              </a:rPr>
              <a:t> Y</a:t>
            </a:r>
            <a:endParaRPr lang="en-US" altLang="en-US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It is equivalent to a subtraction which modifies the flags</a:t>
            </a:r>
            <a:endParaRPr lang="en-US" altLang="en-US" i="1" dirty="0">
              <a:solidFill>
                <a:srgbClr val="000099"/>
              </a:solidFill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Used for checking the contents of a register or memory location with another value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It is used together with a conditional jump instruction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CMP	AL, 10h	            </a:t>
            </a:r>
            <a:r>
              <a:rPr lang="en-US" altLang="en-US" sz="1400" dirty="0">
                <a:latin typeface="Garamond" pitchFamily="18" charset="0"/>
              </a:rPr>
              <a:t>;compares AL with 10h (</a:t>
            </a:r>
            <a:r>
              <a:rPr lang="ro-RO" altLang="en-US" sz="1400" dirty="0">
                <a:latin typeface="Garamond" pitchFamily="18" charset="0"/>
              </a:rPr>
              <a:t>AL</a:t>
            </a:r>
            <a:r>
              <a:rPr lang="en-US" altLang="en-US" sz="1400" dirty="0">
                <a:latin typeface="Garamond" pitchFamily="18" charset="0"/>
              </a:rPr>
              <a:t> it is not modified)</a:t>
            </a:r>
            <a:endParaRPr lang="en-US" altLang="en-US" dirty="0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JAE	SU</a:t>
            </a:r>
            <a:r>
              <a:rPr lang="ro-RO" altLang="en-US" dirty="0">
                <a:latin typeface="Garamond" pitchFamily="18" charset="0"/>
              </a:rPr>
              <a:t>P</a:t>
            </a:r>
            <a:r>
              <a:rPr lang="en-US" altLang="en-US" dirty="0">
                <a:latin typeface="Garamond" pitchFamily="18" charset="0"/>
              </a:rPr>
              <a:t>ER	            </a:t>
            </a:r>
            <a:r>
              <a:rPr lang="en-US" altLang="en-US" sz="1400" dirty="0">
                <a:latin typeface="Garamond" pitchFamily="18" charset="0"/>
              </a:rPr>
              <a:t>;if AL is greater or equal with 10h it will jump to SU</a:t>
            </a:r>
            <a:r>
              <a:rPr lang="ro-RO" altLang="en-US" sz="1400" dirty="0">
                <a:latin typeface="Garamond" pitchFamily="18" charset="0"/>
              </a:rPr>
              <a:t>P</a:t>
            </a:r>
            <a:r>
              <a:rPr lang="en-US" altLang="en-US" sz="1400" dirty="0">
                <a:latin typeface="Garamond" pitchFamily="18" charset="0"/>
              </a:rPr>
              <a:t>ER</a:t>
            </a:r>
          </a:p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sz="1800" dirty="0">
                <a:solidFill>
                  <a:srgbClr val="000099"/>
                </a:solidFill>
                <a:latin typeface="Garamond" pitchFamily="18" charset="0"/>
              </a:rPr>
              <a:t>SUB </a:t>
            </a:r>
            <a:r>
              <a:rPr lang="en-US" altLang="en-US" sz="1800" dirty="0">
                <a:latin typeface="Garamond" pitchFamily="18" charset="0"/>
              </a:rPr>
              <a:t>(subtraction) it computes </a:t>
            </a:r>
            <a:r>
              <a:rPr lang="ro-RO" altLang="en-US" sz="1800" dirty="0">
                <a:latin typeface="Garamond" pitchFamily="18" charset="0"/>
              </a:rPr>
              <a:t>X</a:t>
            </a:r>
            <a:r>
              <a:rPr lang="en-US" altLang="en-US" sz="1800" dirty="0">
                <a:latin typeface="Garamond" pitchFamily="18" charset="0"/>
              </a:rPr>
              <a:t> -</a:t>
            </a:r>
            <a:r>
              <a:rPr lang="ro-RO" altLang="en-US" sz="1800" dirty="0">
                <a:latin typeface="Garamond" pitchFamily="18" charset="0"/>
              </a:rPr>
              <a:t> Y</a:t>
            </a:r>
            <a:endParaRPr lang="en-US" altLang="en-US" sz="1800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Saves the result in X and sets the flags</a:t>
            </a:r>
          </a:p>
          <a:p>
            <a:endParaRPr lang="en-US" alt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65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Flags settings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itchFamily="18" charset="0"/>
              </a:rPr>
              <a:t>CMP	Op1, Op2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641600"/>
            <a:ext cx="756285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Unsigned Op			Signed </a:t>
            </a:r>
            <a:r>
              <a:rPr lang="ro-RO" altLang="en-US" sz="1600" b="1" dirty="0">
                <a:solidFill>
                  <a:srgbClr val="000099"/>
                </a:solidFill>
                <a:latin typeface="Times New Roman" pitchFamily="18" charset="0"/>
              </a:rPr>
              <a:t>O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p</a:t>
            </a:r>
          </a:p>
          <a:p>
            <a:endParaRPr lang="en-US" altLang="en-US" sz="1600" b="1" dirty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 dirty="0">
                <a:latin typeface="Times New Roman" pitchFamily="18" charset="0"/>
              </a:rPr>
              <a:t> equality/inequality		 	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 dirty="0">
                <a:latin typeface="Times New Roman" pitchFamily="18" charset="0"/>
              </a:rPr>
              <a:t> equality/inequality</a:t>
            </a:r>
          </a:p>
          <a:p>
            <a:endParaRPr lang="en-US" altLang="en-US" sz="1600" dirty="0"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 dirty="0">
                <a:latin typeface="Times New Roman" pitchFamily="18" charset="0"/>
              </a:rPr>
              <a:t> O</a:t>
            </a:r>
            <a:r>
              <a:rPr lang="ro-RO" altLang="en-US" sz="1600" dirty="0">
                <a:latin typeface="Times New Roman" pitchFamily="18" charset="0"/>
              </a:rPr>
              <a:t>p</a:t>
            </a:r>
            <a:r>
              <a:rPr lang="en-US" altLang="en-US" sz="1600" dirty="0">
                <a:latin typeface="Times New Roman" pitchFamily="18" charset="0"/>
              </a:rPr>
              <a:t>1 &lt;   Op2 (C=1)	 		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 dirty="0">
                <a:latin typeface="Times New Roman" pitchFamily="18" charset="0"/>
              </a:rPr>
              <a:t> </a:t>
            </a:r>
            <a:r>
              <a:rPr lang="ro-RO" altLang="en-US" sz="1600" dirty="0">
                <a:latin typeface="Times New Roman" pitchFamily="18" charset="0"/>
              </a:rPr>
              <a:t>fără semnificaţie</a:t>
            </a:r>
            <a:endParaRPr lang="en-US" altLang="en-US" sz="1600" dirty="0">
              <a:latin typeface="Times New Roman" pitchFamily="18" charset="0"/>
            </a:endParaRPr>
          </a:p>
          <a:p>
            <a:r>
              <a:rPr lang="en-US" altLang="en-US" sz="1600" dirty="0">
                <a:latin typeface="Times New Roman" pitchFamily="18" charset="0"/>
              </a:rPr>
              <a:t>     Op1 &gt;= Op2 (C=0)</a:t>
            </a:r>
          </a:p>
          <a:p>
            <a:endParaRPr lang="en-US" altLang="en-US" sz="1600" dirty="0"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S:</a:t>
            </a:r>
            <a:r>
              <a:rPr lang="en-US" altLang="en-US" sz="1600" dirty="0">
                <a:latin typeface="Times New Roman" pitchFamily="18" charset="0"/>
              </a:rPr>
              <a:t> no significance		 	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S</a:t>
            </a:r>
            <a:r>
              <a:rPr lang="en-US" altLang="en-US" sz="1600" b="1" dirty="0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en-US" altLang="en-US" sz="1600" dirty="0">
                <a:latin typeface="Times New Roman" pitchFamily="18" charset="0"/>
              </a:rPr>
              <a:t>and</a:t>
            </a:r>
            <a:r>
              <a:rPr lang="en-US" altLang="en-US" sz="1600" b="1" dirty="0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O</a:t>
            </a:r>
            <a:r>
              <a:rPr lang="en-US" altLang="en-US" sz="1600" dirty="0">
                <a:latin typeface="Times New Roman" pitchFamily="18" charset="0"/>
              </a:rPr>
              <a:t> together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O:</a:t>
            </a:r>
            <a:r>
              <a:rPr lang="en-US" altLang="en-US" sz="1600" dirty="0">
                <a:latin typeface="Times New Roman" pitchFamily="18" charset="0"/>
              </a:rPr>
              <a:t> no significance </a:t>
            </a:r>
            <a:r>
              <a:rPr lang="ro-RO" altLang="en-US" sz="1600" dirty="0">
                <a:latin typeface="Times New Roman" pitchFamily="18" charset="0"/>
              </a:rPr>
              <a:t>	</a:t>
            </a:r>
            <a:r>
              <a:rPr lang="en-US" altLang="en-US" sz="1600" dirty="0">
                <a:latin typeface="Times New Roman" pitchFamily="18" charset="0"/>
              </a:rPr>
              <a:t>		If  ((S=0) and (O=1)) or  ((S=1) and (O=0))  </a:t>
            </a:r>
            <a:br>
              <a:rPr lang="en-US" altLang="en-US" sz="1600" dirty="0">
                <a:latin typeface="Times New Roman" pitchFamily="18" charset="0"/>
              </a:rPr>
            </a:br>
            <a:r>
              <a:rPr lang="en-US" altLang="en-US" sz="1600" dirty="0">
                <a:latin typeface="Times New Roman" pitchFamily="18" charset="0"/>
              </a:rPr>
              <a:t>					then Op1 &lt;  Op2 </a:t>
            </a:r>
          </a:p>
          <a:p>
            <a:r>
              <a:rPr lang="en-US" altLang="en-US" sz="1600" dirty="0">
                <a:latin typeface="Times New Roman" pitchFamily="18" charset="0"/>
              </a:rPr>
              <a:t>				If  ((S=0) and (O=0)) or  ((S=1) and (O=1))  </a:t>
            </a:r>
            <a:br>
              <a:rPr lang="en-US" altLang="en-US" sz="1600" dirty="0">
                <a:latin typeface="Times New Roman" pitchFamily="18" charset="0"/>
              </a:rPr>
            </a:br>
            <a:r>
              <a:rPr lang="en-US" altLang="en-US" sz="1600" dirty="0">
                <a:latin typeface="Times New Roman" pitchFamily="18" charset="0"/>
              </a:rPr>
              <a:t>					then Op1 &gt;= Op2 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H="1">
            <a:off x="3657600" y="2670175"/>
            <a:ext cx="11113" cy="3044825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533400" y="2971800"/>
            <a:ext cx="7585075" cy="0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5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signed integers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500"/>
            <a:ext cx="7772400" cy="46355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dirty="0"/>
              <a:t>Let be the instruction:</a:t>
            </a:r>
            <a:r>
              <a:rPr lang="ro-RO" altLang="en-US" dirty="0"/>
              <a:t> </a:t>
            </a:r>
            <a:r>
              <a:rPr lang="en-US" altLang="en-US" dirty="0">
                <a:solidFill>
                  <a:srgbClr val="000099"/>
                </a:solidFill>
              </a:rPr>
              <a:t>CMP  AX,BX</a:t>
            </a:r>
            <a:r>
              <a:rPr lang="en-US" altLang="en-US" dirty="0"/>
              <a:t>   </a:t>
            </a:r>
          </a:p>
          <a:p>
            <a:pPr lvl="1">
              <a:spcAft>
                <a:spcPct val="30000"/>
              </a:spcAft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Sign bit</a:t>
            </a:r>
            <a:r>
              <a:rPr lang="en-US" altLang="en-US" dirty="0"/>
              <a:t> (S) will be set function of the result of AX-BX </a:t>
            </a:r>
            <a:r>
              <a:rPr lang="ro-RO" altLang="en-US" dirty="0"/>
              <a:t>(</a:t>
            </a:r>
            <a:r>
              <a:rPr lang="en-US" altLang="en-US" dirty="0"/>
              <a:t>if it has an 1 on the MSB)</a:t>
            </a:r>
          </a:p>
          <a:p>
            <a:pPr lvl="1">
              <a:spcAft>
                <a:spcPct val="30000"/>
              </a:spcAft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Overflow flag</a:t>
            </a:r>
            <a:r>
              <a:rPr lang="en-US" altLang="en-US" dirty="0"/>
              <a:t> (O) will be set if the result AX-BX produced </a:t>
            </a:r>
            <a:r>
              <a:rPr lang="ro-RO" altLang="en-US" dirty="0"/>
              <a:t>a</a:t>
            </a:r>
            <a:r>
              <a:rPr lang="en-US" altLang="en-US" dirty="0"/>
              <a:t> number outside the definition range (-32768 -&gt; 32767 for 16 bits</a:t>
            </a:r>
            <a:r>
              <a:rPr lang="ro-RO" altLang="en-US" dirty="0"/>
              <a:t>)</a:t>
            </a:r>
            <a:r>
              <a:rPr lang="en-US" altLang="en-US" dirty="0"/>
              <a:t>. </a:t>
            </a:r>
          </a:p>
          <a:p>
            <a:pPr>
              <a:spcAft>
                <a:spcPct val="30000"/>
              </a:spcAft>
            </a:pPr>
            <a:r>
              <a:rPr lang="ro-RO" altLang="en-US" dirty="0"/>
              <a:t>In</a:t>
            </a:r>
            <a:r>
              <a:rPr lang="en-US" altLang="en-US" dirty="0" err="1"/>
              <a:t>structions</a:t>
            </a:r>
            <a:r>
              <a:rPr lang="en-US" altLang="en-US" dirty="0">
                <a:solidFill>
                  <a:srgbClr val="66FFFF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JS</a:t>
            </a:r>
            <a:r>
              <a:rPr lang="en-US" altLang="en-US" dirty="0"/>
              <a:t> (jump on sign) and </a:t>
            </a:r>
            <a:r>
              <a:rPr lang="en-US" altLang="en-US" dirty="0">
                <a:solidFill>
                  <a:srgbClr val="000099"/>
                </a:solidFill>
              </a:rPr>
              <a:t>JL</a:t>
            </a:r>
            <a:r>
              <a:rPr lang="en-US" altLang="en-US" dirty="0">
                <a:solidFill>
                  <a:srgbClr val="66FFFF"/>
                </a:solidFill>
              </a:rPr>
              <a:t> </a:t>
            </a:r>
            <a:r>
              <a:rPr lang="en-US" altLang="en-US" dirty="0"/>
              <a:t>(jump less than) 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solidFill>
                  <a:srgbClr val="000099"/>
                </a:solidFill>
              </a:rPr>
              <a:t>JS</a:t>
            </a:r>
            <a:r>
              <a:rPr lang="en-US" altLang="en-US" dirty="0">
                <a:solidFill>
                  <a:srgbClr val="66FFFF"/>
                </a:solidFill>
              </a:rPr>
              <a:t> </a:t>
            </a:r>
            <a:r>
              <a:rPr lang="en-US" altLang="en-US" dirty="0"/>
              <a:t>checks the sign bit (S) for the last comparison/subtraction</a:t>
            </a:r>
            <a:r>
              <a:rPr lang="ro-RO" altLang="en-US" dirty="0"/>
              <a:t>		</a:t>
            </a:r>
            <a:r>
              <a:rPr lang="en-US" altLang="en-US" dirty="0"/>
              <a:t> If S = = 1 then the jump is done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solidFill>
                  <a:srgbClr val="000099"/>
                </a:solidFill>
              </a:rPr>
              <a:t>JL </a:t>
            </a:r>
            <a:r>
              <a:rPr lang="en-US" altLang="en-US" dirty="0"/>
              <a:t>checks </a:t>
            </a:r>
            <a:r>
              <a:rPr lang="en-US" altLang="en-US" dirty="0">
                <a:solidFill>
                  <a:srgbClr val="660033"/>
                </a:solidFill>
              </a:rPr>
              <a:t>(S  </a:t>
            </a:r>
            <a:r>
              <a:rPr lang="en-US" altLang="en-US" i="1" dirty="0">
                <a:solidFill>
                  <a:srgbClr val="660033"/>
                </a:solidFill>
              </a:rPr>
              <a:t>XOR </a:t>
            </a:r>
            <a:r>
              <a:rPr lang="en-US" altLang="en-US" dirty="0">
                <a:solidFill>
                  <a:srgbClr val="660033"/>
                </a:solidFill>
              </a:rPr>
              <a:t> O)</a:t>
            </a:r>
            <a:r>
              <a:rPr lang="en-US" altLang="en-US" dirty="0"/>
              <a:t> the last comparison (or subtraction)</a:t>
            </a:r>
          </a:p>
          <a:p>
            <a:pPr marL="914400" lvl="2" indent="0">
              <a:spcAft>
                <a:spcPct val="30000"/>
              </a:spcAft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078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signed integers(cont.)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JL is true: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S=1, O=0: </a:t>
            </a:r>
          </a:p>
          <a:p>
            <a:pPr lvl="1"/>
            <a:r>
              <a:rPr lang="en-US" altLang="en-US" dirty="0"/>
              <a:t>(AX-BX) negative</a:t>
            </a:r>
            <a:r>
              <a:rPr lang="ro-RO" altLang="en-US" dirty="0"/>
              <a:t> </a:t>
            </a:r>
            <a:r>
              <a:rPr lang="en-US" altLang="en-US" dirty="0"/>
              <a:t>and (AX-BX) determines no overflow</a:t>
            </a:r>
          </a:p>
          <a:p>
            <a:pPr lvl="1"/>
            <a:r>
              <a:rPr lang="en-US" altLang="en-US" dirty="0"/>
              <a:t>Example (8-bits): </a:t>
            </a:r>
          </a:p>
          <a:p>
            <a:pPr>
              <a:buFontTx/>
              <a:buNone/>
            </a:pPr>
            <a:r>
              <a:rPr lang="en-US" altLang="en-US" dirty="0"/>
              <a:t>			</a:t>
            </a:r>
            <a:r>
              <a:rPr lang="en-US" altLang="en-US" sz="1800" dirty="0"/>
              <a:t>(-5) - (2) = (-7) </a:t>
            </a:r>
          </a:p>
          <a:p>
            <a:pPr>
              <a:buFontTx/>
              <a:buNone/>
            </a:pPr>
            <a:r>
              <a:rPr lang="en-US" altLang="en-US" sz="1800" dirty="0"/>
              <a:t>               	The result (-7) has the sign bit set </a:t>
            </a:r>
          </a:p>
          <a:p>
            <a:pPr>
              <a:buFontTx/>
              <a:buNone/>
            </a:pPr>
            <a:r>
              <a:rPr lang="en-US" altLang="en-US" sz="1800" dirty="0"/>
              <a:t>               	 (-5) is less than (2)</a:t>
            </a:r>
            <a:r>
              <a:rPr lang="en-US" altLang="en-US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562742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comparisons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When is used above/below and greater/less:</a:t>
            </a:r>
            <a:endParaRPr lang="en-US" altLang="en-US" dirty="0">
              <a:solidFill>
                <a:srgbClr val="000099"/>
              </a:solidFill>
            </a:endParaRPr>
          </a:p>
          <a:p>
            <a:pPr lvl="1"/>
            <a:r>
              <a:rPr lang="en-US" altLang="en-US" b="1" dirty="0">
                <a:solidFill>
                  <a:srgbClr val="000099"/>
                </a:solidFill>
              </a:rPr>
              <a:t>Above/Below</a:t>
            </a:r>
            <a:r>
              <a:rPr lang="en-US" altLang="en-US" b="1" dirty="0">
                <a:solidFill>
                  <a:srgbClr val="66FFFF"/>
                </a:solidFill>
              </a:rPr>
              <a:t>	</a:t>
            </a:r>
            <a:r>
              <a:rPr lang="en-US" altLang="en-US" dirty="0"/>
              <a:t>	unsigned comparison</a:t>
            </a:r>
          </a:p>
          <a:p>
            <a:pPr lvl="1"/>
            <a:r>
              <a:rPr lang="en-US" altLang="en-US" b="1" dirty="0">
                <a:solidFill>
                  <a:srgbClr val="000099"/>
                </a:solidFill>
              </a:rPr>
              <a:t>Greater/Less</a:t>
            </a:r>
            <a:r>
              <a:rPr lang="en-US" altLang="en-US" b="1" dirty="0">
                <a:solidFill>
                  <a:srgbClr val="66FFFF"/>
                </a:solidFill>
              </a:rPr>
              <a:t>	</a:t>
            </a:r>
            <a:r>
              <a:rPr lang="en-US" altLang="en-US" dirty="0"/>
              <a:t>	signed comparison</a:t>
            </a:r>
          </a:p>
          <a:p>
            <a:endParaRPr lang="en-US" altLang="en-US" dirty="0"/>
          </a:p>
          <a:p>
            <a:r>
              <a:rPr lang="en-US" altLang="en-US" dirty="0"/>
              <a:t>Meanings for jump instructions</a:t>
            </a:r>
          </a:p>
          <a:p>
            <a:pPr>
              <a:buFontTx/>
              <a:buNone/>
            </a:pPr>
            <a:r>
              <a:rPr lang="en-US" altLang="en-US" dirty="0"/>
              <a:t>	J 		=&gt;  	Jump</a:t>
            </a:r>
          </a:p>
          <a:p>
            <a:pPr>
              <a:buFontTx/>
              <a:buNone/>
            </a:pPr>
            <a:r>
              <a:rPr lang="en-US" altLang="en-US" dirty="0"/>
              <a:t>	N 		=&gt; 	Not</a:t>
            </a:r>
          </a:p>
          <a:p>
            <a:pPr>
              <a:buFontTx/>
              <a:buNone/>
            </a:pPr>
            <a:r>
              <a:rPr lang="en-US" altLang="en-US" dirty="0"/>
              <a:t>	A/B G/L	=&gt; 	Above/Below  Greater/Less</a:t>
            </a:r>
          </a:p>
          <a:p>
            <a:pPr>
              <a:buFontTx/>
              <a:buNone/>
            </a:pPr>
            <a:r>
              <a:rPr lang="en-US" altLang="en-US" dirty="0"/>
              <a:t>	E		=&gt;	Equal</a:t>
            </a:r>
          </a:p>
        </p:txBody>
      </p:sp>
    </p:spTree>
    <p:extLst>
      <p:ext uri="{BB962C8B-B14F-4D97-AF65-F5344CB8AC3E}">
        <p14:creationId xmlns:p14="http://schemas.microsoft.com/office/powerpoint/2010/main" val="179691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102612-7221-46CE-863C-FC97D563D544}" type="slidenum">
              <a:rPr lang="en-US" altLang="en-US" sz="1400"/>
              <a:pPr/>
              <a:t>3</a:t>
            </a:fld>
            <a:endParaRPr lang="en-US" altLang="en-US" sz="10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Memory access examples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55713"/>
            <a:ext cx="4165600" cy="513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SEGMENT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var1	DW 01234h</a:t>
            </a:r>
            <a:br>
              <a:rPr lang="en-US" altLang="en-US" sz="1400" b="1" dirty="0">
                <a:latin typeface="Garamond" pitchFamily="18" charset="0"/>
              </a:rPr>
            </a:br>
            <a:r>
              <a:rPr lang="en-US" altLang="en-US" sz="1400" b="1" dirty="0">
                <a:latin typeface="Garamond" pitchFamily="18" charset="0"/>
              </a:rPr>
              <a:t>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;defines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with 1234h 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var2	DW 01234</a:t>
            </a:r>
            <a:br>
              <a:rPr lang="en-US" altLang="en-US" sz="1400" b="1" dirty="0">
                <a:latin typeface="Garamond" pitchFamily="18" charset="0"/>
              </a:rPr>
            </a:br>
            <a:r>
              <a:rPr lang="en-US" altLang="en-US" sz="1400" b="1" dirty="0">
                <a:latin typeface="Garamond" pitchFamily="18" charset="0"/>
              </a:rPr>
              <a:t>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defines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with 1234 decimal 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var3	RESW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defines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with an unspecified 	; 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var4	DW 01BCDh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mesaj</a:t>
            </a:r>
            <a:r>
              <a:rPr lang="en-US" altLang="en-US" sz="1400" b="1" dirty="0">
                <a:latin typeface="Garamond" pitchFamily="18" charset="0"/>
              </a:rPr>
              <a:t>    DB ’Hello!'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start: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ax,cs</a:t>
            </a:r>
            <a:r>
              <a:rPr lang="en-US" altLang="en-US" sz="1400" b="1" dirty="0">
                <a:latin typeface="Garamond" pitchFamily="18" charset="0"/>
              </a:rPr>
              <a:t>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sets the data segment</a:t>
            </a:r>
            <a:endParaRPr lang="en-US" altLang="en-US" sz="1400" b="1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ds,ax</a:t>
            </a:r>
            <a:r>
              <a:rPr lang="en-US" altLang="en-US" sz="1400" b="1" dirty="0">
                <a:latin typeface="Garamond" pitchFamily="18" charset="0"/>
              </a:rPr>
              <a:t>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DS=CS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any memory reference means that it is in the ;DS segment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ax,[var2]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[var2]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	; == </a:t>
            </a:r>
            <a:r>
              <a:rPr lang="en-US" altLang="en-US" sz="1400" b="1" dirty="0" err="1">
                <a:solidFill>
                  <a:srgbClr val="000099"/>
                </a:solidFill>
                <a:latin typeface="Garamond" pitchFamily="18" charset="0"/>
              </a:rPr>
              <a:t>mov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ax,[2]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57713" y="1239838"/>
            <a:ext cx="4411662" cy="513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si,var2</a:t>
            </a:r>
            <a:br>
              <a:rPr lang="en-US" altLang="en-US" sz="1400" b="1" dirty="0">
                <a:latin typeface="Garamond" pitchFamily="18" charset="0"/>
              </a:rPr>
            </a:br>
            <a:r>
              <a:rPr lang="en-US" altLang="en-US" sz="1400" b="1" dirty="0">
                <a:latin typeface="Garamond" pitchFamily="18" charset="0"/>
              </a:rPr>
              <a:t>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SI used as a pointer to var2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; (equiv. C code:  SI=&amp;var2 )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]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reading var2 from memory		; indirect reference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bx,mesaj</a:t>
            </a:r>
            <a:br>
              <a:rPr lang="en-US" altLang="en-US" sz="1400" b="1" dirty="0">
                <a:latin typeface="Garamond" pitchFamily="18" charset="0"/>
              </a:rPr>
            </a:br>
            <a:r>
              <a:rPr lang="en-US" altLang="en-US" sz="1400" b="1" dirty="0">
                <a:latin typeface="Garamond" pitchFamily="18" charset="0"/>
              </a:rPr>
              <a:t>	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BX is a pointer to a string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	</a:t>
            </a:r>
            <a:endParaRPr lang="en-US" altLang="en-US" sz="1400" b="1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dec</a:t>
            </a:r>
            <a:r>
              <a:rPr lang="en-US" altLang="en-US" sz="1400" b="1" dirty="0">
                <a:latin typeface="Garamond" pitchFamily="18" charset="0"/>
              </a:rPr>
              <a:t> BYTE [bx+1]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’e' becomes ’d'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, 1	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SI is an index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inc</a:t>
            </a:r>
            <a:r>
              <a:rPr lang="en-US" altLang="en-US" sz="1400" b="1" dirty="0">
                <a:latin typeface="Garamond" pitchFamily="18" charset="0"/>
              </a:rPr>
              <a:t> [</a:t>
            </a:r>
            <a:r>
              <a:rPr lang="en-US" altLang="en-US" sz="1400" b="1" dirty="0" err="1">
                <a:latin typeface="Garamond" pitchFamily="18" charset="0"/>
              </a:rPr>
              <a:t>mesaj+SI</a:t>
            </a:r>
            <a:r>
              <a:rPr lang="en-US" altLang="en-US" sz="1400" b="1" dirty="0">
                <a:latin typeface="Garamond" pitchFamily="18" charset="0"/>
              </a:rPr>
              <a:t>]</a:t>
            </a:r>
            <a:br>
              <a:rPr lang="en-US" altLang="en-US" sz="1400" b="1" dirty="0">
                <a:latin typeface="Garamond" pitchFamily="18" charset="0"/>
              </a:rPr>
            </a:br>
            <a:r>
              <a:rPr lang="en-US" altLang="en-US" sz="1400" b="1" dirty="0">
                <a:latin typeface="Garamond" pitchFamily="18" charset="0"/>
              </a:rPr>
              <a:t>	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== </a:t>
            </a:r>
            <a:r>
              <a:rPr lang="en-US" altLang="en-US" sz="1400" b="1" dirty="0" err="1">
                <a:solidFill>
                  <a:srgbClr val="000099"/>
                </a:solidFill>
                <a:latin typeface="Garamond" pitchFamily="18" charset="0"/>
              </a:rPr>
              <a:t>inc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[SI + 8]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	; == </a:t>
            </a:r>
            <a:r>
              <a:rPr lang="en-US" altLang="en-US" sz="1400" b="1" dirty="0" err="1">
                <a:solidFill>
                  <a:srgbClr val="000099"/>
                </a:solidFill>
                <a:latin typeface="Garamond" pitchFamily="18" charset="0"/>
              </a:rPr>
              <a:t>inc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[9]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4495800" y="1273175"/>
            <a:ext cx="0" cy="4899025"/>
          </a:xfrm>
          <a:prstGeom prst="line">
            <a:avLst/>
          </a:prstGeom>
          <a:noFill/>
          <a:ln w="76200" cmpd="tri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jump instructions 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2700"/>
            <a:ext cx="7772400" cy="4813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	</a:t>
            </a:r>
            <a:r>
              <a:rPr lang="en-US" altLang="en-US" sz="1800" b="1" dirty="0">
                <a:solidFill>
                  <a:srgbClr val="000099"/>
                </a:solidFill>
              </a:rPr>
              <a:t>Instruction		Description		Conditions</a:t>
            </a:r>
            <a:endParaRPr lang="en-US" altLang="en-US" sz="1800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	</a:t>
            </a:r>
            <a:r>
              <a:rPr lang="en-US" altLang="en-US" sz="1600" dirty="0"/>
              <a:t>JA=JNBE		Jump if above 		CF=0 &amp; ZF=0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	              		Jump if not below or equal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	JBE=JNA		Jump if below or equal	CF=1 | ZF=1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	JAE=JNB=JNC 		Jump if above or equal 	CF=0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    		         		Jump if not below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	              		Jump if no carry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	JB=JNA=JC 		Jump if below 		CF=1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     		        	Jump if carry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	JE=JZ	 	Jump if equal 		ZF=1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             			Jump if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	JNE=JNZ 		Jump if not equal		ZF=0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	              		Jump if not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 	JS			Jump Sign (MSB=1) 	SF=1</a:t>
            </a:r>
            <a:r>
              <a:rPr lang="en-US" altLang="en-US" sz="1400" dirty="0"/>
              <a:t>                                      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36600" y="1714500"/>
            <a:ext cx="72136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0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jump instructions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85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400" b="1" dirty="0">
                <a:solidFill>
                  <a:srgbClr val="66FFFF"/>
                </a:solidFill>
              </a:rPr>
              <a:t>	</a:t>
            </a:r>
            <a:r>
              <a:rPr lang="en-US" altLang="en-US" sz="1800" b="1" dirty="0">
                <a:solidFill>
                  <a:srgbClr val="000099"/>
                </a:solidFill>
              </a:rPr>
              <a:t>Instruction		Description		Conditions</a:t>
            </a:r>
          </a:p>
          <a:p>
            <a:pPr>
              <a:buFontTx/>
              <a:buNone/>
            </a:pP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1400" dirty="0"/>
              <a:t>	JNS			Jump Not Sign (MSB=0) 	SF=0F </a:t>
            </a:r>
          </a:p>
          <a:p>
            <a:pPr>
              <a:buFontTx/>
              <a:buNone/>
            </a:pPr>
            <a:r>
              <a:rPr lang="en-US" altLang="en-US" sz="1400" dirty="0"/>
              <a:t>	JO 			Jump if overflow set 		OF=1</a:t>
            </a:r>
          </a:p>
          <a:p>
            <a:pPr>
              <a:buFontTx/>
              <a:buNone/>
            </a:pPr>
            <a:r>
              <a:rPr lang="en-US" altLang="en-US" sz="1400" dirty="0"/>
              <a:t>	JNO			Jump if no overflow                   	OF=0</a:t>
            </a:r>
          </a:p>
          <a:p>
            <a:pPr>
              <a:buFontTx/>
              <a:buNone/>
            </a:pPr>
            <a:r>
              <a:rPr lang="en-US" altLang="en-US" sz="1400" dirty="0"/>
              <a:t>	JG=JNLE 		Jump if greater </a:t>
            </a:r>
          </a:p>
          <a:p>
            <a:pPr>
              <a:buFontTx/>
              <a:buNone/>
            </a:pPr>
            <a:r>
              <a:rPr lang="en-US" altLang="en-US" sz="1400" dirty="0"/>
              <a:t>             			Jump if not less or equal          	SF=OF &amp; ZF=0</a:t>
            </a:r>
          </a:p>
          <a:p>
            <a:pPr>
              <a:buFontTx/>
              <a:buNone/>
            </a:pPr>
            <a:r>
              <a:rPr lang="en-US" altLang="en-US" sz="1400" dirty="0"/>
              <a:t>	JGE=JNL		Jump if greater or equal 	SF=OF</a:t>
            </a:r>
          </a:p>
          <a:p>
            <a:pPr>
              <a:buFontTx/>
              <a:buNone/>
            </a:pPr>
            <a:r>
              <a:rPr lang="en-US" altLang="en-US" sz="1400" dirty="0"/>
              <a:t>              			Jump if not less </a:t>
            </a:r>
          </a:p>
          <a:p>
            <a:pPr>
              <a:buFontTx/>
              <a:buNone/>
            </a:pPr>
            <a:r>
              <a:rPr lang="en-US" altLang="en-US" sz="1400" dirty="0"/>
              <a:t>	JL=JNGE		Jump if less 		</a:t>
            </a:r>
            <a:r>
              <a:rPr lang="en-US" sz="1400" dirty="0"/>
              <a:t> SF ≠ OF </a:t>
            </a:r>
            <a:endParaRPr lang="en-US" altLang="en-US" sz="1400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en-US" altLang="en-US" sz="1400" dirty="0"/>
              <a:t>              			Jump if not greater or equal</a:t>
            </a:r>
          </a:p>
          <a:p>
            <a:pPr>
              <a:buFontTx/>
              <a:buNone/>
            </a:pPr>
            <a:r>
              <a:rPr lang="en-US" altLang="en-US" sz="1400" dirty="0"/>
              <a:t> 	JLE=JNG 		Jump if less or equal 		</a:t>
            </a:r>
            <a:r>
              <a:rPr lang="en-US" sz="1400" dirty="0"/>
              <a:t> SF ≠ OF </a:t>
            </a:r>
            <a:r>
              <a:rPr lang="en-US" altLang="en-US" sz="1400" dirty="0">
                <a:solidFill>
                  <a:srgbClr val="000099"/>
                </a:solidFill>
              </a:rPr>
              <a:t>| ZF=1 </a:t>
            </a:r>
          </a:p>
          <a:p>
            <a:pPr>
              <a:buFontTx/>
              <a:buNone/>
            </a:pPr>
            <a:r>
              <a:rPr lang="en-US" altLang="en-US" sz="1400" dirty="0"/>
              <a:t>              			Jump if not greater                                          </a:t>
            </a:r>
          </a:p>
          <a:p>
            <a:pPr>
              <a:buFontTx/>
              <a:buNone/>
            </a:pPr>
            <a:r>
              <a:rPr lang="en-US" altLang="en-US" sz="1400" dirty="0"/>
              <a:t> 	JCXZ			Jump if register CX=zero         	CX=0</a:t>
            </a:r>
            <a:endParaRPr lang="en-US" altLang="en-US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723900" y="1701800"/>
            <a:ext cx="69215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937C0E-37A2-4A4A-B69D-86D659200ACA}" type="slidenum">
              <a:rPr lang="en-US" altLang="en-US" sz="1400"/>
              <a:pPr/>
              <a:t>4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Memory access examples (cont.)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84275"/>
            <a:ext cx="4303713" cy="4911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;Memory may be addressed using 4 registers: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   SI  -&gt; Implies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   DI  -&gt; Implies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   BX  -&gt; Implies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Garamond" pitchFamily="18" charset="0"/>
              </a:rPr>
              <a:t>;    BP  -&gt;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Implies</a:t>
            </a:r>
            <a:r>
              <a:rPr lang="en-US" altLang="en-US" sz="1400" b="1" dirty="0">
                <a:solidFill>
                  <a:srgbClr val="FF0000"/>
                </a:solidFill>
                <a:latin typeface="Garamond" pitchFamily="18" charset="0"/>
              </a:rPr>
              <a:t> SS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Examples: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</a:t>
            </a:r>
            <a:r>
              <a:rPr lang="en-US" altLang="en-US" sz="1400" b="1" dirty="0" err="1">
                <a:latin typeface="Garamond" pitchFamily="18" charset="0"/>
              </a:rPr>
              <a:t>bx</a:t>
            </a:r>
            <a:r>
              <a:rPr lang="en-US" altLang="en-US" sz="1400" b="1" dirty="0">
                <a:latin typeface="Garamond" pitchFamily="18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;ax &lt;- to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from memory referred by BX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al,[</a:t>
            </a:r>
            <a:r>
              <a:rPr lang="en-US" altLang="en-US" sz="1400" b="1" dirty="0" err="1">
                <a:latin typeface="Garamond" pitchFamily="18" charset="0"/>
              </a:rPr>
              <a:t>bx</a:t>
            </a:r>
            <a:r>
              <a:rPr lang="en-US" altLang="en-US" sz="1400" b="1" dirty="0">
                <a:latin typeface="Garamond" pitchFamily="18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;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al &lt;- to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byte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from memory referred by BX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] 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to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referred by 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ah,[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] 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ah &lt;- to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byte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referred by 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cx,[di] 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cx &lt;- to a </a:t>
            </a:r>
            <a:r>
              <a:rPr lang="en-US" altLang="en-US" sz="1400" b="1" i="1" dirty="0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 referred by 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</a:t>
            </a:r>
            <a:r>
              <a:rPr lang="en-US" altLang="en-US" sz="1400" b="1" dirty="0" err="1">
                <a:latin typeface="Garamond" pitchFamily="18" charset="0"/>
              </a:rPr>
              <a:t>bp</a:t>
            </a:r>
            <a:r>
              <a:rPr lang="en-US" altLang="en-US" sz="1400" b="1" dirty="0">
                <a:latin typeface="Garamond" pitchFamily="18" charset="0"/>
              </a:rPr>
              <a:t>]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[SS:BP]</a:t>
            </a:r>
            <a:r>
              <a:rPr lang="en-US" altLang="en-US" sz="1400" b="1" dirty="0">
                <a:latin typeface="Garamond" pitchFamily="18" charset="0"/>
              </a:rPr>
              <a:t> stack operation</a:t>
            </a:r>
            <a:endParaRPr lang="en-US" altLang="en-US" sz="1200" b="1" dirty="0">
              <a:solidFill>
                <a:srgbClr val="000099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BX+SI and BX+DI can also be used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</a:t>
            </a:r>
            <a:r>
              <a:rPr lang="en-US" altLang="en-US" sz="1400" b="1" dirty="0" err="1">
                <a:latin typeface="Garamond" pitchFamily="18" charset="0"/>
              </a:rPr>
              <a:t>bx+si</a:t>
            </a:r>
            <a:r>
              <a:rPr lang="en-US" altLang="en-US" sz="1400" b="1" dirty="0">
                <a:latin typeface="Garamond" pitchFamily="18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</a:t>
            </a:r>
            <a:r>
              <a:rPr lang="en-US" altLang="en-US" sz="1400" b="1" dirty="0" err="1">
                <a:latin typeface="Garamond" pitchFamily="18" charset="0"/>
              </a:rPr>
              <a:t>ch</a:t>
            </a:r>
            <a:r>
              <a:rPr lang="en-US" altLang="en-US" sz="1400" b="1" dirty="0">
                <a:latin typeface="Garamond" pitchFamily="18" charset="0"/>
              </a:rPr>
              <a:t>,[</a:t>
            </a:r>
            <a:r>
              <a:rPr lang="en-US" altLang="en-US" sz="1400" b="1" dirty="0" err="1">
                <a:latin typeface="Garamond" pitchFamily="18" charset="0"/>
              </a:rPr>
              <a:t>bx+di</a:t>
            </a:r>
            <a:r>
              <a:rPr lang="en-US" altLang="en-US" sz="1400" b="1" dirty="0">
                <a:latin typeface="Garamond" pitchFamily="18" charset="0"/>
              </a:rPr>
              <a:t>]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1225" y="1227138"/>
            <a:ext cx="4117975" cy="48688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; displacements on 8 or 16 bits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ax,[23h]  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word to DS:0023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ah,[bx+5]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ah &lt;- byte to  DS:(BX+5)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ax,[bx+si+107]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word to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	; DS:(BX+SI+107)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ax,[bx+di+47]	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ax &lt;- word to</a:t>
            </a:r>
            <a:b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		; DS:(BX+DI+47)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solidFill>
                <a:srgbClr val="000099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Remember! The two operands of the MOV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;instruction cannot be both memory locations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[</a:t>
            </a:r>
            <a:r>
              <a:rPr lang="en-US" altLang="en-US" sz="1400" b="1" dirty="0" err="1">
                <a:latin typeface="Garamond" pitchFamily="18" charset="0"/>
              </a:rPr>
              <a:t>bx</a:t>
            </a:r>
            <a:r>
              <a:rPr lang="en-US" altLang="en-US" sz="1400" b="1" dirty="0">
                <a:latin typeface="Garamond" pitchFamily="18" charset="0"/>
              </a:rPr>
              <a:t>],[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]	</a:t>
            </a:r>
            <a:r>
              <a:rPr lang="en-US" altLang="en-US" sz="1400" b="1" dirty="0">
                <a:solidFill>
                  <a:srgbClr val="FF0000"/>
                </a:solidFill>
                <a:latin typeface="Garamond" pitchFamily="18" charset="0"/>
              </a:rPr>
              <a:t>; Illegal instruction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err="1">
                <a:latin typeface="Garamond" pitchFamily="18" charset="0"/>
              </a:rPr>
              <a:t>mov</a:t>
            </a:r>
            <a:r>
              <a:rPr lang="en-US" altLang="en-US" sz="1400" b="1" dirty="0">
                <a:latin typeface="Garamond" pitchFamily="18" charset="0"/>
              </a:rPr>
              <a:t> [di],[</a:t>
            </a:r>
            <a:r>
              <a:rPr lang="en-US" altLang="en-US" sz="1400" b="1" dirty="0" err="1">
                <a:latin typeface="Garamond" pitchFamily="18" charset="0"/>
              </a:rPr>
              <a:t>si</a:t>
            </a:r>
            <a:r>
              <a:rPr lang="en-US" altLang="en-US" sz="1400" b="1" dirty="0">
                <a:latin typeface="Garamond" pitchFamily="18" charset="0"/>
              </a:rPr>
              <a:t>]	</a:t>
            </a:r>
            <a:r>
              <a:rPr lang="en-US" altLang="en-US" sz="1400" b="1" dirty="0">
                <a:solidFill>
                  <a:srgbClr val="FF0000"/>
                </a:solidFill>
                <a:latin typeface="Garamond" pitchFamily="18" charset="0"/>
              </a:rPr>
              <a:t>; Illegal instruction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Special case: stack operations!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latin typeface="Garamond" pitchFamily="18" charset="0"/>
              </a:rPr>
              <a:t> pop word [</a:t>
            </a:r>
            <a:r>
              <a:rPr lang="en-US" altLang="en-US" sz="1400" b="1" dirty="0" err="1">
                <a:latin typeface="Garamond" pitchFamily="18" charset="0"/>
              </a:rPr>
              <a:t>var</a:t>
            </a:r>
            <a:r>
              <a:rPr lang="en-US" altLang="en-US" sz="1400" b="1" dirty="0">
                <a:latin typeface="Garamond" pitchFamily="18" charset="0"/>
              </a:rPr>
              <a:t>]       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; [</a:t>
            </a:r>
            <a:r>
              <a:rPr lang="en-US" altLang="en-US" sz="1400" b="1" dirty="0" err="1">
                <a:solidFill>
                  <a:srgbClr val="000099"/>
                </a:solidFill>
                <a:latin typeface="Garamond" pitchFamily="18" charset="0"/>
              </a:rPr>
              <a:t>var</a:t>
            </a:r>
            <a:r>
              <a:rPr lang="en-US" altLang="en-US" sz="1400" b="1" dirty="0">
                <a:solidFill>
                  <a:srgbClr val="000099"/>
                </a:solidFill>
                <a:latin typeface="Garamond" pitchFamily="18" charset="0"/>
              </a:rPr>
              <a:t>] &lt;- SS:[SP]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H="1">
            <a:off x="4641850" y="1274763"/>
            <a:ext cx="1588" cy="5086350"/>
          </a:xfrm>
          <a:prstGeom prst="line">
            <a:avLst/>
          </a:prstGeom>
          <a:noFill/>
          <a:ln w="76200" cmpd="tri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933A02-8937-4D59-898C-7A4CE7C6AD6A}" type="slidenum">
              <a:rPr lang="en-US" altLang="en-US" sz="1400"/>
              <a:pPr/>
              <a:t>5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FLAGS</a:t>
            </a:r>
          </a:p>
        </p:txBody>
      </p:sp>
      <p:grpSp>
        <p:nvGrpSpPr>
          <p:cNvPr id="7172" name="Group 94"/>
          <p:cNvGrpSpPr>
            <a:grpSpLocks/>
          </p:cNvGrpSpPr>
          <p:nvPr/>
        </p:nvGrpSpPr>
        <p:grpSpPr bwMode="auto">
          <a:xfrm>
            <a:off x="820738" y="1466850"/>
            <a:ext cx="7181850" cy="4222750"/>
            <a:chOff x="517" y="924"/>
            <a:chExt cx="4524" cy="2660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1649" y="2960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4" name="Text Box 5"/>
            <p:cNvSpPr txBox="1">
              <a:spLocks noChangeArrowheads="1"/>
            </p:cNvSpPr>
            <p:nvPr/>
          </p:nvSpPr>
          <p:spPr bwMode="auto">
            <a:xfrm>
              <a:off x="1889" y="3014"/>
              <a:ext cx="7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8086, 8088, 80186</a:t>
              </a:r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1649" y="3344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1937" y="3344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3377" y="3008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" name="Rectangle 9"/>
            <p:cNvSpPr>
              <a:spLocks noChangeArrowheads="1"/>
            </p:cNvSpPr>
            <p:nvPr/>
          </p:nvSpPr>
          <p:spPr bwMode="auto">
            <a:xfrm>
              <a:off x="3665" y="3008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" name="Rectangle 10"/>
            <p:cNvSpPr>
              <a:spLocks noChangeArrowheads="1"/>
            </p:cNvSpPr>
            <p:nvPr/>
          </p:nvSpPr>
          <p:spPr bwMode="auto">
            <a:xfrm>
              <a:off x="3953" y="3008"/>
              <a:ext cx="144" cy="2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>
              <a:off x="3377" y="3344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1" name="Rectangle 12"/>
            <p:cNvSpPr>
              <a:spLocks noChangeArrowheads="1"/>
            </p:cNvSpPr>
            <p:nvPr/>
          </p:nvSpPr>
          <p:spPr bwMode="auto">
            <a:xfrm>
              <a:off x="3665" y="3344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2" name="Rectangle 13"/>
            <p:cNvSpPr>
              <a:spLocks noChangeArrowheads="1"/>
            </p:cNvSpPr>
            <p:nvPr/>
          </p:nvSpPr>
          <p:spPr bwMode="auto">
            <a:xfrm>
              <a:off x="3953" y="3344"/>
              <a:ext cx="144" cy="2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3" name="Rectangle 14"/>
            <p:cNvSpPr>
              <a:spLocks noChangeArrowheads="1"/>
            </p:cNvSpPr>
            <p:nvPr/>
          </p:nvSpPr>
          <p:spPr bwMode="auto">
            <a:xfrm>
              <a:off x="4241" y="3344"/>
              <a:ext cx="144" cy="2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2225" y="3398"/>
              <a:ext cx="3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80286</a:t>
              </a:r>
            </a:p>
          </p:txBody>
        </p:sp>
        <p:sp>
          <p:nvSpPr>
            <p:cNvPr id="7185" name="Text Box 16"/>
            <p:cNvSpPr txBox="1">
              <a:spLocks noChangeArrowheads="1"/>
            </p:cNvSpPr>
            <p:nvPr/>
          </p:nvSpPr>
          <p:spPr bwMode="auto">
            <a:xfrm>
              <a:off x="4289" y="3062"/>
              <a:ext cx="7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80386, 80486DX</a:t>
              </a:r>
            </a:p>
          </p:txBody>
        </p:sp>
        <p:sp>
          <p:nvSpPr>
            <p:cNvPr id="7186" name="Text Box 17"/>
            <p:cNvSpPr txBox="1">
              <a:spLocks noChangeArrowheads="1"/>
            </p:cNvSpPr>
            <p:nvPr/>
          </p:nvSpPr>
          <p:spPr bwMode="auto">
            <a:xfrm>
              <a:off x="4529" y="3398"/>
              <a:ext cx="45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80486SX</a:t>
              </a:r>
            </a:p>
          </p:txBody>
        </p:sp>
        <p:grpSp>
          <p:nvGrpSpPr>
            <p:cNvPr id="7187" name="Group 18"/>
            <p:cNvGrpSpPr>
              <a:grpSpLocks/>
            </p:cNvGrpSpPr>
            <p:nvPr/>
          </p:nvGrpSpPr>
          <p:grpSpPr bwMode="auto">
            <a:xfrm>
              <a:off x="517" y="924"/>
              <a:ext cx="4464" cy="1914"/>
              <a:chOff x="480" y="1680"/>
              <a:chExt cx="4464" cy="1914"/>
            </a:xfrm>
          </p:grpSpPr>
          <p:sp>
            <p:nvSpPr>
              <p:cNvPr id="7188" name="Rectangle 19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464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9" name="Line 20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Line 21"/>
              <p:cNvSpPr>
                <a:spLocks noChangeShapeType="1"/>
              </p:cNvSpPr>
              <p:nvPr/>
            </p:nvSpPr>
            <p:spPr bwMode="auto">
              <a:xfrm>
                <a:off x="292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Line 22"/>
              <p:cNvSpPr>
                <a:spLocks noChangeShapeType="1"/>
              </p:cNvSpPr>
              <p:nvPr/>
            </p:nvSpPr>
            <p:spPr bwMode="auto">
              <a:xfrm>
                <a:off x="307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Line 23"/>
              <p:cNvSpPr>
                <a:spLocks noChangeShapeType="1"/>
              </p:cNvSpPr>
              <p:nvPr/>
            </p:nvSpPr>
            <p:spPr bwMode="auto">
              <a:xfrm>
                <a:off x="321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Line 24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Line 25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26"/>
              <p:cNvSpPr>
                <a:spLocks noChangeShapeType="1"/>
              </p:cNvSpPr>
              <p:nvPr/>
            </p:nvSpPr>
            <p:spPr bwMode="auto">
              <a:xfrm>
                <a:off x="436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27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28"/>
              <p:cNvSpPr>
                <a:spLocks noChangeShapeType="1"/>
              </p:cNvSpPr>
              <p:nvPr/>
            </p:nvSpPr>
            <p:spPr bwMode="auto">
              <a:xfrm>
                <a:off x="465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Line 29"/>
              <p:cNvSpPr>
                <a:spLocks noChangeShapeType="1"/>
              </p:cNvSpPr>
              <p:nvPr/>
            </p:nvSpPr>
            <p:spPr bwMode="auto">
              <a:xfrm>
                <a:off x="480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199" name="Group 30"/>
              <p:cNvGrpSpPr>
                <a:grpSpLocks/>
              </p:cNvGrpSpPr>
              <p:nvPr/>
            </p:nvGrpSpPr>
            <p:grpSpPr bwMode="auto">
              <a:xfrm>
                <a:off x="3216" y="1680"/>
                <a:ext cx="864" cy="240"/>
                <a:chOff x="1440" y="2112"/>
                <a:chExt cx="864" cy="240"/>
              </a:xfrm>
            </p:grpSpPr>
            <p:sp>
              <p:nvSpPr>
                <p:cNvPr id="7256" name="Rectangle 31"/>
                <p:cNvSpPr>
                  <a:spLocks noChangeArrowheads="1"/>
                </p:cNvSpPr>
                <p:nvPr/>
              </p:nvSpPr>
              <p:spPr bwMode="auto">
                <a:xfrm>
                  <a:off x="1440" y="2112"/>
                  <a:ext cx="864" cy="240"/>
                </a:xfrm>
                <a:prstGeom prst="rect">
                  <a:avLst/>
                </a:prstGeom>
                <a:solidFill>
                  <a:srgbClr val="66FF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57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8" name="Line 33"/>
                <p:cNvSpPr>
                  <a:spLocks noChangeShapeType="1"/>
                </p:cNvSpPr>
                <p:nvPr/>
              </p:nvSpPr>
              <p:spPr bwMode="auto">
                <a:xfrm>
                  <a:off x="1728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9" name="Line 34"/>
                <p:cNvSpPr>
                  <a:spLocks noChangeShapeType="1"/>
                </p:cNvSpPr>
                <p:nvPr/>
              </p:nvSpPr>
              <p:spPr bwMode="auto">
                <a:xfrm>
                  <a:off x="1872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0" name="Line 35"/>
                <p:cNvSpPr>
                  <a:spLocks noChangeShapeType="1"/>
                </p:cNvSpPr>
                <p:nvPr/>
              </p:nvSpPr>
              <p:spPr bwMode="auto">
                <a:xfrm>
                  <a:off x="2016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1" name="Line 36"/>
                <p:cNvSpPr>
                  <a:spLocks noChangeShapeType="1"/>
                </p:cNvSpPr>
                <p:nvPr/>
              </p:nvSpPr>
              <p:spPr bwMode="auto">
                <a:xfrm>
                  <a:off x="2160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0" name="Rectangle 37"/>
              <p:cNvSpPr>
                <a:spLocks noChangeArrowheads="1"/>
              </p:cNvSpPr>
              <p:nvPr/>
            </p:nvSpPr>
            <p:spPr bwMode="auto">
              <a:xfrm>
                <a:off x="4224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1" name="Rectangle 38"/>
              <p:cNvSpPr>
                <a:spLocks noChangeArrowheads="1"/>
              </p:cNvSpPr>
              <p:nvPr/>
            </p:nvSpPr>
            <p:spPr bwMode="auto">
              <a:xfrm>
                <a:off x="4512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2" name="Rectangle 39"/>
              <p:cNvSpPr>
                <a:spLocks noChangeArrowheads="1"/>
              </p:cNvSpPr>
              <p:nvPr/>
            </p:nvSpPr>
            <p:spPr bwMode="auto">
              <a:xfrm>
                <a:off x="4800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3" name="Line 40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41"/>
              <p:cNvSpPr>
                <a:spLocks noChangeShapeType="1"/>
              </p:cNvSpPr>
              <p:nvPr/>
            </p:nvSpPr>
            <p:spPr bwMode="auto">
              <a:xfrm>
                <a:off x="249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Line 4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43"/>
              <p:cNvSpPr>
                <a:spLocks noChangeShapeType="1"/>
              </p:cNvSpPr>
              <p:nvPr/>
            </p:nvSpPr>
            <p:spPr bwMode="auto">
              <a:xfrm>
                <a:off x="192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Line 44"/>
              <p:cNvSpPr>
                <a:spLocks noChangeShapeType="1"/>
              </p:cNvSpPr>
              <p:nvPr/>
            </p:nvSpPr>
            <p:spPr bwMode="auto">
              <a:xfrm>
                <a:off x="206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Line 45"/>
              <p:cNvSpPr>
                <a:spLocks noChangeShapeType="1"/>
              </p:cNvSpPr>
              <p:nvPr/>
            </p:nvSpPr>
            <p:spPr bwMode="auto">
              <a:xfrm>
                <a:off x="220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Line 46"/>
              <p:cNvSpPr>
                <a:spLocks noChangeShapeType="1"/>
              </p:cNvSpPr>
              <p:nvPr/>
            </p:nvSpPr>
            <p:spPr bwMode="auto">
              <a:xfrm>
                <a:off x="148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Line 47"/>
              <p:cNvSpPr>
                <a:spLocks noChangeShapeType="1"/>
              </p:cNvSpPr>
              <p:nvPr/>
            </p:nvSpPr>
            <p:spPr bwMode="auto">
              <a:xfrm>
                <a:off x="163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Line 48"/>
              <p:cNvSpPr>
                <a:spLocks noChangeShapeType="1"/>
              </p:cNvSpPr>
              <p:nvPr/>
            </p:nvSpPr>
            <p:spPr bwMode="auto">
              <a:xfrm>
                <a:off x="177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Line 49"/>
              <p:cNvSpPr>
                <a:spLocks noChangeShapeType="1"/>
              </p:cNvSpPr>
              <p:nvPr/>
            </p:nvSpPr>
            <p:spPr bwMode="auto">
              <a:xfrm>
                <a:off x="105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Line 50"/>
              <p:cNvSpPr>
                <a:spLocks noChangeShapeType="1"/>
              </p:cNvSpPr>
              <p:nvPr/>
            </p:nvSpPr>
            <p:spPr bwMode="auto">
              <a:xfrm>
                <a:off x="120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Line 51"/>
              <p:cNvSpPr>
                <a:spLocks noChangeShapeType="1"/>
              </p:cNvSpPr>
              <p:nvPr/>
            </p:nvSpPr>
            <p:spPr bwMode="auto">
              <a:xfrm>
                <a:off x="134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Line 52"/>
              <p:cNvSpPr>
                <a:spLocks noChangeShapeType="1"/>
              </p:cNvSpPr>
              <p:nvPr/>
            </p:nvSpPr>
            <p:spPr bwMode="auto">
              <a:xfrm>
                <a:off x="62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Line 53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Line 54"/>
              <p:cNvSpPr>
                <a:spLocks noChangeShapeType="1"/>
              </p:cNvSpPr>
              <p:nvPr/>
            </p:nvSpPr>
            <p:spPr bwMode="auto">
              <a:xfrm>
                <a:off x="91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Rectangle 55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9" name="Rectangle 56"/>
              <p:cNvSpPr>
                <a:spLocks noChangeArrowheads="1"/>
              </p:cNvSpPr>
              <p:nvPr/>
            </p:nvSpPr>
            <p:spPr bwMode="auto">
              <a:xfrm>
                <a:off x="2928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0" name="Rectangle 57"/>
              <p:cNvSpPr>
                <a:spLocks noChangeArrowheads="1"/>
              </p:cNvSpPr>
              <p:nvPr/>
            </p:nvSpPr>
            <p:spPr bwMode="auto">
              <a:xfrm>
                <a:off x="2784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1" name="Rectangle 58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44" cy="240"/>
              </a:xfrm>
              <a:prstGeom prst="rect">
                <a:avLst/>
              </a:prstGeom>
              <a:solidFill>
                <a:srgbClr val="66FF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2" name="Rectangle 59"/>
              <p:cNvSpPr>
                <a:spLocks noChangeArrowheads="1"/>
              </p:cNvSpPr>
              <p:nvPr/>
            </p:nvSpPr>
            <p:spPr bwMode="auto">
              <a:xfrm>
                <a:off x="2352" y="1680"/>
                <a:ext cx="144" cy="240"/>
              </a:xfrm>
              <a:prstGeom prst="rect">
                <a:avLst/>
              </a:prstGeom>
              <a:solidFill>
                <a:srgbClr val="66FF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3" name="Rectangle 60"/>
              <p:cNvSpPr>
                <a:spLocks noChangeArrowheads="1"/>
              </p:cNvSpPr>
              <p:nvPr/>
            </p:nvSpPr>
            <p:spPr bwMode="auto">
              <a:xfrm>
                <a:off x="2208" y="1680"/>
                <a:ext cx="144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4" name="Text Box 61"/>
              <p:cNvSpPr txBox="1">
                <a:spLocks noChangeArrowheads="1"/>
              </p:cNvSpPr>
              <p:nvPr/>
            </p:nvSpPr>
            <p:spPr bwMode="auto">
              <a:xfrm>
                <a:off x="553" y="1972"/>
                <a:ext cx="969" cy="16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AC</a:t>
                </a:r>
                <a:r>
                  <a:rPr lang="en-US" altLang="en-US" b="1" dirty="0">
                    <a:latin typeface="Garamond" pitchFamily="18" charset="0"/>
                  </a:rPr>
                  <a:t> </a:t>
                </a:r>
                <a:r>
                  <a:rPr lang="en-US" altLang="en-US" dirty="0">
                    <a:latin typeface="Garamond" pitchFamily="18" charset="0"/>
                  </a:rPr>
                  <a:t>(Alignment check)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(VM)</a:t>
                </a:r>
                <a:r>
                  <a:rPr lang="en-US" altLang="en-US" dirty="0">
                    <a:latin typeface="Garamond" pitchFamily="18" charset="0"/>
                  </a:rPr>
                  <a:t> Virtual mode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(RF)</a:t>
                </a:r>
                <a:r>
                  <a:rPr lang="en-US" altLang="en-US" dirty="0">
                    <a:latin typeface="Garamond" pitchFamily="18" charset="0"/>
                  </a:rPr>
                  <a:t> Resume</a:t>
                </a:r>
              </a:p>
              <a:p>
                <a:pPr algn="r">
                  <a:lnSpc>
                    <a:spcPct val="80000"/>
                  </a:lnSpc>
                </a:pPr>
                <a:endParaRPr lang="en-US" altLang="en-US" b="1" dirty="0">
                  <a:solidFill>
                    <a:srgbClr val="000099"/>
                  </a:solidFill>
                  <a:latin typeface="Garamond" pitchFamily="18" charset="0"/>
                </a:endParaRP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(NT)</a:t>
                </a:r>
                <a:r>
                  <a:rPr lang="en-US" altLang="en-US" dirty="0">
                    <a:latin typeface="Garamond" pitchFamily="18" charset="0"/>
                  </a:rPr>
                  <a:t> Nested task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(IOPL)</a:t>
                </a:r>
                <a:r>
                  <a:rPr lang="en-US" altLang="en-US" dirty="0">
                    <a:latin typeface="Garamond" pitchFamily="18" charset="0"/>
                  </a:rPr>
                  <a:t> Input/output 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dirty="0">
                    <a:latin typeface="Garamond" pitchFamily="18" charset="0"/>
                  </a:rPr>
                  <a:t>privilege level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(O)</a:t>
                </a:r>
                <a:r>
                  <a:rPr lang="en-US" altLang="en-US" dirty="0">
                    <a:latin typeface="Garamond" pitchFamily="18" charset="0"/>
                  </a:rPr>
                  <a:t> Overflow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(D)</a:t>
                </a:r>
                <a:r>
                  <a:rPr lang="en-US" altLang="en-US" dirty="0">
                    <a:latin typeface="Garamond" pitchFamily="18" charset="0"/>
                  </a:rPr>
                  <a:t> Direction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(I)</a:t>
                </a:r>
                <a:r>
                  <a:rPr lang="en-US" altLang="en-US" dirty="0">
                    <a:latin typeface="Garamond" pitchFamily="18" charset="0"/>
                  </a:rPr>
                  <a:t> Interrupt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(T)</a:t>
                </a:r>
                <a:r>
                  <a:rPr lang="en-US" altLang="en-US" dirty="0">
                    <a:latin typeface="Garamond" pitchFamily="18" charset="0"/>
                  </a:rPr>
                  <a:t> Trace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(S)</a:t>
                </a:r>
                <a:r>
                  <a:rPr lang="en-US" altLang="en-US" dirty="0">
                    <a:latin typeface="Garamond" pitchFamily="18" charset="0"/>
                  </a:rPr>
                  <a:t> Sign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(Z)</a:t>
                </a:r>
                <a:r>
                  <a:rPr lang="en-US" altLang="en-US" dirty="0">
                    <a:latin typeface="Garamond" pitchFamily="18" charset="0"/>
                  </a:rPr>
                  <a:t> Zero</a:t>
                </a:r>
              </a:p>
              <a:p>
                <a:pPr algn="r">
                  <a:lnSpc>
                    <a:spcPct val="80000"/>
                  </a:lnSpc>
                </a:pPr>
                <a:endParaRPr lang="en-US" altLang="en-US" dirty="0">
                  <a:latin typeface="Garamond" pitchFamily="18" charset="0"/>
                </a:endParaRP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(A)</a:t>
                </a:r>
                <a:r>
                  <a:rPr lang="en-US" altLang="en-US" dirty="0">
                    <a:latin typeface="Garamond" pitchFamily="18" charset="0"/>
                  </a:rPr>
                  <a:t> Auxiliary Carry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(P)</a:t>
                </a:r>
                <a:r>
                  <a:rPr lang="en-US" altLang="en-US" dirty="0">
                    <a:latin typeface="Garamond" pitchFamily="18" charset="0"/>
                  </a:rPr>
                  <a:t> Parity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 dirty="0">
                    <a:solidFill>
                      <a:srgbClr val="000099"/>
                    </a:solidFill>
                    <a:latin typeface="Garamond" pitchFamily="18" charset="0"/>
                  </a:rPr>
                  <a:t>(C)</a:t>
                </a:r>
                <a:r>
                  <a:rPr lang="en-US" altLang="en-US" dirty="0">
                    <a:latin typeface="Garamond" pitchFamily="18" charset="0"/>
                  </a:rPr>
                  <a:t> Carry</a:t>
                </a:r>
              </a:p>
            </p:txBody>
          </p:sp>
          <p:sp>
            <p:nvSpPr>
              <p:cNvPr id="7225" name="Line 62"/>
              <p:cNvSpPr>
                <a:spLocks noChangeShapeType="1"/>
              </p:cNvSpPr>
              <p:nvPr/>
            </p:nvSpPr>
            <p:spPr bwMode="auto">
              <a:xfrm>
                <a:off x="2256" y="192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Line 63"/>
              <p:cNvSpPr>
                <a:spLocks noChangeShapeType="1"/>
              </p:cNvSpPr>
              <p:nvPr/>
            </p:nvSpPr>
            <p:spPr bwMode="auto">
              <a:xfrm flipH="1">
                <a:off x="1488" y="201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7" name="Line 64"/>
              <p:cNvSpPr>
                <a:spLocks noChangeShapeType="1"/>
              </p:cNvSpPr>
              <p:nvPr/>
            </p:nvSpPr>
            <p:spPr bwMode="auto">
              <a:xfrm>
                <a:off x="2448" y="192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Line 65"/>
              <p:cNvSpPr>
                <a:spLocks noChangeShapeType="1"/>
              </p:cNvSpPr>
              <p:nvPr/>
            </p:nvSpPr>
            <p:spPr bwMode="auto">
              <a:xfrm flipH="1">
                <a:off x="1488" y="2112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Line 66"/>
              <p:cNvSpPr>
                <a:spLocks noChangeShapeType="1"/>
              </p:cNvSpPr>
              <p:nvPr/>
            </p:nvSpPr>
            <p:spPr bwMode="auto">
              <a:xfrm flipH="1">
                <a:off x="1488" y="2208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Line 67"/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1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Line 68"/>
              <p:cNvSpPr>
                <a:spLocks noChangeShapeType="1"/>
              </p:cNvSpPr>
              <p:nvPr/>
            </p:nvSpPr>
            <p:spPr bwMode="auto">
              <a:xfrm flipH="1">
                <a:off x="1536" y="249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Line 69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Line 70"/>
              <p:cNvSpPr>
                <a:spLocks noChangeShapeType="1"/>
              </p:cNvSpPr>
              <p:nvPr/>
            </p:nvSpPr>
            <p:spPr bwMode="auto">
              <a:xfrm flipH="1">
                <a:off x="1488" y="2688"/>
                <a:ext cx="1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Line 71"/>
              <p:cNvSpPr>
                <a:spLocks noChangeShapeType="1"/>
              </p:cNvSpPr>
              <p:nvPr/>
            </p:nvSpPr>
            <p:spPr bwMode="auto">
              <a:xfrm flipH="1">
                <a:off x="1488" y="2784"/>
                <a:ext cx="19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5" name="Line 72"/>
              <p:cNvSpPr>
                <a:spLocks noChangeShapeType="1"/>
              </p:cNvSpPr>
              <p:nvPr/>
            </p:nvSpPr>
            <p:spPr bwMode="auto">
              <a:xfrm flipH="1">
                <a:off x="1488" y="2880"/>
                <a:ext cx="20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6" name="Line 73"/>
              <p:cNvSpPr>
                <a:spLocks noChangeShapeType="1"/>
              </p:cNvSpPr>
              <p:nvPr/>
            </p:nvSpPr>
            <p:spPr bwMode="auto">
              <a:xfrm flipH="1">
                <a:off x="1488" y="2976"/>
                <a:ext cx="22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Line 74"/>
              <p:cNvSpPr>
                <a:spLocks noChangeShapeType="1"/>
              </p:cNvSpPr>
              <p:nvPr/>
            </p:nvSpPr>
            <p:spPr bwMode="auto">
              <a:xfrm flipH="1">
                <a:off x="1488" y="3072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Line 75"/>
              <p:cNvSpPr>
                <a:spLocks noChangeShapeType="1"/>
              </p:cNvSpPr>
              <p:nvPr/>
            </p:nvSpPr>
            <p:spPr bwMode="auto">
              <a:xfrm flipV="1">
                <a:off x="2592" y="192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Line 76"/>
              <p:cNvSpPr>
                <a:spLocks noChangeShapeType="1"/>
              </p:cNvSpPr>
              <p:nvPr/>
            </p:nvSpPr>
            <p:spPr bwMode="auto">
              <a:xfrm flipV="1">
                <a:off x="2832" y="1920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Line 77"/>
              <p:cNvSpPr>
                <a:spLocks noChangeShapeType="1"/>
              </p:cNvSpPr>
              <p:nvPr/>
            </p:nvSpPr>
            <p:spPr bwMode="auto">
              <a:xfrm flipV="1">
                <a:off x="2976" y="1920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78"/>
              <p:cNvSpPr>
                <a:spLocks noChangeShapeType="1"/>
              </p:cNvSpPr>
              <p:nvPr/>
            </p:nvSpPr>
            <p:spPr bwMode="auto">
              <a:xfrm flipV="1">
                <a:off x="3120" y="192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Line 79"/>
              <p:cNvSpPr>
                <a:spLocks noChangeShapeType="1"/>
              </p:cNvSpPr>
              <p:nvPr/>
            </p:nvSpPr>
            <p:spPr bwMode="auto">
              <a:xfrm flipV="1">
                <a:off x="3264" y="192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80"/>
              <p:cNvSpPr>
                <a:spLocks noChangeShapeType="1"/>
              </p:cNvSpPr>
              <p:nvPr/>
            </p:nvSpPr>
            <p:spPr bwMode="auto">
              <a:xfrm flipV="1">
                <a:off x="3456" y="1920"/>
                <a:ext cx="0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81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0" cy="9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5" name="Line 82"/>
              <p:cNvSpPr>
                <a:spLocks noChangeShapeType="1"/>
              </p:cNvSpPr>
              <p:nvPr/>
            </p:nvSpPr>
            <p:spPr bwMode="auto">
              <a:xfrm flipV="1">
                <a:off x="3696" y="1920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Line 83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Line 84"/>
              <p:cNvSpPr>
                <a:spLocks noChangeShapeType="1"/>
              </p:cNvSpPr>
              <p:nvPr/>
            </p:nvSpPr>
            <p:spPr bwMode="auto">
              <a:xfrm flipV="1">
                <a:off x="3984" y="1920"/>
                <a:ext cx="0" cy="1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8" name="Line 85"/>
              <p:cNvSpPr>
                <a:spLocks noChangeShapeType="1"/>
              </p:cNvSpPr>
              <p:nvPr/>
            </p:nvSpPr>
            <p:spPr bwMode="auto">
              <a:xfrm flipH="1">
                <a:off x="1488" y="3168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9" name="Line 86"/>
              <p:cNvSpPr>
                <a:spLocks noChangeShapeType="1"/>
              </p:cNvSpPr>
              <p:nvPr/>
            </p:nvSpPr>
            <p:spPr bwMode="auto">
              <a:xfrm flipH="1">
                <a:off x="1488" y="3312"/>
                <a:ext cx="28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0" name="Line 87"/>
              <p:cNvSpPr>
                <a:spLocks noChangeShapeType="1"/>
              </p:cNvSpPr>
              <p:nvPr/>
            </p:nvSpPr>
            <p:spPr bwMode="auto">
              <a:xfrm flipH="1">
                <a:off x="1488" y="3408"/>
                <a:ext cx="3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1" name="Line 88"/>
              <p:cNvSpPr>
                <a:spLocks noChangeShapeType="1"/>
              </p:cNvSpPr>
              <p:nvPr/>
            </p:nvSpPr>
            <p:spPr bwMode="auto">
              <a:xfrm flipV="1">
                <a:off x="4320" y="1920"/>
                <a:ext cx="0" cy="1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Line 89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0" cy="1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Line 90"/>
              <p:cNvSpPr>
                <a:spLocks noChangeShapeType="1"/>
              </p:cNvSpPr>
              <p:nvPr/>
            </p:nvSpPr>
            <p:spPr bwMode="auto">
              <a:xfrm flipV="1">
                <a:off x="4896" y="1920"/>
                <a:ext cx="0" cy="1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Line 91"/>
              <p:cNvSpPr>
                <a:spLocks noChangeShapeType="1"/>
              </p:cNvSpPr>
              <p:nvPr/>
            </p:nvSpPr>
            <p:spPr bwMode="auto">
              <a:xfrm flipH="1">
                <a:off x="1488" y="3504"/>
                <a:ext cx="3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AutoShape 92"/>
              <p:cNvSpPr>
                <a:spLocks/>
              </p:cNvSpPr>
              <p:nvPr/>
            </p:nvSpPr>
            <p:spPr bwMode="auto">
              <a:xfrm>
                <a:off x="1488" y="2448"/>
                <a:ext cx="48" cy="192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A170B70-02B2-4031-A52D-72451091D9FC}" type="slidenum">
              <a:rPr lang="en-US" altLang="en-US" sz="1400"/>
              <a:pPr/>
              <a:t>6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Logical instructions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7000"/>
            <a:ext cx="8077200" cy="469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itchFamily="18" charset="0"/>
              </a:rPr>
              <a:t>They act “bit-by-bit”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NOT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 dirty="0">
                <a:latin typeface="Garamond" pitchFamily="18" charset="0"/>
              </a:rPr>
              <a:t> 	A =~A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AND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 dirty="0">
                <a:latin typeface="Garamond" pitchFamily="18" charset="0"/>
              </a:rPr>
              <a:t>	A &amp;=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OR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 dirty="0">
                <a:latin typeface="Garamond" pitchFamily="18" charset="0"/>
              </a:rPr>
              <a:t>	A |=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XOR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 dirty="0">
                <a:latin typeface="Garamond" pitchFamily="18" charset="0"/>
              </a:rPr>
              <a:t>	A ^= B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itchFamily="18" charset="0"/>
              </a:rPr>
              <a:t>With NOT exception, these instructions alter the flags as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Erase carry (C)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Erase overflow (O)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Set zero flag (Z) if the result is zero, or erase it contrary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Copy the higher bit of the result in the sign flag (S)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Garamond" pitchFamily="18" charset="0"/>
              </a:rPr>
              <a:t>Set the parity bit (P) by the results’ parity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latin typeface="Garamond" pitchFamily="18" charset="0"/>
              </a:rPr>
              <a:t>The NOT instruction doesn’t alter any flag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518323-6C72-48F4-9100-BE95E75AF608}" type="slidenum">
              <a:rPr lang="en-US" altLang="en-US" sz="1400"/>
              <a:pPr/>
              <a:t>7</a:t>
            </a:fld>
            <a:endParaRPr lang="en-US" altLang="en-US" sz="10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 Logical instructions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TEST</a:t>
            </a:r>
            <a:r>
              <a:rPr lang="en-US" altLang="en-US" sz="1600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 (“non-destructive” AND) – makes the logical AND of the operands and sets the flags, but not stores the result</a:t>
            </a:r>
            <a:endParaRPr lang="en-US" altLang="en-US" sz="1800" dirty="0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TEST</a:t>
            </a:r>
            <a:r>
              <a:rPr lang="en-US" altLang="en-US" sz="1600" dirty="0">
                <a:latin typeface="Garamond" pitchFamily="18" charset="0"/>
              </a:rPr>
              <a:t> AL,1</a:t>
            </a:r>
          </a:p>
          <a:p>
            <a:pPr lvl="1"/>
            <a:r>
              <a:rPr lang="en-US" altLang="en-US" sz="1600" dirty="0">
                <a:latin typeface="Garamond" pitchFamily="18" charset="0"/>
              </a:rPr>
              <a:t>Sets the flags as the 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AND instruction but doesn’t modify AL</a:t>
            </a:r>
          </a:p>
          <a:p>
            <a:pPr lvl="1"/>
            <a:r>
              <a:rPr lang="en-US" altLang="en-US" sz="1600" dirty="0">
                <a:latin typeface="Garamond" pitchFamily="18" charset="0"/>
              </a:rPr>
              <a:t>Modified flags: SF, ZF, PF, CF =</a:t>
            </a:r>
            <a:r>
              <a:rPr lang="ro-RO" altLang="en-US" sz="1600" dirty="0">
                <a:latin typeface="Garamond" pitchFamily="18" charset="0"/>
              </a:rPr>
              <a:t> 0, OF </a:t>
            </a:r>
            <a:r>
              <a:rPr lang="en-US" altLang="en-US" sz="1600" dirty="0">
                <a:latin typeface="Garamond" pitchFamily="18" charset="0"/>
              </a:rPr>
              <a:t>= 0, AF undefined</a:t>
            </a:r>
          </a:p>
          <a:p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AND</a:t>
            </a:r>
            <a:r>
              <a:rPr lang="en-US" altLang="en-US" sz="1600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and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OR instructions</a:t>
            </a:r>
            <a:r>
              <a:rPr lang="en-US" altLang="en-US" sz="1600" dirty="0">
                <a:latin typeface="Garamond" pitchFamily="18" charset="0"/>
              </a:rPr>
              <a:t> are used for masking data</a:t>
            </a:r>
            <a:endParaRPr lang="en-US" altLang="en-US" sz="1800" dirty="0">
              <a:solidFill>
                <a:srgbClr val="000099"/>
              </a:solidFill>
              <a:latin typeface="Garamond" pitchFamily="18" charset="0"/>
            </a:endParaRPr>
          </a:p>
          <a:p>
            <a:pPr lvl="1"/>
            <a:r>
              <a:rPr lang="en-US" altLang="en-US" sz="1600" dirty="0">
                <a:latin typeface="Garamond" pitchFamily="18" charset="0"/>
              </a:rPr>
              <a:t>A “mask” value is used to force some bits to be 0 or 1 in the case of another value</a:t>
            </a:r>
          </a:p>
          <a:p>
            <a:pPr lvl="1"/>
            <a:r>
              <a:rPr lang="en-US" altLang="en-US" sz="1600" dirty="0">
                <a:latin typeface="Garamond" pitchFamily="18" charset="0"/>
              </a:rPr>
              <a:t>A ”mask” like this has effect on some bits while other bits are unchanged</a:t>
            </a:r>
          </a:p>
          <a:p>
            <a:pPr lvl="2"/>
            <a:r>
              <a:rPr lang="en-US" altLang="en-US" sz="1600" b="1" dirty="0">
                <a:latin typeface="Garamond" pitchFamily="18" charset="0"/>
              </a:rPr>
              <a:t>AND </a:t>
            </a:r>
            <a:r>
              <a:rPr lang="en-US" altLang="en-US" sz="1600" dirty="0">
                <a:latin typeface="Garamond" pitchFamily="18" charset="0"/>
              </a:rPr>
              <a:t>makes that the selected bits will be 0		</a:t>
            </a:r>
          </a:p>
          <a:p>
            <a:pPr lvl="2"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AND    CL, 0Fh</a:t>
            </a:r>
          </a:p>
          <a:p>
            <a:pPr lvl="2"/>
            <a:r>
              <a:rPr lang="en-US" altLang="en-US" sz="1600" b="1" dirty="0">
                <a:latin typeface="Garamond" pitchFamily="18" charset="0"/>
              </a:rPr>
              <a:t>OR</a:t>
            </a:r>
            <a:r>
              <a:rPr lang="en-US" altLang="en-US" sz="1600" dirty="0">
                <a:latin typeface="Garamond" pitchFamily="18" charset="0"/>
              </a:rPr>
              <a:t> makes that selected bits will be 1</a:t>
            </a:r>
          </a:p>
          <a:p>
            <a:pPr lvl="2"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OR CL, 0Fh</a:t>
            </a:r>
          </a:p>
          <a:p>
            <a:pPr lvl="1"/>
            <a:endParaRPr lang="en-US" altLang="en-US" sz="1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D96726-6D6D-475F-8A13-7E49A6945455}" type="slidenum">
              <a:rPr lang="en-US" altLang="en-US" sz="1400"/>
              <a:pPr/>
              <a:t>8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</a:t>
            </a:r>
          </a:p>
        </p:txBody>
      </p:sp>
      <p:pic>
        <p:nvPicPr>
          <p:cNvPr id="10244" name="Picture 4" descr="Shif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460500"/>
            <a:ext cx="64897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CDC5EC-3956-449C-B98D-A3DF90D7BDCD}" type="slidenum">
              <a:rPr lang="en-US" altLang="en-US" sz="1400"/>
              <a:pPr/>
              <a:t>9</a:t>
            </a:fld>
            <a:endParaRPr lang="en-US" altLang="en-US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Shifting instructions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SHL/SAL</a:t>
            </a:r>
            <a:r>
              <a:rPr lang="en-US" altLang="en-US" dirty="0">
                <a:latin typeface="Garamond" pitchFamily="18" charset="0"/>
              </a:rPr>
              <a:t>  (shift left/shift arithmetic left)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Moves every bit of the operand with one position to the left specified by the count operand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The free positions are set to zero to the LSB; the MSB is copied into the carry flag	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Represents a quick version of multiplying by 2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1600" b="1" dirty="0">
              <a:solidFill>
                <a:srgbClr val="000099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5037</TotalTime>
  <Words>3720</Words>
  <Application>Microsoft Office PowerPoint</Application>
  <PresentationFormat>On-screen Show (4:3)</PresentationFormat>
  <Paragraphs>411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Garamond</vt:lpstr>
      <vt:lpstr>Times New Roman</vt:lpstr>
      <vt:lpstr>Fireball</vt:lpstr>
      <vt:lpstr>BTI ASM - 1</vt:lpstr>
      <vt:lpstr>Contents</vt:lpstr>
      <vt:lpstr>Memory access examples</vt:lpstr>
      <vt:lpstr>Memory access examples (cont.)</vt:lpstr>
      <vt:lpstr>FLAGS</vt:lpstr>
      <vt:lpstr>Logical instructions</vt:lpstr>
      <vt:lpstr> Logical instructions (cont.)</vt:lpstr>
      <vt:lpstr>Shifting instructions</vt:lpstr>
      <vt:lpstr>Shifting instructions (cont.)</vt:lpstr>
      <vt:lpstr>Examples</vt:lpstr>
      <vt:lpstr>Homework</vt:lpstr>
      <vt:lpstr>Shifting instructions (cont.)</vt:lpstr>
      <vt:lpstr>Shifting instructions (cont.)</vt:lpstr>
      <vt:lpstr>Shifting instructions (cont.)</vt:lpstr>
      <vt:lpstr>Shifting instructions (cont.)</vt:lpstr>
      <vt:lpstr>Shifting instructions Examples</vt:lpstr>
      <vt:lpstr>Arithmetic instructions</vt:lpstr>
      <vt:lpstr>Arithmetic instructions(cont.)</vt:lpstr>
      <vt:lpstr>Arithmetic instructions (cont.)</vt:lpstr>
      <vt:lpstr>Arithmetic instructions (cont.)</vt:lpstr>
      <vt:lpstr>Arithmetic instructions (cont.)</vt:lpstr>
      <vt:lpstr>Overflow and carry</vt:lpstr>
      <vt:lpstr> Examples</vt:lpstr>
      <vt:lpstr>FLAGS setting</vt:lpstr>
      <vt:lpstr>Numerical comparisons</vt:lpstr>
      <vt:lpstr>Flags settings</vt:lpstr>
      <vt:lpstr>Comparing signed integers</vt:lpstr>
      <vt:lpstr>Comparing signed integers(cont.)</vt:lpstr>
      <vt:lpstr>Other comparisons</vt:lpstr>
      <vt:lpstr>Conditional jump instructions summary</vt:lpstr>
      <vt:lpstr>Conditional jump instructions summary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 ASM - 1</dc:title>
  <dc:creator>RZ</dc:creator>
  <cp:lastModifiedBy>Administrator</cp:lastModifiedBy>
  <cp:revision>250</cp:revision>
  <cp:lastPrinted>1999-08-25T13:17:36Z</cp:lastPrinted>
  <dcterms:created xsi:type="dcterms:W3CDTF">1999-08-25T01:21:32Z</dcterms:created>
  <dcterms:modified xsi:type="dcterms:W3CDTF">2023-12-12T16:32:49Z</dcterms:modified>
</cp:coreProperties>
</file>