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45" r:id="rId2"/>
    <p:sldId id="346" r:id="rId3"/>
    <p:sldId id="348" r:id="rId4"/>
    <p:sldId id="349" r:id="rId5"/>
    <p:sldId id="350" r:id="rId6"/>
    <p:sldId id="351" r:id="rId7"/>
    <p:sldId id="352" r:id="rId8"/>
    <p:sldId id="353" r:id="rId9"/>
    <p:sldId id="355" r:id="rId10"/>
    <p:sldId id="356" r:id="rId11"/>
    <p:sldId id="357" r:id="rId12"/>
    <p:sldId id="360" r:id="rId13"/>
  </p:sldIdLst>
  <p:sldSz cx="9144000" cy="6858000" type="screen4x3"/>
  <p:notesSz cx="6851650" cy="9747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000099"/>
    <a:srgbClr val="0066CC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1" autoAdjust="0"/>
    <p:restoredTop sz="83842" autoAdjust="0"/>
  </p:normalViewPr>
  <p:slideViewPr>
    <p:cSldViewPr snapToGrid="0">
      <p:cViewPr varScale="1">
        <p:scale>
          <a:sx n="73" d="100"/>
          <a:sy n="73" d="100"/>
        </p:scale>
        <p:origin x="163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670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algn="r"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686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283700"/>
            <a:ext cx="29670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algn="r" defTabSz="896938"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8CA3AE2-8180-433E-968C-597923BF9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84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8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1438" y="0"/>
            <a:ext cx="2968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9DCFC-61AA-4D62-8859-B7454A4A37D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31838"/>
            <a:ext cx="4870450" cy="3654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0050" cy="4386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58300"/>
            <a:ext cx="2968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1438" y="9258300"/>
            <a:ext cx="2968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F483F-C614-4D6E-80F5-D63B01F8A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7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 = 00000001</a:t>
            </a:r>
          </a:p>
          <a:p>
            <a:r>
              <a:rPr lang="en-US" dirty="0"/>
              <a:t>-1 = 11111111</a:t>
            </a:r>
          </a:p>
          <a:p>
            <a:endParaRPr lang="en-US" dirty="0"/>
          </a:p>
          <a:p>
            <a:r>
              <a:rPr lang="en-US" dirty="0"/>
              <a:t>100000000-</a:t>
            </a:r>
          </a:p>
          <a:p>
            <a:r>
              <a:rPr lang="en-US" dirty="0"/>
              <a:t>               1</a:t>
            </a:r>
          </a:p>
          <a:p>
            <a:r>
              <a:rPr lang="en-US" dirty="0"/>
              <a:t>--------------</a:t>
            </a:r>
          </a:p>
          <a:p>
            <a:r>
              <a:rPr lang="en-US" dirty="0"/>
              <a:t>   11111111 =2^7+2^6+…..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F483F-C614-4D6E-80F5-D63B01F8A8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0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Jump if Above or Equal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F483F-C614-4D6E-80F5-D63B01F8A8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1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 general register – “counter” register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F483F-C614-4D6E-80F5-D63B01F8A8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8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abc</a:t>
            </a:r>
            <a:r>
              <a:rPr lang="en-US" b="1" dirty="0"/>
              <a:t>:…..</a:t>
            </a:r>
          </a:p>
          <a:p>
            <a:endParaRPr lang="en-US" b="1" dirty="0"/>
          </a:p>
          <a:p>
            <a:r>
              <a:rPr lang="en-US" b="1" dirty="0"/>
              <a:t>…..</a:t>
            </a:r>
          </a:p>
          <a:p>
            <a:r>
              <a:rPr lang="en-US" b="1" dirty="0"/>
              <a:t>…..</a:t>
            </a:r>
          </a:p>
          <a:p>
            <a:r>
              <a:rPr lang="en-US" b="1" dirty="0"/>
              <a:t>LOOP </a:t>
            </a:r>
            <a:r>
              <a:rPr lang="en-US" b="1" dirty="0" err="1"/>
              <a:t>abc</a:t>
            </a:r>
            <a:endParaRPr lang="en-US" b="1" dirty="0"/>
          </a:p>
          <a:p>
            <a:r>
              <a:rPr lang="en-US" b="1" dirty="0"/>
              <a:t>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F483F-C614-4D6E-80F5-D63B01F8A8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7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 userDrawn="1"/>
        </p:nvSpPr>
        <p:spPr bwMode="auto">
          <a:xfrm>
            <a:off x="0" y="2616200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14375" y="10699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86FFB1-E786-4066-BA95-666C62AE2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1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81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37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181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437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409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974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804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062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87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16"/>
          <p:cNvSpPr>
            <a:spLocks noChangeArrowheads="1"/>
          </p:cNvSpPr>
          <p:nvPr userDrawn="1"/>
        </p:nvSpPr>
        <p:spPr bwMode="auto">
          <a:xfrm>
            <a:off x="0" y="1044575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17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834" name="Text Box 18"/>
          <p:cNvSpPr txBox="1">
            <a:spLocks noChangeArrowheads="1"/>
          </p:cNvSpPr>
          <p:nvPr userDrawn="1"/>
        </p:nvSpPr>
        <p:spPr bwMode="auto">
          <a:xfrm>
            <a:off x="685800" y="6408738"/>
            <a:ext cx="77803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D33F3EEC-9A84-4CA3-9817-1C8889BAA7B8}" type="slidenum">
              <a:rPr lang="en-US" sz="1200" smtClean="0"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66775" y="1222375"/>
            <a:ext cx="7772400" cy="1143000"/>
          </a:xfrm>
          <a:noFill/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tx1"/>
                </a:solidFill>
                <a:latin typeface="Garamond" pitchFamily="18" charset="0"/>
              </a:rPr>
              <a:t>IT Basics</a:t>
            </a:r>
            <a:br>
              <a:rPr lang="en-US" altLang="en-US" sz="24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altLang="en-US" sz="2400" dirty="0">
                <a:solidFill>
                  <a:schemeClr val="tx1"/>
                </a:solidFill>
                <a:latin typeface="Garamond" pitchFamily="18" charset="0"/>
              </a:rPr>
              <a:t>ASM - 2</a:t>
            </a:r>
            <a:endParaRPr lang="en-US" altLang="en-US" dirty="0"/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1531938" y="3806825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Răzvan Daniel ZOTA</a:t>
            </a: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b="1" dirty="0">
                <a:solidFill>
                  <a:srgbClr val="FF9933"/>
                </a:solidFill>
                <a:latin typeface="Garamond" pitchFamily="18" charset="0"/>
              </a:rPr>
              <a:t>Faculty of Cybernetics, Statistics and Economic Informatics</a:t>
            </a: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1600" b="1" dirty="0">
                <a:solidFill>
                  <a:srgbClr val="FF9933"/>
                </a:solidFill>
                <a:latin typeface="Garamond" pitchFamily="18" charset="0"/>
              </a:rPr>
              <a:t>zota@ase.ro</a:t>
            </a: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endParaRPr lang="en-US" altLang="en-US" sz="1600" b="1" dirty="0"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1600" b="1" dirty="0">
                <a:latin typeface="Garamond" pitchFamily="18" charset="0"/>
              </a:rPr>
              <a:t>http</a:t>
            </a:r>
            <a:r>
              <a:rPr lang="ro-RO" altLang="en-US" sz="1600" b="1">
                <a:latin typeface="Garamond" pitchFamily="18" charset="0"/>
              </a:rPr>
              <a:t>s</a:t>
            </a:r>
            <a:r>
              <a:rPr lang="en-US" altLang="en-US" sz="1600" b="1">
                <a:latin typeface="Garamond" pitchFamily="18" charset="0"/>
              </a:rPr>
              <a:t>://</a:t>
            </a:r>
            <a:r>
              <a:rPr lang="en-US" altLang="en-US" sz="1600" b="1" dirty="0">
                <a:latin typeface="Garamond" pitchFamily="18" charset="0"/>
              </a:rPr>
              <a:t>zota.ase.ro/itb</a:t>
            </a:r>
            <a:endParaRPr lang="en-US" altLang="en-US" sz="1600" b="1" dirty="0">
              <a:solidFill>
                <a:srgbClr val="FF3300"/>
              </a:solidFill>
              <a:latin typeface="Garamond" pitchFamily="18" charset="0"/>
            </a:endParaRPr>
          </a:p>
          <a:p>
            <a:pPr algn="ctr"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endParaRPr lang="en-US" altLang="en-US" sz="2000" b="1" dirty="0">
              <a:solidFill>
                <a:srgbClr val="FFCC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Jump instructions’ 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2700"/>
            <a:ext cx="7772400" cy="519878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>
                <a:latin typeface="Garamond" panose="02020404030301010803" pitchFamily="18" charset="0"/>
              </a:rPr>
              <a:t>	</a:t>
            </a:r>
            <a:r>
              <a:rPr lang="en-US" altLang="en-US" sz="1800" b="1" dirty="0">
                <a:solidFill>
                  <a:srgbClr val="000099"/>
                </a:solidFill>
                <a:latin typeface="Garamond" panose="02020404030301010803" pitchFamily="18" charset="0"/>
              </a:rPr>
              <a:t>Instruction		Description		Conditions</a:t>
            </a:r>
            <a:endParaRPr lang="en-US" altLang="en-US" sz="1800" dirty="0">
              <a:solidFill>
                <a:srgbClr val="000099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>
              <a:solidFill>
                <a:srgbClr val="000099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>
                <a:latin typeface="Garamond" panose="02020404030301010803" pitchFamily="18" charset="0"/>
              </a:rPr>
              <a:t> 	</a:t>
            </a:r>
            <a:r>
              <a:rPr lang="en-US" altLang="en-US" sz="1600" dirty="0">
                <a:latin typeface="Garamond" panose="02020404030301010803" pitchFamily="18" charset="0"/>
              </a:rPr>
              <a:t>JA=JNBE		Jump if above 		C=0 &amp; Z=0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              		Jump if not below or equal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	JBE=JNA		Jump if below or equal	C=1 | Z=1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	JAE=JNB=JNC 		Jump if above or equal 	C=0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    		         		Jump if not below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              		Jump if no carry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JB=JNA=JC 		Jump if below 		C=1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     		        		Jump if carry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	JE=JZ	 		Jump if equal 		Z=1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             			Jump if Zero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	JNE=JNZ 		Jump if not equal		Z=0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              		Jump if not zero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	JS			Jump Sign (MSB=1) 	S=1</a:t>
            </a:r>
            <a:r>
              <a:rPr lang="en-US" altLang="en-US" sz="1400" dirty="0">
                <a:latin typeface="Garamond" panose="02020404030301010803" pitchFamily="18" charset="0"/>
              </a:rPr>
              <a:t>                                          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736600" y="1714500"/>
            <a:ext cx="7213600" cy="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Jump instructions’ summary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7772400" cy="4851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rgbClr val="66FFFF"/>
                </a:solidFill>
                <a:latin typeface="Garamond" panose="02020404030301010803" pitchFamily="18" charset="0"/>
              </a:rPr>
              <a:t>	</a:t>
            </a:r>
            <a:r>
              <a:rPr lang="en-US" altLang="en-US" sz="1600" b="1" dirty="0">
                <a:solidFill>
                  <a:srgbClr val="000099"/>
                </a:solidFill>
                <a:latin typeface="Garamond" panose="02020404030301010803" pitchFamily="18" charset="0"/>
              </a:rPr>
              <a:t>Instruction		Description		Conditions</a:t>
            </a:r>
            <a:endParaRPr lang="en-US" altLang="en-US" sz="1600" dirty="0">
              <a:solidFill>
                <a:srgbClr val="000099"/>
              </a:solidFill>
              <a:latin typeface="Garamond" panose="02020404030301010803" pitchFamily="18" charset="0"/>
            </a:endParaRPr>
          </a:p>
          <a:p>
            <a:pPr>
              <a:buFontTx/>
              <a:buNone/>
            </a:pPr>
            <a:endParaRPr lang="en-US" altLang="en-US" sz="1600" dirty="0">
              <a:latin typeface="Garamond" panose="02020404030301010803" pitchFamily="18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JNS			Jump Not Sign (MSB=0) 	S=0 </a:t>
            </a: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JO 			Jump if overflow set 		O=1</a:t>
            </a: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JNO			Jump if no overflow                  	O=0</a:t>
            </a: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JG=JNLE 		Jump if greater </a:t>
            </a: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            			Jump if not less or equal          	S=O &amp; Z=0</a:t>
            </a: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JGE=JNL		Jump if greater or equal 	S=O</a:t>
            </a: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             			Jump if not less </a:t>
            </a: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	JL=JNGE		Jump if less 		</a:t>
            </a:r>
            <a:endParaRPr lang="en-US" altLang="en-US" sz="1600" dirty="0">
              <a:solidFill>
                <a:srgbClr val="000099"/>
              </a:solidFill>
              <a:latin typeface="Garamond" panose="02020404030301010803" pitchFamily="18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             			Jump if not greater or equal</a:t>
            </a: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	JLE=JNG 		Jump if less or equal 		</a:t>
            </a:r>
            <a:endParaRPr lang="en-US" altLang="en-US" sz="1600" dirty="0">
              <a:solidFill>
                <a:srgbClr val="000099"/>
              </a:solidFill>
              <a:latin typeface="Garamond" panose="02020404030301010803" pitchFamily="18" charset="0"/>
            </a:endParaRP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             			Jump if not greater                                          </a:t>
            </a:r>
          </a:p>
          <a:p>
            <a:pPr>
              <a:buFontTx/>
              <a:buNone/>
            </a:pPr>
            <a:r>
              <a:rPr lang="en-US" altLang="en-US" sz="1600" dirty="0">
                <a:latin typeface="Garamond" panose="02020404030301010803" pitchFamily="18" charset="0"/>
              </a:rPr>
              <a:t> 	JCXZ			Jump if register CX=zero        	CX=0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723900" y="1701800"/>
            <a:ext cx="6921500" cy="0"/>
          </a:xfrm>
          <a:prstGeom prst="line">
            <a:avLst/>
          </a:prstGeom>
          <a:noFill/>
          <a:ln w="57150" cmpd="thinThick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The </a:t>
            </a:r>
            <a:r>
              <a:rPr lang="ro-RO" altLang="en-US" dirty="0"/>
              <a:t>LOOP</a:t>
            </a:r>
            <a:r>
              <a:rPr lang="en-US" altLang="en-US" dirty="0"/>
              <a:t> instruction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4600"/>
            <a:ext cx="8077200" cy="4851400"/>
          </a:xfrm>
        </p:spPr>
        <p:txBody>
          <a:bodyPr/>
          <a:lstStyle/>
          <a:p>
            <a:r>
              <a:rPr lang="en-US" altLang="en-US" sz="2400" dirty="0">
                <a:solidFill>
                  <a:srgbClr val="000099"/>
                </a:solidFill>
                <a:latin typeface="Garamond" panose="02020404030301010803" pitchFamily="18" charset="0"/>
              </a:rPr>
              <a:t>LOOP instruction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</a:rPr>
              <a:t>A combination of decrementing </a:t>
            </a:r>
            <a:r>
              <a:rPr lang="ro-RO" altLang="en-US" sz="2000" dirty="0">
                <a:latin typeface="Garamond" panose="02020404030301010803" pitchFamily="18" charset="0"/>
              </a:rPr>
              <a:t>CX </a:t>
            </a:r>
            <a:r>
              <a:rPr lang="en-US" altLang="en-US" sz="2000" dirty="0">
                <a:latin typeface="Garamond" panose="02020404030301010803" pitchFamily="18" charset="0"/>
              </a:rPr>
              <a:t>with a conditional jump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</a:rPr>
              <a:t>LOOP is decrementing CX (ECX for 32-bit) and if CX </a:t>
            </a:r>
            <a:r>
              <a:rPr lang="en-US" altLang="en-US" sz="2000" dirty="0">
                <a:latin typeface="Garamond" panose="02020404030301010803" pitchFamily="18" charset="0"/>
                <a:sym typeface="Symbol" pitchFamily="18" charset="2"/>
              </a:rPr>
              <a:t> 0 it jumps to the specified label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sym typeface="Symbol" pitchFamily="18" charset="2"/>
              </a:rPr>
              <a:t>When CX is 0, the next instruction is executed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Contents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3000" dirty="0">
              <a:latin typeface="Garamond" pitchFamily="18" charset="0"/>
            </a:endParaRPr>
          </a:p>
          <a:p>
            <a:r>
              <a:rPr lang="en-US" altLang="en-US" sz="3000" dirty="0">
                <a:latin typeface="Garamond" pitchFamily="18" charset="0"/>
              </a:rPr>
              <a:t>Jump &amp; program control instructions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Conditional jumps	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Logic and arithmetic instructions – are setting the flags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The flags are offering information about the previous instructions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Using flags we may transfer (using a conditional jump) the program execution to another instruction inside the program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en-US" dirty="0">
                <a:solidFill>
                  <a:srgbClr val="000099"/>
                </a:solidFill>
                <a:latin typeface="Garamond" pitchFamily="18" charset="0"/>
              </a:rPr>
              <a:t>	</a:t>
            </a: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if the condition was true</a:t>
            </a:r>
            <a:endParaRPr lang="en-US" altLang="en-US" dirty="0">
              <a:solidFill>
                <a:srgbClr val="CCCC00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Jump to the specified location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Instruction Pointer (IP) modifies continuously (to point to the next instruction to be executed)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o-RO" altLang="en-US" dirty="0">
                <a:solidFill>
                  <a:srgbClr val="000099"/>
                </a:solidFill>
                <a:latin typeface="Garamond" pitchFamily="18" charset="0"/>
              </a:rPr>
              <a:t>	</a:t>
            </a: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if the condition was false</a:t>
            </a:r>
            <a:endParaRPr lang="en-US" altLang="en-US" dirty="0">
              <a:latin typeface="Garamond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Program is continuing its execution with the next instruction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itchFamily="18" charset="0"/>
              </a:rPr>
              <a:t>IP is incremented as usual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Conditional jumps(cont.)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 dirty="0">
                <a:latin typeface="Garamond" pitchFamily="18" charset="0"/>
              </a:rPr>
              <a:t>The conditional jumps are testing: sign (S), zero (Z), carry (C), parity (P)</a:t>
            </a:r>
            <a:r>
              <a:rPr lang="ro-RO" altLang="en-US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and overflow (O)</a:t>
            </a:r>
          </a:p>
          <a:p>
            <a:pPr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 b="1" dirty="0">
                <a:solidFill>
                  <a:srgbClr val="000099"/>
                </a:solidFill>
                <a:latin typeface="Garamond" pitchFamily="18" charset="0"/>
              </a:rPr>
              <a:t>Obs</a:t>
            </a:r>
            <a:r>
              <a:rPr lang="en-US" altLang="en-US" b="1" dirty="0">
                <a:solidFill>
                  <a:srgbClr val="000099"/>
                </a:solidFill>
                <a:latin typeface="Garamond" pitchFamily="18" charset="0"/>
              </a:rPr>
              <a:t>.:</a:t>
            </a: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  </a:t>
            </a:r>
          </a:p>
          <a:p>
            <a:pPr lvl="1">
              <a:buFontTx/>
              <a:buNone/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 dirty="0">
                <a:latin typeface="Garamond" pitchFamily="18" charset="0"/>
              </a:rPr>
              <a:t>Val.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FFh</a:t>
            </a:r>
            <a:r>
              <a:rPr lang="en-US" altLang="en-US" dirty="0">
                <a:latin typeface="Garamond" pitchFamily="18" charset="0"/>
              </a:rPr>
              <a:t> is greater than 00h for unsigned numbers</a:t>
            </a:r>
          </a:p>
          <a:p>
            <a:pPr lvl="1">
              <a:buFontTx/>
              <a:buNone/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 dirty="0" err="1">
                <a:latin typeface="Garamond" pitchFamily="18" charset="0"/>
              </a:rPr>
              <a:t>Va</a:t>
            </a:r>
            <a:r>
              <a:rPr lang="ro-RO" altLang="en-US" dirty="0">
                <a:latin typeface="Garamond" pitchFamily="18" charset="0"/>
              </a:rPr>
              <a:t>l.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FFh</a:t>
            </a:r>
            <a:r>
              <a:rPr lang="en-US" altLang="en-US" dirty="0">
                <a:latin typeface="Garamond" pitchFamily="18" charset="0"/>
              </a:rPr>
              <a:t> (-1) is less than 00h for signed numbers</a:t>
            </a:r>
          </a:p>
          <a:p>
            <a:pPr lvl="1">
              <a:buFontTx/>
              <a:buNone/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 i="1" dirty="0">
                <a:solidFill>
                  <a:srgbClr val="000099"/>
                </a:solidFill>
                <a:latin typeface="Garamond" pitchFamily="18" charset="0"/>
              </a:rPr>
              <a:t>Comparison</a:t>
            </a:r>
            <a:r>
              <a:rPr lang="ro-RO" altLang="en-US" i="1" dirty="0">
                <a:solidFill>
                  <a:srgbClr val="000099"/>
                </a:solidFill>
                <a:latin typeface="Garamond" pitchFamily="18" charset="0"/>
              </a:rPr>
              <a:t>:</a:t>
            </a:r>
            <a:r>
              <a:rPr lang="en-US" altLang="en-US" i="1" dirty="0">
                <a:solidFill>
                  <a:srgbClr val="000099"/>
                </a:solidFill>
                <a:latin typeface="Garamond" pitchFamily="18" charset="0"/>
              </a:rPr>
              <a:t>	</a:t>
            </a:r>
            <a:r>
              <a:rPr lang="en-US" altLang="en-US" i="1" dirty="0" err="1">
                <a:solidFill>
                  <a:srgbClr val="000099"/>
                </a:solidFill>
                <a:latin typeface="Garamond" pitchFamily="18" charset="0"/>
              </a:rPr>
              <a:t>unsig</a:t>
            </a:r>
            <a:r>
              <a:rPr lang="ro-RO" altLang="en-US" i="1" dirty="0">
                <a:solidFill>
                  <a:srgbClr val="000099"/>
                </a:solidFill>
                <a:latin typeface="Garamond" pitchFamily="18" charset="0"/>
              </a:rPr>
              <a:t>n</a:t>
            </a:r>
            <a:r>
              <a:rPr lang="en-US" altLang="en-US" i="1" dirty="0" err="1">
                <a:solidFill>
                  <a:srgbClr val="000099"/>
                </a:solidFill>
                <a:latin typeface="Garamond" pitchFamily="18" charset="0"/>
              </a:rPr>
              <a:t>ed</a:t>
            </a:r>
            <a:r>
              <a:rPr lang="en-US" altLang="en-US" dirty="0">
                <a:latin typeface="Garamond" pitchFamily="18" charset="0"/>
              </a:rPr>
              <a:t>	</a:t>
            </a:r>
            <a:r>
              <a:rPr lang="en-US" altLang="en-US" dirty="0" err="1">
                <a:latin typeface="Garamond" pitchFamily="18" charset="0"/>
              </a:rPr>
              <a:t>ffh</a:t>
            </a:r>
            <a:r>
              <a:rPr lang="en-US" altLang="en-US" dirty="0">
                <a:latin typeface="Garamond" pitchFamily="18" charset="0"/>
              </a:rPr>
              <a:t> greater than</a:t>
            </a:r>
            <a:r>
              <a:rPr lang="ro-RO" altLang="en-US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00h but</a:t>
            </a:r>
          </a:p>
          <a:p>
            <a:pPr lvl="1">
              <a:buFontTx/>
              <a:buNone/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 dirty="0">
                <a:latin typeface="Garamond" pitchFamily="18" charset="0"/>
              </a:rPr>
              <a:t>		</a:t>
            </a:r>
            <a:r>
              <a:rPr lang="en-US" altLang="en-US" i="1" dirty="0">
                <a:solidFill>
                  <a:srgbClr val="0066CC"/>
                </a:solidFill>
                <a:latin typeface="Garamond" pitchFamily="18" charset="0"/>
              </a:rPr>
              <a:t>signed</a:t>
            </a:r>
            <a:r>
              <a:rPr lang="en-US" altLang="en-US" dirty="0">
                <a:latin typeface="Garamond" pitchFamily="18" charset="0"/>
              </a:rPr>
              <a:t>	</a:t>
            </a:r>
            <a:r>
              <a:rPr lang="en-US" altLang="en-US" dirty="0" err="1">
                <a:latin typeface="Garamond" pitchFamily="18" charset="0"/>
              </a:rPr>
              <a:t>ffh</a:t>
            </a:r>
            <a:r>
              <a:rPr lang="en-US" altLang="en-US" dirty="0">
                <a:latin typeface="Garamond" pitchFamily="18" charset="0"/>
              </a:rPr>
              <a:t> less than 00h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Numerical comparisons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3200"/>
            <a:ext cx="8077200" cy="4622800"/>
          </a:xfrm>
        </p:spPr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CMP X,Y</a:t>
            </a:r>
            <a:r>
              <a:rPr lang="en-US" altLang="en-US" dirty="0">
                <a:latin typeface="Garamond" pitchFamily="18" charset="0"/>
              </a:rPr>
              <a:t>(compare) comp</a:t>
            </a:r>
            <a:r>
              <a:rPr lang="ro-RO" altLang="en-US" dirty="0">
                <a:latin typeface="Garamond" pitchFamily="18" charset="0"/>
              </a:rPr>
              <a:t>ar</a:t>
            </a:r>
            <a:r>
              <a:rPr lang="en-US" altLang="en-US" dirty="0" err="1">
                <a:latin typeface="Garamond" pitchFamily="18" charset="0"/>
              </a:rPr>
              <a:t>es</a:t>
            </a:r>
            <a:r>
              <a:rPr lang="en-US" altLang="en-US" dirty="0">
                <a:latin typeface="Garamond" pitchFamily="18" charset="0"/>
              </a:rPr>
              <a:t> two values </a:t>
            </a:r>
            <a:r>
              <a:rPr lang="ro-RO" altLang="en-US" dirty="0">
                <a:latin typeface="Garamond" pitchFamily="18" charset="0"/>
              </a:rPr>
              <a:t>X </a:t>
            </a:r>
            <a:r>
              <a:rPr lang="en-US" altLang="en-US" dirty="0">
                <a:latin typeface="Garamond" pitchFamily="18" charset="0"/>
              </a:rPr>
              <a:t>and</a:t>
            </a:r>
            <a:r>
              <a:rPr lang="ro-RO" altLang="en-US" dirty="0">
                <a:latin typeface="Garamond" pitchFamily="18" charset="0"/>
              </a:rPr>
              <a:t> Y</a:t>
            </a:r>
            <a:endParaRPr lang="en-US" altLang="en-US" dirty="0">
              <a:latin typeface="Garamond" pitchFamily="18" charset="0"/>
            </a:endParaRPr>
          </a:p>
          <a:p>
            <a:pPr lvl="1"/>
            <a:r>
              <a:rPr lang="en-US" altLang="en-US" dirty="0">
                <a:latin typeface="Garamond" pitchFamily="18" charset="0"/>
              </a:rPr>
              <a:t>Like a subtraction</a:t>
            </a:r>
            <a:r>
              <a:rPr lang="ro-RO" altLang="en-US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that modifies only the flags</a:t>
            </a:r>
            <a:endParaRPr lang="en-US" altLang="en-US" i="1" dirty="0">
              <a:solidFill>
                <a:srgbClr val="000099"/>
              </a:solidFill>
              <a:latin typeface="Garamond" pitchFamily="18" charset="0"/>
            </a:endParaRPr>
          </a:p>
          <a:p>
            <a:pPr lvl="1"/>
            <a:r>
              <a:rPr lang="en-US" altLang="en-US" dirty="0">
                <a:latin typeface="Garamond" pitchFamily="18" charset="0"/>
              </a:rPr>
              <a:t>Used to check the contents of a register or </a:t>
            </a:r>
            <a:r>
              <a:rPr lang="ro-RO" altLang="en-US" dirty="0">
                <a:latin typeface="Garamond" pitchFamily="18" charset="0"/>
              </a:rPr>
              <a:t>a </a:t>
            </a:r>
            <a:r>
              <a:rPr lang="en-US" altLang="en-US" dirty="0">
                <a:latin typeface="Garamond" pitchFamily="18" charset="0"/>
              </a:rPr>
              <a:t>memory location with another value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Usually it is used with a conditional jump</a:t>
            </a:r>
          </a:p>
          <a:p>
            <a:pPr lvl="1">
              <a:buFontTx/>
              <a:buNone/>
            </a:pPr>
            <a:r>
              <a:rPr lang="en-US" altLang="en-US" dirty="0">
                <a:latin typeface="Garamond" pitchFamily="18" charset="0"/>
              </a:rPr>
              <a:t>	CMP	AL, 10h	            ;</a:t>
            </a:r>
            <a:r>
              <a:rPr lang="en-US" altLang="en-US" sz="1600" dirty="0">
                <a:latin typeface="Garamond" pitchFamily="18" charset="0"/>
              </a:rPr>
              <a:t>compares AL with10h (</a:t>
            </a:r>
            <a:r>
              <a:rPr lang="ro-RO" altLang="en-US" sz="1600" dirty="0">
                <a:latin typeface="Garamond" pitchFamily="18" charset="0"/>
              </a:rPr>
              <a:t>AL</a:t>
            </a:r>
            <a:r>
              <a:rPr lang="en-US" altLang="en-US" sz="1600" dirty="0">
                <a:latin typeface="Garamond" pitchFamily="18" charset="0"/>
              </a:rPr>
              <a:t> doesn’t change)</a:t>
            </a:r>
          </a:p>
          <a:p>
            <a:pPr lvl="1">
              <a:buFontTx/>
              <a:buNone/>
            </a:pPr>
            <a:r>
              <a:rPr lang="en-US" altLang="en-US" sz="1600" dirty="0">
                <a:latin typeface="Garamond" pitchFamily="18" charset="0"/>
              </a:rPr>
              <a:t>	</a:t>
            </a:r>
            <a:r>
              <a:rPr lang="en-US" altLang="en-US" dirty="0">
                <a:latin typeface="Garamond" pitchFamily="18" charset="0"/>
              </a:rPr>
              <a:t>JAE	SU</a:t>
            </a:r>
            <a:r>
              <a:rPr lang="ro-RO" altLang="en-US" dirty="0">
                <a:latin typeface="Garamond" pitchFamily="18" charset="0"/>
              </a:rPr>
              <a:t>P</a:t>
            </a:r>
            <a:r>
              <a:rPr lang="en-US" altLang="en-US" dirty="0">
                <a:latin typeface="Garamond" pitchFamily="18" charset="0"/>
              </a:rPr>
              <a:t>ER	</a:t>
            </a:r>
            <a:r>
              <a:rPr lang="en-US" altLang="en-US" sz="1600" dirty="0">
                <a:latin typeface="Garamond" pitchFamily="18" charset="0"/>
              </a:rPr>
              <a:t>          </a:t>
            </a:r>
            <a:r>
              <a:rPr lang="en-US" altLang="en-US" dirty="0">
                <a:latin typeface="Garamond" pitchFamily="18" charset="0"/>
              </a:rPr>
              <a:t>  ;if 10h &gt;= then jump to label SU</a:t>
            </a:r>
            <a:r>
              <a:rPr lang="ro-RO" altLang="en-US" dirty="0">
                <a:latin typeface="Garamond" pitchFamily="18" charset="0"/>
              </a:rPr>
              <a:t>P</a:t>
            </a:r>
            <a:r>
              <a:rPr lang="en-US" altLang="en-US" dirty="0">
                <a:latin typeface="Garamond" pitchFamily="18" charset="0"/>
              </a:rPr>
              <a:t>ER</a:t>
            </a:r>
          </a:p>
          <a:p>
            <a:endParaRPr lang="en-US" altLang="en-US" dirty="0">
              <a:solidFill>
                <a:srgbClr val="CCCC00"/>
              </a:solidFill>
              <a:latin typeface="Garamond" pitchFamily="18" charset="0"/>
            </a:endParaRPr>
          </a:p>
          <a:p>
            <a:r>
              <a:rPr lang="en-US" altLang="en-US" sz="1800" dirty="0">
                <a:solidFill>
                  <a:srgbClr val="000099"/>
                </a:solidFill>
                <a:latin typeface="Garamond" pitchFamily="18" charset="0"/>
              </a:rPr>
              <a:t>SUB X,Y</a:t>
            </a:r>
            <a:r>
              <a:rPr lang="en-US" altLang="en-US" sz="1800" dirty="0">
                <a:latin typeface="Garamond" pitchFamily="18" charset="0"/>
              </a:rPr>
              <a:t>(subtraction) computes the difference </a:t>
            </a:r>
            <a:r>
              <a:rPr lang="ro-RO" altLang="en-US" sz="1800" dirty="0">
                <a:latin typeface="Garamond" pitchFamily="18" charset="0"/>
              </a:rPr>
              <a:t>X</a:t>
            </a:r>
            <a:r>
              <a:rPr lang="en-US" altLang="en-US" sz="1800" dirty="0">
                <a:latin typeface="Garamond" pitchFamily="18" charset="0"/>
              </a:rPr>
              <a:t> -</a:t>
            </a:r>
            <a:r>
              <a:rPr lang="ro-RO" altLang="en-US" sz="1800" dirty="0">
                <a:latin typeface="Garamond" pitchFamily="18" charset="0"/>
              </a:rPr>
              <a:t> Y</a:t>
            </a:r>
            <a:endParaRPr lang="en-US" altLang="en-US" sz="1800" dirty="0">
              <a:latin typeface="Garamond" pitchFamily="18" charset="0"/>
            </a:endParaRPr>
          </a:p>
          <a:p>
            <a:pPr lvl="1"/>
            <a:r>
              <a:rPr lang="en-US" altLang="en-US" dirty="0">
                <a:latin typeface="Garamond" pitchFamily="18" charset="0"/>
              </a:rPr>
              <a:t>Saves the result in X and sets the flags</a:t>
            </a:r>
          </a:p>
          <a:p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>
                <a:latin typeface="Garamond" pitchFamily="18" charset="0"/>
              </a:rPr>
            </a:br>
            <a:r>
              <a:rPr lang="en-US" altLang="en-US" dirty="0">
                <a:latin typeface="Garamond" pitchFamily="18" charset="0"/>
              </a:rPr>
              <a:t>Flags’ settings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			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000099"/>
                </a:solidFill>
                <a:latin typeface="Times New Roman" pitchFamily="18" charset="0"/>
              </a:rPr>
              <a:t>CMP	Op1, Op2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641600"/>
            <a:ext cx="763542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Unsigned operands			Signed operands</a:t>
            </a:r>
          </a:p>
          <a:p>
            <a:endParaRPr lang="en-US" altLang="en-US" sz="1600" b="1" dirty="0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Z:</a:t>
            </a:r>
            <a:r>
              <a:rPr lang="en-US" altLang="en-US" sz="1600" dirty="0">
                <a:latin typeface="Times New Roman" pitchFamily="18" charset="0"/>
              </a:rPr>
              <a:t> </a:t>
            </a:r>
            <a:r>
              <a:rPr lang="en-US" altLang="en-US" sz="1600" dirty="0" err="1">
                <a:latin typeface="Times New Roman" pitchFamily="18" charset="0"/>
              </a:rPr>
              <a:t>eq</a:t>
            </a:r>
            <a:r>
              <a:rPr lang="en-US" altLang="en-US" sz="1600" dirty="0">
                <a:latin typeface="Times New Roman" pitchFamily="18" charset="0"/>
              </a:rPr>
              <a:t>/not-</a:t>
            </a:r>
            <a:r>
              <a:rPr lang="en-US" altLang="en-US" sz="1600" dirty="0" err="1">
                <a:latin typeface="Times New Roman" pitchFamily="18" charset="0"/>
              </a:rPr>
              <a:t>eq</a:t>
            </a:r>
            <a:r>
              <a:rPr lang="en-US" altLang="en-US" sz="1600" dirty="0">
                <a:latin typeface="Times New Roman" pitchFamily="18" charset="0"/>
              </a:rPr>
              <a:t>			 </a:t>
            </a:r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Z:</a:t>
            </a:r>
            <a:r>
              <a:rPr lang="en-US" altLang="en-US" sz="1600" dirty="0">
                <a:latin typeface="Times New Roman" pitchFamily="18" charset="0"/>
              </a:rPr>
              <a:t> </a:t>
            </a:r>
            <a:r>
              <a:rPr lang="en-US" altLang="en-US" sz="1600" dirty="0" err="1">
                <a:latin typeface="Times New Roman" pitchFamily="18" charset="0"/>
              </a:rPr>
              <a:t>eq</a:t>
            </a:r>
            <a:r>
              <a:rPr lang="en-US" altLang="en-US" sz="1600" dirty="0">
                <a:latin typeface="Times New Roman" pitchFamily="18" charset="0"/>
              </a:rPr>
              <a:t>/not-</a:t>
            </a:r>
            <a:r>
              <a:rPr lang="en-US" altLang="en-US" sz="1600" dirty="0" err="1">
                <a:latin typeface="Times New Roman" pitchFamily="18" charset="0"/>
              </a:rPr>
              <a:t>eq</a:t>
            </a:r>
            <a:endParaRPr lang="en-US" altLang="en-US" sz="1600" dirty="0">
              <a:latin typeface="Times New Roman" pitchFamily="18" charset="0"/>
            </a:endParaRPr>
          </a:p>
          <a:p>
            <a:endParaRPr lang="en-US" altLang="en-US" sz="1600" dirty="0">
              <a:latin typeface="Times New Roman" pitchFamily="18" charset="0"/>
            </a:endParaRPr>
          </a:p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C:</a:t>
            </a:r>
            <a:r>
              <a:rPr lang="en-US" altLang="en-US" sz="1600" dirty="0">
                <a:latin typeface="Times New Roman" pitchFamily="18" charset="0"/>
              </a:rPr>
              <a:t> O</a:t>
            </a:r>
            <a:r>
              <a:rPr lang="ro-RO" altLang="en-US" sz="1600" dirty="0">
                <a:latin typeface="Times New Roman" pitchFamily="18" charset="0"/>
              </a:rPr>
              <a:t>p</a:t>
            </a:r>
            <a:r>
              <a:rPr lang="en-US" altLang="en-US" sz="1600" dirty="0">
                <a:latin typeface="Times New Roman" pitchFamily="18" charset="0"/>
              </a:rPr>
              <a:t>1  &lt;  Op2 (C=1)	 		</a:t>
            </a:r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C:</a:t>
            </a:r>
            <a:r>
              <a:rPr lang="en-US" altLang="en-US" sz="1600" dirty="0">
                <a:latin typeface="Times New Roman" pitchFamily="18" charset="0"/>
              </a:rPr>
              <a:t> no meaning</a:t>
            </a:r>
          </a:p>
          <a:p>
            <a:r>
              <a:rPr lang="en-US" altLang="en-US" sz="1600" dirty="0">
                <a:latin typeface="Times New Roman" pitchFamily="18" charset="0"/>
              </a:rPr>
              <a:t>     Op1 &gt;= Op2 (C=0)</a:t>
            </a:r>
          </a:p>
          <a:p>
            <a:endParaRPr lang="en-US" altLang="en-US" sz="1600" dirty="0">
              <a:latin typeface="Times New Roman" pitchFamily="18" charset="0"/>
            </a:endParaRPr>
          </a:p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S:</a:t>
            </a:r>
            <a:r>
              <a:rPr lang="en-US" altLang="en-US" sz="1600" dirty="0">
                <a:latin typeface="Times New Roman" pitchFamily="18" charset="0"/>
              </a:rPr>
              <a:t> no meaning 		 	</a:t>
            </a:r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S</a:t>
            </a:r>
            <a:r>
              <a:rPr lang="en-US" altLang="en-US" sz="1600" b="1" dirty="0">
                <a:solidFill>
                  <a:srgbClr val="CCCC00"/>
                </a:solidFill>
                <a:latin typeface="Times New Roman" pitchFamily="18" charset="0"/>
              </a:rPr>
              <a:t> </a:t>
            </a:r>
            <a:r>
              <a:rPr lang="en-US" altLang="en-US" sz="1600" dirty="0">
                <a:latin typeface="Times New Roman" pitchFamily="18" charset="0"/>
              </a:rPr>
              <a:t>and</a:t>
            </a:r>
            <a:r>
              <a:rPr lang="en-US" altLang="en-US" sz="1600" b="1" dirty="0">
                <a:solidFill>
                  <a:srgbClr val="CCCC00"/>
                </a:solidFill>
                <a:latin typeface="Times New Roman" pitchFamily="18" charset="0"/>
              </a:rPr>
              <a:t> </a:t>
            </a:r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O</a:t>
            </a:r>
            <a:r>
              <a:rPr lang="en-US" altLang="en-US" sz="1600" dirty="0">
                <a:latin typeface="Times New Roman" pitchFamily="18" charset="0"/>
              </a:rPr>
              <a:t> together</a:t>
            </a:r>
          </a:p>
          <a:p>
            <a:r>
              <a:rPr lang="en-US" altLang="en-US" sz="1600" b="1" dirty="0">
                <a:solidFill>
                  <a:srgbClr val="000099"/>
                </a:solidFill>
                <a:latin typeface="Times New Roman" pitchFamily="18" charset="0"/>
              </a:rPr>
              <a:t>O:</a:t>
            </a:r>
            <a:r>
              <a:rPr lang="en-US" altLang="en-US" sz="1600" dirty="0">
                <a:latin typeface="Times New Roman" pitchFamily="18" charset="0"/>
              </a:rPr>
              <a:t> no meaning </a:t>
            </a:r>
            <a:r>
              <a:rPr lang="ro-RO" altLang="en-US" sz="1600" dirty="0">
                <a:latin typeface="Times New Roman" pitchFamily="18" charset="0"/>
              </a:rPr>
              <a:t>	</a:t>
            </a:r>
            <a:r>
              <a:rPr lang="en-US" altLang="en-US" sz="1600" dirty="0">
                <a:latin typeface="Times New Roman" pitchFamily="18" charset="0"/>
              </a:rPr>
              <a:t>		If ((S=0) and (O=1)) or  ((S=1) and (O=0))  </a:t>
            </a:r>
            <a:br>
              <a:rPr lang="en-US" altLang="en-US" sz="1600" dirty="0">
                <a:latin typeface="Times New Roman" pitchFamily="18" charset="0"/>
              </a:rPr>
            </a:br>
            <a:r>
              <a:rPr lang="en-US" altLang="en-US" sz="1600" dirty="0">
                <a:latin typeface="Times New Roman" pitchFamily="18" charset="0"/>
              </a:rPr>
              <a:t>					then Op1  &lt;  Op2 </a:t>
            </a:r>
          </a:p>
          <a:p>
            <a:r>
              <a:rPr lang="en-US" altLang="en-US" sz="1600" dirty="0">
                <a:latin typeface="Times New Roman" pitchFamily="18" charset="0"/>
              </a:rPr>
              <a:t>				If ((S=0) and (O=0)) or  ((S=1) and (O=1))  </a:t>
            </a:r>
            <a:br>
              <a:rPr lang="en-US" altLang="en-US" sz="1600" dirty="0">
                <a:latin typeface="Times New Roman" pitchFamily="18" charset="0"/>
              </a:rPr>
            </a:br>
            <a:r>
              <a:rPr lang="en-US" altLang="en-US" sz="1600" dirty="0">
                <a:latin typeface="Times New Roman" pitchFamily="18" charset="0"/>
              </a:rPr>
              <a:t>					then Op1 &gt;= Op2 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 flipH="1">
            <a:off x="3657600" y="2670175"/>
            <a:ext cx="11113" cy="3044825"/>
          </a:xfrm>
          <a:prstGeom prst="line">
            <a:avLst/>
          </a:prstGeom>
          <a:noFill/>
          <a:ln w="38100" cmpd="dbl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533400" y="2971800"/>
            <a:ext cx="7585075" cy="0"/>
          </a:xfrm>
          <a:prstGeom prst="line">
            <a:avLst/>
          </a:prstGeom>
          <a:noFill/>
          <a:ln w="38100" cmpd="dbl">
            <a:solidFill>
              <a:srgbClr val="66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Comparing signed integers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0500"/>
            <a:ext cx="7772400" cy="46355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Let ‘s consider:</a:t>
            </a:r>
            <a:r>
              <a:rPr lang="ro-RO" altLang="en-US" dirty="0">
                <a:latin typeface="Garamond" panose="02020404030301010803" pitchFamily="18" charset="0"/>
              </a:rPr>
              <a:t> </a:t>
            </a:r>
            <a:r>
              <a:rPr lang="en-US" altLang="en-US" dirty="0">
                <a:solidFill>
                  <a:srgbClr val="000099"/>
                </a:solidFill>
                <a:latin typeface="Garamond" panose="02020404030301010803" pitchFamily="18" charset="0"/>
              </a:rPr>
              <a:t>CMP  AX,BX</a:t>
            </a:r>
            <a:r>
              <a:rPr lang="en-US" altLang="en-US" dirty="0">
                <a:latin typeface="Garamond" panose="02020404030301010803" pitchFamily="18" charset="0"/>
              </a:rPr>
              <a:t>   </a:t>
            </a:r>
          </a:p>
          <a:p>
            <a:pPr lvl="1">
              <a:spcAft>
                <a:spcPct val="300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The </a:t>
            </a:r>
            <a:r>
              <a:rPr lang="en-US" altLang="en-US" dirty="0">
                <a:solidFill>
                  <a:srgbClr val="000099"/>
                </a:solidFill>
                <a:latin typeface="Garamond" panose="02020404030301010803" pitchFamily="18" charset="0"/>
              </a:rPr>
              <a:t>Sign bit</a:t>
            </a:r>
            <a:r>
              <a:rPr lang="en-US" altLang="en-US" dirty="0">
                <a:latin typeface="Garamond" panose="02020404030301010803" pitchFamily="18" charset="0"/>
              </a:rPr>
              <a:t> (S) will be set function of the result for the operation AX-BX </a:t>
            </a:r>
            <a:r>
              <a:rPr lang="ro-RO" altLang="en-US" dirty="0">
                <a:latin typeface="Garamond" panose="02020404030301010803" pitchFamily="18" charset="0"/>
              </a:rPr>
              <a:t>(</a:t>
            </a:r>
            <a:r>
              <a:rPr lang="en-US" altLang="en-US" dirty="0">
                <a:latin typeface="Garamond" panose="02020404030301010803" pitchFamily="18" charset="0"/>
              </a:rPr>
              <a:t>if it has an 1 in the </a:t>
            </a:r>
            <a:r>
              <a:rPr lang="en-US" altLang="en-US" dirty="0" err="1">
                <a:latin typeface="Garamond" panose="02020404030301010803" pitchFamily="18" charset="0"/>
              </a:rPr>
              <a:t>msb</a:t>
            </a:r>
            <a:r>
              <a:rPr lang="en-US" altLang="en-US" dirty="0">
                <a:latin typeface="Garamond" panose="02020404030301010803" pitchFamily="18" charset="0"/>
              </a:rPr>
              <a:t> of the result)</a:t>
            </a:r>
          </a:p>
          <a:p>
            <a:pPr lvl="1">
              <a:spcAft>
                <a:spcPct val="300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The </a:t>
            </a:r>
            <a:r>
              <a:rPr lang="en-US" altLang="en-US" dirty="0">
                <a:solidFill>
                  <a:srgbClr val="000099"/>
                </a:solidFill>
                <a:latin typeface="Garamond" panose="02020404030301010803" pitchFamily="18" charset="0"/>
              </a:rPr>
              <a:t>Overflow flag</a:t>
            </a:r>
            <a:r>
              <a:rPr lang="en-US" altLang="en-US" dirty="0">
                <a:latin typeface="Garamond" panose="02020404030301010803" pitchFamily="18" charset="0"/>
              </a:rPr>
              <a:t> (O) will be set if the result AX-BX represents a number outside the definition range (-32768 to 32767 for 16-bits</a:t>
            </a:r>
            <a:r>
              <a:rPr lang="ro-RO" altLang="en-US" dirty="0">
                <a:latin typeface="Garamond" panose="02020404030301010803" pitchFamily="18" charset="0"/>
              </a:rPr>
              <a:t>)</a:t>
            </a:r>
            <a:r>
              <a:rPr lang="en-US" altLang="en-US" dirty="0">
                <a:latin typeface="Garamond" panose="02020404030301010803" pitchFamily="18" charset="0"/>
              </a:rPr>
              <a:t> represented as an integer. </a:t>
            </a:r>
          </a:p>
          <a:p>
            <a:pPr>
              <a:spcAft>
                <a:spcPct val="300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Instructions</a:t>
            </a:r>
            <a:r>
              <a:rPr lang="en-US" altLang="en-US" dirty="0">
                <a:solidFill>
                  <a:srgbClr val="66FFFF"/>
                </a:solidFill>
                <a:latin typeface="Garamond" panose="02020404030301010803" pitchFamily="18" charset="0"/>
              </a:rPr>
              <a:t> </a:t>
            </a:r>
            <a:r>
              <a:rPr lang="en-US" altLang="en-US" dirty="0">
                <a:solidFill>
                  <a:srgbClr val="000099"/>
                </a:solidFill>
                <a:latin typeface="Garamond" panose="02020404030301010803" pitchFamily="18" charset="0"/>
              </a:rPr>
              <a:t>JS</a:t>
            </a:r>
            <a:r>
              <a:rPr lang="en-US" altLang="en-US" dirty="0">
                <a:latin typeface="Garamond" panose="02020404030301010803" pitchFamily="18" charset="0"/>
              </a:rPr>
              <a:t> (jump on sign) and </a:t>
            </a:r>
            <a:r>
              <a:rPr lang="en-US" altLang="en-US" dirty="0">
                <a:solidFill>
                  <a:srgbClr val="000099"/>
                </a:solidFill>
                <a:latin typeface="Garamond" panose="02020404030301010803" pitchFamily="18" charset="0"/>
              </a:rPr>
              <a:t>JL</a:t>
            </a:r>
            <a:r>
              <a:rPr lang="en-US" altLang="en-US" dirty="0">
                <a:solidFill>
                  <a:srgbClr val="66FFFF"/>
                </a:solidFill>
                <a:latin typeface="Garamond" panose="02020404030301010803" pitchFamily="18" charset="0"/>
              </a:rPr>
              <a:t> </a:t>
            </a:r>
            <a:r>
              <a:rPr lang="en-US" altLang="en-US" dirty="0">
                <a:latin typeface="Garamond" panose="02020404030301010803" pitchFamily="18" charset="0"/>
              </a:rPr>
              <a:t>(jump less than) </a:t>
            </a:r>
          </a:p>
          <a:p>
            <a:pPr lvl="1">
              <a:spcAft>
                <a:spcPct val="30000"/>
              </a:spcAft>
            </a:pPr>
            <a:r>
              <a:rPr lang="en-US" altLang="en-US" dirty="0">
                <a:solidFill>
                  <a:srgbClr val="000099"/>
                </a:solidFill>
                <a:latin typeface="Garamond" panose="02020404030301010803" pitchFamily="18" charset="0"/>
              </a:rPr>
              <a:t>JS</a:t>
            </a:r>
            <a:r>
              <a:rPr lang="en-US" altLang="en-US" dirty="0">
                <a:solidFill>
                  <a:srgbClr val="66FFFF"/>
                </a:solidFill>
                <a:latin typeface="Garamond" panose="02020404030301010803" pitchFamily="18" charset="0"/>
              </a:rPr>
              <a:t> </a:t>
            </a:r>
            <a:r>
              <a:rPr lang="en-US" altLang="en-US" dirty="0">
                <a:latin typeface="Garamond" panose="02020404030301010803" pitchFamily="18" charset="0"/>
              </a:rPr>
              <a:t>looks at sign bit (S) for the last comparison or subtraction.</a:t>
            </a:r>
            <a:r>
              <a:rPr lang="ro-RO" altLang="en-US" dirty="0">
                <a:latin typeface="Garamond" panose="02020404030301010803" pitchFamily="18" charset="0"/>
              </a:rPr>
              <a:t>		</a:t>
            </a:r>
            <a:r>
              <a:rPr lang="en-US" altLang="en-US" dirty="0">
                <a:latin typeface="Garamond" panose="02020404030301010803" pitchFamily="18" charset="0"/>
              </a:rPr>
              <a:t> If S = = 1 then the jump is done.</a:t>
            </a:r>
          </a:p>
          <a:p>
            <a:pPr lvl="1">
              <a:spcAft>
                <a:spcPct val="30000"/>
              </a:spcAft>
            </a:pPr>
            <a:r>
              <a:rPr lang="en-US" altLang="en-US" dirty="0">
                <a:solidFill>
                  <a:srgbClr val="000099"/>
                </a:solidFill>
                <a:latin typeface="Garamond" panose="02020404030301010803" pitchFamily="18" charset="0"/>
              </a:rPr>
              <a:t>JL verifies</a:t>
            </a:r>
            <a:r>
              <a:rPr lang="en-US" altLang="en-US" dirty="0">
                <a:latin typeface="Garamond" panose="02020404030301010803" pitchFamily="18" charset="0"/>
              </a:rPr>
              <a:t> the last comparison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Comparing signed integers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Garamond" panose="02020404030301010803" pitchFamily="18" charset="0"/>
            </a:endParaRPr>
          </a:p>
          <a:p>
            <a:r>
              <a:rPr lang="en-US" altLang="en-US" dirty="0">
                <a:latin typeface="Garamond" panose="02020404030301010803" pitchFamily="18" charset="0"/>
              </a:rPr>
              <a:t>JL is true if:</a:t>
            </a:r>
          </a:p>
          <a:p>
            <a:r>
              <a:rPr lang="en-US" altLang="en-US" dirty="0">
                <a:solidFill>
                  <a:srgbClr val="000099"/>
                </a:solidFill>
                <a:latin typeface="Garamond" panose="02020404030301010803" pitchFamily="18" charset="0"/>
              </a:rPr>
              <a:t>S=1, O=0: 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(AX-BX) negative</a:t>
            </a:r>
            <a:r>
              <a:rPr lang="ro-RO" altLang="en-US" dirty="0">
                <a:latin typeface="Garamond" panose="02020404030301010803" pitchFamily="18" charset="0"/>
              </a:rPr>
              <a:t> </a:t>
            </a:r>
            <a:r>
              <a:rPr lang="en-US" altLang="en-US" dirty="0">
                <a:latin typeface="Garamond" panose="02020404030301010803" pitchFamily="18" charset="0"/>
              </a:rPr>
              <a:t>and (AX-BX) did not produce overflow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Example (8-bits): </a:t>
            </a:r>
          </a:p>
          <a:p>
            <a:pPr>
              <a:buFontTx/>
              <a:buNone/>
            </a:pPr>
            <a:r>
              <a:rPr lang="en-US" altLang="en-US" dirty="0">
                <a:latin typeface="Garamond" panose="02020404030301010803" pitchFamily="18" charset="0"/>
              </a:rPr>
              <a:t>			</a:t>
            </a:r>
            <a:r>
              <a:rPr lang="en-US" altLang="en-US" sz="1800" dirty="0">
                <a:latin typeface="Garamond" panose="02020404030301010803" pitchFamily="18" charset="0"/>
              </a:rPr>
              <a:t>(-5) - (2) = (-7) </a:t>
            </a:r>
          </a:p>
          <a:p>
            <a:pPr>
              <a:buFontTx/>
              <a:buNone/>
            </a:pPr>
            <a:r>
              <a:rPr lang="en-US" altLang="en-US" sz="1800" dirty="0">
                <a:latin typeface="Garamond" panose="02020404030301010803" pitchFamily="18" charset="0"/>
              </a:rPr>
              <a:t>               	The result (-7) has the sign bit set </a:t>
            </a:r>
          </a:p>
          <a:p>
            <a:pPr>
              <a:buFontTx/>
              <a:buNone/>
            </a:pPr>
            <a:r>
              <a:rPr lang="en-US" altLang="en-US" sz="1800" dirty="0">
                <a:latin typeface="Garamond" panose="02020404030301010803" pitchFamily="18" charset="0"/>
              </a:rPr>
              <a:t>               	In this case (-5) is less than (2).</a:t>
            </a:r>
            <a:r>
              <a:rPr lang="en-US" altLang="en-US" dirty="0">
                <a:latin typeface="Garamond" panose="02020404030301010803" pitchFamily="18" charset="0"/>
              </a:rPr>
              <a:t>    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Jump instructions terminology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latin typeface="Garamond" panose="02020404030301010803" pitchFamily="18" charset="0"/>
              </a:rPr>
              <a:t>The terminology used for the jump instructions is the following:</a:t>
            </a:r>
            <a:endParaRPr lang="en-US" altLang="en-US" dirty="0">
              <a:solidFill>
                <a:srgbClr val="000099"/>
              </a:solidFill>
              <a:latin typeface="Garamond" panose="02020404030301010803" pitchFamily="18" charset="0"/>
            </a:endParaRPr>
          </a:p>
          <a:p>
            <a:pPr lvl="1"/>
            <a:r>
              <a:rPr lang="en-US" altLang="en-US" b="1" dirty="0">
                <a:solidFill>
                  <a:srgbClr val="000099"/>
                </a:solidFill>
                <a:latin typeface="Garamond" panose="02020404030301010803" pitchFamily="18" charset="0"/>
              </a:rPr>
              <a:t>Above/Below</a:t>
            </a:r>
            <a:r>
              <a:rPr lang="en-US" altLang="en-US" b="1" dirty="0">
                <a:solidFill>
                  <a:srgbClr val="66FFFF"/>
                </a:solidFill>
                <a:latin typeface="Garamond" panose="02020404030301010803" pitchFamily="18" charset="0"/>
              </a:rPr>
              <a:t>	</a:t>
            </a:r>
            <a:r>
              <a:rPr lang="en-US" altLang="en-US" dirty="0">
                <a:latin typeface="Garamond" panose="02020404030301010803" pitchFamily="18" charset="0"/>
              </a:rPr>
              <a:t>	used for unsigned comparison</a:t>
            </a:r>
          </a:p>
          <a:p>
            <a:pPr lvl="1"/>
            <a:r>
              <a:rPr lang="en-US" altLang="en-US" b="1" dirty="0">
                <a:solidFill>
                  <a:srgbClr val="000099"/>
                </a:solidFill>
                <a:latin typeface="Garamond" panose="02020404030301010803" pitchFamily="18" charset="0"/>
              </a:rPr>
              <a:t>Greater/Less</a:t>
            </a:r>
            <a:r>
              <a:rPr lang="en-US" altLang="en-US" b="1" dirty="0">
                <a:solidFill>
                  <a:srgbClr val="66FFFF"/>
                </a:solidFill>
                <a:latin typeface="Garamond" panose="02020404030301010803" pitchFamily="18" charset="0"/>
              </a:rPr>
              <a:t>	</a:t>
            </a:r>
            <a:r>
              <a:rPr lang="en-US" altLang="en-US" dirty="0">
                <a:latin typeface="Garamond" panose="02020404030301010803" pitchFamily="18" charset="0"/>
              </a:rPr>
              <a:t>	 used for signed comparison</a:t>
            </a:r>
          </a:p>
          <a:p>
            <a:endParaRPr lang="en-US" altLang="en-US" dirty="0">
              <a:latin typeface="Garamond" panose="02020404030301010803" pitchFamily="18" charset="0"/>
            </a:endParaRPr>
          </a:p>
          <a:p>
            <a:r>
              <a:rPr lang="en-US" altLang="en-US" dirty="0">
                <a:latin typeface="Garamond" panose="02020404030301010803" pitchFamily="18" charset="0"/>
              </a:rPr>
              <a:t>Names’ significance:</a:t>
            </a:r>
          </a:p>
          <a:p>
            <a:pPr>
              <a:buFontTx/>
              <a:buNone/>
            </a:pPr>
            <a:r>
              <a:rPr lang="en-US" altLang="en-US" dirty="0">
                <a:latin typeface="Garamond" panose="02020404030301010803" pitchFamily="18" charset="0"/>
              </a:rPr>
              <a:t>	J 		=&gt;  	Jump</a:t>
            </a:r>
          </a:p>
          <a:p>
            <a:pPr>
              <a:buFontTx/>
              <a:buNone/>
            </a:pPr>
            <a:r>
              <a:rPr lang="en-US" altLang="en-US" dirty="0">
                <a:latin typeface="Garamond" panose="02020404030301010803" pitchFamily="18" charset="0"/>
              </a:rPr>
              <a:t>	N 		=&gt; 	Not</a:t>
            </a:r>
          </a:p>
          <a:p>
            <a:pPr>
              <a:buFontTx/>
              <a:buNone/>
            </a:pPr>
            <a:r>
              <a:rPr lang="en-US" altLang="en-US" dirty="0">
                <a:latin typeface="Garamond" panose="02020404030301010803" pitchFamily="18" charset="0"/>
              </a:rPr>
              <a:t>	A/B G/L	=&gt; 	Above/Below  Greater/Less</a:t>
            </a:r>
          </a:p>
          <a:p>
            <a:pPr>
              <a:buFontTx/>
              <a:buNone/>
            </a:pPr>
            <a:r>
              <a:rPr lang="en-US" altLang="en-US" dirty="0">
                <a:latin typeface="Garamond" panose="02020404030301010803" pitchFamily="18" charset="0"/>
              </a:rPr>
              <a:t>	E		=&gt;	Equal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Firebal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3180</TotalTime>
  <Words>1177</Words>
  <Application>Microsoft Office PowerPoint</Application>
  <PresentationFormat>On-screen Show (4:3)</PresentationFormat>
  <Paragraphs>130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Garamond</vt:lpstr>
      <vt:lpstr>Symbol</vt:lpstr>
      <vt:lpstr>Times New Roman</vt:lpstr>
      <vt:lpstr>Fireball</vt:lpstr>
      <vt:lpstr>IT Basics ASM - 2</vt:lpstr>
      <vt:lpstr>Contents</vt:lpstr>
      <vt:lpstr>Conditional jumps  </vt:lpstr>
      <vt:lpstr>Conditional jumps(cont.)</vt:lpstr>
      <vt:lpstr>Numerical comparisons</vt:lpstr>
      <vt:lpstr> Flags’ settings</vt:lpstr>
      <vt:lpstr>Comparing signed integers</vt:lpstr>
      <vt:lpstr>Comparing signed integers (cont.)</vt:lpstr>
      <vt:lpstr>Jump instructions terminology</vt:lpstr>
      <vt:lpstr>Jump instructions’ summary</vt:lpstr>
      <vt:lpstr>Jump instructions’ summary (cont.)</vt:lpstr>
      <vt:lpstr> The LOOP instruction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ITB ASM - 2</dc:title>
  <dc:creator>RZ</dc:creator>
  <cp:lastModifiedBy>Administrator</cp:lastModifiedBy>
  <cp:revision>164</cp:revision>
  <cp:lastPrinted>1999-08-25T13:17:36Z</cp:lastPrinted>
  <dcterms:created xsi:type="dcterms:W3CDTF">1999-08-25T01:21:32Z</dcterms:created>
  <dcterms:modified xsi:type="dcterms:W3CDTF">2023-12-12T16:45:29Z</dcterms:modified>
</cp:coreProperties>
</file>