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45"/>
  </p:notesMasterIdLst>
  <p:handoutMasterIdLst>
    <p:handoutMasterId r:id="rId46"/>
  </p:handoutMasterIdLst>
  <p:sldIdLst>
    <p:sldId id="256" r:id="rId2"/>
    <p:sldId id="288" r:id="rId3"/>
    <p:sldId id="309" r:id="rId4"/>
    <p:sldId id="293" r:id="rId5"/>
    <p:sldId id="292" r:id="rId6"/>
    <p:sldId id="262" r:id="rId7"/>
    <p:sldId id="270" r:id="rId8"/>
    <p:sldId id="271" r:id="rId9"/>
    <p:sldId id="272" r:id="rId10"/>
    <p:sldId id="273" r:id="rId11"/>
    <p:sldId id="274" r:id="rId12"/>
    <p:sldId id="275" r:id="rId13"/>
    <p:sldId id="257" r:id="rId14"/>
    <p:sldId id="258" r:id="rId15"/>
    <p:sldId id="291" r:id="rId16"/>
    <p:sldId id="278" r:id="rId17"/>
    <p:sldId id="277" r:id="rId18"/>
    <p:sldId id="280" r:id="rId19"/>
    <p:sldId id="312" r:id="rId20"/>
    <p:sldId id="281" r:id="rId21"/>
    <p:sldId id="282" r:id="rId22"/>
    <p:sldId id="283" r:id="rId23"/>
    <p:sldId id="284" r:id="rId24"/>
    <p:sldId id="311" r:id="rId25"/>
    <p:sldId id="313" r:id="rId26"/>
    <p:sldId id="261" r:id="rId27"/>
    <p:sldId id="310" r:id="rId28"/>
    <p:sldId id="294" r:id="rId29"/>
    <p:sldId id="295" r:id="rId30"/>
    <p:sldId id="296" r:id="rId31"/>
    <p:sldId id="297" r:id="rId32"/>
    <p:sldId id="298" r:id="rId33"/>
    <p:sldId id="314" r:id="rId34"/>
    <p:sldId id="315" r:id="rId35"/>
    <p:sldId id="316" r:id="rId36"/>
    <p:sldId id="300" r:id="rId37"/>
    <p:sldId id="317" r:id="rId38"/>
    <p:sldId id="318" r:id="rId39"/>
    <p:sldId id="319" r:id="rId40"/>
    <p:sldId id="299" r:id="rId41"/>
    <p:sldId id="320" r:id="rId42"/>
    <p:sldId id="321" r:id="rId43"/>
    <p:sldId id="322" r:id="rId44"/>
  </p:sldIdLst>
  <p:sldSz cx="9144000" cy="6858000" type="screen4x3"/>
  <p:notesSz cx="7302500" cy="9588500"/>
  <p:defaultTextStyle>
    <a:defPPr>
      <a:defRPr lang="en-US"/>
    </a:defPPr>
    <a:lvl1pPr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5pPr>
    <a:lvl6pPr marL="2286000" algn="l" defTabSz="914400" rtl="0" eaLnBrk="1" latinLnBrk="0" hangingPunct="1">
      <a:defRPr sz="2000" kern="1200">
        <a:solidFill>
          <a:schemeClr val="tx2"/>
        </a:solidFill>
        <a:latin typeface="Times New Roman" panose="02020603050405020304" pitchFamily="18" charset="0"/>
        <a:ea typeface="+mn-ea"/>
        <a:cs typeface="+mn-cs"/>
      </a:defRPr>
    </a:lvl6pPr>
    <a:lvl7pPr marL="2743200" algn="l" defTabSz="914400" rtl="0" eaLnBrk="1" latinLnBrk="0" hangingPunct="1">
      <a:defRPr sz="2000" kern="1200">
        <a:solidFill>
          <a:schemeClr val="tx2"/>
        </a:solidFill>
        <a:latin typeface="Times New Roman" panose="02020603050405020304" pitchFamily="18" charset="0"/>
        <a:ea typeface="+mn-ea"/>
        <a:cs typeface="+mn-cs"/>
      </a:defRPr>
    </a:lvl7pPr>
    <a:lvl8pPr marL="3200400" algn="l" defTabSz="914400" rtl="0" eaLnBrk="1" latinLnBrk="0" hangingPunct="1">
      <a:defRPr sz="2000" kern="1200">
        <a:solidFill>
          <a:schemeClr val="tx2"/>
        </a:solidFill>
        <a:latin typeface="Times New Roman" panose="02020603050405020304" pitchFamily="18" charset="0"/>
        <a:ea typeface="+mn-ea"/>
        <a:cs typeface="+mn-cs"/>
      </a:defRPr>
    </a:lvl8pPr>
    <a:lvl9pPr marL="3657600" algn="l" defTabSz="914400" rtl="0" eaLnBrk="1" latinLnBrk="0" hangingPunct="1">
      <a:defRPr sz="2000" kern="1200">
        <a:solidFill>
          <a:schemeClr val="tx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84176" autoAdjust="0"/>
  </p:normalViewPr>
  <p:slideViewPr>
    <p:cSldViewPr>
      <p:cViewPr varScale="1">
        <p:scale>
          <a:sx n="66" d="100"/>
          <a:sy n="66" d="100"/>
        </p:scale>
        <p:origin x="146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1638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t" anchorCtr="0" compatLnSpc="1">
            <a:prstTxWarp prst="textNoShape">
              <a:avLst/>
            </a:prstTxWarp>
          </a:bodyPr>
          <a:lstStyle>
            <a:lvl1pPr defTabSz="949325" eaLnBrk="0" hangingPunct="0">
              <a:lnSpc>
                <a:spcPct val="100000"/>
              </a:lnSpc>
              <a:buFontTx/>
              <a:buNone/>
              <a:defRPr sz="1200">
                <a:solidFill>
                  <a:schemeClr val="tx1"/>
                </a:solidFill>
              </a:defRPr>
            </a:lvl1pPr>
          </a:lstStyle>
          <a:p>
            <a:pPr>
              <a:defRPr/>
            </a:pPr>
            <a:endParaRPr lang="en-US" altLang="en-US"/>
          </a:p>
        </p:txBody>
      </p:sp>
      <p:sp>
        <p:nvSpPr>
          <p:cNvPr id="38915" name="Rectangle 3"/>
          <p:cNvSpPr>
            <a:spLocks noGrp="1" noChangeArrowheads="1"/>
          </p:cNvSpPr>
          <p:nvPr>
            <p:ph type="dt" sz="quarter" idx="1"/>
          </p:nvPr>
        </p:nvSpPr>
        <p:spPr bwMode="auto">
          <a:xfrm>
            <a:off x="4111625" y="0"/>
            <a:ext cx="31623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t" anchorCtr="0" compatLnSpc="1">
            <a:prstTxWarp prst="textNoShape">
              <a:avLst/>
            </a:prstTxWarp>
          </a:bodyPr>
          <a:lstStyle>
            <a:lvl1pPr algn="r" defTabSz="949325" eaLnBrk="0" hangingPunct="0">
              <a:lnSpc>
                <a:spcPct val="100000"/>
              </a:lnSpc>
              <a:buFontTx/>
              <a:buNone/>
              <a:defRPr sz="1200">
                <a:solidFill>
                  <a:schemeClr val="tx1"/>
                </a:solidFill>
              </a:defRPr>
            </a:lvl1pPr>
          </a:lstStyle>
          <a:p>
            <a:pPr>
              <a:defRPr/>
            </a:pPr>
            <a:fld id="{FBC50C61-04DE-43B3-B8F1-3EAEB8E1FC46}" type="datetime1">
              <a:rPr lang="en-US" altLang="en-US"/>
              <a:pPr>
                <a:defRPr/>
              </a:pPr>
              <a:t>9/26/2023</a:t>
            </a:fld>
            <a:endParaRPr lang="en-US" altLang="en-US"/>
          </a:p>
        </p:txBody>
      </p:sp>
      <p:sp>
        <p:nvSpPr>
          <p:cNvPr id="38916" name="Rectangle 4"/>
          <p:cNvSpPr>
            <a:spLocks noGrp="1" noChangeArrowheads="1"/>
          </p:cNvSpPr>
          <p:nvPr>
            <p:ph type="ftr" sz="quarter" idx="2"/>
          </p:nvPr>
        </p:nvSpPr>
        <p:spPr bwMode="auto">
          <a:xfrm>
            <a:off x="0" y="9132888"/>
            <a:ext cx="316388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b" anchorCtr="0" compatLnSpc="1">
            <a:prstTxWarp prst="textNoShape">
              <a:avLst/>
            </a:prstTxWarp>
          </a:bodyPr>
          <a:lstStyle>
            <a:lvl1pPr defTabSz="949325" eaLnBrk="0" hangingPunct="0">
              <a:lnSpc>
                <a:spcPct val="100000"/>
              </a:lnSpc>
              <a:buFontTx/>
              <a:buNone/>
              <a:defRPr sz="1200">
                <a:solidFill>
                  <a:schemeClr val="tx1"/>
                </a:solidFill>
              </a:defRPr>
            </a:lvl1pPr>
          </a:lstStyle>
          <a:p>
            <a:pPr>
              <a:defRPr/>
            </a:pPr>
            <a:endParaRPr lang="en-US" altLang="en-US"/>
          </a:p>
        </p:txBody>
      </p:sp>
      <p:sp>
        <p:nvSpPr>
          <p:cNvPr id="38917" name="Rectangle 5"/>
          <p:cNvSpPr>
            <a:spLocks noGrp="1" noChangeArrowheads="1"/>
          </p:cNvSpPr>
          <p:nvPr>
            <p:ph type="sldNum" sz="quarter" idx="3"/>
          </p:nvPr>
        </p:nvSpPr>
        <p:spPr bwMode="auto">
          <a:xfrm>
            <a:off x="4111625" y="9132888"/>
            <a:ext cx="316230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b" anchorCtr="0" compatLnSpc="1">
            <a:prstTxWarp prst="textNoShape">
              <a:avLst/>
            </a:prstTxWarp>
          </a:bodyPr>
          <a:lstStyle>
            <a:lvl1pPr algn="r" defTabSz="949325" eaLnBrk="0" hangingPunct="0">
              <a:lnSpc>
                <a:spcPct val="100000"/>
              </a:lnSpc>
              <a:buFontTx/>
              <a:buNone/>
              <a:defRPr sz="1200" smtClean="0">
                <a:solidFill>
                  <a:schemeClr val="tx1"/>
                </a:solidFill>
              </a:defRPr>
            </a:lvl1pPr>
          </a:lstStyle>
          <a:p>
            <a:pPr>
              <a:defRPr/>
            </a:pPr>
            <a:fld id="{ACB174C8-6F1B-430B-B575-9F0EF0D905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buFontTx/>
              <a:buNone/>
              <a:defRPr sz="1200">
                <a:solidFill>
                  <a:schemeClr val="tx1"/>
                </a:solidFill>
              </a:defRPr>
            </a:lvl1pPr>
          </a:lstStyle>
          <a:p>
            <a:pPr>
              <a:defRPr/>
            </a:pPr>
            <a:endParaRPr lang="en-US" altLang="en-US"/>
          </a:p>
        </p:txBody>
      </p:sp>
      <p:sp>
        <p:nvSpPr>
          <p:cNvPr id="63491" name="Rectangle 3"/>
          <p:cNvSpPr>
            <a:spLocks noGrp="1" noChangeArrowheads="1"/>
          </p:cNvSpPr>
          <p:nvPr>
            <p:ph type="dt" idx="1"/>
          </p:nvPr>
        </p:nvSpPr>
        <p:spPr bwMode="auto">
          <a:xfrm>
            <a:off x="4114800" y="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buFontTx/>
              <a:buNone/>
              <a:defRPr sz="1200">
                <a:solidFill>
                  <a:schemeClr val="tx1"/>
                </a:solidFill>
              </a:defRPr>
            </a:lvl1pPr>
          </a:lstStyle>
          <a:p>
            <a:pPr>
              <a:defRPr/>
            </a:pPr>
            <a:fld id="{FCBFA742-CB67-486D-A61C-3C10C54D4039}" type="datetime1">
              <a:rPr lang="en-US" altLang="en-US"/>
              <a:pPr>
                <a:defRPr/>
              </a:pPr>
              <a:t>9/26/2023</a:t>
            </a:fld>
            <a:endParaRPr lang="en-US" altLang="en-US"/>
          </a:p>
        </p:txBody>
      </p:sp>
      <p:sp>
        <p:nvSpPr>
          <p:cNvPr id="3076"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990600" y="4572000"/>
            <a:ext cx="5334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3494" name="Rectangle 6"/>
          <p:cNvSpPr>
            <a:spLocks noGrp="1" noChangeArrowheads="1"/>
          </p:cNvSpPr>
          <p:nvPr>
            <p:ph type="ftr" sz="quarter" idx="4"/>
          </p:nvPr>
        </p:nvSpPr>
        <p:spPr bwMode="auto">
          <a:xfrm>
            <a:off x="0" y="91440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lnSpc>
                <a:spcPct val="100000"/>
              </a:lnSpc>
              <a:buFontTx/>
              <a:buNone/>
              <a:defRPr sz="1200">
                <a:solidFill>
                  <a:schemeClr val="tx1"/>
                </a:solidFill>
              </a:defRPr>
            </a:lvl1pPr>
          </a:lstStyle>
          <a:p>
            <a:pPr>
              <a:defRPr/>
            </a:pPr>
            <a:endParaRPr lang="en-US" altLang="en-US"/>
          </a:p>
        </p:txBody>
      </p:sp>
      <p:sp>
        <p:nvSpPr>
          <p:cNvPr id="63495" name="Rectangle 7"/>
          <p:cNvSpPr>
            <a:spLocks noGrp="1" noChangeArrowheads="1"/>
          </p:cNvSpPr>
          <p:nvPr>
            <p:ph type="sldNum" sz="quarter" idx="5"/>
          </p:nvPr>
        </p:nvSpPr>
        <p:spPr bwMode="auto">
          <a:xfrm>
            <a:off x="4114800" y="91440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buFontTx/>
              <a:buNone/>
              <a:defRPr sz="1200" smtClean="0">
                <a:solidFill>
                  <a:schemeClr val="tx1"/>
                </a:solidFill>
              </a:defRPr>
            </a:lvl1pPr>
          </a:lstStyle>
          <a:p>
            <a:pPr>
              <a:defRPr/>
            </a:pPr>
            <a:fld id="{9FBF222E-BB9E-43CA-A0CA-AE35AC9B07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1"/>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BBD28C-3D5C-4181-BC36-A380744F77B9}" type="datetime1">
              <a:rPr lang="en-US" altLang="en-US" smtClean="0"/>
              <a:pPr>
                <a:spcBef>
                  <a:spcPct val="0"/>
                </a:spcBef>
              </a:pPr>
              <a:t>9/26/2023</a:t>
            </a:fld>
            <a:endParaRPr lang="en-US" altLang="en-US" smtClean="0"/>
          </a:p>
        </p:txBody>
      </p:sp>
      <p:sp>
        <p:nvSpPr>
          <p:cNvPr id="6147"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40E21B-1696-40B5-9B5C-C25D55CF454C}" type="slidenum">
              <a:rPr lang="en-US" altLang="en-US"/>
              <a:pPr>
                <a:spcBef>
                  <a:spcPct val="0"/>
                </a:spcBef>
              </a:pPr>
              <a:t>1</a:t>
            </a:fld>
            <a:endParaRPr lang="en-US" altLang="en-US"/>
          </a:p>
        </p:txBody>
      </p:sp>
      <p:sp>
        <p:nvSpPr>
          <p:cNvPr id="6148" name="Rectangle 2"/>
          <p:cNvSpPr>
            <a:spLocks noGrp="1" noRot="1" noChangeAspect="1" noChangeArrowheads="1" noTextEdit="1"/>
          </p:cNvSpPr>
          <p:nvPr>
            <p:ph type="sldImg"/>
          </p:nvPr>
        </p:nvSpPr>
        <p:spPr>
          <a:ln/>
        </p:spPr>
      </p:sp>
      <p:sp>
        <p:nvSpPr>
          <p:cNvPr id="6149" name="Rectangle 3"/>
          <p:cNvSpPr>
            <a:spLocks noGrp="1" noChangeArrowheads="1"/>
          </p:cNvSpPr>
          <p:nvPr>
            <p:ph type="body" idx="1"/>
          </p:nvPr>
        </p:nvSpPr>
        <p:spPr>
          <a:noFill/>
        </p:spPr>
        <p:txBody>
          <a:bodyPr/>
          <a:lstStyle/>
          <a:p>
            <a:endParaRPr lang="ro-RO"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r>
              <a:rPr lang="en-US" altLang="en-US" smtClean="0"/>
              <a:t> </a:t>
            </a:r>
          </a:p>
        </p:txBody>
      </p:sp>
      <p:sp>
        <p:nvSpPr>
          <p:cNvPr id="12292" name="Date Placeholder 3"/>
          <p:cNvSpPr>
            <a:spLocks noGrp="1"/>
          </p:cNvSpPr>
          <p:nvPr>
            <p:ph type="dt" sz="quarter" idx="1"/>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77972F-4906-435A-A646-B2186E24C4FC}" type="datetime1">
              <a:rPr lang="en-US" altLang="en-US" smtClean="0"/>
              <a:pPr>
                <a:spcBef>
                  <a:spcPct val="0"/>
                </a:spcBef>
              </a:pPr>
              <a:t>9/26/2023</a:t>
            </a:fld>
            <a:endParaRPr lang="en-US" altLang="en-US" smtClean="0"/>
          </a:p>
        </p:txBody>
      </p:sp>
      <p:sp>
        <p:nvSpPr>
          <p:cNvPr id="12293" name="Slide Number Placeholder 4"/>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3014558-893B-49EC-9090-CA9D8B49D9BD}" type="slidenum">
              <a:rPr lang="en-US" altLang="en-US"/>
              <a:pPr>
                <a:spcBef>
                  <a:spcPct val="0"/>
                </a:spcBef>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smtClean="0"/>
          </a:p>
        </p:txBody>
      </p:sp>
      <p:sp>
        <p:nvSpPr>
          <p:cNvPr id="41988" name="Date Placeholder 3"/>
          <p:cNvSpPr>
            <a:spLocks noGrp="1"/>
          </p:cNvSpPr>
          <p:nvPr>
            <p:ph type="dt" sz="quarter" idx="1"/>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B499B4-CDA5-4DF7-B5E5-8143EB72C24A}" type="datetime1">
              <a:rPr lang="en-US" altLang="en-US" smtClean="0"/>
              <a:pPr>
                <a:spcBef>
                  <a:spcPct val="0"/>
                </a:spcBef>
              </a:pPr>
              <a:t>9/26/2023</a:t>
            </a:fld>
            <a:endParaRPr lang="en-US" altLang="en-US" smtClean="0"/>
          </a:p>
        </p:txBody>
      </p:sp>
      <p:sp>
        <p:nvSpPr>
          <p:cNvPr id="41989" name="Slide Number Placeholder 4"/>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A6C731-E0D5-4FCD-A18B-75F775C6F2AB}" type="slidenum">
              <a:rPr lang="en-US" altLang="en-US"/>
              <a:pPr>
                <a:spcBef>
                  <a:spcPct val="0"/>
                </a:spcBef>
              </a:pPr>
              <a:t>36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eaLnBrk="1" hangingPunct="1">
                <a:lnSpc>
                  <a:spcPct val="85000"/>
                </a:lnSpc>
                <a:buFontTx/>
                <a:buChar char="•"/>
                <a:defRPr/>
              </a:pPr>
              <a:endParaRPr lang="en-US" altLang="en-US" smtClean="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algn="ctr" eaLnBrk="1" hangingPunct="1">
              <a:defRPr/>
            </a:pPr>
            <a:endParaRPr kumimoji="1" lang="ro-RO" altLang="en-US" sz="2400" smtClean="0">
              <a:solidFill>
                <a:schemeClr val="tx1"/>
              </a:solidFill>
            </a:endParaRPr>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algn="ctr" eaLnBrk="1" hangingPunct="1">
              <a:defRPr/>
            </a:pPr>
            <a:endParaRPr kumimoji="1" lang="ro-RO" altLang="en-US" sz="2400" smtClean="0">
              <a:solidFill>
                <a:schemeClr val="tx1"/>
              </a:solidFill>
            </a:endParaRPr>
          </a:p>
        </p:txBody>
      </p:sp>
      <p:sp>
        <p:nvSpPr>
          <p:cNvPr id="66666"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altLang="en-US" noProof="0" smtClean="0"/>
              <a:t>Click to edit Master title style</a:t>
            </a:r>
          </a:p>
        </p:txBody>
      </p:sp>
      <p:sp>
        <p:nvSpPr>
          <p:cNvPr id="666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pPr>
              <a:defRPr/>
            </a:pPr>
            <a:fld id="{E7C2D366-0F4F-42B3-9FB4-88C3E68CCC01}" type="datetime5">
              <a:rPr lang="en-US" altLang="en-US"/>
              <a:pPr>
                <a:defRPr/>
              </a:pPr>
              <a:t>26-Sep-23</a:t>
            </a:fld>
            <a:endParaRPr lang="en-US" alt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lt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smtClean="0"/>
            </a:lvl1pPr>
          </a:lstStyle>
          <a:p>
            <a:pPr>
              <a:defRPr/>
            </a:pPr>
            <a:fld id="{616CFDF0-6ED2-401A-A68B-BFC5DB7C66D3}" type="slidenum">
              <a:rPr lang="en-US" altLang="en-US"/>
              <a:pPr>
                <a:defRPr/>
              </a:pPr>
              <a:t>‹#›</a:t>
            </a:fld>
            <a:endParaRPr lang="en-US" altLang="en-US"/>
          </a:p>
        </p:txBody>
      </p:sp>
    </p:spTree>
    <p:extLst>
      <p:ext uri="{BB962C8B-B14F-4D97-AF65-F5344CB8AC3E}">
        <p14:creationId xmlns:p14="http://schemas.microsoft.com/office/powerpoint/2010/main" val="4228232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fld id="{D664CA26-5B45-406A-B33C-9AF16C666D90}" type="datetime5">
              <a:rPr lang="en-US" altLang="en-US"/>
              <a:pPr>
                <a:defRPr/>
              </a:pPr>
              <a:t>26-Sep-23</a:t>
            </a:fld>
            <a:endParaRPr lang="en-US" alt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0"/>
          <p:cNvSpPr>
            <a:spLocks noGrp="1" noChangeArrowheads="1"/>
          </p:cNvSpPr>
          <p:nvPr>
            <p:ph type="sldNum" sz="quarter" idx="12"/>
          </p:nvPr>
        </p:nvSpPr>
        <p:spPr>
          <a:ln/>
        </p:spPr>
        <p:txBody>
          <a:bodyPr/>
          <a:lstStyle>
            <a:lvl1pPr>
              <a:defRPr/>
            </a:lvl1pPr>
          </a:lstStyle>
          <a:p>
            <a:pPr>
              <a:defRPr/>
            </a:pPr>
            <a:fld id="{4F511ACC-E409-40D1-B7DF-F09F5F99DB95}" type="slidenum">
              <a:rPr lang="en-US" altLang="en-US"/>
              <a:pPr>
                <a:defRPr/>
              </a:pPr>
              <a:t>‹#›</a:t>
            </a:fld>
            <a:endParaRPr lang="en-US" altLang="en-US"/>
          </a:p>
        </p:txBody>
      </p:sp>
    </p:spTree>
    <p:extLst>
      <p:ext uri="{BB962C8B-B14F-4D97-AF65-F5344CB8AC3E}">
        <p14:creationId xmlns:p14="http://schemas.microsoft.com/office/powerpoint/2010/main" val="425452656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fld id="{AFFF3786-27AE-4E69-B6BF-3579946910C1}" type="datetime5">
              <a:rPr lang="en-US" altLang="en-US"/>
              <a:pPr>
                <a:defRPr/>
              </a:pPr>
              <a:t>26-Sep-23</a:t>
            </a:fld>
            <a:endParaRPr lang="en-US" alt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0"/>
          <p:cNvSpPr>
            <a:spLocks noGrp="1" noChangeArrowheads="1"/>
          </p:cNvSpPr>
          <p:nvPr>
            <p:ph type="sldNum" sz="quarter" idx="12"/>
          </p:nvPr>
        </p:nvSpPr>
        <p:spPr>
          <a:ln/>
        </p:spPr>
        <p:txBody>
          <a:bodyPr/>
          <a:lstStyle>
            <a:lvl1pPr>
              <a:defRPr/>
            </a:lvl1pPr>
          </a:lstStyle>
          <a:p>
            <a:pPr>
              <a:defRPr/>
            </a:pPr>
            <a:fld id="{6DB453CA-D53E-43EE-BD5B-2EF71D0FE6BC}" type="slidenum">
              <a:rPr lang="en-US" altLang="en-US"/>
              <a:pPr>
                <a:defRPr/>
              </a:pPr>
              <a:t>‹#›</a:t>
            </a:fld>
            <a:endParaRPr lang="en-US" altLang="en-US"/>
          </a:p>
        </p:txBody>
      </p:sp>
    </p:spTree>
    <p:extLst>
      <p:ext uri="{BB962C8B-B14F-4D97-AF65-F5344CB8AC3E}">
        <p14:creationId xmlns:p14="http://schemas.microsoft.com/office/powerpoint/2010/main" val="35921649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fld id="{9450740F-18A6-40D2-94B2-0C86ABE79046}" type="datetime5">
              <a:rPr lang="en-US" altLang="en-US"/>
              <a:pPr>
                <a:defRPr/>
              </a:pPr>
              <a:t>26-Sep-23</a:t>
            </a:fld>
            <a:endParaRPr lang="en-US" alt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0"/>
          <p:cNvSpPr>
            <a:spLocks noGrp="1" noChangeArrowheads="1"/>
          </p:cNvSpPr>
          <p:nvPr>
            <p:ph type="sldNum" sz="quarter" idx="12"/>
          </p:nvPr>
        </p:nvSpPr>
        <p:spPr>
          <a:ln/>
        </p:spPr>
        <p:txBody>
          <a:bodyPr/>
          <a:lstStyle>
            <a:lvl1pPr>
              <a:defRPr/>
            </a:lvl1pPr>
          </a:lstStyle>
          <a:p>
            <a:pPr>
              <a:defRPr/>
            </a:pPr>
            <a:fld id="{2EDC7104-DA20-40C9-AAE1-89D31FB26DBE}" type="slidenum">
              <a:rPr lang="en-US" altLang="en-US"/>
              <a:pPr>
                <a:defRPr/>
              </a:pPr>
              <a:t>‹#›</a:t>
            </a:fld>
            <a:endParaRPr lang="en-US" altLang="en-US"/>
          </a:p>
        </p:txBody>
      </p:sp>
    </p:spTree>
    <p:extLst>
      <p:ext uri="{BB962C8B-B14F-4D97-AF65-F5344CB8AC3E}">
        <p14:creationId xmlns:p14="http://schemas.microsoft.com/office/powerpoint/2010/main" val="20954300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fld id="{AF4D2ECA-F518-461B-B732-87BE6D734CBA}" type="datetime5">
              <a:rPr lang="en-US" altLang="en-US"/>
              <a:pPr>
                <a:defRPr/>
              </a:pPr>
              <a:t>26-Sep-23</a:t>
            </a:fld>
            <a:endParaRPr lang="en-US" alt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0"/>
          <p:cNvSpPr>
            <a:spLocks noGrp="1" noChangeArrowheads="1"/>
          </p:cNvSpPr>
          <p:nvPr>
            <p:ph type="sldNum" sz="quarter" idx="12"/>
          </p:nvPr>
        </p:nvSpPr>
        <p:spPr>
          <a:ln/>
        </p:spPr>
        <p:txBody>
          <a:bodyPr/>
          <a:lstStyle>
            <a:lvl1pPr>
              <a:defRPr/>
            </a:lvl1pPr>
          </a:lstStyle>
          <a:p>
            <a:pPr>
              <a:defRPr/>
            </a:pPr>
            <a:fld id="{19F28E1F-E283-4D6F-9772-45FAADEC6A6B}" type="slidenum">
              <a:rPr lang="en-US" altLang="en-US"/>
              <a:pPr>
                <a:defRPr/>
              </a:pPr>
              <a:t>‹#›</a:t>
            </a:fld>
            <a:endParaRPr lang="en-US" altLang="en-US"/>
          </a:p>
        </p:txBody>
      </p:sp>
    </p:spTree>
    <p:extLst>
      <p:ext uri="{BB962C8B-B14F-4D97-AF65-F5344CB8AC3E}">
        <p14:creationId xmlns:p14="http://schemas.microsoft.com/office/powerpoint/2010/main" val="277272453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fld id="{84220D39-56D3-4264-B845-E0B5F882F897}" type="datetime5">
              <a:rPr lang="en-US" altLang="en-US"/>
              <a:pPr>
                <a:defRPr/>
              </a:pPr>
              <a:t>26-Sep-23</a:t>
            </a:fld>
            <a:endParaRPr lang="en-US" alt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0"/>
          <p:cNvSpPr>
            <a:spLocks noGrp="1" noChangeArrowheads="1"/>
          </p:cNvSpPr>
          <p:nvPr>
            <p:ph type="sldNum" sz="quarter" idx="12"/>
          </p:nvPr>
        </p:nvSpPr>
        <p:spPr>
          <a:ln/>
        </p:spPr>
        <p:txBody>
          <a:bodyPr/>
          <a:lstStyle>
            <a:lvl1pPr>
              <a:defRPr/>
            </a:lvl1pPr>
          </a:lstStyle>
          <a:p>
            <a:pPr>
              <a:defRPr/>
            </a:pPr>
            <a:fld id="{C41DD734-81B7-432E-B56B-0B9F000301DF}" type="slidenum">
              <a:rPr lang="en-US" altLang="en-US"/>
              <a:pPr>
                <a:defRPr/>
              </a:pPr>
              <a:t>‹#›</a:t>
            </a:fld>
            <a:endParaRPr lang="en-US" altLang="en-US"/>
          </a:p>
        </p:txBody>
      </p:sp>
    </p:spTree>
    <p:extLst>
      <p:ext uri="{BB962C8B-B14F-4D97-AF65-F5344CB8AC3E}">
        <p14:creationId xmlns:p14="http://schemas.microsoft.com/office/powerpoint/2010/main" val="4056606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fld id="{9DD38137-3043-4AA7-B095-D9CAE061A805}" type="datetime5">
              <a:rPr lang="en-US" altLang="en-US"/>
              <a:pPr>
                <a:defRPr/>
              </a:pPr>
              <a:t>26-Sep-23</a:t>
            </a:fld>
            <a:endParaRPr lang="en-US" altLang="en-US"/>
          </a:p>
        </p:txBody>
      </p:sp>
      <p:sp>
        <p:nvSpPr>
          <p:cNvPr id="8"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0"/>
          <p:cNvSpPr>
            <a:spLocks noGrp="1" noChangeArrowheads="1"/>
          </p:cNvSpPr>
          <p:nvPr>
            <p:ph type="sldNum" sz="quarter" idx="12"/>
          </p:nvPr>
        </p:nvSpPr>
        <p:spPr>
          <a:ln/>
        </p:spPr>
        <p:txBody>
          <a:bodyPr/>
          <a:lstStyle>
            <a:lvl1pPr>
              <a:defRPr/>
            </a:lvl1pPr>
          </a:lstStyle>
          <a:p>
            <a:pPr>
              <a:defRPr/>
            </a:pPr>
            <a:fld id="{6A6CB81E-D9EF-4319-B4C1-732137561182}" type="slidenum">
              <a:rPr lang="en-US" altLang="en-US"/>
              <a:pPr>
                <a:defRPr/>
              </a:pPr>
              <a:t>‹#›</a:t>
            </a:fld>
            <a:endParaRPr lang="en-US" altLang="en-US"/>
          </a:p>
        </p:txBody>
      </p:sp>
    </p:spTree>
    <p:extLst>
      <p:ext uri="{BB962C8B-B14F-4D97-AF65-F5344CB8AC3E}">
        <p14:creationId xmlns:p14="http://schemas.microsoft.com/office/powerpoint/2010/main" val="39118279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fld id="{5E6137F6-AB31-42EB-9CA4-6A5478EE5E8B}" type="datetime5">
              <a:rPr lang="en-US" altLang="en-US"/>
              <a:pPr>
                <a:defRPr/>
              </a:pPr>
              <a:t>26-Sep-23</a:t>
            </a:fld>
            <a:endParaRPr lang="en-US" altLang="en-US"/>
          </a:p>
        </p:txBody>
      </p:sp>
      <p:sp>
        <p:nvSpPr>
          <p:cNvPr id="4"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0"/>
          <p:cNvSpPr>
            <a:spLocks noGrp="1" noChangeArrowheads="1"/>
          </p:cNvSpPr>
          <p:nvPr>
            <p:ph type="sldNum" sz="quarter" idx="12"/>
          </p:nvPr>
        </p:nvSpPr>
        <p:spPr>
          <a:ln/>
        </p:spPr>
        <p:txBody>
          <a:bodyPr/>
          <a:lstStyle>
            <a:lvl1pPr>
              <a:defRPr/>
            </a:lvl1pPr>
          </a:lstStyle>
          <a:p>
            <a:pPr>
              <a:defRPr/>
            </a:pPr>
            <a:fld id="{76BE78AE-400B-4A13-A32F-5A2425E69C53}" type="slidenum">
              <a:rPr lang="en-US" altLang="en-US"/>
              <a:pPr>
                <a:defRPr/>
              </a:pPr>
              <a:t>‹#›</a:t>
            </a:fld>
            <a:endParaRPr lang="en-US" altLang="en-US"/>
          </a:p>
        </p:txBody>
      </p:sp>
    </p:spTree>
    <p:extLst>
      <p:ext uri="{BB962C8B-B14F-4D97-AF65-F5344CB8AC3E}">
        <p14:creationId xmlns:p14="http://schemas.microsoft.com/office/powerpoint/2010/main" val="365575270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fld id="{DB405C13-B4AD-483E-8C80-A799CF1D1176}" type="datetime5">
              <a:rPr lang="en-US" altLang="en-US"/>
              <a:pPr>
                <a:defRPr/>
              </a:pPr>
              <a:t>26-Sep-23</a:t>
            </a:fld>
            <a:endParaRPr lang="en-US" altLang="en-US"/>
          </a:p>
        </p:txBody>
      </p:sp>
      <p:sp>
        <p:nvSpPr>
          <p:cNvPr id="3"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0"/>
          <p:cNvSpPr>
            <a:spLocks noGrp="1" noChangeArrowheads="1"/>
          </p:cNvSpPr>
          <p:nvPr>
            <p:ph type="sldNum" sz="quarter" idx="12"/>
          </p:nvPr>
        </p:nvSpPr>
        <p:spPr>
          <a:ln/>
        </p:spPr>
        <p:txBody>
          <a:bodyPr/>
          <a:lstStyle>
            <a:lvl1pPr>
              <a:defRPr/>
            </a:lvl1pPr>
          </a:lstStyle>
          <a:p>
            <a:pPr>
              <a:defRPr/>
            </a:pPr>
            <a:fld id="{831CCD40-3C27-4882-83CF-AD38599C4DFE}" type="slidenum">
              <a:rPr lang="en-US" altLang="en-US"/>
              <a:pPr>
                <a:defRPr/>
              </a:pPr>
              <a:t>‹#›</a:t>
            </a:fld>
            <a:endParaRPr lang="en-US" altLang="en-US"/>
          </a:p>
        </p:txBody>
      </p:sp>
    </p:spTree>
    <p:extLst>
      <p:ext uri="{BB962C8B-B14F-4D97-AF65-F5344CB8AC3E}">
        <p14:creationId xmlns:p14="http://schemas.microsoft.com/office/powerpoint/2010/main" val="46784685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fld id="{CE5C1307-DB07-4122-80AB-F2A95269D999}" type="datetime5">
              <a:rPr lang="en-US" altLang="en-US"/>
              <a:pPr>
                <a:defRPr/>
              </a:pPr>
              <a:t>26-Sep-23</a:t>
            </a:fld>
            <a:endParaRPr lang="en-US" alt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0"/>
          <p:cNvSpPr>
            <a:spLocks noGrp="1" noChangeArrowheads="1"/>
          </p:cNvSpPr>
          <p:nvPr>
            <p:ph type="sldNum" sz="quarter" idx="12"/>
          </p:nvPr>
        </p:nvSpPr>
        <p:spPr>
          <a:ln/>
        </p:spPr>
        <p:txBody>
          <a:bodyPr/>
          <a:lstStyle>
            <a:lvl1pPr>
              <a:defRPr/>
            </a:lvl1pPr>
          </a:lstStyle>
          <a:p>
            <a:pPr>
              <a:defRPr/>
            </a:pPr>
            <a:fld id="{14C5799C-EDFC-47B8-8A44-7FF791B205F7}" type="slidenum">
              <a:rPr lang="en-US" altLang="en-US"/>
              <a:pPr>
                <a:defRPr/>
              </a:pPr>
              <a:t>‹#›</a:t>
            </a:fld>
            <a:endParaRPr lang="en-US" altLang="en-US"/>
          </a:p>
        </p:txBody>
      </p:sp>
    </p:spTree>
    <p:extLst>
      <p:ext uri="{BB962C8B-B14F-4D97-AF65-F5344CB8AC3E}">
        <p14:creationId xmlns:p14="http://schemas.microsoft.com/office/powerpoint/2010/main" val="67649432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fld id="{B9A1B3A4-5B52-4B47-89A4-86CD7BED3F6C}" type="datetime5">
              <a:rPr lang="en-US" altLang="en-US"/>
              <a:pPr>
                <a:defRPr/>
              </a:pPr>
              <a:t>26-Sep-23</a:t>
            </a:fld>
            <a:endParaRPr lang="en-US" alt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0"/>
          <p:cNvSpPr>
            <a:spLocks noGrp="1" noChangeArrowheads="1"/>
          </p:cNvSpPr>
          <p:nvPr>
            <p:ph type="sldNum" sz="quarter" idx="12"/>
          </p:nvPr>
        </p:nvSpPr>
        <p:spPr>
          <a:ln/>
        </p:spPr>
        <p:txBody>
          <a:bodyPr/>
          <a:lstStyle>
            <a:lvl1pPr>
              <a:defRPr/>
            </a:lvl1pPr>
          </a:lstStyle>
          <a:p>
            <a:pPr>
              <a:defRPr/>
            </a:pPr>
            <a:fld id="{6B756E06-76F1-43E1-8876-C8528BDC035E}" type="slidenum">
              <a:rPr lang="en-US" altLang="en-US"/>
              <a:pPr>
                <a:defRPr/>
              </a:pPr>
              <a:t>‹#›</a:t>
            </a:fld>
            <a:endParaRPr lang="en-US" altLang="en-US"/>
          </a:p>
        </p:txBody>
      </p:sp>
    </p:spTree>
    <p:extLst>
      <p:ext uri="{BB962C8B-B14F-4D97-AF65-F5344CB8AC3E}">
        <p14:creationId xmlns:p14="http://schemas.microsoft.com/office/powerpoint/2010/main" val="28108090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eaLnBrk="1" hangingPunct="1">
                  <a:lnSpc>
                    <a:spcPct val="85000"/>
                  </a:lnSpc>
                  <a:buFontTx/>
                  <a:buChar char="•"/>
                  <a:defRPr/>
                </a:pPr>
                <a:endParaRPr lang="en-US" altLang="en-US" smtClean="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eaLnBrk="1" hangingPunct="1">
                  <a:lnSpc>
                    <a:spcPct val="85000"/>
                  </a:lnSpc>
                  <a:buFontTx/>
                  <a:buChar char="•"/>
                  <a:defRPr/>
                </a:pPr>
                <a:endParaRPr lang="en-US" altLang="en-US" smtClean="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eaLnBrk="1" hangingPunct="1">
                  <a:lnSpc>
                    <a:spcPct val="85000"/>
                  </a:lnSpc>
                  <a:buFontTx/>
                  <a:buChar char="•"/>
                  <a:defRPr/>
                </a:pPr>
                <a:endParaRPr lang="en-US" altLang="en-US" smtClean="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itchFamily="18" charset="0"/>
                  </a:defRPr>
                </a:lvl9pPr>
              </a:lstStyle>
              <a:p>
                <a:pPr eaLnBrk="1" hangingPunct="1">
                  <a:lnSpc>
                    <a:spcPct val="85000"/>
                  </a:lnSpc>
                  <a:buFontTx/>
                  <a:buChar char="•"/>
                  <a:defRPr/>
                </a:pPr>
                <a:endParaRPr lang="en-US" altLang="en-US" smtClean="0"/>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5644"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1400">
                <a:solidFill>
                  <a:schemeClr val="folHlink"/>
                </a:solidFill>
              </a:defRPr>
            </a:lvl1pPr>
          </a:lstStyle>
          <a:p>
            <a:pPr>
              <a:defRPr/>
            </a:pPr>
            <a:fld id="{BAA1C9B1-F6A6-4CDA-9E59-DE86856C622A}" type="datetime5">
              <a:rPr lang="en-US" altLang="en-US"/>
              <a:pPr>
                <a:defRPr/>
              </a:pPr>
              <a:t>26-Sep-23</a:t>
            </a:fld>
            <a:endParaRPr lang="en-US" altLang="en-US"/>
          </a:p>
        </p:txBody>
      </p:sp>
      <p:sp>
        <p:nvSpPr>
          <p:cNvPr id="65645"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lnSpc>
                <a:spcPct val="100000"/>
              </a:lnSpc>
              <a:buFontTx/>
              <a:buNone/>
              <a:defRPr sz="1400">
                <a:solidFill>
                  <a:schemeClr val="folHlink"/>
                </a:solidFill>
              </a:defRPr>
            </a:lvl1pPr>
          </a:lstStyle>
          <a:p>
            <a:pPr>
              <a:defRPr/>
            </a:pPr>
            <a:endParaRPr lang="en-US" altLang="en-US"/>
          </a:p>
        </p:txBody>
      </p:sp>
      <p:sp>
        <p:nvSpPr>
          <p:cNvPr id="65646"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buFontTx/>
              <a:buNone/>
              <a:defRPr sz="1400" smtClean="0">
                <a:solidFill>
                  <a:schemeClr val="folHlink"/>
                </a:solidFill>
              </a:defRPr>
            </a:lvl1pPr>
          </a:lstStyle>
          <a:p>
            <a:pPr>
              <a:defRPr/>
            </a:pPr>
            <a:fld id="{3E25BF33-2BF6-456E-9945-1E45BE2CC2E3}" type="slidenum">
              <a:rPr lang="en-US" altLang="en-US"/>
              <a:pPr>
                <a:defRPr/>
              </a:pPr>
              <a:t>‹#›</a:t>
            </a:fld>
            <a:endParaRPr lang="en-US" altLang="en-US"/>
          </a:p>
        </p:txBody>
      </p:sp>
      <p:sp>
        <p:nvSpPr>
          <p:cNvPr id="10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hf sldNum="0" hdr="0" ftr="0"/>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ota@ase.r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200C32A-2FF2-4F53-91EF-CFA616BD94C0}"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5123" name="Rectangle 4"/>
          <p:cNvSpPr>
            <a:spLocks noGrp="1" noChangeArrowheads="1"/>
          </p:cNvSpPr>
          <p:nvPr>
            <p:ph type="title"/>
          </p:nvPr>
        </p:nvSpPr>
        <p:spPr/>
        <p:txBody>
          <a:bodyPr/>
          <a:lstStyle/>
          <a:p>
            <a:pPr eaLnBrk="1" hangingPunct="1"/>
            <a:r>
              <a:rPr lang="en-US" altLang="en-US" sz="3200" smtClean="0"/>
              <a:t>IT Basics</a:t>
            </a:r>
            <a:br>
              <a:rPr lang="en-US" altLang="en-US" sz="3200" smtClean="0"/>
            </a:br>
            <a:r>
              <a:rPr lang="en-US" altLang="en-US" sz="3200" smtClean="0"/>
              <a:t>1</a:t>
            </a:r>
          </a:p>
        </p:txBody>
      </p:sp>
      <p:sp>
        <p:nvSpPr>
          <p:cNvPr id="5124" name="Rectangle 5"/>
          <p:cNvSpPr>
            <a:spLocks noGrp="1" noChangeArrowheads="1"/>
          </p:cNvSpPr>
          <p:nvPr>
            <p:ph type="body" idx="1"/>
          </p:nvPr>
        </p:nvSpPr>
        <p:spPr/>
        <p:txBody>
          <a:bodyPr/>
          <a:lstStyle/>
          <a:p>
            <a:pPr algn="ctr" eaLnBrk="1" hangingPunct="1">
              <a:buFont typeface="Wingdings" panose="05000000000000000000" pitchFamily="2" charset="2"/>
              <a:buNone/>
            </a:pPr>
            <a:endParaRPr lang="en-US" altLang="en-US" sz="2200" dirty="0" smtClean="0"/>
          </a:p>
          <a:p>
            <a:pPr algn="ctr" eaLnBrk="1" hangingPunct="1">
              <a:buFont typeface="Wingdings" panose="05000000000000000000" pitchFamily="2" charset="2"/>
              <a:buNone/>
            </a:pPr>
            <a:r>
              <a:rPr lang="en-US" altLang="en-US" sz="2200" dirty="0" smtClean="0"/>
              <a:t>Faculty of Cybernetics</a:t>
            </a:r>
            <a:r>
              <a:rPr lang="ro-RO" altLang="en-US" sz="2200" dirty="0" smtClean="0"/>
              <a:t>, </a:t>
            </a:r>
            <a:r>
              <a:rPr lang="en-US" altLang="en-US" sz="2200" dirty="0" smtClean="0"/>
              <a:t>S</a:t>
            </a:r>
            <a:r>
              <a:rPr lang="ro-RO" altLang="en-US" sz="2200" dirty="0" err="1" smtClean="0"/>
              <a:t>tatistic</a:t>
            </a:r>
            <a:r>
              <a:rPr lang="en-US" altLang="en-US" sz="2200" dirty="0" smtClean="0"/>
              <a:t>s</a:t>
            </a:r>
            <a:r>
              <a:rPr lang="ro-RO" altLang="en-US" sz="2200" dirty="0" smtClean="0"/>
              <a:t> </a:t>
            </a:r>
            <a:r>
              <a:rPr lang="en-US" altLang="en-US" sz="2200" dirty="0" smtClean="0"/>
              <a:t>and</a:t>
            </a:r>
            <a:r>
              <a:rPr lang="ro-RO" altLang="en-US" sz="2200" dirty="0" smtClean="0"/>
              <a:t> </a:t>
            </a:r>
            <a:r>
              <a:rPr lang="en-US" altLang="en-US" sz="2200" dirty="0" smtClean="0"/>
              <a:t>Economic I</a:t>
            </a:r>
            <a:r>
              <a:rPr lang="ro-RO" altLang="en-US" sz="2200" dirty="0" err="1" smtClean="0"/>
              <a:t>nformatic</a:t>
            </a:r>
            <a:r>
              <a:rPr lang="en-US" altLang="en-US" sz="2200" dirty="0" smtClean="0"/>
              <a:t>s – </a:t>
            </a:r>
          </a:p>
          <a:p>
            <a:pPr algn="ctr" eaLnBrk="1" hangingPunct="1">
              <a:buFont typeface="Wingdings" panose="05000000000000000000" pitchFamily="2" charset="2"/>
              <a:buNone/>
            </a:pPr>
            <a:r>
              <a:rPr lang="en-US" altLang="en-US" sz="2200" dirty="0" smtClean="0"/>
              <a:t>BUES</a:t>
            </a:r>
          </a:p>
          <a:p>
            <a:pPr algn="ctr" eaLnBrk="1" hangingPunct="1">
              <a:buFont typeface="Wingdings" panose="05000000000000000000" pitchFamily="2" charset="2"/>
              <a:buNone/>
            </a:pPr>
            <a:endParaRPr lang="en-US" altLang="en-US" sz="2200" dirty="0" smtClean="0"/>
          </a:p>
          <a:p>
            <a:pPr algn="ctr" eaLnBrk="1" hangingPunct="1">
              <a:buFont typeface="Wingdings" panose="05000000000000000000" pitchFamily="2" charset="2"/>
              <a:buNone/>
            </a:pPr>
            <a:endParaRPr lang="en-US" altLang="en-US" sz="2200" dirty="0" smtClean="0"/>
          </a:p>
          <a:p>
            <a:pPr algn="ctr" eaLnBrk="1" hangingPunct="1">
              <a:buFont typeface="Wingdings" panose="05000000000000000000" pitchFamily="2" charset="2"/>
              <a:buNone/>
            </a:pPr>
            <a:endParaRPr lang="en-US" altLang="en-US" sz="2200" dirty="0" smtClean="0"/>
          </a:p>
          <a:p>
            <a:pPr algn="ctr" eaLnBrk="1" hangingPunct="1">
              <a:buFont typeface="Wingdings" panose="05000000000000000000" pitchFamily="2" charset="2"/>
              <a:buNone/>
            </a:pPr>
            <a:r>
              <a:rPr lang="en-US" altLang="en-US" sz="2200" dirty="0" smtClean="0"/>
              <a:t>Prof. R</a:t>
            </a:r>
            <a:r>
              <a:rPr lang="ro-RO" altLang="en-US" sz="2200" dirty="0" err="1" smtClean="0"/>
              <a:t>ăzvan</a:t>
            </a:r>
            <a:r>
              <a:rPr lang="ro-RO" altLang="en-US" sz="2200" dirty="0" smtClean="0"/>
              <a:t> Z</a:t>
            </a:r>
            <a:r>
              <a:rPr lang="en-US" altLang="en-US" sz="2200" dirty="0" smtClean="0"/>
              <a:t>OTA, Ph.D.</a:t>
            </a:r>
            <a:endParaRPr lang="ro-RO" altLang="en-US" sz="2200" dirty="0" smtClean="0"/>
          </a:p>
          <a:p>
            <a:pPr algn="ctr" eaLnBrk="1" hangingPunct="1">
              <a:buFont typeface="Wingdings" panose="05000000000000000000" pitchFamily="2" charset="2"/>
              <a:buNone/>
            </a:pPr>
            <a:r>
              <a:rPr lang="en-US" altLang="en-US" sz="2200" dirty="0" smtClean="0">
                <a:hlinkClick r:id="rId3"/>
              </a:rPr>
              <a:t>zota@ase.ro</a:t>
            </a:r>
            <a:endParaRPr lang="en-US" altLang="en-US" sz="2200" dirty="0" smtClean="0"/>
          </a:p>
          <a:p>
            <a:pPr algn="ctr" eaLnBrk="1" hangingPunct="1">
              <a:buFont typeface="Wingdings" panose="05000000000000000000" pitchFamily="2" charset="2"/>
              <a:buNone/>
            </a:pPr>
            <a:r>
              <a:rPr lang="en-US" altLang="en-US" sz="2200" dirty="0" smtClean="0"/>
              <a:t>https://</a:t>
            </a:r>
            <a:r>
              <a:rPr lang="ro-RO" altLang="en-US" sz="2200" dirty="0" err="1" smtClean="0"/>
              <a:t>zota</a:t>
            </a:r>
            <a:r>
              <a:rPr lang="en-US" altLang="en-US" sz="2200" dirty="0" smtClean="0"/>
              <a:t>.ase.ro/</a:t>
            </a:r>
            <a:r>
              <a:rPr lang="en-US" altLang="en-US" sz="2200" dirty="0" err="1" smtClean="0"/>
              <a:t>itb</a:t>
            </a:r>
            <a:endParaRPr lang="ro-RO" altLang="en-US" sz="2200" dirty="0" smtClean="0"/>
          </a:p>
          <a:p>
            <a:pPr algn="ctr" eaLnBrk="1" hangingPunct="1">
              <a:buFont typeface="Wingdings" panose="05000000000000000000" pitchFamily="2" charset="2"/>
              <a:buNone/>
            </a:pPr>
            <a:endParaRPr lang="ro-RO" altLang="en-US" sz="2200" dirty="0" smtClean="0"/>
          </a:p>
          <a:p>
            <a:pPr algn="ctr" eaLnBrk="1" hangingPunct="1">
              <a:buFont typeface="Wingdings" panose="05000000000000000000" pitchFamily="2" charset="2"/>
              <a:buNone/>
            </a:pPr>
            <a:endParaRPr lang="en-US" altLang="en-US" sz="2200" dirty="0" smtClean="0"/>
          </a:p>
          <a:p>
            <a:pPr algn="ctr" eaLnBrk="1" hangingPunct="1">
              <a:buFont typeface="Wingdings" panose="05000000000000000000" pitchFamily="2" charset="2"/>
              <a:buNone/>
            </a:pPr>
            <a:endParaRPr lang="en-US" altLang="en-US" sz="22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8AFCD0DB-BFA1-46B3-BFE5-F5BE397AA479}"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6387" name="Rectangle 2"/>
          <p:cNvSpPr>
            <a:spLocks noGrp="1" noChangeArrowheads="1"/>
          </p:cNvSpPr>
          <p:nvPr>
            <p:ph type="title"/>
          </p:nvPr>
        </p:nvSpPr>
        <p:spPr/>
        <p:txBody>
          <a:bodyPr/>
          <a:lstStyle/>
          <a:p>
            <a:pPr eaLnBrk="1" hangingPunct="1"/>
            <a:r>
              <a:rPr lang="en-US" altLang="en-US" sz="3200" smtClean="0"/>
              <a:t>Claude Shannon</a:t>
            </a:r>
          </a:p>
        </p:txBody>
      </p:sp>
      <p:sp>
        <p:nvSpPr>
          <p:cNvPr id="16388" name="Rectangle 3"/>
          <p:cNvSpPr>
            <a:spLocks noGrp="1" noChangeArrowheads="1"/>
          </p:cNvSpPr>
          <p:nvPr>
            <p:ph type="body" idx="1"/>
          </p:nvPr>
        </p:nvSpPr>
        <p:spPr/>
        <p:txBody>
          <a:bodyPr/>
          <a:lstStyle/>
          <a:p>
            <a:pPr eaLnBrk="1" hangingPunct="1"/>
            <a:endParaRPr lang="en-US" altLang="en-US" sz="2800" smtClean="0"/>
          </a:p>
          <a:p>
            <a:pPr eaLnBrk="1" hangingPunct="1"/>
            <a:r>
              <a:rPr lang="en-US" altLang="en-US" sz="2200" smtClean="0"/>
              <a:t>Around</a:t>
            </a:r>
            <a:r>
              <a:rPr lang="ro-RO" altLang="en-US" sz="2200" smtClean="0"/>
              <a:t> </a:t>
            </a:r>
            <a:r>
              <a:rPr lang="en-US" altLang="en-US" sz="2200" smtClean="0"/>
              <a:t>1850 the British mathematician George Boole have invented</a:t>
            </a:r>
            <a:r>
              <a:rPr lang="ro-RO" altLang="en-US" sz="2200" smtClean="0"/>
              <a:t> </a:t>
            </a:r>
            <a:r>
              <a:rPr lang="en-US" altLang="en-US" sz="2200" smtClean="0"/>
              <a:t>“The </a:t>
            </a:r>
            <a:r>
              <a:rPr lang="ro-RO" altLang="en-US" sz="2200" smtClean="0"/>
              <a:t>Boole</a:t>
            </a:r>
            <a:r>
              <a:rPr lang="en-US" altLang="en-US" sz="2200" smtClean="0"/>
              <a:t> </a:t>
            </a:r>
            <a:r>
              <a:rPr lang="ro-RO" altLang="en-US" sz="2200" smtClean="0"/>
              <a:t>Algebra</a:t>
            </a:r>
            <a:r>
              <a:rPr lang="en-US" altLang="en-US" sz="2200" smtClean="0"/>
              <a:t>”</a:t>
            </a:r>
          </a:p>
          <a:p>
            <a:pPr eaLnBrk="1" hangingPunct="1"/>
            <a:r>
              <a:rPr lang="en-US" altLang="en-US" sz="2200" smtClean="0"/>
              <a:t>The Boole </a:t>
            </a:r>
            <a:r>
              <a:rPr lang="ro-RO" altLang="en-US" sz="2200" smtClean="0"/>
              <a:t>Algebra </a:t>
            </a:r>
            <a:r>
              <a:rPr lang="en-US" altLang="en-US" sz="2200" smtClean="0"/>
              <a:t>was  relatively unknown and unused till 1938</a:t>
            </a:r>
          </a:p>
          <a:p>
            <a:pPr eaLnBrk="1" hangingPunct="1"/>
            <a:r>
              <a:rPr lang="ro-RO" altLang="en-US" sz="2200" smtClean="0"/>
              <a:t>T</a:t>
            </a:r>
            <a:r>
              <a:rPr lang="en-US" altLang="en-US" sz="2200" smtClean="0"/>
              <a:t>he master thesis of C. Shannon from</a:t>
            </a:r>
            <a:r>
              <a:rPr lang="ro-RO" altLang="en-US" sz="2200" smtClean="0"/>
              <a:t> </a:t>
            </a:r>
            <a:r>
              <a:rPr lang="en-US" altLang="en-US" sz="2200" smtClean="0"/>
              <a:t>1938</a:t>
            </a:r>
            <a:r>
              <a:rPr lang="ro-RO" altLang="en-US" sz="2200" smtClean="0"/>
              <a:t> </a:t>
            </a:r>
            <a:r>
              <a:rPr lang="en-US" altLang="en-US" sz="2200" smtClean="0"/>
              <a:t>have demonstrated how the concepts of </a:t>
            </a:r>
            <a:r>
              <a:rPr lang="ro-RO" altLang="en-US" sz="2200" smtClean="0"/>
              <a:t> “</a:t>
            </a:r>
            <a:r>
              <a:rPr lang="en-US" altLang="en-US" sz="2200" smtClean="0"/>
              <a:t>TRUE</a:t>
            </a:r>
            <a:r>
              <a:rPr lang="ro-RO" altLang="en-US" sz="2200" smtClean="0"/>
              <a:t>”</a:t>
            </a:r>
            <a:r>
              <a:rPr lang="en-US" altLang="en-US" sz="2200" smtClean="0"/>
              <a:t> and </a:t>
            </a:r>
            <a:r>
              <a:rPr lang="ro-RO" altLang="en-US" sz="2200" smtClean="0"/>
              <a:t>“</a:t>
            </a:r>
            <a:r>
              <a:rPr lang="en-US" altLang="en-US" sz="2200" smtClean="0"/>
              <a:t>FALSE</a:t>
            </a:r>
            <a:r>
              <a:rPr lang="ro-RO" altLang="en-US" sz="2200" smtClean="0"/>
              <a:t>” </a:t>
            </a:r>
            <a:r>
              <a:rPr lang="en-US" altLang="en-US" sz="2200" smtClean="0"/>
              <a:t>may be used to represent the switches functionality of the electronic circuits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4D2EAED2-9C44-4692-9B2A-F92B4A78B85A}"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7411" name="Rectangle 2"/>
          <p:cNvSpPr>
            <a:spLocks noGrp="1" noChangeArrowheads="1"/>
          </p:cNvSpPr>
          <p:nvPr>
            <p:ph type="title"/>
          </p:nvPr>
        </p:nvSpPr>
        <p:spPr/>
        <p:txBody>
          <a:bodyPr/>
          <a:lstStyle/>
          <a:p>
            <a:pPr eaLnBrk="1" hangingPunct="1"/>
            <a:r>
              <a:rPr lang="en-US" altLang="en-US" sz="3200" smtClean="0"/>
              <a:t>Howard Aiken and</a:t>
            </a:r>
            <a:r>
              <a:rPr lang="ro-RO" altLang="en-US" sz="3200" smtClean="0"/>
              <a:t/>
            </a:r>
            <a:br>
              <a:rPr lang="ro-RO" altLang="en-US" sz="3200" smtClean="0"/>
            </a:br>
            <a:r>
              <a:rPr lang="ro-RO" altLang="en-US" sz="3200" smtClean="0"/>
              <a:t>IBM</a:t>
            </a:r>
            <a:r>
              <a:rPr lang="en-US" altLang="en-US" sz="3200" smtClean="0"/>
              <a:t> Harvard Mark I computer</a:t>
            </a:r>
            <a:br>
              <a:rPr lang="en-US" altLang="en-US" sz="3200" smtClean="0"/>
            </a:br>
            <a:endParaRPr lang="en-US" altLang="en-US" sz="3200" smtClean="0"/>
          </a:p>
        </p:txBody>
      </p:sp>
      <p:sp>
        <p:nvSpPr>
          <p:cNvPr id="17412" name="Rectangle 3"/>
          <p:cNvSpPr>
            <a:spLocks noGrp="1" noChangeArrowheads="1"/>
          </p:cNvSpPr>
          <p:nvPr>
            <p:ph type="body" idx="1"/>
          </p:nvPr>
        </p:nvSpPr>
        <p:spPr/>
        <p:txBody>
          <a:bodyPr/>
          <a:lstStyle/>
          <a:p>
            <a:pPr eaLnBrk="1" hangingPunct="1">
              <a:lnSpc>
                <a:spcPct val="90000"/>
              </a:lnSpc>
            </a:pPr>
            <a:endParaRPr lang="en-US" altLang="en-US" sz="2200" smtClean="0"/>
          </a:p>
          <a:p>
            <a:pPr eaLnBrk="1" hangingPunct="1">
              <a:lnSpc>
                <a:spcPct val="90000"/>
              </a:lnSpc>
            </a:pPr>
            <a:r>
              <a:rPr lang="en-US" altLang="en-US" sz="2200" smtClean="0"/>
              <a:t>Harvard Mark 1 </a:t>
            </a:r>
            <a:r>
              <a:rPr lang="ro-RO" altLang="en-US" sz="2200" i="1" smtClean="0"/>
              <a:t>(</a:t>
            </a:r>
            <a:r>
              <a:rPr lang="en-US" altLang="en-US" sz="2200" i="1" smtClean="0"/>
              <a:t>IBM Automatic Controlled Calculator</a:t>
            </a:r>
            <a:r>
              <a:rPr lang="ro-RO" altLang="en-US" sz="2200" i="1" smtClean="0"/>
              <a:t>) </a:t>
            </a:r>
            <a:r>
              <a:rPr lang="en-US" altLang="en-US" sz="2200" smtClean="0"/>
              <a:t>was built between 1939 and</a:t>
            </a:r>
            <a:r>
              <a:rPr lang="ro-RO" altLang="en-US" sz="2200" smtClean="0"/>
              <a:t> </a:t>
            </a:r>
            <a:r>
              <a:rPr lang="en-US" altLang="en-US" sz="2200" smtClean="0"/>
              <a:t>1944</a:t>
            </a:r>
          </a:p>
          <a:p>
            <a:pPr eaLnBrk="1" hangingPunct="1">
              <a:lnSpc>
                <a:spcPct val="90000"/>
              </a:lnSpc>
            </a:pPr>
            <a:r>
              <a:rPr lang="en-US" altLang="en-US" sz="2200" smtClean="0"/>
              <a:t>It was made from multiple computers working for different parts of the same problem under the supervision of a unique control unit</a:t>
            </a:r>
          </a:p>
          <a:p>
            <a:pPr eaLnBrk="1" hangingPunct="1">
              <a:lnSpc>
                <a:spcPct val="90000"/>
              </a:lnSpc>
            </a:pPr>
            <a:r>
              <a:rPr lang="en-US" altLang="en-US" sz="2200" smtClean="0"/>
              <a:t>Built from switches,</a:t>
            </a:r>
            <a:r>
              <a:rPr lang="ro-RO" altLang="en-US" sz="2200" smtClean="0"/>
              <a:t> </a:t>
            </a:r>
            <a:r>
              <a:rPr lang="en-US" altLang="en-US" sz="2200" smtClean="0"/>
              <a:t>relays and other mechanical devices</a:t>
            </a:r>
          </a:p>
          <a:p>
            <a:pPr eaLnBrk="1" hangingPunct="1">
              <a:lnSpc>
                <a:spcPct val="90000"/>
              </a:lnSpc>
            </a:pPr>
            <a:r>
              <a:rPr lang="en-US" altLang="en-US" sz="2200" smtClean="0"/>
              <a:t>It used 750</a:t>
            </a:r>
            <a:r>
              <a:rPr lang="ro-RO" altLang="en-US" sz="2200" smtClean="0"/>
              <a:t>.</a:t>
            </a:r>
            <a:r>
              <a:rPr lang="en-US" altLang="en-US" sz="2200" smtClean="0"/>
              <a:t>000 components</a:t>
            </a:r>
            <a:r>
              <a:rPr lang="ro-RO" altLang="en-US" sz="2200" smtClean="0"/>
              <a:t> </a:t>
            </a:r>
            <a:r>
              <a:rPr lang="en-US" altLang="en-US" sz="2200" smtClean="0"/>
              <a:t>and had</a:t>
            </a:r>
            <a:r>
              <a:rPr lang="ro-RO" altLang="en-US" sz="2200" smtClean="0"/>
              <a:t> 16 m </a:t>
            </a:r>
            <a:r>
              <a:rPr lang="en-US" altLang="en-US" sz="2200" smtClean="0"/>
              <a:t>in </a:t>
            </a:r>
            <a:r>
              <a:rPr lang="ro-RO" altLang="en-US" sz="2200" smtClean="0"/>
              <a:t>l</a:t>
            </a:r>
            <a:r>
              <a:rPr lang="en-US" altLang="en-US" sz="2200" smtClean="0"/>
              <a:t>ength</a:t>
            </a:r>
            <a:r>
              <a:rPr lang="ro-RO" altLang="en-US" sz="2200" smtClean="0"/>
              <a:t>, 2 ½</a:t>
            </a:r>
            <a:r>
              <a:rPr lang="en-US" altLang="en-US" sz="2200" smtClean="0"/>
              <a:t> m high and had a weight of</a:t>
            </a:r>
            <a:r>
              <a:rPr lang="ro-RO" altLang="en-US" sz="2200" smtClean="0"/>
              <a:t> 5 ton</a:t>
            </a:r>
            <a:r>
              <a:rPr lang="en-US" altLang="en-US" sz="2200" smtClean="0"/>
              <a:t>s</a:t>
            </a:r>
          </a:p>
          <a:p>
            <a:pPr eaLnBrk="1" hangingPunct="1">
              <a:lnSpc>
                <a:spcPct val="90000"/>
              </a:lnSpc>
            </a:pPr>
            <a:r>
              <a:rPr lang="en-US" altLang="en-US" sz="2200" smtClean="0"/>
              <a:t>Numbers of 23 digits</a:t>
            </a:r>
          </a:p>
          <a:p>
            <a:pPr lvl="1" eaLnBrk="1" hangingPunct="1">
              <a:lnSpc>
                <a:spcPct val="90000"/>
              </a:lnSpc>
            </a:pPr>
            <a:r>
              <a:rPr lang="en-US" altLang="en-US" sz="2200" smtClean="0"/>
              <a:t>A multiplication was about 4 seconds long</a:t>
            </a:r>
          </a:p>
          <a:p>
            <a:pPr lvl="1" eaLnBrk="1" hangingPunct="1">
              <a:lnSpc>
                <a:spcPct val="90000"/>
              </a:lnSpc>
            </a:pPr>
            <a:r>
              <a:rPr lang="en-US" altLang="en-US" sz="2200" smtClean="0"/>
              <a:t>A division took about 10 seconds to complete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D7F81A9F-7912-425E-9CD0-5852EC8F44A2}"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8435" name="Rectangle 2"/>
          <p:cNvSpPr>
            <a:spLocks noGrp="1" noChangeArrowheads="1"/>
          </p:cNvSpPr>
          <p:nvPr>
            <p:ph type="title"/>
          </p:nvPr>
        </p:nvSpPr>
        <p:spPr/>
        <p:txBody>
          <a:bodyPr/>
          <a:lstStyle/>
          <a:p>
            <a:pPr eaLnBrk="1" hangingPunct="1"/>
            <a:r>
              <a:rPr lang="en-US" altLang="en-US" sz="3200" smtClean="0"/>
              <a:t>William Mauchly</a:t>
            </a:r>
            <a:r>
              <a:rPr lang="ro-RO" altLang="en-US" sz="3200" smtClean="0"/>
              <a:t>,</a:t>
            </a:r>
            <a:r>
              <a:rPr lang="en-US" altLang="en-US" sz="3200" smtClean="0"/>
              <a:t> J. Presper Eckert  </a:t>
            </a:r>
            <a:r>
              <a:rPr lang="ro-RO" altLang="en-US" sz="3200" smtClean="0"/>
              <a:t>-</a:t>
            </a:r>
            <a:r>
              <a:rPr lang="en-US" altLang="en-US" sz="3200" smtClean="0"/>
              <a:t/>
            </a:r>
            <a:br>
              <a:rPr lang="en-US" altLang="en-US" sz="3200" smtClean="0"/>
            </a:br>
            <a:r>
              <a:rPr lang="en-US" altLang="en-US" sz="3200" smtClean="0"/>
              <a:t>ENIAC - Electronic Numerical Integrator And Computer </a:t>
            </a:r>
          </a:p>
        </p:txBody>
      </p:sp>
      <p:sp>
        <p:nvSpPr>
          <p:cNvPr id="18436" name="Rectangle 3"/>
          <p:cNvSpPr>
            <a:spLocks noGrp="1" noChangeArrowheads="1"/>
          </p:cNvSpPr>
          <p:nvPr>
            <p:ph type="body" idx="1"/>
          </p:nvPr>
        </p:nvSpPr>
        <p:spPr/>
        <p:txBody>
          <a:bodyPr/>
          <a:lstStyle/>
          <a:p>
            <a:pPr eaLnBrk="1" hangingPunct="1"/>
            <a:r>
              <a:rPr lang="en-US" altLang="en-US" sz="2200" smtClean="0"/>
              <a:t>Was built at the University of Pennsylvania (1943-1946)</a:t>
            </a:r>
          </a:p>
          <a:p>
            <a:pPr eaLnBrk="1" hangingPunct="1"/>
            <a:r>
              <a:rPr lang="ro-RO" altLang="en-US" sz="2200" smtClean="0"/>
              <a:t>3 m </a:t>
            </a:r>
            <a:r>
              <a:rPr lang="en-US" altLang="en-US" sz="2200" smtClean="0"/>
              <a:t>high, </a:t>
            </a:r>
            <a:r>
              <a:rPr lang="ro-RO" altLang="en-US" sz="2200" smtClean="0"/>
              <a:t>30 </a:t>
            </a:r>
            <a:r>
              <a:rPr lang="en-US" altLang="en-US" sz="2200" smtClean="0"/>
              <a:t>sqm</a:t>
            </a:r>
            <a:r>
              <a:rPr lang="ro-RO" altLang="en-US" sz="2200" smtClean="0"/>
              <a:t> </a:t>
            </a:r>
            <a:r>
              <a:rPr lang="en-US" altLang="en-US" sz="2200" smtClean="0"/>
              <a:t>area, 30 tons</a:t>
            </a:r>
          </a:p>
          <a:p>
            <a:pPr eaLnBrk="1" hangingPunct="1"/>
            <a:r>
              <a:rPr lang="en-US" altLang="en-US" sz="2200" smtClean="0"/>
              <a:t>18</a:t>
            </a:r>
            <a:r>
              <a:rPr lang="ro-RO" altLang="en-US" sz="2200" smtClean="0"/>
              <a:t>.</a:t>
            </a:r>
            <a:r>
              <a:rPr lang="en-US" altLang="en-US" sz="2200" smtClean="0"/>
              <a:t>000 vacuum tubes  </a:t>
            </a:r>
          </a:p>
          <a:p>
            <a:pPr eaLnBrk="1" hangingPunct="1"/>
            <a:r>
              <a:rPr lang="en-US" altLang="en-US" sz="2200" smtClean="0"/>
              <a:t>150 kW of power (enough to provide the light</a:t>
            </a:r>
            <a:r>
              <a:rPr lang="ro-RO" altLang="en-US" sz="2200" smtClean="0"/>
              <a:t> </a:t>
            </a:r>
            <a:r>
              <a:rPr lang="en-US" altLang="en-US" sz="2200" smtClean="0"/>
              <a:t>for a small village)</a:t>
            </a:r>
          </a:p>
          <a:p>
            <a:pPr eaLnBrk="1" hangingPunct="1"/>
            <a:r>
              <a:rPr lang="en-US" altLang="en-US" sz="2200" smtClean="0"/>
              <a:t>The key p</a:t>
            </a:r>
            <a:r>
              <a:rPr lang="ro-RO" altLang="en-US" sz="2200" smtClean="0"/>
              <a:t>roblem</a:t>
            </a:r>
            <a:r>
              <a:rPr lang="en-US" altLang="en-US" sz="2200" smtClean="0"/>
              <a:t> with this type of computer was the reliability:</a:t>
            </a:r>
          </a:p>
          <a:p>
            <a:pPr lvl="1" eaLnBrk="1" hangingPunct="1"/>
            <a:r>
              <a:rPr lang="ro-RO" altLang="en-US" sz="2200" smtClean="0"/>
              <a:t>aprox.</a:t>
            </a:r>
            <a:r>
              <a:rPr lang="en-US" altLang="en-US" sz="2200" smtClean="0"/>
              <a:t> 50 tubes</a:t>
            </a:r>
            <a:r>
              <a:rPr lang="ro-RO" altLang="en-US" sz="2200" smtClean="0"/>
              <a:t> </a:t>
            </a:r>
            <a:r>
              <a:rPr lang="en-US" altLang="en-US" sz="2200" smtClean="0"/>
              <a:t>were replaced every day</a:t>
            </a:r>
          </a:p>
          <a:p>
            <a:pPr eaLnBrk="1" hangingPunct="1"/>
            <a:r>
              <a:rPr lang="en-US" altLang="en-US" sz="2200" smtClean="0"/>
              <a:t>1943</a:t>
            </a:r>
            <a:r>
              <a:rPr lang="ro-RO" altLang="en-US" sz="2200" smtClean="0"/>
              <a:t> -</a:t>
            </a:r>
            <a:r>
              <a:rPr lang="en-US" altLang="en-US" sz="2200" smtClean="0"/>
              <a:t> Eckert and Mauchly had initiated the concept of creating a program stored in a computer using an internal memory (storing both instructions and data)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269E7FD7-EEF0-49AF-804B-DE1CD657E60C}"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9459" name="Rectangle 2"/>
          <p:cNvSpPr>
            <a:spLocks noGrp="1" noChangeArrowheads="1"/>
          </p:cNvSpPr>
          <p:nvPr>
            <p:ph type="title"/>
          </p:nvPr>
        </p:nvSpPr>
        <p:spPr/>
        <p:txBody>
          <a:bodyPr/>
          <a:lstStyle/>
          <a:p>
            <a:pPr eaLnBrk="1" hangingPunct="1"/>
            <a:r>
              <a:rPr lang="en-US" altLang="en-US" smtClean="0"/>
              <a:t>ENIAC </a:t>
            </a:r>
            <a:r>
              <a:rPr lang="ro-RO" altLang="en-US" smtClean="0"/>
              <a:t>- </a:t>
            </a:r>
            <a:r>
              <a:rPr lang="en-US" altLang="en-US" smtClean="0"/>
              <a:t>1946</a:t>
            </a:r>
          </a:p>
        </p:txBody>
      </p:sp>
      <p:pic>
        <p:nvPicPr>
          <p:cNvPr id="19460" name="Picture 5" descr="ENIAC-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05000"/>
            <a:ext cx="4191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7DAAF0-9CA3-4915-9DFE-73846C182611}"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0483" name="Rectangle 2"/>
          <p:cNvSpPr>
            <a:spLocks noGrp="1" noChangeArrowheads="1"/>
          </p:cNvSpPr>
          <p:nvPr>
            <p:ph type="title"/>
          </p:nvPr>
        </p:nvSpPr>
        <p:spPr/>
        <p:txBody>
          <a:bodyPr/>
          <a:lstStyle/>
          <a:p>
            <a:pPr eaLnBrk="1" hangingPunct="1"/>
            <a:r>
              <a:rPr lang="en-US" altLang="en-US" sz="3200" smtClean="0"/>
              <a:t>The next generations</a:t>
            </a:r>
          </a:p>
        </p:txBody>
      </p:sp>
      <p:sp>
        <p:nvSpPr>
          <p:cNvPr id="20484" name="Rectangle 3"/>
          <p:cNvSpPr>
            <a:spLocks noGrp="1" noChangeArrowheads="1"/>
          </p:cNvSpPr>
          <p:nvPr>
            <p:ph type="body" idx="1"/>
          </p:nvPr>
        </p:nvSpPr>
        <p:spPr/>
        <p:txBody>
          <a:bodyPr/>
          <a:lstStyle/>
          <a:p>
            <a:pPr eaLnBrk="1" hangingPunct="1">
              <a:lnSpc>
                <a:spcPct val="90000"/>
              </a:lnSpc>
            </a:pPr>
            <a:endParaRPr lang="en-US" altLang="en-US" sz="2200" smtClean="0"/>
          </a:p>
          <a:p>
            <a:pPr eaLnBrk="1" hangingPunct="1">
              <a:lnSpc>
                <a:spcPct val="90000"/>
              </a:lnSpc>
            </a:pPr>
            <a:r>
              <a:rPr lang="en-US" altLang="en-US" sz="2200" smtClean="0"/>
              <a:t>EDVAC - Electronic Discrete Variable Automatic Computer </a:t>
            </a:r>
          </a:p>
          <a:p>
            <a:pPr lvl="1" eaLnBrk="1" hangingPunct="1">
              <a:lnSpc>
                <a:spcPct val="90000"/>
              </a:lnSpc>
            </a:pPr>
            <a:r>
              <a:rPr lang="en-US" altLang="en-US" sz="2200" smtClean="0"/>
              <a:t>4000 tubes</a:t>
            </a:r>
          </a:p>
          <a:p>
            <a:pPr eaLnBrk="1" hangingPunct="1">
              <a:lnSpc>
                <a:spcPct val="90000"/>
              </a:lnSpc>
            </a:pPr>
            <a:r>
              <a:rPr lang="en-US" altLang="en-US" sz="2200" smtClean="0"/>
              <a:t>EDSAC - Electronic Delay Storage Automatic Calculator (1949)</a:t>
            </a:r>
          </a:p>
          <a:p>
            <a:pPr lvl="1" eaLnBrk="1" hangingPunct="1">
              <a:lnSpc>
                <a:spcPct val="90000"/>
              </a:lnSpc>
            </a:pPr>
            <a:r>
              <a:rPr lang="en-US" altLang="en-US" sz="2200" smtClean="0"/>
              <a:t>3000 </a:t>
            </a:r>
            <a:r>
              <a:rPr lang="ro-RO" altLang="en-US" sz="2200" smtClean="0"/>
              <a:t>tub</a:t>
            </a:r>
            <a:r>
              <a:rPr lang="en-US" altLang="en-US" sz="2200" smtClean="0"/>
              <a:t>es</a:t>
            </a:r>
          </a:p>
          <a:p>
            <a:pPr eaLnBrk="1" hangingPunct="1">
              <a:lnSpc>
                <a:spcPct val="90000"/>
              </a:lnSpc>
            </a:pPr>
            <a:r>
              <a:rPr lang="en-US" altLang="en-US" sz="2200" smtClean="0"/>
              <a:t>UNIVAC I - Universal Automatic Computer (1951)</a:t>
            </a:r>
          </a:p>
          <a:p>
            <a:pPr lvl="1" eaLnBrk="1" hangingPunct="1">
              <a:lnSpc>
                <a:spcPct val="90000"/>
              </a:lnSpc>
            </a:pPr>
            <a:r>
              <a:rPr lang="en-US" altLang="en-US" sz="2200" smtClean="0"/>
              <a:t>First commercial </a:t>
            </a:r>
            <a:r>
              <a:rPr lang="ro-RO" altLang="en-US" sz="2200" smtClean="0"/>
              <a:t>computer</a:t>
            </a:r>
            <a:endParaRPr lang="en-US" altLang="en-US" sz="2200" smtClean="0"/>
          </a:p>
          <a:p>
            <a:pPr eaLnBrk="1" hangingPunct="1">
              <a:lnSpc>
                <a:spcPct val="90000"/>
              </a:lnSpc>
            </a:pPr>
            <a:r>
              <a:rPr lang="en-US" altLang="en-US" sz="2200" smtClean="0"/>
              <a:t>ILLIAC I (1949)</a:t>
            </a:r>
          </a:p>
          <a:p>
            <a:pPr lvl="1" eaLnBrk="1" hangingPunct="1">
              <a:lnSpc>
                <a:spcPct val="90000"/>
              </a:lnSpc>
            </a:pPr>
            <a:r>
              <a:rPr lang="en-US" altLang="en-US" sz="2200" smtClean="0"/>
              <a:t>Built at the Illinois University, the first computer owned by an academic institution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B5A76EFB-902C-4759-92F6-67E2CDA8A27D}"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1507" name="Rectangle 2"/>
          <p:cNvSpPr>
            <a:spLocks noGrp="1" noChangeArrowheads="1"/>
          </p:cNvSpPr>
          <p:nvPr>
            <p:ph type="title"/>
          </p:nvPr>
        </p:nvSpPr>
        <p:spPr/>
        <p:txBody>
          <a:bodyPr/>
          <a:lstStyle/>
          <a:p>
            <a:pPr eaLnBrk="1" hangingPunct="1"/>
            <a:r>
              <a:rPr lang="en-US" altLang="en-US" sz="3200" smtClean="0"/>
              <a:t>John Von Neumann</a:t>
            </a:r>
          </a:p>
        </p:txBody>
      </p:sp>
      <p:sp>
        <p:nvSpPr>
          <p:cNvPr id="21508" name="Rectangle 3"/>
          <p:cNvSpPr>
            <a:spLocks noGrp="1" noChangeArrowheads="1"/>
          </p:cNvSpPr>
          <p:nvPr>
            <p:ph type="body" idx="1"/>
          </p:nvPr>
        </p:nvSpPr>
        <p:spPr/>
        <p:txBody>
          <a:bodyPr/>
          <a:lstStyle/>
          <a:p>
            <a:pPr eaLnBrk="1" hangingPunct="1">
              <a:lnSpc>
                <a:spcPct val="90000"/>
              </a:lnSpc>
            </a:pPr>
            <a:endParaRPr lang="en-US" altLang="en-US" sz="2200" smtClean="0"/>
          </a:p>
          <a:p>
            <a:pPr eaLnBrk="1" hangingPunct="1">
              <a:lnSpc>
                <a:spcPct val="90000"/>
              </a:lnSpc>
            </a:pPr>
            <a:r>
              <a:rPr lang="en-US" altLang="en-US" sz="2200" smtClean="0"/>
              <a:t>The great m</a:t>
            </a:r>
            <a:r>
              <a:rPr lang="ro-RO" altLang="en-US" sz="2200" smtClean="0"/>
              <a:t>at</a:t>
            </a:r>
            <a:r>
              <a:rPr lang="en-US" altLang="en-US" sz="2200" smtClean="0"/>
              <a:t>h</a:t>
            </a:r>
            <a:r>
              <a:rPr lang="ro-RO" altLang="en-US" sz="2200" smtClean="0"/>
              <a:t>ematician </a:t>
            </a:r>
            <a:r>
              <a:rPr lang="en-US" altLang="en-US" sz="2200" smtClean="0"/>
              <a:t>Von Neumann have worked as a</a:t>
            </a:r>
            <a:r>
              <a:rPr lang="ro-RO" altLang="en-US" sz="2200" smtClean="0"/>
              <a:t> </a:t>
            </a:r>
            <a:r>
              <a:rPr lang="en-US" altLang="en-US" sz="2200" smtClean="0"/>
              <a:t>consultant for the</a:t>
            </a:r>
            <a:r>
              <a:rPr lang="ro-RO" altLang="en-US" sz="2200" smtClean="0"/>
              <a:t> </a:t>
            </a:r>
            <a:r>
              <a:rPr lang="en-US" altLang="en-US" sz="2200" smtClean="0"/>
              <a:t>ENIAC and EDVAC projects</a:t>
            </a:r>
          </a:p>
          <a:p>
            <a:pPr eaLnBrk="1" hangingPunct="1">
              <a:lnSpc>
                <a:spcPct val="90000"/>
              </a:lnSpc>
            </a:pPr>
            <a:r>
              <a:rPr lang="en-US" altLang="en-US" sz="2200" i="1" smtClean="0">
                <a:solidFill>
                  <a:srgbClr val="660033"/>
                </a:solidFill>
              </a:rPr>
              <a:t>The first version of a report about EDVAC</a:t>
            </a:r>
            <a:r>
              <a:rPr lang="en-US" altLang="en-US" sz="2200" smtClean="0">
                <a:solidFill>
                  <a:srgbClr val="660033"/>
                </a:solidFill>
              </a:rPr>
              <a:t> – 1945</a:t>
            </a:r>
            <a:r>
              <a:rPr lang="en-US" altLang="en-US" sz="2200" smtClean="0"/>
              <a:t/>
            </a:r>
            <a:br>
              <a:rPr lang="en-US" altLang="en-US" sz="2200" smtClean="0"/>
            </a:br>
            <a:r>
              <a:rPr lang="ro-RO" altLang="en-US" sz="2200" smtClean="0"/>
              <a:t>con</a:t>
            </a:r>
            <a:r>
              <a:rPr lang="en-US" altLang="en-US" sz="2200" smtClean="0"/>
              <a:t>tained the basic elements of a computer stored program:</a:t>
            </a:r>
          </a:p>
          <a:p>
            <a:pPr lvl="1" eaLnBrk="1" hangingPunct="1">
              <a:lnSpc>
                <a:spcPct val="90000"/>
              </a:lnSpc>
            </a:pPr>
            <a:r>
              <a:rPr lang="en-US" altLang="en-US" sz="2200" b="1" smtClean="0">
                <a:solidFill>
                  <a:schemeClr val="folHlink"/>
                </a:solidFill>
              </a:rPr>
              <a:t>A memory</a:t>
            </a:r>
            <a:r>
              <a:rPr lang="en-US" altLang="en-US" sz="2200" smtClean="0"/>
              <a:t> for both data and instructions</a:t>
            </a:r>
          </a:p>
          <a:p>
            <a:pPr lvl="1" eaLnBrk="1" hangingPunct="1">
              <a:lnSpc>
                <a:spcPct val="90000"/>
              </a:lnSpc>
            </a:pPr>
            <a:r>
              <a:rPr lang="en-US" altLang="en-US" sz="2200" b="1" smtClean="0">
                <a:solidFill>
                  <a:schemeClr val="folHlink"/>
                </a:solidFill>
              </a:rPr>
              <a:t>A computing unit </a:t>
            </a:r>
            <a:r>
              <a:rPr lang="en-US" altLang="en-US" sz="2200" smtClean="0"/>
              <a:t>for doing arithmetic and logical calculus of the data </a:t>
            </a:r>
          </a:p>
          <a:p>
            <a:pPr lvl="1" eaLnBrk="1" hangingPunct="1">
              <a:lnSpc>
                <a:spcPct val="90000"/>
              </a:lnSpc>
            </a:pPr>
            <a:r>
              <a:rPr lang="en-US" altLang="en-US" sz="2200" b="1" smtClean="0">
                <a:solidFill>
                  <a:schemeClr val="folHlink"/>
                </a:solidFill>
              </a:rPr>
              <a:t>A control unit </a:t>
            </a:r>
            <a:r>
              <a:rPr lang="en-US" altLang="en-US" sz="2200" smtClean="0"/>
              <a:t>which could translate an instruction from the memory and select different actions using the results of the previous operations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E33AAAA9-4C69-4C5F-9FFE-A7724F55C569}"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2531" name="Rectangle 2"/>
          <p:cNvSpPr>
            <a:spLocks noGrp="1" noChangeArrowheads="1"/>
          </p:cNvSpPr>
          <p:nvPr>
            <p:ph type="title"/>
          </p:nvPr>
        </p:nvSpPr>
        <p:spPr/>
        <p:txBody>
          <a:bodyPr/>
          <a:lstStyle/>
          <a:p>
            <a:pPr eaLnBrk="1" hangingPunct="1"/>
            <a:r>
              <a:rPr lang="en-US" altLang="en-US" sz="3200" smtClean="0"/>
              <a:t>The first transistor</a:t>
            </a:r>
          </a:p>
        </p:txBody>
      </p:sp>
      <p:sp>
        <p:nvSpPr>
          <p:cNvPr id="22532" name="Rectangle 3"/>
          <p:cNvSpPr>
            <a:spLocks noGrp="1" noChangeArrowheads="1"/>
          </p:cNvSpPr>
          <p:nvPr>
            <p:ph type="body" idx="1"/>
          </p:nvPr>
        </p:nvSpPr>
        <p:spPr/>
        <p:txBody>
          <a:bodyPr/>
          <a:lstStyle/>
          <a:p>
            <a:pPr eaLnBrk="1" hangingPunct="1"/>
            <a:r>
              <a:rPr lang="en-US" altLang="en-US" sz="2200" smtClean="0"/>
              <a:t>Bell Laboratories begun</a:t>
            </a:r>
            <a:r>
              <a:rPr lang="ro-RO" altLang="en-US" sz="2200" smtClean="0"/>
              <a:t> </a:t>
            </a:r>
            <a:r>
              <a:rPr lang="en-US" altLang="en-US" sz="2200" smtClean="0"/>
              <a:t>the research in the field of semiconductors in 1945</a:t>
            </a:r>
          </a:p>
          <a:p>
            <a:pPr eaLnBrk="1" hangingPunct="1"/>
            <a:r>
              <a:rPr lang="en-US" altLang="en-US" sz="2200" smtClean="0"/>
              <a:t>William Shockley, Walter Brattain</a:t>
            </a:r>
            <a:r>
              <a:rPr lang="ro-RO" altLang="en-US" sz="2200" smtClean="0"/>
              <a:t> </a:t>
            </a:r>
            <a:r>
              <a:rPr lang="en-US" altLang="en-US" sz="2200" smtClean="0"/>
              <a:t>and John Bardeen have created the first transistor on December 23</a:t>
            </a:r>
            <a:r>
              <a:rPr lang="en-US" altLang="en-US" sz="2200" baseline="30000" smtClean="0"/>
              <a:t>rd</a:t>
            </a:r>
            <a:r>
              <a:rPr lang="en-US" altLang="en-US" sz="2200" smtClean="0"/>
              <a:t>, 1947 </a:t>
            </a:r>
          </a:p>
          <a:p>
            <a:pPr lvl="1" eaLnBrk="1" hangingPunct="1"/>
            <a:r>
              <a:rPr lang="en-US" altLang="en-US" sz="2200" smtClean="0"/>
              <a:t>They took a break to celebrate the Christmas before publishing the event; this is the reason why some books indicate that the first transistor was created in</a:t>
            </a:r>
            <a:r>
              <a:rPr lang="ro-RO" altLang="en-US" sz="2200" smtClean="0"/>
              <a:t> 1948</a:t>
            </a:r>
            <a:endParaRPr lang="en-US" altLang="en-US" sz="2200" smtClean="0">
              <a:solidFill>
                <a:srgbClr val="CCCC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B5B3BEEE-ED71-4CAB-8363-A56431AAF622}"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3555" name="Rectangle 2"/>
          <p:cNvSpPr>
            <a:spLocks noGrp="1" noChangeArrowheads="1"/>
          </p:cNvSpPr>
          <p:nvPr>
            <p:ph type="title"/>
          </p:nvPr>
        </p:nvSpPr>
        <p:spPr/>
        <p:txBody>
          <a:bodyPr/>
          <a:lstStyle/>
          <a:p>
            <a:pPr eaLnBrk="1" hangingPunct="1"/>
            <a:r>
              <a:rPr lang="en-US" altLang="en-US" sz="3200" smtClean="0"/>
              <a:t>The first integrated </a:t>
            </a:r>
            <a:r>
              <a:rPr lang="ro-RO" altLang="en-US" sz="3200" smtClean="0"/>
              <a:t>circuit</a:t>
            </a:r>
            <a:endParaRPr lang="en-US" altLang="en-US" sz="3200" smtClean="0"/>
          </a:p>
        </p:txBody>
      </p:sp>
      <p:sp>
        <p:nvSpPr>
          <p:cNvPr id="23556" name="Rectangle 3"/>
          <p:cNvSpPr>
            <a:spLocks noGrp="1" noChangeArrowheads="1"/>
          </p:cNvSpPr>
          <p:nvPr>
            <p:ph type="body" idx="1"/>
          </p:nvPr>
        </p:nvSpPr>
        <p:spPr/>
        <p:txBody>
          <a:bodyPr/>
          <a:lstStyle/>
          <a:p>
            <a:pPr eaLnBrk="1" hangingPunct="1"/>
            <a:r>
              <a:rPr lang="en-US" altLang="en-US" sz="2200" smtClean="0"/>
              <a:t>Jack Kilby (Texas Instruments) in 1958 have succeeded to combine more components on a single piece of</a:t>
            </a:r>
            <a:r>
              <a:rPr lang="ro-RO" altLang="en-US" sz="2200" smtClean="0"/>
              <a:t> </a:t>
            </a:r>
            <a:r>
              <a:rPr lang="en-US" altLang="en-US" sz="2200" smtClean="0"/>
              <a:t>semiconductor</a:t>
            </a:r>
          </a:p>
          <a:p>
            <a:pPr eaLnBrk="1" hangingPunct="1"/>
            <a:r>
              <a:rPr lang="en-US" altLang="en-US" sz="2200" smtClean="0"/>
              <a:t>I</a:t>
            </a:r>
            <a:r>
              <a:rPr lang="ro-RO" altLang="en-US" sz="2200" smtClean="0"/>
              <a:t>n </a:t>
            </a:r>
            <a:r>
              <a:rPr lang="en-US" altLang="en-US" sz="2200" smtClean="0"/>
              <a:t>1961 Fairchild and Texas Instruments have developed the first commercial integrated circuits which contained basic logical functions</a:t>
            </a:r>
          </a:p>
          <a:p>
            <a:pPr lvl="1" eaLnBrk="1" hangingPunct="1"/>
            <a:r>
              <a:rPr lang="ro-RO" altLang="en-US" sz="2200" smtClean="0"/>
              <a:t> 2 </a:t>
            </a:r>
            <a:r>
              <a:rPr lang="en-US" altLang="en-US" sz="2200" smtClean="0"/>
              <a:t>logical gates (</a:t>
            </a:r>
            <a:r>
              <a:rPr lang="ro-RO" altLang="en-US" sz="2200" smtClean="0"/>
              <a:t>4 </a:t>
            </a:r>
            <a:r>
              <a:rPr lang="en-US" altLang="en-US" sz="2200" smtClean="0"/>
              <a:t>bipolar </a:t>
            </a:r>
            <a:r>
              <a:rPr lang="ro-RO" altLang="en-US" sz="2200" smtClean="0"/>
              <a:t>tran</a:t>
            </a:r>
            <a:r>
              <a:rPr lang="en-US" altLang="en-US" sz="2200" smtClean="0"/>
              <a:t>s</a:t>
            </a:r>
            <a:r>
              <a:rPr lang="ro-RO" altLang="en-US" sz="2200" smtClean="0"/>
              <a:t>istor</a:t>
            </a:r>
            <a:r>
              <a:rPr lang="en-US" altLang="en-US" sz="2200" smtClean="0"/>
              <a:t>s and </a:t>
            </a:r>
            <a:r>
              <a:rPr lang="ro-RO" altLang="en-US" sz="2200" smtClean="0"/>
              <a:t>4 </a:t>
            </a:r>
            <a:r>
              <a:rPr lang="en-US" altLang="en-US" sz="2200" smtClean="0"/>
              <a:t>resistors)</a:t>
            </a:r>
          </a:p>
          <a:p>
            <a:pPr eaLnBrk="1" hangingPunct="1"/>
            <a:r>
              <a:rPr lang="en-US" altLang="en-US" sz="2200" smtClean="0"/>
              <a:t>I</a:t>
            </a:r>
            <a:r>
              <a:rPr lang="ro-RO" altLang="en-US" sz="2200" smtClean="0"/>
              <a:t>n </a:t>
            </a:r>
            <a:r>
              <a:rPr lang="en-US" altLang="en-US" sz="2200" smtClean="0"/>
              <a:t>1970 Fairchild had introduced for the first time the memory of 256</a:t>
            </a:r>
            <a:r>
              <a:rPr lang="ro-RO" altLang="en-US" sz="2200" smtClean="0"/>
              <a:t> </a:t>
            </a:r>
            <a:r>
              <a:rPr lang="en-US" altLang="en-US" sz="2200" smtClean="0"/>
              <a:t>bits static RAM</a:t>
            </a:r>
          </a:p>
        </p:txBody>
      </p:sp>
      <p:pic>
        <p:nvPicPr>
          <p:cNvPr id="23557" name="Picture 4" descr="1958-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5029200"/>
            <a:ext cx="2286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4B897FD1-CB7B-404D-AC69-8C09D505F928}"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4579" name="Rectangle 2"/>
          <p:cNvSpPr>
            <a:spLocks noGrp="1" noChangeArrowheads="1"/>
          </p:cNvSpPr>
          <p:nvPr>
            <p:ph type="title"/>
          </p:nvPr>
        </p:nvSpPr>
        <p:spPr/>
        <p:txBody>
          <a:bodyPr/>
          <a:lstStyle/>
          <a:p>
            <a:pPr eaLnBrk="1" hangingPunct="1"/>
            <a:r>
              <a:rPr lang="en-US" altLang="en-US" sz="3200" smtClean="0"/>
              <a:t>Moore’s law</a:t>
            </a:r>
          </a:p>
        </p:txBody>
      </p:sp>
      <p:sp>
        <p:nvSpPr>
          <p:cNvPr id="24580" name="Rectangle 3"/>
          <p:cNvSpPr>
            <a:spLocks noGrp="1" noChangeArrowheads="1"/>
          </p:cNvSpPr>
          <p:nvPr>
            <p:ph type="body" idx="1"/>
          </p:nvPr>
        </p:nvSpPr>
        <p:spPr>
          <a:xfrm>
            <a:off x="762000" y="1981200"/>
            <a:ext cx="8005763" cy="4495800"/>
          </a:xfrm>
        </p:spPr>
        <p:txBody>
          <a:bodyPr/>
          <a:lstStyle/>
          <a:p>
            <a:pPr eaLnBrk="1" hangingPunct="1"/>
            <a:endParaRPr lang="en-US" altLang="en-US" sz="2400" smtClean="0"/>
          </a:p>
          <a:p>
            <a:pPr eaLnBrk="1" hangingPunct="1"/>
            <a:r>
              <a:rPr lang="en-US" altLang="en-US" sz="2400" smtClean="0"/>
              <a:t>In 1964 Gordon Moore foreseen that the number of transistors of a chip will double in a time</a:t>
            </a:r>
            <a:r>
              <a:rPr lang="ro-RO" altLang="en-US" sz="2400" smtClean="0"/>
              <a:t> interval</a:t>
            </a:r>
            <a:r>
              <a:rPr lang="en-US" altLang="en-US" sz="2400" smtClean="0"/>
              <a:t> of </a:t>
            </a:r>
            <a:r>
              <a:rPr lang="ro-RO" altLang="en-US" sz="2400" smtClean="0"/>
              <a:t>aprox. 18</a:t>
            </a:r>
            <a:r>
              <a:rPr lang="en-US" altLang="en-US" sz="2400" smtClean="0"/>
              <a:t>-24 months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altLang="en-US" smtClean="0"/>
          </a:p>
        </p:txBody>
      </p:sp>
      <p:sp>
        <p:nvSpPr>
          <p:cNvPr id="25603" name="Date Placeholder 3"/>
          <p:cNvSpPr>
            <a:spLocks noGrp="1"/>
          </p:cNvSpPr>
          <p:nvPr>
            <p:ph type="dt" sz="quarter" idx="10"/>
          </p:nvPr>
        </p:nvSpPr>
        <p:spPr>
          <a:noFill/>
        </p:spPr>
        <p:txBody>
          <a:bodyPr/>
          <a:lstStyle>
            <a:lvl1pPr>
              <a:lnSpc>
                <a:spcPct val="85000"/>
              </a:lnSpc>
              <a:buChar char="•"/>
              <a:defRPr sz="2000">
                <a:solidFill>
                  <a:schemeClr val="tx2"/>
                </a:solidFill>
                <a:latin typeface="Times New Roman" panose="02020603050405020304" pitchFamily="18" charset="0"/>
              </a:defRPr>
            </a:lvl1pPr>
            <a:lvl2pPr marL="742950" indent="-285750">
              <a:lnSpc>
                <a:spcPct val="85000"/>
              </a:lnSpc>
              <a:buChar char="•"/>
              <a:defRPr sz="2000">
                <a:solidFill>
                  <a:schemeClr val="tx2"/>
                </a:solidFill>
                <a:latin typeface="Times New Roman" panose="02020603050405020304" pitchFamily="18" charset="0"/>
              </a:defRPr>
            </a:lvl2pPr>
            <a:lvl3pPr marL="1143000" indent="-228600">
              <a:lnSpc>
                <a:spcPct val="85000"/>
              </a:lnSpc>
              <a:buChar char="•"/>
              <a:defRPr sz="2000">
                <a:solidFill>
                  <a:schemeClr val="tx2"/>
                </a:solidFill>
                <a:latin typeface="Times New Roman" panose="02020603050405020304" pitchFamily="18" charset="0"/>
              </a:defRPr>
            </a:lvl3pPr>
            <a:lvl4pPr marL="1600200" indent="-228600">
              <a:lnSpc>
                <a:spcPct val="85000"/>
              </a:lnSpc>
              <a:buChar char="•"/>
              <a:defRPr sz="2000">
                <a:solidFill>
                  <a:schemeClr val="tx2"/>
                </a:solidFill>
                <a:latin typeface="Times New Roman" panose="02020603050405020304" pitchFamily="18" charset="0"/>
              </a:defRPr>
            </a:lvl4pPr>
            <a:lvl5pPr marL="2057400" indent="-228600">
              <a:lnSpc>
                <a:spcPct val="85000"/>
              </a:lnSpc>
              <a:buChar char="•"/>
              <a:defRPr sz="2000">
                <a:solidFill>
                  <a:schemeClr val="tx2"/>
                </a:solidFill>
                <a:latin typeface="Times New Roman" panose="02020603050405020304"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9pPr>
          </a:lstStyle>
          <a:p>
            <a:pPr>
              <a:lnSpc>
                <a:spcPct val="100000"/>
              </a:lnSpc>
              <a:buFontTx/>
              <a:buNone/>
            </a:pPr>
            <a:fld id="{D1EE94C5-D3A9-4F28-8B20-4CB9EBB841DD}" type="datetime5">
              <a:rPr lang="en-US" altLang="en-US" sz="1400" smtClean="0">
                <a:solidFill>
                  <a:schemeClr val="folHlink"/>
                </a:solidFill>
              </a:rPr>
              <a:pPr>
                <a:lnSpc>
                  <a:spcPct val="100000"/>
                </a:lnSpc>
                <a:buFontTx/>
                <a:buNone/>
              </a:pPr>
              <a:t>26-Sep-23</a:t>
            </a:fld>
            <a:endParaRPr lang="en-US" altLang="en-US" sz="1400" smtClean="0">
              <a:solidFill>
                <a:schemeClr val="folHlink"/>
              </a:solidFill>
            </a:endParaRPr>
          </a:p>
        </p:txBody>
      </p:sp>
      <p:pic>
        <p:nvPicPr>
          <p:cNvPr id="25604" name="Picture 2" descr="Moore&amp;#39;s law - Wikipedi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019175" y="862013"/>
            <a:ext cx="7759700" cy="5740400"/>
          </a:xfr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838200"/>
            <a:ext cx="7772400" cy="1066800"/>
          </a:xfrm>
        </p:spPr>
        <p:txBody>
          <a:bodyPr/>
          <a:lstStyle/>
          <a:p>
            <a:pPr eaLnBrk="1" hangingPunct="1"/>
            <a:r>
              <a:rPr lang="ro-RO" altLang="en-US" sz="3200" smtClean="0"/>
              <a:t>Con</a:t>
            </a:r>
            <a:r>
              <a:rPr lang="en-US" altLang="en-US" sz="3200" smtClean="0"/>
              <a:t>tents</a:t>
            </a:r>
          </a:p>
        </p:txBody>
      </p:sp>
      <p:sp>
        <p:nvSpPr>
          <p:cNvPr id="7171" name="Rectangle 4"/>
          <p:cNvSpPr>
            <a:spLocks noChangeArrowheads="1"/>
          </p:cNvSpPr>
          <p:nvPr/>
        </p:nvSpPr>
        <p:spPr bwMode="auto">
          <a:xfrm>
            <a:off x="1066800" y="2590800"/>
            <a:ext cx="7696200" cy="3810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762000" indent="-762000">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62000" indent="-76200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762000" indent="-7620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762000" indent="-7620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762000" indent="-7620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12192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16764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21336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25908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lnSpc>
                <a:spcPct val="120000"/>
              </a:lnSpc>
              <a:spcBef>
                <a:spcPct val="0"/>
              </a:spcBef>
              <a:buClrTx/>
              <a:buFontTx/>
              <a:buNone/>
            </a:pPr>
            <a:r>
              <a:rPr lang="en-US" altLang="en-US" sz="2000">
                <a:solidFill>
                  <a:schemeClr val="tx2"/>
                </a:solidFill>
              </a:rPr>
              <a:t>	</a:t>
            </a:r>
            <a:r>
              <a:rPr lang="ro-RO" altLang="en-US" sz="2000">
                <a:solidFill>
                  <a:schemeClr val="tx2"/>
                </a:solidFill>
              </a:rPr>
              <a:t>1. Introduc</a:t>
            </a:r>
            <a:r>
              <a:rPr lang="en-US" altLang="en-US" sz="2000">
                <a:solidFill>
                  <a:schemeClr val="tx2"/>
                </a:solidFill>
              </a:rPr>
              <a:t>tion</a:t>
            </a:r>
            <a:r>
              <a:rPr lang="ro-RO" altLang="en-US" sz="2000">
                <a:solidFill>
                  <a:schemeClr val="tx2"/>
                </a:solidFill>
              </a:rPr>
              <a:t>. S</a:t>
            </a:r>
            <a:r>
              <a:rPr lang="en-US" altLang="en-US" sz="2000">
                <a:solidFill>
                  <a:schemeClr val="tx2"/>
                </a:solidFill>
              </a:rPr>
              <a:t>hort computer history</a:t>
            </a:r>
            <a:r>
              <a:rPr lang="ro-RO" altLang="en-US" sz="2000">
                <a:solidFill>
                  <a:schemeClr val="tx2"/>
                </a:solidFill>
              </a:rPr>
              <a:t>.</a:t>
            </a:r>
            <a:r>
              <a:rPr lang="en-US" altLang="en-US" sz="2000">
                <a:solidFill>
                  <a:schemeClr val="tx2"/>
                </a:solidFill>
              </a:rPr>
              <a:t> The basic architecture of a </a:t>
            </a:r>
            <a:r>
              <a:rPr lang="ro-RO" altLang="en-US" sz="2000">
                <a:solidFill>
                  <a:schemeClr val="tx2"/>
                </a:solidFill>
              </a:rPr>
              <a:t>PC.</a:t>
            </a:r>
            <a:r>
              <a:rPr lang="en-US" altLang="en-US" sz="2000">
                <a:solidFill>
                  <a:schemeClr val="tx2"/>
                </a:solidFill>
              </a:rPr>
              <a:t/>
            </a:r>
            <a:br>
              <a:rPr lang="en-US" altLang="en-US" sz="2000">
                <a:solidFill>
                  <a:schemeClr val="tx2"/>
                </a:solidFill>
              </a:rPr>
            </a:br>
            <a:r>
              <a:rPr lang="en-US" altLang="en-US" sz="2000">
                <a:solidFill>
                  <a:schemeClr val="tx2"/>
                </a:solidFill>
              </a:rPr>
              <a:t>2. Information theory</a:t>
            </a:r>
            <a:r>
              <a:rPr lang="ro-RO" altLang="en-US" sz="2000">
                <a:solidFill>
                  <a:schemeClr val="tx2"/>
                </a:solidFill>
              </a:rPr>
              <a:t/>
            </a:r>
            <a:br>
              <a:rPr lang="ro-RO" altLang="en-US" sz="2000">
                <a:solidFill>
                  <a:schemeClr val="tx2"/>
                </a:solidFill>
              </a:rPr>
            </a:br>
            <a:r>
              <a:rPr lang="en-US" altLang="en-US" sz="2000">
                <a:solidFill>
                  <a:schemeClr val="tx2"/>
                </a:solidFill>
              </a:rPr>
              <a:t>3. Numbering basis for a computer</a:t>
            </a:r>
            <a:r>
              <a:rPr lang="ro-RO" altLang="en-US" sz="2000">
                <a:solidFill>
                  <a:schemeClr val="tx2"/>
                </a:solidFill>
              </a:rPr>
              <a:t/>
            </a:r>
            <a:br>
              <a:rPr lang="ro-RO" altLang="en-US" sz="2000">
                <a:solidFill>
                  <a:schemeClr val="tx2"/>
                </a:solidFill>
              </a:rPr>
            </a:br>
            <a:r>
              <a:rPr lang="en-US" altLang="en-US" sz="2000">
                <a:solidFill>
                  <a:schemeClr val="tx2"/>
                </a:solidFill>
              </a:rPr>
              <a:t>4. Digital logic basics for a computer</a:t>
            </a:r>
            <a:r>
              <a:rPr lang="ro-RO" altLang="en-US" sz="2000">
                <a:solidFill>
                  <a:schemeClr val="tx2"/>
                </a:solidFill>
              </a:rPr>
              <a:t/>
            </a:r>
            <a:br>
              <a:rPr lang="ro-RO" altLang="en-US" sz="2000">
                <a:solidFill>
                  <a:schemeClr val="tx2"/>
                </a:solidFill>
              </a:rPr>
            </a:br>
            <a:r>
              <a:rPr lang="en-US" altLang="en-US" sz="2000">
                <a:solidFill>
                  <a:schemeClr val="tx2"/>
                </a:solidFill>
              </a:rPr>
              <a:t>5. The microprocessor</a:t>
            </a:r>
            <a:r>
              <a:rPr lang="ro-RO" altLang="en-US" sz="2000">
                <a:solidFill>
                  <a:schemeClr val="tx2"/>
                </a:solidFill>
              </a:rPr>
              <a:t> (+ ASM </a:t>
            </a:r>
            <a:r>
              <a:rPr lang="en-US" altLang="en-US" sz="2000">
                <a:solidFill>
                  <a:schemeClr val="tx2"/>
                </a:solidFill>
              </a:rPr>
              <a:t>- lab</a:t>
            </a:r>
            <a:r>
              <a:rPr lang="ro-RO" altLang="en-US" sz="2000">
                <a:solidFill>
                  <a:schemeClr val="tx2"/>
                </a:solidFill>
              </a:rPr>
              <a:t>)</a:t>
            </a:r>
            <a:br>
              <a:rPr lang="ro-RO" altLang="en-US" sz="2000">
                <a:solidFill>
                  <a:schemeClr val="tx2"/>
                </a:solidFill>
              </a:rPr>
            </a:br>
            <a:r>
              <a:rPr lang="en-US" altLang="en-US" sz="2000">
                <a:solidFill>
                  <a:schemeClr val="tx2"/>
                </a:solidFill>
              </a:rPr>
              <a:t>6. </a:t>
            </a:r>
            <a:r>
              <a:rPr lang="ro-RO" altLang="en-US" sz="2000">
                <a:solidFill>
                  <a:schemeClr val="tx2"/>
                </a:solidFill>
              </a:rPr>
              <a:t>Memor</a:t>
            </a:r>
            <a:r>
              <a:rPr lang="en-US" altLang="en-US" sz="2000">
                <a:solidFill>
                  <a:schemeClr val="tx2"/>
                </a:solidFill>
              </a:rPr>
              <a:t>y and system buses</a:t>
            </a:r>
            <a:r>
              <a:rPr lang="ro-RO" altLang="en-US" sz="2000">
                <a:solidFill>
                  <a:schemeClr val="tx2"/>
                </a:solidFill>
              </a:rPr>
              <a:t/>
            </a:r>
            <a:br>
              <a:rPr lang="ro-RO" altLang="en-US" sz="2000">
                <a:solidFill>
                  <a:schemeClr val="tx2"/>
                </a:solidFill>
              </a:rPr>
            </a:br>
            <a:r>
              <a:rPr lang="en-US" altLang="en-US" sz="2000">
                <a:solidFill>
                  <a:schemeClr val="tx2"/>
                </a:solidFill>
              </a:rPr>
              <a:t>7. Computer peripherals</a:t>
            </a:r>
            <a:r>
              <a:rPr lang="ro-RO" altLang="en-US" sz="2000">
                <a:solidFill>
                  <a:schemeClr val="tx2"/>
                </a:solidFill>
              </a:rPr>
              <a:t/>
            </a:r>
            <a:br>
              <a:rPr lang="ro-RO" altLang="en-US" sz="2000">
                <a:solidFill>
                  <a:schemeClr val="tx2"/>
                </a:solidFill>
              </a:rPr>
            </a:br>
            <a:r>
              <a:rPr lang="en-US" altLang="en-US" sz="2000">
                <a:solidFill>
                  <a:schemeClr val="tx2"/>
                </a:solidFill>
              </a:rPr>
              <a:t>8. Storage devices</a:t>
            </a:r>
            <a:r>
              <a:rPr lang="ro-RO" altLang="en-US" sz="2000">
                <a:solidFill>
                  <a:schemeClr val="tx2"/>
                </a:solidFill>
              </a:rPr>
              <a:t/>
            </a:r>
            <a:br>
              <a:rPr lang="ro-RO" altLang="en-US" sz="2000">
                <a:solidFill>
                  <a:schemeClr val="tx2"/>
                </a:solidFill>
              </a:rPr>
            </a:br>
            <a:r>
              <a:rPr lang="en-US" altLang="en-US" sz="2000">
                <a:solidFill>
                  <a:schemeClr val="tx2"/>
                </a:solidFill>
              </a:rPr>
              <a:t>9. Computer networks (a –short- introduction)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878C8F38-7FFF-4F97-9EF6-411498880177}"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6627" name="Rectangle 2"/>
          <p:cNvSpPr>
            <a:spLocks noGrp="1" noChangeArrowheads="1"/>
          </p:cNvSpPr>
          <p:nvPr>
            <p:ph type="title"/>
          </p:nvPr>
        </p:nvSpPr>
        <p:spPr/>
        <p:txBody>
          <a:bodyPr/>
          <a:lstStyle/>
          <a:p>
            <a:pPr eaLnBrk="1" hangingPunct="1"/>
            <a:r>
              <a:rPr lang="en-US" altLang="en-US" sz="3200" smtClean="0"/>
              <a:t>The path to the first personal computer </a:t>
            </a:r>
            <a:r>
              <a:rPr lang="ro-RO" altLang="en-US" sz="3200" smtClean="0"/>
              <a:t>(PC)</a:t>
            </a:r>
            <a:endParaRPr lang="en-US" altLang="en-US" sz="3200" smtClean="0"/>
          </a:p>
        </p:txBody>
      </p:sp>
      <p:sp>
        <p:nvSpPr>
          <p:cNvPr id="26628" name="Rectangle 3"/>
          <p:cNvSpPr>
            <a:spLocks noGrp="1" noChangeArrowheads="1"/>
          </p:cNvSpPr>
          <p:nvPr>
            <p:ph type="body" idx="1"/>
          </p:nvPr>
        </p:nvSpPr>
        <p:spPr>
          <a:xfrm>
            <a:off x="809625" y="2286000"/>
            <a:ext cx="7958138" cy="3810000"/>
          </a:xfrm>
        </p:spPr>
        <p:txBody>
          <a:bodyPr/>
          <a:lstStyle/>
          <a:p>
            <a:pPr eaLnBrk="1" hangingPunct="1">
              <a:lnSpc>
                <a:spcPct val="90000"/>
              </a:lnSpc>
            </a:pPr>
            <a:r>
              <a:rPr lang="en-US" altLang="en-US" sz="2200" smtClean="0"/>
              <a:t>Computers are beginning to use transistors</a:t>
            </a:r>
            <a:r>
              <a:rPr lang="ro-RO" altLang="en-US" sz="2200" smtClean="0"/>
              <a:t> (</a:t>
            </a:r>
            <a:r>
              <a:rPr lang="en-US" altLang="en-US" sz="2200" smtClean="0"/>
              <a:t>the</a:t>
            </a:r>
            <a:r>
              <a:rPr lang="ro-RO" altLang="en-US" sz="2200" smtClean="0"/>
              <a:t> 60</a:t>
            </a:r>
            <a:r>
              <a:rPr lang="en-US" altLang="en-US" sz="2200" smtClean="0"/>
              <a:t>ies</a:t>
            </a:r>
            <a:r>
              <a:rPr lang="ro-RO" altLang="en-US" sz="2200" smtClean="0"/>
              <a:t>)</a:t>
            </a:r>
            <a:endParaRPr lang="en-US" altLang="en-US" sz="2200" smtClean="0"/>
          </a:p>
          <a:p>
            <a:pPr eaLnBrk="1" hangingPunct="1">
              <a:lnSpc>
                <a:spcPct val="90000"/>
              </a:lnSpc>
            </a:pPr>
            <a:r>
              <a:rPr lang="ro-RO" altLang="en-US" sz="2200" smtClean="0"/>
              <a:t>“</a:t>
            </a:r>
            <a:r>
              <a:rPr lang="en-US" altLang="en-US" sz="2200" i="1" smtClean="0"/>
              <a:t>Big iron</a:t>
            </a:r>
            <a:r>
              <a:rPr lang="ro-RO" altLang="en-US" sz="2200" i="1" smtClean="0"/>
              <a:t>”</a:t>
            </a:r>
            <a:r>
              <a:rPr lang="en-US" altLang="en-US" sz="2200" i="1" smtClean="0"/>
              <a:t> years</a:t>
            </a:r>
            <a:r>
              <a:rPr lang="en-US" altLang="en-US" sz="2200" smtClean="0"/>
              <a:t>: IBM </a:t>
            </a:r>
            <a:r>
              <a:rPr lang="ro-RO" altLang="en-US" sz="2200" smtClean="0"/>
              <a:t>mainframe</a:t>
            </a:r>
            <a:r>
              <a:rPr lang="en-US" altLang="en-US" sz="2200" smtClean="0"/>
              <a:t>s</a:t>
            </a:r>
          </a:p>
          <a:p>
            <a:pPr eaLnBrk="1" hangingPunct="1">
              <a:lnSpc>
                <a:spcPct val="90000"/>
              </a:lnSpc>
            </a:pPr>
            <a:r>
              <a:rPr lang="en-US" altLang="en-US" sz="2200" smtClean="0"/>
              <a:t>In 1970 the Japanese computer company Busicom</a:t>
            </a:r>
            <a:r>
              <a:rPr lang="ro-RO" altLang="en-US" sz="2200" smtClean="0"/>
              <a:t> </a:t>
            </a:r>
            <a:r>
              <a:rPr lang="en-US" altLang="en-US" sz="2200" smtClean="0"/>
              <a:t>asked Intel a set of </a:t>
            </a:r>
            <a:r>
              <a:rPr lang="ro-RO" altLang="en-US" sz="2200" smtClean="0"/>
              <a:t>12 I</a:t>
            </a:r>
            <a:r>
              <a:rPr lang="en-US" altLang="en-US" sz="2200" smtClean="0"/>
              <a:t>C</a:t>
            </a:r>
            <a:r>
              <a:rPr lang="ro-RO" altLang="en-US" sz="2200" smtClean="0"/>
              <a:t> </a:t>
            </a:r>
            <a:r>
              <a:rPr lang="en-US" altLang="en-US" sz="2200" smtClean="0"/>
              <a:t>to use it in a new computer</a:t>
            </a:r>
          </a:p>
          <a:p>
            <a:pPr lvl="1" eaLnBrk="1" hangingPunct="1">
              <a:lnSpc>
                <a:spcPct val="90000"/>
              </a:lnSpc>
            </a:pPr>
            <a:r>
              <a:rPr lang="en-US" altLang="en-US" sz="2200" smtClean="0"/>
              <a:t>T. Hoff, </a:t>
            </a:r>
            <a:r>
              <a:rPr lang="ro-RO" altLang="en-US" sz="2200" smtClean="0"/>
              <a:t>pro</a:t>
            </a:r>
            <a:r>
              <a:rPr lang="en-US" altLang="en-US" sz="2200" smtClean="0"/>
              <a:t>ject engineer at Intel, inspired by this demand, have designed the first microprocessor, called 4004 </a:t>
            </a:r>
          </a:p>
          <a:p>
            <a:pPr lvl="1" eaLnBrk="1" hangingPunct="1">
              <a:lnSpc>
                <a:spcPct val="90000"/>
              </a:lnSpc>
            </a:pPr>
            <a:r>
              <a:rPr lang="en-US" altLang="en-US" sz="2200" smtClean="0"/>
              <a:t>2300 transistors; 60</a:t>
            </a:r>
            <a:r>
              <a:rPr lang="ro-RO" altLang="en-US" sz="2200" smtClean="0"/>
              <a:t>.</a:t>
            </a:r>
            <a:r>
              <a:rPr lang="en-US" altLang="en-US" sz="2200" smtClean="0"/>
              <a:t>000 operations per sec</a:t>
            </a:r>
          </a:p>
          <a:p>
            <a:pPr eaLnBrk="1" hangingPunct="1">
              <a:lnSpc>
                <a:spcPct val="90000"/>
              </a:lnSpc>
            </a:pPr>
            <a:r>
              <a:rPr lang="en-US" altLang="en-US" sz="2200" smtClean="0"/>
              <a:t>The first general purpose microprocessor </a:t>
            </a:r>
            <a:r>
              <a:rPr lang="ro-RO" altLang="en-US" sz="2200" smtClean="0"/>
              <a:t>-</a:t>
            </a:r>
            <a:r>
              <a:rPr lang="en-US" altLang="en-US" sz="2200" smtClean="0"/>
              <a:t> 8080,</a:t>
            </a:r>
            <a:r>
              <a:rPr lang="ro-RO" altLang="en-US" sz="2200" smtClean="0"/>
              <a:t> </a:t>
            </a:r>
            <a:r>
              <a:rPr lang="en-US" altLang="en-US" sz="2200" smtClean="0"/>
              <a:t>introduced by Intel in 1974</a:t>
            </a:r>
          </a:p>
          <a:p>
            <a:pPr lvl="1" eaLnBrk="1" hangingPunct="1">
              <a:lnSpc>
                <a:spcPct val="90000"/>
              </a:lnSpc>
            </a:pPr>
            <a:r>
              <a:rPr lang="en-US" altLang="en-US" sz="2200" smtClean="0"/>
              <a:t>8-bits, 4500 transistors, 200</a:t>
            </a:r>
            <a:r>
              <a:rPr lang="ro-RO" altLang="en-US" sz="2200" smtClean="0"/>
              <a:t>.</a:t>
            </a:r>
            <a:r>
              <a:rPr lang="en-US" altLang="en-US" sz="2200" smtClean="0"/>
              <a:t>000 operations per sec</a:t>
            </a:r>
          </a:p>
          <a:p>
            <a:pPr eaLnBrk="1" hangingPunct="1">
              <a:lnSpc>
                <a:spcPct val="90000"/>
              </a:lnSpc>
            </a:pPr>
            <a:r>
              <a:rPr lang="en-US" altLang="en-US" sz="2200" smtClean="0"/>
              <a:t>Other</a:t>
            </a:r>
            <a:r>
              <a:rPr lang="ro-RO" altLang="en-US" sz="2200" smtClean="0"/>
              <a:t> </a:t>
            </a:r>
            <a:r>
              <a:rPr lang="en-US" altLang="en-US" sz="2200" smtClean="0"/>
              <a:t>processors: Motorola 6800, MOS Technology 6502, Zilog Z80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0EC7293B-B87B-4008-89C8-FE86D9108B94}"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7651" name="Rectangle 2"/>
          <p:cNvSpPr>
            <a:spLocks noGrp="1" noChangeArrowheads="1"/>
          </p:cNvSpPr>
          <p:nvPr>
            <p:ph type="title"/>
          </p:nvPr>
        </p:nvSpPr>
        <p:spPr/>
        <p:txBody>
          <a:bodyPr/>
          <a:lstStyle/>
          <a:p>
            <a:pPr eaLnBrk="1" hangingPunct="1"/>
            <a:r>
              <a:rPr lang="en-US" altLang="en-US" sz="3200" smtClean="0"/>
              <a:t>Personal computers</a:t>
            </a:r>
          </a:p>
        </p:txBody>
      </p:sp>
      <p:sp>
        <p:nvSpPr>
          <p:cNvPr id="27652" name="Rectangle 3"/>
          <p:cNvSpPr>
            <a:spLocks noGrp="1" noChangeArrowheads="1"/>
          </p:cNvSpPr>
          <p:nvPr>
            <p:ph type="body" idx="1"/>
          </p:nvPr>
        </p:nvSpPr>
        <p:spPr>
          <a:xfrm>
            <a:off x="809625" y="2214563"/>
            <a:ext cx="4448175" cy="3576637"/>
          </a:xfrm>
        </p:spPr>
        <p:txBody>
          <a:bodyPr/>
          <a:lstStyle/>
          <a:p>
            <a:pPr eaLnBrk="1" hangingPunct="1">
              <a:lnSpc>
                <a:spcPct val="90000"/>
              </a:lnSpc>
            </a:pPr>
            <a:r>
              <a:rPr lang="en-US" altLang="en-US" sz="2200" smtClean="0"/>
              <a:t>Ed Roberts made Altair 8800 (1974)</a:t>
            </a:r>
          </a:p>
          <a:p>
            <a:pPr lvl="1" eaLnBrk="1" hangingPunct="1">
              <a:lnSpc>
                <a:spcPct val="75000"/>
              </a:lnSpc>
            </a:pPr>
            <a:r>
              <a:rPr lang="en-US" altLang="en-US" sz="1800" smtClean="0"/>
              <a:t>Based on 8080 </a:t>
            </a:r>
          </a:p>
          <a:p>
            <a:pPr lvl="1" eaLnBrk="1" hangingPunct="1">
              <a:lnSpc>
                <a:spcPct val="75000"/>
              </a:lnSpc>
            </a:pPr>
            <a:r>
              <a:rPr lang="ro-RO" altLang="en-US" sz="1800" smtClean="0"/>
              <a:t>Pr</a:t>
            </a:r>
            <a:r>
              <a:rPr lang="en-US" altLang="en-US" sz="1800" smtClean="0"/>
              <a:t>ice of 375$</a:t>
            </a:r>
          </a:p>
          <a:p>
            <a:pPr lvl="1" eaLnBrk="1" hangingPunct="1">
              <a:lnSpc>
                <a:spcPct val="75000"/>
              </a:lnSpc>
            </a:pPr>
            <a:r>
              <a:rPr lang="en-US" altLang="en-US" sz="1800" smtClean="0"/>
              <a:t>No keyboard, no screen, no storage capacity</a:t>
            </a:r>
          </a:p>
          <a:p>
            <a:pPr lvl="1" eaLnBrk="1" hangingPunct="1">
              <a:lnSpc>
                <a:spcPct val="75000"/>
              </a:lnSpc>
            </a:pPr>
            <a:r>
              <a:rPr lang="en-US" altLang="en-US" sz="1800" smtClean="0"/>
              <a:t>4k memory, programmable</a:t>
            </a:r>
            <a:r>
              <a:rPr lang="ro-RO" altLang="en-US" sz="1800" smtClean="0"/>
              <a:t> </a:t>
            </a:r>
            <a:r>
              <a:rPr lang="en-US" altLang="en-US" sz="1800" smtClean="0"/>
              <a:t>by a central panel with switches</a:t>
            </a:r>
          </a:p>
          <a:p>
            <a:pPr eaLnBrk="1" hangingPunct="1">
              <a:lnSpc>
                <a:spcPct val="90000"/>
              </a:lnSpc>
            </a:pPr>
            <a:r>
              <a:rPr lang="en-US" altLang="en-US" sz="2200" smtClean="0"/>
              <a:t>Bill Gates and Paul Allen are founding Microsoft (1975) </a:t>
            </a:r>
          </a:p>
          <a:p>
            <a:pPr lvl="1" eaLnBrk="1" hangingPunct="1">
              <a:lnSpc>
                <a:spcPct val="90000"/>
              </a:lnSpc>
            </a:pPr>
            <a:r>
              <a:rPr lang="en-US" altLang="en-US" sz="1800" smtClean="0"/>
              <a:t>BASIC 2.0 with Altair 8800</a:t>
            </a:r>
          </a:p>
          <a:p>
            <a:pPr lvl="1" eaLnBrk="1" hangingPunct="1">
              <a:lnSpc>
                <a:spcPct val="90000"/>
              </a:lnSpc>
            </a:pPr>
            <a:r>
              <a:rPr lang="en-US" altLang="en-US" sz="1800" smtClean="0"/>
              <a:t>The first high level programming language available on a PC</a:t>
            </a:r>
          </a:p>
        </p:txBody>
      </p:sp>
      <p:pic>
        <p:nvPicPr>
          <p:cNvPr id="27653" name="Picture 4" descr="ALTAIR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438400"/>
            <a:ext cx="335280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78F78C75-49F3-4399-9EF3-7372D72000B4}"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8675" name="Rectangle 2"/>
          <p:cNvSpPr>
            <a:spLocks noGrp="1" noChangeArrowheads="1"/>
          </p:cNvSpPr>
          <p:nvPr>
            <p:ph type="title"/>
          </p:nvPr>
        </p:nvSpPr>
        <p:spPr/>
        <p:txBody>
          <a:bodyPr/>
          <a:lstStyle/>
          <a:p>
            <a:pPr eaLnBrk="1" hangingPunct="1"/>
            <a:r>
              <a:rPr lang="en-US" altLang="en-US" sz="3200" smtClean="0"/>
              <a:t>Personal computers </a:t>
            </a:r>
            <a:r>
              <a:rPr lang="ro-RO" altLang="en-US" sz="3200" smtClean="0"/>
              <a:t>(cont.)</a:t>
            </a:r>
            <a:endParaRPr lang="en-US" altLang="en-US" sz="3200" smtClean="0"/>
          </a:p>
        </p:txBody>
      </p:sp>
      <p:sp>
        <p:nvSpPr>
          <p:cNvPr id="28676" name="Rectangle 3"/>
          <p:cNvSpPr>
            <a:spLocks noGrp="1" noChangeArrowheads="1"/>
          </p:cNvSpPr>
          <p:nvPr>
            <p:ph type="body" idx="1"/>
          </p:nvPr>
        </p:nvSpPr>
        <p:spPr>
          <a:xfrm>
            <a:off x="838200" y="1985963"/>
            <a:ext cx="7958138" cy="3881437"/>
          </a:xfrm>
        </p:spPr>
        <p:txBody>
          <a:bodyPr/>
          <a:lstStyle/>
          <a:p>
            <a:pPr eaLnBrk="1" hangingPunct="1">
              <a:lnSpc>
                <a:spcPct val="90000"/>
              </a:lnSpc>
            </a:pPr>
            <a:r>
              <a:rPr lang="en-US" altLang="en-US" sz="2200" smtClean="0"/>
              <a:t>S. Wozniak and S. Jobs</a:t>
            </a:r>
            <a:r>
              <a:rPr lang="ro-RO" altLang="en-US" sz="2200" smtClean="0"/>
              <a:t>:</a:t>
            </a:r>
            <a:r>
              <a:rPr lang="en-US" altLang="en-US" sz="2200" smtClean="0"/>
              <a:t> </a:t>
            </a:r>
          </a:p>
          <a:p>
            <a:pPr lvl="1" eaLnBrk="1" hangingPunct="1">
              <a:lnSpc>
                <a:spcPct val="90000"/>
              </a:lnSpc>
            </a:pPr>
            <a:r>
              <a:rPr lang="en-US" altLang="en-US" sz="2200" smtClean="0"/>
              <a:t>Apple 1  - 1976</a:t>
            </a:r>
          </a:p>
          <a:p>
            <a:pPr lvl="1" eaLnBrk="1" hangingPunct="1">
              <a:lnSpc>
                <a:spcPct val="90000"/>
              </a:lnSpc>
            </a:pPr>
            <a:r>
              <a:rPr lang="en-US" altLang="en-US" sz="2200" smtClean="0"/>
              <a:t>Apple II - 1977</a:t>
            </a:r>
          </a:p>
          <a:p>
            <a:pPr lvl="1" eaLnBrk="1" hangingPunct="1">
              <a:lnSpc>
                <a:spcPct val="90000"/>
              </a:lnSpc>
            </a:pPr>
            <a:r>
              <a:rPr lang="en-US" altLang="en-US" sz="2200" smtClean="0"/>
              <a:t>16k ROM, 4k of RAM, keyboard and colour </a:t>
            </a:r>
            <a:r>
              <a:rPr lang="ro-RO" altLang="en-US" sz="2200" smtClean="0"/>
              <a:t>display</a:t>
            </a:r>
            <a:endParaRPr lang="en-US" altLang="en-US" sz="2200" smtClean="0"/>
          </a:p>
          <a:p>
            <a:pPr lvl="1" eaLnBrk="1" hangingPunct="1">
              <a:lnSpc>
                <a:spcPct val="90000"/>
              </a:lnSpc>
            </a:pPr>
            <a:r>
              <a:rPr lang="en-US" altLang="en-US" sz="2200" smtClean="0"/>
              <a:t>Price of 1300$, i</a:t>
            </a:r>
            <a:r>
              <a:rPr lang="ro-RO" altLang="en-US" sz="2200" smtClean="0"/>
              <a:t>n </a:t>
            </a:r>
            <a:r>
              <a:rPr lang="en-US" altLang="en-US" sz="2200" smtClean="0"/>
              <a:t>1977 business of 700</a:t>
            </a:r>
            <a:r>
              <a:rPr lang="ro-RO" altLang="en-US" sz="2200" smtClean="0"/>
              <a:t>.</a:t>
            </a:r>
            <a:r>
              <a:rPr lang="en-US" altLang="en-US" sz="2200" smtClean="0"/>
              <a:t>000 $</a:t>
            </a:r>
            <a:r>
              <a:rPr lang="ro-RO" altLang="en-US" sz="2200" smtClean="0"/>
              <a:t> </a:t>
            </a:r>
            <a:r>
              <a:rPr lang="en-US" altLang="en-US" sz="2200" smtClean="0"/>
              <a:t>and in</a:t>
            </a:r>
            <a:r>
              <a:rPr lang="ro-RO" altLang="en-US" sz="2200" smtClean="0"/>
              <a:t> </a:t>
            </a:r>
            <a:r>
              <a:rPr lang="en-US" altLang="en-US" sz="2200" smtClean="0"/>
              <a:t>1978  7 mi</a:t>
            </a:r>
            <a:r>
              <a:rPr lang="ro-RO" altLang="en-US" sz="2200" smtClean="0"/>
              <a:t>l.</a:t>
            </a:r>
            <a:endParaRPr lang="en-US" altLang="en-US" sz="2200" smtClean="0"/>
          </a:p>
          <a:p>
            <a:pPr eaLnBrk="1" hangingPunct="1">
              <a:lnSpc>
                <a:spcPct val="90000"/>
              </a:lnSpc>
            </a:pPr>
            <a:r>
              <a:rPr lang="en-US" altLang="en-US" sz="2200" smtClean="0"/>
              <a:t>TRS-80 (</a:t>
            </a:r>
            <a:r>
              <a:rPr lang="ro-RO" altLang="en-US" sz="2200" smtClean="0"/>
              <a:t>ba</a:t>
            </a:r>
            <a:r>
              <a:rPr lang="en-US" altLang="en-US" sz="2200" smtClean="0"/>
              <a:t>sed</a:t>
            </a:r>
            <a:r>
              <a:rPr lang="ro-RO" altLang="en-US" sz="2200" smtClean="0"/>
              <a:t> </a:t>
            </a:r>
            <a:r>
              <a:rPr lang="en-US" altLang="en-US" sz="2200" smtClean="0"/>
              <a:t>on</a:t>
            </a:r>
            <a:r>
              <a:rPr lang="ro-RO" altLang="en-US" sz="2200" smtClean="0"/>
              <a:t> </a:t>
            </a:r>
            <a:r>
              <a:rPr lang="en-US" altLang="en-US" sz="2200" smtClean="0"/>
              <a:t>Z80) from Radio Shack - 1977</a:t>
            </a:r>
          </a:p>
          <a:p>
            <a:pPr lvl="1" eaLnBrk="1" hangingPunct="1">
              <a:lnSpc>
                <a:spcPct val="90000"/>
              </a:lnSpc>
            </a:pPr>
            <a:r>
              <a:rPr lang="en-US" altLang="en-US" sz="2200" smtClean="0"/>
              <a:t>4k ROM, 4k RAM, keyboard and tape</a:t>
            </a:r>
          </a:p>
          <a:p>
            <a:pPr lvl="1" eaLnBrk="1" hangingPunct="1">
              <a:lnSpc>
                <a:spcPct val="90000"/>
              </a:lnSpc>
            </a:pPr>
            <a:r>
              <a:rPr lang="en-US" altLang="en-US" sz="2200" smtClean="0"/>
              <a:t>price 60</a:t>
            </a:r>
            <a:r>
              <a:rPr lang="ro-RO" altLang="en-US" sz="2200" smtClean="0"/>
              <a:t>0</a:t>
            </a:r>
            <a:r>
              <a:rPr lang="en-US" altLang="en-US" sz="2200" smtClean="0"/>
              <a:t>$</a:t>
            </a:r>
          </a:p>
          <a:p>
            <a:pPr eaLnBrk="1" hangingPunct="1">
              <a:lnSpc>
                <a:spcPct val="90000"/>
              </a:lnSpc>
            </a:pPr>
            <a:r>
              <a:rPr lang="en-US" altLang="en-US" sz="2200" smtClean="0"/>
              <a:t>The first</a:t>
            </a:r>
            <a:r>
              <a:rPr lang="ro-RO" altLang="en-US" sz="2200" smtClean="0"/>
              <a:t> PC (</a:t>
            </a:r>
            <a:r>
              <a:rPr lang="en-US" altLang="en-US" sz="2200" smtClean="0"/>
              <a:t>Personal Computer</a:t>
            </a:r>
            <a:r>
              <a:rPr lang="ro-RO" altLang="en-US" sz="2200" smtClean="0"/>
              <a:t>)</a:t>
            </a:r>
            <a:r>
              <a:rPr lang="en-US" altLang="en-US" sz="2200" smtClean="0"/>
              <a:t> from IBM - 1981 </a:t>
            </a:r>
          </a:p>
          <a:p>
            <a:pPr lvl="1" eaLnBrk="1" hangingPunct="1">
              <a:lnSpc>
                <a:spcPct val="90000"/>
              </a:lnSpc>
            </a:pPr>
            <a:r>
              <a:rPr lang="ro-RO" altLang="en-US" sz="2200" smtClean="0"/>
              <a:t>Microproce</a:t>
            </a:r>
            <a:r>
              <a:rPr lang="en-US" altLang="en-US" sz="2200" smtClean="0"/>
              <a:t>s</a:t>
            </a:r>
            <a:r>
              <a:rPr lang="ro-RO" altLang="en-US" sz="2200" smtClean="0"/>
              <a:t>sor </a:t>
            </a:r>
            <a:r>
              <a:rPr lang="en-US" altLang="en-US" sz="2200" smtClean="0"/>
              <a:t>on</a:t>
            </a:r>
            <a:r>
              <a:rPr lang="ro-RO" altLang="en-US" sz="2200" smtClean="0"/>
              <a:t> </a:t>
            </a:r>
            <a:r>
              <a:rPr lang="en-US" altLang="en-US" sz="2200" smtClean="0"/>
              <a:t>16-bits 8088, ROM BASIC, floppy</a:t>
            </a:r>
            <a:r>
              <a:rPr lang="ro-RO" altLang="en-US" sz="2200" smtClean="0"/>
              <a:t>-disc 360K</a:t>
            </a:r>
            <a:r>
              <a:rPr lang="en-US" altLang="en-US" sz="2200" smtClean="0"/>
              <a:t>, DOS 1.0</a:t>
            </a:r>
          </a:p>
          <a:p>
            <a:pPr lvl="1" eaLnBrk="1" hangingPunct="1">
              <a:lnSpc>
                <a:spcPct val="90000"/>
              </a:lnSpc>
            </a:pPr>
            <a:r>
              <a:rPr lang="en-US" altLang="en-US" sz="2200" smtClean="0"/>
              <a:t>price1365 $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B66DFDE7-CE24-4CBA-8FB7-F292D598E2DF}"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29699" name="Rectangle 2"/>
          <p:cNvSpPr>
            <a:spLocks noGrp="1" noChangeArrowheads="1"/>
          </p:cNvSpPr>
          <p:nvPr>
            <p:ph type="title"/>
          </p:nvPr>
        </p:nvSpPr>
        <p:spPr/>
        <p:txBody>
          <a:bodyPr/>
          <a:lstStyle/>
          <a:p>
            <a:pPr marL="342900" indent="-342900" eaLnBrk="1" hangingPunct="1"/>
            <a:r>
              <a:rPr lang="en-US" altLang="en-US" sz="3200" smtClean="0"/>
              <a:t>Personal computers </a:t>
            </a:r>
            <a:r>
              <a:rPr lang="ro-RO" altLang="en-US" sz="3200" smtClean="0"/>
              <a:t>(cont.)</a:t>
            </a:r>
            <a:endParaRPr lang="en-US" altLang="en-US" sz="3200" smtClean="0"/>
          </a:p>
        </p:txBody>
      </p:sp>
      <p:sp>
        <p:nvSpPr>
          <p:cNvPr id="29700" name="Rectangle 3"/>
          <p:cNvSpPr>
            <a:spLocks noGrp="1" noChangeArrowheads="1"/>
          </p:cNvSpPr>
          <p:nvPr>
            <p:ph type="body" idx="1"/>
          </p:nvPr>
        </p:nvSpPr>
        <p:spPr/>
        <p:txBody>
          <a:bodyPr/>
          <a:lstStyle/>
          <a:p>
            <a:pPr eaLnBrk="1" hangingPunct="1">
              <a:lnSpc>
                <a:spcPct val="90000"/>
              </a:lnSpc>
            </a:pPr>
            <a:r>
              <a:rPr lang="en-US" altLang="en-US" sz="2200" smtClean="0"/>
              <a:t>1983 IBM XT has</a:t>
            </a:r>
            <a:r>
              <a:rPr lang="ro-RO" altLang="en-US" sz="2200" smtClean="0"/>
              <a:t> </a:t>
            </a:r>
            <a:r>
              <a:rPr lang="en-US" altLang="en-US" sz="2200" smtClean="0"/>
              <a:t>hard</a:t>
            </a:r>
            <a:r>
              <a:rPr lang="ro-RO" altLang="en-US" sz="2200" smtClean="0"/>
              <a:t>-</a:t>
            </a:r>
            <a:r>
              <a:rPr lang="en-US" altLang="en-US" sz="2200" smtClean="0"/>
              <a:t>disk (10Mb costs 3000$)</a:t>
            </a:r>
          </a:p>
          <a:p>
            <a:pPr eaLnBrk="1" hangingPunct="1">
              <a:lnSpc>
                <a:spcPct val="90000"/>
              </a:lnSpc>
            </a:pPr>
            <a:r>
              <a:rPr lang="en-US" altLang="en-US" sz="2200" smtClean="0"/>
              <a:t>1985 Intel </a:t>
            </a:r>
            <a:r>
              <a:rPr lang="ro-RO" altLang="en-US" sz="2200" smtClean="0"/>
              <a:t>i</a:t>
            </a:r>
            <a:r>
              <a:rPr lang="en-US" altLang="en-US" sz="2200" smtClean="0"/>
              <a:t>s introducing 80386</a:t>
            </a:r>
          </a:p>
          <a:p>
            <a:pPr lvl="1" eaLnBrk="1" hangingPunct="1">
              <a:lnSpc>
                <a:spcPct val="90000"/>
              </a:lnSpc>
            </a:pPr>
            <a:r>
              <a:rPr lang="en-US" altLang="en-US" sz="2200" smtClean="0"/>
              <a:t>The first member on 32-bits in the 80x86 family </a:t>
            </a:r>
          </a:p>
          <a:p>
            <a:pPr eaLnBrk="1" hangingPunct="1">
              <a:lnSpc>
                <a:spcPct val="90000"/>
              </a:lnSpc>
            </a:pPr>
            <a:r>
              <a:rPr lang="en-US" altLang="en-US" sz="2200" smtClean="0"/>
              <a:t>1986 Compaq is introducing the first system based on 80386</a:t>
            </a:r>
          </a:p>
          <a:p>
            <a:pPr eaLnBrk="1" hangingPunct="1">
              <a:lnSpc>
                <a:spcPct val="90000"/>
              </a:lnSpc>
            </a:pPr>
            <a:r>
              <a:rPr lang="en-US" altLang="en-US" sz="2200" smtClean="0"/>
              <a:t>1989 Intel is introducing 80486 (with math coprocessor)</a:t>
            </a:r>
          </a:p>
          <a:p>
            <a:pPr eaLnBrk="1" hangingPunct="1">
              <a:lnSpc>
                <a:spcPct val="90000"/>
              </a:lnSpc>
            </a:pPr>
            <a:r>
              <a:rPr lang="en-US" altLang="en-US" sz="2200" smtClean="0"/>
              <a:t>1992 Intel Pentium (64-bits) memory bus</a:t>
            </a:r>
          </a:p>
          <a:p>
            <a:pPr lvl="1" eaLnBrk="1" hangingPunct="1">
              <a:lnSpc>
                <a:spcPct val="90000"/>
              </a:lnSpc>
            </a:pPr>
            <a:r>
              <a:rPr lang="en-US" altLang="en-US" sz="2200" smtClean="0"/>
              <a:t>AMD, Cyrix 486 compatible </a:t>
            </a:r>
            <a:r>
              <a:rPr lang="ro-RO" altLang="en-US" sz="2200" smtClean="0"/>
              <a:t>proce</a:t>
            </a:r>
            <a:r>
              <a:rPr lang="en-US" altLang="en-US" sz="2200" smtClean="0"/>
              <a:t>s</a:t>
            </a:r>
            <a:r>
              <a:rPr lang="ro-RO" altLang="en-US" sz="2200" smtClean="0"/>
              <a:t>so</a:t>
            </a:r>
            <a:r>
              <a:rPr lang="en-US" altLang="en-US" sz="2200" smtClean="0"/>
              <a:t>rs</a:t>
            </a:r>
          </a:p>
          <a:p>
            <a:pPr eaLnBrk="1" hangingPunct="1">
              <a:lnSpc>
                <a:spcPct val="90000"/>
              </a:lnSpc>
            </a:pPr>
            <a:r>
              <a:rPr lang="en-US" altLang="en-US" sz="2200" smtClean="0"/>
              <a:t>1996 Intel Pentium Pro</a:t>
            </a:r>
          </a:p>
          <a:p>
            <a:pPr eaLnBrk="1" hangingPunct="1">
              <a:lnSpc>
                <a:spcPct val="90000"/>
              </a:lnSpc>
            </a:pPr>
            <a:r>
              <a:rPr lang="en-US" altLang="en-US" sz="2200" smtClean="0"/>
              <a:t>1998 Intel Pentium II</a:t>
            </a:r>
          </a:p>
          <a:p>
            <a:pPr eaLnBrk="1" hangingPunct="1">
              <a:lnSpc>
                <a:spcPct val="90000"/>
              </a:lnSpc>
            </a:pPr>
            <a:r>
              <a:rPr lang="en-US" altLang="en-US" sz="2200" smtClean="0"/>
              <a:t>2000 Intel Pentium IV </a:t>
            </a:r>
            <a:r>
              <a:rPr lang="ro-RO" altLang="en-US" sz="2200" smtClean="0"/>
              <a:t>la</a:t>
            </a:r>
            <a:r>
              <a:rPr lang="en-US" altLang="en-US" sz="2200" smtClean="0"/>
              <a:t> 1.5 GHz</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3566B05D-D5C1-4106-9AA1-8AC5657AD4C3}"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0723" name="Rectangle 2"/>
          <p:cNvSpPr>
            <a:spLocks noGrp="1" noChangeArrowheads="1"/>
          </p:cNvSpPr>
          <p:nvPr>
            <p:ph type="title"/>
          </p:nvPr>
        </p:nvSpPr>
        <p:spPr/>
        <p:txBody>
          <a:bodyPr/>
          <a:lstStyle/>
          <a:p>
            <a:pPr marL="838200" indent="-838200" eaLnBrk="1" hangingPunct="1"/>
            <a:r>
              <a:rPr lang="en-US" altLang="en-US" sz="3600" smtClean="0"/>
              <a:t>Personal computers </a:t>
            </a:r>
            <a:r>
              <a:rPr lang="ro-RO" altLang="en-US" sz="3600" smtClean="0"/>
              <a:t>(cont.)</a:t>
            </a:r>
          </a:p>
        </p:txBody>
      </p:sp>
      <p:sp>
        <p:nvSpPr>
          <p:cNvPr id="30724" name="Rectangle 3"/>
          <p:cNvSpPr>
            <a:spLocks noGrp="1" noChangeArrowheads="1"/>
          </p:cNvSpPr>
          <p:nvPr>
            <p:ph type="body" idx="1"/>
          </p:nvPr>
        </p:nvSpPr>
        <p:spPr/>
        <p:txBody>
          <a:bodyPr/>
          <a:lstStyle/>
          <a:p>
            <a:pPr marL="609600" indent="-609600" eaLnBrk="1" hangingPunct="1"/>
            <a:r>
              <a:rPr lang="en-US" altLang="en-US" sz="2200" smtClean="0"/>
              <a:t>Pentium M, Celeron M – 2003</a:t>
            </a:r>
          </a:p>
          <a:p>
            <a:pPr marL="609600" indent="-609600" eaLnBrk="1" hangingPunct="1"/>
            <a:r>
              <a:rPr lang="en-US" altLang="en-US" sz="2200" smtClean="0"/>
              <a:t>Intel Core (65nm) Duo/Solo – Jan. 2006</a:t>
            </a:r>
          </a:p>
          <a:p>
            <a:pPr marL="609600" indent="-609600" eaLnBrk="1" hangingPunct="1"/>
            <a:r>
              <a:rPr lang="en-US" altLang="en-US" sz="2200" smtClean="0"/>
              <a:t>Dual Core Xeon – 2006</a:t>
            </a:r>
          </a:p>
          <a:p>
            <a:pPr marL="609600" indent="-609600" eaLnBrk="1" hangingPunct="1"/>
            <a:r>
              <a:rPr lang="en-US" altLang="en-US" sz="2200" smtClean="0"/>
              <a:t>Intel Core 2 (65nm) Duo – July 2006</a:t>
            </a:r>
          </a:p>
          <a:p>
            <a:pPr marL="609600" indent="-609600" eaLnBrk="1" hangingPunct="1"/>
            <a:r>
              <a:rPr lang="ro-RO" altLang="en-US" sz="2200" b="1" smtClean="0"/>
              <a:t>Intel Core </a:t>
            </a:r>
            <a:r>
              <a:rPr lang="en-US" altLang="en-US" sz="2200" b="1" smtClean="0"/>
              <a:t>i3, i5, </a:t>
            </a:r>
            <a:r>
              <a:rPr lang="ro-RO" altLang="en-US" sz="2200" b="1" smtClean="0"/>
              <a:t>i7</a:t>
            </a:r>
            <a:r>
              <a:rPr lang="ro-RO" altLang="en-US" sz="2200" smtClean="0"/>
              <a:t> </a:t>
            </a:r>
            <a:r>
              <a:rPr lang="en-US" altLang="en-US" sz="2200" smtClean="0"/>
              <a:t>(45nm) – 2009 (</a:t>
            </a:r>
            <a:r>
              <a:rPr lang="en-US" altLang="en-US" sz="2200" b="1" i="1" smtClean="0"/>
              <a:t>Nehalem</a:t>
            </a:r>
            <a:r>
              <a:rPr lang="en-US" altLang="en-US" sz="2200" smtClean="0"/>
              <a:t>) with variants of 2,4,6,8,10,12 </a:t>
            </a:r>
            <a:r>
              <a:rPr lang="en-US" altLang="en-US" sz="2200" i="1" smtClean="0"/>
              <a:t>core (731 million transistors for quad-core)</a:t>
            </a:r>
          </a:p>
          <a:p>
            <a:pPr marL="609600" indent="-609600" eaLnBrk="1" hangingPunct="1"/>
            <a:r>
              <a:rPr lang="en-US" altLang="en-US" sz="2200" i="1" smtClean="0"/>
              <a:t>Intel Core i3, i5, i7 – 4</a:t>
            </a:r>
            <a:r>
              <a:rPr lang="en-US" altLang="en-US" sz="2200" i="1" baseline="30000" smtClean="0"/>
              <a:t>th</a:t>
            </a:r>
            <a:r>
              <a:rPr lang="en-US" altLang="en-US" sz="2200" i="1" smtClean="0"/>
              <a:t> generation Intel Core Processors – 2013 (Haswell arch.) </a:t>
            </a:r>
          </a:p>
          <a:p>
            <a:pPr marL="609600" indent="-609600" eaLnBrk="1" hangingPunct="1"/>
            <a:endParaRPr lang="ro-RO" altLang="en-US" sz="2200" smtClean="0"/>
          </a:p>
        </p:txBody>
      </p:sp>
      <p:sp>
        <p:nvSpPr>
          <p:cNvPr id="30725" name="Rectangle 4"/>
          <p:cNvSpPr>
            <a:spLocks noChangeArrowheads="1"/>
          </p:cNvSpPr>
          <p:nvPr/>
        </p:nvSpPr>
        <p:spPr bwMode="auto">
          <a:xfrm>
            <a:off x="0" y="0"/>
            <a:ext cx="184150" cy="822325"/>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endParaRPr lang="en-US" altLang="en-US" sz="2400"/>
          </a:p>
          <a:p>
            <a:pPr>
              <a:spcBef>
                <a:spcPct val="0"/>
              </a:spcBef>
              <a:buClrTx/>
              <a:buFontTx/>
              <a:buNone/>
            </a:pPr>
            <a:endParaRPr lang="en-US" altLang="en-US" sz="2400"/>
          </a:p>
        </p:txBody>
      </p:sp>
      <p:sp>
        <p:nvSpPr>
          <p:cNvPr id="30726" name="Rectangle 5"/>
          <p:cNvSpPr>
            <a:spLocks noChangeArrowheads="1"/>
          </p:cNvSpPr>
          <p:nvPr/>
        </p:nvSpPr>
        <p:spPr bwMode="auto">
          <a:xfrm>
            <a:off x="0" y="0"/>
            <a:ext cx="184150" cy="822325"/>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endParaRPr lang="en-US" altLang="en-US" sz="2400"/>
          </a:p>
          <a:p>
            <a:pPr>
              <a:spcBef>
                <a:spcPct val="0"/>
              </a:spcBef>
              <a:buClrTx/>
              <a:buFontTx/>
              <a:buNone/>
            </a:pPr>
            <a:endParaRPr lang="en-US" altLang="en-US" sz="24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3D9E0920-3F3B-4513-B37D-7C7B31D8343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1747" name="Rectangle 2"/>
          <p:cNvSpPr>
            <a:spLocks noGrp="1" noChangeArrowheads="1"/>
          </p:cNvSpPr>
          <p:nvPr>
            <p:ph type="title"/>
          </p:nvPr>
        </p:nvSpPr>
        <p:spPr/>
        <p:txBody>
          <a:bodyPr/>
          <a:lstStyle/>
          <a:p>
            <a:pPr marL="838200" indent="-838200" eaLnBrk="1" hangingPunct="1"/>
            <a:r>
              <a:rPr lang="en-US" altLang="en-US" sz="3600" smtClean="0"/>
              <a:t>Personal computers </a:t>
            </a:r>
            <a:r>
              <a:rPr lang="ro-RO" altLang="en-US" sz="3600" smtClean="0"/>
              <a:t>(cont.)</a:t>
            </a:r>
          </a:p>
        </p:txBody>
      </p:sp>
      <p:sp>
        <p:nvSpPr>
          <p:cNvPr id="31748" name="Rectangle 3"/>
          <p:cNvSpPr>
            <a:spLocks noGrp="1" noChangeArrowheads="1"/>
          </p:cNvSpPr>
          <p:nvPr>
            <p:ph type="body" idx="1"/>
          </p:nvPr>
        </p:nvSpPr>
        <p:spPr>
          <a:xfrm>
            <a:off x="838200" y="2057400"/>
            <a:ext cx="7958138" cy="3881438"/>
          </a:xfrm>
        </p:spPr>
        <p:txBody>
          <a:bodyPr/>
          <a:lstStyle/>
          <a:p>
            <a:pPr marL="609600" indent="-609600" eaLnBrk="1" hangingPunct="1"/>
            <a:r>
              <a:rPr lang="en-US" altLang="en-US" sz="2200" smtClean="0"/>
              <a:t>Intel's 8</a:t>
            </a:r>
            <a:r>
              <a:rPr lang="en-US" altLang="en-US" sz="2200" baseline="30000" smtClean="0"/>
              <a:t>th</a:t>
            </a:r>
            <a:r>
              <a:rPr lang="en-US" altLang="en-US" sz="2200" smtClean="0"/>
              <a:t>  generation: Core i9</a:t>
            </a:r>
            <a:endParaRPr lang="ro-RO" altLang="en-US" sz="2200" smtClean="0"/>
          </a:p>
          <a:p>
            <a:pPr marL="609600" indent="-609600" eaLnBrk="1" hangingPunct="1"/>
            <a:endParaRPr lang="ro-RO" altLang="en-US" sz="2200" smtClean="0"/>
          </a:p>
          <a:p>
            <a:pPr marL="609600" indent="-609600" eaLnBrk="1" hangingPunct="1"/>
            <a:endParaRPr lang="ro-RO" altLang="en-US" sz="2200" smtClean="0"/>
          </a:p>
          <a:p>
            <a:pPr marL="609600" indent="-609600" eaLnBrk="1" hangingPunct="1"/>
            <a:endParaRPr lang="ro-RO" altLang="en-US" sz="2200" smtClean="0"/>
          </a:p>
          <a:p>
            <a:pPr marL="609600" indent="-609600" eaLnBrk="1" hangingPunct="1"/>
            <a:endParaRPr lang="ro-RO" altLang="en-US" sz="2200" smtClean="0"/>
          </a:p>
          <a:p>
            <a:pPr marL="609600" indent="-609600" eaLnBrk="1" hangingPunct="1"/>
            <a:r>
              <a:rPr lang="en-US" altLang="en-US" sz="2200" smtClean="0"/>
              <a:t>9</a:t>
            </a:r>
            <a:r>
              <a:rPr lang="en-US" altLang="en-US" sz="2200" baseline="30000" smtClean="0"/>
              <a:t>th</a:t>
            </a:r>
            <a:r>
              <a:rPr lang="en-US" altLang="en-US" sz="2200" smtClean="0"/>
              <a:t>   Generation from Intel: Core i9 – 8 cores, 16 MB Cache, 5 GHz Max Turbo Frequency</a:t>
            </a:r>
          </a:p>
          <a:p>
            <a:pPr marL="609600" indent="-609600" eaLnBrk="1" hangingPunct="1"/>
            <a:r>
              <a:rPr lang="ro-RO" altLang="en-US" sz="2200" smtClean="0"/>
              <a:t>10</a:t>
            </a:r>
            <a:r>
              <a:rPr lang="en-US" altLang="en-US" sz="2200" baseline="30000" smtClean="0"/>
              <a:t>th</a:t>
            </a:r>
            <a:r>
              <a:rPr lang="en-US" altLang="en-US" sz="2200" smtClean="0"/>
              <a:t> </a:t>
            </a:r>
            <a:r>
              <a:rPr lang="ro-RO" altLang="en-US" sz="2200" smtClean="0"/>
              <a:t> Gen Intel: Core i9 – 10 cores, 20 MB Cache</a:t>
            </a:r>
            <a:endParaRPr lang="en-US" altLang="en-US" sz="2200" smtClean="0"/>
          </a:p>
          <a:p>
            <a:pPr marL="609600" indent="-609600" eaLnBrk="1" hangingPunct="1"/>
            <a:r>
              <a:rPr lang="en-US" altLang="en-US" sz="2200" smtClean="0"/>
              <a:t>11</a:t>
            </a:r>
            <a:r>
              <a:rPr lang="en-US" altLang="en-US" sz="2200" baseline="30000" smtClean="0"/>
              <a:t>th</a:t>
            </a:r>
            <a:r>
              <a:rPr lang="en-US" altLang="en-US" sz="2200" smtClean="0"/>
              <a:t>  Generation Intel: Core i9 – 8 cores, 16 MB Cache, 5.20 GHz Max Turbo Frequency</a:t>
            </a:r>
          </a:p>
          <a:p>
            <a:pPr marL="609600" indent="-609600" eaLnBrk="1" hangingPunct="1"/>
            <a:r>
              <a:rPr lang="ro-RO" altLang="en-US" sz="2200" smtClean="0"/>
              <a:t>12</a:t>
            </a:r>
            <a:r>
              <a:rPr lang="en-US" altLang="en-US" sz="2200" baseline="30000" smtClean="0"/>
              <a:t>th</a:t>
            </a:r>
            <a:r>
              <a:rPr lang="en-US" altLang="en-US" sz="2200" smtClean="0"/>
              <a:t> </a:t>
            </a:r>
            <a:r>
              <a:rPr lang="ro-RO" altLang="en-US" sz="2200" smtClean="0"/>
              <a:t> </a:t>
            </a:r>
            <a:r>
              <a:rPr lang="en-US" altLang="en-US" sz="2200" smtClean="0"/>
              <a:t>and 13</a:t>
            </a:r>
            <a:r>
              <a:rPr lang="en-US" altLang="en-US" sz="2200" baseline="30000" smtClean="0"/>
              <a:t>th</a:t>
            </a:r>
            <a:r>
              <a:rPr lang="en-US" altLang="en-US" sz="2200" smtClean="0"/>
              <a:t> </a:t>
            </a:r>
            <a:r>
              <a:rPr lang="ro-RO" altLang="en-US" sz="2200" smtClean="0"/>
              <a:t>Gen Intel® Core™ </a:t>
            </a:r>
            <a:r>
              <a:rPr lang="en-US" altLang="en-US" sz="2200" smtClean="0"/>
              <a:t>- up to 24 cores</a:t>
            </a:r>
            <a:endParaRPr lang="ro-RO" altLang="en-US" sz="2200" smtClean="0"/>
          </a:p>
        </p:txBody>
      </p:sp>
      <p:sp>
        <p:nvSpPr>
          <p:cNvPr id="31749" name="Rectangle 4"/>
          <p:cNvSpPr>
            <a:spLocks noChangeArrowheads="1"/>
          </p:cNvSpPr>
          <p:nvPr/>
        </p:nvSpPr>
        <p:spPr bwMode="auto">
          <a:xfrm>
            <a:off x="0" y="0"/>
            <a:ext cx="184150" cy="822325"/>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endParaRPr lang="en-US" altLang="en-US" sz="2400"/>
          </a:p>
          <a:p>
            <a:pPr>
              <a:spcBef>
                <a:spcPct val="0"/>
              </a:spcBef>
              <a:buClrTx/>
              <a:buFontTx/>
              <a:buNone/>
            </a:pPr>
            <a:endParaRPr lang="en-US" altLang="en-US" sz="2400"/>
          </a:p>
        </p:txBody>
      </p:sp>
      <p:sp>
        <p:nvSpPr>
          <p:cNvPr id="31750" name="Rectangle 5"/>
          <p:cNvSpPr>
            <a:spLocks noChangeArrowheads="1"/>
          </p:cNvSpPr>
          <p:nvPr/>
        </p:nvSpPr>
        <p:spPr bwMode="auto">
          <a:xfrm>
            <a:off x="0" y="0"/>
            <a:ext cx="184150" cy="822325"/>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endParaRPr lang="en-US" altLang="en-US" sz="2400"/>
          </a:p>
          <a:p>
            <a:pPr>
              <a:spcBef>
                <a:spcPct val="0"/>
              </a:spcBef>
              <a:buClrTx/>
              <a:buFontTx/>
              <a:buNone/>
            </a:pPr>
            <a:endParaRPr lang="en-US" altLang="en-US" sz="2400"/>
          </a:p>
        </p:txBody>
      </p:sp>
      <p:pic>
        <p:nvPicPr>
          <p:cNvPr id="31751" name="Picture 1"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2409825"/>
            <a:ext cx="507682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3D0A24E4-7623-47C7-81FF-935204CDB8FC}"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2771" name="Rectangle 2"/>
          <p:cNvSpPr>
            <a:spLocks noGrp="1" noChangeArrowheads="1"/>
          </p:cNvSpPr>
          <p:nvPr>
            <p:ph type="title"/>
          </p:nvPr>
        </p:nvSpPr>
        <p:spPr/>
        <p:txBody>
          <a:bodyPr/>
          <a:lstStyle/>
          <a:p>
            <a:pPr eaLnBrk="1" hangingPunct="1"/>
            <a:r>
              <a:rPr lang="en-US" altLang="en-US" sz="3200" smtClean="0"/>
              <a:t>Portable computers </a:t>
            </a:r>
            <a:r>
              <a:rPr lang="ro-RO" altLang="en-US" sz="3200" smtClean="0"/>
              <a:t>(l</a:t>
            </a:r>
            <a:r>
              <a:rPr lang="en-US" altLang="en-US" sz="3200" smtClean="0"/>
              <a:t>aptop</a:t>
            </a:r>
            <a:r>
              <a:rPr lang="ro-RO" altLang="en-US" sz="3200" smtClean="0"/>
              <a:t>)</a:t>
            </a:r>
            <a:r>
              <a:rPr lang="en-US" altLang="en-US" sz="3200" smtClean="0"/>
              <a:t> and PDA</a:t>
            </a:r>
          </a:p>
        </p:txBody>
      </p:sp>
      <p:pic>
        <p:nvPicPr>
          <p:cNvPr id="32772" name="Picture 6" descr="POR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09800"/>
            <a:ext cx="4165600"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8"/>
          <p:cNvSpPr txBox="1">
            <a:spLocks noChangeArrowheads="1"/>
          </p:cNvSpPr>
          <p:nvPr/>
        </p:nvSpPr>
        <p:spPr bwMode="auto">
          <a:xfrm>
            <a:off x="5165725" y="3546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0"/>
              </a:spcBef>
              <a:buClrTx/>
              <a:buFontTx/>
              <a:buNone/>
            </a:pPr>
            <a:endParaRPr lang="ro-RO" altLang="en-US" sz="2400"/>
          </a:p>
        </p:txBody>
      </p:sp>
      <p:pic>
        <p:nvPicPr>
          <p:cNvPr id="32774" name="Picture 9" descr="pda0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410200" y="2667000"/>
            <a:ext cx="2806700" cy="2806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C7F60509-1DB2-4C8C-B0F3-38737E8C68B8}"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3795" name="Rectangle 2"/>
          <p:cNvSpPr>
            <a:spLocks noGrp="1" noChangeArrowheads="1"/>
          </p:cNvSpPr>
          <p:nvPr>
            <p:ph type="title"/>
          </p:nvPr>
        </p:nvSpPr>
        <p:spPr/>
        <p:txBody>
          <a:bodyPr/>
          <a:lstStyle/>
          <a:p>
            <a:pPr eaLnBrk="1" hangingPunct="1"/>
            <a:r>
              <a:rPr lang="en-US" altLang="en-US" smtClean="0"/>
              <a:t>iPhone (and not only)!</a:t>
            </a:r>
          </a:p>
        </p:txBody>
      </p:sp>
      <p:pic>
        <p:nvPicPr>
          <p:cNvPr id="3379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84838" y="4738688"/>
            <a:ext cx="1595437"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1450" y="2514600"/>
            <a:ext cx="22288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8" descr="Apple a lansat noua serie iPhone 14. Cum arată modelele și cât costă | FOTO  - Stirileprotv.r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243388"/>
            <a:ext cx="4160838"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AutoShape 10" descr="Cumpără Galaxy Z Fold4 5G | Preț &amp; Oferte | Samsung RO"/>
          <p:cNvSpPr>
            <a:spLocks noChangeAspect="1" noChangeArrowheads="1"/>
          </p:cNvSpPr>
          <p:nvPr/>
        </p:nvSpPr>
        <p:spPr bwMode="auto">
          <a:xfrm>
            <a:off x="244475" y="-1285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buChar char="•"/>
              <a:defRPr sz="2000">
                <a:solidFill>
                  <a:schemeClr val="tx2"/>
                </a:solidFill>
                <a:latin typeface="Times New Roman" panose="02020603050405020304" pitchFamily="18" charset="0"/>
              </a:defRPr>
            </a:lvl1pPr>
            <a:lvl2pPr marL="742950" indent="-285750">
              <a:lnSpc>
                <a:spcPct val="85000"/>
              </a:lnSpc>
              <a:buChar char="•"/>
              <a:defRPr sz="2000">
                <a:solidFill>
                  <a:schemeClr val="tx2"/>
                </a:solidFill>
                <a:latin typeface="Times New Roman" panose="02020603050405020304" pitchFamily="18" charset="0"/>
              </a:defRPr>
            </a:lvl2pPr>
            <a:lvl3pPr marL="1143000" indent="-228600">
              <a:lnSpc>
                <a:spcPct val="85000"/>
              </a:lnSpc>
              <a:buChar char="•"/>
              <a:defRPr sz="2000">
                <a:solidFill>
                  <a:schemeClr val="tx2"/>
                </a:solidFill>
                <a:latin typeface="Times New Roman" panose="02020603050405020304" pitchFamily="18" charset="0"/>
              </a:defRPr>
            </a:lvl3pPr>
            <a:lvl4pPr marL="1600200" indent="-228600">
              <a:lnSpc>
                <a:spcPct val="85000"/>
              </a:lnSpc>
              <a:buChar char="•"/>
              <a:defRPr sz="2000">
                <a:solidFill>
                  <a:schemeClr val="tx2"/>
                </a:solidFill>
                <a:latin typeface="Times New Roman" panose="02020603050405020304" pitchFamily="18" charset="0"/>
              </a:defRPr>
            </a:lvl4pPr>
            <a:lvl5pPr marL="2057400" indent="-228600">
              <a:lnSpc>
                <a:spcPct val="85000"/>
              </a:lnSpc>
              <a:buChar char="•"/>
              <a:defRPr sz="2000">
                <a:solidFill>
                  <a:schemeClr val="tx2"/>
                </a:solidFill>
                <a:latin typeface="Times New Roman" panose="02020603050405020304"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9pPr>
          </a:lstStyle>
          <a:p>
            <a:pPr eaLnBrk="1" hangingPunct="1"/>
            <a:endParaRPr lang="en-US" altLang="en-US"/>
          </a:p>
        </p:txBody>
      </p:sp>
      <p:sp>
        <p:nvSpPr>
          <p:cNvPr id="33800" name="AutoShape 12" descr="Cumpără Galaxy Z Fold4 5G | Preț &amp; Oferte | Samsung RO"/>
          <p:cNvSpPr>
            <a:spLocks noChangeAspect="1" noChangeArrowheads="1"/>
          </p:cNvSpPr>
          <p:nvPr/>
        </p:nvSpPr>
        <p:spPr bwMode="auto">
          <a:xfrm>
            <a:off x="396875" y="238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buChar char="•"/>
              <a:defRPr sz="2000">
                <a:solidFill>
                  <a:schemeClr val="tx2"/>
                </a:solidFill>
                <a:latin typeface="Times New Roman" panose="02020603050405020304" pitchFamily="18" charset="0"/>
              </a:defRPr>
            </a:lvl1pPr>
            <a:lvl2pPr marL="742950" indent="-285750">
              <a:lnSpc>
                <a:spcPct val="85000"/>
              </a:lnSpc>
              <a:buChar char="•"/>
              <a:defRPr sz="2000">
                <a:solidFill>
                  <a:schemeClr val="tx2"/>
                </a:solidFill>
                <a:latin typeface="Times New Roman" panose="02020603050405020304" pitchFamily="18" charset="0"/>
              </a:defRPr>
            </a:lvl2pPr>
            <a:lvl3pPr marL="1143000" indent="-228600">
              <a:lnSpc>
                <a:spcPct val="85000"/>
              </a:lnSpc>
              <a:buChar char="•"/>
              <a:defRPr sz="2000">
                <a:solidFill>
                  <a:schemeClr val="tx2"/>
                </a:solidFill>
                <a:latin typeface="Times New Roman" panose="02020603050405020304" pitchFamily="18" charset="0"/>
              </a:defRPr>
            </a:lvl3pPr>
            <a:lvl4pPr marL="1600200" indent="-228600">
              <a:lnSpc>
                <a:spcPct val="85000"/>
              </a:lnSpc>
              <a:buChar char="•"/>
              <a:defRPr sz="2000">
                <a:solidFill>
                  <a:schemeClr val="tx2"/>
                </a:solidFill>
                <a:latin typeface="Times New Roman" panose="02020603050405020304" pitchFamily="18" charset="0"/>
              </a:defRPr>
            </a:lvl4pPr>
            <a:lvl5pPr marL="2057400" indent="-228600">
              <a:lnSpc>
                <a:spcPct val="85000"/>
              </a:lnSpc>
              <a:buChar char="•"/>
              <a:defRPr sz="2000">
                <a:solidFill>
                  <a:schemeClr val="tx2"/>
                </a:solidFill>
                <a:latin typeface="Times New Roman" panose="02020603050405020304"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9pPr>
          </a:lstStyle>
          <a:p>
            <a:pPr eaLnBrk="1" hangingPunct="1"/>
            <a:endParaRPr lang="en-US" altLang="en-US"/>
          </a:p>
        </p:txBody>
      </p:sp>
      <p:sp>
        <p:nvSpPr>
          <p:cNvPr id="33801" name="AutoShape 14" descr="Cumpără Galaxy Z Flip4 5G | Preț &amp; Oferte | Samsung RO"/>
          <p:cNvSpPr>
            <a:spLocks noChangeAspect="1" noChangeArrowheads="1"/>
          </p:cNvSpPr>
          <p:nvPr/>
        </p:nvSpPr>
        <p:spPr bwMode="auto">
          <a:xfrm>
            <a:off x="549275" y="1762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buChar char="•"/>
              <a:defRPr sz="2000">
                <a:solidFill>
                  <a:schemeClr val="tx2"/>
                </a:solidFill>
                <a:latin typeface="Times New Roman" panose="02020603050405020304" pitchFamily="18" charset="0"/>
              </a:defRPr>
            </a:lvl1pPr>
            <a:lvl2pPr marL="742950" indent="-285750">
              <a:lnSpc>
                <a:spcPct val="85000"/>
              </a:lnSpc>
              <a:buChar char="•"/>
              <a:defRPr sz="2000">
                <a:solidFill>
                  <a:schemeClr val="tx2"/>
                </a:solidFill>
                <a:latin typeface="Times New Roman" panose="02020603050405020304" pitchFamily="18" charset="0"/>
              </a:defRPr>
            </a:lvl2pPr>
            <a:lvl3pPr marL="1143000" indent="-228600">
              <a:lnSpc>
                <a:spcPct val="85000"/>
              </a:lnSpc>
              <a:buChar char="•"/>
              <a:defRPr sz="2000">
                <a:solidFill>
                  <a:schemeClr val="tx2"/>
                </a:solidFill>
                <a:latin typeface="Times New Roman" panose="02020603050405020304" pitchFamily="18" charset="0"/>
              </a:defRPr>
            </a:lvl3pPr>
            <a:lvl4pPr marL="1600200" indent="-228600">
              <a:lnSpc>
                <a:spcPct val="85000"/>
              </a:lnSpc>
              <a:buChar char="•"/>
              <a:defRPr sz="2000">
                <a:solidFill>
                  <a:schemeClr val="tx2"/>
                </a:solidFill>
                <a:latin typeface="Times New Roman" panose="02020603050405020304" pitchFamily="18" charset="0"/>
              </a:defRPr>
            </a:lvl4pPr>
            <a:lvl5pPr marL="2057400" indent="-228600">
              <a:lnSpc>
                <a:spcPct val="85000"/>
              </a:lnSpc>
              <a:buChar char="•"/>
              <a:defRPr sz="2000">
                <a:solidFill>
                  <a:schemeClr val="tx2"/>
                </a:solidFill>
                <a:latin typeface="Times New Roman" panose="02020603050405020304"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9pPr>
          </a:lstStyle>
          <a:p>
            <a:pPr eaLnBrk="1" hangingPunct="1"/>
            <a:endParaRPr lang="en-US" altLang="en-US"/>
          </a:p>
        </p:txBody>
      </p:sp>
      <p:sp>
        <p:nvSpPr>
          <p:cNvPr id="33802" name="AutoShape 16" descr="Cumpără Galaxy Z Flip4 5G | Preț &amp; Oferte | Samsung RO"/>
          <p:cNvSpPr>
            <a:spLocks noChangeAspect="1" noChangeArrowheads="1"/>
          </p:cNvSpPr>
          <p:nvPr/>
        </p:nvSpPr>
        <p:spPr bwMode="auto">
          <a:xfrm>
            <a:off x="701675" y="3286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buChar char="•"/>
              <a:defRPr sz="2000">
                <a:solidFill>
                  <a:schemeClr val="tx2"/>
                </a:solidFill>
                <a:latin typeface="Times New Roman" panose="02020603050405020304" pitchFamily="18" charset="0"/>
              </a:defRPr>
            </a:lvl1pPr>
            <a:lvl2pPr marL="742950" indent="-285750">
              <a:lnSpc>
                <a:spcPct val="85000"/>
              </a:lnSpc>
              <a:buChar char="•"/>
              <a:defRPr sz="2000">
                <a:solidFill>
                  <a:schemeClr val="tx2"/>
                </a:solidFill>
                <a:latin typeface="Times New Roman" panose="02020603050405020304" pitchFamily="18" charset="0"/>
              </a:defRPr>
            </a:lvl2pPr>
            <a:lvl3pPr marL="1143000" indent="-228600">
              <a:lnSpc>
                <a:spcPct val="85000"/>
              </a:lnSpc>
              <a:buChar char="•"/>
              <a:defRPr sz="2000">
                <a:solidFill>
                  <a:schemeClr val="tx2"/>
                </a:solidFill>
                <a:latin typeface="Times New Roman" panose="02020603050405020304" pitchFamily="18" charset="0"/>
              </a:defRPr>
            </a:lvl3pPr>
            <a:lvl4pPr marL="1600200" indent="-228600">
              <a:lnSpc>
                <a:spcPct val="85000"/>
              </a:lnSpc>
              <a:buChar char="•"/>
              <a:defRPr sz="2000">
                <a:solidFill>
                  <a:schemeClr val="tx2"/>
                </a:solidFill>
                <a:latin typeface="Times New Roman" panose="02020603050405020304" pitchFamily="18" charset="0"/>
              </a:defRPr>
            </a:lvl4pPr>
            <a:lvl5pPr marL="2057400" indent="-228600">
              <a:lnSpc>
                <a:spcPct val="85000"/>
              </a:lnSpc>
              <a:buChar char="•"/>
              <a:defRPr sz="2000">
                <a:solidFill>
                  <a:schemeClr val="tx2"/>
                </a:solidFill>
                <a:latin typeface="Times New Roman" panose="02020603050405020304" pitchFamily="18" charset="0"/>
              </a:defRPr>
            </a:lvl5pPr>
            <a:lvl6pPr marL="25146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6pPr>
            <a:lvl7pPr marL="29718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7pPr>
            <a:lvl8pPr marL="34290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8pPr>
            <a:lvl9pPr marL="3886200" indent="-228600" eaLnBrk="0" fontAlgn="base" hangingPunct="0">
              <a:lnSpc>
                <a:spcPct val="85000"/>
              </a:lnSpc>
              <a:spcBef>
                <a:spcPct val="0"/>
              </a:spcBef>
              <a:spcAft>
                <a:spcPct val="0"/>
              </a:spcAft>
              <a:buChar char="•"/>
              <a:defRPr sz="2000">
                <a:solidFill>
                  <a:schemeClr val="tx2"/>
                </a:solidFill>
                <a:latin typeface="Times New Roman" panose="02020603050405020304" pitchFamily="18" charset="0"/>
              </a:defRPr>
            </a:lvl9pPr>
          </a:lstStyle>
          <a:p>
            <a:pPr eaLnBrk="1" hangingPunct="1"/>
            <a:endParaRPr lang="en-US" altLang="en-US"/>
          </a:p>
        </p:txBody>
      </p:sp>
      <p:pic>
        <p:nvPicPr>
          <p:cNvPr id="33803"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01838" y="1752600"/>
            <a:ext cx="36576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D906A34C-36EE-48A5-842B-FE9D9932A194}"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4819" name="Rectangle 4"/>
          <p:cNvSpPr>
            <a:spLocks noChangeArrowheads="1"/>
          </p:cNvSpPr>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lnSpc>
                <a:spcPct val="85000"/>
              </a:lnSpc>
              <a:spcBef>
                <a:spcPct val="0"/>
              </a:spcBef>
              <a:buClrTx/>
              <a:buFontTx/>
              <a:buNone/>
            </a:pPr>
            <a:r>
              <a:rPr lang="en-US" altLang="en-US" sz="3600">
                <a:solidFill>
                  <a:schemeClr val="tx2"/>
                </a:solidFill>
              </a:rPr>
              <a:t>John von Neumann legacy</a:t>
            </a:r>
          </a:p>
        </p:txBody>
      </p:sp>
      <p:sp>
        <p:nvSpPr>
          <p:cNvPr id="34820" name="Text Box 5"/>
          <p:cNvSpPr txBox="1">
            <a:spLocks noChangeArrowheads="1"/>
          </p:cNvSpPr>
          <p:nvPr/>
        </p:nvSpPr>
        <p:spPr bwMode="auto">
          <a:xfrm>
            <a:off x="1219200" y="2362200"/>
            <a:ext cx="73914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ro-RO" altLang="en-US" sz="2200" b="1"/>
              <a:t>Hardware</a:t>
            </a:r>
          </a:p>
          <a:p>
            <a:pPr eaLnBrk="1" hangingPunct="1">
              <a:spcBef>
                <a:spcPct val="50000"/>
              </a:spcBef>
              <a:buClrTx/>
              <a:buFontTx/>
              <a:buNone/>
            </a:pPr>
            <a:r>
              <a:rPr lang="ro-RO" altLang="en-US" sz="2200" b="1"/>
              <a:t>Software</a:t>
            </a:r>
            <a:r>
              <a:rPr lang="ro-RO" altLang="en-US" sz="2200"/>
              <a:t> </a:t>
            </a:r>
          </a:p>
          <a:p>
            <a:pPr eaLnBrk="1" hangingPunct="1">
              <a:spcBef>
                <a:spcPct val="50000"/>
              </a:spcBef>
              <a:buClrTx/>
              <a:buFont typeface="Wingdings" panose="05000000000000000000" pitchFamily="2" charset="2"/>
              <a:buChar char="§"/>
            </a:pPr>
            <a:r>
              <a:rPr lang="ro-RO" altLang="en-US" sz="2200"/>
              <a:t> </a:t>
            </a:r>
            <a:r>
              <a:rPr lang="en-US" altLang="en-US" sz="2200"/>
              <a:t>Operating systems</a:t>
            </a:r>
            <a:r>
              <a:rPr lang="ro-RO" altLang="en-US" sz="2200"/>
              <a:t> (</a:t>
            </a:r>
            <a:r>
              <a:rPr lang="en-US" altLang="en-US" sz="2200"/>
              <a:t>are offering the operating medium for applications </a:t>
            </a:r>
            <a:r>
              <a:rPr lang="ro-RO" altLang="en-US" sz="2200"/>
              <a:t>– u</a:t>
            </a:r>
            <a:r>
              <a:rPr lang="en-US" altLang="en-US" sz="2200"/>
              <a:t>sed by these to access the computer’s resources</a:t>
            </a:r>
            <a:r>
              <a:rPr lang="ro-RO" altLang="en-US" sz="2200"/>
              <a:t>)</a:t>
            </a:r>
          </a:p>
          <a:p>
            <a:pPr lvl="1" eaLnBrk="1" hangingPunct="1">
              <a:spcBef>
                <a:spcPct val="50000"/>
              </a:spcBef>
              <a:buClrTx/>
              <a:buSzTx/>
              <a:buFont typeface="Wingdings" panose="05000000000000000000" pitchFamily="2" charset="2"/>
              <a:buChar char="§"/>
            </a:pPr>
            <a:r>
              <a:rPr lang="en-US" altLang="en-US" sz="2200"/>
              <a:t> Are </a:t>
            </a:r>
            <a:r>
              <a:rPr lang="ro-RO" altLang="en-US" sz="2200"/>
              <a:t>specific</a:t>
            </a:r>
            <a:r>
              <a:rPr lang="en-US" altLang="en-US" sz="2200"/>
              <a:t> to the platform designed for</a:t>
            </a:r>
            <a:endParaRPr lang="ro-RO" altLang="en-US" sz="2200"/>
          </a:p>
          <a:p>
            <a:pPr eaLnBrk="1" hangingPunct="1">
              <a:spcBef>
                <a:spcPct val="50000"/>
              </a:spcBef>
              <a:buClrTx/>
              <a:buFont typeface="Wingdings" panose="05000000000000000000" pitchFamily="2" charset="2"/>
              <a:buChar char="§"/>
            </a:pPr>
            <a:r>
              <a:rPr lang="ro-RO" altLang="en-US" sz="2200"/>
              <a:t> Ap</a:t>
            </a:r>
            <a:r>
              <a:rPr lang="en-US" altLang="en-US" sz="2200"/>
              <a:t>plications</a:t>
            </a:r>
            <a:r>
              <a:rPr lang="ro-RO" altLang="en-US" sz="2200"/>
              <a:t> (</a:t>
            </a:r>
            <a:r>
              <a:rPr lang="en-US" altLang="en-US" sz="2200"/>
              <a:t>text processors, database programs, web browsers</a:t>
            </a:r>
            <a:r>
              <a:rPr lang="ro-RO" altLang="en-US" sz="2200"/>
              <a:t>, etc.)</a:t>
            </a:r>
            <a:endParaRPr lang="en-US" altLang="en-US" sz="220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DC0B3C0F-996B-4006-8FD5-5EBAFEF5DCF2}"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5843" name="Rectangle 4"/>
          <p:cNvSpPr>
            <a:spLocks noGrp="1" noChangeArrowheads="1"/>
          </p:cNvSpPr>
          <p:nvPr>
            <p:ph type="title"/>
          </p:nvPr>
        </p:nvSpPr>
        <p:spPr>
          <a:noFill/>
        </p:spPr>
        <p:txBody>
          <a:bodyPr/>
          <a:lstStyle/>
          <a:p>
            <a:pPr eaLnBrk="1" hangingPunct="1"/>
            <a:r>
              <a:rPr lang="ro-RO" altLang="en-US" smtClean="0"/>
              <a:t>I</a:t>
            </a:r>
            <a:r>
              <a:rPr lang="en-US" altLang="en-US" smtClean="0"/>
              <a:t>/O</a:t>
            </a:r>
            <a:r>
              <a:rPr lang="ro-RO" altLang="en-US" smtClean="0"/>
              <a:t>, proces</a:t>
            </a:r>
            <a:r>
              <a:rPr lang="en-US" altLang="en-US" smtClean="0"/>
              <a:t>sing</a:t>
            </a:r>
            <a:r>
              <a:rPr lang="ro-RO" altLang="en-US" smtClean="0"/>
              <a:t>, sto</a:t>
            </a:r>
            <a:r>
              <a:rPr lang="en-US" altLang="en-US" smtClean="0"/>
              <a:t>rage</a:t>
            </a:r>
            <a:r>
              <a:rPr lang="ro-RO" altLang="en-US" smtClean="0"/>
              <a:t>	</a:t>
            </a:r>
            <a:endParaRPr lang="en-US" altLang="en-US" smtClean="0"/>
          </a:p>
        </p:txBody>
      </p:sp>
      <p:sp>
        <p:nvSpPr>
          <p:cNvPr id="35844" name="Rectangle 5"/>
          <p:cNvSpPr>
            <a:spLocks noGrp="1" noChangeArrowheads="1"/>
          </p:cNvSpPr>
          <p:nvPr>
            <p:ph type="body" idx="1"/>
          </p:nvPr>
        </p:nvSpPr>
        <p:spPr>
          <a:noFill/>
        </p:spPr>
        <p:txBody>
          <a:bodyPr/>
          <a:lstStyle/>
          <a:p>
            <a:pPr eaLnBrk="1" hangingPunct="1"/>
            <a:r>
              <a:rPr lang="ro-RO" altLang="en-US" sz="2600" smtClean="0"/>
              <a:t>Input</a:t>
            </a:r>
          </a:p>
          <a:p>
            <a:pPr eaLnBrk="1" hangingPunct="1"/>
            <a:r>
              <a:rPr lang="ro-RO" altLang="en-US" sz="2600" smtClean="0"/>
              <a:t>Proce</a:t>
            </a:r>
            <a:r>
              <a:rPr lang="en-US" altLang="en-US" sz="2600" smtClean="0"/>
              <a:t>ssing</a:t>
            </a:r>
            <a:endParaRPr lang="ro-RO" altLang="en-US" sz="2600" smtClean="0"/>
          </a:p>
          <a:p>
            <a:pPr eaLnBrk="1" hangingPunct="1"/>
            <a:r>
              <a:rPr lang="en-US" altLang="en-US" sz="2600" smtClean="0"/>
              <a:t>O</a:t>
            </a:r>
            <a:r>
              <a:rPr lang="ro-RO" altLang="en-US" sz="2600" smtClean="0"/>
              <a:t>utput</a:t>
            </a:r>
          </a:p>
          <a:p>
            <a:pPr eaLnBrk="1" hangingPunct="1"/>
            <a:r>
              <a:rPr lang="en-US" altLang="en-US" sz="2600" smtClean="0"/>
              <a:t>Information storage</a:t>
            </a:r>
          </a:p>
          <a:p>
            <a:pPr eaLnBrk="1" hangingPunct="1"/>
            <a:endParaRPr lang="en-US" altLang="en-US" sz="2600" smtClean="0"/>
          </a:p>
        </p:txBody>
      </p:sp>
      <p:sp>
        <p:nvSpPr>
          <p:cNvPr id="35845" name="Rectangle 6"/>
          <p:cNvSpPr>
            <a:spLocks noChangeArrowheads="1"/>
          </p:cNvSpPr>
          <p:nvPr/>
        </p:nvSpPr>
        <p:spPr bwMode="auto">
          <a:xfrm>
            <a:off x="1981200" y="4343400"/>
            <a:ext cx="1219200" cy="762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Input</a:t>
            </a:r>
          </a:p>
        </p:txBody>
      </p:sp>
      <p:sp>
        <p:nvSpPr>
          <p:cNvPr id="35846" name="Line 7"/>
          <p:cNvSpPr>
            <a:spLocks noChangeShapeType="1"/>
          </p:cNvSpPr>
          <p:nvPr/>
        </p:nvSpPr>
        <p:spPr bwMode="auto">
          <a:xfrm>
            <a:off x="3200400" y="4724400"/>
            <a:ext cx="838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5847" name="Oval 8"/>
          <p:cNvSpPr>
            <a:spLocks noChangeArrowheads="1"/>
          </p:cNvSpPr>
          <p:nvPr/>
        </p:nvSpPr>
        <p:spPr bwMode="auto">
          <a:xfrm>
            <a:off x="4038600" y="4267200"/>
            <a:ext cx="1905000" cy="83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Processing</a:t>
            </a:r>
          </a:p>
        </p:txBody>
      </p:sp>
      <p:sp>
        <p:nvSpPr>
          <p:cNvPr id="35848" name="Rectangle 9"/>
          <p:cNvSpPr>
            <a:spLocks noChangeArrowheads="1"/>
          </p:cNvSpPr>
          <p:nvPr/>
        </p:nvSpPr>
        <p:spPr bwMode="auto">
          <a:xfrm>
            <a:off x="6781800" y="4343400"/>
            <a:ext cx="1219200" cy="762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Output</a:t>
            </a:r>
          </a:p>
        </p:txBody>
      </p:sp>
      <p:sp>
        <p:nvSpPr>
          <p:cNvPr id="35849" name="Line 10"/>
          <p:cNvSpPr>
            <a:spLocks noChangeShapeType="1"/>
          </p:cNvSpPr>
          <p:nvPr/>
        </p:nvSpPr>
        <p:spPr bwMode="auto">
          <a:xfrm>
            <a:off x="5943600" y="4724400"/>
            <a:ext cx="838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5850" name="Rectangle 11"/>
          <p:cNvSpPr>
            <a:spLocks noChangeArrowheads="1"/>
          </p:cNvSpPr>
          <p:nvPr/>
        </p:nvSpPr>
        <p:spPr bwMode="auto">
          <a:xfrm>
            <a:off x="3733800" y="5486400"/>
            <a:ext cx="2514600" cy="8382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Memory</a:t>
            </a:r>
          </a:p>
        </p:txBody>
      </p:sp>
      <p:sp>
        <p:nvSpPr>
          <p:cNvPr id="35851" name="Line 12"/>
          <p:cNvSpPr>
            <a:spLocks noChangeShapeType="1"/>
          </p:cNvSpPr>
          <p:nvPr/>
        </p:nvSpPr>
        <p:spPr bwMode="auto">
          <a:xfrm>
            <a:off x="4953000" y="5105400"/>
            <a:ext cx="0" cy="3810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838200"/>
            <a:ext cx="7772400" cy="1066800"/>
          </a:xfrm>
        </p:spPr>
        <p:txBody>
          <a:bodyPr/>
          <a:lstStyle/>
          <a:p>
            <a:pPr eaLnBrk="1" hangingPunct="1"/>
            <a:r>
              <a:rPr lang="en-US" altLang="en-US" sz="3200" smtClean="0"/>
              <a:t>Bibliography</a:t>
            </a:r>
          </a:p>
        </p:txBody>
      </p:sp>
      <p:sp>
        <p:nvSpPr>
          <p:cNvPr id="8195" name="Rectangle 3"/>
          <p:cNvSpPr>
            <a:spLocks noChangeArrowheads="1"/>
          </p:cNvSpPr>
          <p:nvPr/>
        </p:nvSpPr>
        <p:spPr bwMode="auto">
          <a:xfrm>
            <a:off x="1066800" y="2590800"/>
            <a:ext cx="7696200" cy="3810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762000" indent="-762000">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62000" indent="-76200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762000" indent="-7620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762000" indent="-7620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762000" indent="-7620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12192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16764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21336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25908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lnSpc>
                <a:spcPct val="120000"/>
              </a:lnSpc>
              <a:spcBef>
                <a:spcPct val="0"/>
              </a:spcBef>
              <a:buClrTx/>
              <a:buFontTx/>
              <a:buNone/>
            </a:pPr>
            <a:r>
              <a:rPr lang="en-US" altLang="en-US" sz="2000">
                <a:solidFill>
                  <a:schemeClr val="tx2"/>
                </a:solidFill>
              </a:rPr>
              <a:t>	</a:t>
            </a:r>
            <a:r>
              <a:rPr lang="en-US" altLang="en-US" sz="2400">
                <a:solidFill>
                  <a:schemeClr val="tx2"/>
                </a:solidFill>
              </a:rPr>
              <a:t>1. Bazele Tehnologiei Informa</a:t>
            </a:r>
            <a:r>
              <a:rPr lang="ro-RO" altLang="en-US" sz="2400">
                <a:solidFill>
                  <a:schemeClr val="tx2"/>
                </a:solidFill>
              </a:rPr>
              <a:t>ţiei, Floarea Năstase, Răzvan Zota, Ed. </a:t>
            </a:r>
            <a:r>
              <a:rPr lang="en-US" altLang="en-US" sz="2400">
                <a:solidFill>
                  <a:schemeClr val="tx2"/>
                </a:solidFill>
              </a:rPr>
              <a:t>InfoMega</a:t>
            </a:r>
            <a:r>
              <a:rPr lang="ro-RO" altLang="en-US" sz="2400">
                <a:solidFill>
                  <a:schemeClr val="tx2"/>
                </a:solidFill>
              </a:rPr>
              <a:t>, 200</a:t>
            </a:r>
            <a:r>
              <a:rPr lang="en-US" altLang="en-US" sz="2400">
                <a:solidFill>
                  <a:schemeClr val="tx2"/>
                </a:solidFill>
              </a:rPr>
              <a:t>7</a:t>
            </a:r>
            <a:r>
              <a:rPr lang="ro-RO" altLang="en-US" sz="2400">
                <a:solidFill>
                  <a:schemeClr val="tx2"/>
                </a:solidFill>
              </a:rPr>
              <a:t>.</a:t>
            </a:r>
            <a:br>
              <a:rPr lang="ro-RO" altLang="en-US" sz="2400">
                <a:solidFill>
                  <a:schemeClr val="tx2"/>
                </a:solidFill>
              </a:rPr>
            </a:br>
            <a:r>
              <a:rPr lang="en-US" altLang="en-US" sz="2400">
                <a:solidFill>
                  <a:schemeClr val="tx2"/>
                </a:solidFill>
              </a:rPr>
              <a:t>2. Bazele Tehnologiei Informa</a:t>
            </a:r>
            <a:r>
              <a:rPr lang="ro-RO" altLang="en-US" sz="2400">
                <a:solidFill>
                  <a:schemeClr val="tx2"/>
                </a:solidFill>
              </a:rPr>
              <a:t>ţiei, Floarea Năstase, Răzvan Zota, Ed. ASE, 2005. </a:t>
            </a:r>
            <a:r>
              <a:rPr lang="en-US" altLang="en-US" sz="2400">
                <a:solidFill>
                  <a:schemeClr val="tx2"/>
                </a:solidFill>
              </a:rPr>
              <a:t/>
            </a:r>
            <a:br>
              <a:rPr lang="en-US" altLang="en-US" sz="2400">
                <a:solidFill>
                  <a:schemeClr val="tx2"/>
                </a:solidFill>
              </a:rPr>
            </a:br>
            <a:r>
              <a:rPr lang="en-US" altLang="en-US" sz="2400">
                <a:solidFill>
                  <a:schemeClr val="tx2"/>
                </a:solidFill>
              </a:rPr>
              <a:t>3</a:t>
            </a:r>
            <a:r>
              <a:rPr lang="ro-RO" altLang="en-US" sz="2400">
                <a:solidFill>
                  <a:schemeClr val="tx2"/>
                </a:solidFill>
              </a:rPr>
              <a:t>.</a:t>
            </a:r>
            <a:r>
              <a:rPr lang="en-US" altLang="en-US" sz="2400">
                <a:solidFill>
                  <a:schemeClr val="tx2"/>
                </a:solidFill>
              </a:rPr>
              <a:t>Elemente de arhitectur</a:t>
            </a:r>
            <a:r>
              <a:rPr lang="ro-RO" altLang="en-US" sz="2400">
                <a:solidFill>
                  <a:schemeClr val="tx2"/>
                </a:solidFill>
              </a:rPr>
              <a:t>ă</a:t>
            </a:r>
            <a:r>
              <a:rPr lang="en-US" altLang="en-US" sz="2400">
                <a:solidFill>
                  <a:schemeClr val="tx2"/>
                </a:solidFill>
              </a:rPr>
              <a:t> a sistemelor de calcul </a:t>
            </a:r>
            <a:r>
              <a:rPr lang="ro-RO" altLang="en-US" sz="2400">
                <a:solidFill>
                  <a:schemeClr val="tx2"/>
                </a:solidFill>
              </a:rPr>
              <a:t>ş</a:t>
            </a:r>
            <a:r>
              <a:rPr lang="en-US" altLang="en-US" sz="2400">
                <a:solidFill>
                  <a:schemeClr val="tx2"/>
                </a:solidFill>
              </a:rPr>
              <a:t>i operare, R</a:t>
            </a:r>
            <a:r>
              <a:rPr lang="ro-RO" altLang="en-US" sz="2400">
                <a:solidFill>
                  <a:schemeClr val="tx2"/>
                </a:solidFill>
              </a:rPr>
              <a:t>ăzvan</a:t>
            </a:r>
            <a:r>
              <a:rPr lang="en-US" altLang="en-US" sz="2400">
                <a:solidFill>
                  <a:schemeClr val="tx2"/>
                </a:solidFill>
              </a:rPr>
              <a:t> Zota, Ed. ASE, 2004</a:t>
            </a:r>
            <a:r>
              <a:rPr lang="ro-RO" altLang="en-US" sz="2400">
                <a:solidFill>
                  <a:schemeClr val="tx2"/>
                </a:solidFill>
              </a:rPr>
              <a:t>.</a:t>
            </a:r>
            <a:r>
              <a:rPr lang="en-US" altLang="en-US" sz="2400">
                <a:solidFill>
                  <a:schemeClr val="tx2"/>
                </a:solidFill>
              </a:rPr>
              <a:t/>
            </a:r>
            <a:br>
              <a:rPr lang="en-US" altLang="en-US" sz="2400">
                <a:solidFill>
                  <a:schemeClr val="tx2"/>
                </a:solidFill>
              </a:rPr>
            </a:br>
            <a:r>
              <a:rPr lang="en-US" altLang="en-US" sz="2400">
                <a:solidFill>
                  <a:schemeClr val="tx2"/>
                </a:solidFill>
              </a:rPr>
              <a:t>4. Sisteme de calcul </a:t>
            </a:r>
            <a:r>
              <a:rPr lang="ro-RO" altLang="en-US" sz="2400">
                <a:solidFill>
                  <a:schemeClr val="tx2"/>
                </a:solidFill>
              </a:rPr>
              <a:t>ş</a:t>
            </a:r>
            <a:r>
              <a:rPr lang="en-US" altLang="en-US" sz="2400">
                <a:solidFill>
                  <a:schemeClr val="tx2"/>
                </a:solidFill>
              </a:rPr>
              <a:t>i operare, F</a:t>
            </a:r>
            <a:r>
              <a:rPr lang="ro-RO" altLang="en-US" sz="2400">
                <a:solidFill>
                  <a:schemeClr val="tx2"/>
                </a:solidFill>
              </a:rPr>
              <a:t>loarea</a:t>
            </a:r>
            <a:r>
              <a:rPr lang="en-US" altLang="en-US" sz="2400">
                <a:solidFill>
                  <a:schemeClr val="tx2"/>
                </a:solidFill>
              </a:rPr>
              <a:t> N</a:t>
            </a:r>
            <a:r>
              <a:rPr lang="ro-RO" altLang="en-US" sz="2400">
                <a:solidFill>
                  <a:schemeClr val="tx2"/>
                </a:solidFill>
              </a:rPr>
              <a:t>ă</a:t>
            </a:r>
            <a:r>
              <a:rPr lang="en-US" altLang="en-US" sz="2400">
                <a:solidFill>
                  <a:schemeClr val="tx2"/>
                </a:solidFill>
              </a:rPr>
              <a:t>stase, R</a:t>
            </a:r>
            <a:r>
              <a:rPr lang="ro-RO" altLang="en-US" sz="2400">
                <a:solidFill>
                  <a:schemeClr val="tx2"/>
                </a:solidFill>
              </a:rPr>
              <a:t>ăzvan </a:t>
            </a:r>
            <a:r>
              <a:rPr lang="en-US" altLang="en-US" sz="2400">
                <a:solidFill>
                  <a:schemeClr val="tx2"/>
                </a:solidFill>
              </a:rPr>
              <a:t>Zota, Ed. ASE, 2004</a:t>
            </a:r>
            <a:br>
              <a:rPr lang="en-US" altLang="en-US" sz="2400">
                <a:solidFill>
                  <a:schemeClr val="tx2"/>
                </a:solidFill>
              </a:rPr>
            </a:br>
            <a:r>
              <a:rPr lang="ro-RO" altLang="en-US" sz="2400">
                <a:solidFill>
                  <a:schemeClr val="tx2"/>
                </a:solidFill>
              </a:rPr>
              <a:t/>
            </a:r>
            <a:br>
              <a:rPr lang="ro-RO" altLang="en-US" sz="2400">
                <a:solidFill>
                  <a:schemeClr val="tx2"/>
                </a:solidFill>
              </a:rPr>
            </a:br>
            <a:endParaRPr lang="en-US" altLang="en-US" sz="2400">
              <a:solidFill>
                <a:schemeClr val="tx2"/>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32E8951D-FE57-4FAD-B2ED-8477879C5F53}"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6867" name="Rectangle 13"/>
          <p:cNvSpPr>
            <a:spLocks noGrp="1" noChangeArrowheads="1"/>
          </p:cNvSpPr>
          <p:nvPr>
            <p:ph type="title"/>
          </p:nvPr>
        </p:nvSpPr>
        <p:spPr>
          <a:noFill/>
        </p:spPr>
        <p:txBody>
          <a:bodyPr/>
          <a:lstStyle/>
          <a:p>
            <a:pPr eaLnBrk="1" hangingPunct="1"/>
            <a:r>
              <a:rPr lang="en-US" altLang="en-US" sz="3300" smtClean="0"/>
              <a:t>Flynn’s taxonomy</a:t>
            </a:r>
            <a:r>
              <a:rPr lang="ro-RO" altLang="en-US" sz="3300" smtClean="0"/>
              <a:t> –</a:t>
            </a:r>
            <a:r>
              <a:rPr lang="en-US" altLang="en-US" sz="3300" smtClean="0"/>
              <a:t> </a:t>
            </a:r>
            <a:r>
              <a:rPr lang="ro-RO" altLang="en-US" sz="3300" smtClean="0"/>
              <a:t>paral</a:t>
            </a:r>
            <a:r>
              <a:rPr lang="en-US" altLang="en-US" sz="3300" smtClean="0"/>
              <a:t>l</a:t>
            </a:r>
            <a:r>
              <a:rPr lang="ro-RO" altLang="en-US" sz="3300" smtClean="0"/>
              <a:t>el</a:t>
            </a:r>
            <a:r>
              <a:rPr lang="en-US" altLang="en-US" sz="3300" smtClean="0"/>
              <a:t> calculus</a:t>
            </a:r>
            <a:r>
              <a:rPr lang="ro-RO" altLang="en-US" sz="3300" smtClean="0"/>
              <a:t>	</a:t>
            </a:r>
            <a:endParaRPr lang="en-US" altLang="en-US" sz="3300" smtClean="0"/>
          </a:p>
        </p:txBody>
      </p:sp>
      <p:sp>
        <p:nvSpPr>
          <p:cNvPr id="36868" name="Rectangle 16"/>
          <p:cNvSpPr>
            <a:spLocks noGrp="1" noChangeArrowheads="1"/>
          </p:cNvSpPr>
          <p:nvPr>
            <p:ph type="body" idx="1"/>
          </p:nvPr>
        </p:nvSpPr>
        <p:spPr>
          <a:xfrm>
            <a:off x="1109663" y="1905000"/>
            <a:ext cx="8034337" cy="4648200"/>
          </a:xfrm>
          <a:noFill/>
        </p:spPr>
        <p:txBody>
          <a:bodyPr/>
          <a:lstStyle/>
          <a:p>
            <a:pPr eaLnBrk="1" hangingPunct="1"/>
            <a:r>
              <a:rPr lang="en-US" altLang="en-US" sz="2000" b="1" i="1" smtClean="0"/>
              <a:t>SISD  -Single Instruction (Stream), Single Data (Stream)</a:t>
            </a:r>
          </a:p>
          <a:p>
            <a:pPr eaLnBrk="1" hangingPunct="1">
              <a:buFont typeface="Wingdings" panose="05000000000000000000" pitchFamily="2" charset="2"/>
              <a:buNone/>
            </a:pPr>
            <a:r>
              <a:rPr lang="en-US" altLang="en-US" sz="2000" smtClean="0"/>
              <a:t>All von Neumann computers. </a:t>
            </a:r>
          </a:p>
          <a:p>
            <a:pPr eaLnBrk="1" hangingPunct="1">
              <a:buFont typeface="Wingdings" panose="05000000000000000000" pitchFamily="2" charset="2"/>
              <a:buNone/>
            </a:pPr>
            <a:r>
              <a:rPr lang="en-US" altLang="en-US" sz="2000" smtClean="0"/>
              <a:t>Ex. IBM 370, DEC VAX, SUN, IBM PC, MacIntosh.</a:t>
            </a:r>
          </a:p>
          <a:p>
            <a:pPr eaLnBrk="1" hangingPunct="1"/>
            <a:r>
              <a:rPr lang="en-US" altLang="en-US" sz="2000" b="1" i="1" smtClean="0"/>
              <a:t>SIMD - Single Instruction (Stream), Multiple Data (Stream)</a:t>
            </a:r>
            <a:r>
              <a:rPr lang="en-US" altLang="en-US" sz="2000" smtClean="0"/>
              <a:t> </a:t>
            </a:r>
          </a:p>
          <a:p>
            <a:pPr eaLnBrk="1" hangingPunct="1">
              <a:buFont typeface="Wingdings" panose="05000000000000000000" pitchFamily="2" charset="2"/>
              <a:buNone/>
            </a:pPr>
            <a:r>
              <a:rPr lang="en-US" altLang="en-US" sz="2000" smtClean="0"/>
              <a:t>One instruction flow applied on several data sets in parallel. </a:t>
            </a:r>
          </a:p>
          <a:p>
            <a:pPr eaLnBrk="1" hangingPunct="1">
              <a:buFont typeface="Wingdings" panose="05000000000000000000" pitchFamily="2" charset="2"/>
              <a:buNone/>
            </a:pPr>
            <a:r>
              <a:rPr lang="en-US" altLang="en-US" sz="2000" smtClean="0"/>
              <a:t>Ex. CRAY-1, DAP CM-1, WARP, CM-2, ILLIAC IV.</a:t>
            </a:r>
          </a:p>
          <a:p>
            <a:pPr eaLnBrk="1" hangingPunct="1"/>
            <a:r>
              <a:rPr lang="en-US" altLang="en-US" sz="2000" b="1" i="1" smtClean="0"/>
              <a:t>MISD - Multiple Instruction (Stream), Single Data (Stream</a:t>
            </a:r>
            <a:r>
              <a:rPr lang="en-US" altLang="en-US" sz="2000" b="1" smtClean="0"/>
              <a:t>)</a:t>
            </a:r>
          </a:p>
          <a:p>
            <a:pPr eaLnBrk="1" hangingPunct="1">
              <a:buFont typeface="Wingdings" panose="05000000000000000000" pitchFamily="2" charset="2"/>
              <a:buNone/>
            </a:pPr>
            <a:r>
              <a:rPr lang="en-US" altLang="en-US" sz="2000" smtClean="0"/>
              <a:t>More instructions operating to the same set of data</a:t>
            </a:r>
          </a:p>
          <a:p>
            <a:pPr eaLnBrk="1" hangingPunct="1"/>
            <a:r>
              <a:rPr lang="en-US" altLang="en-US" sz="2000" b="1" i="1" smtClean="0"/>
              <a:t>MIMD - Multiple Instruction (Stream), Multiple Data (Stream</a:t>
            </a:r>
            <a:r>
              <a:rPr lang="en-US" altLang="en-US" sz="2000" b="1" smtClean="0"/>
              <a:t>)</a:t>
            </a:r>
          </a:p>
          <a:p>
            <a:pPr eaLnBrk="1" hangingPunct="1">
              <a:buFont typeface="Wingdings" panose="05000000000000000000" pitchFamily="2" charset="2"/>
              <a:buNone/>
            </a:pPr>
            <a:r>
              <a:rPr lang="en-US" altLang="en-US" sz="2000" smtClean="0"/>
              <a:t>More independent CPU operating as parts of a bigger system. The majority of parallel processors are in this category.</a:t>
            </a:r>
          </a:p>
          <a:p>
            <a:pPr eaLnBrk="1" hangingPunct="1">
              <a:buFont typeface="Wingdings" panose="05000000000000000000" pitchFamily="2" charset="2"/>
              <a:buNone/>
            </a:pPr>
            <a:r>
              <a:rPr lang="en-US" altLang="en-US" sz="2000" smtClean="0"/>
              <a:t>Ex. Transputere, Supernode, DADO, N-cube, Ultracomputer, Butterfly, Alliant, Sequent Balance, CRAY X-MP.</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92C71B83-35F1-43ED-8FB2-619D3C1C3A71}"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7891" name="Rectangle 4"/>
          <p:cNvSpPr>
            <a:spLocks noGrp="1" noChangeArrowheads="1"/>
          </p:cNvSpPr>
          <p:nvPr>
            <p:ph type="title"/>
          </p:nvPr>
        </p:nvSpPr>
        <p:spPr>
          <a:noFill/>
        </p:spPr>
        <p:txBody>
          <a:bodyPr/>
          <a:lstStyle/>
          <a:p>
            <a:pPr eaLnBrk="1" hangingPunct="1"/>
            <a:r>
              <a:rPr lang="en-US" altLang="en-US" sz="3300" smtClean="0"/>
              <a:t>SISD (Single Instruction, Single Data)</a:t>
            </a:r>
          </a:p>
        </p:txBody>
      </p:sp>
      <p:sp>
        <p:nvSpPr>
          <p:cNvPr id="37892" name="Rectangle 5"/>
          <p:cNvSpPr>
            <a:spLocks noChangeArrowheads="1"/>
          </p:cNvSpPr>
          <p:nvPr/>
        </p:nvSpPr>
        <p:spPr bwMode="auto">
          <a:xfrm>
            <a:off x="1143000" y="3124200"/>
            <a:ext cx="1752600" cy="762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Input/Output</a:t>
            </a:r>
          </a:p>
        </p:txBody>
      </p:sp>
      <p:sp>
        <p:nvSpPr>
          <p:cNvPr id="37893" name="Line 6"/>
          <p:cNvSpPr>
            <a:spLocks noChangeShapeType="1"/>
          </p:cNvSpPr>
          <p:nvPr/>
        </p:nvSpPr>
        <p:spPr bwMode="auto">
          <a:xfrm>
            <a:off x="2895600" y="3505200"/>
            <a:ext cx="381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894" name="Oval 7"/>
          <p:cNvSpPr>
            <a:spLocks noChangeArrowheads="1"/>
          </p:cNvSpPr>
          <p:nvPr/>
        </p:nvSpPr>
        <p:spPr bwMode="auto">
          <a:xfrm>
            <a:off x="3276600" y="3048000"/>
            <a:ext cx="1905000" cy="83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p>
        </p:txBody>
      </p:sp>
      <p:sp>
        <p:nvSpPr>
          <p:cNvPr id="37895" name="Rectangle 8"/>
          <p:cNvSpPr>
            <a:spLocks noChangeArrowheads="1"/>
          </p:cNvSpPr>
          <p:nvPr/>
        </p:nvSpPr>
        <p:spPr bwMode="auto">
          <a:xfrm>
            <a:off x="5334000" y="4267200"/>
            <a:ext cx="2514600" cy="8382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Memory</a:t>
            </a:r>
          </a:p>
        </p:txBody>
      </p:sp>
      <p:sp>
        <p:nvSpPr>
          <p:cNvPr id="37896" name="Line 9"/>
          <p:cNvSpPr>
            <a:spLocks noChangeShapeType="1"/>
          </p:cNvSpPr>
          <p:nvPr/>
        </p:nvSpPr>
        <p:spPr bwMode="auto">
          <a:xfrm>
            <a:off x="6553200" y="3886200"/>
            <a:ext cx="0" cy="3810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897" name="Oval 10"/>
          <p:cNvSpPr>
            <a:spLocks noChangeArrowheads="1"/>
          </p:cNvSpPr>
          <p:nvPr/>
        </p:nvSpPr>
        <p:spPr bwMode="auto">
          <a:xfrm>
            <a:off x="5562600" y="3048000"/>
            <a:ext cx="1905000" cy="83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p>
        </p:txBody>
      </p:sp>
      <p:sp>
        <p:nvSpPr>
          <p:cNvPr id="37898" name="Line 11"/>
          <p:cNvSpPr>
            <a:spLocks noChangeShapeType="1"/>
          </p:cNvSpPr>
          <p:nvPr/>
        </p:nvSpPr>
        <p:spPr bwMode="auto">
          <a:xfrm>
            <a:off x="5181600" y="35052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899" name="Line 12"/>
          <p:cNvSpPr>
            <a:spLocks noChangeShapeType="1"/>
          </p:cNvSpPr>
          <p:nvPr/>
        </p:nvSpPr>
        <p:spPr bwMode="auto">
          <a:xfrm>
            <a:off x="6553200" y="51054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900" name="Line 13"/>
          <p:cNvSpPr>
            <a:spLocks noChangeShapeType="1"/>
          </p:cNvSpPr>
          <p:nvPr/>
        </p:nvSpPr>
        <p:spPr bwMode="auto">
          <a:xfrm flipH="1">
            <a:off x="4267200" y="5486400"/>
            <a:ext cx="2286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901" name="Line 14"/>
          <p:cNvSpPr>
            <a:spLocks noChangeShapeType="1"/>
          </p:cNvSpPr>
          <p:nvPr/>
        </p:nvSpPr>
        <p:spPr bwMode="auto">
          <a:xfrm flipV="1">
            <a:off x="4267200" y="3886200"/>
            <a:ext cx="0" cy="16002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902" name="Text Box 15"/>
          <p:cNvSpPr txBox="1">
            <a:spLocks noChangeArrowheads="1"/>
          </p:cNvSpPr>
          <p:nvPr/>
        </p:nvSpPr>
        <p:spPr bwMode="auto">
          <a:xfrm>
            <a:off x="51816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400"/>
              <a:t>I</a:t>
            </a:r>
          </a:p>
        </p:txBody>
      </p:sp>
      <p:sp>
        <p:nvSpPr>
          <p:cNvPr id="37903" name="Text Box 16"/>
          <p:cNvSpPr txBox="1">
            <a:spLocks noChangeArrowheads="1"/>
          </p:cNvSpPr>
          <p:nvPr/>
        </p:nvSpPr>
        <p:spPr bwMode="auto">
          <a:xfrm>
            <a:off x="6781800" y="38100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400"/>
              <a:t>D</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noFill/>
        </p:spPr>
        <p:txBody>
          <a:bodyPr/>
          <a:lstStyle/>
          <a:p>
            <a:pPr eaLnBrk="1" hangingPunct="1"/>
            <a:r>
              <a:rPr lang="en-US" altLang="en-US" sz="3300" smtClean="0"/>
              <a:t>SIMD (Single Instruction, Multiple Data)</a:t>
            </a:r>
          </a:p>
        </p:txBody>
      </p:sp>
      <p:sp>
        <p:nvSpPr>
          <p:cNvPr id="38916" name="Line 5"/>
          <p:cNvSpPr>
            <a:spLocks noChangeShapeType="1"/>
          </p:cNvSpPr>
          <p:nvPr/>
        </p:nvSpPr>
        <p:spPr bwMode="auto">
          <a:xfrm>
            <a:off x="2209800" y="38862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17" name="Oval 6"/>
          <p:cNvSpPr>
            <a:spLocks noChangeArrowheads="1"/>
          </p:cNvSpPr>
          <p:nvPr/>
        </p:nvSpPr>
        <p:spPr bwMode="auto">
          <a:xfrm>
            <a:off x="2590800" y="3429000"/>
            <a:ext cx="1905000" cy="83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p>
        </p:txBody>
      </p:sp>
      <p:sp>
        <p:nvSpPr>
          <p:cNvPr id="38918" name="Rectangle 7"/>
          <p:cNvSpPr>
            <a:spLocks noChangeArrowheads="1"/>
          </p:cNvSpPr>
          <p:nvPr/>
        </p:nvSpPr>
        <p:spPr bwMode="auto">
          <a:xfrm>
            <a:off x="6934200" y="3048000"/>
            <a:ext cx="1219200" cy="6858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a:t>
            </a:r>
            <a:r>
              <a:rPr lang="en-US" altLang="en-US" sz="2400" baseline="-25000"/>
              <a:t>1</a:t>
            </a:r>
          </a:p>
        </p:txBody>
      </p:sp>
      <p:sp>
        <p:nvSpPr>
          <p:cNvPr id="38919" name="Oval 8"/>
          <p:cNvSpPr>
            <a:spLocks noChangeArrowheads="1"/>
          </p:cNvSpPr>
          <p:nvPr/>
        </p:nvSpPr>
        <p:spPr bwMode="auto">
          <a:xfrm>
            <a:off x="5257800" y="30480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r>
              <a:rPr lang="en-US" altLang="en-US" sz="2400" baseline="-25000"/>
              <a:t>1</a:t>
            </a:r>
          </a:p>
        </p:txBody>
      </p:sp>
      <p:sp>
        <p:nvSpPr>
          <p:cNvPr id="38920" name="Line 9"/>
          <p:cNvSpPr>
            <a:spLocks noChangeShapeType="1"/>
          </p:cNvSpPr>
          <p:nvPr/>
        </p:nvSpPr>
        <p:spPr bwMode="auto">
          <a:xfrm>
            <a:off x="4495800" y="38862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21" name="Text Box 10"/>
          <p:cNvSpPr txBox="1">
            <a:spLocks noChangeArrowheads="1"/>
          </p:cNvSpPr>
          <p:nvPr/>
        </p:nvSpPr>
        <p:spPr bwMode="auto">
          <a:xfrm>
            <a:off x="4572000" y="3429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400"/>
              <a:t>I</a:t>
            </a:r>
          </a:p>
        </p:txBody>
      </p:sp>
      <p:sp>
        <p:nvSpPr>
          <p:cNvPr id="38922" name="Text Box 11"/>
          <p:cNvSpPr txBox="1">
            <a:spLocks noChangeArrowheads="1"/>
          </p:cNvSpPr>
          <p:nvPr/>
        </p:nvSpPr>
        <p:spPr bwMode="auto">
          <a:xfrm>
            <a:off x="6477000" y="2819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400"/>
              <a:t>D</a:t>
            </a:r>
            <a:r>
              <a:rPr lang="ro-RO" altLang="en-US" sz="2400" baseline="-25000"/>
              <a:t>1</a:t>
            </a:r>
            <a:endParaRPr lang="en-US" altLang="en-US" sz="2400" baseline="-25000"/>
          </a:p>
        </p:txBody>
      </p:sp>
      <p:sp>
        <p:nvSpPr>
          <p:cNvPr id="38923" name="Line 12"/>
          <p:cNvSpPr>
            <a:spLocks noChangeShapeType="1"/>
          </p:cNvSpPr>
          <p:nvPr/>
        </p:nvSpPr>
        <p:spPr bwMode="auto">
          <a:xfrm>
            <a:off x="4876800" y="3429000"/>
            <a:ext cx="0" cy="990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24" name="Line 13"/>
          <p:cNvSpPr>
            <a:spLocks noChangeShapeType="1"/>
          </p:cNvSpPr>
          <p:nvPr/>
        </p:nvSpPr>
        <p:spPr bwMode="auto">
          <a:xfrm>
            <a:off x="4876800" y="34290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25" name="Line 14"/>
          <p:cNvSpPr>
            <a:spLocks noChangeShapeType="1"/>
          </p:cNvSpPr>
          <p:nvPr/>
        </p:nvSpPr>
        <p:spPr bwMode="auto">
          <a:xfrm>
            <a:off x="4876800" y="44196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26" name="Oval 15"/>
          <p:cNvSpPr>
            <a:spLocks noChangeArrowheads="1"/>
          </p:cNvSpPr>
          <p:nvPr/>
        </p:nvSpPr>
        <p:spPr bwMode="auto">
          <a:xfrm>
            <a:off x="5257800" y="41148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r>
              <a:rPr lang="en-US" altLang="en-US" sz="2400" baseline="-25000"/>
              <a:t>2</a:t>
            </a:r>
          </a:p>
        </p:txBody>
      </p:sp>
      <p:sp>
        <p:nvSpPr>
          <p:cNvPr id="38927" name="Rectangle 16"/>
          <p:cNvSpPr>
            <a:spLocks noChangeArrowheads="1"/>
          </p:cNvSpPr>
          <p:nvPr/>
        </p:nvSpPr>
        <p:spPr bwMode="auto">
          <a:xfrm>
            <a:off x="6934200" y="4114800"/>
            <a:ext cx="1219200" cy="6858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a:t>
            </a:r>
            <a:r>
              <a:rPr lang="en-US" altLang="en-US" sz="2400" baseline="-25000"/>
              <a:t>2</a:t>
            </a:r>
          </a:p>
        </p:txBody>
      </p:sp>
      <p:sp>
        <p:nvSpPr>
          <p:cNvPr id="38928" name="Line 17"/>
          <p:cNvSpPr>
            <a:spLocks noChangeShapeType="1"/>
          </p:cNvSpPr>
          <p:nvPr/>
        </p:nvSpPr>
        <p:spPr bwMode="auto">
          <a:xfrm>
            <a:off x="6553200" y="3429000"/>
            <a:ext cx="381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29" name="Line 18"/>
          <p:cNvSpPr>
            <a:spLocks noChangeShapeType="1"/>
          </p:cNvSpPr>
          <p:nvPr/>
        </p:nvSpPr>
        <p:spPr bwMode="auto">
          <a:xfrm>
            <a:off x="6553200" y="4419600"/>
            <a:ext cx="381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0" name="Rectangle 19"/>
          <p:cNvSpPr>
            <a:spLocks noChangeArrowheads="1"/>
          </p:cNvSpPr>
          <p:nvPr/>
        </p:nvSpPr>
        <p:spPr bwMode="auto">
          <a:xfrm>
            <a:off x="609600" y="3505200"/>
            <a:ext cx="1676400" cy="8382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MM</a:t>
            </a:r>
          </a:p>
        </p:txBody>
      </p:sp>
      <p:sp>
        <p:nvSpPr>
          <p:cNvPr id="38931" name="Line 20"/>
          <p:cNvSpPr>
            <a:spLocks noChangeShapeType="1"/>
          </p:cNvSpPr>
          <p:nvPr/>
        </p:nvSpPr>
        <p:spPr bwMode="auto">
          <a:xfrm>
            <a:off x="8534400" y="3429000"/>
            <a:ext cx="0" cy="2438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2" name="Line 21"/>
          <p:cNvSpPr>
            <a:spLocks noChangeShapeType="1"/>
          </p:cNvSpPr>
          <p:nvPr/>
        </p:nvSpPr>
        <p:spPr bwMode="auto">
          <a:xfrm flipH="1">
            <a:off x="1676400" y="5867400"/>
            <a:ext cx="6858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3" name="Line 22"/>
          <p:cNvSpPr>
            <a:spLocks noChangeShapeType="1"/>
          </p:cNvSpPr>
          <p:nvPr/>
        </p:nvSpPr>
        <p:spPr bwMode="auto">
          <a:xfrm flipV="1">
            <a:off x="1676400" y="4343400"/>
            <a:ext cx="0" cy="15240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4" name="Line 23"/>
          <p:cNvSpPr>
            <a:spLocks noChangeShapeType="1"/>
          </p:cNvSpPr>
          <p:nvPr/>
        </p:nvSpPr>
        <p:spPr bwMode="auto">
          <a:xfrm>
            <a:off x="8153400" y="3429000"/>
            <a:ext cx="381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5" name="Line 24"/>
          <p:cNvSpPr>
            <a:spLocks noChangeShapeType="1"/>
          </p:cNvSpPr>
          <p:nvPr/>
        </p:nvSpPr>
        <p:spPr bwMode="auto">
          <a:xfrm>
            <a:off x="8153400" y="4419600"/>
            <a:ext cx="3810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8936" name="Text Box 25"/>
          <p:cNvSpPr txBox="1">
            <a:spLocks noChangeArrowheads="1"/>
          </p:cNvSpPr>
          <p:nvPr/>
        </p:nvSpPr>
        <p:spPr bwMode="auto">
          <a:xfrm>
            <a:off x="1508125" y="5908675"/>
            <a:ext cx="2400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0"/>
              </a:spcBef>
              <a:buClrTx/>
              <a:buFontTx/>
              <a:buNone/>
            </a:pPr>
            <a:r>
              <a:rPr lang="en-US" altLang="en-US" sz="2400"/>
              <a:t>Obs. Like SPMD</a:t>
            </a:r>
          </a:p>
        </p:txBody>
      </p:sp>
      <p:sp>
        <p:nvSpPr>
          <p:cNvPr id="38937" name="Text Box 26"/>
          <p:cNvSpPr txBox="1">
            <a:spLocks noChangeArrowheads="1"/>
          </p:cNvSpPr>
          <p:nvPr/>
        </p:nvSpPr>
        <p:spPr bwMode="auto">
          <a:xfrm>
            <a:off x="6477000" y="3886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400"/>
              <a:t>D</a:t>
            </a:r>
            <a:r>
              <a:rPr lang="ro-RO" altLang="en-US" sz="2400" baseline="-25000"/>
              <a:t>2</a:t>
            </a:r>
            <a:endParaRPr lang="en-US" altLang="en-US" sz="2400" baseline="-2500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noFill/>
        </p:spPr>
        <p:txBody>
          <a:bodyPr/>
          <a:lstStyle/>
          <a:p>
            <a:pPr eaLnBrk="1" hangingPunct="1"/>
            <a:r>
              <a:rPr lang="en-US" altLang="en-US" sz="3300" dirty="0" smtClean="0"/>
              <a:t>SIMD Examples</a:t>
            </a:r>
          </a:p>
        </p:txBody>
      </p:sp>
      <p:sp>
        <p:nvSpPr>
          <p:cNvPr id="2" name="TextBox 1"/>
          <p:cNvSpPr txBox="1"/>
          <p:nvPr/>
        </p:nvSpPr>
        <p:spPr>
          <a:xfrm>
            <a:off x="533400" y="1905000"/>
            <a:ext cx="8610600" cy="4708981"/>
          </a:xfrm>
          <a:prstGeom prst="rect">
            <a:avLst/>
          </a:prstGeom>
          <a:noFill/>
        </p:spPr>
        <p:txBody>
          <a:bodyPr wrap="square" rtlCol="0">
            <a:spAutoFit/>
          </a:bodyPr>
          <a:lstStyle/>
          <a:p>
            <a:r>
              <a:rPr lang="en-US" b="1" dirty="0" smtClean="0"/>
              <a:t>SIMD (Single Instruction, Multiple Data) </a:t>
            </a:r>
            <a:r>
              <a:rPr lang="en-US" dirty="0" smtClean="0"/>
              <a:t>is a type of parallel processing architecture that allows a single instruction to perform the same operation on multiple data elements simultaneously. SIMD is commonly used in various computer systems, especially in multimedia and scientific applications where processing large amounts of data in parallel is beneficial. Here are some examples of computers and processors that use SIMD technology:</a:t>
            </a:r>
          </a:p>
          <a:p>
            <a:r>
              <a:rPr lang="en-US" b="1" dirty="0" smtClean="0"/>
              <a:t>1. Intel SSE (Streaming SIMD Extensions):</a:t>
            </a:r>
          </a:p>
          <a:p>
            <a:r>
              <a:rPr lang="en-US" dirty="0" smtClean="0"/>
              <a:t>   - Intel introduced SSE as an extension to their x86 architecture. SSE provides a set of SIMD instructions for multimedia and data processing tasks.</a:t>
            </a:r>
          </a:p>
          <a:p>
            <a:r>
              <a:rPr lang="en-US" dirty="0" smtClean="0"/>
              <a:t>   - Example CPUs: Intel Pentium 4, Intel Core series (e.g., Core i7), and later Intel processors.</a:t>
            </a:r>
          </a:p>
          <a:p>
            <a:r>
              <a:rPr lang="en-US" b="1" dirty="0" smtClean="0"/>
              <a:t>2. AMD SSE (Streaming SIMD Extensions):</a:t>
            </a:r>
          </a:p>
          <a:p>
            <a:r>
              <a:rPr lang="en-US" dirty="0" smtClean="0"/>
              <a:t>   - AMD processors also support SSE instructions, offering similar SIMD capabilities as Intel processors.</a:t>
            </a:r>
          </a:p>
          <a:p>
            <a:r>
              <a:rPr lang="en-US" dirty="0" smtClean="0"/>
              <a:t>   - Example CPUs: AMD Athlon 64, AMD Ryzen series.</a:t>
            </a:r>
          </a:p>
        </p:txBody>
      </p:sp>
    </p:spTree>
    <p:extLst>
      <p:ext uri="{BB962C8B-B14F-4D97-AF65-F5344CB8AC3E}">
        <p14:creationId xmlns:p14="http://schemas.microsoft.com/office/powerpoint/2010/main" val="330744374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noFill/>
        </p:spPr>
        <p:txBody>
          <a:bodyPr/>
          <a:lstStyle/>
          <a:p>
            <a:pPr eaLnBrk="1" hangingPunct="1"/>
            <a:r>
              <a:rPr lang="en-US" altLang="en-US" sz="3300" dirty="0" smtClean="0"/>
              <a:t>SIMD Examples</a:t>
            </a:r>
          </a:p>
        </p:txBody>
      </p:sp>
      <p:sp>
        <p:nvSpPr>
          <p:cNvPr id="2" name="TextBox 1"/>
          <p:cNvSpPr txBox="1"/>
          <p:nvPr/>
        </p:nvSpPr>
        <p:spPr>
          <a:xfrm>
            <a:off x="533400" y="1905000"/>
            <a:ext cx="8610600" cy="4401205"/>
          </a:xfrm>
          <a:prstGeom prst="rect">
            <a:avLst/>
          </a:prstGeom>
          <a:noFill/>
        </p:spPr>
        <p:txBody>
          <a:bodyPr wrap="square" rtlCol="0">
            <a:spAutoFit/>
          </a:bodyPr>
          <a:lstStyle/>
          <a:p>
            <a:r>
              <a:rPr lang="en-US" b="1" dirty="0" smtClean="0"/>
              <a:t>3. ARM NEON:</a:t>
            </a:r>
          </a:p>
          <a:p>
            <a:r>
              <a:rPr lang="en-US" dirty="0" smtClean="0"/>
              <a:t>   - ARM's NEON technology is a SIMD architecture extension for ARM processors. It is often used in mobile devices, digital signal processing, and multimedia applications.</a:t>
            </a:r>
          </a:p>
          <a:p>
            <a:r>
              <a:rPr lang="en-US" dirty="0" smtClean="0"/>
              <a:t>   - Example CPUs: Various ARM-based processors used in smartphones and tablets.</a:t>
            </a:r>
          </a:p>
          <a:p>
            <a:r>
              <a:rPr lang="en-US" b="1" dirty="0" smtClean="0"/>
              <a:t>4. NVIDIA GPUs (Graphics Processing Units):</a:t>
            </a:r>
          </a:p>
          <a:p>
            <a:r>
              <a:rPr lang="en-US" dirty="0" smtClean="0"/>
              <a:t>   - Graphics cards from NVIDIA, such as those in the GeForce and </a:t>
            </a:r>
            <a:r>
              <a:rPr lang="en-US" dirty="0" err="1" smtClean="0"/>
              <a:t>Quadro</a:t>
            </a:r>
            <a:r>
              <a:rPr lang="en-US" dirty="0" smtClean="0"/>
              <a:t> series, use SIMD processing to accelerate graphics rendering and scientific computing.</a:t>
            </a:r>
          </a:p>
          <a:p>
            <a:r>
              <a:rPr lang="en-US" dirty="0" smtClean="0"/>
              <a:t>   - Example GPUs: NVIDIA GeForce RTX 30 series, NVIDIA </a:t>
            </a:r>
            <a:r>
              <a:rPr lang="en-US" dirty="0" err="1" smtClean="0"/>
              <a:t>Quadro</a:t>
            </a:r>
            <a:r>
              <a:rPr lang="en-US" dirty="0" smtClean="0"/>
              <a:t> P series.</a:t>
            </a:r>
          </a:p>
          <a:p>
            <a:r>
              <a:rPr lang="en-US" b="1" dirty="0" smtClean="0"/>
              <a:t>5. AMD Radeon GPUs:</a:t>
            </a:r>
          </a:p>
          <a:p>
            <a:r>
              <a:rPr lang="en-US" dirty="0" smtClean="0"/>
              <a:t>   - AMD Radeon graphics cards also employ SIMD architecture for parallel processing, benefiting gaming and compute workloads.</a:t>
            </a:r>
          </a:p>
          <a:p>
            <a:r>
              <a:rPr lang="en-US" dirty="0" smtClean="0"/>
              <a:t>   - Example GPUs: AMD Radeon RX 6000 series.</a:t>
            </a:r>
          </a:p>
        </p:txBody>
      </p:sp>
    </p:spTree>
    <p:extLst>
      <p:ext uri="{BB962C8B-B14F-4D97-AF65-F5344CB8AC3E}">
        <p14:creationId xmlns:p14="http://schemas.microsoft.com/office/powerpoint/2010/main" val="155861385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noFill/>
        </p:spPr>
        <p:txBody>
          <a:bodyPr/>
          <a:lstStyle/>
          <a:p>
            <a:pPr eaLnBrk="1" hangingPunct="1"/>
            <a:r>
              <a:rPr lang="en-US" altLang="en-US" sz="3300" dirty="0" smtClean="0"/>
              <a:t>SIMD Examples</a:t>
            </a:r>
          </a:p>
        </p:txBody>
      </p:sp>
      <p:sp>
        <p:nvSpPr>
          <p:cNvPr id="2" name="TextBox 1"/>
          <p:cNvSpPr txBox="1"/>
          <p:nvPr/>
        </p:nvSpPr>
        <p:spPr>
          <a:xfrm>
            <a:off x="533400" y="1905000"/>
            <a:ext cx="8610600" cy="3785652"/>
          </a:xfrm>
          <a:prstGeom prst="rect">
            <a:avLst/>
          </a:prstGeom>
          <a:noFill/>
        </p:spPr>
        <p:txBody>
          <a:bodyPr wrap="square" rtlCol="0">
            <a:spAutoFit/>
          </a:bodyPr>
          <a:lstStyle/>
          <a:p>
            <a:r>
              <a:rPr lang="en-US" b="1" dirty="0" smtClean="0"/>
              <a:t>6. PlayStation and Xbox Consoles:</a:t>
            </a:r>
          </a:p>
          <a:p>
            <a:r>
              <a:rPr lang="en-US" dirty="0" smtClean="0"/>
              <a:t>   - Gaming consoles like the PlayStation and Xbox series utilize SIMD processors to enhance gaming graphics and performance.</a:t>
            </a:r>
          </a:p>
          <a:p>
            <a:r>
              <a:rPr lang="en-US" dirty="0" smtClean="0"/>
              <a:t>   - Example consoles: PlayStation 5 (uses AMD RDNA 2 architecture), Xbox Series X (uses AMD RDNA 2 architecture).</a:t>
            </a:r>
          </a:p>
          <a:p>
            <a:r>
              <a:rPr lang="en-US" b="1" dirty="0" smtClean="0"/>
              <a:t>7. Intel Xeon Phi (formerly Knights Landing):</a:t>
            </a:r>
          </a:p>
          <a:p>
            <a:r>
              <a:rPr lang="en-US" dirty="0" smtClean="0"/>
              <a:t>   - Intel Xeon Phi is a family of high-performance processors designed for parallel computing and scientific simulations, making extensive use of SIMD technology.</a:t>
            </a:r>
          </a:p>
          <a:p>
            <a:endParaRPr lang="en-US" dirty="0" smtClean="0"/>
          </a:p>
          <a:p>
            <a:r>
              <a:rPr lang="en-US" dirty="0" smtClean="0"/>
              <a:t>SIMD technology plays a crucial role in optimizing performance for tasks that require repetitive operations on large datasets, such as multimedia processing, 3D graphics rendering, and scientific simulations.</a:t>
            </a:r>
            <a:endParaRPr lang="en-US" dirty="0"/>
          </a:p>
        </p:txBody>
      </p:sp>
    </p:spTree>
    <p:extLst>
      <p:ext uri="{BB962C8B-B14F-4D97-AF65-F5344CB8AC3E}">
        <p14:creationId xmlns:p14="http://schemas.microsoft.com/office/powerpoint/2010/main" val="324844841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5E474268-08D8-4919-9309-2813B7E8B89D}"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40963" name="Rectangle 4"/>
          <p:cNvSpPr>
            <a:spLocks noGrp="1" noChangeArrowheads="1"/>
          </p:cNvSpPr>
          <p:nvPr>
            <p:ph type="title"/>
          </p:nvPr>
        </p:nvSpPr>
        <p:spPr>
          <a:xfrm>
            <a:off x="1371600" y="609600"/>
            <a:ext cx="7620000" cy="1143000"/>
          </a:xfrm>
          <a:noFill/>
        </p:spPr>
        <p:txBody>
          <a:bodyPr/>
          <a:lstStyle/>
          <a:p>
            <a:pPr eaLnBrk="1" hangingPunct="1"/>
            <a:r>
              <a:rPr lang="en-US" altLang="en-US" sz="3300" smtClean="0"/>
              <a:t>MIMD (Multiple Instruction, Multiple Data)</a:t>
            </a:r>
          </a:p>
        </p:txBody>
      </p:sp>
      <p:sp>
        <p:nvSpPr>
          <p:cNvPr id="40964" name="Line 5"/>
          <p:cNvSpPr>
            <a:spLocks noChangeShapeType="1"/>
          </p:cNvSpPr>
          <p:nvPr/>
        </p:nvSpPr>
        <p:spPr bwMode="auto">
          <a:xfrm>
            <a:off x="3429000" y="38862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65" name="Oval 6"/>
          <p:cNvSpPr>
            <a:spLocks noChangeArrowheads="1"/>
          </p:cNvSpPr>
          <p:nvPr/>
        </p:nvSpPr>
        <p:spPr bwMode="auto">
          <a:xfrm>
            <a:off x="3810000" y="26670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r>
              <a:rPr lang="en-US" altLang="en-US" sz="2400" baseline="-25000"/>
              <a:t>1</a:t>
            </a:r>
          </a:p>
        </p:txBody>
      </p:sp>
      <p:sp>
        <p:nvSpPr>
          <p:cNvPr id="40966" name="Oval 7"/>
          <p:cNvSpPr>
            <a:spLocks noChangeArrowheads="1"/>
          </p:cNvSpPr>
          <p:nvPr/>
        </p:nvSpPr>
        <p:spPr bwMode="auto">
          <a:xfrm>
            <a:off x="3810000" y="3581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r>
              <a:rPr lang="en-US" altLang="en-US" sz="2400" baseline="-25000"/>
              <a:t>2</a:t>
            </a:r>
          </a:p>
        </p:txBody>
      </p:sp>
      <p:sp>
        <p:nvSpPr>
          <p:cNvPr id="40967" name="Line 8"/>
          <p:cNvSpPr>
            <a:spLocks noChangeShapeType="1"/>
          </p:cNvSpPr>
          <p:nvPr/>
        </p:nvSpPr>
        <p:spPr bwMode="auto">
          <a:xfrm>
            <a:off x="5105400" y="38862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68" name="Text Box 9"/>
          <p:cNvSpPr txBox="1">
            <a:spLocks noChangeArrowheads="1"/>
          </p:cNvSpPr>
          <p:nvPr/>
        </p:nvSpPr>
        <p:spPr bwMode="auto">
          <a:xfrm>
            <a:off x="5105400" y="2590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r>
              <a:rPr lang="en-US" altLang="en-US" sz="2000" baseline="-25000"/>
              <a:t>1</a:t>
            </a:r>
          </a:p>
        </p:txBody>
      </p:sp>
      <p:sp>
        <p:nvSpPr>
          <p:cNvPr id="40969" name="Rectangle 10"/>
          <p:cNvSpPr>
            <a:spLocks noChangeArrowheads="1"/>
          </p:cNvSpPr>
          <p:nvPr/>
        </p:nvSpPr>
        <p:spPr bwMode="auto">
          <a:xfrm>
            <a:off x="1828800" y="2362200"/>
            <a:ext cx="1676400" cy="29718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MM</a:t>
            </a:r>
          </a:p>
        </p:txBody>
      </p:sp>
      <p:sp>
        <p:nvSpPr>
          <p:cNvPr id="40970" name="Line 11"/>
          <p:cNvSpPr>
            <a:spLocks noChangeShapeType="1"/>
          </p:cNvSpPr>
          <p:nvPr/>
        </p:nvSpPr>
        <p:spPr bwMode="auto">
          <a:xfrm flipH="1">
            <a:off x="2895600" y="5867400"/>
            <a:ext cx="426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1" name="Line 12"/>
          <p:cNvSpPr>
            <a:spLocks noChangeShapeType="1"/>
          </p:cNvSpPr>
          <p:nvPr/>
        </p:nvSpPr>
        <p:spPr bwMode="auto">
          <a:xfrm flipV="1">
            <a:off x="2895600" y="5334000"/>
            <a:ext cx="0" cy="5334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2" name="Oval 13"/>
          <p:cNvSpPr>
            <a:spLocks noChangeArrowheads="1"/>
          </p:cNvSpPr>
          <p:nvPr/>
        </p:nvSpPr>
        <p:spPr bwMode="auto">
          <a:xfrm>
            <a:off x="5486400" y="26670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r>
              <a:rPr lang="en-US" altLang="en-US" sz="2400" baseline="-25000"/>
              <a:t>1</a:t>
            </a:r>
          </a:p>
        </p:txBody>
      </p:sp>
      <p:sp>
        <p:nvSpPr>
          <p:cNvPr id="40973" name="Oval 14"/>
          <p:cNvSpPr>
            <a:spLocks noChangeArrowheads="1"/>
          </p:cNvSpPr>
          <p:nvPr/>
        </p:nvSpPr>
        <p:spPr bwMode="auto">
          <a:xfrm>
            <a:off x="5486400" y="3581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r>
              <a:rPr lang="en-US" altLang="en-US" sz="2400" baseline="-25000"/>
              <a:t>2</a:t>
            </a:r>
          </a:p>
        </p:txBody>
      </p:sp>
      <p:sp>
        <p:nvSpPr>
          <p:cNvPr id="40974" name="Text Box 15"/>
          <p:cNvSpPr txBox="1">
            <a:spLocks noChangeArrowheads="1"/>
          </p:cNvSpPr>
          <p:nvPr/>
        </p:nvSpPr>
        <p:spPr bwMode="auto">
          <a:xfrm>
            <a:off x="6324600" y="3260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p>
        </p:txBody>
      </p:sp>
      <p:sp>
        <p:nvSpPr>
          <p:cNvPr id="40975" name="Line 16"/>
          <p:cNvSpPr>
            <a:spLocks noChangeShapeType="1"/>
          </p:cNvSpPr>
          <p:nvPr/>
        </p:nvSpPr>
        <p:spPr bwMode="auto">
          <a:xfrm>
            <a:off x="3505200" y="297180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6" name="Line 17"/>
          <p:cNvSpPr>
            <a:spLocks noChangeShapeType="1"/>
          </p:cNvSpPr>
          <p:nvPr/>
        </p:nvSpPr>
        <p:spPr bwMode="auto">
          <a:xfrm>
            <a:off x="3505200" y="50292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7" name="Oval 18"/>
          <p:cNvSpPr>
            <a:spLocks noChangeArrowheads="1"/>
          </p:cNvSpPr>
          <p:nvPr/>
        </p:nvSpPr>
        <p:spPr bwMode="auto">
          <a:xfrm>
            <a:off x="3886200" y="4724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r>
              <a:rPr lang="en-US" altLang="en-US" sz="2400" baseline="-25000"/>
              <a:t>n</a:t>
            </a:r>
          </a:p>
        </p:txBody>
      </p:sp>
      <p:sp>
        <p:nvSpPr>
          <p:cNvPr id="40978" name="Line 19"/>
          <p:cNvSpPr>
            <a:spLocks noChangeShapeType="1"/>
          </p:cNvSpPr>
          <p:nvPr/>
        </p:nvSpPr>
        <p:spPr bwMode="auto">
          <a:xfrm>
            <a:off x="5181600" y="50292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9" name="Oval 20"/>
          <p:cNvSpPr>
            <a:spLocks noChangeArrowheads="1"/>
          </p:cNvSpPr>
          <p:nvPr/>
        </p:nvSpPr>
        <p:spPr bwMode="auto">
          <a:xfrm>
            <a:off x="5562600" y="4724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r>
              <a:rPr lang="en-US" altLang="en-US" sz="2400" baseline="-25000"/>
              <a:t>n</a:t>
            </a:r>
          </a:p>
        </p:txBody>
      </p:sp>
      <p:sp>
        <p:nvSpPr>
          <p:cNvPr id="40980" name="Line 21"/>
          <p:cNvSpPr>
            <a:spLocks noChangeShapeType="1"/>
          </p:cNvSpPr>
          <p:nvPr/>
        </p:nvSpPr>
        <p:spPr bwMode="auto">
          <a:xfrm>
            <a:off x="4572000" y="4267200"/>
            <a:ext cx="0" cy="4572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1" name="Line 22"/>
          <p:cNvSpPr>
            <a:spLocks noChangeShapeType="1"/>
          </p:cNvSpPr>
          <p:nvPr/>
        </p:nvSpPr>
        <p:spPr bwMode="auto">
          <a:xfrm>
            <a:off x="6248400" y="4267200"/>
            <a:ext cx="0" cy="4572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2" name="Line 23"/>
          <p:cNvSpPr>
            <a:spLocks noChangeShapeType="1"/>
          </p:cNvSpPr>
          <p:nvPr/>
        </p:nvSpPr>
        <p:spPr bwMode="auto">
          <a:xfrm>
            <a:off x="5105400" y="29718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3" name="Text Box 24"/>
          <p:cNvSpPr txBox="1">
            <a:spLocks noChangeArrowheads="1"/>
          </p:cNvSpPr>
          <p:nvPr/>
        </p:nvSpPr>
        <p:spPr bwMode="auto">
          <a:xfrm>
            <a:off x="5105400" y="34893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r>
              <a:rPr lang="en-US" altLang="en-US" sz="2000" baseline="-25000"/>
              <a:t>2</a:t>
            </a:r>
          </a:p>
        </p:txBody>
      </p:sp>
      <p:sp>
        <p:nvSpPr>
          <p:cNvPr id="40984" name="Text Box 25"/>
          <p:cNvSpPr txBox="1">
            <a:spLocks noChangeArrowheads="1"/>
          </p:cNvSpPr>
          <p:nvPr/>
        </p:nvSpPr>
        <p:spPr bwMode="auto">
          <a:xfrm>
            <a:off x="5105400" y="46323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r>
              <a:rPr lang="en-US" altLang="en-US" sz="2000" baseline="-25000"/>
              <a:t>n</a:t>
            </a:r>
          </a:p>
        </p:txBody>
      </p:sp>
      <p:sp>
        <p:nvSpPr>
          <p:cNvPr id="40985" name="Line 26"/>
          <p:cNvSpPr>
            <a:spLocks noChangeShapeType="1"/>
          </p:cNvSpPr>
          <p:nvPr/>
        </p:nvSpPr>
        <p:spPr bwMode="auto">
          <a:xfrm flipV="1">
            <a:off x="7162800" y="5105400"/>
            <a:ext cx="0" cy="762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6" name="Line 27"/>
          <p:cNvSpPr>
            <a:spLocks noChangeShapeType="1"/>
          </p:cNvSpPr>
          <p:nvPr/>
        </p:nvSpPr>
        <p:spPr bwMode="auto">
          <a:xfrm flipH="1">
            <a:off x="6858000" y="510540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7" name="Line 28"/>
          <p:cNvSpPr>
            <a:spLocks noChangeShapeType="1"/>
          </p:cNvSpPr>
          <p:nvPr/>
        </p:nvSpPr>
        <p:spPr bwMode="auto">
          <a:xfrm flipV="1">
            <a:off x="2438400" y="5334000"/>
            <a:ext cx="0" cy="7620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8" name="Line 29"/>
          <p:cNvSpPr>
            <a:spLocks noChangeShapeType="1"/>
          </p:cNvSpPr>
          <p:nvPr/>
        </p:nvSpPr>
        <p:spPr bwMode="auto">
          <a:xfrm flipV="1">
            <a:off x="2286000" y="5334000"/>
            <a:ext cx="0" cy="9144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89" name="Line 30"/>
          <p:cNvSpPr>
            <a:spLocks noChangeShapeType="1"/>
          </p:cNvSpPr>
          <p:nvPr/>
        </p:nvSpPr>
        <p:spPr bwMode="auto">
          <a:xfrm>
            <a:off x="2438400" y="6096000"/>
            <a:ext cx="487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90" name="Line 31"/>
          <p:cNvSpPr>
            <a:spLocks noChangeShapeType="1"/>
          </p:cNvSpPr>
          <p:nvPr/>
        </p:nvSpPr>
        <p:spPr bwMode="auto">
          <a:xfrm flipV="1">
            <a:off x="7315200" y="3886200"/>
            <a:ext cx="0" cy="2209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91" name="Line 32"/>
          <p:cNvSpPr>
            <a:spLocks noChangeShapeType="1"/>
          </p:cNvSpPr>
          <p:nvPr/>
        </p:nvSpPr>
        <p:spPr bwMode="auto">
          <a:xfrm flipH="1">
            <a:off x="6781800" y="3886200"/>
            <a:ext cx="5334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92" name="Line 33"/>
          <p:cNvSpPr>
            <a:spLocks noChangeShapeType="1"/>
          </p:cNvSpPr>
          <p:nvPr/>
        </p:nvSpPr>
        <p:spPr bwMode="auto">
          <a:xfrm>
            <a:off x="2286000" y="6248400"/>
            <a:ext cx="5257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93" name="Line 34"/>
          <p:cNvSpPr>
            <a:spLocks noChangeShapeType="1"/>
          </p:cNvSpPr>
          <p:nvPr/>
        </p:nvSpPr>
        <p:spPr bwMode="auto">
          <a:xfrm flipV="1">
            <a:off x="7543800" y="2971800"/>
            <a:ext cx="0" cy="3276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94" name="Line 35"/>
          <p:cNvSpPr>
            <a:spLocks noChangeShapeType="1"/>
          </p:cNvSpPr>
          <p:nvPr/>
        </p:nvSpPr>
        <p:spPr bwMode="auto">
          <a:xfrm flipH="1">
            <a:off x="6781800" y="2971800"/>
            <a:ext cx="762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a:t>M</a:t>
            </a:r>
            <a:r>
              <a:rPr lang="en-US" altLang="en-US" sz="3300" dirty="0" smtClean="0"/>
              <a:t>IMD Examples</a:t>
            </a:r>
          </a:p>
        </p:txBody>
      </p:sp>
      <p:sp>
        <p:nvSpPr>
          <p:cNvPr id="2" name="TextBox 1"/>
          <p:cNvSpPr txBox="1"/>
          <p:nvPr/>
        </p:nvSpPr>
        <p:spPr>
          <a:xfrm>
            <a:off x="304800" y="1905000"/>
            <a:ext cx="8839200" cy="5324535"/>
          </a:xfrm>
          <a:prstGeom prst="rect">
            <a:avLst/>
          </a:prstGeom>
          <a:noFill/>
        </p:spPr>
        <p:txBody>
          <a:bodyPr wrap="square" rtlCol="0">
            <a:spAutoFit/>
          </a:bodyPr>
          <a:lstStyle/>
          <a:p>
            <a:r>
              <a:rPr lang="en-US" b="1" dirty="0" smtClean="0"/>
              <a:t>MIMD (Multiple Instruction, Multiple Data) </a:t>
            </a:r>
            <a:r>
              <a:rPr lang="en-US" dirty="0" smtClean="0"/>
              <a:t>is a parallel processing architecture that allows multiple processors or cores to execute different instructions on different sets of data independently. This type of architecture is commonly used in multi-core processors and distributed computing systems. Here are some examples of computers and systems that use MIMD architecture:</a:t>
            </a:r>
          </a:p>
          <a:p>
            <a:r>
              <a:rPr lang="en-US" b="1" dirty="0" smtClean="0"/>
              <a:t>1. Intel Multi-Core Processors:</a:t>
            </a:r>
          </a:p>
          <a:p>
            <a:r>
              <a:rPr lang="en-US" dirty="0" smtClean="0"/>
              <a:t>   - Many Intel processors, such as those in the Intel Core </a:t>
            </a:r>
            <a:r>
              <a:rPr lang="en-US" dirty="0" err="1" smtClean="0"/>
              <a:t>i</a:t>
            </a:r>
            <a:r>
              <a:rPr lang="en-US" dirty="0" smtClean="0"/>
              <a:t> series and Intel Xeon series, employ MIMD architecture with multiple cores.</a:t>
            </a:r>
          </a:p>
          <a:p>
            <a:r>
              <a:rPr lang="en-US" dirty="0" smtClean="0"/>
              <a:t>   - Example CPUs: Intel Core i7, Intel Xeon E5, E7 series.</a:t>
            </a:r>
          </a:p>
          <a:p>
            <a:r>
              <a:rPr lang="en-US" b="1" dirty="0" smtClean="0"/>
              <a:t>2. AMD Multi-Core Processors:</a:t>
            </a:r>
          </a:p>
          <a:p>
            <a:r>
              <a:rPr lang="en-US" dirty="0" smtClean="0"/>
              <a:t>   - AMD processors, including Ryzen and EPYC series, utilize MIMD architecture with multiple cores.</a:t>
            </a:r>
          </a:p>
          <a:p>
            <a:r>
              <a:rPr lang="en-US" dirty="0" smtClean="0"/>
              <a:t>   - Example CPUs: AMD Ryzen 7, AMD EPYC 7000 series.</a:t>
            </a:r>
          </a:p>
          <a:p>
            <a:r>
              <a:rPr lang="en-US" b="1" dirty="0" smtClean="0"/>
              <a:t>3. NVIDIA CUDA:</a:t>
            </a:r>
          </a:p>
          <a:p>
            <a:r>
              <a:rPr lang="en-US" dirty="0" smtClean="0"/>
              <a:t>   - NVIDIA's CUDA architecture allows for MIMD parallel processing on their GPUs (Graphics Processing Units). This is widely used for scientific simulations and GPU computing.</a:t>
            </a:r>
          </a:p>
        </p:txBody>
      </p:sp>
    </p:spTree>
    <p:extLst>
      <p:ext uri="{BB962C8B-B14F-4D97-AF65-F5344CB8AC3E}">
        <p14:creationId xmlns:p14="http://schemas.microsoft.com/office/powerpoint/2010/main" val="219350833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smtClean="0"/>
              <a:t>MIMD Examples</a:t>
            </a:r>
          </a:p>
        </p:txBody>
      </p:sp>
      <p:sp>
        <p:nvSpPr>
          <p:cNvPr id="2" name="TextBox 1"/>
          <p:cNvSpPr txBox="1"/>
          <p:nvPr/>
        </p:nvSpPr>
        <p:spPr>
          <a:xfrm>
            <a:off x="304800" y="1905000"/>
            <a:ext cx="8839200" cy="4708981"/>
          </a:xfrm>
          <a:prstGeom prst="rect">
            <a:avLst/>
          </a:prstGeom>
          <a:noFill/>
        </p:spPr>
        <p:txBody>
          <a:bodyPr wrap="square" rtlCol="0">
            <a:spAutoFit/>
          </a:bodyPr>
          <a:lstStyle/>
          <a:p>
            <a:r>
              <a:rPr lang="en-US" b="1" dirty="0" smtClean="0"/>
              <a:t>4. Heterogeneous Computing Systems:</a:t>
            </a:r>
          </a:p>
          <a:p>
            <a:r>
              <a:rPr lang="en-US" dirty="0" smtClean="0"/>
              <a:t>   - Systems that combine CPUs and GPUs, such as NVIDIA's CUDA-enabled systems or AMD's heterogeneous systems, effectively use MIMD architecture for parallel processing tasks.</a:t>
            </a:r>
          </a:p>
          <a:p>
            <a:r>
              <a:rPr lang="en-US" b="1" dirty="0" smtClean="0"/>
              <a:t>5. Distributed Computing Clusters:</a:t>
            </a:r>
          </a:p>
          <a:p>
            <a:r>
              <a:rPr lang="en-US" dirty="0" smtClean="0"/>
              <a:t>   - High-performance computing clusters often consist of multiple computers connected together to solve complex problems using MIMD architecture.</a:t>
            </a:r>
          </a:p>
          <a:p>
            <a:r>
              <a:rPr lang="en-US" dirty="0" smtClean="0"/>
              <a:t>   - Example systems: Beowulf clusters, Hadoop clusters.</a:t>
            </a:r>
          </a:p>
          <a:p>
            <a:r>
              <a:rPr lang="en-US" b="1" dirty="0" smtClean="0"/>
              <a:t>6. Supercomputers:</a:t>
            </a:r>
          </a:p>
          <a:p>
            <a:r>
              <a:rPr lang="en-US" dirty="0" smtClean="0"/>
              <a:t>   - Supercomputers like IBM's Blue Gene series and Cray supercomputers use MIMD architecture to tackle large-scale scientific and engineering simulations.</a:t>
            </a:r>
          </a:p>
          <a:p>
            <a:r>
              <a:rPr lang="en-US" b="1" dirty="0" smtClean="0"/>
              <a:t>7. Cloud Computing Instances:</a:t>
            </a:r>
          </a:p>
          <a:p>
            <a:r>
              <a:rPr lang="en-US" dirty="0" smtClean="0"/>
              <a:t>   - Many cloud computing providers offer virtual machines (VMs) and instances with multiple CPU cores, allowing users to harness MIMD parallelism for various workloads.</a:t>
            </a:r>
          </a:p>
        </p:txBody>
      </p:sp>
    </p:spTree>
    <p:extLst>
      <p:ext uri="{BB962C8B-B14F-4D97-AF65-F5344CB8AC3E}">
        <p14:creationId xmlns:p14="http://schemas.microsoft.com/office/powerpoint/2010/main" val="53735667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smtClean="0"/>
              <a:t>MIMD Examples</a:t>
            </a:r>
          </a:p>
        </p:txBody>
      </p:sp>
      <p:sp>
        <p:nvSpPr>
          <p:cNvPr id="2" name="TextBox 1"/>
          <p:cNvSpPr txBox="1"/>
          <p:nvPr/>
        </p:nvSpPr>
        <p:spPr>
          <a:xfrm>
            <a:off x="685800" y="1905000"/>
            <a:ext cx="8458200" cy="4401205"/>
          </a:xfrm>
          <a:prstGeom prst="rect">
            <a:avLst/>
          </a:prstGeom>
          <a:noFill/>
        </p:spPr>
        <p:txBody>
          <a:bodyPr wrap="square" rtlCol="0">
            <a:spAutoFit/>
          </a:bodyPr>
          <a:lstStyle/>
          <a:p>
            <a:r>
              <a:rPr lang="en-US" b="1" dirty="0" smtClean="0"/>
              <a:t>8. High-End Workstations:</a:t>
            </a:r>
          </a:p>
          <a:p>
            <a:r>
              <a:rPr lang="en-US" dirty="0" smtClean="0"/>
              <a:t>   - High-end workstations for tasks like 3D rendering, video editing, and scientific computing often feature multi-core processors, leveraging MIMD architecture.</a:t>
            </a:r>
          </a:p>
          <a:p>
            <a:r>
              <a:rPr lang="en-US" b="1" dirty="0" smtClean="0"/>
              <a:t>9. Clusters for Scientific Research:</a:t>
            </a:r>
          </a:p>
          <a:p>
            <a:r>
              <a:rPr lang="en-US" dirty="0" smtClean="0"/>
              <a:t>   - Scientific research often requires MIMD processing for tasks like molecular modeling, weather simulations, and genome sequencing, using clusters of computers.</a:t>
            </a:r>
          </a:p>
          <a:p>
            <a:endParaRPr lang="en-US" dirty="0" smtClean="0"/>
          </a:p>
          <a:p>
            <a:r>
              <a:rPr lang="en-US" dirty="0" smtClean="0"/>
              <a:t>MIMD architecture is widely used in modern computing systems to improve performance and efficiency by dividing tasks among multiple processors or cores. Each processor or core can execute its own set of instructions on separate data, making it suitable for tasks that require a high degree of parallelism and concurrent processing.</a:t>
            </a:r>
            <a:endParaRPr lang="en-US" dirty="0"/>
          </a:p>
        </p:txBody>
      </p:sp>
    </p:spTree>
    <p:extLst>
      <p:ext uri="{BB962C8B-B14F-4D97-AF65-F5344CB8AC3E}">
        <p14:creationId xmlns:p14="http://schemas.microsoft.com/office/powerpoint/2010/main" val="38188165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838200"/>
            <a:ext cx="7772400" cy="1066800"/>
          </a:xfrm>
        </p:spPr>
        <p:txBody>
          <a:bodyPr/>
          <a:lstStyle/>
          <a:p>
            <a:pPr eaLnBrk="1" hangingPunct="1"/>
            <a:r>
              <a:rPr lang="en-US" altLang="en-US" sz="3200" smtClean="0"/>
              <a:t>Laboratory contents</a:t>
            </a:r>
          </a:p>
        </p:txBody>
      </p:sp>
      <p:sp>
        <p:nvSpPr>
          <p:cNvPr id="9219" name="Rectangle 3"/>
          <p:cNvSpPr>
            <a:spLocks noChangeArrowheads="1"/>
          </p:cNvSpPr>
          <p:nvPr/>
        </p:nvSpPr>
        <p:spPr bwMode="auto">
          <a:xfrm>
            <a:off x="1066800" y="2286000"/>
            <a:ext cx="7543800" cy="3810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762000" indent="-762000">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62000" indent="-76200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762000" indent="-7620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762000" indent="-7620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762000" indent="-7620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12192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16764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21336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2590800" indent="-7620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lnSpc>
                <a:spcPct val="150000"/>
              </a:lnSpc>
              <a:spcBef>
                <a:spcPct val="0"/>
              </a:spcBef>
              <a:buClrTx/>
              <a:buFontTx/>
              <a:buNone/>
            </a:pPr>
            <a:r>
              <a:rPr lang="en-US" altLang="en-US" sz="2000" dirty="0">
                <a:solidFill>
                  <a:schemeClr val="tx2"/>
                </a:solidFill>
              </a:rPr>
              <a:t>	Labs</a:t>
            </a:r>
            <a:r>
              <a:rPr lang="ro-RO" altLang="en-US" sz="2000" dirty="0">
                <a:solidFill>
                  <a:schemeClr val="tx2"/>
                </a:solidFill>
              </a:rPr>
              <a:t> 1-</a:t>
            </a:r>
            <a:r>
              <a:rPr lang="en-US" altLang="en-US" sz="2000" dirty="0">
                <a:solidFill>
                  <a:schemeClr val="tx2"/>
                </a:solidFill>
              </a:rPr>
              <a:t>7</a:t>
            </a:r>
            <a:r>
              <a:rPr lang="ro-RO" altLang="en-US" sz="2000" dirty="0">
                <a:solidFill>
                  <a:schemeClr val="tx2"/>
                </a:solidFill>
              </a:rPr>
              <a:t>. Ap</a:t>
            </a:r>
            <a:r>
              <a:rPr lang="en-US" altLang="en-US" sz="2000" dirty="0">
                <a:solidFill>
                  <a:schemeClr val="tx2"/>
                </a:solidFill>
              </a:rPr>
              <a:t>p</a:t>
            </a:r>
            <a:r>
              <a:rPr lang="ro-RO" altLang="en-US" sz="2000" dirty="0" err="1">
                <a:solidFill>
                  <a:schemeClr val="tx2"/>
                </a:solidFill>
              </a:rPr>
              <a:t>lica</a:t>
            </a:r>
            <a:r>
              <a:rPr lang="en-US" altLang="en-US" sz="2000" dirty="0" err="1">
                <a:solidFill>
                  <a:schemeClr val="tx2"/>
                </a:solidFill>
              </a:rPr>
              <a:t>tions</a:t>
            </a:r>
            <a:r>
              <a:rPr lang="ro-RO" altLang="en-US" sz="2000" dirty="0">
                <a:solidFill>
                  <a:schemeClr val="tx2"/>
                </a:solidFill>
              </a:rPr>
              <a:t> </a:t>
            </a:r>
            <a:r>
              <a:rPr lang="en-US" altLang="en-US" sz="2000" dirty="0">
                <a:solidFill>
                  <a:schemeClr val="tx2"/>
                </a:solidFill>
              </a:rPr>
              <a:t>for</a:t>
            </a:r>
            <a:r>
              <a:rPr lang="ro-RO" altLang="en-US" sz="2000" dirty="0">
                <a:solidFill>
                  <a:schemeClr val="tx2"/>
                </a:solidFill>
              </a:rPr>
              <a:t>:</a:t>
            </a:r>
            <a:r>
              <a:rPr lang="en-US" altLang="en-US" sz="2000" dirty="0">
                <a:solidFill>
                  <a:schemeClr val="tx2"/>
                </a:solidFill>
              </a:rPr>
              <a:t/>
            </a:r>
            <a:br>
              <a:rPr lang="en-US" altLang="en-US" sz="2000" dirty="0">
                <a:solidFill>
                  <a:schemeClr val="tx2"/>
                </a:solidFill>
              </a:rPr>
            </a:br>
            <a:r>
              <a:rPr lang="en-US" altLang="en-US" sz="2000" dirty="0">
                <a:solidFill>
                  <a:schemeClr val="tx2"/>
                </a:solidFill>
              </a:rPr>
              <a:t>		- Information theory</a:t>
            </a:r>
            <a:r>
              <a:rPr lang="ro-RO" altLang="en-US" sz="2000" dirty="0">
                <a:solidFill>
                  <a:schemeClr val="tx2"/>
                </a:solidFill>
              </a:rPr>
              <a:t/>
            </a:r>
            <a:br>
              <a:rPr lang="ro-RO" altLang="en-US" sz="2000" dirty="0">
                <a:solidFill>
                  <a:schemeClr val="tx2"/>
                </a:solidFill>
              </a:rPr>
            </a:br>
            <a:r>
              <a:rPr lang="en-US" altLang="en-US" sz="2000" dirty="0">
                <a:solidFill>
                  <a:schemeClr val="tx2"/>
                </a:solidFill>
              </a:rPr>
              <a:t>		- Numbering basics</a:t>
            </a:r>
            <a:r>
              <a:rPr lang="ro-RO" altLang="en-US" sz="2000" dirty="0">
                <a:solidFill>
                  <a:schemeClr val="tx2"/>
                </a:solidFill>
              </a:rPr>
              <a:t/>
            </a:r>
            <a:br>
              <a:rPr lang="ro-RO" altLang="en-US" sz="2000" dirty="0">
                <a:solidFill>
                  <a:schemeClr val="tx2"/>
                </a:solidFill>
              </a:rPr>
            </a:br>
            <a:r>
              <a:rPr lang="en-US" altLang="en-US" sz="2000" dirty="0">
                <a:solidFill>
                  <a:schemeClr val="tx2"/>
                </a:solidFill>
              </a:rPr>
              <a:t>		- Digital logic basics</a:t>
            </a:r>
            <a:r>
              <a:rPr lang="ro-RO" altLang="en-US" sz="2000" dirty="0">
                <a:solidFill>
                  <a:schemeClr val="tx2"/>
                </a:solidFill>
              </a:rPr>
              <a:t> </a:t>
            </a:r>
            <a:br>
              <a:rPr lang="ro-RO" altLang="en-US" sz="2000" dirty="0">
                <a:solidFill>
                  <a:schemeClr val="tx2"/>
                </a:solidFill>
              </a:rPr>
            </a:br>
            <a:r>
              <a:rPr lang="en-US" altLang="en-US" sz="2000" dirty="0">
                <a:solidFill>
                  <a:schemeClr val="folHlink"/>
                </a:solidFill>
              </a:rPr>
              <a:t>Lab</a:t>
            </a:r>
            <a:r>
              <a:rPr lang="ro-RO" altLang="en-US" sz="2000" dirty="0">
                <a:solidFill>
                  <a:schemeClr val="folHlink"/>
                </a:solidFill>
              </a:rPr>
              <a:t> </a:t>
            </a:r>
            <a:r>
              <a:rPr lang="en-US" altLang="en-US" sz="2000" dirty="0">
                <a:solidFill>
                  <a:schemeClr val="folHlink"/>
                </a:solidFill>
              </a:rPr>
              <a:t>8</a:t>
            </a:r>
            <a:r>
              <a:rPr lang="ro-RO" altLang="en-US" sz="2000" dirty="0">
                <a:solidFill>
                  <a:schemeClr val="folHlink"/>
                </a:solidFill>
              </a:rPr>
              <a:t> : Test</a:t>
            </a:r>
            <a:r>
              <a:rPr lang="en-US" altLang="en-US" sz="2000" dirty="0">
                <a:solidFill>
                  <a:schemeClr val="folHlink"/>
                </a:solidFill>
              </a:rPr>
              <a:t> (15% of the final grade)</a:t>
            </a:r>
            <a:r>
              <a:rPr lang="ro-RO" altLang="en-US" sz="2000" dirty="0">
                <a:solidFill>
                  <a:schemeClr val="folHlink"/>
                </a:solidFill>
              </a:rPr>
              <a:t/>
            </a:r>
            <a:br>
              <a:rPr lang="ro-RO" altLang="en-US" sz="2000" dirty="0">
                <a:solidFill>
                  <a:schemeClr val="folHlink"/>
                </a:solidFill>
              </a:rPr>
            </a:br>
            <a:r>
              <a:rPr lang="en-US" altLang="en-US" sz="2000" dirty="0">
                <a:solidFill>
                  <a:schemeClr val="tx2"/>
                </a:solidFill>
              </a:rPr>
              <a:t>Labs</a:t>
            </a:r>
            <a:r>
              <a:rPr lang="ro-RO" altLang="en-US" sz="2000" dirty="0">
                <a:solidFill>
                  <a:schemeClr val="tx2"/>
                </a:solidFill>
              </a:rPr>
              <a:t> </a:t>
            </a:r>
            <a:r>
              <a:rPr lang="en-US" altLang="en-US" sz="2000" dirty="0" smtClean="0">
                <a:solidFill>
                  <a:schemeClr val="tx2"/>
                </a:solidFill>
              </a:rPr>
              <a:t>9</a:t>
            </a:r>
            <a:r>
              <a:rPr lang="ro-RO" altLang="en-US" sz="2000" dirty="0" smtClean="0">
                <a:solidFill>
                  <a:schemeClr val="tx2"/>
                </a:solidFill>
              </a:rPr>
              <a:t>-1</a:t>
            </a:r>
            <a:r>
              <a:rPr lang="en-US" altLang="en-US" sz="2000" dirty="0" smtClean="0">
                <a:solidFill>
                  <a:schemeClr val="tx2"/>
                </a:solidFill>
              </a:rPr>
              <a:t>2</a:t>
            </a:r>
            <a:r>
              <a:rPr lang="ro-RO" altLang="en-US" sz="2000" dirty="0" smtClean="0">
                <a:solidFill>
                  <a:schemeClr val="tx2"/>
                </a:solidFill>
              </a:rPr>
              <a:t> </a:t>
            </a:r>
            <a:r>
              <a:rPr lang="ro-RO" altLang="en-US" sz="2000" dirty="0">
                <a:solidFill>
                  <a:schemeClr val="tx2"/>
                </a:solidFill>
              </a:rPr>
              <a:t>: Intel ASM (Assembler)</a:t>
            </a:r>
            <a:br>
              <a:rPr lang="ro-RO" altLang="en-US" sz="2000" dirty="0">
                <a:solidFill>
                  <a:schemeClr val="tx2"/>
                </a:solidFill>
              </a:rPr>
            </a:br>
            <a:r>
              <a:rPr lang="en-US" altLang="en-US" sz="2000" dirty="0">
                <a:solidFill>
                  <a:schemeClr val="folHlink"/>
                </a:solidFill>
              </a:rPr>
              <a:t>Lab</a:t>
            </a:r>
            <a:r>
              <a:rPr lang="ro-RO" altLang="en-US" sz="2000" dirty="0">
                <a:solidFill>
                  <a:schemeClr val="folHlink"/>
                </a:solidFill>
              </a:rPr>
              <a:t> </a:t>
            </a:r>
            <a:r>
              <a:rPr lang="en-US" altLang="en-US" sz="2000" dirty="0" smtClean="0">
                <a:solidFill>
                  <a:schemeClr val="folHlink"/>
                </a:solidFill>
              </a:rPr>
              <a:t>13-</a:t>
            </a:r>
            <a:r>
              <a:rPr lang="ro-RO" altLang="en-US" sz="2000" dirty="0" smtClean="0">
                <a:solidFill>
                  <a:schemeClr val="folHlink"/>
                </a:solidFill>
              </a:rPr>
              <a:t>14 </a:t>
            </a:r>
            <a:r>
              <a:rPr lang="ro-RO" altLang="en-US" sz="2000" dirty="0">
                <a:solidFill>
                  <a:schemeClr val="folHlink"/>
                </a:solidFill>
              </a:rPr>
              <a:t>: Test</a:t>
            </a:r>
            <a:r>
              <a:rPr lang="en-US" altLang="en-US" sz="2000" dirty="0">
                <a:solidFill>
                  <a:schemeClr val="folHlink"/>
                </a:solidFill>
              </a:rPr>
              <a:t> </a:t>
            </a:r>
            <a:r>
              <a:rPr lang="en-US" altLang="en-US" sz="2000" dirty="0" smtClean="0">
                <a:solidFill>
                  <a:schemeClr val="folHlink"/>
                </a:solidFill>
              </a:rPr>
              <a:t>(10%) and </a:t>
            </a:r>
            <a:r>
              <a:rPr lang="en-US" altLang="en-US" sz="2000" dirty="0">
                <a:solidFill>
                  <a:schemeClr val="folHlink"/>
                </a:solidFill>
              </a:rPr>
              <a:t>Project presentation </a:t>
            </a:r>
            <a:r>
              <a:rPr lang="en-US" altLang="en-US" sz="2000" dirty="0" smtClean="0">
                <a:solidFill>
                  <a:schemeClr val="folHlink"/>
                </a:solidFill>
              </a:rPr>
              <a:t>(5</a:t>
            </a:r>
            <a:r>
              <a:rPr lang="en-US" altLang="en-US" sz="2000" dirty="0">
                <a:solidFill>
                  <a:schemeClr val="folHlink"/>
                </a:solidFill>
              </a:rPr>
              <a:t>% of the final grade)</a:t>
            </a:r>
            <a:endParaRPr lang="en-US" altLang="en-US" sz="2000" dirty="0">
              <a:solidFill>
                <a:schemeClr val="tx2"/>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E2B77E4E-A5C6-42CC-BC73-EEF8808D37EC}"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9939" name="Rectangle 4"/>
          <p:cNvSpPr>
            <a:spLocks noGrp="1" noChangeArrowheads="1"/>
          </p:cNvSpPr>
          <p:nvPr>
            <p:ph type="title"/>
          </p:nvPr>
        </p:nvSpPr>
        <p:spPr>
          <a:noFill/>
        </p:spPr>
        <p:txBody>
          <a:bodyPr/>
          <a:lstStyle/>
          <a:p>
            <a:pPr eaLnBrk="1" hangingPunct="1"/>
            <a:r>
              <a:rPr lang="en-US" altLang="en-US" sz="3300" smtClean="0"/>
              <a:t>MISD (Multiple Instruction, Single Data)</a:t>
            </a:r>
          </a:p>
        </p:txBody>
      </p:sp>
      <p:sp>
        <p:nvSpPr>
          <p:cNvPr id="39940" name="Line 5"/>
          <p:cNvSpPr>
            <a:spLocks noChangeShapeType="1"/>
          </p:cNvSpPr>
          <p:nvPr/>
        </p:nvSpPr>
        <p:spPr bwMode="auto">
          <a:xfrm>
            <a:off x="2209800" y="38862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41" name="Oval 6"/>
          <p:cNvSpPr>
            <a:spLocks noChangeArrowheads="1"/>
          </p:cNvSpPr>
          <p:nvPr/>
        </p:nvSpPr>
        <p:spPr bwMode="auto">
          <a:xfrm>
            <a:off x="2590800" y="26670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p>
        </p:txBody>
      </p:sp>
      <p:sp>
        <p:nvSpPr>
          <p:cNvPr id="39942" name="Oval 7"/>
          <p:cNvSpPr>
            <a:spLocks noChangeArrowheads="1"/>
          </p:cNvSpPr>
          <p:nvPr/>
        </p:nvSpPr>
        <p:spPr bwMode="auto">
          <a:xfrm>
            <a:off x="2590800" y="3581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endParaRPr lang="en-US" altLang="en-US" sz="2400" baseline="-25000"/>
          </a:p>
        </p:txBody>
      </p:sp>
      <p:sp>
        <p:nvSpPr>
          <p:cNvPr id="39943" name="Line 8"/>
          <p:cNvSpPr>
            <a:spLocks noChangeShapeType="1"/>
          </p:cNvSpPr>
          <p:nvPr/>
        </p:nvSpPr>
        <p:spPr bwMode="auto">
          <a:xfrm>
            <a:off x="3886200" y="3886200"/>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44" name="Text Box 9"/>
          <p:cNvSpPr txBox="1">
            <a:spLocks noChangeArrowheads="1"/>
          </p:cNvSpPr>
          <p:nvPr/>
        </p:nvSpPr>
        <p:spPr bwMode="auto">
          <a:xfrm>
            <a:off x="3429000" y="3260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p>
        </p:txBody>
      </p:sp>
      <p:sp>
        <p:nvSpPr>
          <p:cNvPr id="39945" name="Text Box 10"/>
          <p:cNvSpPr txBox="1">
            <a:spLocks noChangeArrowheads="1"/>
          </p:cNvSpPr>
          <p:nvPr/>
        </p:nvSpPr>
        <p:spPr bwMode="auto">
          <a:xfrm>
            <a:off x="2286000" y="40386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D</a:t>
            </a:r>
          </a:p>
        </p:txBody>
      </p:sp>
      <p:sp>
        <p:nvSpPr>
          <p:cNvPr id="39946" name="Rectangle 11"/>
          <p:cNvSpPr>
            <a:spLocks noChangeArrowheads="1"/>
          </p:cNvSpPr>
          <p:nvPr/>
        </p:nvSpPr>
        <p:spPr bwMode="auto">
          <a:xfrm>
            <a:off x="609600" y="3505200"/>
            <a:ext cx="1676400" cy="838200"/>
          </a:xfrm>
          <a:prstGeom prst="rect">
            <a:avLst/>
          </a:prstGeom>
          <a:solidFill>
            <a:srgbClr val="FF99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MM</a:t>
            </a:r>
          </a:p>
        </p:txBody>
      </p:sp>
      <p:sp>
        <p:nvSpPr>
          <p:cNvPr id="39947" name="Line 12"/>
          <p:cNvSpPr>
            <a:spLocks noChangeShapeType="1"/>
          </p:cNvSpPr>
          <p:nvPr/>
        </p:nvSpPr>
        <p:spPr bwMode="auto">
          <a:xfrm>
            <a:off x="8534400" y="3886200"/>
            <a:ext cx="0" cy="1981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48" name="Line 13"/>
          <p:cNvSpPr>
            <a:spLocks noChangeShapeType="1"/>
          </p:cNvSpPr>
          <p:nvPr/>
        </p:nvSpPr>
        <p:spPr bwMode="auto">
          <a:xfrm flipH="1">
            <a:off x="1676400" y="5867400"/>
            <a:ext cx="6858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49" name="Line 14"/>
          <p:cNvSpPr>
            <a:spLocks noChangeShapeType="1"/>
          </p:cNvSpPr>
          <p:nvPr/>
        </p:nvSpPr>
        <p:spPr bwMode="auto">
          <a:xfrm flipV="1">
            <a:off x="1676400" y="4343400"/>
            <a:ext cx="0" cy="15240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50" name="Line 15"/>
          <p:cNvSpPr>
            <a:spLocks noChangeShapeType="1"/>
          </p:cNvSpPr>
          <p:nvPr/>
        </p:nvSpPr>
        <p:spPr bwMode="auto">
          <a:xfrm>
            <a:off x="3200400" y="3352800"/>
            <a:ext cx="0" cy="228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51" name="Line 16"/>
          <p:cNvSpPr>
            <a:spLocks noChangeShapeType="1"/>
          </p:cNvSpPr>
          <p:nvPr/>
        </p:nvSpPr>
        <p:spPr bwMode="auto">
          <a:xfrm flipV="1">
            <a:off x="1981200" y="2514600"/>
            <a:ext cx="0" cy="990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52" name="Line 17"/>
          <p:cNvSpPr>
            <a:spLocks noChangeShapeType="1"/>
          </p:cNvSpPr>
          <p:nvPr/>
        </p:nvSpPr>
        <p:spPr bwMode="auto">
          <a:xfrm>
            <a:off x="1981200" y="2514600"/>
            <a:ext cx="1219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53" name="Line 18"/>
          <p:cNvSpPr>
            <a:spLocks noChangeShapeType="1"/>
          </p:cNvSpPr>
          <p:nvPr/>
        </p:nvSpPr>
        <p:spPr bwMode="auto">
          <a:xfrm>
            <a:off x="3200400" y="2514600"/>
            <a:ext cx="0" cy="1524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9954" name="Group 19"/>
          <p:cNvGrpSpPr>
            <a:grpSpLocks/>
          </p:cNvGrpSpPr>
          <p:nvPr/>
        </p:nvGrpSpPr>
        <p:grpSpPr bwMode="auto">
          <a:xfrm>
            <a:off x="6781800" y="2667000"/>
            <a:ext cx="1295400" cy="1600200"/>
            <a:chOff x="1872" y="2448"/>
            <a:chExt cx="816" cy="1008"/>
          </a:xfrm>
        </p:grpSpPr>
        <p:sp>
          <p:nvSpPr>
            <p:cNvPr id="39970" name="Oval 20"/>
            <p:cNvSpPr>
              <a:spLocks noChangeArrowheads="1"/>
            </p:cNvSpPr>
            <p:nvPr/>
          </p:nvSpPr>
          <p:spPr bwMode="auto">
            <a:xfrm>
              <a:off x="1872" y="2448"/>
              <a:ext cx="816" cy="432"/>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p>
          </p:txBody>
        </p:sp>
        <p:sp>
          <p:nvSpPr>
            <p:cNvPr id="39971" name="Oval 21"/>
            <p:cNvSpPr>
              <a:spLocks noChangeArrowheads="1"/>
            </p:cNvSpPr>
            <p:nvPr/>
          </p:nvSpPr>
          <p:spPr bwMode="auto">
            <a:xfrm>
              <a:off x="1872" y="3024"/>
              <a:ext cx="816" cy="432"/>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endParaRPr lang="en-US" altLang="en-US" sz="2400" baseline="-25000"/>
            </a:p>
          </p:txBody>
        </p:sp>
        <p:sp>
          <p:nvSpPr>
            <p:cNvPr id="39972" name="Text Box 22"/>
            <p:cNvSpPr txBox="1">
              <a:spLocks noChangeArrowheads="1"/>
            </p:cNvSpPr>
            <p:nvPr/>
          </p:nvSpPr>
          <p:spPr bwMode="auto">
            <a:xfrm>
              <a:off x="2400" y="2822"/>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p>
          </p:txBody>
        </p:sp>
        <p:sp>
          <p:nvSpPr>
            <p:cNvPr id="39973" name="Line 23"/>
            <p:cNvSpPr>
              <a:spLocks noChangeShapeType="1"/>
            </p:cNvSpPr>
            <p:nvPr/>
          </p:nvSpPr>
          <p:spPr bwMode="auto">
            <a:xfrm>
              <a:off x="2256" y="2880"/>
              <a:ext cx="0" cy="144"/>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39955" name="Oval 24"/>
          <p:cNvSpPr>
            <a:spLocks noChangeArrowheads="1"/>
          </p:cNvSpPr>
          <p:nvPr/>
        </p:nvSpPr>
        <p:spPr bwMode="auto">
          <a:xfrm>
            <a:off x="4267200" y="26670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CU</a:t>
            </a:r>
          </a:p>
        </p:txBody>
      </p:sp>
      <p:sp>
        <p:nvSpPr>
          <p:cNvPr id="39956" name="Oval 25"/>
          <p:cNvSpPr>
            <a:spLocks noChangeArrowheads="1"/>
          </p:cNvSpPr>
          <p:nvPr/>
        </p:nvSpPr>
        <p:spPr bwMode="auto">
          <a:xfrm>
            <a:off x="4267200" y="3581400"/>
            <a:ext cx="1295400" cy="6858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lgn="ctr" eaLnBrk="1" hangingPunct="1">
              <a:spcBef>
                <a:spcPct val="0"/>
              </a:spcBef>
              <a:buClrTx/>
              <a:buFontTx/>
              <a:buNone/>
            </a:pPr>
            <a:r>
              <a:rPr lang="en-US" altLang="en-US" sz="2400"/>
              <a:t>PU</a:t>
            </a:r>
            <a:endParaRPr lang="en-US" altLang="en-US" sz="2400" baseline="-25000"/>
          </a:p>
        </p:txBody>
      </p:sp>
      <p:sp>
        <p:nvSpPr>
          <p:cNvPr id="39957" name="Text Box 26"/>
          <p:cNvSpPr txBox="1">
            <a:spLocks noChangeArrowheads="1"/>
          </p:cNvSpPr>
          <p:nvPr/>
        </p:nvSpPr>
        <p:spPr bwMode="auto">
          <a:xfrm>
            <a:off x="5105400" y="3260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50000"/>
              </a:spcBef>
              <a:buClrTx/>
              <a:buFontTx/>
              <a:buNone/>
            </a:pPr>
            <a:r>
              <a:rPr lang="en-US" altLang="en-US" sz="2000"/>
              <a:t>I</a:t>
            </a:r>
          </a:p>
        </p:txBody>
      </p:sp>
      <p:sp>
        <p:nvSpPr>
          <p:cNvPr id="39958" name="Line 27"/>
          <p:cNvSpPr>
            <a:spLocks noChangeShapeType="1"/>
          </p:cNvSpPr>
          <p:nvPr/>
        </p:nvSpPr>
        <p:spPr bwMode="auto">
          <a:xfrm>
            <a:off x="4876800" y="3352800"/>
            <a:ext cx="0" cy="228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59" name="Rectangle 28"/>
          <p:cNvSpPr>
            <a:spLocks noChangeArrowheads="1"/>
          </p:cNvSpPr>
          <p:nvPr/>
        </p:nvSpPr>
        <p:spPr bwMode="auto">
          <a:xfrm>
            <a:off x="3962400" y="402272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0"/>
              </a:spcBef>
              <a:buClrTx/>
              <a:buFontTx/>
              <a:buNone/>
            </a:pPr>
            <a:r>
              <a:rPr lang="en-US" altLang="en-US" sz="2000"/>
              <a:t>D</a:t>
            </a:r>
          </a:p>
        </p:txBody>
      </p:sp>
      <p:sp>
        <p:nvSpPr>
          <p:cNvPr id="39960" name="Rectangle 29"/>
          <p:cNvSpPr>
            <a:spLocks noChangeArrowheads="1"/>
          </p:cNvSpPr>
          <p:nvPr/>
        </p:nvSpPr>
        <p:spPr bwMode="auto">
          <a:xfrm>
            <a:off x="5575300" y="402272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0"/>
              </a:spcBef>
              <a:buClrTx/>
              <a:buFontTx/>
              <a:buNone/>
            </a:pPr>
            <a:r>
              <a:rPr lang="en-US" altLang="en-US" sz="2000"/>
              <a:t>D</a:t>
            </a:r>
          </a:p>
        </p:txBody>
      </p:sp>
      <p:sp>
        <p:nvSpPr>
          <p:cNvPr id="39961" name="Line 30"/>
          <p:cNvSpPr>
            <a:spLocks noChangeShapeType="1"/>
          </p:cNvSpPr>
          <p:nvPr/>
        </p:nvSpPr>
        <p:spPr bwMode="auto">
          <a:xfrm>
            <a:off x="5562600" y="3886200"/>
            <a:ext cx="1219200" cy="0"/>
          </a:xfrm>
          <a:prstGeom prst="line">
            <a:avLst/>
          </a:prstGeom>
          <a:noFill/>
          <a:ln w="12700">
            <a:solidFill>
              <a:schemeClr val="tx1"/>
            </a:solidFill>
            <a:prstDash val="dash"/>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2" name="Line 31"/>
          <p:cNvSpPr>
            <a:spLocks noChangeShapeType="1"/>
          </p:cNvSpPr>
          <p:nvPr/>
        </p:nvSpPr>
        <p:spPr bwMode="auto">
          <a:xfrm>
            <a:off x="8077200" y="3886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3" name="Line 32"/>
          <p:cNvSpPr>
            <a:spLocks noChangeShapeType="1"/>
          </p:cNvSpPr>
          <p:nvPr/>
        </p:nvSpPr>
        <p:spPr bwMode="auto">
          <a:xfrm flipV="1">
            <a:off x="1752600" y="2362200"/>
            <a:ext cx="0" cy="1143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4" name="Line 33"/>
          <p:cNvSpPr>
            <a:spLocks noChangeShapeType="1"/>
          </p:cNvSpPr>
          <p:nvPr/>
        </p:nvSpPr>
        <p:spPr bwMode="auto">
          <a:xfrm>
            <a:off x="1752600" y="2362200"/>
            <a:ext cx="3200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5" name="Line 34"/>
          <p:cNvSpPr>
            <a:spLocks noChangeShapeType="1"/>
          </p:cNvSpPr>
          <p:nvPr/>
        </p:nvSpPr>
        <p:spPr bwMode="auto">
          <a:xfrm>
            <a:off x="4953000" y="2362200"/>
            <a:ext cx="0" cy="3048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6" name="Line 35"/>
          <p:cNvSpPr>
            <a:spLocks noChangeShapeType="1"/>
          </p:cNvSpPr>
          <p:nvPr/>
        </p:nvSpPr>
        <p:spPr bwMode="auto">
          <a:xfrm flipV="1">
            <a:off x="1066800" y="2133600"/>
            <a:ext cx="0" cy="1371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7" name="Line 36"/>
          <p:cNvSpPr>
            <a:spLocks noChangeShapeType="1"/>
          </p:cNvSpPr>
          <p:nvPr/>
        </p:nvSpPr>
        <p:spPr bwMode="auto">
          <a:xfrm>
            <a:off x="1066800" y="2133600"/>
            <a:ext cx="6324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8" name="Line 37"/>
          <p:cNvSpPr>
            <a:spLocks noChangeShapeType="1"/>
          </p:cNvSpPr>
          <p:nvPr/>
        </p:nvSpPr>
        <p:spPr bwMode="auto">
          <a:xfrm>
            <a:off x="7391400" y="2133600"/>
            <a:ext cx="0" cy="5334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69" name="Rectangle 38"/>
          <p:cNvSpPr>
            <a:spLocks noChangeArrowheads="1"/>
          </p:cNvSpPr>
          <p:nvPr/>
        </p:nvSpPr>
        <p:spPr bwMode="auto">
          <a:xfrm>
            <a:off x="8089900" y="402272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eaLnBrk="1" hangingPunct="1">
              <a:spcBef>
                <a:spcPct val="0"/>
              </a:spcBef>
              <a:buClrTx/>
              <a:buFontTx/>
              <a:buNone/>
            </a:pPr>
            <a:r>
              <a:rPr lang="en-US" altLang="en-US" sz="2000"/>
              <a:t>D</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smtClean="0"/>
              <a:t>MISD (Multiple Instruction, Single Data)</a:t>
            </a:r>
          </a:p>
        </p:txBody>
      </p:sp>
      <p:sp>
        <p:nvSpPr>
          <p:cNvPr id="2" name="TextBox 1"/>
          <p:cNvSpPr txBox="1"/>
          <p:nvPr/>
        </p:nvSpPr>
        <p:spPr>
          <a:xfrm>
            <a:off x="685800" y="1905000"/>
            <a:ext cx="8458200" cy="4708981"/>
          </a:xfrm>
          <a:prstGeom prst="rect">
            <a:avLst/>
          </a:prstGeom>
          <a:noFill/>
        </p:spPr>
        <p:txBody>
          <a:bodyPr wrap="square" rtlCol="0">
            <a:spAutoFit/>
          </a:bodyPr>
          <a:lstStyle/>
          <a:p>
            <a:r>
              <a:rPr lang="en-US" dirty="0" smtClean="0"/>
              <a:t>MISD (Multiple Instruction, Single Data) is a less common parallel processing architecture compared to SIMD and MIMD. In MISD, multiple processing units or cores execute different instructions on the same set of data. MISD architecture is rarely used in practical computing applications, and it's often considered more of a theoretical concept. As a result, there are limited real-world examples of MISD systems. </a:t>
            </a:r>
          </a:p>
          <a:p>
            <a:r>
              <a:rPr lang="en-US" dirty="0" smtClean="0"/>
              <a:t>A hypothetical example to illustrate the concept may be one used for </a:t>
            </a:r>
            <a:r>
              <a:rPr lang="en-US" i="1" dirty="0" smtClean="0"/>
              <a:t>Fault-Tolerant Systems.</a:t>
            </a:r>
          </a:p>
          <a:p>
            <a:r>
              <a:rPr lang="en-US" dirty="0" smtClean="0"/>
              <a:t>In some fault-tolerant computing systems, multiple redundant processing units may operate in a MISD fashion to enhance reliability. These systems aim to detect and correct errors that may occur during data processing. Here's how it might work:</a:t>
            </a:r>
          </a:p>
          <a:p>
            <a:r>
              <a:rPr lang="en-US" dirty="0" smtClean="0"/>
              <a:t>Suppose you have a critical aerospace control system responsible for ensuring the safety of a spacecraft during a mission. This system is designed to process sensor data and make decisions based on that data.</a:t>
            </a:r>
          </a:p>
        </p:txBody>
      </p:sp>
    </p:spTree>
    <p:extLst>
      <p:ext uri="{BB962C8B-B14F-4D97-AF65-F5344CB8AC3E}">
        <p14:creationId xmlns:p14="http://schemas.microsoft.com/office/powerpoint/2010/main" val="168136358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smtClean="0"/>
              <a:t>MISD (Multiple Instruction, Single Data)</a:t>
            </a:r>
          </a:p>
        </p:txBody>
      </p:sp>
      <p:sp>
        <p:nvSpPr>
          <p:cNvPr id="2" name="TextBox 1"/>
          <p:cNvSpPr txBox="1"/>
          <p:nvPr/>
        </p:nvSpPr>
        <p:spPr>
          <a:xfrm>
            <a:off x="685800" y="1905000"/>
            <a:ext cx="8458200" cy="4401205"/>
          </a:xfrm>
          <a:prstGeom prst="rect">
            <a:avLst/>
          </a:prstGeom>
          <a:noFill/>
        </p:spPr>
        <p:txBody>
          <a:bodyPr wrap="square" rtlCol="0">
            <a:spAutoFit/>
          </a:bodyPr>
          <a:lstStyle/>
          <a:p>
            <a:r>
              <a:rPr lang="en-US" dirty="0" smtClean="0"/>
              <a:t>1. Triple Modular Redundancy (TMR): This is a common fault-tolerant technique. Three identical processing units (A, B, and C) are used. Each unit runs the same set of instructions, but they do so independently.</a:t>
            </a:r>
          </a:p>
          <a:p>
            <a:r>
              <a:rPr lang="en-US" dirty="0" smtClean="0"/>
              <a:t>2. Single Data Source: All three processing units receive the same data from the sensors, representing a single set of data.</a:t>
            </a:r>
          </a:p>
          <a:p>
            <a:r>
              <a:rPr lang="en-US" dirty="0" smtClean="0"/>
              <a:t>3. Comparison and Voting: After processing the data independently, the results from each processing unit are compared. If any unit produces a different result from the other two, a voting mechanism is used to determine the correct output. For example, if units A and B produce the same output, but unit C differs, the system will consider the result from A and B as correct.</a:t>
            </a:r>
          </a:p>
          <a:p>
            <a:r>
              <a:rPr lang="en-US" dirty="0" smtClean="0"/>
              <a:t>4. Error Detection and Correction: If an error is detected in one of the processing units (e.g., unit C produces an incorrect result), the system can take corrective action. It may disable the faulty unit (C) and continue to operate using the results from the two correct units (A and B).</a:t>
            </a:r>
          </a:p>
        </p:txBody>
      </p:sp>
    </p:spTree>
    <p:extLst>
      <p:ext uri="{BB962C8B-B14F-4D97-AF65-F5344CB8AC3E}">
        <p14:creationId xmlns:p14="http://schemas.microsoft.com/office/powerpoint/2010/main" val="222082624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6C9196D4-C24E-49A3-B407-36C10A3716A6}"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38915" name="Rectangle 4"/>
          <p:cNvSpPr>
            <a:spLocks noGrp="1" noChangeArrowheads="1"/>
          </p:cNvSpPr>
          <p:nvPr>
            <p:ph type="title"/>
          </p:nvPr>
        </p:nvSpPr>
        <p:spPr>
          <a:xfrm>
            <a:off x="1371600" y="609600"/>
            <a:ext cx="7772400" cy="1143000"/>
          </a:xfrm>
          <a:noFill/>
        </p:spPr>
        <p:txBody>
          <a:bodyPr/>
          <a:lstStyle/>
          <a:p>
            <a:pPr eaLnBrk="1" hangingPunct="1"/>
            <a:r>
              <a:rPr lang="en-US" altLang="en-US" sz="3300" dirty="0" smtClean="0"/>
              <a:t>MISD (Multiple Instruction, Single Data)</a:t>
            </a:r>
          </a:p>
        </p:txBody>
      </p:sp>
      <p:sp>
        <p:nvSpPr>
          <p:cNvPr id="2" name="TextBox 1"/>
          <p:cNvSpPr txBox="1"/>
          <p:nvPr/>
        </p:nvSpPr>
        <p:spPr>
          <a:xfrm>
            <a:off x="685800" y="2163901"/>
            <a:ext cx="8458200" cy="3170099"/>
          </a:xfrm>
          <a:prstGeom prst="rect">
            <a:avLst/>
          </a:prstGeom>
          <a:noFill/>
        </p:spPr>
        <p:txBody>
          <a:bodyPr wrap="square" rtlCol="0">
            <a:spAutoFit/>
          </a:bodyPr>
          <a:lstStyle/>
          <a:p>
            <a:r>
              <a:rPr lang="en-US" dirty="0" smtClean="0"/>
              <a:t>In this hypothetical scenario, the MISD architecture is used to enhance fault tolerance. While it's not a conventional use of MISD, it demonstrates the concept of multiple instructions (processing units running independent code) acting on a single set of data (sensor inputs) to achieve reliability and fault tolerance.</a:t>
            </a:r>
          </a:p>
          <a:p>
            <a:endParaRPr lang="en-US" dirty="0" smtClean="0"/>
          </a:p>
          <a:p>
            <a:r>
              <a:rPr lang="en-US" dirty="0" smtClean="0"/>
              <a:t>It's important to note that MISD is not commonly found in typical computing applications. Most real-world parallel processing systems use SIMD (Single Instruction, Multiple Data) or MIMD (Multiple Instruction, Multiple Data) architectures because they are more practical and versatile for a wide range of tasks.</a:t>
            </a:r>
            <a:endParaRPr lang="en-US" dirty="0"/>
          </a:p>
        </p:txBody>
      </p:sp>
    </p:spTree>
    <p:extLst>
      <p:ext uri="{BB962C8B-B14F-4D97-AF65-F5344CB8AC3E}">
        <p14:creationId xmlns:p14="http://schemas.microsoft.com/office/powerpoint/2010/main" val="38925463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838200"/>
            <a:ext cx="7772400" cy="1676400"/>
          </a:xfrm>
        </p:spPr>
        <p:txBody>
          <a:bodyPr/>
          <a:lstStyle/>
          <a:p>
            <a:pPr eaLnBrk="1" hangingPunct="1"/>
            <a:r>
              <a:rPr lang="en-US" altLang="en-US" sz="3200" smtClean="0"/>
              <a:t>Short history of the computers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2A993D58-8D39-449E-9BE2-3B79D293C439}"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1267" name="Rectangle 2"/>
          <p:cNvSpPr>
            <a:spLocks noGrp="1" noChangeArrowheads="1"/>
          </p:cNvSpPr>
          <p:nvPr>
            <p:ph type="title"/>
          </p:nvPr>
        </p:nvSpPr>
        <p:spPr/>
        <p:txBody>
          <a:bodyPr/>
          <a:lstStyle/>
          <a:p>
            <a:pPr marL="762000" indent="-762000" eaLnBrk="1" hangingPunct="1"/>
            <a:r>
              <a:rPr lang="en-US" altLang="en-US" sz="3200" smtClean="0"/>
              <a:t>The abacus:</a:t>
            </a:r>
            <a:br>
              <a:rPr lang="en-US" altLang="en-US" sz="3200" smtClean="0"/>
            </a:br>
            <a:r>
              <a:rPr lang="en-US" altLang="en-US" sz="3200" smtClean="0"/>
              <a:t> the first “Automatic Computer”</a:t>
            </a:r>
          </a:p>
        </p:txBody>
      </p:sp>
      <p:sp>
        <p:nvSpPr>
          <p:cNvPr id="11268" name="Rectangle 3"/>
          <p:cNvSpPr>
            <a:spLocks noGrp="1" noChangeArrowheads="1"/>
          </p:cNvSpPr>
          <p:nvPr>
            <p:ph type="body" idx="1"/>
          </p:nvPr>
        </p:nvSpPr>
        <p:spPr/>
        <p:txBody>
          <a:bodyPr/>
          <a:lstStyle/>
          <a:p>
            <a:pPr eaLnBrk="1" hangingPunct="1"/>
            <a:r>
              <a:rPr lang="en-US" altLang="en-US" sz="2200" smtClean="0"/>
              <a:t>As we know it today</a:t>
            </a:r>
            <a:r>
              <a:rPr lang="ro-RO" altLang="en-US" sz="2200" smtClean="0"/>
              <a:t>, </a:t>
            </a:r>
            <a:r>
              <a:rPr lang="en-US" altLang="en-US" sz="2200" smtClean="0"/>
              <a:t>it appears</a:t>
            </a:r>
            <a:r>
              <a:rPr lang="ro-RO" altLang="en-US" sz="2200" smtClean="0"/>
              <a:t> (document</a:t>
            </a:r>
            <a:r>
              <a:rPr lang="en-US" altLang="en-US" sz="2200" smtClean="0"/>
              <a:t>ed)</a:t>
            </a:r>
            <a:r>
              <a:rPr lang="ro-RO" altLang="en-US" sz="2200" smtClean="0"/>
              <a:t> </a:t>
            </a:r>
            <a:r>
              <a:rPr lang="en-US" altLang="en-US" sz="2200" smtClean="0"/>
              <a:t>for the first time around </a:t>
            </a:r>
            <a:r>
              <a:rPr lang="ro-RO" altLang="en-US" sz="2200" smtClean="0"/>
              <a:t>1200 </a:t>
            </a:r>
            <a:r>
              <a:rPr lang="en-US" altLang="en-US" sz="2200" smtClean="0"/>
              <a:t>in China </a:t>
            </a:r>
            <a:r>
              <a:rPr lang="en-US" altLang="en-US" sz="2200" i="1" smtClean="0"/>
              <a:t>(</a:t>
            </a:r>
            <a:r>
              <a:rPr lang="ro-RO" altLang="en-US" sz="2200" i="1" smtClean="0"/>
              <a:t>suan-pan</a:t>
            </a:r>
            <a:r>
              <a:rPr lang="en-US" altLang="en-US" sz="2200" i="1" smtClean="0"/>
              <a:t>)</a:t>
            </a:r>
            <a:r>
              <a:rPr lang="en-US" altLang="en-US" sz="2200" smtClean="0"/>
              <a:t> from the need to automate the counting process</a:t>
            </a:r>
          </a:p>
          <a:p>
            <a:pPr eaLnBrk="1" hangingPunct="1"/>
            <a:endParaRPr lang="en-US" altLang="en-US" sz="2200" smtClean="0"/>
          </a:p>
        </p:txBody>
      </p:sp>
      <p:pic>
        <p:nvPicPr>
          <p:cNvPr id="11269" name="Picture 5" descr="abac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200400"/>
            <a:ext cx="23622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7EBE1E42-6A69-40C1-9783-43668E462AB8}"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3315" name="Rectangle 2"/>
          <p:cNvSpPr>
            <a:spLocks noGrp="1" noChangeArrowheads="1"/>
          </p:cNvSpPr>
          <p:nvPr>
            <p:ph type="title"/>
          </p:nvPr>
        </p:nvSpPr>
        <p:spPr/>
        <p:txBody>
          <a:bodyPr/>
          <a:lstStyle/>
          <a:p>
            <a:pPr eaLnBrk="1" hangingPunct="1"/>
            <a:r>
              <a:rPr lang="en-US" altLang="en-US" sz="3200" smtClean="0"/>
              <a:t>Pion</a:t>
            </a:r>
            <a:r>
              <a:rPr lang="ro-RO" altLang="en-US" sz="3200" smtClean="0"/>
              <a:t>e</a:t>
            </a:r>
            <a:r>
              <a:rPr lang="en-US" altLang="en-US" sz="3200" smtClean="0"/>
              <a:t>ers - Blaise Pascal (1623-1662) </a:t>
            </a:r>
          </a:p>
        </p:txBody>
      </p:sp>
      <p:sp>
        <p:nvSpPr>
          <p:cNvPr id="13316" name="Rectangle 3"/>
          <p:cNvSpPr>
            <a:spLocks noGrp="1" noChangeArrowheads="1"/>
          </p:cNvSpPr>
          <p:nvPr>
            <p:ph type="body" idx="1"/>
          </p:nvPr>
        </p:nvSpPr>
        <p:spPr/>
        <p:txBody>
          <a:bodyPr/>
          <a:lstStyle/>
          <a:p>
            <a:pPr eaLnBrk="1" hangingPunct="1"/>
            <a:endParaRPr lang="en-US" altLang="en-US" sz="2200" smtClean="0"/>
          </a:p>
          <a:p>
            <a:pPr eaLnBrk="1" hangingPunct="1"/>
            <a:r>
              <a:rPr lang="en-US" altLang="en-US" sz="2200" smtClean="0"/>
              <a:t>French m</a:t>
            </a:r>
            <a:r>
              <a:rPr lang="ro-RO" altLang="en-US" sz="2200" smtClean="0"/>
              <a:t>atematician </a:t>
            </a:r>
            <a:r>
              <a:rPr lang="en-US" altLang="en-US" sz="2200" smtClean="0"/>
              <a:t>who</a:t>
            </a:r>
            <a:r>
              <a:rPr lang="ro-RO" altLang="en-US" sz="2200" smtClean="0"/>
              <a:t> </a:t>
            </a:r>
            <a:r>
              <a:rPr lang="en-US" altLang="en-US" sz="2200" smtClean="0"/>
              <a:t>invented the first operational computer machine</a:t>
            </a:r>
          </a:p>
          <a:p>
            <a:pPr eaLnBrk="1" hangingPunct="1"/>
            <a:r>
              <a:rPr lang="ro-RO" altLang="en-US" sz="2200" smtClean="0"/>
              <a:t> “A</a:t>
            </a:r>
            <a:r>
              <a:rPr lang="en-US" altLang="en-US" sz="2200" smtClean="0"/>
              <a:t>rithmetic Machine</a:t>
            </a:r>
            <a:r>
              <a:rPr lang="ro-RO" altLang="en-US" sz="2200" smtClean="0"/>
              <a:t>”</a:t>
            </a:r>
            <a:r>
              <a:rPr lang="en-US" altLang="en-US" sz="2200" smtClean="0"/>
              <a:t> – introduced</a:t>
            </a:r>
            <a:r>
              <a:rPr lang="ro-RO" altLang="en-US" sz="2200" smtClean="0"/>
              <a:t> </a:t>
            </a:r>
            <a:r>
              <a:rPr lang="en-US" altLang="en-US" sz="2200" smtClean="0"/>
              <a:t>i</a:t>
            </a:r>
            <a:r>
              <a:rPr lang="ro-RO" altLang="en-US" sz="2200" smtClean="0"/>
              <a:t>n</a:t>
            </a:r>
            <a:r>
              <a:rPr lang="en-US" altLang="en-US" sz="2200" smtClean="0"/>
              <a:t> 1642</a:t>
            </a:r>
          </a:p>
          <a:p>
            <a:pPr lvl="1" eaLnBrk="1" hangingPunct="1"/>
            <a:r>
              <a:rPr lang="en-US" altLang="en-US" sz="2200" smtClean="0"/>
              <a:t>Addition and substraction </a:t>
            </a:r>
          </a:p>
          <a:p>
            <a:pPr lvl="1" eaLnBrk="1" hangingPunct="1"/>
            <a:r>
              <a:rPr lang="ro-RO" altLang="en-US" sz="2200" smtClean="0"/>
              <a:t>S</a:t>
            </a:r>
            <a:r>
              <a:rPr lang="en-US" altLang="en-US" sz="2200" smtClean="0"/>
              <a:t>ubstraction was made by using complementary techniques</a:t>
            </a:r>
            <a:r>
              <a:rPr lang="ro-RO" altLang="en-US" sz="2200" smtClean="0"/>
              <a:t> </a:t>
            </a:r>
            <a:r>
              <a:rPr lang="en-US" altLang="en-US" sz="2200" smtClean="0"/>
              <a:t>(similar with those used in the modern computers)</a:t>
            </a:r>
          </a:p>
          <a:p>
            <a:pPr lvl="1" eaLnBrk="1" hangingPunct="1"/>
            <a:r>
              <a:rPr lang="en-US" altLang="en-US" sz="2200" smtClean="0"/>
              <a:t>Multiplying and dividing were implemented by using multiple additions/substractions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9B06184E-5B1D-4FAA-9690-1DC8A910A27A}"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4339" name="Rectangle 2"/>
          <p:cNvSpPr>
            <a:spLocks noGrp="1" noChangeArrowheads="1"/>
          </p:cNvSpPr>
          <p:nvPr>
            <p:ph type="title"/>
          </p:nvPr>
        </p:nvSpPr>
        <p:spPr/>
        <p:txBody>
          <a:bodyPr/>
          <a:lstStyle/>
          <a:p>
            <a:pPr eaLnBrk="1" hangingPunct="1"/>
            <a:r>
              <a:rPr lang="en-US" altLang="en-US" sz="3200" smtClean="0"/>
              <a:t>Pioneers - Charles Babbage (1791-1871)</a:t>
            </a:r>
          </a:p>
        </p:txBody>
      </p:sp>
      <p:sp>
        <p:nvSpPr>
          <p:cNvPr id="14340" name="Rectangle 3"/>
          <p:cNvSpPr>
            <a:spLocks noGrp="1" noChangeArrowheads="1"/>
          </p:cNvSpPr>
          <p:nvPr>
            <p:ph type="body" idx="1"/>
          </p:nvPr>
        </p:nvSpPr>
        <p:spPr>
          <a:xfrm>
            <a:off x="762000" y="2057400"/>
            <a:ext cx="7696200" cy="4343400"/>
          </a:xfrm>
        </p:spPr>
        <p:txBody>
          <a:bodyPr/>
          <a:lstStyle/>
          <a:p>
            <a:pPr eaLnBrk="1" hangingPunct="1">
              <a:lnSpc>
                <a:spcPct val="90000"/>
              </a:lnSpc>
            </a:pPr>
            <a:r>
              <a:rPr lang="en-US" altLang="en-US" sz="2200" smtClean="0"/>
              <a:t>British m</a:t>
            </a:r>
            <a:r>
              <a:rPr lang="ro-RO" altLang="en-US" sz="2200" smtClean="0"/>
              <a:t>atematician </a:t>
            </a:r>
            <a:r>
              <a:rPr lang="en-US" altLang="en-US" sz="2200" smtClean="0"/>
              <a:t>who invented the first device which can be considered a computer in the modern sense of the word</a:t>
            </a:r>
          </a:p>
          <a:p>
            <a:pPr eaLnBrk="1" hangingPunct="1">
              <a:lnSpc>
                <a:spcPct val="90000"/>
              </a:lnSpc>
            </a:pPr>
            <a:r>
              <a:rPr lang="en-US" altLang="en-US" sz="2200" smtClean="0"/>
              <a:t>They were computed tables of logarithmic and trigonometric functions; operated by men called </a:t>
            </a:r>
            <a:r>
              <a:rPr lang="ro-RO" altLang="en-US" sz="2200" smtClean="0"/>
              <a:t>“</a:t>
            </a:r>
            <a:r>
              <a:rPr lang="en-US" altLang="en-US" sz="2200" b="1" i="1" smtClean="0"/>
              <a:t>computers</a:t>
            </a:r>
            <a:r>
              <a:rPr lang="ro-RO" altLang="en-US" sz="2200" b="1" i="1" smtClean="0"/>
              <a:t>”</a:t>
            </a:r>
            <a:endParaRPr lang="en-US" altLang="en-US" sz="2200" b="1" i="1" smtClean="0"/>
          </a:p>
          <a:p>
            <a:pPr lvl="1" eaLnBrk="1" hangingPunct="1">
              <a:lnSpc>
                <a:spcPct val="90000"/>
              </a:lnSpc>
            </a:pPr>
            <a:r>
              <a:rPr lang="ro-RO" altLang="en-US" sz="2000" smtClean="0"/>
              <a:t>“</a:t>
            </a:r>
            <a:r>
              <a:rPr lang="en-US" altLang="en-US" sz="2000" smtClean="0"/>
              <a:t>Difference Engine</a:t>
            </a:r>
            <a:r>
              <a:rPr lang="ro-RO" altLang="en-US" sz="2000" smtClean="0"/>
              <a:t>”</a:t>
            </a:r>
            <a:r>
              <a:rPr lang="en-US" altLang="en-US" sz="2000" smtClean="0"/>
              <a:t> (1822) – partly built</a:t>
            </a:r>
          </a:p>
          <a:p>
            <a:pPr lvl="1" eaLnBrk="1" hangingPunct="1">
              <a:lnSpc>
                <a:spcPct val="90000"/>
              </a:lnSpc>
            </a:pPr>
            <a:r>
              <a:rPr lang="ro-RO" altLang="en-US" sz="2000" smtClean="0"/>
              <a:t>“</a:t>
            </a:r>
            <a:r>
              <a:rPr lang="en-US" altLang="en-US" sz="2000" smtClean="0"/>
              <a:t>Analytical Engine</a:t>
            </a:r>
            <a:r>
              <a:rPr lang="ro-RO" altLang="en-US" sz="2000" smtClean="0"/>
              <a:t>”</a:t>
            </a:r>
            <a:r>
              <a:rPr lang="en-US" altLang="en-US" sz="2000" smtClean="0"/>
              <a:t> (1830) </a:t>
            </a:r>
          </a:p>
          <a:p>
            <a:pPr eaLnBrk="1" hangingPunct="1">
              <a:lnSpc>
                <a:spcPct val="90000"/>
              </a:lnSpc>
            </a:pPr>
            <a:r>
              <a:rPr lang="en-US" altLang="en-US" sz="2200" smtClean="0"/>
              <a:t>The </a:t>
            </a:r>
            <a:r>
              <a:rPr lang="ro-RO" altLang="en-US" sz="2200" smtClean="0"/>
              <a:t>“</a:t>
            </a:r>
            <a:r>
              <a:rPr lang="en-US" altLang="en-US" sz="2200" smtClean="0"/>
              <a:t>Difference Engine</a:t>
            </a:r>
            <a:r>
              <a:rPr lang="ro-RO" altLang="en-US" sz="2200" smtClean="0"/>
              <a:t>” </a:t>
            </a:r>
            <a:r>
              <a:rPr lang="en-US" altLang="en-US" sz="2200" smtClean="0"/>
              <a:t>was built after using the original sketches by a team at the Science Museum in London</a:t>
            </a:r>
            <a:r>
              <a:rPr lang="ro-RO" altLang="en-US" sz="2200" smtClean="0"/>
              <a:t>.</a:t>
            </a:r>
            <a:endParaRPr lang="en-US" altLang="en-US" sz="2200" smtClean="0"/>
          </a:p>
          <a:p>
            <a:pPr lvl="1" eaLnBrk="1" hangingPunct="1">
              <a:lnSpc>
                <a:spcPct val="90000"/>
              </a:lnSpc>
            </a:pPr>
            <a:r>
              <a:rPr lang="en-US" altLang="en-US" sz="2000" smtClean="0"/>
              <a:t>8000 parts</a:t>
            </a:r>
          </a:p>
          <a:p>
            <a:pPr lvl="1" eaLnBrk="1" hangingPunct="1">
              <a:lnSpc>
                <a:spcPct val="90000"/>
              </a:lnSpc>
            </a:pPr>
            <a:r>
              <a:rPr lang="en-US" altLang="en-US" sz="2000" smtClean="0"/>
              <a:t>It weighs 5 tons, </a:t>
            </a:r>
            <a:r>
              <a:rPr lang="ro-RO" altLang="en-US" sz="2000" smtClean="0"/>
              <a:t>aprox. 3 met</a:t>
            </a:r>
            <a:r>
              <a:rPr lang="en-US" altLang="en-US" sz="2000" smtClean="0"/>
              <a:t>ers in width</a:t>
            </a:r>
            <a:r>
              <a:rPr lang="ro-RO" altLang="en-US" sz="2000" smtClean="0"/>
              <a:t>, 2</a:t>
            </a:r>
            <a:r>
              <a:rPr lang="en-US" altLang="en-US" sz="2000" smtClean="0"/>
              <a:t> </a:t>
            </a:r>
            <a:r>
              <a:rPr lang="ro-RO" altLang="en-US" sz="2000" smtClean="0"/>
              <a:t>½</a:t>
            </a:r>
            <a:r>
              <a:rPr lang="en-US" altLang="en-US" sz="2000" smtClean="0"/>
              <a:t> in length</a:t>
            </a:r>
          </a:p>
          <a:p>
            <a:pPr lvl="1" eaLnBrk="1" hangingPunct="1">
              <a:lnSpc>
                <a:spcPct val="90000"/>
              </a:lnSpc>
            </a:pPr>
            <a:r>
              <a:rPr lang="en-US" altLang="en-US" sz="2000" smtClean="0"/>
              <a:t>The equipment had made the first calculus sequence in 1991</a:t>
            </a:r>
            <a:r>
              <a:rPr lang="ro-RO" altLang="en-US" sz="2000" smtClean="0"/>
              <a:t> </a:t>
            </a:r>
            <a:r>
              <a:rPr lang="en-US" altLang="en-US" sz="2000" smtClean="0"/>
              <a:t>with a precision of </a:t>
            </a:r>
            <a:r>
              <a:rPr lang="ro-RO" altLang="en-US" sz="2000" smtClean="0"/>
              <a:t>31 </a:t>
            </a:r>
            <a:r>
              <a:rPr lang="en-US" altLang="en-US" sz="2000" smtClean="0"/>
              <a:t>decimal digits</a:t>
            </a:r>
            <a:endParaRPr lang="ro-RO" altLang="en-US" sz="20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spcBef>
                <a:spcPct val="20000"/>
              </a:spcBef>
              <a:buClr>
                <a:schemeClr val="accent2"/>
              </a:buClr>
              <a:buFont typeface="Wingdings" panose="05000000000000000000" pitchFamily="2" charset="2"/>
              <a:buChar char="w"/>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a:solidFill>
                  <a:schemeClr val="tx1"/>
                </a:solidFill>
                <a:latin typeface="Times New Roman" panose="02020603050405020304" pitchFamily="18" charset="0"/>
              </a:defRPr>
            </a:lvl9pPr>
          </a:lstStyle>
          <a:p>
            <a:pPr>
              <a:spcBef>
                <a:spcPct val="0"/>
              </a:spcBef>
              <a:buClrTx/>
              <a:buFontTx/>
              <a:buNone/>
            </a:pPr>
            <a:fld id="{78A2ED31-CAED-4378-A357-88CFBC97DD1A}" type="datetime5">
              <a:rPr lang="en-US" altLang="en-US" sz="1400" smtClean="0">
                <a:solidFill>
                  <a:schemeClr val="folHlink"/>
                </a:solidFill>
              </a:rPr>
              <a:pPr>
                <a:spcBef>
                  <a:spcPct val="0"/>
                </a:spcBef>
                <a:buClrTx/>
                <a:buFontTx/>
                <a:buNone/>
              </a:pPr>
              <a:t>26-Sep-23</a:t>
            </a:fld>
            <a:endParaRPr lang="en-US" altLang="en-US" sz="1400" smtClean="0">
              <a:solidFill>
                <a:schemeClr val="folHlink"/>
              </a:solidFill>
            </a:endParaRPr>
          </a:p>
        </p:txBody>
      </p:sp>
      <p:sp>
        <p:nvSpPr>
          <p:cNvPr id="15363" name="Rectangle 1026"/>
          <p:cNvSpPr>
            <a:spLocks noGrp="1" noChangeArrowheads="1"/>
          </p:cNvSpPr>
          <p:nvPr>
            <p:ph type="title"/>
          </p:nvPr>
        </p:nvSpPr>
        <p:spPr/>
        <p:txBody>
          <a:bodyPr/>
          <a:lstStyle/>
          <a:p>
            <a:pPr eaLnBrk="1" hangingPunct="1"/>
            <a:r>
              <a:rPr lang="ro-RO" altLang="en-US" sz="3200" smtClean="0"/>
              <a:t>“</a:t>
            </a:r>
            <a:r>
              <a:rPr lang="en-US" altLang="en-US" sz="3200" smtClean="0"/>
              <a:t>Difference Engine</a:t>
            </a:r>
            <a:r>
              <a:rPr lang="ro-RO" altLang="en-US" sz="3200" smtClean="0"/>
              <a:t>”</a:t>
            </a:r>
            <a:r>
              <a:rPr lang="en-US" altLang="en-US" sz="3200" smtClean="0"/>
              <a:t> </a:t>
            </a:r>
          </a:p>
        </p:txBody>
      </p:sp>
      <p:pic>
        <p:nvPicPr>
          <p:cNvPr id="15364" name="Picture 1028" descr="DIFF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53340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762000" marR="0" indent="-762000" algn="l" defTabSz="914400" rtl="0" eaLnBrk="1" fontAlgn="base" latinLnBrk="0" hangingPunct="1">
          <a:lnSpc>
            <a:spcPct val="85000"/>
          </a:lnSpc>
          <a:spcBef>
            <a:spcPct val="0"/>
          </a:spcBef>
          <a:spcAft>
            <a:spcPct val="0"/>
          </a:spcAft>
          <a:buClrTx/>
          <a:buSzTx/>
          <a:buFontTx/>
          <a:buAutoNum type="arabicPeriod"/>
          <a:tabLst/>
          <a:defRPr kumimoji="0" lang="en-US" altLang="en-US" sz="20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762000" marR="0" indent="-762000" algn="l" defTabSz="914400" rtl="0" eaLnBrk="1" fontAlgn="base" latinLnBrk="0" hangingPunct="1">
          <a:lnSpc>
            <a:spcPct val="85000"/>
          </a:lnSpc>
          <a:spcBef>
            <a:spcPct val="0"/>
          </a:spcBef>
          <a:spcAft>
            <a:spcPct val="0"/>
          </a:spcAft>
          <a:buClrTx/>
          <a:buSzTx/>
          <a:buFontTx/>
          <a:buAutoNum type="arabicPeriod"/>
          <a:tabLst/>
          <a:defRPr kumimoji="0" lang="en-US" altLang="en-US" sz="20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1411</TotalTime>
  <Words>3354</Words>
  <Application>Microsoft Office PowerPoint</Application>
  <PresentationFormat>On-screen Show (4:3)</PresentationFormat>
  <Paragraphs>334</Paragraphs>
  <Slides>43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Times New Roman</vt:lpstr>
      <vt:lpstr>Wingdings</vt:lpstr>
      <vt:lpstr>Straight Edge</vt:lpstr>
      <vt:lpstr>IT Basics 1</vt:lpstr>
      <vt:lpstr>Contents</vt:lpstr>
      <vt:lpstr>Bibliography</vt:lpstr>
      <vt:lpstr>Laboratory contents</vt:lpstr>
      <vt:lpstr>Short history of the computers</vt:lpstr>
      <vt:lpstr>The abacus:  the first “Automatic Computer”</vt:lpstr>
      <vt:lpstr>Pioneers - Blaise Pascal (1623-1662) </vt:lpstr>
      <vt:lpstr>Pioneers - Charles Babbage (1791-1871)</vt:lpstr>
      <vt:lpstr>“Difference Engine” </vt:lpstr>
      <vt:lpstr>Claude Shannon</vt:lpstr>
      <vt:lpstr>Howard Aiken and IBM Harvard Mark I computer </vt:lpstr>
      <vt:lpstr>William Mauchly, J. Presper Eckert  - ENIAC - Electronic Numerical Integrator And Computer </vt:lpstr>
      <vt:lpstr>ENIAC - 1946</vt:lpstr>
      <vt:lpstr>The next generations</vt:lpstr>
      <vt:lpstr>John Von Neumann</vt:lpstr>
      <vt:lpstr>The first transistor</vt:lpstr>
      <vt:lpstr>The first integrated circuit</vt:lpstr>
      <vt:lpstr>Moore’s law</vt:lpstr>
      <vt:lpstr>PowerPoint Presentation</vt:lpstr>
      <vt:lpstr>The path to the first personal computer (PC)</vt:lpstr>
      <vt:lpstr>Personal computers</vt:lpstr>
      <vt:lpstr>Personal computers (cont.)</vt:lpstr>
      <vt:lpstr>Personal computers (cont.)</vt:lpstr>
      <vt:lpstr>Personal computers (cont.)</vt:lpstr>
      <vt:lpstr>Personal computers (cont.)</vt:lpstr>
      <vt:lpstr>Portable computers (laptop) and PDA</vt:lpstr>
      <vt:lpstr>iPhone (and not only)!</vt:lpstr>
      <vt:lpstr>PowerPoint Presentation</vt:lpstr>
      <vt:lpstr>I/O, processing, storage </vt:lpstr>
      <vt:lpstr>Flynn’s taxonomy – parallel calculus </vt:lpstr>
      <vt:lpstr>SISD (Single Instruction, Single Data)</vt:lpstr>
      <vt:lpstr>SIMD (Single Instruction, Multiple Data)</vt:lpstr>
      <vt:lpstr>SIMD Examples</vt:lpstr>
      <vt:lpstr>SIMD Examples</vt:lpstr>
      <vt:lpstr>SIMD Examples</vt:lpstr>
      <vt:lpstr>MIMD (Multiple Instruction, Multiple Data)</vt:lpstr>
      <vt:lpstr>MIMD Examples</vt:lpstr>
      <vt:lpstr>MIMD Examples</vt:lpstr>
      <vt:lpstr>MIMD Examples</vt:lpstr>
      <vt:lpstr>MISD (Multiple Instruction, Single Data)</vt:lpstr>
      <vt:lpstr>MISD (Multiple Instruction, Single Data)</vt:lpstr>
      <vt:lpstr>MISD (Multiple Instruction, Single Data)</vt:lpstr>
      <vt:lpstr>MISD (Multiple Instruction, Single Data)</vt:lpstr>
    </vt:vector>
  </TitlesOfParts>
  <Company>Coordinated Science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SCO1 Sisteme de calcul si operare I Curs 1</dc:title>
  <dc:creator>rzv</dc:creator>
  <cp:lastModifiedBy> </cp:lastModifiedBy>
  <cp:revision>149</cp:revision>
  <cp:lastPrinted>1999-08-25T13:17:36Z</cp:lastPrinted>
  <dcterms:created xsi:type="dcterms:W3CDTF">1999-08-25T01:21:32Z</dcterms:created>
  <dcterms:modified xsi:type="dcterms:W3CDTF">2023-09-26T11:14:31Z</dcterms:modified>
</cp:coreProperties>
</file>