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8" r:id="rId3"/>
    <p:sldId id="299" r:id="rId4"/>
    <p:sldId id="300" r:id="rId5"/>
    <p:sldId id="301" r:id="rId6"/>
    <p:sldId id="317" r:id="rId7"/>
    <p:sldId id="324" r:id="rId8"/>
    <p:sldId id="318" r:id="rId9"/>
    <p:sldId id="319" r:id="rId10"/>
    <p:sldId id="320" r:id="rId11"/>
    <p:sldId id="321" r:id="rId12"/>
    <p:sldId id="322" r:id="rId13"/>
    <p:sldId id="323" r:id="rId14"/>
    <p:sldId id="302" r:id="rId15"/>
    <p:sldId id="303" r:id="rId16"/>
    <p:sldId id="304" r:id="rId17"/>
    <p:sldId id="298" r:id="rId18"/>
    <p:sldId id="315" r:id="rId19"/>
    <p:sldId id="316" r:id="rId20"/>
    <p:sldId id="290" r:id="rId21"/>
    <p:sldId id="293" r:id="rId22"/>
    <p:sldId id="291" r:id="rId23"/>
    <p:sldId id="262" r:id="rId24"/>
    <p:sldId id="294" r:id="rId25"/>
    <p:sldId id="295" r:id="rId26"/>
    <p:sldId id="296" r:id="rId27"/>
    <p:sldId id="270" r:id="rId28"/>
    <p:sldId id="292" r:id="rId29"/>
    <p:sldId id="314" r:id="rId30"/>
    <p:sldId id="313" r:id="rId31"/>
    <p:sldId id="297" r:id="rId32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9" autoAdjust="0"/>
    <p:restoredTop sz="82019" autoAdjust="0"/>
  </p:normalViewPr>
  <p:slideViewPr>
    <p:cSldViewPr>
      <p:cViewPr varScale="1">
        <p:scale>
          <a:sx n="64" d="100"/>
          <a:sy n="64" d="100"/>
        </p:scale>
        <p:origin x="16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5" y="0"/>
            <a:ext cx="31623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/>
            </a:lvl1pPr>
          </a:lstStyle>
          <a:p>
            <a:fld id="{2FD33F18-B696-4A99-9777-8A5FC891EC7A}" type="datetime1">
              <a:rPr lang="en-US" altLang="en-US"/>
              <a:pPr/>
              <a:t>10/4/2022</a:t>
            </a:fld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32888"/>
            <a:ext cx="3163888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5" y="9132888"/>
            <a:ext cx="31623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42" tIns="47471" rIns="94942" bIns="47471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200"/>
            </a:lvl1pPr>
          </a:lstStyle>
          <a:p>
            <a:fld id="{B7658238-2EBF-4DA0-A737-C333B9AE64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31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99BDD9E-83EE-42E6-A3F9-4C03D4E1C030}" type="datetime1">
              <a:rPr lang="en-US" altLang="en-US"/>
              <a:pPr/>
              <a:t>10/4/2022</a:t>
            </a:fld>
            <a:endParaRPr lang="en-US" alt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C088A1B-7EB6-4559-AC88-BE8603C70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4952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B9B98CC-65B8-4119-B6E3-960070AFAC0F}" type="datetime1">
              <a:rPr lang="en-US" altLang="en-US"/>
              <a:pPr/>
              <a:t>10/4/2022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08CCF-DCC6-4F95-B218-A2A65498A3A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99BDD9E-83EE-42E6-A3F9-4C03D4E1C030}" type="datetime1">
              <a:rPr lang="en-US" altLang="en-US" smtClean="0"/>
              <a:pPr/>
              <a:t>10/4/2022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88A1B-7EB6-4559-AC88-BE8603C70B8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27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99BDD9E-83EE-42E6-A3F9-4C03D4E1C030}" type="datetime1">
              <a:rPr lang="en-US" altLang="en-US" smtClean="0"/>
              <a:pPr/>
              <a:t>10/4/2022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088A1B-7EB6-4559-AC88-BE8603C70B8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66563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64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66565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6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7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8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9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0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1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2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3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4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5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6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7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8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79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0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1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2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3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4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5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6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7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8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9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0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1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2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3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4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5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6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7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8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9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0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1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2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3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4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5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6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7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8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9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0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1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2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3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4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5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6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7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8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9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0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1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2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3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4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5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6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7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8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9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0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1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2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3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4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5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6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7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8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9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0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1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2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3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4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5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6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7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8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9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0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1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2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3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4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5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6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7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8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9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0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1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2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6663" name="Rectangle 103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CF2DA1BB-7C2C-474C-A0AE-674EF5F095C5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6664" name="Rectangle 104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665" name="Rectangle 10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90FB6342-18BF-4377-BC1A-B5365BE334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6666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667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6668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  <p:sp>
        <p:nvSpPr>
          <p:cNvPr id="66669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6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8" grpId="0" animBg="1" autoUpdateAnimBg="0"/>
      <p:bldP spid="6666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D61FB-0959-4580-A1E2-7C1CE1B1B8EC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51901-D078-47B2-AEFD-D77696151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3130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8A81F-B7BA-431A-99D7-A9CED37ECFDD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50A8-78C0-41CE-BAB6-CECFF2FD1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5591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91DC3-B832-4DF9-9136-9FA3CEDCBFF5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4F91-8141-4632-8B8A-13FA2A46E3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2629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B2BDC-B7E7-44E9-B7E4-4351FA9E8657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4748E-9F96-449B-AB75-133F64C3B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6829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9CBE18-E26F-47E7-8C23-08E419C5E238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91823-EDE4-4974-82DB-A498D0AA8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3289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C6DA0F-5937-40D3-B544-914A7D252468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6B41-EEE4-4809-BEB8-6B4D7C663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7213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7DFE20-F058-4857-8605-CD09364FF12E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2E2C8-615A-4E74-A42E-A7219EFDB3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8117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0564D3-A0D3-4315-A369-D5A72DAB73BE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20798-A9F6-4393-AA6B-5B01B409C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1649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D01837-E319-43AE-ADE4-9817196E5892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E7C40-0FC9-4DCF-96C3-91876E68E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660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9E82DA-EBE5-454A-BC0A-1ABD0641B50F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D4809-D580-466D-A426-366826A4F5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8849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65539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65540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1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2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3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4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5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6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7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8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49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0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1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2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3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4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5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6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7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8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59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0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1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2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3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4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5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6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7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8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69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0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1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2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3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4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5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6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7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8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79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0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1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2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3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4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5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6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7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8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89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0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1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2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3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4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5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6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7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8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599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0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1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2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3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4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5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6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7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8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09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0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1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2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3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4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5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6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7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8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19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0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1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2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3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4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5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6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7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8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29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0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1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2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3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4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5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6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37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638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65639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0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1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642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5643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644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fld id="{8B048EF9-A2B0-40E2-B8F9-1DC88D3081FA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5645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5646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845FAAD3-C655-4715-BFB4-D72E2DA530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5647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hf sldNum="0" hdr="0" ftr="0"/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ota.ase.ro/itb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harvard.edu/~ctm/home/text/others/shannon/entropy/entropy.pdf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6700-3159-4D99-94F5-8BD4E87F26AE}" type="datetime5">
              <a:rPr lang="en-US" altLang="en-US"/>
              <a:pPr/>
              <a:t>4-Oct-22</a:t>
            </a:fld>
            <a:endParaRPr lang="en-US" alt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524000" y="7620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 kern="0" dirty="0" smtClean="0"/>
              <a:t>IT Basics</a:t>
            </a:r>
            <a:br>
              <a:rPr lang="en-US" altLang="en-US" sz="3200" kern="0" dirty="0" smtClean="0"/>
            </a:br>
            <a:r>
              <a:rPr lang="en-US" altLang="en-US" sz="3200" kern="0" dirty="0" smtClean="0"/>
              <a:t>2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996184" y="2286000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itchFamily="2" charset="2"/>
              <a:buNone/>
            </a:pPr>
            <a:endParaRPr lang="en-US" altLang="en-US" sz="2200" kern="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3300" b="1" kern="0" dirty="0" smtClean="0"/>
              <a:t>Elements of Information </a:t>
            </a:r>
            <a:r>
              <a:rPr lang="en-US" altLang="en-US" sz="3300" b="1" kern="0" dirty="0"/>
              <a:t>T</a:t>
            </a:r>
            <a:r>
              <a:rPr lang="en-US" altLang="en-US" sz="3300" b="1" kern="0" dirty="0" smtClean="0"/>
              <a:t>heory</a:t>
            </a:r>
            <a:endParaRPr lang="en-US" altLang="en-US" sz="3300" b="1" kern="0" dirty="0" smtClean="0"/>
          </a:p>
          <a:p>
            <a:pPr algn="ctr">
              <a:buFont typeface="Wingdings" pitchFamily="2" charset="2"/>
              <a:buNone/>
            </a:pPr>
            <a:endParaRPr lang="en-US" altLang="en-US" sz="2200" kern="0" dirty="0" smtClean="0"/>
          </a:p>
          <a:p>
            <a:pPr algn="ctr">
              <a:buFont typeface="Wingdings" pitchFamily="2" charset="2"/>
              <a:buNone/>
            </a:pPr>
            <a:endParaRPr lang="en-US" altLang="en-US" sz="2200" kern="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2200" kern="0" dirty="0" smtClean="0"/>
              <a:t>Prof. R</a:t>
            </a:r>
            <a:r>
              <a:rPr lang="ro-RO" altLang="en-US" sz="2200" kern="0" dirty="0" smtClean="0"/>
              <a:t>ăzvan Z</a:t>
            </a:r>
            <a:r>
              <a:rPr lang="en-US" altLang="en-US" sz="2200" kern="0" dirty="0" smtClean="0"/>
              <a:t>OTA, Ph.D.</a:t>
            </a:r>
            <a:endParaRPr lang="ro-RO" altLang="en-US" sz="2200" kern="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2200" kern="0" dirty="0" smtClean="0">
                <a:hlinkClick r:id="rId3"/>
              </a:rPr>
              <a:t>zota@ase.ro</a:t>
            </a:r>
            <a:endParaRPr lang="en-US" altLang="en-US" sz="2200" kern="0" dirty="0" smtClean="0"/>
          </a:p>
          <a:p>
            <a:pPr algn="ctr">
              <a:buFont typeface="Wingdings" pitchFamily="2" charset="2"/>
              <a:buNone/>
            </a:pPr>
            <a:r>
              <a:rPr lang="en-US" altLang="en-US" sz="2200" kern="0" dirty="0" smtClean="0">
                <a:hlinkClick r:id="rId4"/>
              </a:rPr>
              <a:t>https://</a:t>
            </a:r>
            <a:r>
              <a:rPr lang="ro-RO" altLang="en-US" sz="2200" kern="0" dirty="0" err="1" smtClean="0">
                <a:hlinkClick r:id="rId4"/>
              </a:rPr>
              <a:t>zota</a:t>
            </a:r>
            <a:r>
              <a:rPr lang="en-US" altLang="en-US" sz="2200" kern="0" dirty="0" smtClean="0">
                <a:hlinkClick r:id="rId4"/>
              </a:rPr>
              <a:t>.ase.ro/</a:t>
            </a:r>
            <a:r>
              <a:rPr lang="en-US" altLang="en-US" sz="2200" kern="0" dirty="0" err="1" smtClean="0">
                <a:hlinkClick r:id="rId4"/>
              </a:rPr>
              <a:t>itb</a:t>
            </a:r>
            <a:endParaRPr lang="en-US" altLang="en-US" sz="2200" kern="0" dirty="0" smtClean="0"/>
          </a:p>
          <a:p>
            <a:pPr algn="ctr">
              <a:buNone/>
            </a:pPr>
            <a:r>
              <a:rPr lang="en-US" altLang="en-US" sz="2200" kern="0" dirty="0"/>
              <a:t>Faculty of Cybernetics</a:t>
            </a:r>
            <a:r>
              <a:rPr lang="ro-RO" altLang="en-US" sz="2200" kern="0" dirty="0"/>
              <a:t>, </a:t>
            </a:r>
            <a:r>
              <a:rPr lang="en-US" altLang="en-US" sz="2200" kern="0" dirty="0"/>
              <a:t>S</a:t>
            </a:r>
            <a:r>
              <a:rPr lang="ro-RO" altLang="en-US" sz="2200" kern="0" dirty="0" err="1"/>
              <a:t>tatistic</a:t>
            </a:r>
            <a:r>
              <a:rPr lang="en-US" altLang="en-US" sz="2200" kern="0" dirty="0"/>
              <a:t>s</a:t>
            </a:r>
            <a:r>
              <a:rPr lang="ro-RO" altLang="en-US" sz="2200" kern="0" dirty="0"/>
              <a:t> </a:t>
            </a:r>
            <a:r>
              <a:rPr lang="en-US" altLang="en-US" sz="2200" kern="0" dirty="0"/>
              <a:t>and</a:t>
            </a:r>
            <a:r>
              <a:rPr lang="ro-RO" altLang="en-US" sz="2200" kern="0" dirty="0"/>
              <a:t> </a:t>
            </a:r>
            <a:r>
              <a:rPr lang="en-US" altLang="en-US" sz="2200" kern="0" dirty="0"/>
              <a:t>Economic I</a:t>
            </a:r>
            <a:r>
              <a:rPr lang="ro-RO" altLang="en-US" sz="2200" kern="0" dirty="0" err="1"/>
              <a:t>nformatic</a:t>
            </a:r>
            <a:r>
              <a:rPr lang="en-US" altLang="en-US" sz="2200" kern="0" dirty="0"/>
              <a:t>s – </a:t>
            </a:r>
          </a:p>
          <a:p>
            <a:pPr algn="ctr">
              <a:buNone/>
            </a:pPr>
            <a:r>
              <a:rPr lang="en-US" altLang="en-US" sz="2200" kern="0" dirty="0"/>
              <a:t>BUES</a:t>
            </a:r>
          </a:p>
          <a:p>
            <a:pPr algn="ctr">
              <a:buFont typeface="Wingdings" pitchFamily="2" charset="2"/>
              <a:buNone/>
            </a:pPr>
            <a:endParaRPr lang="ro-RO" altLang="en-US" sz="2200" kern="0" dirty="0" smtClean="0"/>
          </a:p>
          <a:p>
            <a:pPr algn="ctr">
              <a:buFont typeface="Wingdings" pitchFamily="2" charset="2"/>
              <a:buNone/>
            </a:pPr>
            <a:endParaRPr lang="ro-RO" altLang="en-US" sz="2200" kern="0" dirty="0" smtClean="0"/>
          </a:p>
          <a:p>
            <a:pPr algn="ctr">
              <a:buFont typeface="Wingdings" pitchFamily="2" charset="2"/>
              <a:buNone/>
            </a:pPr>
            <a:endParaRPr lang="en-US" altLang="en-US" sz="2200" kern="0" dirty="0" smtClean="0"/>
          </a:p>
          <a:p>
            <a:pPr algn="ctr">
              <a:buFont typeface="Wingdings" pitchFamily="2" charset="2"/>
              <a:buNone/>
            </a:pPr>
            <a:endParaRPr lang="en-US" altLang="en-US" sz="2200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4391044" y="995065"/>
            <a:ext cx="1369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o-RO" altLang="en-US" sz="2600" dirty="0" smtClean="0"/>
              <a:t>Ex</a:t>
            </a:r>
            <a:r>
              <a:rPr lang="en-US" altLang="en-US" sz="2600" dirty="0" smtClean="0"/>
              <a:t>ample</a:t>
            </a:r>
            <a:endParaRPr lang="en-US" altLang="en-US" sz="26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143000" y="3200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142999" y="2318772"/>
            <a:ext cx="77724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sz="2200" dirty="0" smtClean="0"/>
          </a:p>
          <a:p>
            <a:r>
              <a:rPr lang="en-US" sz="2200" dirty="0" smtClean="0"/>
              <a:t>Cod</a:t>
            </a:r>
            <a:r>
              <a:rPr lang="en-US" sz="2200" dirty="0"/>
              <a:t>e</a:t>
            </a:r>
            <a:r>
              <a:rPr lang="en-US" sz="2200" dirty="0" smtClean="0"/>
              <a:t> </a:t>
            </a:r>
            <a:r>
              <a:rPr lang="en-US" sz="2200" dirty="0"/>
              <a:t>1 </a:t>
            </a:r>
            <a:r>
              <a:rPr lang="en-US" sz="2200" dirty="0" smtClean="0"/>
              <a:t>has</a:t>
            </a:r>
            <a:r>
              <a:rPr lang="ro-RO" sz="2200" dirty="0" smtClean="0"/>
              <a:t> </a:t>
            </a:r>
            <a:r>
              <a:rPr lang="en-US" sz="2200" dirty="0" smtClean="0"/>
              <a:t>L </a:t>
            </a:r>
            <a:r>
              <a:rPr lang="en-US" sz="2200" dirty="0"/>
              <a:t>= 1 </a:t>
            </a:r>
            <a:r>
              <a:rPr lang="en-US" sz="2200" dirty="0" smtClean="0"/>
              <a:t>bit</a:t>
            </a:r>
            <a:r>
              <a:rPr lang="ro-RO" sz="2200" dirty="0" smtClean="0"/>
              <a:t>, </a:t>
            </a:r>
            <a:r>
              <a:rPr lang="en-US" sz="2200" dirty="0" smtClean="0"/>
              <a:t>so is (very) short but is not useful because we cannot decode it at destination.</a:t>
            </a:r>
            <a:endParaRPr lang="ro-RO" sz="2200" dirty="0" smtClean="0"/>
          </a:p>
          <a:p>
            <a:endParaRPr lang="en-US" sz="2200" dirty="0"/>
          </a:p>
          <a:p>
            <a:r>
              <a:rPr lang="en-US" sz="2200" dirty="0" smtClean="0"/>
              <a:t>Cod</a:t>
            </a:r>
            <a:r>
              <a:rPr lang="en-US" sz="2200" dirty="0"/>
              <a:t>e</a:t>
            </a:r>
            <a:r>
              <a:rPr lang="en-US" sz="2200" dirty="0" smtClean="0"/>
              <a:t> </a:t>
            </a:r>
            <a:r>
              <a:rPr lang="en-US" sz="2200" dirty="0"/>
              <a:t>2 </a:t>
            </a:r>
            <a:r>
              <a:rPr lang="en-US" sz="2200" dirty="0" smtClean="0"/>
              <a:t>has </a:t>
            </a:r>
            <a:r>
              <a:rPr lang="en-US" sz="2200" dirty="0"/>
              <a:t>L = </a:t>
            </a:r>
            <a:r>
              <a:rPr lang="en-US" sz="2200" dirty="0" smtClean="0"/>
              <a:t>1</a:t>
            </a:r>
            <a:r>
              <a:rPr lang="en-US" sz="2200" dirty="0"/>
              <a:t>.</a:t>
            </a:r>
            <a:r>
              <a:rPr lang="en-US" sz="2200" dirty="0" smtClean="0"/>
              <a:t>75 bits but it has no unique coding for each result/letter</a:t>
            </a:r>
            <a:r>
              <a:rPr lang="ro-RO" sz="2200" dirty="0" smtClean="0"/>
              <a:t>. </a:t>
            </a:r>
            <a:r>
              <a:rPr lang="en-US" sz="2200" dirty="0" smtClean="0"/>
              <a:t>Considering the transmission 010</a:t>
            </a:r>
            <a:r>
              <a:rPr lang="ro-RO" sz="2200" dirty="0" smtClean="0"/>
              <a:t>,</a:t>
            </a:r>
            <a:r>
              <a:rPr lang="en-US" sz="2200" dirty="0" smtClean="0"/>
              <a:t> it can be </a:t>
            </a:r>
            <a:r>
              <a:rPr lang="en-US" sz="2200" b="1" dirty="0" smtClean="0"/>
              <a:t>b</a:t>
            </a:r>
            <a:r>
              <a:rPr lang="en-US" sz="2200" dirty="0" smtClean="0"/>
              <a:t> or</a:t>
            </a:r>
            <a:r>
              <a:rPr lang="ro-RO" sz="2200" dirty="0" smtClean="0"/>
              <a:t> </a:t>
            </a:r>
            <a:r>
              <a:rPr lang="en-US" sz="2200" b="1" dirty="0" smtClean="0"/>
              <a:t>ca</a:t>
            </a:r>
            <a:r>
              <a:rPr lang="ro-RO" sz="2200" dirty="0" smtClean="0"/>
              <a:t>. </a:t>
            </a:r>
            <a:r>
              <a:rPr lang="en-US" sz="2200" dirty="0" smtClean="0"/>
              <a:t>In conclusion, </a:t>
            </a:r>
            <a:r>
              <a:rPr lang="en-US" sz="2200" dirty="0"/>
              <a:t>it also cannot be </a:t>
            </a:r>
            <a:r>
              <a:rPr lang="en-US" sz="2200" dirty="0" smtClean="0"/>
              <a:t>decoded.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35785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4014396" y="990599"/>
            <a:ext cx="233108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o-RO" altLang="en-US" sz="2600" dirty="0" smtClean="0"/>
              <a:t>Ex</a:t>
            </a:r>
            <a:r>
              <a:rPr lang="en-US" altLang="en-US" sz="2600" dirty="0" smtClean="0"/>
              <a:t>ample</a:t>
            </a:r>
            <a:r>
              <a:rPr lang="ro-RO" altLang="en-US" sz="2600" dirty="0" smtClean="0"/>
              <a:t> (cont.)</a:t>
            </a:r>
            <a:endParaRPr lang="en-US" altLang="en-US" sz="26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143000" y="3200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143000" y="1905506"/>
            <a:ext cx="7924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Code </a:t>
            </a:r>
            <a:r>
              <a:rPr lang="en-US" sz="2200" dirty="0"/>
              <a:t>3 </a:t>
            </a:r>
            <a:r>
              <a:rPr lang="en-US" sz="2200" dirty="0" smtClean="0"/>
              <a:t>has </a:t>
            </a:r>
            <a:r>
              <a:rPr lang="en-US" sz="2200" dirty="0"/>
              <a:t>L = </a:t>
            </a:r>
            <a:r>
              <a:rPr lang="en-US" sz="2200" dirty="0" smtClean="0"/>
              <a:t>2</a:t>
            </a:r>
            <a:r>
              <a:rPr lang="en-US" sz="2200" dirty="0"/>
              <a:t>.</a:t>
            </a:r>
            <a:r>
              <a:rPr lang="en-US" sz="2200" dirty="0" smtClean="0"/>
              <a:t>125 bits</a:t>
            </a:r>
            <a:r>
              <a:rPr lang="ro-RO" sz="2200" dirty="0" smtClean="0"/>
              <a:t>, </a:t>
            </a:r>
            <a:r>
              <a:rPr lang="en-US" sz="2200" dirty="0" smtClean="0"/>
              <a:t>so it is longer, and can be uniquely decoded.</a:t>
            </a:r>
            <a:r>
              <a:rPr lang="ro-RO" sz="2200" dirty="0" smtClean="0"/>
              <a:t> </a:t>
            </a:r>
            <a:r>
              <a:rPr lang="en-US" sz="2200" dirty="0" smtClean="0"/>
              <a:t>However, we must wait for the entire reception of the message before decoding, so it is </a:t>
            </a:r>
            <a:r>
              <a:rPr lang="en-US" sz="2200" dirty="0"/>
              <a:t>not </a:t>
            </a:r>
            <a:r>
              <a:rPr lang="en-US" sz="2200" dirty="0" smtClean="0"/>
              <a:t>instantaneously </a:t>
            </a:r>
            <a:r>
              <a:rPr lang="en-US" sz="2200" dirty="0"/>
              <a:t>uniquely decodable</a:t>
            </a:r>
            <a:r>
              <a:rPr lang="ro-RO" sz="2200" dirty="0" smtClean="0"/>
              <a:t>. </a:t>
            </a:r>
            <a:r>
              <a:rPr lang="en-US" sz="2200" dirty="0" smtClean="0"/>
              <a:t> Let us consider the sequence </a:t>
            </a:r>
            <a:r>
              <a:rPr lang="en-US" sz="2200" b="1" dirty="0" smtClean="0"/>
              <a:t>11000</a:t>
            </a:r>
            <a:r>
              <a:rPr lang="ro-RO" sz="2200" dirty="0"/>
              <a:t>: </a:t>
            </a:r>
            <a:r>
              <a:rPr lang="en-US" sz="2200" dirty="0" smtClean="0"/>
              <a:t>the first 4 symbols may represent </a:t>
            </a:r>
            <a:r>
              <a:rPr lang="en-US" sz="2200" b="1" dirty="0" smtClean="0"/>
              <a:t>c</a:t>
            </a:r>
            <a:r>
              <a:rPr lang="ro-RO" sz="2200" b="1" dirty="0"/>
              <a:t>b</a:t>
            </a:r>
            <a:r>
              <a:rPr lang="en-US" sz="2200" dirty="0"/>
              <a:t> </a:t>
            </a:r>
            <a:r>
              <a:rPr lang="en-US" sz="2200" dirty="0" smtClean="0"/>
              <a:t>but the last 0 tells us that the result is, in fact, </a:t>
            </a:r>
            <a:r>
              <a:rPr lang="en-US" sz="2200" b="1" dirty="0" smtClean="0"/>
              <a:t>db</a:t>
            </a:r>
            <a:r>
              <a:rPr lang="en-US" sz="2200" dirty="0" smtClean="0"/>
              <a:t>.</a:t>
            </a:r>
            <a:endParaRPr lang="ro-RO" sz="2200" dirty="0" smtClean="0"/>
          </a:p>
          <a:p>
            <a:endParaRPr lang="en-US" sz="2200" dirty="0"/>
          </a:p>
          <a:p>
            <a:r>
              <a:rPr lang="en-US" sz="2200" dirty="0" smtClean="0"/>
              <a:t>Cod</a:t>
            </a:r>
            <a:r>
              <a:rPr lang="en-US" sz="2200" dirty="0"/>
              <a:t>e</a:t>
            </a:r>
            <a:r>
              <a:rPr lang="en-US" sz="2200" dirty="0" smtClean="0"/>
              <a:t> </a:t>
            </a:r>
            <a:r>
              <a:rPr lang="en-US" sz="2200" dirty="0"/>
              <a:t>4 </a:t>
            </a:r>
            <a:r>
              <a:rPr lang="en-US" sz="2200" dirty="0" smtClean="0"/>
              <a:t>has </a:t>
            </a:r>
            <a:r>
              <a:rPr lang="en-US" sz="2200" dirty="0"/>
              <a:t>L = </a:t>
            </a:r>
            <a:r>
              <a:rPr lang="en-US" sz="2200" dirty="0" smtClean="0"/>
              <a:t>1</a:t>
            </a:r>
            <a:r>
              <a:rPr lang="en-US" sz="2200" dirty="0"/>
              <a:t>.</a:t>
            </a:r>
            <a:r>
              <a:rPr lang="en-US" sz="2200" dirty="0" smtClean="0"/>
              <a:t>75 bits</a:t>
            </a:r>
            <a:r>
              <a:rPr lang="ro-RO" sz="2200" dirty="0" smtClean="0"/>
              <a:t>, </a:t>
            </a:r>
            <a:r>
              <a:rPr lang="en-US" sz="2200" dirty="0" smtClean="0"/>
              <a:t>like code</a:t>
            </a:r>
            <a:r>
              <a:rPr lang="ro-RO" sz="2200" dirty="0" smtClean="0"/>
              <a:t> 2 </a:t>
            </a:r>
            <a:r>
              <a:rPr lang="en-US" sz="2200" dirty="0" smtClean="0"/>
              <a:t>but, in this case, it can be instantaneously uniquely decodable (there is no coding which is a prefix for another coding</a:t>
            </a:r>
            <a:r>
              <a:rPr lang="ro-RO" sz="2200" dirty="0" smtClean="0"/>
              <a:t>– </a:t>
            </a:r>
            <a:r>
              <a:rPr lang="en-US" sz="2200" dirty="0" smtClean="0"/>
              <a:t>in case of code </a:t>
            </a:r>
            <a:r>
              <a:rPr lang="ro-RO" sz="2200" dirty="0" smtClean="0"/>
              <a:t>3, </a:t>
            </a:r>
            <a:r>
              <a:rPr lang="ro-RO" sz="2200" b="1" dirty="0" smtClean="0"/>
              <a:t>c </a:t>
            </a:r>
            <a:r>
              <a:rPr lang="en-US" sz="2200" dirty="0" smtClean="0"/>
              <a:t>is a</a:t>
            </a:r>
            <a:r>
              <a:rPr lang="ro-RO" sz="2200" dirty="0" smtClean="0"/>
              <a:t> prefix </a:t>
            </a:r>
            <a:r>
              <a:rPr lang="en-US" sz="2200" dirty="0" smtClean="0"/>
              <a:t>for </a:t>
            </a:r>
            <a:r>
              <a:rPr lang="ro-RO" sz="2200" dirty="0" smtClean="0"/>
              <a:t>d</a:t>
            </a:r>
            <a:r>
              <a:rPr lang="en-US" sz="2200" dirty="0" smtClean="0"/>
              <a:t>). </a:t>
            </a:r>
            <a:endParaRPr lang="ro-RO" sz="2200" dirty="0" smtClean="0"/>
          </a:p>
        </p:txBody>
      </p:sp>
    </p:spTree>
    <p:extLst>
      <p:ext uri="{BB962C8B-B14F-4D97-AF65-F5344CB8AC3E}">
        <p14:creationId xmlns:p14="http://schemas.microsoft.com/office/powerpoint/2010/main" val="1166077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2718568" y="1020465"/>
            <a:ext cx="49183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Information coding in computers</a:t>
            </a:r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143000" y="3200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143000" y="1905506"/>
            <a:ext cx="77724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b="1" dirty="0" smtClean="0"/>
          </a:p>
          <a:p>
            <a:r>
              <a:rPr lang="ro-RO" sz="2200" b="1" dirty="0" smtClean="0"/>
              <a:t>T</a:t>
            </a:r>
            <a:r>
              <a:rPr lang="en-US" sz="2200" b="1" dirty="0" err="1" smtClean="0"/>
              <a:t>heorem</a:t>
            </a:r>
            <a:r>
              <a:rPr lang="ro-RO" sz="2200" b="1" dirty="0" smtClean="0"/>
              <a:t> (Shannon)</a:t>
            </a:r>
            <a:r>
              <a:rPr lang="ro-RO" sz="2200" b="1" dirty="0"/>
              <a:t>:</a:t>
            </a:r>
            <a:r>
              <a:rPr lang="en-US" sz="2200" dirty="0" smtClean="0"/>
              <a:t> </a:t>
            </a:r>
            <a:endParaRPr lang="ro-RO" sz="2200" dirty="0" smtClean="0"/>
          </a:p>
          <a:p>
            <a:r>
              <a:rPr lang="en-US" sz="2200" dirty="0" smtClean="0"/>
              <a:t>There is a uniquely decodable code of a minimum length which is instantaneously decodable</a:t>
            </a:r>
            <a:r>
              <a:rPr lang="ro-RO" sz="2200" dirty="0" smtClean="0"/>
              <a:t>. </a:t>
            </a:r>
            <a:r>
              <a:rPr lang="en-US" sz="2200" dirty="0" smtClean="0"/>
              <a:t>The minimum length satisfies the double inequality</a:t>
            </a:r>
            <a:r>
              <a:rPr lang="ro-RO" sz="2200" dirty="0" smtClean="0"/>
              <a:t>:</a:t>
            </a:r>
            <a:endParaRPr lang="en-US" sz="2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657600"/>
            <a:ext cx="3429000" cy="5931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9200" y="4419600"/>
            <a:ext cx="7239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We may notice that in the case of the previous example the computed entropy by the Shannon’s formula has the value of </a:t>
            </a:r>
            <a:r>
              <a:rPr lang="ro-RO" sz="2200" dirty="0" smtClean="0"/>
              <a:t>1</a:t>
            </a:r>
            <a:r>
              <a:rPr lang="en-US" sz="2200" dirty="0" smtClean="0"/>
              <a:t>.</a:t>
            </a:r>
            <a:r>
              <a:rPr lang="ro-RO" sz="2200" dirty="0" smtClean="0"/>
              <a:t>75 b</a:t>
            </a:r>
            <a:r>
              <a:rPr lang="en-US" sz="2200" dirty="0" smtClean="0"/>
              <a:t>its</a:t>
            </a:r>
            <a:r>
              <a:rPr lang="ro-RO" sz="2200" dirty="0" smtClean="0"/>
              <a:t>,</a:t>
            </a:r>
            <a:r>
              <a:rPr lang="en-US" sz="2200" dirty="0" smtClean="0"/>
              <a:t> and the length</a:t>
            </a:r>
            <a:r>
              <a:rPr lang="ro-RO" sz="2200" dirty="0" smtClean="0"/>
              <a:t> L </a:t>
            </a:r>
            <a:r>
              <a:rPr lang="en-US" sz="2200" dirty="0" smtClean="0"/>
              <a:t>for code 4 has the same value of </a:t>
            </a:r>
            <a:r>
              <a:rPr lang="ro-RO" sz="2200" dirty="0" smtClean="0"/>
              <a:t>1</a:t>
            </a:r>
            <a:r>
              <a:rPr lang="en-US" sz="2200" dirty="0" smtClean="0"/>
              <a:t>.</a:t>
            </a:r>
            <a:r>
              <a:rPr lang="ro-RO" sz="2200" dirty="0" smtClean="0"/>
              <a:t>75 </a:t>
            </a:r>
            <a:r>
              <a:rPr lang="en-US" sz="2200" dirty="0" smtClean="0"/>
              <a:t>bits, so code 4 is a minimum length code</a:t>
            </a:r>
            <a:r>
              <a:rPr lang="ro-RO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95288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2261942" y="990600"/>
            <a:ext cx="576311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300" dirty="0" smtClean="0"/>
              <a:t>Information coding in computers</a:t>
            </a:r>
            <a:endParaRPr lang="en-US" altLang="en-US" sz="33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2133600" y="3108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1181100" y="2209800"/>
            <a:ext cx="8001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If we consider a set</a:t>
            </a:r>
            <a:r>
              <a:rPr lang="ro-RO" sz="2000" dirty="0" smtClean="0"/>
              <a:t> </a:t>
            </a:r>
            <a:r>
              <a:rPr lang="ro-RO" sz="2000" dirty="0"/>
              <a:t>S={s</a:t>
            </a:r>
            <a:r>
              <a:rPr lang="ro-RO" sz="2000" baseline="-25000" dirty="0"/>
              <a:t>1</a:t>
            </a:r>
            <a:r>
              <a:rPr lang="ro-RO" sz="2000" dirty="0"/>
              <a:t>, s</a:t>
            </a:r>
            <a:r>
              <a:rPr lang="ro-RO" sz="2000" baseline="-25000" dirty="0"/>
              <a:t>2</a:t>
            </a:r>
            <a:r>
              <a:rPr lang="ro-RO" sz="2000" dirty="0"/>
              <a:t>, s</a:t>
            </a:r>
            <a:r>
              <a:rPr lang="ro-RO" sz="2000" baseline="-25000" dirty="0"/>
              <a:t>3</a:t>
            </a:r>
            <a:r>
              <a:rPr lang="ro-RO" sz="2000" dirty="0"/>
              <a:t>,..., s</a:t>
            </a:r>
            <a:r>
              <a:rPr lang="ro-RO" sz="2000" baseline="-25000" dirty="0"/>
              <a:t>n</a:t>
            </a:r>
            <a:r>
              <a:rPr lang="ro-RO" sz="2000" dirty="0"/>
              <a:t>} </a:t>
            </a:r>
            <a:r>
              <a:rPr lang="en-US" sz="2000" dirty="0" smtClean="0"/>
              <a:t>of primary symbols sent by a source of information and</a:t>
            </a:r>
            <a:endParaRPr lang="ro-RO" sz="2000" dirty="0"/>
          </a:p>
          <a:p>
            <a:r>
              <a:rPr lang="ro-RO" sz="2000" dirty="0"/>
              <a:t>A={a</a:t>
            </a:r>
            <a:r>
              <a:rPr lang="ro-RO" sz="2000" baseline="-25000" dirty="0"/>
              <a:t>1</a:t>
            </a:r>
            <a:r>
              <a:rPr lang="ro-RO" sz="2000" dirty="0"/>
              <a:t>, a</a:t>
            </a:r>
            <a:r>
              <a:rPr lang="ro-RO" sz="2000" baseline="-25000" dirty="0"/>
              <a:t>2</a:t>
            </a:r>
            <a:r>
              <a:rPr lang="ro-RO" sz="2000" dirty="0"/>
              <a:t>,..., a</a:t>
            </a:r>
            <a:r>
              <a:rPr lang="ro-RO" sz="2000" baseline="-25000" dirty="0"/>
              <a:t>D</a:t>
            </a:r>
            <a:r>
              <a:rPr lang="ro-RO" sz="2000" dirty="0"/>
              <a:t>} </a:t>
            </a:r>
            <a:r>
              <a:rPr lang="en-US" sz="2000" dirty="0" smtClean="0"/>
              <a:t>the set for the symbols of the used code</a:t>
            </a:r>
            <a:r>
              <a:rPr lang="ro-RO" sz="2000" dirty="0" smtClean="0"/>
              <a:t>.</a:t>
            </a:r>
            <a:endParaRPr lang="ro-RO" sz="2000" dirty="0"/>
          </a:p>
          <a:p>
            <a:endParaRPr lang="ro-RO" sz="2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 smtClean="0"/>
              <a:t>With these symbols we may construct </a:t>
            </a:r>
            <a:r>
              <a:rPr lang="en-US" altLang="en-US" sz="2000" b="1" i="1" dirty="0"/>
              <a:t>n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code-words: </a:t>
            </a:r>
            <a:r>
              <a:rPr lang="en-US" altLang="en-US" sz="2000" dirty="0"/>
              <a:t>C ={c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,c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,…,</a:t>
            </a:r>
            <a:r>
              <a:rPr lang="en-US" altLang="en-US" sz="2000" dirty="0" err="1"/>
              <a:t>c</a:t>
            </a:r>
            <a:r>
              <a:rPr lang="en-US" altLang="en-US" sz="2000" baseline="-25000" dirty="0" err="1"/>
              <a:t>n</a:t>
            </a:r>
            <a:r>
              <a:rPr lang="en-US" altLang="en-US" sz="2000" dirty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 smtClean="0"/>
              <a:t>The code-words are finite sequences of symbols from set A.</a:t>
            </a:r>
            <a:endParaRPr lang="en-US" altLang="en-US" sz="2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 smtClean="0"/>
              <a:t>In fact, </a:t>
            </a:r>
            <a:r>
              <a:rPr lang="en-US" altLang="en-US" sz="2000" b="1" dirty="0" smtClean="0"/>
              <a:t>coding</a:t>
            </a:r>
            <a:r>
              <a:rPr lang="en-US" altLang="en-US" sz="2000" dirty="0" smtClean="0"/>
              <a:t> represents the operation of stating a bi-univocal correspondence between the symbols </a:t>
            </a:r>
            <a:r>
              <a:rPr lang="en-US" altLang="en-US" sz="2000" dirty="0" err="1"/>
              <a:t>s</a:t>
            </a:r>
            <a:r>
              <a:rPr lang="en-US" altLang="en-US" sz="2000" baseline="-25000" dirty="0" err="1" smtClean="0"/>
              <a:t>i</a:t>
            </a:r>
            <a:r>
              <a:rPr lang="en-US" altLang="en-US" sz="2000" dirty="0" err="1" smtClean="0">
                <a:sym typeface="Symbol" pitchFamily="18" charset="2"/>
              </a:rPr>
              <a:t>S</a:t>
            </a:r>
            <a:r>
              <a:rPr lang="en-US" altLang="en-US" sz="2000" dirty="0" smtClean="0">
                <a:sym typeface="Symbol" pitchFamily="18" charset="2"/>
              </a:rPr>
              <a:t> and </a:t>
            </a:r>
            <a:r>
              <a:rPr lang="en-US" altLang="en-US" sz="2000" dirty="0" err="1">
                <a:sym typeface="Symbol" pitchFamily="18" charset="2"/>
              </a:rPr>
              <a:t>c</a:t>
            </a:r>
            <a:r>
              <a:rPr lang="en-US" altLang="en-US" sz="2000" baseline="-25000" dirty="0" err="1"/>
              <a:t>i</a:t>
            </a:r>
            <a:r>
              <a:rPr lang="en-US" altLang="en-US" sz="2000" dirty="0" err="1">
                <a:sym typeface="Symbol" pitchFamily="18" charset="2"/>
              </a:rPr>
              <a:t>C</a:t>
            </a:r>
            <a:r>
              <a:rPr lang="en-US" altLang="en-US" sz="2000" dirty="0">
                <a:sym typeface="Symbol" pitchFamily="18" charset="2"/>
              </a:rPr>
              <a:t>. </a:t>
            </a:r>
            <a:endParaRPr lang="en-US" altLang="en-US" sz="2000" dirty="0" smtClean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 smtClean="0">
                <a:sym typeface="Symbol" pitchFamily="18" charset="2"/>
              </a:rPr>
              <a:t>We say that the set of words c</a:t>
            </a:r>
            <a:r>
              <a:rPr lang="en-US" altLang="en-US" sz="2000" baseline="-25000" dirty="0" smtClean="0">
                <a:sym typeface="Symbol" pitchFamily="18" charset="2"/>
              </a:rPr>
              <a:t>i</a:t>
            </a:r>
            <a:r>
              <a:rPr lang="en-US" altLang="en-US" sz="2000" dirty="0" smtClean="0">
                <a:sym typeface="Symbol" pitchFamily="18" charset="2"/>
              </a:rPr>
              <a:t> 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dirty="0" err="1">
                <a:sym typeface="Symbol" pitchFamily="18" charset="2"/>
              </a:rPr>
              <a:t>i</a:t>
            </a:r>
            <a:r>
              <a:rPr lang="en-US" altLang="en-US" sz="2000" dirty="0">
                <a:sym typeface="Symbol" pitchFamily="18" charset="2"/>
              </a:rPr>
              <a:t>=1..k ) </a:t>
            </a:r>
            <a:r>
              <a:rPr lang="en-US" altLang="en-US" sz="2000" dirty="0" smtClean="0">
                <a:sym typeface="Symbol" pitchFamily="18" charset="2"/>
              </a:rPr>
              <a:t>are making a </a:t>
            </a:r>
            <a:r>
              <a:rPr lang="en-US" altLang="en-US" sz="2000" i="1" dirty="0" smtClean="0">
                <a:sym typeface="Symbol" pitchFamily="18" charset="2"/>
              </a:rPr>
              <a:t>code</a:t>
            </a:r>
            <a:r>
              <a:rPr lang="en-US" altLang="en-US" sz="2000" dirty="0" smtClean="0">
                <a:sym typeface="Symbol" pitchFamily="18" charset="2"/>
              </a:rPr>
              <a:t>.</a:t>
            </a:r>
            <a:endParaRPr lang="ro-RO" altLang="en-US" sz="2000" dirty="0">
              <a:sym typeface="Symbol" pitchFamily="18" charset="2"/>
            </a:endParaRPr>
          </a:p>
          <a:p>
            <a:pPr eaLnBrk="1" hangingPunct="1"/>
            <a:r>
              <a:rPr lang="en-US" altLang="en-US" sz="2000" dirty="0" smtClean="0">
                <a:sym typeface="Symbol" pitchFamily="18" charset="2"/>
              </a:rPr>
              <a:t>In a coding, </a:t>
            </a:r>
            <a:r>
              <a:rPr lang="en-US" altLang="en-US" sz="2000" dirty="0">
                <a:sym typeface="Symbol" pitchFamily="18" charset="2"/>
              </a:rPr>
              <a:t>i</a:t>
            </a:r>
            <a:r>
              <a:rPr lang="en-US" altLang="en-US" sz="2000" dirty="0" smtClean="0">
                <a:sym typeface="Symbol" pitchFamily="18" charset="2"/>
              </a:rPr>
              <a:t>t may exist two types of words:</a:t>
            </a:r>
            <a:endParaRPr lang="ro-RO" altLang="en-US" sz="2000" dirty="0"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altLang="en-US" sz="2000" dirty="0" smtClean="0">
                <a:sym typeface="Symbol" pitchFamily="18" charset="2"/>
              </a:rPr>
              <a:t> Words with sense</a:t>
            </a:r>
            <a:endParaRPr lang="ro-RO" altLang="en-US" sz="2000" dirty="0">
              <a:sym typeface="Symbol" pitchFamily="18" charset="2"/>
            </a:endParaRPr>
          </a:p>
          <a:p>
            <a:pPr eaLnBrk="1" hangingPunct="1">
              <a:buFontTx/>
              <a:buChar char="•"/>
            </a:pPr>
            <a:r>
              <a:rPr lang="en-US" altLang="en-US" sz="2000" dirty="0" smtClean="0">
                <a:sym typeface="Symbol" pitchFamily="18" charset="2"/>
              </a:rPr>
              <a:t> Words without sense</a:t>
            </a:r>
            <a:endParaRPr lang="en-US" altLang="en-US" sz="20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 dirty="0"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9198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 dirty="0" smtClean="0"/>
              <a:t>Entropy properties</a:t>
            </a:r>
            <a:endParaRPr lang="en-US" altLang="en-US" sz="3300" dirty="0"/>
          </a:p>
        </p:txBody>
      </p:sp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1182688" y="3021013"/>
          <a:ext cx="7732712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Equation" r:id="rId3" imgW="3047760" imgH="1091880" progId="Equation.3">
                  <p:embed/>
                </p:oleObj>
              </mc:Choice>
              <mc:Fallback>
                <p:oleObj name="Equation" r:id="rId3" imgW="304776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3021013"/>
                        <a:ext cx="7732712" cy="277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/>
              <a:t>Entropy </a:t>
            </a:r>
            <a:r>
              <a:rPr lang="en-US" altLang="en-US" sz="2800" dirty="0" smtClean="0"/>
              <a:t>properties </a:t>
            </a:r>
            <a:r>
              <a:rPr lang="en-US" altLang="en-US" sz="2800" dirty="0"/>
              <a:t>(cont.)</a:t>
            </a:r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828547"/>
              </p:ext>
            </p:extLst>
          </p:nvPr>
        </p:nvGraphicFramePr>
        <p:xfrm>
          <a:off x="1109663" y="2649538"/>
          <a:ext cx="7958137" cy="359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2" name="Equation" r:id="rId3" imgW="3454200" imgH="1562040" progId="Equation.3">
                  <p:embed/>
                </p:oleObj>
              </mc:Choice>
              <mc:Fallback>
                <p:oleObj name="Equation" r:id="rId3" imgW="3454200" imgH="1562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649538"/>
                        <a:ext cx="7958137" cy="359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/>
              <a:t>Entropy properties (cont.)</a:t>
            </a:r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1676400" y="3659188"/>
          <a:ext cx="6096000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6" name="Equation" r:id="rId3" imgW="2539800" imgH="888840" progId="Equation.3">
                  <p:embed/>
                </p:oleObj>
              </mc:Choice>
              <mc:Fallback>
                <p:oleObj name="Equation" r:id="rId3" imgW="253980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59188"/>
                        <a:ext cx="6096000" cy="213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990600"/>
            <a:ext cx="7772400" cy="1143000"/>
          </a:xfrm>
        </p:spPr>
        <p:txBody>
          <a:bodyPr/>
          <a:lstStyle/>
          <a:p>
            <a:r>
              <a:rPr lang="en-US" altLang="en-US" sz="3200" dirty="0" smtClean="0"/>
              <a:t>Arithmetic basis of the computers</a:t>
            </a:r>
            <a:r>
              <a:rPr lang="ro-RO" altLang="en-US" sz="3200" dirty="0" smtClean="0"/>
              <a:t> </a:t>
            </a:r>
            <a:endParaRPr lang="en-US" altLang="en-US" sz="3200" dirty="0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219200" y="2077045"/>
            <a:ext cx="77724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/>
              <a:t>http://www.ma.utexas.edu/users/mks/326K04/what.html</a:t>
            </a:r>
          </a:p>
          <a:p>
            <a:pPr>
              <a:spcBef>
                <a:spcPct val="50000"/>
              </a:spcBef>
            </a:pPr>
            <a:r>
              <a:rPr lang="en-US" altLang="en-US" sz="2200" dirty="0" smtClean="0"/>
              <a:t>Number system </a:t>
            </a:r>
            <a:r>
              <a:rPr lang="en-US" altLang="en-US" sz="2200" dirty="0"/>
              <a:t>= </a:t>
            </a:r>
            <a:r>
              <a:rPr lang="en-US" altLang="en-US" sz="2200" dirty="0" smtClean="0"/>
              <a:t>a collection of numbers together with operations, properties of the operations and a system representing these numbers. Collection of representation rules by using symbols (</a:t>
            </a:r>
            <a:r>
              <a:rPr lang="en-US" altLang="en-US" sz="2200" i="1" dirty="0" smtClean="0"/>
              <a:t>digits</a:t>
            </a:r>
            <a:r>
              <a:rPr lang="en-US" altLang="en-US" sz="2200" dirty="0" smtClean="0"/>
              <a:t>). </a:t>
            </a:r>
            <a:endParaRPr lang="ro-RO" altLang="en-US" sz="2200" dirty="0"/>
          </a:p>
          <a:p>
            <a:pPr>
              <a:spcBef>
                <a:spcPct val="50000"/>
              </a:spcBef>
            </a:pPr>
            <a:r>
              <a:rPr lang="en-US" altLang="en-US" sz="2200" dirty="0" smtClean="0"/>
              <a:t>The number of allowed symbols is the base (radix) of the number system</a:t>
            </a:r>
            <a:endParaRPr lang="en-US" altLang="en-US" sz="2200" dirty="0"/>
          </a:p>
          <a:p>
            <a:r>
              <a:rPr lang="en-US" altLang="en-US" sz="2200" dirty="0" smtClean="0"/>
              <a:t>Number systems</a:t>
            </a:r>
            <a:endParaRPr lang="en-US" altLang="en-US" sz="2200" dirty="0"/>
          </a:p>
          <a:p>
            <a:pPr lvl="1">
              <a:buFontTx/>
              <a:buChar char="•"/>
            </a:pPr>
            <a:r>
              <a:rPr lang="en-US" altLang="en-US" sz="2200" dirty="0"/>
              <a:t> </a:t>
            </a:r>
            <a:r>
              <a:rPr lang="en-US" altLang="en-US" sz="2200" dirty="0" smtClean="0"/>
              <a:t>positional</a:t>
            </a:r>
            <a:endParaRPr lang="en-US" altLang="en-US" sz="2200" dirty="0"/>
          </a:p>
          <a:p>
            <a:pPr lvl="1">
              <a:buFontTx/>
              <a:buChar char="•"/>
            </a:pPr>
            <a:r>
              <a:rPr lang="en-US" altLang="en-US" sz="2200" dirty="0"/>
              <a:t> </a:t>
            </a:r>
            <a:r>
              <a:rPr lang="en-US" altLang="en-US" sz="2200" dirty="0" smtClean="0"/>
              <a:t>non-positional</a:t>
            </a:r>
            <a:endParaRPr lang="en-US" altLang="en-US" sz="2200" dirty="0"/>
          </a:p>
          <a:p>
            <a:pPr>
              <a:buFont typeface="Wingdings" pitchFamily="2" charset="2"/>
              <a:buNone/>
            </a:pPr>
            <a:r>
              <a:rPr lang="en-US" altLang="en-US" sz="2200" dirty="0" smtClean="0"/>
              <a:t>The roman system</a:t>
            </a:r>
            <a:endParaRPr lang="en-US" altLang="en-US" sz="2200" dirty="0"/>
          </a:p>
          <a:p>
            <a:pPr>
              <a:buFont typeface="Wingdings" pitchFamily="2" charset="2"/>
              <a:buNone/>
            </a:pPr>
            <a:r>
              <a:rPr lang="en-US" altLang="en-US" sz="2200" dirty="0"/>
              <a:t>I	X	C	M		V	L	D</a:t>
            </a:r>
          </a:p>
          <a:p>
            <a:pPr>
              <a:buFont typeface="Wingdings" pitchFamily="2" charset="2"/>
              <a:buNone/>
            </a:pPr>
            <a:r>
              <a:rPr lang="en-US" altLang="en-US" sz="2200" dirty="0"/>
              <a:t>1	10	100	1000		5	50	500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 dirty="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altLang="en-US" sz="3200" dirty="0"/>
              <a:t>Arithmetic basis of the computers</a:t>
            </a:r>
            <a:r>
              <a:rPr lang="ro-RO" altLang="en-US" sz="3200" dirty="0"/>
              <a:t> </a:t>
            </a:r>
            <a:endParaRPr lang="en-US" altLang="en-US" sz="3200" dirty="0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219200" y="2362200"/>
            <a:ext cx="73914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30563"/>
            <a:ext cx="5648325" cy="324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150938" y="2362200"/>
            <a:ext cx="8216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In the case when </a:t>
            </a:r>
            <a:r>
              <a:rPr lang="en-US" altLang="en-US" b="1" dirty="0" smtClean="0"/>
              <a:t>a smaller value is positioned after a symbol with a bigger </a:t>
            </a:r>
          </a:p>
          <a:p>
            <a:r>
              <a:rPr lang="en-US" altLang="en-US" b="1" dirty="0" smtClean="0"/>
              <a:t>value</a:t>
            </a:r>
            <a:r>
              <a:rPr lang="ro-RO" altLang="en-US" dirty="0" smtClean="0"/>
              <a:t>, </a:t>
            </a:r>
            <a:r>
              <a:rPr lang="en-US" altLang="en-US" dirty="0" smtClean="0"/>
              <a:t>the values are </a:t>
            </a:r>
            <a:r>
              <a:rPr lang="en-US" altLang="en-US" b="1" dirty="0" smtClean="0"/>
              <a:t>added</a:t>
            </a:r>
            <a:r>
              <a:rPr lang="ro-RO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914400"/>
            <a:ext cx="7772400" cy="1143000"/>
          </a:xfrm>
        </p:spPr>
        <p:txBody>
          <a:bodyPr/>
          <a:lstStyle/>
          <a:p>
            <a:r>
              <a:rPr lang="en-US" altLang="en-US" sz="3200" dirty="0"/>
              <a:t>Arithmetic basis of the computers</a:t>
            </a:r>
            <a:r>
              <a:rPr lang="ro-RO" altLang="en-US" sz="3200" dirty="0"/>
              <a:t> </a:t>
            </a:r>
            <a:endParaRPr lang="en-US" altLang="en-US" sz="3200" dirty="0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219200" y="2362200"/>
            <a:ext cx="73914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altLang="en-US" sz="220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150938" y="2286000"/>
            <a:ext cx="806663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In the case when a symbol with a smaller value is positioned before</a:t>
            </a:r>
          </a:p>
          <a:p>
            <a:r>
              <a:rPr lang="en-US" altLang="en-US" dirty="0"/>
              <a:t>a</a:t>
            </a:r>
            <a:r>
              <a:rPr lang="en-US" altLang="en-US" dirty="0" smtClean="0"/>
              <a:t> symbol with a bigger value</a:t>
            </a:r>
            <a:r>
              <a:rPr lang="ro-RO" altLang="en-US" dirty="0" smtClean="0"/>
              <a:t>, </a:t>
            </a:r>
            <a:r>
              <a:rPr lang="en-US" altLang="en-US" dirty="0" smtClean="0"/>
              <a:t>the smaller value is subtracted from the other </a:t>
            </a:r>
          </a:p>
          <a:p>
            <a:r>
              <a:rPr lang="en-US" altLang="en-US" dirty="0" smtClean="0"/>
              <a:t>value</a:t>
            </a:r>
            <a:r>
              <a:rPr lang="ro-RO" altLang="en-US" dirty="0" smtClean="0"/>
              <a:t>.</a:t>
            </a:r>
            <a:endParaRPr lang="en-US" altLang="en-US" dirty="0"/>
          </a:p>
        </p:txBody>
      </p:sp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49650"/>
            <a:ext cx="7543800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 dirty="0" smtClean="0"/>
              <a:t>Information theory basics</a:t>
            </a:r>
            <a:endParaRPr lang="en-US" altLang="en-US" sz="3300" dirty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366838" y="2579688"/>
            <a:ext cx="7700962" cy="289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19200" indent="-533400"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790700" indent="-457200" algn="ctr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286000" indent="-3810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743200" indent="-342900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32004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6576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41148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572000" indent="-3429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000" dirty="0"/>
              <a:t>1. </a:t>
            </a:r>
            <a:r>
              <a:rPr lang="en-US" altLang="en-US" sz="2000" dirty="0" smtClean="0"/>
              <a:t>Entropy (information)</a:t>
            </a:r>
            <a:endParaRPr lang="en-US" altLang="en-US" sz="2000" dirty="0"/>
          </a:p>
          <a:p>
            <a:pPr algn="l"/>
            <a:r>
              <a:rPr lang="en-US" altLang="en-US" sz="2000" dirty="0"/>
              <a:t>	</a:t>
            </a:r>
            <a:r>
              <a:rPr lang="en-US" altLang="en-US" sz="2000" dirty="0" smtClean="0"/>
              <a:t>Information </a:t>
            </a:r>
            <a:r>
              <a:rPr lang="en-US" altLang="en-US" sz="2000" dirty="0"/>
              <a:t>= </a:t>
            </a:r>
            <a:r>
              <a:rPr lang="en-US" altLang="en-US" sz="2000" dirty="0" smtClean="0"/>
              <a:t>a message which brings a new statement in a problem with some degree of uncertainty.</a:t>
            </a:r>
            <a:endParaRPr lang="en-US" altLang="en-US" sz="2000" dirty="0"/>
          </a:p>
          <a:p>
            <a:pPr algn="l"/>
            <a:r>
              <a:rPr lang="en-US" altLang="en-US" sz="2000" dirty="0"/>
              <a:t>	</a:t>
            </a:r>
            <a:r>
              <a:rPr lang="en-US" altLang="en-US" sz="2000" dirty="0" smtClean="0"/>
              <a:t>The uncertainty </a:t>
            </a:r>
            <a:r>
              <a:rPr lang="en-US" altLang="en-US" sz="2000" b="1" dirty="0" smtClean="0"/>
              <a:t>is lowering</a:t>
            </a:r>
            <a:r>
              <a:rPr lang="en-US" altLang="en-US" sz="2000" dirty="0" smtClean="0"/>
              <a:t> as the information appears.</a:t>
            </a:r>
            <a:endParaRPr lang="en-US" altLang="en-US" sz="2000" dirty="0"/>
          </a:p>
          <a:p>
            <a:pPr algn="l"/>
            <a:r>
              <a:rPr lang="en-US" altLang="en-US" sz="2000" dirty="0"/>
              <a:t>	</a:t>
            </a:r>
            <a:r>
              <a:rPr lang="en-US" altLang="en-US" sz="2000" dirty="0" smtClean="0"/>
              <a:t>Being the experiment X</a:t>
            </a:r>
            <a:r>
              <a:rPr lang="en-US" altLang="en-US" sz="2000" dirty="0"/>
              <a:t>, </a:t>
            </a:r>
            <a:r>
              <a:rPr lang="en-US" altLang="en-US" sz="2000" dirty="0" smtClean="0"/>
              <a:t>with the probability distribution:</a:t>
            </a:r>
            <a:endParaRPr lang="en-US" altLang="en-US" sz="2000" dirty="0"/>
          </a:p>
          <a:p>
            <a:pPr algn="l"/>
            <a:endParaRPr lang="en-US" altLang="en-US" sz="2000" dirty="0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3962400" y="4481513"/>
          <a:ext cx="19812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Equation" r:id="rId4" imgW="1180800" imgH="507960" progId="Equation.3">
                  <p:embed/>
                </p:oleObj>
              </mc:Choice>
              <mc:Fallback>
                <p:oleObj name="Equation" r:id="rId4" imgW="1180800" imgH="507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81513"/>
                        <a:ext cx="198120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128838" y="5622925"/>
            <a:ext cx="54393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The system of events is considered to be </a:t>
            </a:r>
            <a:r>
              <a:rPr lang="en-US" altLang="en-US" b="1" dirty="0" smtClean="0"/>
              <a:t>complete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62EF-3910-4D60-858E-05AB68894340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990600"/>
            <a:ext cx="7073900" cy="762000"/>
          </a:xfrm>
        </p:spPr>
        <p:txBody>
          <a:bodyPr/>
          <a:lstStyle/>
          <a:p>
            <a:r>
              <a:rPr lang="en-US" altLang="en-US" sz="3200" dirty="0" smtClean="0"/>
              <a:t>Representing a number in a base</a:t>
            </a:r>
            <a:endParaRPr lang="en-US" altLang="en-US" sz="32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81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Integer representation</a:t>
            </a:r>
            <a:endParaRPr lang="en-US" altLang="en-US" sz="2000" dirty="0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981200" y="3810000"/>
          <a:ext cx="42227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8" name="Equation" r:id="rId3" imgW="2197080" imgH="241200" progId="Equation.3">
                  <p:embed/>
                </p:oleObj>
              </mc:Choice>
              <mc:Fallback>
                <p:oleObj name="Equation" r:id="rId3" imgW="219708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42227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812925" y="4433888"/>
            <a:ext cx="6873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smtClean="0"/>
              <a:t>This is the representation of integer </a:t>
            </a:r>
            <a:r>
              <a:rPr lang="ro-RO" altLang="en-US" dirty="0" smtClean="0"/>
              <a:t>N </a:t>
            </a:r>
            <a:r>
              <a:rPr lang="en-US" altLang="en-US" dirty="0" smtClean="0"/>
              <a:t>in base</a:t>
            </a:r>
            <a:r>
              <a:rPr lang="ro-RO" altLang="en-US" dirty="0" smtClean="0"/>
              <a:t> </a:t>
            </a:r>
            <a:r>
              <a:rPr lang="ro-RO" altLang="en-US" dirty="0"/>
              <a:t>b. </a:t>
            </a:r>
            <a:endParaRPr lang="en-US" altLang="en-US" dirty="0" smtClean="0"/>
          </a:p>
          <a:p>
            <a:r>
              <a:rPr lang="en-US" altLang="en-US" dirty="0" smtClean="0"/>
              <a:t>The digits of number </a:t>
            </a:r>
            <a:r>
              <a:rPr lang="ro-RO" altLang="en-US" dirty="0" smtClean="0"/>
              <a:t>N </a:t>
            </a:r>
            <a:r>
              <a:rPr lang="en-US" altLang="en-US" dirty="0" smtClean="0"/>
              <a:t>have the following property:</a:t>
            </a:r>
            <a:endParaRPr lang="en-US" altLang="en-US" dirty="0"/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2851150" y="5170488"/>
          <a:ext cx="26368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9" name="Equation" r:id="rId5" imgW="1371600" imgH="253800" progId="Equation.3">
                  <p:embed/>
                </p:oleObj>
              </mc:Choice>
              <mc:Fallback>
                <p:oleObj name="Equation" r:id="rId5" imgW="13716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5170488"/>
                        <a:ext cx="26368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3140075" y="3265488"/>
          <a:ext cx="19034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30" name="Equation" r:id="rId7" imgW="990360" imgH="253800" progId="Equation.3">
                  <p:embed/>
                </p:oleObj>
              </mc:Choice>
              <mc:Fallback>
                <p:oleObj name="Equation" r:id="rId7" imgW="99036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0075" y="3265488"/>
                        <a:ext cx="1903413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build="p" autoUpdateAnimBg="0" advAuto="1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D920-04FA-4040-B13A-617B573B9DEF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990600"/>
            <a:ext cx="7073900" cy="762000"/>
          </a:xfrm>
        </p:spPr>
        <p:txBody>
          <a:bodyPr/>
          <a:lstStyle/>
          <a:p>
            <a:r>
              <a:rPr lang="en-US" altLang="en-US" sz="3200" dirty="0" smtClean="0"/>
              <a:t>Real number representation</a:t>
            </a:r>
            <a:endParaRPr lang="en-US" altLang="en-US" sz="32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953375" cy="381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R</a:t>
            </a:r>
            <a:r>
              <a:rPr lang="ro-RO" altLang="en-US" sz="2000" dirty="0" smtClean="0"/>
              <a:t>eal</a:t>
            </a:r>
            <a:r>
              <a:rPr lang="en-US" altLang="en-US" sz="2000" dirty="0" smtClean="0"/>
              <a:t> number</a:t>
            </a:r>
            <a:r>
              <a:rPr lang="ro-RO" altLang="en-US" sz="2000" dirty="0" smtClean="0"/>
              <a:t> R</a:t>
            </a:r>
            <a:r>
              <a:rPr lang="en-US" altLang="en-US" sz="2000" dirty="0" smtClean="0"/>
              <a:t> representation:</a:t>
            </a:r>
            <a:endParaRPr lang="ro-RO" alt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1358900" y="3810000"/>
          <a:ext cx="71755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9" name="Equation" r:id="rId3" imgW="3733560" imgH="241200" progId="Equation.3">
                  <p:embed/>
                </p:oleObj>
              </mc:Choice>
              <mc:Fallback>
                <p:oleObj name="Equation" r:id="rId3" imgW="37335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3810000"/>
                        <a:ext cx="71755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812925" y="4433888"/>
            <a:ext cx="6873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smtClean="0"/>
              <a:t>This is the representation of a real number R in base b. The digits of R have the following property:</a:t>
            </a:r>
            <a:endParaRPr lang="en-US" altLang="en-US" dirty="0"/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406433"/>
              </p:ext>
            </p:extLst>
          </p:nvPr>
        </p:nvGraphicFramePr>
        <p:xfrm>
          <a:off x="1970088" y="5168900"/>
          <a:ext cx="561498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0" name="Equation" r:id="rId5" imgW="2920680" imgH="482400" progId="Equation.3">
                  <p:embed/>
                </p:oleObj>
              </mc:Choice>
              <mc:Fallback>
                <p:oleObj name="Equation" r:id="rId5" imgW="292068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5168900"/>
                        <a:ext cx="5614987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2640013" y="3265488"/>
          <a:ext cx="290353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1" name="Equation" r:id="rId7" imgW="1511280" imgH="253800" progId="Equation.3">
                  <p:embed/>
                </p:oleObj>
              </mc:Choice>
              <mc:Fallback>
                <p:oleObj name="Equation" r:id="rId7" imgW="151128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3265488"/>
                        <a:ext cx="290353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83" grpId="0" build="p" autoUpdateAnimBg="0" advAuto="1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2762-A784-45B1-A750-8D1BBADADF13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38200"/>
            <a:ext cx="7073900" cy="762000"/>
          </a:xfrm>
        </p:spPr>
        <p:txBody>
          <a:bodyPr/>
          <a:lstStyle/>
          <a:p>
            <a:r>
              <a:rPr lang="en-US" altLang="en-US" sz="3200" dirty="0" smtClean="0"/>
              <a:t>Base conversion</a:t>
            </a:r>
            <a:endParaRPr lang="en-US" altLang="en-US" sz="32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r>
              <a:rPr lang="en-US" altLang="en-US" sz="2400" dirty="0" smtClean="0"/>
              <a:t>Base conversion (integer part, fractional part)</a:t>
            </a:r>
            <a:endParaRPr lang="en-US" altLang="en-US" sz="2400" dirty="0"/>
          </a:p>
          <a:p>
            <a:r>
              <a:rPr lang="en-US" altLang="en-US" sz="2400" dirty="0" smtClean="0"/>
              <a:t>Quick conversion between numbers represented in bases that have the following relation:</a:t>
            </a: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3962400" y="4495800"/>
          <a:ext cx="22098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4" name="Equation" r:id="rId3" imgW="990360" imgH="228600" progId="Equation.3">
                  <p:embed/>
                </p:oleObj>
              </mc:Choice>
              <mc:Fallback>
                <p:oleObj name="Equation" r:id="rId3" imgW="9903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22098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build="p" autoUpdateAnimBg="0" advAuto="1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D73F-A880-4E22-A351-B68A228A2E3E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819400"/>
            <a:ext cx="7548563" cy="1900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dirty="0" smtClean="0"/>
              <a:t>Fixed point representation</a:t>
            </a:r>
            <a:endParaRPr lang="en-US" altLang="en-US" sz="2400" dirty="0"/>
          </a:p>
          <a:p>
            <a:pPr lvl="1"/>
            <a:r>
              <a:rPr lang="en-US" altLang="en-US" sz="2400" dirty="0" smtClean="0"/>
              <a:t>direct code (binary)</a:t>
            </a:r>
          </a:p>
          <a:p>
            <a:pPr lvl="1"/>
            <a:r>
              <a:rPr lang="en-US" altLang="en-US" sz="2400" dirty="0" smtClean="0"/>
              <a:t>inverse code (one’s complement)</a:t>
            </a:r>
            <a:endParaRPr lang="en-US" altLang="en-US" sz="2400" dirty="0"/>
          </a:p>
          <a:p>
            <a:pPr lvl="1"/>
            <a:r>
              <a:rPr lang="en-US" altLang="en-US" sz="2400" dirty="0"/>
              <a:t>c</a:t>
            </a:r>
            <a:r>
              <a:rPr lang="en-US" altLang="en-US" sz="2400" dirty="0" smtClean="0"/>
              <a:t>omplement code (two’s complement)</a:t>
            </a:r>
            <a:endParaRPr lang="en-US" altLang="en-US" sz="2400" dirty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752600" y="838200"/>
            <a:ext cx="4493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smtClean="0"/>
              <a:t>Fixed point representation</a:t>
            </a:r>
            <a:endParaRPr lang="en-US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49F6-DF89-4F73-AD76-15EBFF0D16A5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752600" y="838200"/>
            <a:ext cx="20890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smtClean="0"/>
              <a:t>D</a:t>
            </a:r>
            <a:r>
              <a:rPr lang="ro-RO" altLang="en-US" sz="3200" dirty="0" smtClean="0"/>
              <a:t>irect</a:t>
            </a:r>
            <a:r>
              <a:rPr lang="en-US" altLang="en-US" sz="3200" dirty="0" smtClean="0"/>
              <a:t> code</a:t>
            </a:r>
            <a:endParaRPr lang="en-US" altLang="en-US" sz="3200" dirty="0"/>
          </a:p>
        </p:txBody>
      </p:sp>
      <p:graphicFrame>
        <p:nvGraphicFramePr>
          <p:cNvPr id="72708" name="Object 4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157693627"/>
              </p:ext>
            </p:extLst>
          </p:nvPr>
        </p:nvGraphicFramePr>
        <p:xfrm>
          <a:off x="2514600" y="2605088"/>
          <a:ext cx="3759200" cy="308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6" name="Equation" r:id="rId3" imgW="1409400" imgH="1155600" progId="Equation.3">
                  <p:embed/>
                </p:oleObj>
              </mc:Choice>
              <mc:Fallback>
                <p:oleObj name="Equation" r:id="rId3" imgW="1409400" imgH="1155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05088"/>
                        <a:ext cx="3759200" cy="308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653C-3DE7-434F-B545-FACF80AA5A7D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752600" y="838200"/>
            <a:ext cx="23743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smtClean="0"/>
              <a:t>I</a:t>
            </a:r>
            <a:r>
              <a:rPr lang="ro-RO" altLang="en-US" sz="3200" dirty="0" smtClean="0"/>
              <a:t>nvers</a:t>
            </a:r>
            <a:r>
              <a:rPr lang="en-US" altLang="en-US" sz="3200" dirty="0" smtClean="0"/>
              <a:t>e code</a:t>
            </a:r>
            <a:r>
              <a:rPr lang="ro-RO" altLang="en-US" sz="3200" dirty="0" smtClean="0"/>
              <a:t> </a:t>
            </a:r>
            <a:endParaRPr lang="en-US" altLang="en-US" sz="3200" dirty="0"/>
          </a:p>
        </p:txBody>
      </p:sp>
      <p:graphicFrame>
        <p:nvGraphicFramePr>
          <p:cNvPr id="73731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510906745"/>
              </p:ext>
            </p:extLst>
          </p:nvPr>
        </p:nvGraphicFramePr>
        <p:xfrm>
          <a:off x="1557338" y="2362200"/>
          <a:ext cx="69723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9" name="Equation" r:id="rId3" imgW="3873240" imgH="1968480" progId="Equation.3">
                  <p:embed/>
                </p:oleObj>
              </mc:Choice>
              <mc:Fallback>
                <p:oleObj name="Equation" r:id="rId3" imgW="3873240" imgH="1968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2362200"/>
                        <a:ext cx="6972300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F0D-4F2D-4BCB-A7F2-F1D130739519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4754" name="Text Box 1026"/>
          <p:cNvSpPr txBox="1">
            <a:spLocks noChangeArrowheads="1"/>
          </p:cNvSpPr>
          <p:nvPr/>
        </p:nvSpPr>
        <p:spPr bwMode="auto">
          <a:xfrm>
            <a:off x="1447800" y="838200"/>
            <a:ext cx="769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 smtClean="0"/>
              <a:t>C</a:t>
            </a:r>
            <a:r>
              <a:rPr lang="ro-RO" altLang="en-US" sz="2800" dirty="0" smtClean="0"/>
              <a:t>omplementar</a:t>
            </a:r>
            <a:r>
              <a:rPr lang="en-US" altLang="en-US" sz="2800" dirty="0" smtClean="0"/>
              <a:t>y code</a:t>
            </a:r>
            <a:endParaRPr lang="en-US" altLang="en-US" sz="2800" dirty="0"/>
          </a:p>
        </p:txBody>
      </p:sp>
      <p:graphicFrame>
        <p:nvGraphicFramePr>
          <p:cNvPr id="74755" name="Object 1027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319555340"/>
              </p:ext>
            </p:extLst>
          </p:nvPr>
        </p:nvGraphicFramePr>
        <p:xfrm>
          <a:off x="1928813" y="2346325"/>
          <a:ext cx="6748462" cy="371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3" name="Equation" r:id="rId3" imgW="4381200" imgH="2412720" progId="Equation.3">
                  <p:embed/>
                </p:oleObj>
              </mc:Choice>
              <mc:Fallback>
                <p:oleObj name="Equation" r:id="rId3" imgW="4381200" imgH="2412720" progId="Equation.3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346325"/>
                        <a:ext cx="6748462" cy="371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9093-425C-4C88-B711-736CB4F86680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Addition/subtraction in fixed point</a:t>
            </a:r>
            <a:endParaRPr lang="en-US" altLang="en-US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0"/>
            <a:ext cx="7958138" cy="1295400"/>
          </a:xfrm>
        </p:spPr>
        <p:txBody>
          <a:bodyPr/>
          <a:lstStyle/>
          <a:p>
            <a:r>
              <a:rPr lang="en-US" altLang="en-US" sz="2600" dirty="0" smtClean="0"/>
              <a:t>Addition </a:t>
            </a:r>
            <a:r>
              <a:rPr lang="en-US" altLang="en-US" sz="2600" dirty="0"/>
              <a:t>i</a:t>
            </a:r>
            <a:r>
              <a:rPr lang="en-US" altLang="en-US" sz="2600" dirty="0" smtClean="0"/>
              <a:t>n DC, IC and </a:t>
            </a:r>
            <a:r>
              <a:rPr lang="en-US" altLang="en-US" sz="2600" dirty="0"/>
              <a:t>CC</a:t>
            </a:r>
            <a:r>
              <a:rPr lang="ro-RO" altLang="en-US" sz="2600" dirty="0"/>
              <a:t> </a:t>
            </a:r>
            <a:r>
              <a:rPr lang="en-US" altLang="en-US" sz="2600" dirty="0"/>
              <a:t>(</a:t>
            </a:r>
            <a:r>
              <a:rPr lang="ro-RO" altLang="en-US" sz="2600" dirty="0"/>
              <a:t>Ex. 93</a:t>
            </a:r>
            <a:r>
              <a:rPr lang="en-US" altLang="en-US" sz="2600" dirty="0"/>
              <a:t>-</a:t>
            </a:r>
            <a:r>
              <a:rPr lang="ro-RO" altLang="en-US" sz="2600" dirty="0"/>
              <a:t>27</a:t>
            </a:r>
            <a:r>
              <a:rPr lang="en-US" altLang="en-US" sz="2600" dirty="0"/>
              <a:t> i</a:t>
            </a:r>
            <a:r>
              <a:rPr lang="en-US" altLang="en-US" sz="2600" dirty="0" smtClean="0"/>
              <a:t>n IC)</a:t>
            </a:r>
            <a:endParaRPr lang="en-US" altLang="en-US" sz="2600" dirty="0"/>
          </a:p>
          <a:p>
            <a:r>
              <a:rPr lang="en-US" altLang="en-US" sz="2600" dirty="0" smtClean="0"/>
              <a:t>Subtraction in DC, IC and </a:t>
            </a:r>
            <a:r>
              <a:rPr lang="en-US" altLang="en-US" sz="2600" dirty="0"/>
              <a:t>CC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21F4-A462-4E62-BCC8-B1DA16284D36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sz="2800" dirty="0" smtClean="0"/>
              <a:t>BCD format representation</a:t>
            </a:r>
            <a:endParaRPr lang="en-US" altLang="en-US" sz="2800" dirty="0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143000" y="2209800"/>
            <a:ext cx="7620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 dirty="0"/>
              <a:t>BCD</a:t>
            </a:r>
            <a:r>
              <a:rPr lang="en-US" altLang="en-US" dirty="0"/>
              <a:t> (Binary Coded Decimal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r>
              <a:rPr lang="en-US" altLang="en-US" dirty="0"/>
              <a:t>Format: </a:t>
            </a:r>
          </a:p>
          <a:p>
            <a:pPr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Packed BCD</a:t>
            </a:r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 U</a:t>
            </a:r>
            <a:r>
              <a:rPr lang="en-US" altLang="en-US" dirty="0" smtClean="0"/>
              <a:t>npacked BCD</a:t>
            </a:r>
            <a:endParaRPr lang="en-US" altLang="en-US" dirty="0"/>
          </a:p>
          <a:p>
            <a:r>
              <a:rPr lang="en-US" altLang="en-US" dirty="0" smtClean="0"/>
              <a:t>In packed BCD two decimal digits are represented using a byte (the LSD on 0-3 bits and the MSD on 4-7 bits):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grpSp>
        <p:nvGrpSpPr>
          <p:cNvPr id="70663" name="Group 7"/>
          <p:cNvGrpSpPr>
            <a:grpSpLocks/>
          </p:cNvGrpSpPr>
          <p:nvPr/>
        </p:nvGrpSpPr>
        <p:grpSpPr bwMode="auto">
          <a:xfrm>
            <a:off x="3886200" y="4114800"/>
            <a:ext cx="1828800" cy="747713"/>
            <a:chOff x="2448" y="2880"/>
            <a:chExt cx="1152" cy="471"/>
          </a:xfrm>
        </p:grpSpPr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2448" y="2880"/>
              <a:ext cx="1152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1 0 0 1 0 1 1 0</a:t>
              </a:r>
            </a:p>
          </p:txBody>
        </p:sp>
        <p:sp>
          <p:nvSpPr>
            <p:cNvPr id="70665" name="Text Box 9"/>
            <p:cNvSpPr txBox="1">
              <a:spLocks noChangeArrowheads="1"/>
            </p:cNvSpPr>
            <p:nvPr/>
          </p:nvSpPr>
          <p:spPr bwMode="auto">
            <a:xfrm>
              <a:off x="2496" y="3120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 7       4 3         0</a:t>
              </a:r>
            </a:p>
          </p:txBody>
        </p:sp>
      </p:grp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1219200" y="4876800"/>
            <a:ext cx="67325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smtClean="0"/>
              <a:t>In unpacked BCD a digit is represented using a byte in bits 0-3</a:t>
            </a:r>
            <a:r>
              <a:rPr lang="en-US" altLang="en-US" dirty="0"/>
              <a:t>, </a:t>
            </a:r>
            <a:r>
              <a:rPr lang="en-US" altLang="en-US" dirty="0" smtClean="0"/>
              <a:t>and the bits </a:t>
            </a:r>
            <a:r>
              <a:rPr lang="en-US" altLang="en-US" dirty="0"/>
              <a:t>4-7 </a:t>
            </a:r>
            <a:r>
              <a:rPr lang="en-US" altLang="en-US" dirty="0" smtClean="0"/>
              <a:t>are containing the value </a:t>
            </a:r>
            <a:r>
              <a:rPr lang="en-US" altLang="en-US" dirty="0" err="1" smtClean="0"/>
              <a:t>F</a:t>
            </a:r>
            <a:r>
              <a:rPr lang="en-US" altLang="en-US" baseline="-30000" dirty="0" err="1" smtClean="0"/>
              <a:t>h</a:t>
            </a:r>
            <a:r>
              <a:rPr lang="en-US" altLang="en-US" dirty="0"/>
              <a:t>:</a:t>
            </a:r>
          </a:p>
        </p:txBody>
      </p:sp>
      <p:grpSp>
        <p:nvGrpSpPr>
          <p:cNvPr id="70667" name="Group 11"/>
          <p:cNvGrpSpPr>
            <a:grpSpLocks/>
          </p:cNvGrpSpPr>
          <p:nvPr/>
        </p:nvGrpSpPr>
        <p:grpSpPr bwMode="auto">
          <a:xfrm>
            <a:off x="3886200" y="5576888"/>
            <a:ext cx="1828800" cy="747712"/>
            <a:chOff x="2448" y="2880"/>
            <a:chExt cx="1152" cy="471"/>
          </a:xfrm>
        </p:grpSpPr>
        <p:sp>
          <p:nvSpPr>
            <p:cNvPr id="70668" name="Text Box 12"/>
            <p:cNvSpPr txBox="1">
              <a:spLocks noChangeArrowheads="1"/>
            </p:cNvSpPr>
            <p:nvPr/>
          </p:nvSpPr>
          <p:spPr bwMode="auto">
            <a:xfrm>
              <a:off x="2448" y="2880"/>
              <a:ext cx="1152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1 1 1 1 0 1 1 0</a:t>
              </a:r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2496" y="3120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/>
                <a:t> 7       4 3         0</a:t>
              </a:r>
            </a:p>
          </p:txBody>
        </p:sp>
      </p:grp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4114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96 =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32766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6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D5280-B1B7-48F2-AA1C-E3690ADCE687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838200" y="3810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 smtClean="0"/>
              <a:t>BCD representation for </a:t>
            </a:r>
            <a:r>
              <a:rPr lang="en-US" altLang="en-US" sz="2400" dirty="0"/>
              <a:t>Intel</a:t>
            </a:r>
          </a:p>
        </p:txBody>
      </p:sp>
      <p:graphicFrame>
        <p:nvGraphicFramePr>
          <p:cNvPr id="93199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189442"/>
              </p:ext>
            </p:extLst>
          </p:nvPr>
        </p:nvGraphicFramePr>
        <p:xfrm>
          <a:off x="1676400" y="2438400"/>
          <a:ext cx="6224588" cy="1697038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6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Precision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Value domain (decimal)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Packed BCD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(decimal digits)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8572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2001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15430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000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457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2914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371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(-10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+1) – (10</a:t>
                      </a:r>
                      <a:r>
                        <a:rPr kumimoji="0" lang="en-US" alt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1676400" y="4510088"/>
            <a:ext cx="3905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S</a:t>
            </a:r>
          </a:p>
        </p:txBody>
      </p:sp>
      <p:sp>
        <p:nvSpPr>
          <p:cNvPr id="93219" name="Text Box 35"/>
          <p:cNvSpPr txBox="1">
            <a:spLocks noChangeArrowheads="1"/>
          </p:cNvSpPr>
          <p:nvPr/>
        </p:nvSpPr>
        <p:spPr bwMode="auto">
          <a:xfrm>
            <a:off x="2066925" y="4510088"/>
            <a:ext cx="14827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x</a:t>
            </a:r>
          </a:p>
        </p:txBody>
      </p:sp>
      <p:sp>
        <p:nvSpPr>
          <p:cNvPr id="93220" name="Text Box 36"/>
          <p:cNvSpPr txBox="1">
            <a:spLocks noChangeArrowheads="1"/>
          </p:cNvSpPr>
          <p:nvPr/>
        </p:nvSpPr>
        <p:spPr bwMode="auto">
          <a:xfrm>
            <a:off x="3549650" y="4510088"/>
            <a:ext cx="44513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1676400" y="5043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79 78</a:t>
            </a:r>
          </a:p>
        </p:txBody>
      </p:sp>
      <p:sp>
        <p:nvSpPr>
          <p:cNvPr id="93222" name="Text Box 38"/>
          <p:cNvSpPr txBox="1">
            <a:spLocks noChangeArrowheads="1"/>
          </p:cNvSpPr>
          <p:nvPr/>
        </p:nvSpPr>
        <p:spPr bwMode="auto">
          <a:xfrm>
            <a:off x="3124200" y="50434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  72 71</a:t>
            </a:r>
          </a:p>
        </p:txBody>
      </p:sp>
      <p:sp>
        <p:nvSpPr>
          <p:cNvPr id="93223" name="Text Box 39"/>
          <p:cNvSpPr txBox="1">
            <a:spLocks noChangeArrowheads="1"/>
          </p:cNvSpPr>
          <p:nvPr/>
        </p:nvSpPr>
        <p:spPr bwMode="auto">
          <a:xfrm>
            <a:off x="7543800" y="5043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    0</a:t>
            </a:r>
          </a:p>
        </p:txBody>
      </p:sp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35814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D17</a:t>
            </a:r>
          </a:p>
        </p:txBody>
      </p:sp>
      <p:sp>
        <p:nvSpPr>
          <p:cNvPr id="93225" name="Text Box 41"/>
          <p:cNvSpPr txBox="1">
            <a:spLocks noChangeArrowheads="1"/>
          </p:cNvSpPr>
          <p:nvPr/>
        </p:nvSpPr>
        <p:spPr bwMode="auto">
          <a:xfrm>
            <a:off x="40386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D16</a:t>
            </a:r>
          </a:p>
        </p:txBody>
      </p:sp>
      <p:sp>
        <p:nvSpPr>
          <p:cNvPr id="93226" name="Text Box 42"/>
          <p:cNvSpPr txBox="1">
            <a:spLocks noChangeArrowheads="1"/>
          </p:cNvSpPr>
          <p:nvPr/>
        </p:nvSpPr>
        <p:spPr bwMode="auto">
          <a:xfrm>
            <a:off x="75438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D0</a:t>
            </a:r>
          </a:p>
        </p:txBody>
      </p:sp>
      <p:sp>
        <p:nvSpPr>
          <p:cNvPr id="93227" name="Text Box 43"/>
          <p:cNvSpPr txBox="1">
            <a:spLocks noChangeArrowheads="1"/>
          </p:cNvSpPr>
          <p:nvPr/>
        </p:nvSpPr>
        <p:spPr bwMode="auto">
          <a:xfrm>
            <a:off x="70866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/>
              <a:t>D1</a:t>
            </a:r>
          </a:p>
        </p:txBody>
      </p:sp>
      <p:sp>
        <p:nvSpPr>
          <p:cNvPr id="93228" name="Text Box 44"/>
          <p:cNvSpPr txBox="1">
            <a:spLocks noChangeArrowheads="1"/>
          </p:cNvSpPr>
          <p:nvPr/>
        </p:nvSpPr>
        <p:spPr bwMode="auto">
          <a:xfrm>
            <a:off x="4495800" y="4589463"/>
            <a:ext cx="457200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D15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 dirty="0" smtClean="0"/>
              <a:t>Shannon’s formula</a:t>
            </a:r>
            <a:endParaRPr lang="en-US" altLang="en-US" sz="3300" dirty="0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066801" y="22098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algn="ctr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://www.math.harvard.edu/~</a:t>
            </a:r>
            <a:r>
              <a:rPr lang="en-US" sz="1800" dirty="0" smtClean="0">
                <a:hlinkClick r:id="rId3"/>
              </a:rPr>
              <a:t>ctm/home/text/others/shannon/entropy/entropy.pdf</a:t>
            </a:r>
            <a:endParaRPr lang="en-US" sz="1800" dirty="0" smtClean="0"/>
          </a:p>
          <a:p>
            <a:pPr algn="l"/>
            <a:endParaRPr lang="en-US" altLang="en-US" sz="1800" dirty="0" smtClean="0"/>
          </a:p>
          <a:p>
            <a:pPr algn="l"/>
            <a:r>
              <a:rPr lang="en-US" altLang="en-US" sz="2000" dirty="0" smtClean="0"/>
              <a:t>Claude </a:t>
            </a:r>
            <a:r>
              <a:rPr lang="en-US" altLang="en-US" sz="2000" dirty="0"/>
              <a:t>E. Shannon </a:t>
            </a:r>
            <a:r>
              <a:rPr lang="en-US" altLang="en-US" sz="2000" dirty="0" smtClean="0"/>
              <a:t>have considered the following formula as a measure for uncertainty:</a:t>
            </a:r>
            <a:endParaRPr lang="en-US" altLang="en-US" sz="2000" dirty="0"/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2743200" y="3409950"/>
          <a:ext cx="3657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2" name="Equation" r:id="rId4" imgW="2019240" imgH="431640" progId="Equation.3">
                  <p:embed/>
                </p:oleObj>
              </mc:Choice>
              <mc:Fallback>
                <p:oleObj name="Equation" r:id="rId4" imgW="20192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09950"/>
                        <a:ext cx="3657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295400" y="4267200"/>
            <a:ext cx="7391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H</a:t>
            </a:r>
            <a:r>
              <a:rPr lang="en-US" altLang="en-US" dirty="0"/>
              <a:t> </a:t>
            </a:r>
            <a:r>
              <a:rPr lang="en-US" altLang="en-US" dirty="0" smtClean="0"/>
              <a:t>is called informational entropy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 smtClean="0"/>
              <a:t>The unity measure of the information is the bit. One bit </a:t>
            </a:r>
            <a:r>
              <a:rPr lang="en-US" altLang="en-US" dirty="0"/>
              <a:t>(Binary </a:t>
            </a:r>
            <a:r>
              <a:rPr lang="en-US" altLang="en-US" dirty="0" err="1"/>
              <a:t>digIT</a:t>
            </a:r>
            <a:r>
              <a:rPr lang="en-US" altLang="en-US" dirty="0"/>
              <a:t>) </a:t>
            </a:r>
            <a:r>
              <a:rPr lang="en-US" altLang="en-US" dirty="0" smtClean="0"/>
              <a:t>is defined as the quantity of information gained by the statement of one value from two equally probable*.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http://news.mit.edu/2010/explained-shannon-0115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4303-2120-428E-87EE-3898EB207B43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900" y="21336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Addition in </a:t>
            </a:r>
            <a:r>
              <a:rPr lang="en-US" altLang="en-US" sz="2400" dirty="0"/>
              <a:t>BCD</a:t>
            </a:r>
            <a:r>
              <a:rPr lang="ro-RO" altLang="en-US" sz="2400" dirty="0"/>
              <a:t> – </a:t>
            </a:r>
            <a:r>
              <a:rPr lang="en-US" altLang="en-US" sz="2400" dirty="0" smtClean="0"/>
              <a:t>normally addition in binary, for each group of 4 binary digits, considering the following cases. If</a:t>
            </a:r>
            <a:r>
              <a:rPr lang="ro-RO" altLang="en-US" sz="2400" dirty="0" smtClean="0"/>
              <a:t> </a:t>
            </a:r>
            <a:r>
              <a:rPr lang="ro-RO" altLang="en-US" sz="2400" dirty="0"/>
              <a:t>a </a:t>
            </a:r>
            <a:r>
              <a:rPr lang="en-US" altLang="en-US" sz="2400" dirty="0" smtClean="0"/>
              <a:t>and</a:t>
            </a:r>
            <a:r>
              <a:rPr lang="ro-RO" altLang="en-US" sz="2400" dirty="0" smtClean="0"/>
              <a:t> </a:t>
            </a:r>
            <a:r>
              <a:rPr lang="ro-RO" altLang="en-US" sz="2400" dirty="0"/>
              <a:t>b </a:t>
            </a:r>
            <a:r>
              <a:rPr lang="en-US" altLang="en-US" sz="2400" dirty="0" smtClean="0"/>
              <a:t>are the two decimal digits coded in binary, the result is</a:t>
            </a:r>
            <a:r>
              <a:rPr lang="ro-RO" altLang="en-US" sz="2400" dirty="0" smtClean="0"/>
              <a:t>: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ro-RO" altLang="en-US" sz="2400" dirty="0" smtClean="0"/>
              <a:t>Cor</a:t>
            </a:r>
            <a:r>
              <a:rPr lang="en-US" altLang="en-US" sz="2400" dirty="0" smtClean="0"/>
              <a:t>r</a:t>
            </a:r>
            <a:r>
              <a:rPr lang="ro-RO" altLang="en-US" sz="2400" dirty="0" smtClean="0"/>
              <a:t>ect</a:t>
            </a:r>
            <a:r>
              <a:rPr lang="ro-RO" altLang="en-US" sz="2400" dirty="0"/>
              <a:t>, </a:t>
            </a:r>
            <a:r>
              <a:rPr lang="en-US" altLang="en-US" sz="2400" dirty="0" smtClean="0"/>
              <a:t>if</a:t>
            </a:r>
            <a:r>
              <a:rPr lang="ro-RO" altLang="en-US" sz="2400" dirty="0" smtClean="0"/>
              <a:t> </a:t>
            </a:r>
            <a:r>
              <a:rPr lang="ro-RO" altLang="en-US" sz="2400" dirty="0"/>
              <a:t>0000</a:t>
            </a:r>
            <a:r>
              <a:rPr lang="en-US" altLang="en-US" sz="2400" dirty="0"/>
              <a:t> &lt; c &lt;=1001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Wrong, and we add</a:t>
            </a:r>
            <a:r>
              <a:rPr lang="ro-RO" altLang="en-US" sz="2400" dirty="0" smtClean="0"/>
              <a:t> 0110 </a:t>
            </a:r>
            <a:r>
              <a:rPr lang="en-US" altLang="en-US" sz="2400" dirty="0" smtClean="0"/>
              <a:t>like in the two cases</a:t>
            </a:r>
            <a:r>
              <a:rPr lang="ro-RO" altLang="en-US" sz="2400" dirty="0" smtClean="0"/>
              <a:t>:</a:t>
            </a:r>
            <a:endParaRPr lang="ro-RO" altLang="en-US" sz="2400" dirty="0"/>
          </a:p>
          <a:p>
            <a:pPr lvl="2">
              <a:lnSpc>
                <a:spcPct val="90000"/>
              </a:lnSpc>
            </a:pPr>
            <a:r>
              <a:rPr lang="ro-RO" altLang="en-US" sz="2200" dirty="0"/>
              <a:t>1010 </a:t>
            </a:r>
            <a:r>
              <a:rPr lang="en-US" altLang="en-US" sz="2200" dirty="0"/>
              <a:t>&lt;= c &lt;=1111 – </a:t>
            </a:r>
            <a:r>
              <a:rPr lang="en-US" altLang="en-US" sz="2200" dirty="0" smtClean="0"/>
              <a:t>it doesn’t match to a decimal digit (addition of </a:t>
            </a:r>
            <a:r>
              <a:rPr lang="en-US" altLang="en-US" sz="2200" dirty="0"/>
              <a:t>0110 </a:t>
            </a:r>
            <a:r>
              <a:rPr lang="en-US" altLang="en-US" sz="2200" dirty="0" smtClean="0"/>
              <a:t>will determine a transport to the next level)</a:t>
            </a:r>
            <a:endParaRPr lang="ro-RO" altLang="en-US" sz="2200" dirty="0"/>
          </a:p>
          <a:p>
            <a:pPr lvl="2">
              <a:lnSpc>
                <a:spcPct val="90000"/>
              </a:lnSpc>
            </a:pPr>
            <a:r>
              <a:rPr lang="ro-RO" altLang="en-US" sz="2200" dirty="0"/>
              <a:t>0000 </a:t>
            </a:r>
            <a:r>
              <a:rPr lang="en-US" altLang="en-US" sz="2200" dirty="0"/>
              <a:t>&lt;= c &lt; 1001, </a:t>
            </a:r>
            <a:r>
              <a:rPr lang="en-US" altLang="en-US" sz="2200" dirty="0" smtClean="0"/>
              <a:t>with the appearance of the 5</a:t>
            </a:r>
            <a:r>
              <a:rPr lang="en-US" altLang="en-US" sz="2200" baseline="30000" dirty="0" smtClean="0"/>
              <a:t>th</a:t>
            </a:r>
            <a:r>
              <a:rPr lang="en-US" altLang="en-US" sz="2200" dirty="0" smtClean="0"/>
              <a:t> digit, </a:t>
            </a:r>
            <a:r>
              <a:rPr lang="ro-RO" altLang="en-US" sz="2200" dirty="0" smtClean="0"/>
              <a:t>1,</a:t>
            </a:r>
            <a:r>
              <a:rPr lang="en-US" altLang="en-US" sz="2200" dirty="0" smtClean="0"/>
              <a:t> which represents </a:t>
            </a:r>
            <a:r>
              <a:rPr lang="ro-RO" altLang="en-US" sz="2200" dirty="0" smtClean="0"/>
              <a:t>transport </a:t>
            </a:r>
            <a:r>
              <a:rPr lang="en-US" altLang="en-US" sz="2200" dirty="0" smtClean="0"/>
              <a:t>for the next group of 4 binary digits</a:t>
            </a:r>
            <a:endParaRPr lang="en-US" altLang="en-US" sz="2200" dirty="0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905000" y="944563"/>
            <a:ext cx="3012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dirty="0" smtClean="0"/>
              <a:t>Addition in BCD</a:t>
            </a:r>
            <a:endParaRPr lang="en-US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9670-27A3-4D40-85AA-3F9111D7BE49}" type="datetime5">
              <a:rPr lang="en-US" altLang="en-US"/>
              <a:pPr/>
              <a:t>4-Oct-22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8153400" cy="4419600"/>
          </a:xfrm>
        </p:spPr>
        <p:txBody>
          <a:bodyPr/>
          <a:lstStyle/>
          <a:p>
            <a:r>
              <a:rPr lang="en-US" altLang="en-US" sz="2400" dirty="0" smtClean="0"/>
              <a:t>Subtraction in </a:t>
            </a:r>
            <a:r>
              <a:rPr lang="en-US" altLang="en-US" sz="2400" dirty="0"/>
              <a:t>BCD</a:t>
            </a:r>
            <a:r>
              <a:rPr lang="ro-RO" altLang="en-US" sz="2400" dirty="0"/>
              <a:t> – </a:t>
            </a:r>
            <a:r>
              <a:rPr lang="en-US" altLang="en-US" sz="2400" dirty="0" smtClean="0"/>
              <a:t>normally subtraction in binary, for each group of </a:t>
            </a:r>
            <a:r>
              <a:rPr lang="ro-RO" altLang="en-US" sz="2400" dirty="0" smtClean="0"/>
              <a:t>4 </a:t>
            </a:r>
            <a:r>
              <a:rPr lang="en-US" altLang="en-US" sz="2400" dirty="0" smtClean="0"/>
              <a:t>binary digits, considering the following cases:</a:t>
            </a:r>
            <a:endParaRPr lang="ro-RO" altLang="en-US" sz="2400" dirty="0"/>
          </a:p>
          <a:p>
            <a:r>
              <a:rPr lang="en-US" altLang="en-US" sz="2400" dirty="0" smtClean="0"/>
              <a:t>If</a:t>
            </a:r>
            <a:r>
              <a:rPr lang="ro-RO" altLang="en-US" sz="2400" dirty="0" smtClean="0"/>
              <a:t> </a:t>
            </a:r>
            <a:r>
              <a:rPr lang="ro-RO" altLang="en-US" sz="2400" dirty="0"/>
              <a:t>a </a:t>
            </a:r>
            <a:r>
              <a:rPr lang="en-US" altLang="en-US" sz="2400" dirty="0" smtClean="0"/>
              <a:t>and</a:t>
            </a:r>
            <a:r>
              <a:rPr lang="ro-RO" altLang="en-US" sz="2400" dirty="0" smtClean="0"/>
              <a:t> </a:t>
            </a:r>
            <a:r>
              <a:rPr lang="ro-RO" altLang="en-US" sz="2400" dirty="0"/>
              <a:t>b </a:t>
            </a:r>
            <a:r>
              <a:rPr lang="en-US" altLang="en-US" sz="2400" dirty="0" smtClean="0"/>
              <a:t>are the two decimal digits coded in binary</a:t>
            </a:r>
            <a:r>
              <a:rPr lang="ro-RO" altLang="en-US" sz="2400" dirty="0" smtClean="0"/>
              <a:t>, </a:t>
            </a:r>
            <a:r>
              <a:rPr lang="en-US" altLang="en-US" sz="2400" dirty="0" smtClean="0"/>
              <a:t>the result</a:t>
            </a:r>
            <a:r>
              <a:rPr lang="ro-RO" altLang="en-US" sz="2400" dirty="0" smtClean="0"/>
              <a:t> </a:t>
            </a:r>
            <a:r>
              <a:rPr lang="ro-RO" altLang="en-US" sz="2400" b="1" dirty="0"/>
              <a:t>c </a:t>
            </a:r>
            <a:r>
              <a:rPr lang="en-US" altLang="en-US" sz="2400" b="1" dirty="0"/>
              <a:t>=</a:t>
            </a:r>
            <a:r>
              <a:rPr lang="ro-RO" altLang="en-US" sz="2400" b="1" dirty="0"/>
              <a:t> </a:t>
            </a:r>
            <a:r>
              <a:rPr lang="en-US" altLang="en-US" sz="2400" b="1" dirty="0"/>
              <a:t>a</a:t>
            </a:r>
            <a:r>
              <a:rPr lang="ro-RO" altLang="en-US" sz="2400" b="1" dirty="0"/>
              <a:t> - </a:t>
            </a:r>
            <a:r>
              <a:rPr lang="en-US" altLang="en-US" sz="2400" b="1" dirty="0"/>
              <a:t>b</a:t>
            </a:r>
            <a:r>
              <a:rPr lang="ro-RO" altLang="en-US" sz="2400" dirty="0"/>
              <a:t> </a:t>
            </a:r>
            <a:r>
              <a:rPr lang="en-US" altLang="en-US" sz="2400" dirty="0" smtClean="0"/>
              <a:t>is</a:t>
            </a:r>
            <a:r>
              <a:rPr lang="ro-RO" altLang="en-US" sz="2400" dirty="0" smtClean="0"/>
              <a:t>:</a:t>
            </a:r>
            <a:endParaRPr lang="en-US" altLang="en-US" sz="2400" dirty="0"/>
          </a:p>
          <a:p>
            <a:pPr lvl="1"/>
            <a:r>
              <a:rPr lang="ro-RO" altLang="en-US" sz="2400" dirty="0" smtClean="0"/>
              <a:t>cor</a:t>
            </a:r>
            <a:r>
              <a:rPr lang="en-US" altLang="en-US" sz="2400" dirty="0" smtClean="0"/>
              <a:t>r</a:t>
            </a:r>
            <a:r>
              <a:rPr lang="ro-RO" altLang="en-US" sz="2400" dirty="0" smtClean="0"/>
              <a:t>ect</a:t>
            </a:r>
            <a:r>
              <a:rPr lang="ro-RO" altLang="en-US" sz="2400" dirty="0"/>
              <a:t>, </a:t>
            </a:r>
            <a:r>
              <a:rPr lang="en-US" altLang="en-US" sz="2400" dirty="0" smtClean="0"/>
              <a:t>if</a:t>
            </a:r>
            <a:r>
              <a:rPr lang="ro-RO" altLang="en-US" sz="2400" dirty="0" smtClean="0"/>
              <a:t> </a:t>
            </a:r>
            <a:r>
              <a:rPr lang="en-US" altLang="en-US" sz="2400" dirty="0"/>
              <a:t>c &gt; 0</a:t>
            </a:r>
          </a:p>
          <a:p>
            <a:pPr lvl="1"/>
            <a:r>
              <a:rPr lang="en-US" altLang="en-US" sz="2400" dirty="0" smtClean="0"/>
              <a:t>if</a:t>
            </a:r>
            <a:r>
              <a:rPr lang="ro-RO" altLang="en-US" sz="2400" dirty="0" smtClean="0"/>
              <a:t> </a:t>
            </a:r>
            <a:r>
              <a:rPr lang="ro-RO" altLang="en-US" sz="2400" dirty="0"/>
              <a:t>c </a:t>
            </a:r>
            <a:r>
              <a:rPr lang="en-US" altLang="en-US" sz="2400" dirty="0"/>
              <a:t>&lt; 0 </a:t>
            </a:r>
            <a:r>
              <a:rPr lang="en-US" altLang="en-US" sz="2400" dirty="0" smtClean="0"/>
              <a:t>then we have to borrow 1 from the next group of 4 binary digits</a:t>
            </a:r>
            <a:r>
              <a:rPr lang="ro-RO" altLang="en-US" sz="2400" dirty="0" smtClean="0"/>
              <a:t>, </a:t>
            </a:r>
            <a:r>
              <a:rPr lang="en-US" altLang="en-US" sz="2400" dirty="0" smtClean="0"/>
              <a:t>we make the subtraction, then we subtract the correction value of </a:t>
            </a:r>
            <a:r>
              <a:rPr lang="ro-RO" altLang="en-US" sz="2400" dirty="0" smtClean="0"/>
              <a:t>0110</a:t>
            </a:r>
            <a:r>
              <a:rPr lang="en-US" altLang="en-US" sz="2400" dirty="0" smtClean="0"/>
              <a:t>.</a:t>
            </a:r>
            <a:endParaRPr lang="ro-RO" altLang="en-US" sz="2400" dirty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905000" y="944563"/>
            <a:ext cx="34451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smtClean="0"/>
              <a:t>Subtraction in </a:t>
            </a:r>
            <a:r>
              <a:rPr lang="en-US" altLang="en-US" sz="3200" dirty="0"/>
              <a:t>BCD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 dirty="0" smtClean="0"/>
              <a:t>Coding example</a:t>
            </a:r>
            <a:endParaRPr lang="en-US" altLang="en-US" sz="3300" dirty="0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338263" y="2438400"/>
            <a:ext cx="7958137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algn="ctr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000" dirty="0" smtClean="0"/>
              <a:t>What does it means that a coded signal has 1,75 bits/symbol</a:t>
            </a:r>
            <a:r>
              <a:rPr lang="en-US" altLang="en-US" sz="2000" dirty="0"/>
              <a:t>?</a:t>
            </a:r>
          </a:p>
          <a:p>
            <a:pPr algn="l"/>
            <a:r>
              <a:rPr lang="en-US" altLang="en-US" sz="2000" dirty="0"/>
              <a:t>= </a:t>
            </a:r>
            <a:r>
              <a:rPr lang="en-US" altLang="en-US" sz="2000" dirty="0" smtClean="0"/>
              <a:t>we may convert the original signal in a row of 1 and </a:t>
            </a:r>
            <a:r>
              <a:rPr lang="en-US" altLang="en-US" sz="2000" dirty="0"/>
              <a:t>0 </a:t>
            </a:r>
            <a:r>
              <a:rPr lang="en-US" altLang="en-US" sz="2000" dirty="0" smtClean="0"/>
              <a:t>such that the </a:t>
            </a:r>
            <a:r>
              <a:rPr lang="en-US" altLang="en-US" sz="2000" b="1" dirty="0" smtClean="0"/>
              <a:t>average</a:t>
            </a:r>
            <a:r>
              <a:rPr lang="en-US" altLang="en-US" sz="2000" dirty="0" smtClean="0"/>
              <a:t> is </a:t>
            </a:r>
            <a:r>
              <a:rPr lang="en-US" altLang="en-US" sz="2000" dirty="0"/>
              <a:t>1,75 </a:t>
            </a:r>
            <a:r>
              <a:rPr lang="en-US" altLang="en-US" sz="2000" dirty="0" smtClean="0"/>
              <a:t>binary digits for each symbol from he original signal.</a:t>
            </a:r>
            <a:endParaRPr lang="en-US" altLang="en-US" sz="2000" dirty="0"/>
          </a:p>
          <a:p>
            <a:pPr algn="l"/>
            <a:r>
              <a:rPr lang="en-US" altLang="en-US" sz="2000" dirty="0" smtClean="0"/>
              <a:t>Assume that we have 4 symbols: </a:t>
            </a:r>
            <a:r>
              <a:rPr lang="en-US" altLang="en-US" sz="2000" dirty="0"/>
              <a:t>A, B, C, D </a:t>
            </a:r>
            <a:r>
              <a:rPr lang="en-US" altLang="en-US" sz="2000" dirty="0" smtClean="0"/>
              <a:t>with the probabilities:</a:t>
            </a:r>
            <a:endParaRPr lang="en-US" altLang="en-US" sz="2000" dirty="0"/>
          </a:p>
          <a:p>
            <a:pPr algn="l"/>
            <a:r>
              <a:rPr lang="en-US" altLang="en-US" sz="2000" dirty="0"/>
              <a:t>P</a:t>
            </a:r>
            <a:r>
              <a:rPr lang="en-US" altLang="en-US" sz="2000" baseline="-25000" dirty="0"/>
              <a:t>A</a:t>
            </a:r>
            <a:r>
              <a:rPr lang="en-US" altLang="en-US" sz="2000" dirty="0"/>
              <a:t>=1/2; P</a:t>
            </a:r>
            <a:r>
              <a:rPr lang="en-US" altLang="en-US" sz="2000" baseline="-25000" dirty="0"/>
              <a:t>B</a:t>
            </a:r>
            <a:r>
              <a:rPr lang="en-US" altLang="en-US" sz="2000" dirty="0"/>
              <a:t>=1/4; P</a:t>
            </a:r>
            <a:r>
              <a:rPr lang="en-US" altLang="en-US" sz="2000" baseline="-25000" dirty="0"/>
              <a:t>C</a:t>
            </a:r>
            <a:r>
              <a:rPr lang="en-US" altLang="en-US" sz="2000" dirty="0"/>
              <a:t>=1/8; P</a:t>
            </a:r>
            <a:r>
              <a:rPr lang="en-US" altLang="en-US" sz="2000" baseline="-25000" dirty="0"/>
              <a:t>D</a:t>
            </a:r>
            <a:r>
              <a:rPr lang="en-US" altLang="en-US" sz="2000" dirty="0"/>
              <a:t>=1/8</a:t>
            </a:r>
          </a:p>
          <a:p>
            <a:pPr algn="l"/>
            <a:r>
              <a:rPr lang="en-US" altLang="en-US" sz="2000" dirty="0"/>
              <a:t>-log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P</a:t>
            </a:r>
            <a:r>
              <a:rPr lang="en-US" altLang="en-US" sz="2000" baseline="-25000" dirty="0"/>
              <a:t>A </a:t>
            </a:r>
            <a:r>
              <a:rPr lang="en-US" altLang="en-US" sz="2000" dirty="0"/>
              <a:t>= 1 bit, -log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P</a:t>
            </a:r>
            <a:r>
              <a:rPr lang="en-US" altLang="en-US" sz="2000" baseline="-25000" dirty="0"/>
              <a:t>B </a:t>
            </a:r>
            <a:r>
              <a:rPr lang="en-US" altLang="en-US" sz="2000" dirty="0"/>
              <a:t>= 2 </a:t>
            </a:r>
            <a:r>
              <a:rPr lang="en-US" altLang="en-US" sz="2000" dirty="0" smtClean="0"/>
              <a:t>bits, </a:t>
            </a:r>
            <a:r>
              <a:rPr lang="en-US" altLang="en-US" sz="2000" dirty="0"/>
              <a:t>-log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P</a:t>
            </a:r>
            <a:r>
              <a:rPr lang="en-US" altLang="en-US" sz="2000" baseline="-25000" dirty="0"/>
              <a:t>C </a:t>
            </a:r>
            <a:r>
              <a:rPr lang="en-US" altLang="en-US" sz="2000" dirty="0"/>
              <a:t>= 3 </a:t>
            </a:r>
            <a:r>
              <a:rPr lang="en-US" altLang="en-US" sz="2000" dirty="0" smtClean="0"/>
              <a:t>bits, </a:t>
            </a:r>
            <a:r>
              <a:rPr lang="en-US" altLang="en-US" sz="2000" dirty="0"/>
              <a:t>-log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P</a:t>
            </a:r>
            <a:r>
              <a:rPr lang="en-US" altLang="en-US" sz="2000" baseline="-25000" dirty="0"/>
              <a:t>D </a:t>
            </a:r>
            <a:r>
              <a:rPr lang="en-US" altLang="en-US" sz="2000" dirty="0"/>
              <a:t>= 3 </a:t>
            </a:r>
            <a:r>
              <a:rPr lang="en-US" altLang="en-US" sz="2000" dirty="0" smtClean="0"/>
              <a:t>bits </a:t>
            </a:r>
            <a:endParaRPr lang="en-US" altLang="en-US" sz="2000" dirty="0"/>
          </a:p>
          <a:p>
            <a:pPr algn="l"/>
            <a:r>
              <a:rPr lang="en-US" altLang="en-US" sz="2000" dirty="0" smtClean="0"/>
              <a:t>As the Shannon’s formula states, the uncertainty is:</a:t>
            </a:r>
            <a:endParaRPr lang="en-US" altLang="en-US" sz="2000" dirty="0"/>
          </a:p>
          <a:p>
            <a:pPr algn="l"/>
            <a:endParaRPr lang="en-US" altLang="en-US" sz="2000" dirty="0"/>
          </a:p>
        </p:txBody>
      </p:sp>
      <p:graphicFrame>
        <p:nvGraphicFramePr>
          <p:cNvPr id="788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991693"/>
              </p:ext>
            </p:extLst>
          </p:nvPr>
        </p:nvGraphicFramePr>
        <p:xfrm>
          <a:off x="2578100" y="5316538"/>
          <a:ext cx="49022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3" name="Equation" r:id="rId3" imgW="2476440" imgH="393480" progId="Equation.3">
                  <p:embed/>
                </p:oleObj>
              </mc:Choice>
              <mc:Fallback>
                <p:oleObj name="Equation" r:id="rId3" imgW="24764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316538"/>
                        <a:ext cx="490220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371600" y="9144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lnSpc>
                <a:spcPct val="85000"/>
              </a:lnSpc>
              <a:defRPr sz="40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300" dirty="0" smtClean="0"/>
              <a:t>Coding example </a:t>
            </a:r>
            <a:r>
              <a:rPr lang="en-US" altLang="en-US" sz="3300" dirty="0"/>
              <a:t>(cont.)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143000" y="2514600"/>
            <a:ext cx="7653338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 algn="ctr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 algn="ctr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000" dirty="0" smtClean="0"/>
              <a:t>If we use the binary representation for the symbols A,B,C,D</a:t>
            </a:r>
            <a:r>
              <a:rPr lang="en-US" altLang="en-US" sz="2000" dirty="0"/>
              <a:t>:</a:t>
            </a:r>
          </a:p>
          <a:p>
            <a:pPr algn="l"/>
            <a:r>
              <a:rPr lang="en-US" altLang="en-US" sz="2000" dirty="0"/>
              <a:t>A = 1; B = 01; C = 000; D = 001, </a:t>
            </a:r>
            <a:r>
              <a:rPr lang="en-US" altLang="en-US" sz="2000" dirty="0" smtClean="0"/>
              <a:t>then </a:t>
            </a:r>
            <a:r>
              <a:rPr lang="en-US" altLang="en-US" sz="2000" dirty="0"/>
              <a:t>ABADCAAB </a:t>
            </a:r>
            <a:r>
              <a:rPr lang="en-US" altLang="en-US" sz="2000" dirty="0" smtClean="0"/>
              <a:t>will be coded as:</a:t>
            </a:r>
            <a:endParaRPr lang="en-US" altLang="en-US" sz="2000" dirty="0"/>
          </a:p>
          <a:p>
            <a:pPr algn="l"/>
            <a:r>
              <a:rPr lang="en-US" altLang="en-US" sz="2000" dirty="0"/>
              <a:t>10110010001101 </a:t>
            </a:r>
          </a:p>
          <a:p>
            <a:pPr algn="l"/>
            <a:r>
              <a:rPr lang="en-US" altLang="en-US" sz="2000" dirty="0"/>
              <a:t>(14 </a:t>
            </a:r>
            <a:r>
              <a:rPr lang="en-US" altLang="en-US" sz="2000" dirty="0" smtClean="0"/>
              <a:t>binary digits used for coding the 8 symbols =&gt; the average is 14/8 </a:t>
            </a:r>
            <a:r>
              <a:rPr lang="en-US" altLang="en-US" sz="2000" dirty="0"/>
              <a:t>= 1,75) </a:t>
            </a:r>
            <a:endParaRPr lang="ro-RO" altLang="en-US" sz="2000" dirty="0" smtClean="0"/>
          </a:p>
          <a:p>
            <a:pPr algn="l"/>
            <a:endParaRPr lang="ro-RO" altLang="en-US" sz="2000" dirty="0" smtClean="0"/>
          </a:p>
          <a:p>
            <a:pPr algn="l"/>
            <a:r>
              <a:rPr lang="ro-RO" altLang="en-US" sz="2000" b="1" dirty="0" smtClean="0"/>
              <a:t>Obs.</a:t>
            </a:r>
            <a:r>
              <a:rPr lang="ro-RO" altLang="en-US" sz="2000" dirty="0" smtClean="0"/>
              <a:t> </a:t>
            </a:r>
            <a:r>
              <a:rPr lang="en-US" altLang="en-US" sz="2000" dirty="0" smtClean="0"/>
              <a:t>What is happening if we use the following coding</a:t>
            </a:r>
            <a:r>
              <a:rPr lang="ro-RO" altLang="en-US" sz="2000" dirty="0" smtClean="0"/>
              <a:t>:</a:t>
            </a:r>
          </a:p>
          <a:p>
            <a:pPr algn="l"/>
            <a:r>
              <a:rPr lang="en-US" altLang="en-US" sz="2000" dirty="0" smtClean="0"/>
              <a:t>A = </a:t>
            </a:r>
            <a:r>
              <a:rPr lang="ro-RO" altLang="en-US" sz="2000" dirty="0" smtClean="0"/>
              <a:t>00</a:t>
            </a:r>
            <a:r>
              <a:rPr lang="en-US" altLang="en-US" sz="2000" dirty="0" smtClean="0"/>
              <a:t>; B = 01; C = </a:t>
            </a:r>
            <a:r>
              <a:rPr lang="ro-RO" altLang="en-US" sz="2000" dirty="0" smtClean="0"/>
              <a:t>1</a:t>
            </a:r>
            <a:r>
              <a:rPr lang="en-US" altLang="en-US" sz="2000" dirty="0" smtClean="0"/>
              <a:t>0; D = </a:t>
            </a:r>
            <a:r>
              <a:rPr lang="ro-RO" altLang="en-US" sz="2000" dirty="0" smtClean="0"/>
              <a:t>1</a:t>
            </a:r>
            <a:r>
              <a:rPr lang="en-US" altLang="en-US" sz="2000" dirty="0" smtClean="0"/>
              <a:t>1</a:t>
            </a:r>
            <a:r>
              <a:rPr lang="ro-RO" altLang="en-US" sz="2000" dirty="0" smtClean="0"/>
              <a:t> </a:t>
            </a:r>
            <a:r>
              <a:rPr lang="en-US" altLang="en-US" sz="2000" dirty="0" smtClean="0"/>
              <a:t>?</a:t>
            </a:r>
            <a:endParaRPr lang="en-US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676400" y="990600"/>
            <a:ext cx="687624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700" dirty="0" smtClean="0"/>
              <a:t>Transmission scheme from source to destination</a:t>
            </a:r>
            <a:endParaRPr lang="en-US" altLang="en-US" sz="27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2133600" y="3108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833437" y="2206625"/>
            <a:ext cx="800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smtClean="0"/>
              <a:t>According to C.E. Shannon, the transmission of a message from source to destination is made by the following scheme</a:t>
            </a:r>
            <a:r>
              <a:rPr lang="ro-RO" altLang="en-US" sz="2000" dirty="0" smtClean="0"/>
              <a:t>:</a:t>
            </a:r>
            <a:endParaRPr lang="en-US" altLang="en-US" sz="2000" dirty="0"/>
          </a:p>
        </p:txBody>
      </p:sp>
      <p:sp>
        <p:nvSpPr>
          <p:cNvPr id="3" name="AutoShape 2" descr="Shannon's system of information transmission. | Download Scientific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Shannon's system of information transmission. | Download Scientific Diagr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6" descr="Shannon's system of information transmission. | Download Scientific Diagra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86" y="3336925"/>
            <a:ext cx="7145701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356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1361100" y="942435"/>
            <a:ext cx="687624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700" dirty="0"/>
              <a:t>Transmission scheme from source to destination</a:t>
            </a:r>
            <a:endParaRPr lang="en-US" altLang="en-US" sz="2700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2133600" y="3108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833437" y="1991642"/>
            <a:ext cx="8001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smtClean="0"/>
              <a:t>A more detailed transmission</a:t>
            </a:r>
            <a:r>
              <a:rPr lang="ro-RO" altLang="en-US" sz="2000" dirty="0" smtClean="0"/>
              <a:t>:</a:t>
            </a:r>
            <a:endParaRPr lang="en-US" alt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alt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5" y="2462228"/>
            <a:ext cx="9110663" cy="430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7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 dirty="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2713805" y="990599"/>
            <a:ext cx="42402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Information coding in computers</a:t>
            </a:r>
            <a:endParaRPr lang="en-US" altLang="en-US" dirty="0"/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2133600" y="3108325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Text Box 44"/>
          <p:cNvSpPr txBox="1">
            <a:spLocks noChangeArrowheads="1"/>
          </p:cNvSpPr>
          <p:nvPr/>
        </p:nvSpPr>
        <p:spPr bwMode="auto">
          <a:xfrm>
            <a:off x="833437" y="1981200"/>
            <a:ext cx="8001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 smtClean="0"/>
              <a:t>C</a:t>
            </a:r>
            <a:r>
              <a:rPr lang="ro-RO" altLang="en-US" sz="2000" dirty="0" smtClean="0"/>
              <a:t>laude </a:t>
            </a:r>
            <a:r>
              <a:rPr lang="en-US" sz="2000" dirty="0" smtClean="0"/>
              <a:t>Shannon have introduced the concept of entropy in the context of a practical problem for sending some random variables, as images</a:t>
            </a:r>
            <a:r>
              <a:rPr lang="ro-RO" sz="2000" dirty="0" smtClean="0"/>
              <a:t>. </a:t>
            </a:r>
          </a:p>
          <a:p>
            <a:r>
              <a:rPr lang="en-US" sz="2000" dirty="0" smtClean="0"/>
              <a:t>Let us assume that we have a variable </a:t>
            </a:r>
            <a:r>
              <a:rPr lang="ro-RO" sz="2000" b="1" dirty="0" smtClean="0"/>
              <a:t>S</a:t>
            </a:r>
            <a:r>
              <a:rPr lang="ro-RO" sz="2000" dirty="0" smtClean="0"/>
              <a:t> </a:t>
            </a:r>
            <a:r>
              <a:rPr lang="en-US" sz="2000" dirty="0" smtClean="0"/>
              <a:t>and we want to efficiently transmit its values</a:t>
            </a:r>
            <a:r>
              <a:rPr lang="ro-RO" sz="2000" dirty="0" smtClean="0"/>
              <a:t>, </a:t>
            </a:r>
            <a:r>
              <a:rPr lang="en-US" sz="2000" b="1" dirty="0"/>
              <a:t>s </a:t>
            </a:r>
            <a:r>
              <a:rPr lang="en-US" sz="2000" b="1" dirty="0" smtClean="0"/>
              <a:t>∈</a:t>
            </a:r>
            <a:r>
              <a:rPr lang="ro-RO" sz="2000" b="1" dirty="0" smtClean="0"/>
              <a:t> </a:t>
            </a:r>
            <a:r>
              <a:rPr lang="en-US" sz="2000" b="1" dirty="0" smtClean="0"/>
              <a:t>A</a:t>
            </a:r>
            <a:r>
              <a:rPr lang="ro-RO" sz="2000" b="1" dirty="0" smtClean="0"/>
              <a:t> </a:t>
            </a:r>
            <a:r>
              <a:rPr lang="en-US" sz="2000" dirty="0" smtClean="0"/>
              <a:t>as the values are known. </a:t>
            </a:r>
            <a:endParaRPr lang="ro-RO" sz="2000" dirty="0" smtClean="0"/>
          </a:p>
          <a:p>
            <a:endParaRPr lang="ro-RO" sz="2000" dirty="0" smtClean="0"/>
          </a:p>
          <a:p>
            <a:r>
              <a:rPr lang="en-US" sz="2000" dirty="0" smtClean="0"/>
              <a:t>This problem can be solved by associating a code </a:t>
            </a:r>
            <a:r>
              <a:rPr lang="en-US" sz="2000" b="1" dirty="0" smtClean="0"/>
              <a:t>c(s</a:t>
            </a:r>
            <a:r>
              <a:rPr lang="en-US" sz="2000" b="1" dirty="0"/>
              <a:t>)</a:t>
            </a:r>
            <a:r>
              <a:rPr lang="en-US" sz="2000" dirty="0"/>
              <a:t> </a:t>
            </a:r>
            <a:r>
              <a:rPr lang="en-US" sz="2000" dirty="0" smtClean="0"/>
              <a:t>for each possible value </a:t>
            </a:r>
            <a:r>
              <a:rPr lang="en-US" sz="2000" b="1" dirty="0" smtClean="0"/>
              <a:t>s</a:t>
            </a:r>
            <a:r>
              <a:rPr lang="en-US" sz="2000" dirty="0" smtClean="0"/>
              <a:t> and transmitting that code sequence</a:t>
            </a:r>
            <a:r>
              <a:rPr lang="ro-RO" sz="2000" dirty="0" smtClean="0"/>
              <a:t>. </a:t>
            </a:r>
          </a:p>
          <a:p>
            <a:endParaRPr lang="ro-RO" sz="2000" dirty="0" smtClean="0"/>
          </a:p>
          <a:p>
            <a:r>
              <a:rPr lang="en-US" sz="2000" dirty="0" smtClean="0"/>
              <a:t>Normally, each code has a certain length, denoted by us with </a:t>
            </a:r>
            <a:r>
              <a:rPr lang="en-US" sz="2000" b="1" dirty="0" smtClean="0"/>
              <a:t>l(c(s</a:t>
            </a:r>
            <a:r>
              <a:rPr lang="en-US" sz="2000" b="1" dirty="0"/>
              <a:t>))</a:t>
            </a:r>
            <a:r>
              <a:rPr lang="en-US" sz="2000" dirty="0"/>
              <a:t> </a:t>
            </a:r>
            <a:endParaRPr lang="ro-RO" sz="2000" dirty="0" smtClean="0"/>
          </a:p>
          <a:p>
            <a:endParaRPr lang="ro-RO" sz="2000" dirty="0" smtClean="0"/>
          </a:p>
          <a:p>
            <a:r>
              <a:rPr lang="en-US" sz="2000" dirty="0" smtClean="0"/>
              <a:t>The obvious question is: what is the length of a transmission and how can it be minimized? In other word, how can we minimize the value</a:t>
            </a:r>
            <a:r>
              <a:rPr lang="ro-RO" sz="2000" dirty="0" smtClean="0"/>
              <a:t>: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638800"/>
            <a:ext cx="2229065" cy="82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81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2FD9DA-2C15-44AE-8B92-D4FA4AD58556}" type="datetime5">
              <a:rPr lang="en-US" altLang="en-US" sz="1400">
                <a:solidFill>
                  <a:schemeClr val="folHlink"/>
                </a:solidFill>
              </a:rPr>
              <a:pPr eaLnBrk="1" hangingPunct="1"/>
              <a:t>4-Oct-22</a:t>
            </a:fld>
            <a:endParaRPr lang="en-US" altLang="en-US" sz="1400">
              <a:solidFill>
                <a:schemeClr val="folHlink"/>
              </a:solidFill>
            </a:endParaRPr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2591169" y="982365"/>
            <a:ext cx="42402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Information coding in computers</a:t>
            </a:r>
          </a:p>
        </p:txBody>
      </p:sp>
      <p:sp>
        <p:nvSpPr>
          <p:cNvPr id="4100" name="Text Box 42"/>
          <p:cNvSpPr txBox="1">
            <a:spLocks noChangeArrowheads="1"/>
          </p:cNvSpPr>
          <p:nvPr/>
        </p:nvSpPr>
        <p:spPr bwMode="auto">
          <a:xfrm>
            <a:off x="1143000" y="3200400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143000" y="2230904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Obviously, in order to minimize the previous value, we must choose shorter sequences for the cases with higher probabilities </a:t>
            </a:r>
            <a:r>
              <a:rPr lang="ro-RO" b="1" dirty="0" smtClean="0"/>
              <a:t>p</a:t>
            </a:r>
            <a:r>
              <a:rPr lang="ro-RO" dirty="0" smtClean="0"/>
              <a:t>. </a:t>
            </a:r>
            <a:endParaRPr lang="en-US" dirty="0" smtClean="0"/>
          </a:p>
          <a:p>
            <a:r>
              <a:rPr lang="en-US" dirty="0" smtClean="0"/>
              <a:t>Let us consider the following example by using bits </a:t>
            </a:r>
            <a:r>
              <a:rPr lang="ro-RO" dirty="0" smtClean="0"/>
              <a:t>0</a:t>
            </a:r>
            <a:r>
              <a:rPr lang="en-US" dirty="0" smtClean="0"/>
              <a:t> and</a:t>
            </a:r>
            <a:r>
              <a:rPr lang="ro-RO" dirty="0" smtClean="0"/>
              <a:t> 1 </a:t>
            </a:r>
            <a:r>
              <a:rPr lang="en-US" dirty="0" smtClean="0"/>
              <a:t>for coding</a:t>
            </a:r>
            <a:r>
              <a:rPr lang="ro-RO" dirty="0" smtClean="0"/>
              <a:t>: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173" y="3962400"/>
            <a:ext cx="6560253" cy="203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71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2797</TotalTime>
  <Words>1646</Words>
  <Application>Microsoft Office PowerPoint</Application>
  <PresentationFormat>On-screen Show (4:3)</PresentationFormat>
  <Paragraphs>201</Paragraphs>
  <Slides>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Symbol</vt:lpstr>
      <vt:lpstr>Times New Roman</vt:lpstr>
      <vt:lpstr>Wingdings</vt:lpstr>
      <vt:lpstr>Straight Edge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Arithmetic basis of the computers </vt:lpstr>
      <vt:lpstr>Arithmetic basis of the computers </vt:lpstr>
      <vt:lpstr>Arithmetic basis of the computers </vt:lpstr>
      <vt:lpstr>Representing a number in a base</vt:lpstr>
      <vt:lpstr>Real number representation</vt:lpstr>
      <vt:lpstr>Base conversion</vt:lpstr>
      <vt:lpstr>PowerPoint Presentation</vt:lpstr>
      <vt:lpstr>PowerPoint Presentation</vt:lpstr>
      <vt:lpstr>PowerPoint Presentation</vt:lpstr>
      <vt:lpstr>PowerPoint Presentation</vt:lpstr>
      <vt:lpstr>Addition/subtraction in fixed point</vt:lpstr>
      <vt:lpstr>BCD format representation</vt:lpstr>
      <vt:lpstr>PowerPoint Presentation</vt:lpstr>
      <vt:lpstr>PowerPoint Presentation</vt:lpstr>
      <vt:lpstr>PowerPoint Presentation</vt:lpstr>
    </vt:vector>
  </TitlesOfParts>
  <Company>Coordinated Science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BTI-02</dc:title>
  <dc:creator>rzv</dc:creator>
  <cp:lastModifiedBy> </cp:lastModifiedBy>
  <cp:revision>166</cp:revision>
  <cp:lastPrinted>2003-10-26T18:03:45Z</cp:lastPrinted>
  <dcterms:created xsi:type="dcterms:W3CDTF">1999-08-25T01:21:32Z</dcterms:created>
  <dcterms:modified xsi:type="dcterms:W3CDTF">2022-10-04T10:23:42Z</dcterms:modified>
</cp:coreProperties>
</file>