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8" r:id="rId3"/>
    <p:sldId id="286" r:id="rId4"/>
    <p:sldId id="275" r:id="rId5"/>
    <p:sldId id="287" r:id="rId6"/>
    <p:sldId id="290" r:id="rId7"/>
    <p:sldId id="271" r:id="rId8"/>
    <p:sldId id="272" r:id="rId9"/>
    <p:sldId id="291" r:id="rId10"/>
    <p:sldId id="292" r:id="rId11"/>
    <p:sldId id="296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93" r:id="rId23"/>
    <p:sldId id="294" r:id="rId24"/>
    <p:sldId id="295" r:id="rId25"/>
  </p:sldIdLst>
  <p:sldSz cx="9144000" cy="6858000" type="screen4x3"/>
  <p:notesSz cx="6662738" cy="9802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CC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2696" autoAdjust="0"/>
  </p:normalViewPr>
  <p:slideViewPr>
    <p:cSldViewPr>
      <p:cViewPr varScale="1">
        <p:scale>
          <a:sx n="72" d="100"/>
          <a:sy n="72" d="100"/>
        </p:scale>
        <p:origin x="118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1263" y="0"/>
            <a:ext cx="2886075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 smtClean="0"/>
            </a:lvl1pPr>
          </a:lstStyle>
          <a:p>
            <a:pPr>
              <a:defRPr/>
            </a:pPr>
            <a:fld id="{FAAA100D-DFB5-4A6F-A67B-6D19056EB6DD}" type="datetime1">
              <a:rPr lang="en-US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7675"/>
            <a:ext cx="28860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1263" y="9337675"/>
            <a:ext cx="28860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 smtClean="0"/>
            </a:lvl1pPr>
          </a:lstStyle>
          <a:p>
            <a:pPr>
              <a:defRPr/>
            </a:pPr>
            <a:fld id="{AD9785B8-5842-4B15-9CB1-E410DEF66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23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4438" y="0"/>
            <a:ext cx="29194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5B2BDD9D-13A5-4538-8448-971F70B1590E}" type="datetime1">
              <a:rPr lang="en-US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6138" y="701675"/>
            <a:ext cx="4984750" cy="3738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673600"/>
            <a:ext cx="48672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8788"/>
            <a:ext cx="291941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4438" y="9348788"/>
            <a:ext cx="29194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7AC3CB36-E8C1-41DC-A6E3-A26C6D175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397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BF683E-9953-4326-B661-693FEA0C0B29}" type="datetime1">
              <a:rPr lang="en-US" altLang="en-US" sz="1200"/>
              <a:pPr/>
              <a:t>10/24/2023</a:t>
            </a:fld>
            <a:endParaRPr lang="en-US" altLang="en-US" sz="12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5EBE6B4-4D98-47BC-A6D0-E603EB32F06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2BDD9D-13A5-4538-8448-971F70B1590E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3CB36-E8C1-41DC-A6E3-A26C6D175D9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49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http://users.cs.fiu.edu/~downeyt/cop3402/hamming.html</a:t>
            </a:r>
          </a:p>
          <a:p>
            <a:endParaRPr lang="en-US" dirty="0"/>
          </a:p>
          <a:p>
            <a:r>
              <a:rPr lang="en-US" altLang="en-US" sz="1200" b="1" i="1" dirty="0"/>
              <a:t>v </a:t>
            </a:r>
            <a:r>
              <a:rPr lang="ro-RO" altLang="en-US" sz="1200" b="1" i="1" dirty="0"/>
              <a:t> = </a:t>
            </a:r>
            <a:r>
              <a:rPr lang="en-US" altLang="en-US" sz="1200" dirty="0"/>
              <a:t>c</a:t>
            </a:r>
            <a:r>
              <a:rPr lang="en-US" altLang="en-US" sz="1200" baseline="-25000" dirty="0"/>
              <a:t>1</a:t>
            </a:r>
            <a:r>
              <a:rPr lang="en-US" altLang="en-US" sz="1200" dirty="0"/>
              <a:t>c</a:t>
            </a:r>
            <a:r>
              <a:rPr lang="en-US" altLang="en-US" sz="1200" baseline="-25000" dirty="0"/>
              <a:t>2</a:t>
            </a:r>
            <a:r>
              <a:rPr lang="ro-RO" altLang="en-US" sz="1200" dirty="0"/>
              <a:t>i</a:t>
            </a:r>
            <a:r>
              <a:rPr lang="en-US" altLang="en-US" sz="1200" baseline="-25000" dirty="0"/>
              <a:t>3</a:t>
            </a:r>
            <a:r>
              <a:rPr lang="en-US" altLang="en-US" sz="1200" dirty="0"/>
              <a:t>c</a:t>
            </a:r>
            <a:r>
              <a:rPr lang="en-US" altLang="en-US" sz="1200" baseline="-25000" dirty="0"/>
              <a:t>4</a:t>
            </a:r>
            <a:r>
              <a:rPr lang="ro-RO" altLang="en-US" sz="1200" dirty="0"/>
              <a:t>i</a:t>
            </a:r>
            <a:r>
              <a:rPr lang="en-US" altLang="en-US" sz="1200" baseline="-25000" dirty="0"/>
              <a:t>5</a:t>
            </a:r>
            <a:r>
              <a:rPr lang="ro-RO" altLang="en-US" sz="1200" dirty="0"/>
              <a:t>i</a:t>
            </a:r>
            <a:r>
              <a:rPr lang="en-US" altLang="en-US" sz="1200" baseline="-25000" dirty="0"/>
              <a:t>6</a:t>
            </a:r>
            <a:r>
              <a:rPr lang="ro-RO" altLang="en-US" sz="1200" dirty="0"/>
              <a:t>i</a:t>
            </a:r>
            <a:r>
              <a:rPr lang="ro-RO" altLang="en-US" sz="1200" baseline="-25000" dirty="0"/>
              <a:t>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2BDD9D-13A5-4538-8448-971F70B1590E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3CB36-E8C1-41DC-A6E3-A26C6D175D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47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http://users.cs.fiu.edu/~downeyt/cop3402/hamming.html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2BDD9D-13A5-4538-8448-971F70B1590E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3CB36-E8C1-41DC-A6E3-A26C6D175D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47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http://users.cs.fiu.edu/~downeyt/cop3402/hamming.html</a:t>
            </a:r>
          </a:p>
          <a:p>
            <a:endParaRPr lang="en-US" dirty="0"/>
          </a:p>
          <a:p>
            <a:r>
              <a:rPr lang="en-US" altLang="en-US" sz="1200" b="1" i="1" dirty="0"/>
              <a:t>v </a:t>
            </a:r>
            <a:r>
              <a:rPr lang="ro-RO" altLang="en-US" sz="1200" b="1" i="1" dirty="0"/>
              <a:t> = </a:t>
            </a:r>
            <a:r>
              <a:rPr lang="en-US" altLang="en-US" sz="1200" dirty="0"/>
              <a:t>c</a:t>
            </a:r>
            <a:r>
              <a:rPr lang="en-US" altLang="en-US" sz="1200" baseline="-25000" dirty="0"/>
              <a:t>1</a:t>
            </a:r>
            <a:r>
              <a:rPr lang="en-US" altLang="en-US" sz="1200" dirty="0"/>
              <a:t>c</a:t>
            </a:r>
            <a:r>
              <a:rPr lang="en-US" altLang="en-US" sz="1200" baseline="-25000" dirty="0"/>
              <a:t>2</a:t>
            </a:r>
            <a:r>
              <a:rPr lang="ro-RO" altLang="en-US" sz="1200" dirty="0"/>
              <a:t>i</a:t>
            </a:r>
            <a:r>
              <a:rPr lang="en-US" altLang="en-US" sz="1200" baseline="-25000" dirty="0"/>
              <a:t>3</a:t>
            </a:r>
            <a:r>
              <a:rPr lang="en-US" altLang="en-US" sz="1200" dirty="0"/>
              <a:t>c</a:t>
            </a:r>
            <a:r>
              <a:rPr lang="en-US" altLang="en-US" sz="1200" baseline="-25000" dirty="0"/>
              <a:t>4</a:t>
            </a:r>
            <a:r>
              <a:rPr lang="ro-RO" altLang="en-US" sz="1200" dirty="0"/>
              <a:t>i</a:t>
            </a:r>
            <a:r>
              <a:rPr lang="en-US" altLang="en-US" sz="1200" baseline="-25000" dirty="0"/>
              <a:t>5</a:t>
            </a:r>
            <a:r>
              <a:rPr lang="ro-RO" altLang="en-US" sz="1200" dirty="0"/>
              <a:t>i</a:t>
            </a:r>
            <a:r>
              <a:rPr lang="en-US" altLang="en-US" sz="1200" baseline="-25000" dirty="0"/>
              <a:t>6</a:t>
            </a:r>
            <a:r>
              <a:rPr lang="ro-RO" altLang="en-US" sz="1200" dirty="0"/>
              <a:t>i</a:t>
            </a:r>
            <a:r>
              <a:rPr lang="ro-RO" altLang="en-US" sz="1200" baseline="-25000" dirty="0"/>
              <a:t>7</a:t>
            </a:r>
            <a:r>
              <a:rPr lang="en-US" altLang="en-US" sz="1200"/>
              <a:t>c</a:t>
            </a:r>
            <a:r>
              <a:rPr lang="en-US" altLang="en-US" sz="1200" baseline="-25000"/>
              <a:t>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2BDD9D-13A5-4538-8448-971F70B1590E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3CB36-E8C1-41DC-A6E3-A26C6D175D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47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0011011 </a:t>
            </a:r>
            <a:r>
              <a:rPr lang="en-US" b="1" dirty="0"/>
              <a:t>0</a:t>
            </a:r>
          </a:p>
          <a:p>
            <a:r>
              <a:rPr lang="en-US" dirty="0"/>
              <a:t>Even parity</a:t>
            </a:r>
          </a:p>
          <a:p>
            <a:endParaRPr lang="en-US" dirty="0"/>
          </a:p>
          <a:p>
            <a:r>
              <a:rPr lang="en-US" dirty="0"/>
              <a:t>Odd parity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2BDD9D-13A5-4538-8448-971F70B1590E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3CB36-E8C1-41DC-A6E3-A26C6D175D9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0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2BDD9D-13A5-4538-8448-971F70B1590E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3CB36-E8C1-41DC-A6E3-A26C6D175D9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3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2BDD9D-13A5-4538-8448-971F70B1590E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3CB36-E8C1-41DC-A6E3-A26C6D175D9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66666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6667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B58A50-8FD7-428D-BDD9-15D2CA26CB57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36A97D-BB53-4BF2-934F-072F7634B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89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8A985-34E3-4080-B9D6-CEFD13C141FA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608C0-432A-42D3-9FEE-0FBA69ACF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5235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C61E-6988-49F5-BD77-7D8665A794BC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AB6F5-698C-4F50-829D-A29A8BADD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000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D796C-F948-45EE-AB23-B494ACAF9151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239F3-3C22-4574-AF53-981C93D10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937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B42EE-D03B-481B-97A7-D30CCC80EC1F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C372D-036C-4433-A428-AF461725A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2294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D83DA-FD0B-4190-A840-570DAB039A5B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0B029-3858-42D8-A41A-DDE83DD62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353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1D97-AF81-4112-BE87-1B799351549C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B2DE5-1093-4989-AEEB-E8D667EA4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9414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827ED-0719-43B8-849F-6CE663DDEAFB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70060-0844-41C7-A2F0-957E5EDC6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493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29B88-63D1-4583-AB24-5C4B3ACCBBAB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2F138-7044-4AA9-B847-47DE452E0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5406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98167-4936-4A3F-BB0C-DCEDBD391CF1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C23C7-0DDA-4B66-A81B-B2D53FC73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805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30EE3-0E7B-4C47-BE0C-AFB763E62777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6620A-2721-4302-AAF6-DE835F186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407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5644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9CD9346A-B732-4198-B11B-230FE9DDF719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65645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646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4760A010-8866-453D-A12D-A46BC9BC9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hf sldNum="0" hdr="0" ft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zota.ase.ro/bt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tmp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tmp"/><Relationship Id="rId3" Type="http://schemas.openxmlformats.org/officeDocument/2006/relationships/image" Target="../media/image11.png"/><Relationship Id="rId7" Type="http://schemas.openxmlformats.org/officeDocument/2006/relationships/image" Target="../media/image17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9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BEBD9BD-2568-47A9-9652-B0771170607C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3200" dirty="0"/>
            </a:br>
            <a:r>
              <a:rPr lang="en-US" altLang="en-US" sz="3200" dirty="0"/>
              <a:t>IT Basics</a:t>
            </a:r>
            <a:br>
              <a:rPr lang="en-US" altLang="en-US" sz="3200" dirty="0"/>
            </a:br>
            <a:r>
              <a:rPr lang="en-US" altLang="en-US" sz="3200" dirty="0"/>
              <a:t>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4724400"/>
            <a:ext cx="7958138" cy="10620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2000" dirty="0"/>
              <a:t>Prof. dr. R</a:t>
            </a:r>
            <a:r>
              <a:rPr lang="ro-RO" altLang="en-US" sz="2000" dirty="0"/>
              <a:t>ă</a:t>
            </a:r>
            <a:r>
              <a:rPr lang="en-US" altLang="en-US" sz="2000" dirty="0" err="1"/>
              <a:t>zvan</a:t>
            </a:r>
            <a:r>
              <a:rPr lang="en-US" altLang="en-US" sz="2000" dirty="0"/>
              <a:t> Daniel </a:t>
            </a:r>
            <a:r>
              <a:rPr lang="en-US" altLang="en-US" sz="2000" dirty="0" err="1"/>
              <a:t>Zota</a:t>
            </a:r>
            <a:endParaRPr lang="en-US" altLang="en-US" sz="2000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000" dirty="0"/>
              <a:t>Cybernetics</a:t>
            </a:r>
            <a:r>
              <a:rPr lang="ro-RO" altLang="en-US" sz="2000" dirty="0"/>
              <a:t>, </a:t>
            </a:r>
            <a:r>
              <a:rPr lang="en-US" altLang="en-US" sz="2000" dirty="0"/>
              <a:t>S</a:t>
            </a:r>
            <a:r>
              <a:rPr lang="ro-RO" altLang="en-US" sz="2000" dirty="0"/>
              <a:t>tatistic</a:t>
            </a:r>
            <a:r>
              <a:rPr lang="en-US" altLang="en-US" sz="2000" dirty="0"/>
              <a:t>s and Economic Informatics Faculty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000" dirty="0"/>
              <a:t>BUES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000" dirty="0">
                <a:hlinkClick r:id="rId3"/>
              </a:rPr>
              <a:t>https://zota.ase.ro/i</a:t>
            </a:r>
            <a:r>
              <a:rPr lang="en-US" altLang="en-US" sz="2000" dirty="0"/>
              <a:t>tb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  <p:bldP spid="2053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C12FAC-78EA-47BF-857E-B6179D289FD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Codu</a:t>
            </a:r>
            <a:r>
              <a:rPr lang="ro-RO" altLang="en-US" sz="3200"/>
              <a:t>l Hamming</a:t>
            </a:r>
            <a:r>
              <a:rPr lang="en-US" altLang="en-US" sz="3200"/>
              <a:t> (cont.)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305800" cy="48006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</a:pPr>
            <a:r>
              <a:rPr lang="en-US" altLang="en-US" sz="2200" dirty="0"/>
              <a:t>At the destination, the message is checked for errors (correction)</a:t>
            </a:r>
            <a:endParaRPr lang="ro-RO" altLang="en-US" sz="22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altLang="en-US" sz="2200" dirty="0"/>
              <a:t>Assuming that we received the message</a:t>
            </a:r>
            <a:r>
              <a:rPr lang="ro-RO" altLang="en-US" sz="2200" dirty="0"/>
              <a:t>: </a:t>
            </a:r>
            <a:r>
              <a:rPr lang="en-US" altLang="en-US" sz="2400" b="1" i="1" dirty="0"/>
              <a:t>v’ </a:t>
            </a:r>
            <a:r>
              <a:rPr lang="ro-RO" altLang="en-US" sz="2400" b="1" i="1" dirty="0"/>
              <a:t> = 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’c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’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’c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’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’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’</a:t>
            </a:r>
            <a:r>
              <a:rPr lang="ro-RO" altLang="en-US" sz="2400" dirty="0"/>
              <a:t>i</a:t>
            </a:r>
            <a:r>
              <a:rPr lang="ro-RO" altLang="en-US" sz="2400" baseline="-25000" dirty="0"/>
              <a:t>7</a:t>
            </a:r>
            <a:r>
              <a:rPr lang="en-US" altLang="en-US" sz="2400" dirty="0"/>
              <a:t>’</a:t>
            </a:r>
            <a:endParaRPr lang="ro-RO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altLang="en-US" sz="2200" dirty="0"/>
              <a:t>We compute the error bits </a:t>
            </a:r>
            <a:r>
              <a:rPr lang="ro-RO" altLang="en-US" sz="2200" dirty="0"/>
              <a:t>e</a:t>
            </a:r>
            <a:r>
              <a:rPr lang="en-US" altLang="en-US" sz="2200" baseline="-25000" dirty="0"/>
              <a:t>1</a:t>
            </a:r>
            <a:r>
              <a:rPr lang="ro-RO" altLang="en-US" sz="2200" dirty="0"/>
              <a:t>,e</a:t>
            </a:r>
            <a:r>
              <a:rPr lang="en-US" altLang="en-US" sz="2200" baseline="-25000" dirty="0"/>
              <a:t>2</a:t>
            </a:r>
            <a:r>
              <a:rPr lang="ro-RO" altLang="en-US" sz="2200" dirty="0"/>
              <a:t>,e</a:t>
            </a:r>
            <a:r>
              <a:rPr lang="ro-RO" altLang="en-US" sz="2200" baseline="-25000" dirty="0"/>
              <a:t>4 </a:t>
            </a:r>
            <a:r>
              <a:rPr lang="en-US" altLang="en-US" sz="2200" dirty="0"/>
              <a:t>as</a:t>
            </a:r>
            <a:r>
              <a:rPr lang="ro-RO" altLang="en-US" sz="2200" dirty="0"/>
              <a:t>: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ro-RO" altLang="en-US" sz="2400" dirty="0"/>
              <a:t>e</a:t>
            </a:r>
            <a:r>
              <a:rPr lang="ro-RO" altLang="en-US" sz="2400" baseline="-25000" dirty="0"/>
              <a:t>1</a:t>
            </a:r>
            <a:r>
              <a:rPr lang="ro-RO" altLang="en-US" sz="2400" dirty="0"/>
              <a:t>=c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1</a:t>
            </a:r>
            <a:r>
              <a:rPr lang="en-US" sz="2400" dirty="0"/>
              <a:t>⊕i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3</a:t>
            </a:r>
            <a:r>
              <a:rPr lang="en-US" sz="2400" dirty="0"/>
              <a:t>⊕i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5</a:t>
            </a:r>
            <a:r>
              <a:rPr lang="en-US" sz="2400" dirty="0"/>
              <a:t>⊕i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7</a:t>
            </a:r>
            <a:endParaRPr lang="ro-RO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ro-RO" altLang="en-US" sz="2400" dirty="0"/>
              <a:t>e</a:t>
            </a:r>
            <a:r>
              <a:rPr lang="ro-RO" altLang="en-US" sz="2400" baseline="-25000" dirty="0"/>
              <a:t>2</a:t>
            </a:r>
            <a:r>
              <a:rPr lang="ro-RO" altLang="en-US" sz="2400" dirty="0"/>
              <a:t>=c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2</a:t>
            </a:r>
            <a:r>
              <a:rPr lang="en-US" sz="2400" dirty="0"/>
              <a:t>⊕</a:t>
            </a:r>
            <a:r>
              <a:rPr lang="ro-RO" altLang="en-US" sz="2400" dirty="0"/>
              <a:t>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3</a:t>
            </a:r>
            <a:r>
              <a:rPr lang="en-US" sz="2400" dirty="0"/>
              <a:t>⊕</a:t>
            </a:r>
            <a:r>
              <a:rPr lang="ro-RO" altLang="en-US" sz="2400" dirty="0"/>
              <a:t>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6</a:t>
            </a:r>
            <a:r>
              <a:rPr lang="en-US" sz="2400" dirty="0"/>
              <a:t>⊕</a:t>
            </a:r>
            <a:r>
              <a:rPr lang="ro-RO" altLang="en-US" sz="2400" dirty="0"/>
              <a:t>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7</a:t>
            </a:r>
            <a:endParaRPr lang="ro-RO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ro-RO" altLang="en-US" sz="2400" dirty="0"/>
              <a:t>e</a:t>
            </a:r>
            <a:r>
              <a:rPr lang="ro-RO" altLang="en-US" sz="2400" baseline="-25000" dirty="0"/>
              <a:t>4</a:t>
            </a:r>
            <a:r>
              <a:rPr lang="ro-RO" altLang="en-US" sz="2400" dirty="0"/>
              <a:t>=c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4</a:t>
            </a:r>
            <a:r>
              <a:rPr lang="en-US" sz="2400" dirty="0"/>
              <a:t>⊕</a:t>
            </a:r>
            <a:r>
              <a:rPr lang="ro-RO" altLang="en-US" sz="2400" dirty="0"/>
              <a:t>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5</a:t>
            </a:r>
            <a:r>
              <a:rPr lang="en-US" sz="2400" dirty="0"/>
              <a:t>⊕</a:t>
            </a:r>
            <a:r>
              <a:rPr lang="ro-RO" altLang="en-US" sz="2400" dirty="0"/>
              <a:t>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6</a:t>
            </a:r>
            <a:r>
              <a:rPr lang="en-US" sz="2400" dirty="0"/>
              <a:t>⊕</a:t>
            </a:r>
            <a:r>
              <a:rPr lang="ro-RO" altLang="en-US" sz="2400" dirty="0"/>
              <a:t>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7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altLang="en-US" sz="2200" dirty="0"/>
              <a:t>If all these 3 bits are zero, then the message is received correctly; otherwise, the message is wrong</a:t>
            </a:r>
            <a:r>
              <a:rPr lang="ro-RO" altLang="en-US" sz="2200" dirty="0"/>
              <a:t>.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altLang="en-US" sz="2200" dirty="0"/>
              <a:t>The position of the error is given by the value of the binary number </a:t>
            </a:r>
            <a:r>
              <a:rPr lang="ro-RO" altLang="en-US" sz="2200" dirty="0"/>
              <a:t>e</a:t>
            </a:r>
            <a:r>
              <a:rPr lang="ro-RO" altLang="en-US" sz="2200" baseline="-25000" dirty="0"/>
              <a:t>4</a:t>
            </a:r>
            <a:r>
              <a:rPr lang="ro-RO" altLang="en-US" sz="2200" dirty="0"/>
              <a:t>e</a:t>
            </a:r>
            <a:r>
              <a:rPr lang="ro-RO" altLang="en-US" sz="2200" baseline="-25000" dirty="0"/>
              <a:t>2</a:t>
            </a:r>
            <a:r>
              <a:rPr lang="ro-RO" altLang="en-US" sz="2200" dirty="0"/>
              <a:t>e</a:t>
            </a:r>
            <a:r>
              <a:rPr lang="ro-RO" altLang="en-US" sz="2200" baseline="-25000" dirty="0"/>
              <a:t>1</a:t>
            </a:r>
            <a:r>
              <a:rPr lang="ro-RO" altLang="en-US" sz="2200" dirty="0"/>
              <a:t>,</a:t>
            </a:r>
            <a:r>
              <a:rPr lang="en-US" altLang="en-US" sz="2200" dirty="0"/>
              <a:t> transformed into decimal</a:t>
            </a:r>
            <a:r>
              <a:rPr lang="ro-RO" altLang="en-US" sz="2200" dirty="0"/>
              <a:t>.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endParaRPr lang="ro-RO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endParaRPr lang="en-US" altLang="en-US" sz="2400" dirty="0"/>
          </a:p>
          <a:p>
            <a:pPr lvl="1" eaLnBrk="1" hangingPunct="1">
              <a:lnSpc>
                <a:spcPct val="120000"/>
              </a:lnSpc>
            </a:pPr>
            <a:endParaRPr lang="ro-RO" altLang="en-US" sz="2400" dirty="0"/>
          </a:p>
        </p:txBody>
      </p:sp>
      <p:sp>
        <p:nvSpPr>
          <p:cNvPr id="3" name="Left Brace 2"/>
          <p:cNvSpPr/>
          <p:nvPr/>
        </p:nvSpPr>
        <p:spPr bwMode="auto">
          <a:xfrm>
            <a:off x="838200" y="3505200"/>
            <a:ext cx="609600" cy="1447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371600" y="6324600"/>
            <a:ext cx="6096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6999007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C12FAC-78EA-47BF-857E-B6179D289FD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Codu</a:t>
            </a:r>
            <a:r>
              <a:rPr lang="ro-RO" altLang="en-US" sz="3200"/>
              <a:t>l Hamming</a:t>
            </a:r>
            <a:r>
              <a:rPr lang="en-US" altLang="en-US" sz="3200"/>
              <a:t> (cont.)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8001000" cy="38100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</a:pPr>
            <a:r>
              <a:rPr lang="en-US" altLang="en-US" sz="2400" dirty="0"/>
              <a:t>Another particular example:</a:t>
            </a:r>
            <a:endParaRPr lang="ro-RO" altLang="en-US" sz="2400" b="1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ro-RO" altLang="en-US" sz="2400" dirty="0"/>
              <a:t>n=</a:t>
            </a:r>
            <a:r>
              <a:rPr lang="en-US" altLang="en-US" sz="2400" dirty="0"/>
              <a:t>12</a:t>
            </a:r>
            <a:r>
              <a:rPr lang="ro-RO" altLang="en-US" sz="2400" dirty="0"/>
              <a:t>, </a:t>
            </a:r>
            <a:r>
              <a:rPr lang="en-US" altLang="en-US" sz="2400" dirty="0"/>
              <a:t>so</a:t>
            </a:r>
            <a:r>
              <a:rPr lang="ro-RO" altLang="en-US" sz="2400" dirty="0"/>
              <a:t> </a:t>
            </a:r>
            <a:r>
              <a:rPr lang="en-US" altLang="en-US" sz="2400" b="1" i="1" dirty="0"/>
              <a:t>v </a:t>
            </a:r>
            <a:r>
              <a:rPr lang="ro-RO" altLang="en-US" sz="2400" b="1" i="1" dirty="0"/>
              <a:t> = 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2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4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5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6</a:t>
            </a:r>
            <a:r>
              <a:rPr lang="ro-RO" altLang="en-US" sz="2400" dirty="0"/>
              <a:t>i</a:t>
            </a:r>
            <a:r>
              <a:rPr lang="ro-RO" altLang="en-US" sz="2400" baseline="-25000" dirty="0"/>
              <a:t>7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8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9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10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11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12</a:t>
            </a:r>
            <a:endParaRPr lang="ro-RO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altLang="en-US" sz="2400" dirty="0"/>
              <a:t>In this case we have 8 information bits and 4 correction bits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altLang="en-US" sz="2400" dirty="0"/>
              <a:t>Redundancy rate: 4/8=50%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endParaRPr lang="en-US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altLang="en-US" sz="2400" dirty="0"/>
              <a:t>Formulas for redundant/correction bits?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endParaRPr lang="ro-RO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381012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12EB00E-1652-449F-BBDE-C984269B03AB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Linear codes with cross control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1" y="2057400"/>
            <a:ext cx="48006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 this case there are transmitting blocks of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Transversal parity (for lines)</a:t>
            </a:r>
          </a:p>
        </p:txBody>
      </p:sp>
      <p:graphicFrame>
        <p:nvGraphicFramePr>
          <p:cNvPr id="1024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383969"/>
              </p:ext>
            </p:extLst>
          </p:nvPr>
        </p:nvGraphicFramePr>
        <p:xfrm>
          <a:off x="5715000" y="2667000"/>
          <a:ext cx="31369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Worksheet" r:id="rId4" imgW="2381343" imgH="2486037" progId="Excel.Sheet.8">
                  <p:embed/>
                </p:oleObj>
              </mc:Choice>
              <mc:Fallback>
                <p:oleObj name="Worksheet" r:id="rId4" imgW="2381343" imgH="2486037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667000"/>
                        <a:ext cx="31369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5" descr="paritatelo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213" y="3968750"/>
            <a:ext cx="4294187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4F2F50-20DA-4D9E-A3B9-617B5169BCB3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Linear codes with cross control (cont.)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8105775" cy="75723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Longitudinal parity (for columns)</a:t>
            </a:r>
          </a:p>
        </p:txBody>
      </p:sp>
      <p:pic>
        <p:nvPicPr>
          <p:cNvPr id="11269" name="Picture 5" descr="paritatel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52800"/>
            <a:ext cx="41148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6C6AE2-5C8D-4952-A632-39FFE194F202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Linear codes with cross control (cont.)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3200400" cy="7572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Correction</a:t>
            </a:r>
          </a:p>
        </p:txBody>
      </p:sp>
      <p:graphicFrame>
        <p:nvGraphicFramePr>
          <p:cNvPr id="1229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650496"/>
              </p:ext>
            </p:extLst>
          </p:nvPr>
        </p:nvGraphicFramePr>
        <p:xfrm>
          <a:off x="4191000" y="2514600"/>
          <a:ext cx="45720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Worksheet" r:id="rId3" imgW="3124189" imgH="1933626" progId="Excel.Sheet.8">
                  <p:embed/>
                </p:oleObj>
              </mc:Choice>
              <mc:Fallback>
                <p:oleObj name="Worksheet" r:id="rId3" imgW="3124189" imgH="1933626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514600"/>
                        <a:ext cx="45720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85DA74-5B9F-4AC0-85B6-719882492948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Polynomial cyclic codes</a:t>
            </a:r>
          </a:p>
        </p:txBody>
      </p:sp>
      <p:sp>
        <p:nvSpPr>
          <p:cNvPr id="13316" name="Rectangle 14"/>
          <p:cNvSpPr>
            <a:spLocks noChangeArrowheads="1"/>
          </p:cNvSpPr>
          <p:nvPr/>
        </p:nvSpPr>
        <p:spPr bwMode="auto">
          <a:xfrm>
            <a:off x="762000" y="2133600"/>
            <a:ext cx="8153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The cyclic codes are block codes where the </a:t>
            </a:r>
            <a:r>
              <a:rPr lang="en-US" altLang="en-US" sz="2000" i="1" dirty="0"/>
              <a:t>n+1</a:t>
            </a:r>
            <a:r>
              <a:rPr lang="en-US" altLang="en-US" sz="2000" dirty="0">
                <a:cs typeface="Times New Roman" pitchFamily="18" charset="0"/>
              </a:rPr>
              <a:t> symbols which are making a code sequence are considered as being the coefficients of a </a:t>
            </a:r>
            <a:r>
              <a:rPr lang="en-US" altLang="en-US" sz="2000" i="1" dirty="0">
                <a:cs typeface="Times New Roman" pitchFamily="18" charset="0"/>
              </a:rPr>
              <a:t>n</a:t>
            </a:r>
            <a:r>
              <a:rPr lang="en-US" altLang="en-US" sz="2000" dirty="0">
                <a:cs typeface="Times New Roman" pitchFamily="18" charset="0"/>
              </a:rPr>
              <a:t> degree polynomial, like:</a:t>
            </a:r>
            <a:endParaRPr lang="en-US" altLang="en-US" sz="2000" dirty="0"/>
          </a:p>
          <a:p>
            <a:r>
              <a:rPr lang="en-US" altLang="en-US" sz="2000" dirty="0"/>
              <a:t>M(x) = </a:t>
            </a:r>
            <a:r>
              <a:rPr lang="en-US" altLang="en-US" sz="2000" dirty="0" err="1"/>
              <a:t>a</a:t>
            </a:r>
            <a:r>
              <a:rPr lang="en-US" altLang="en-US" sz="2000" baseline="-30000" dirty="0" err="1"/>
              <a:t>n</a:t>
            </a:r>
            <a:r>
              <a:rPr lang="en-US" altLang="en-US" sz="2000" dirty="0" err="1"/>
              <a:t>x</a:t>
            </a:r>
            <a:r>
              <a:rPr lang="en-US" altLang="en-US" sz="2000" baseline="30000" dirty="0" err="1"/>
              <a:t>n</a:t>
            </a:r>
            <a:r>
              <a:rPr lang="en-US" altLang="en-US" sz="2000" dirty="0"/>
              <a:t> +a</a:t>
            </a:r>
            <a:r>
              <a:rPr lang="en-US" altLang="en-US" sz="2000" baseline="-30000" dirty="0"/>
              <a:t>n-1</a:t>
            </a:r>
            <a:r>
              <a:rPr lang="en-US" altLang="en-US" sz="2000" dirty="0"/>
              <a:t>x</a:t>
            </a:r>
            <a:r>
              <a:rPr lang="en-US" altLang="en-US" sz="2000" baseline="30000" dirty="0"/>
              <a:t>n-1 </a:t>
            </a:r>
            <a:r>
              <a:rPr lang="en-US" altLang="en-US" sz="2000" dirty="0"/>
              <a:t>+……+a</a:t>
            </a:r>
            <a:r>
              <a:rPr lang="en-US" altLang="en-US" sz="2000" baseline="-30000" dirty="0"/>
              <a:t>0</a:t>
            </a:r>
            <a:endParaRPr lang="en-US" altLang="en-US" sz="2000" dirty="0"/>
          </a:p>
          <a:p>
            <a:r>
              <a:rPr lang="en-US" altLang="en-US" sz="2000" dirty="0"/>
              <a:t>where </a:t>
            </a:r>
            <a:r>
              <a:rPr lang="en-US" altLang="en-US" sz="2000" dirty="0" err="1"/>
              <a:t>a</a:t>
            </a:r>
            <a:r>
              <a:rPr lang="en-US" altLang="en-US" sz="2000" baseline="-22000" dirty="0" err="1"/>
              <a:t>i</a:t>
            </a:r>
            <a:r>
              <a:rPr lang="en-US" altLang="en-US" sz="2000" baseline="-30000" dirty="0"/>
              <a:t> </a:t>
            </a:r>
            <a:r>
              <a:rPr lang="en-US" altLang="en-US" sz="2000" dirty="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000" baseline="-30000" dirty="0"/>
              <a:t> </a:t>
            </a:r>
            <a:r>
              <a:rPr lang="en-US" altLang="en-US" sz="2000" dirty="0"/>
              <a:t>{0, 1},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= 1..n</a:t>
            </a:r>
            <a:r>
              <a:rPr lang="en-US" altLang="en-US" sz="2000" b="1" dirty="0"/>
              <a:t>.</a:t>
            </a:r>
            <a:endParaRPr lang="en-US" altLang="en-US" sz="2000" dirty="0"/>
          </a:p>
          <a:p>
            <a:endParaRPr lang="en-US" altLang="en-US" sz="2000" dirty="0"/>
          </a:p>
        </p:txBody>
      </p:sp>
      <p:sp>
        <p:nvSpPr>
          <p:cNvPr id="13317" name="Rectangle 16"/>
          <p:cNvSpPr>
            <a:spLocks noChangeArrowheads="1"/>
          </p:cNvSpPr>
          <p:nvPr/>
        </p:nvSpPr>
        <p:spPr bwMode="auto">
          <a:xfrm>
            <a:off x="838200" y="4191000"/>
            <a:ext cx="8305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cs typeface="Times New Roman" pitchFamily="18" charset="0"/>
              </a:rPr>
              <a:t>When using the cyclic polynomial codes, a polynomial </a:t>
            </a:r>
            <a:r>
              <a:rPr lang="en-US" altLang="en-US" sz="2000" i="1" dirty="0">
                <a:cs typeface="Times New Roman" pitchFamily="18" charset="0"/>
              </a:rPr>
              <a:t>M(x)</a:t>
            </a:r>
            <a:r>
              <a:rPr lang="en-US" altLang="en-US" sz="2000" dirty="0">
                <a:cs typeface="Times New Roman" pitchFamily="18" charset="0"/>
              </a:rPr>
              <a:t> is associated to message</a:t>
            </a:r>
            <a:r>
              <a:rPr lang="en-US" altLang="en-US" sz="2000" i="1" dirty="0">
                <a:cs typeface="Times New Roman" pitchFamily="18" charset="0"/>
              </a:rPr>
              <a:t> M</a:t>
            </a:r>
            <a:r>
              <a:rPr lang="ro-RO" altLang="en-US" sz="2000" dirty="0">
                <a:cs typeface="Times New Roman" pitchFamily="18" charset="0"/>
              </a:rPr>
              <a:t>. </a:t>
            </a:r>
          </a:p>
          <a:p>
            <a:r>
              <a:rPr lang="en-US" altLang="en-US" sz="2000" dirty="0">
                <a:cs typeface="Times New Roman" pitchFamily="18" charset="0"/>
              </a:rPr>
              <a:t>In the following</a:t>
            </a:r>
            <a:r>
              <a:rPr lang="ro-RO" altLang="en-US" sz="2000" dirty="0">
                <a:cs typeface="Times New Roman" pitchFamily="18" charset="0"/>
              </a:rPr>
              <a:t>,</a:t>
            </a:r>
            <a:r>
              <a:rPr lang="en-US" altLang="en-US" sz="2000" dirty="0">
                <a:cs typeface="Times New Roman" pitchFamily="18" charset="0"/>
              </a:rPr>
              <a:t> using a coding algorithm,</a:t>
            </a:r>
            <a:r>
              <a:rPr lang="ro-RO" altLang="en-US" sz="2000" dirty="0">
                <a:cs typeface="Times New Roman" pitchFamily="18" charset="0"/>
              </a:rPr>
              <a:t> </a:t>
            </a:r>
            <a:r>
              <a:rPr lang="ro-RO" altLang="en-US" sz="2000" i="1" dirty="0">
                <a:cs typeface="Times New Roman" pitchFamily="18" charset="0"/>
              </a:rPr>
              <a:t>M(x)</a:t>
            </a:r>
            <a:r>
              <a:rPr lang="en-US" altLang="en-US" sz="2000" dirty="0">
                <a:cs typeface="Times New Roman" pitchFamily="18" charset="0"/>
              </a:rPr>
              <a:t> is transforming in another polynomial </a:t>
            </a:r>
            <a:r>
              <a:rPr lang="en-US" altLang="en-US" sz="2000" i="1" dirty="0">
                <a:cs typeface="Times New Roman" pitchFamily="18" charset="0"/>
              </a:rPr>
              <a:t>T(x)</a:t>
            </a:r>
            <a:r>
              <a:rPr lang="en-US" altLang="en-US" sz="2000" dirty="0">
                <a:cs typeface="Times New Roman" pitchFamily="18" charset="0"/>
              </a:rPr>
              <a:t>, such as </a:t>
            </a:r>
            <a:r>
              <a:rPr lang="en-US" altLang="en-US" sz="2000" i="1" dirty="0">
                <a:cs typeface="Times New Roman" pitchFamily="18" charset="0"/>
              </a:rPr>
              <a:t>T(x)</a:t>
            </a:r>
            <a:r>
              <a:rPr lang="en-US" altLang="en-US" sz="2000" dirty="0">
                <a:cs typeface="Times New Roman" pitchFamily="18" charset="0"/>
              </a:rPr>
              <a:t> will be a multiple of polynomial </a:t>
            </a:r>
            <a:r>
              <a:rPr lang="en-US" altLang="en-US" sz="2000" i="1" dirty="0">
                <a:cs typeface="Times New Roman" pitchFamily="18" charset="0"/>
              </a:rPr>
              <a:t>G(x)</a:t>
            </a:r>
            <a:r>
              <a:rPr lang="ro-RO" altLang="en-US" sz="2000" dirty="0">
                <a:cs typeface="Times New Roman" pitchFamily="18" charset="0"/>
              </a:rPr>
              <a:t> –</a:t>
            </a:r>
            <a:r>
              <a:rPr lang="en-US" altLang="en-US" sz="2000" dirty="0">
                <a:cs typeface="Times New Roman" pitchFamily="18" charset="0"/>
              </a:rPr>
              <a:t> denoted </a:t>
            </a:r>
            <a:r>
              <a:rPr lang="en-US" altLang="en-US" sz="2000" b="1" i="1" dirty="0">
                <a:cs typeface="Times New Roman" pitchFamily="18" charset="0"/>
              </a:rPr>
              <a:t>generator polynomial</a:t>
            </a:r>
            <a:r>
              <a:rPr lang="en-US" altLang="en-US" sz="2000" dirty="0"/>
              <a:t>.</a:t>
            </a:r>
          </a:p>
          <a:p>
            <a:endParaRPr lang="en-US" altLang="en-US" sz="20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C59AA2-E5EE-44E0-8141-CEFA84BA2DA4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Polynomial cyclic codes (cont.)</a:t>
            </a:r>
          </a:p>
        </p:txBody>
      </p:sp>
      <p:pic>
        <p:nvPicPr>
          <p:cNvPr id="14340" name="Picture 5" descr="Image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-3941763"/>
            <a:ext cx="47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6" descr="Image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4838" y="-2846388"/>
            <a:ext cx="19780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15"/>
          <p:cNvSpPr>
            <a:spLocks noChangeArrowheads="1"/>
          </p:cNvSpPr>
          <p:nvPr/>
        </p:nvSpPr>
        <p:spPr bwMode="auto">
          <a:xfrm>
            <a:off x="762000" y="1922463"/>
            <a:ext cx="8229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o-RO" altLang="en-US" dirty="0"/>
          </a:p>
          <a:p>
            <a:r>
              <a:rPr lang="en-US" altLang="en-US" dirty="0"/>
              <a:t>For the coding part it can be used a </a:t>
            </a:r>
            <a:r>
              <a:rPr lang="en-US" altLang="en-US" i="1" dirty="0"/>
              <a:t>multiplying</a:t>
            </a:r>
            <a:r>
              <a:rPr lang="en-US" altLang="en-US" dirty="0"/>
              <a:t> or a </a:t>
            </a:r>
            <a:r>
              <a:rPr lang="en-US" altLang="en-US" i="1" dirty="0"/>
              <a:t>dividing</a:t>
            </a:r>
            <a:r>
              <a:rPr lang="en-US" altLang="en-US" dirty="0"/>
              <a:t> algorithm</a:t>
            </a:r>
            <a:r>
              <a:rPr lang="en-US" altLang="en-US" dirty="0">
                <a:cs typeface="Times New Roman" pitchFamily="18" charset="0"/>
              </a:rPr>
              <a:t>.</a:t>
            </a:r>
            <a:endParaRPr lang="en-US" altLang="en-US" dirty="0"/>
          </a:p>
          <a:p>
            <a:endParaRPr lang="en-US" altLang="en-US" dirty="0">
              <a:cs typeface="Times New Roman" pitchFamily="18" charset="0"/>
            </a:endParaRPr>
          </a:p>
          <a:p>
            <a:r>
              <a:rPr lang="en-US" altLang="en-US" dirty="0">
                <a:cs typeface="Times New Roman" pitchFamily="18" charset="0"/>
              </a:rPr>
              <a:t>Using the multiplying algorithm: </a:t>
            </a:r>
            <a:r>
              <a:rPr lang="en-US" altLang="en-US" i="1" dirty="0">
                <a:cs typeface="Times New Roman" pitchFamily="18" charset="0"/>
              </a:rPr>
              <a:t>T(x)=M(x)</a:t>
            </a:r>
            <a:r>
              <a:rPr lang="en-US" altLang="en-US" i="1" dirty="0">
                <a:latin typeface="Symbol" pitchFamily="18" charset="2"/>
              </a:rPr>
              <a:t>×</a:t>
            </a:r>
            <a:r>
              <a:rPr lang="en-US" altLang="en-US" i="1" dirty="0">
                <a:cs typeface="Times New Roman" pitchFamily="18" charset="0"/>
              </a:rPr>
              <a:t> G(x)</a:t>
            </a:r>
            <a:r>
              <a:rPr lang="en-US" altLang="en-US" dirty="0">
                <a:cs typeface="Times New Roman" pitchFamily="18" charset="0"/>
              </a:rPr>
              <a:t> (the multiplying and addition operations are made </a:t>
            </a:r>
            <a:r>
              <a:rPr lang="en-US" altLang="en-US" i="1" dirty="0">
                <a:cs typeface="Times New Roman" pitchFamily="18" charset="0"/>
              </a:rPr>
              <a:t>modulo 2</a:t>
            </a:r>
            <a:r>
              <a:rPr lang="en-US" altLang="en-US" dirty="0">
                <a:cs typeface="Times New Roman" pitchFamily="18" charset="0"/>
              </a:rPr>
              <a:t>) there is no separation between the redundant and informational bits – this being the main reason for which the </a:t>
            </a:r>
            <a:r>
              <a:rPr lang="en-US" altLang="en-US" i="1" dirty="0">
                <a:cs typeface="Times New Roman" pitchFamily="18" charset="0"/>
              </a:rPr>
              <a:t>dividing algorithm is preferred</a:t>
            </a:r>
            <a:r>
              <a:rPr lang="en-US" altLang="en-US" dirty="0">
                <a:cs typeface="Times New Roman" pitchFamily="18" charset="0"/>
              </a:rPr>
              <a:t>.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212E16-54CC-4A7F-8FE5-7265AD90ABEC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Polynomial cyclic codes (cont.)</a:t>
            </a:r>
          </a:p>
        </p:txBody>
      </p:sp>
      <p:pic>
        <p:nvPicPr>
          <p:cNvPr id="15364" name="Picture 4" descr="Image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4306888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Image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-3941763"/>
            <a:ext cx="47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Image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4838" y="-2846388"/>
            <a:ext cx="19780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9" descr="Image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410200"/>
            <a:ext cx="23622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1" descr="Image8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8012113"/>
            <a:ext cx="42751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685800" y="2133600"/>
            <a:ext cx="82296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cs typeface="Times New Roman" pitchFamily="18" charset="0"/>
              </a:rPr>
              <a:t>The coding dividing algorithm is the following:</a:t>
            </a:r>
            <a:endParaRPr lang="en-US" altLang="en-US" sz="2000" dirty="0"/>
          </a:p>
          <a:p>
            <a:pPr>
              <a:buFontTx/>
              <a:buChar char="•"/>
            </a:pPr>
            <a:r>
              <a:rPr lang="en-US" altLang="en-US" sz="2000" dirty="0"/>
              <a:t> Let the message M: (a</a:t>
            </a:r>
            <a:r>
              <a:rPr lang="en-US" altLang="en-US" sz="2000" baseline="-30000" dirty="0"/>
              <a:t>n</a:t>
            </a:r>
            <a:r>
              <a:rPr lang="en-US" altLang="en-US" sz="2000" dirty="0"/>
              <a:t>,a</a:t>
            </a:r>
            <a:r>
              <a:rPr lang="en-US" altLang="en-US" sz="2000" baseline="-30000" dirty="0"/>
              <a:t>n-1</a:t>
            </a:r>
            <a:r>
              <a:rPr lang="en-US" altLang="en-US" sz="2000" dirty="0"/>
              <a:t>,.....,a</a:t>
            </a:r>
            <a:r>
              <a:rPr lang="en-US" altLang="en-US" sz="2000" baseline="-30000" dirty="0"/>
              <a:t>0</a:t>
            </a:r>
            <a:r>
              <a:rPr lang="en-US" altLang="en-US" sz="2000" dirty="0"/>
              <a:t>), with </a:t>
            </a:r>
            <a:r>
              <a:rPr lang="en-US" altLang="en-US" sz="2000" i="1" dirty="0"/>
              <a:t>n+1</a:t>
            </a:r>
            <a:r>
              <a:rPr lang="en-US" altLang="en-US" sz="2000" dirty="0"/>
              <a:t> binary information digits (bits)</a:t>
            </a:r>
            <a:r>
              <a:rPr lang="en-US" altLang="en-US" sz="2000" dirty="0">
                <a:cs typeface="Times New Roman" pitchFamily="18" charset="0"/>
              </a:rPr>
              <a:t>. We associate it a polynomial in indeterminate </a:t>
            </a:r>
            <a:r>
              <a:rPr lang="en-US" altLang="en-US" sz="2000" i="1" dirty="0">
                <a:cs typeface="Times New Roman" pitchFamily="18" charset="0"/>
              </a:rPr>
              <a:t>x</a:t>
            </a:r>
            <a:r>
              <a:rPr lang="en-US" altLang="en-US" sz="2000" dirty="0">
                <a:cs typeface="Times New Roman" pitchFamily="18" charset="0"/>
              </a:rPr>
              <a:t>: </a:t>
            </a:r>
          </a:p>
          <a:p>
            <a:r>
              <a:rPr lang="en-US" altLang="en-US" sz="2000" dirty="0">
                <a:cs typeface="Times New Roman" pitchFamily="18" charset="0"/>
              </a:rPr>
              <a:t>M(x) = </a:t>
            </a:r>
            <a:r>
              <a:rPr lang="en-US" altLang="en-US" sz="2000" dirty="0" err="1">
                <a:cs typeface="Times New Roman" pitchFamily="18" charset="0"/>
              </a:rPr>
              <a:t>a</a:t>
            </a:r>
            <a:r>
              <a:rPr lang="en-US" altLang="en-US" sz="2000" baseline="-30000" dirty="0" err="1"/>
              <a:t>n</a:t>
            </a:r>
            <a:r>
              <a:rPr lang="en-US" altLang="en-US" sz="2000" dirty="0" err="1"/>
              <a:t>x</a:t>
            </a:r>
            <a:r>
              <a:rPr lang="en-US" altLang="en-US" sz="2000" baseline="30000" dirty="0" err="1"/>
              <a:t>n</a:t>
            </a:r>
            <a:r>
              <a:rPr lang="en-US" altLang="en-US" sz="2000" dirty="0"/>
              <a:t> +a</a:t>
            </a:r>
            <a:r>
              <a:rPr lang="en-US" altLang="en-US" sz="2000" baseline="-30000" dirty="0"/>
              <a:t>n-1</a:t>
            </a:r>
            <a:r>
              <a:rPr lang="en-US" altLang="en-US" sz="2000" dirty="0"/>
              <a:t>x</a:t>
            </a:r>
            <a:r>
              <a:rPr lang="en-US" altLang="en-US" sz="2000" baseline="30000" dirty="0"/>
              <a:t>n-1 </a:t>
            </a:r>
            <a:r>
              <a:rPr lang="en-US" altLang="en-US" sz="2000" dirty="0"/>
              <a:t>+……+a</a:t>
            </a:r>
            <a:r>
              <a:rPr lang="en-US" altLang="en-US" sz="2000" baseline="-30000" dirty="0"/>
              <a:t>0 </a:t>
            </a:r>
            <a:r>
              <a:rPr lang="en-US" altLang="en-US" sz="2000" dirty="0"/>
              <a:t>( </a:t>
            </a:r>
            <a:r>
              <a:rPr lang="en-US" altLang="en-US" sz="2000" dirty="0" err="1"/>
              <a:t>a</a:t>
            </a:r>
            <a:r>
              <a:rPr lang="en-US" altLang="en-US" sz="2000" baseline="-30000" dirty="0" err="1"/>
              <a:t>i</a:t>
            </a:r>
            <a:r>
              <a:rPr lang="en-US" altLang="en-US" sz="2000" baseline="-30000" dirty="0"/>
              <a:t> </a:t>
            </a:r>
            <a:r>
              <a:rPr lang="en-US" altLang="en-US" sz="2000" baseline="-30000" dirty="0">
                <a:latin typeface="Symbol" pitchFamily="18" charset="2"/>
              </a:rPr>
              <a:t>Î</a:t>
            </a:r>
            <a:r>
              <a:rPr lang="en-US" altLang="en-US" sz="2000" baseline="-30000" dirty="0"/>
              <a:t> </a:t>
            </a:r>
            <a:r>
              <a:rPr lang="en-US" altLang="en-US" sz="2000" dirty="0"/>
              <a:t>{0, 1})</a:t>
            </a:r>
            <a:r>
              <a:rPr lang="en-US" altLang="en-US" sz="2000" b="1" dirty="0"/>
              <a:t>;</a:t>
            </a:r>
            <a:r>
              <a:rPr lang="en-US" altLang="en-US" sz="2000" dirty="0"/>
              <a:t> </a:t>
            </a:r>
            <a:endParaRPr lang="ro-RO" altLang="en-US" sz="2000" dirty="0"/>
          </a:p>
          <a:p>
            <a:endParaRPr lang="ro-RO" altLang="en-US" sz="2000" dirty="0"/>
          </a:p>
          <a:p>
            <a:pPr>
              <a:buFontTx/>
              <a:buChar char="•"/>
            </a:pPr>
            <a:r>
              <a:rPr lang="en-US" altLang="en-US" sz="2000" dirty="0"/>
              <a:t> We choose the polynomial G(x) of </a:t>
            </a:r>
            <a:r>
              <a:rPr lang="en-US" altLang="en-US" sz="2000" i="1" dirty="0"/>
              <a:t>r </a:t>
            </a:r>
            <a:r>
              <a:rPr lang="en-US" altLang="en-US" sz="2000" dirty="0"/>
              <a:t>degree, being the </a:t>
            </a:r>
            <a:r>
              <a:rPr lang="en-US" altLang="en-US" sz="2000" i="1" dirty="0"/>
              <a:t>generator  polynomial </a:t>
            </a:r>
            <a:r>
              <a:rPr lang="en-US" altLang="en-US" sz="2000" dirty="0"/>
              <a:t>of the code: G(x) = </a:t>
            </a:r>
            <a:r>
              <a:rPr lang="en-US" altLang="en-US" sz="2000" dirty="0" err="1"/>
              <a:t>b</a:t>
            </a:r>
            <a:r>
              <a:rPr lang="en-US" altLang="en-US" sz="2000" baseline="-30000" dirty="0" err="1"/>
              <a:t>r</a:t>
            </a:r>
            <a:r>
              <a:rPr lang="en-US" altLang="en-US" sz="2000" dirty="0" err="1"/>
              <a:t>x</a:t>
            </a:r>
            <a:r>
              <a:rPr lang="en-US" altLang="en-US" sz="2000" baseline="30000" dirty="0" err="1"/>
              <a:t>r</a:t>
            </a:r>
            <a:r>
              <a:rPr lang="en-US" altLang="en-US" sz="2000" dirty="0"/>
              <a:t> + b</a:t>
            </a:r>
            <a:r>
              <a:rPr lang="en-US" altLang="en-US" sz="2000" baseline="-30000" dirty="0"/>
              <a:t>r-1</a:t>
            </a:r>
            <a:r>
              <a:rPr lang="en-US" altLang="en-US" sz="2000" dirty="0"/>
              <a:t>x</a:t>
            </a:r>
            <a:r>
              <a:rPr lang="en-US" altLang="en-US" sz="2000" baseline="30000" dirty="0"/>
              <a:t>r-1 </a:t>
            </a:r>
            <a:r>
              <a:rPr lang="en-US" altLang="en-US" sz="2000" dirty="0"/>
              <a:t>+…..+ b</a:t>
            </a:r>
            <a:r>
              <a:rPr lang="en-US" altLang="en-US" sz="2000" baseline="-30000" dirty="0"/>
              <a:t>0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bj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Symbol" pitchFamily="18" charset="2"/>
              </a:rPr>
              <a:t>Î</a:t>
            </a:r>
            <a:r>
              <a:rPr lang="en-US" altLang="en-US" sz="2000" dirty="0"/>
              <a:t> {0, 1} ,   </a:t>
            </a:r>
            <a:endParaRPr lang="ro-RO" altLang="en-US" sz="2000" dirty="0"/>
          </a:p>
          <a:p>
            <a:pPr>
              <a:buFontTx/>
              <a:buChar char="•"/>
            </a:pPr>
            <a:r>
              <a:rPr lang="en-US" altLang="en-US" sz="2000" dirty="0">
                <a:cs typeface="Times New Roman" pitchFamily="18" charset="0"/>
              </a:rPr>
              <a:t> Multiplying M(x) by </a:t>
            </a:r>
            <a:r>
              <a:rPr lang="en-US" altLang="en-US" sz="2000" dirty="0" err="1">
                <a:cs typeface="Times New Roman" pitchFamily="18" charset="0"/>
              </a:rPr>
              <a:t>x</a:t>
            </a:r>
            <a:r>
              <a:rPr lang="en-US" altLang="en-US" sz="2000" baseline="30000" dirty="0" err="1"/>
              <a:t>r</a:t>
            </a:r>
            <a:r>
              <a:rPr lang="en-US" altLang="en-US" sz="2000" dirty="0">
                <a:cs typeface="Times New Roman" pitchFamily="18" charset="0"/>
              </a:rPr>
              <a:t> we will have M'(x)=M(x)</a:t>
            </a:r>
            <a:r>
              <a:rPr lang="en-US" altLang="en-US" sz="2000" dirty="0">
                <a:latin typeface="Symbol" pitchFamily="18" charset="2"/>
              </a:rPr>
              <a:t>×</a:t>
            </a:r>
            <a:r>
              <a:rPr lang="en-US" altLang="en-US" sz="2000" dirty="0"/>
              <a:t> </a:t>
            </a:r>
            <a:r>
              <a:rPr lang="en-US" altLang="en-US" sz="2000" dirty="0" err="1"/>
              <a:t>x</a:t>
            </a:r>
            <a:r>
              <a:rPr lang="en-US" altLang="en-US" sz="2000" baseline="30000" dirty="0" err="1"/>
              <a:t>r</a:t>
            </a:r>
            <a:r>
              <a:rPr lang="en-US" altLang="en-US" sz="2000" dirty="0"/>
              <a:t> </a:t>
            </a:r>
            <a:endParaRPr lang="ro-RO" altLang="en-US" sz="2000" dirty="0"/>
          </a:p>
          <a:p>
            <a:pPr>
              <a:buFontTx/>
              <a:buChar char="•"/>
            </a:pPr>
            <a:r>
              <a:rPr lang="en-US" altLang="en-US" sz="2000" dirty="0"/>
              <a:t> We divide M'(x) to G(x) </a:t>
            </a:r>
          </a:p>
          <a:p>
            <a:endParaRPr lang="en-US" altLang="en-US" sz="2000" dirty="0"/>
          </a:p>
        </p:txBody>
      </p:sp>
      <p:sp>
        <p:nvSpPr>
          <p:cNvPr id="15370" name="Text Box 14"/>
          <p:cNvSpPr txBox="1">
            <a:spLocks noChangeArrowheads="1"/>
          </p:cNvSpPr>
          <p:nvPr/>
        </p:nvSpPr>
        <p:spPr bwMode="auto">
          <a:xfrm>
            <a:off x="5638800" y="55626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(1)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97262D-B1FD-47D5-B9C9-C5E31841B3FA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Polynomial cyclic codes (cont.)</a:t>
            </a:r>
          </a:p>
        </p:txBody>
      </p:sp>
      <p:pic>
        <p:nvPicPr>
          <p:cNvPr id="16388" name="Picture 4" descr="Image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4306888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7" descr="Image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900738"/>
            <a:ext cx="36115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Rectangle 13"/>
          <p:cNvSpPr>
            <a:spLocks noChangeArrowheads="1"/>
          </p:cNvSpPr>
          <p:nvPr/>
        </p:nvSpPr>
        <p:spPr bwMode="auto">
          <a:xfrm>
            <a:off x="914400" y="1981200"/>
            <a:ext cx="82296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The degree of the polynomial R(x) will be less or equal with </a:t>
            </a:r>
            <a:r>
              <a:rPr lang="en-US" altLang="en-US" sz="2000" i="1" dirty="0"/>
              <a:t>r-1</a:t>
            </a:r>
            <a:r>
              <a:rPr lang="en-US" altLang="en-US" sz="2000" dirty="0">
                <a:cs typeface="Times New Roman" pitchFamily="18" charset="0"/>
              </a:rPr>
              <a:t>. The coefficients of polynomial R(x), of degree </a:t>
            </a:r>
            <a:r>
              <a:rPr lang="en-US" altLang="en-US" sz="2000" i="1" dirty="0"/>
              <a:t>r-1</a:t>
            </a:r>
            <a:r>
              <a:rPr lang="en-US" altLang="en-US" sz="2000" dirty="0">
                <a:cs typeface="Times New Roman" pitchFamily="18" charset="0"/>
              </a:rPr>
              <a:t>, will represent the control bits associated to the information bits.</a:t>
            </a:r>
            <a:endParaRPr lang="en-US" altLang="en-US" sz="2000" dirty="0"/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en-US" sz="2000" dirty="0">
                <a:cs typeface="Times New Roman" pitchFamily="18" charset="0"/>
              </a:rPr>
              <a:t> We add R(x) with M'(x) obtaining the polynomial T(x) = M'(x) </a:t>
            </a:r>
            <a:r>
              <a:rPr lang="en-US" altLang="en-US" sz="2000" dirty="0">
                <a:latin typeface="Symbol" pitchFamily="18" charset="2"/>
              </a:rPr>
              <a:t>Ĺ</a:t>
            </a:r>
            <a:r>
              <a:rPr lang="en-US" altLang="en-US" sz="2000" dirty="0"/>
              <a:t> R</a:t>
            </a:r>
            <a:r>
              <a:rPr lang="en-US" altLang="en-US" sz="2000" dirty="0">
                <a:cs typeface="Times New Roman" pitchFamily="18" charset="0"/>
              </a:rPr>
              <a:t>(x). </a:t>
            </a:r>
          </a:p>
          <a:p>
            <a:pPr>
              <a:lnSpc>
                <a:spcPct val="120000"/>
              </a:lnSpc>
            </a:pPr>
            <a:r>
              <a:rPr lang="en-US" altLang="en-US" sz="2000" b="1" dirty="0">
                <a:cs typeface="Times New Roman" pitchFamily="18" charset="0"/>
              </a:rPr>
              <a:t>The coefficients of the polynomial T(x) will represent the message to be transmitted:</a:t>
            </a:r>
            <a:r>
              <a:rPr lang="en-US" altLang="en-US" sz="2000" dirty="0"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en-US" sz="2000" dirty="0">
                <a:cs typeface="Times New Roman" pitchFamily="18" charset="0"/>
              </a:rPr>
              <a:t>T: (a</a:t>
            </a:r>
            <a:r>
              <a:rPr lang="en-US" altLang="en-US" sz="2000" baseline="-30000" dirty="0"/>
              <a:t>n</a:t>
            </a:r>
            <a:r>
              <a:rPr lang="en-US" altLang="en-US" sz="2000" dirty="0"/>
              <a:t>a</a:t>
            </a:r>
            <a:r>
              <a:rPr lang="en-US" altLang="en-US" sz="2000" baseline="-30000" dirty="0"/>
              <a:t>n-1</a:t>
            </a:r>
            <a:r>
              <a:rPr lang="en-US" altLang="en-US" sz="2000" dirty="0"/>
              <a:t>....a</a:t>
            </a:r>
            <a:r>
              <a:rPr lang="en-US" altLang="en-US" sz="2000" baseline="-30000" dirty="0"/>
              <a:t>0</a:t>
            </a:r>
            <a:r>
              <a:rPr lang="en-US" altLang="en-US" sz="2000" dirty="0"/>
              <a:t>c</a:t>
            </a:r>
            <a:r>
              <a:rPr lang="en-US" altLang="en-US" sz="2000" baseline="-30000" dirty="0"/>
              <a:t>r-1</a:t>
            </a:r>
            <a:r>
              <a:rPr lang="en-US" altLang="en-US" sz="2000" dirty="0"/>
              <a:t>.....c</a:t>
            </a:r>
            <a:r>
              <a:rPr lang="en-US" altLang="en-US" sz="2000" baseline="-30000" dirty="0"/>
              <a:t>0</a:t>
            </a:r>
            <a:r>
              <a:rPr lang="en-US" altLang="en-US" sz="2000" dirty="0">
                <a:cs typeface="Times New Roman" pitchFamily="18" charset="0"/>
              </a:rPr>
              <a:t>) which contains on the most significant positions the </a:t>
            </a:r>
            <a:r>
              <a:rPr lang="en-US" altLang="en-US" sz="2000" i="1" dirty="0"/>
              <a:t>n+1</a:t>
            </a:r>
            <a:r>
              <a:rPr lang="en-US" altLang="en-US" sz="2000" dirty="0">
                <a:cs typeface="Times New Roman" pitchFamily="18" charset="0"/>
              </a:rPr>
              <a:t> information bits and in the least significand positions the </a:t>
            </a:r>
            <a:r>
              <a:rPr lang="en-US" altLang="en-US" sz="2000" i="1" dirty="0"/>
              <a:t>r</a:t>
            </a:r>
            <a:r>
              <a:rPr lang="en-US" altLang="en-US" sz="2000" dirty="0"/>
              <a:t> control symbols. </a:t>
            </a:r>
          </a:p>
          <a:p>
            <a:pPr>
              <a:lnSpc>
                <a:spcPct val="120000"/>
              </a:lnSpc>
            </a:pPr>
            <a:r>
              <a:rPr lang="en-US" altLang="en-US" sz="2000" b="1" dirty="0"/>
              <a:t>The attached polynomial to the transmitted message is a </a:t>
            </a:r>
            <a:r>
              <a:rPr lang="en-US" altLang="en-US" sz="2000" b="1" dirty="0">
                <a:cs typeface="Times New Roman" pitchFamily="18" charset="0"/>
              </a:rPr>
              <a:t>multiple of the generator polynomial.</a:t>
            </a:r>
            <a:r>
              <a:rPr lang="en-US" altLang="en-US" sz="2000" dirty="0">
                <a:cs typeface="Times New Roman" pitchFamily="18" charset="0"/>
              </a:rPr>
              <a:t> We have the following:</a:t>
            </a:r>
            <a:endParaRPr lang="en-US" altLang="en-US" sz="2000" dirty="0"/>
          </a:p>
          <a:p>
            <a:endParaRPr lang="en-US" altLang="en-US" sz="20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CA7C97-F147-4F36-A860-5E10D127B191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Polynomial cyclic codes (cont.)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-4583113" y="-5083175"/>
            <a:ext cx="18311813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>
                <a:cs typeface="Times New Roman" pitchFamily="18" charset="0"/>
              </a:rPr>
              <a:t>Algoritmul de codificare prin împărţire este:</a:t>
            </a:r>
            <a:endParaRPr lang="en-US" altLang="en-US" sz="1600"/>
          </a:p>
          <a:p>
            <a:pPr lvl="1">
              <a:buFontTx/>
              <a:buChar char="•"/>
            </a:pPr>
            <a:r>
              <a:rPr lang="en-US" altLang="en-US" sz="1600"/>
              <a:t>Fie mesajul M: (a</a:t>
            </a:r>
            <a:r>
              <a:rPr lang="en-US" altLang="en-US" sz="1600" baseline="-30000"/>
              <a:t>n</a:t>
            </a:r>
            <a:r>
              <a:rPr lang="en-US" altLang="en-US" sz="1600"/>
              <a:t>,a</a:t>
            </a:r>
            <a:r>
              <a:rPr lang="en-US" altLang="en-US" sz="1600" baseline="-30000"/>
              <a:t>n-1</a:t>
            </a:r>
            <a:r>
              <a:rPr lang="en-US" altLang="en-US" sz="1600"/>
              <a:t>,.....,a</a:t>
            </a:r>
            <a:r>
              <a:rPr lang="en-US" altLang="en-US" sz="1600" baseline="-30000"/>
              <a:t>0</a:t>
            </a:r>
            <a:r>
              <a:rPr lang="en-US" altLang="en-US" sz="1600"/>
              <a:t>), care cuprinde </a:t>
            </a:r>
            <a:r>
              <a:rPr lang="en-US" altLang="en-US" sz="1600" i="1"/>
              <a:t>n+1</a:t>
            </a:r>
            <a:r>
              <a:rPr lang="en-US" altLang="en-US" sz="1600"/>
              <a:t> cifre b</a:t>
            </a:r>
            <a:r>
              <a:rPr lang="en-US" altLang="en-US" sz="1600">
                <a:cs typeface="Times New Roman" pitchFamily="18" charset="0"/>
              </a:rPr>
              <a:t>inare informaţionale. Acestuia i se asociază un polinom în nedeterminata x: M(x) = a</a:t>
            </a:r>
            <a:r>
              <a:rPr lang="en-US" altLang="en-US" sz="1600" baseline="-30000"/>
              <a:t>n</a:t>
            </a:r>
            <a:r>
              <a:rPr lang="en-US" altLang="en-US" sz="1600"/>
              <a:t>x</a:t>
            </a:r>
            <a:r>
              <a:rPr lang="en-US" altLang="en-US" sz="1600" baseline="30000"/>
              <a:t>n</a:t>
            </a:r>
            <a:r>
              <a:rPr lang="en-US" altLang="en-US" sz="1600"/>
              <a:t> +a</a:t>
            </a:r>
            <a:r>
              <a:rPr lang="en-US" altLang="en-US" sz="1600" baseline="-30000"/>
              <a:t>n-1</a:t>
            </a:r>
            <a:r>
              <a:rPr lang="en-US" altLang="en-US" sz="1600"/>
              <a:t>x</a:t>
            </a:r>
            <a:r>
              <a:rPr lang="en-US" altLang="en-US" sz="1600" baseline="30000"/>
              <a:t>n-1 </a:t>
            </a:r>
            <a:r>
              <a:rPr lang="en-US" altLang="en-US" sz="1600"/>
              <a:t>+……+a</a:t>
            </a:r>
            <a:r>
              <a:rPr lang="en-US" altLang="en-US" sz="1600" baseline="-30000"/>
              <a:t>0 </a:t>
            </a:r>
            <a:r>
              <a:rPr lang="en-US" altLang="en-US" sz="1600"/>
              <a:t>( a</a:t>
            </a:r>
            <a:r>
              <a:rPr lang="en-US" altLang="en-US" sz="1600" baseline="-30000"/>
              <a:t>i </a:t>
            </a:r>
            <a:r>
              <a:rPr lang="en-US" altLang="en-US" sz="1600" baseline="-30000">
                <a:latin typeface="Symbol" pitchFamily="18" charset="2"/>
              </a:rPr>
              <a:t>Î</a:t>
            </a:r>
            <a:r>
              <a:rPr lang="en-US" altLang="en-US" sz="1600" baseline="-30000"/>
              <a:t> </a:t>
            </a:r>
            <a:r>
              <a:rPr lang="en-US" altLang="en-US" sz="1600"/>
              <a:t>{0, 1} ,         </a:t>
            </a:r>
            <a:r>
              <a:rPr lang="en-US" altLang="en-US" sz="1600" b="1"/>
              <a:t>);</a:t>
            </a:r>
            <a:r>
              <a:rPr lang="en-US" altLang="en-US" sz="1600"/>
              <a:t> </a:t>
            </a:r>
          </a:p>
          <a:p>
            <a:pPr lvl="1">
              <a:buFontTx/>
              <a:buChar char="•"/>
            </a:pPr>
            <a:r>
              <a:rPr lang="en-US" altLang="en-US" sz="1600"/>
              <a:t>Se alege polinomul G(x) de grad </a:t>
            </a:r>
            <a:r>
              <a:rPr lang="en-US" altLang="en-US" sz="1600" i="1"/>
              <a:t>r</a:t>
            </a:r>
            <a:r>
              <a:rPr lang="en-US" altLang="en-US" sz="1600"/>
              <a:t>, acesta fiind polinomul de genarare al codului: G(x) = b</a:t>
            </a:r>
            <a:r>
              <a:rPr lang="en-US" altLang="en-US" sz="1600" baseline="-30000"/>
              <a:t>r</a:t>
            </a:r>
            <a:r>
              <a:rPr lang="en-US" altLang="en-US" sz="1600"/>
              <a:t>x</a:t>
            </a:r>
            <a:r>
              <a:rPr lang="en-US" altLang="en-US" sz="1600" baseline="30000"/>
              <a:t>r</a:t>
            </a:r>
            <a:r>
              <a:rPr lang="en-US" altLang="en-US" sz="1600"/>
              <a:t> + b</a:t>
            </a:r>
            <a:r>
              <a:rPr lang="en-US" altLang="en-US" sz="1600" baseline="-30000"/>
              <a:t>r-1</a:t>
            </a:r>
            <a:r>
              <a:rPr lang="en-US" altLang="en-US" sz="1600"/>
              <a:t>x</a:t>
            </a:r>
            <a:r>
              <a:rPr lang="en-US" altLang="en-US" sz="1600" baseline="30000"/>
              <a:t>r-1 </a:t>
            </a:r>
            <a:r>
              <a:rPr lang="en-US" altLang="en-US" sz="1600"/>
              <a:t>+…..+ b</a:t>
            </a:r>
            <a:r>
              <a:rPr lang="en-US" altLang="en-US" sz="1600" baseline="-30000"/>
              <a:t>0</a:t>
            </a:r>
            <a:r>
              <a:rPr lang="en-US" altLang="en-US" sz="1600"/>
              <a:t> bj </a:t>
            </a:r>
            <a:r>
              <a:rPr lang="en-US" altLang="en-US" sz="1600">
                <a:latin typeface="Symbol" pitchFamily="18" charset="2"/>
              </a:rPr>
              <a:t>Î</a:t>
            </a:r>
            <a:r>
              <a:rPr lang="en-US" altLang="en-US" sz="1600"/>
              <a:t> {0, 1} ,          </a:t>
            </a:r>
          </a:p>
          <a:p>
            <a:pPr lvl="1">
              <a:buFontTx/>
              <a:buChar char="•"/>
            </a:pPr>
            <a:r>
              <a:rPr lang="en-US" altLang="en-US" sz="1600">
                <a:cs typeface="Times New Roman" pitchFamily="18" charset="0"/>
              </a:rPr>
              <a:t>Înmulţind M(x) cu x</a:t>
            </a:r>
            <a:r>
              <a:rPr lang="en-US" altLang="en-US" sz="1600" baseline="30000"/>
              <a:t>r</a:t>
            </a:r>
            <a:r>
              <a:rPr lang="en-US" altLang="en-US" sz="1600">
                <a:cs typeface="Times New Roman" pitchFamily="18" charset="0"/>
              </a:rPr>
              <a:t> se va obţine M'(x)=M(x)</a:t>
            </a:r>
            <a:r>
              <a:rPr lang="en-US" altLang="en-US" sz="1600">
                <a:latin typeface="Symbol" pitchFamily="18" charset="2"/>
              </a:rPr>
              <a:t>×</a:t>
            </a:r>
            <a:r>
              <a:rPr lang="en-US" altLang="en-US" sz="1600"/>
              <a:t> x</a:t>
            </a:r>
            <a:r>
              <a:rPr lang="en-US" altLang="en-US" sz="1600" baseline="30000"/>
              <a:t>r</a:t>
            </a:r>
            <a:r>
              <a:rPr lang="en-US" altLang="en-US" sz="1600"/>
              <a:t> </a:t>
            </a:r>
          </a:p>
          <a:p>
            <a:pPr lvl="1">
              <a:buFontTx/>
              <a:buChar char="•"/>
            </a:pPr>
            <a:r>
              <a:rPr lang="en-US" altLang="en-US" sz="1600"/>
              <a:t>Se împarte M'(x) la G(x) </a:t>
            </a:r>
          </a:p>
          <a:p>
            <a:r>
              <a:rPr lang="en-US" altLang="en-US" sz="1600"/>
              <a:t>  </a:t>
            </a:r>
          </a:p>
          <a:p>
            <a:r>
              <a:rPr lang="en-US" altLang="en-US" sz="1600"/>
              <a:t>Gradul polinomului R(x) va fi mai mic, cel mult egal cu </a:t>
            </a:r>
            <a:r>
              <a:rPr lang="en-US" altLang="en-US" sz="1600" i="1"/>
              <a:t>r-1</a:t>
            </a:r>
            <a:r>
              <a:rPr lang="en-US" altLang="en-US" sz="1600">
                <a:cs typeface="Times New Roman" pitchFamily="18" charset="0"/>
              </a:rPr>
              <a:t>. Coeficienţii polinomului R(x), de grad </a:t>
            </a:r>
            <a:r>
              <a:rPr lang="en-US" altLang="en-US" sz="1600" i="1"/>
              <a:t>r-1</a:t>
            </a:r>
            <a:r>
              <a:rPr lang="en-US" altLang="en-US" sz="1600">
                <a:cs typeface="Times New Roman" pitchFamily="18" charset="0"/>
              </a:rPr>
              <a:t>, constituie simbolurile de control asociate mesajului informaţional.</a:t>
            </a:r>
            <a:endParaRPr lang="en-US" altLang="en-US" sz="1600"/>
          </a:p>
          <a:p>
            <a:pPr lvl="1">
              <a:buFontTx/>
              <a:buChar char="•"/>
            </a:pPr>
            <a:r>
              <a:rPr lang="en-US" altLang="en-US" sz="1600">
                <a:cs typeface="Times New Roman" pitchFamily="18" charset="0"/>
              </a:rPr>
              <a:t>Se adună R(x) cu M'(x) obţinâdu-se polinomul T(x) = M'(x) </a:t>
            </a:r>
            <a:r>
              <a:rPr lang="en-US" altLang="en-US" sz="1600">
                <a:latin typeface="Symbol" pitchFamily="18" charset="2"/>
              </a:rPr>
              <a:t>Ĺ</a:t>
            </a:r>
            <a:r>
              <a:rPr lang="en-US" altLang="en-US" sz="1600"/>
              <a:t> R</a:t>
            </a:r>
            <a:r>
              <a:rPr lang="en-US" altLang="en-US" sz="1600">
                <a:cs typeface="Times New Roman" pitchFamily="18" charset="0"/>
              </a:rPr>
              <a:t>(x). Coeficienţii polinomului T(x) constituie mesajul ce se va transmite: T: (a</a:t>
            </a:r>
            <a:r>
              <a:rPr lang="en-US" altLang="en-US" sz="1600" baseline="-30000"/>
              <a:t>n</a:t>
            </a:r>
            <a:r>
              <a:rPr lang="en-US" altLang="en-US" sz="1600"/>
              <a:t>a</a:t>
            </a:r>
            <a:r>
              <a:rPr lang="en-US" altLang="en-US" sz="1600" baseline="-30000"/>
              <a:t>n-1</a:t>
            </a:r>
            <a:r>
              <a:rPr lang="en-US" altLang="en-US" sz="1600"/>
              <a:t>....a</a:t>
            </a:r>
            <a:r>
              <a:rPr lang="en-US" altLang="en-US" sz="1600" baseline="-30000"/>
              <a:t>0</a:t>
            </a:r>
            <a:r>
              <a:rPr lang="en-US" altLang="en-US" sz="1600"/>
              <a:t>c</a:t>
            </a:r>
            <a:r>
              <a:rPr lang="en-US" altLang="en-US" sz="1600" baseline="-30000"/>
              <a:t>r-1</a:t>
            </a:r>
            <a:r>
              <a:rPr lang="en-US" altLang="en-US" sz="1600"/>
              <a:t>.....c</a:t>
            </a:r>
            <a:r>
              <a:rPr lang="en-US" altLang="en-US" sz="1600" baseline="-30000"/>
              <a:t>0</a:t>
            </a:r>
            <a:r>
              <a:rPr lang="en-US" altLang="en-US" sz="1600">
                <a:cs typeface="Times New Roman" pitchFamily="18" charset="0"/>
              </a:rPr>
              <a:t>) care conţine în poziţiile semnificative cele </a:t>
            </a:r>
            <a:r>
              <a:rPr lang="en-US" altLang="en-US" sz="1600" i="1"/>
              <a:t>n+1</a:t>
            </a:r>
            <a:r>
              <a:rPr lang="en-US" altLang="en-US" sz="1600">
                <a:cs typeface="Times New Roman" pitchFamily="18" charset="0"/>
              </a:rPr>
              <a:t> simboluri informaţionale iar în poziţiile mai puţin semnificative cele </a:t>
            </a:r>
            <a:r>
              <a:rPr lang="en-US" altLang="en-US" sz="1600" i="1"/>
              <a:t>r</a:t>
            </a:r>
            <a:r>
              <a:rPr lang="en-US" altLang="en-US" sz="1600"/>
              <a:t> simboluri de control. </a:t>
            </a:r>
          </a:p>
          <a:p>
            <a:r>
              <a:rPr lang="en-US" altLang="en-US" sz="1600"/>
              <a:t>Polinomul</a:t>
            </a:r>
            <a:r>
              <a:rPr lang="en-US" altLang="en-US" sz="1600">
                <a:cs typeface="Times New Roman" pitchFamily="18" charset="0"/>
              </a:rPr>
              <a:t> ataşat mesajului transmis este un multiplu al polinomului de generare. Avem:</a:t>
            </a:r>
            <a:endParaRPr lang="en-US" altLang="en-US" sz="1600"/>
          </a:p>
          <a:p>
            <a:r>
              <a:rPr lang="en-US" altLang="en-US" sz="1600"/>
              <a:t>  </a:t>
            </a:r>
          </a:p>
          <a:p>
            <a:r>
              <a:rPr lang="en-US" altLang="en-US" sz="1600"/>
              <a:t> </a:t>
            </a:r>
          </a:p>
          <a:p>
            <a:r>
              <a:rPr lang="en-US" altLang="en-US" sz="1600"/>
              <a:t>Înlocuind        </a:t>
            </a:r>
            <a:r>
              <a:rPr lang="en-US" altLang="en-US" sz="1600">
                <a:cs typeface="Times New Roman" pitchFamily="18" charset="0"/>
              </a:rPr>
              <a:t>prin relaţia                       </a:t>
            </a:r>
            <a:r>
              <a:rPr lang="en-US" altLang="en-US" sz="1600"/>
              <a:t>se va</a:t>
            </a:r>
            <a:r>
              <a:rPr lang="en-US" altLang="en-US" sz="1600">
                <a:cs typeface="Times New Roman" pitchFamily="18" charset="0"/>
              </a:rPr>
              <a:t> obţine:</a:t>
            </a:r>
            <a:endParaRPr lang="en-US" altLang="en-US" sz="1600"/>
          </a:p>
          <a:p>
            <a:r>
              <a:rPr lang="en-US" altLang="en-US" sz="1600">
                <a:cs typeface="Times New Roman" pitchFamily="18" charset="0"/>
              </a:rPr>
              <a:t>  </a:t>
            </a:r>
          </a:p>
          <a:p>
            <a:r>
              <a:rPr lang="en-US" altLang="en-US" sz="1600">
                <a:cs typeface="Times New Roman" pitchFamily="18" charset="0"/>
              </a:rPr>
              <a:t>T(x) este divizibil prin G(x). Această proprietate este folosită drept </a:t>
            </a:r>
            <a:r>
              <a:rPr lang="en-US" altLang="en-US" sz="1600" b="1" i="1">
                <a:cs typeface="Times New Roman" pitchFamily="18" charset="0"/>
              </a:rPr>
              <a:t>criteriu pentru detecţia erorilor</a:t>
            </a:r>
            <a:r>
              <a:rPr lang="en-US" altLang="en-US" sz="1600"/>
              <a:t>.</a:t>
            </a:r>
            <a:endParaRPr lang="en-US" altLang="en-US" sz="1600">
              <a:cs typeface="Times New Roman" pitchFamily="18" charset="0"/>
            </a:endParaRPr>
          </a:p>
          <a:p>
            <a:r>
              <a:rPr lang="en-US" altLang="en-US" sz="1600">
                <a:cs typeface="Times New Roman" pitchFamily="18" charset="0"/>
              </a:rPr>
              <a:t>Fie mesajul recepţionat T', acestuia i se asociază polinomul T'(x). Putem scrie că T'(x)=T(</a:t>
            </a:r>
            <a:r>
              <a:rPr lang="en-US" altLang="en-US" sz="1600"/>
              <a:t>x) </a:t>
            </a:r>
            <a:r>
              <a:rPr lang="en-US" altLang="en-US" sz="1600">
                <a:latin typeface="Symbol" pitchFamily="18" charset="2"/>
                <a:cs typeface="Times New Roman" pitchFamily="18" charset="0"/>
              </a:rPr>
              <a:t>Ĺ</a:t>
            </a:r>
            <a:r>
              <a:rPr lang="en-US" altLang="en-US" sz="1600">
                <a:cs typeface="Times New Roman" pitchFamily="18" charset="0"/>
              </a:rPr>
              <a:t> E(x), unde E(x) este polinomul erorilor. Aplicând criteriul de detecţie a erorilor, obţinem:</a:t>
            </a:r>
            <a:endParaRPr lang="en-US" altLang="en-US" sz="1600"/>
          </a:p>
          <a:p>
            <a:pPr algn="ctr"/>
            <a:r>
              <a:rPr lang="en-US" altLang="en-US" sz="1600">
                <a:cs typeface="Times New Roman" pitchFamily="18" charset="0"/>
              </a:rPr>
              <a:t>  </a:t>
            </a:r>
          </a:p>
          <a:p>
            <a:r>
              <a:rPr lang="en-US" altLang="en-US" sz="1600">
                <a:cs typeface="Times New Roman" pitchFamily="18" charset="0"/>
              </a:rPr>
              <a:t>Se observă că dacă E(x) este multiplu al lui G(x), mesajul recepţionat este validat, deşi conţine erori. Dacă E(x) nu este multiplu al lui G(x) atunci eroarea este sesizată.</a:t>
            </a:r>
            <a:endParaRPr lang="en-US" altLang="en-US" sz="1600"/>
          </a:p>
          <a:p>
            <a:r>
              <a:rPr lang="en-US" altLang="en-US" sz="1600">
                <a:cs typeface="Times New Roman" pitchFamily="18" charset="0"/>
              </a:rPr>
              <a:t>Prin această metodă sunt determinate toate pachetele de erori de lungime mai mică decît gradul lui G(x)+1. Se numeşte </a:t>
            </a:r>
            <a:r>
              <a:rPr lang="en-US" altLang="en-US" sz="1600" b="1" i="1"/>
              <a:t>pachet de erori</a:t>
            </a:r>
            <a:r>
              <a:rPr lang="en-US" altLang="en-US" sz="1600">
                <a:cs typeface="Times New Roman" pitchFamily="18" charset="0"/>
              </a:rPr>
              <a:t> o succesiune de simbo-luri, corecte sau eronate, în care primul ş</a:t>
            </a:r>
            <a:r>
              <a:rPr lang="en-US" altLang="en-US" sz="1600"/>
              <a:t>i ultimul simbol sunt eronate. </a:t>
            </a:r>
            <a:endParaRPr lang="en-US" altLang="en-US" sz="1600">
              <a:cs typeface="Times New Roman" pitchFamily="18" charset="0"/>
            </a:endParaRPr>
          </a:p>
          <a:p>
            <a:endParaRPr lang="en-US" altLang="en-US" sz="1600">
              <a:cs typeface="Times New Roman" pitchFamily="18" charset="0"/>
            </a:endParaRPr>
          </a:p>
        </p:txBody>
      </p:sp>
      <p:pic>
        <p:nvPicPr>
          <p:cNvPr id="17413" name="Picture 4" descr="Image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4306888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5" descr="Image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-3941763"/>
            <a:ext cx="47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6" descr="Image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4838" y="-2846388"/>
            <a:ext cx="19780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 descr="Image7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09800"/>
            <a:ext cx="6667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 descr="Image8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71800"/>
            <a:ext cx="3760788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1" descr="Image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9663" y="3611563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914400" y="2209800"/>
            <a:ext cx="822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Replacing                </a:t>
            </a:r>
            <a:r>
              <a:rPr lang="en-US" altLang="en-US" sz="2000" dirty="0">
                <a:cs typeface="Times New Roman" pitchFamily="18" charset="0"/>
              </a:rPr>
              <a:t>by relation (1) </a:t>
            </a:r>
            <a:r>
              <a:rPr lang="en-US" altLang="en-US" sz="2000" dirty="0"/>
              <a:t>we will get the following</a:t>
            </a:r>
            <a:r>
              <a:rPr lang="en-US" altLang="en-US" sz="2000" dirty="0">
                <a:cs typeface="Times New Roman" pitchFamily="18" charset="0"/>
              </a:rPr>
              <a:t>:</a:t>
            </a:r>
            <a:endParaRPr lang="en-US" altLang="en-US" sz="2000" dirty="0"/>
          </a:p>
          <a:p>
            <a:pPr algn="ctr"/>
            <a:r>
              <a:rPr lang="en-US" altLang="en-US" sz="2000" dirty="0"/>
              <a:t> </a:t>
            </a:r>
          </a:p>
          <a:p>
            <a:endParaRPr lang="en-US" altLang="en-US" sz="2000" dirty="0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838200" y="4419600"/>
            <a:ext cx="7924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cs typeface="Times New Roman" pitchFamily="18" charset="0"/>
              </a:rPr>
              <a:t>As to this relation</a:t>
            </a:r>
            <a:r>
              <a:rPr lang="ro-RO" altLang="en-US" sz="2000" dirty="0">
                <a:cs typeface="Times New Roman" pitchFamily="18" charset="0"/>
              </a:rPr>
              <a:t>, </a:t>
            </a:r>
            <a:r>
              <a:rPr lang="en-US" altLang="en-US" sz="2000" dirty="0">
                <a:cs typeface="Times New Roman" pitchFamily="18" charset="0"/>
              </a:rPr>
              <a:t>T(x) is a multiple of G(x). </a:t>
            </a:r>
            <a:endParaRPr lang="ro-RO" altLang="en-US" sz="2000" dirty="0">
              <a:cs typeface="Times New Roman" pitchFamily="18" charset="0"/>
            </a:endParaRPr>
          </a:p>
          <a:p>
            <a:endParaRPr lang="ro-RO" altLang="en-US" sz="2000" dirty="0">
              <a:cs typeface="Times New Roman" pitchFamily="18" charset="0"/>
            </a:endParaRPr>
          </a:p>
          <a:p>
            <a:r>
              <a:rPr lang="en-US" altLang="en-US" sz="2000" dirty="0">
                <a:cs typeface="Times New Roman" pitchFamily="18" charset="0"/>
              </a:rPr>
              <a:t>This characteristic is used as an </a:t>
            </a:r>
            <a:r>
              <a:rPr lang="en-US" altLang="en-US" sz="2000" b="1" i="1" dirty="0">
                <a:cs typeface="Times New Roman" pitchFamily="18" charset="0"/>
              </a:rPr>
              <a:t>error detection criteria</a:t>
            </a:r>
            <a:r>
              <a:rPr lang="en-US" altLang="en-US" sz="2000" dirty="0"/>
              <a:t>.</a:t>
            </a:r>
          </a:p>
          <a:p>
            <a:endParaRPr lang="en-US" altLang="en-US" sz="20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169F34-429C-4716-9D83-42F215018293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 dirty="0"/>
              <a:t>Error detection and/or correction codes</a:t>
            </a:r>
            <a:endParaRPr lang="ro-RO" altLang="en-US" sz="2800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153400" cy="4191000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altLang="en-US" sz="2400" dirty="0"/>
              <a:t>Error detection and/or correction codes detect and/or correct errors that appear in case of transmitting a message on a channel with noise</a:t>
            </a:r>
            <a:r>
              <a:rPr lang="vi-VN" sz="2300" dirty="0"/>
              <a:t>. </a:t>
            </a:r>
            <a:endParaRPr lang="ro-RO" sz="2300" dirty="0"/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sz="2300" dirty="0"/>
              <a:t>The detection/correction is done by inserting of some redundancy in the initial message </a:t>
            </a:r>
            <a:r>
              <a:rPr lang="vi-VN" sz="2300" dirty="0"/>
              <a:t>(</a:t>
            </a:r>
            <a:r>
              <a:rPr lang="en-US" sz="2300" dirty="0"/>
              <a:t>instead of transmitting the original message, a longer message is transmitted</a:t>
            </a:r>
            <a:r>
              <a:rPr lang="vi-VN" sz="2300" dirty="0"/>
              <a:t>,</a:t>
            </a:r>
            <a:r>
              <a:rPr lang="en-US" sz="2300" dirty="0"/>
              <a:t> hoping that the added symbols will help detecting/correcting an error or errors</a:t>
            </a:r>
            <a:r>
              <a:rPr lang="vi-VN" sz="2300" dirty="0"/>
              <a:t>). </a:t>
            </a:r>
            <a:endParaRPr lang="ro-RO" sz="2300" dirty="0"/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sz="2300" dirty="0"/>
              <a:t>Practically, any digital communication or data storage is using a kind of error detection coding</a:t>
            </a:r>
            <a:r>
              <a:rPr lang="vi-VN" sz="2300" dirty="0"/>
              <a:t>.</a:t>
            </a:r>
            <a:r>
              <a:rPr lang="en-US" sz="2300" dirty="0"/>
              <a:t> The CD-s, hard-disks, internal memories of the computers, flash memories, DVDs, etc., are protected against altering the data by using such codes</a:t>
            </a:r>
            <a:r>
              <a:rPr lang="vi-VN" sz="2300" dirty="0"/>
              <a:t>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3413522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7B606D-0748-4EFF-A6E1-602AA256FB82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Polynomial cyclic codes (cont.)</a:t>
            </a:r>
          </a:p>
        </p:txBody>
      </p:sp>
      <p:pic>
        <p:nvPicPr>
          <p:cNvPr id="18436" name="Picture 5" descr="Image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-3941763"/>
            <a:ext cx="47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9" descr="Image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8012113"/>
            <a:ext cx="42751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0" descr="Image7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9663" y="3611563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914400" y="2209800"/>
            <a:ext cx="8229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cs typeface="Times New Roman" pitchFamily="18" charset="0"/>
              </a:rPr>
              <a:t>Having the received message T', we associate to it the polynomial T'(x). </a:t>
            </a:r>
          </a:p>
          <a:p>
            <a:r>
              <a:rPr lang="en-US" altLang="en-US" sz="2000" dirty="0">
                <a:cs typeface="Times New Roman" pitchFamily="18" charset="0"/>
              </a:rPr>
              <a:t>We may write that T'(x)=T(</a:t>
            </a:r>
            <a:r>
              <a:rPr lang="en-US" altLang="en-US" sz="2000" dirty="0"/>
              <a:t>x) </a:t>
            </a:r>
            <a:r>
              <a:rPr lang="en-US" altLang="en-US" sz="2000" dirty="0">
                <a:latin typeface="Symbol" pitchFamily="18" charset="2"/>
              </a:rPr>
              <a:t>Ĺ</a:t>
            </a:r>
            <a:r>
              <a:rPr lang="en-US" altLang="en-US" sz="2000" dirty="0">
                <a:cs typeface="Times New Roman" pitchFamily="18" charset="0"/>
              </a:rPr>
              <a:t> E(x), where E(x) is the </a:t>
            </a:r>
            <a:r>
              <a:rPr lang="en-US" altLang="en-US" sz="2000" b="1" i="1" dirty="0">
                <a:cs typeface="Times New Roman" pitchFamily="18" charset="0"/>
              </a:rPr>
              <a:t>error polynomial</a:t>
            </a:r>
            <a:r>
              <a:rPr lang="en-US" altLang="en-US" sz="2000" dirty="0">
                <a:cs typeface="Times New Roman" pitchFamily="18" charset="0"/>
              </a:rPr>
              <a:t>. </a:t>
            </a:r>
            <a:endParaRPr lang="ro-RO" altLang="en-US" sz="2000" dirty="0">
              <a:cs typeface="Times New Roman" pitchFamily="18" charset="0"/>
            </a:endParaRPr>
          </a:p>
          <a:p>
            <a:endParaRPr lang="ro-RO" altLang="en-US" sz="2000" dirty="0">
              <a:cs typeface="Times New Roman" pitchFamily="18" charset="0"/>
            </a:endParaRPr>
          </a:p>
          <a:p>
            <a:r>
              <a:rPr lang="en-US" altLang="en-US" sz="2000" dirty="0">
                <a:cs typeface="Times New Roman" pitchFamily="18" charset="0"/>
              </a:rPr>
              <a:t>By applying the error detection criteria, we get:</a:t>
            </a:r>
          </a:p>
        </p:txBody>
      </p:sp>
      <p:pic>
        <p:nvPicPr>
          <p:cNvPr id="18440" name="Picture 13" descr="ec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314825"/>
            <a:ext cx="59436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771B64-E245-46BE-9336-7361C3C2503E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Polynomial cyclic codes (cont.)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-4583113" y="-5083175"/>
            <a:ext cx="18311813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>
                <a:cs typeface="Times New Roman" pitchFamily="18" charset="0"/>
              </a:rPr>
              <a:t>Algoritmul de codificare prin împărţire este:</a:t>
            </a:r>
            <a:endParaRPr lang="en-US" altLang="en-US" sz="1600"/>
          </a:p>
          <a:p>
            <a:pPr lvl="1">
              <a:buFontTx/>
              <a:buChar char="•"/>
            </a:pPr>
            <a:r>
              <a:rPr lang="en-US" altLang="en-US" sz="1600"/>
              <a:t>Fie mesajul M: (a</a:t>
            </a:r>
            <a:r>
              <a:rPr lang="en-US" altLang="en-US" sz="1600" baseline="-30000"/>
              <a:t>n</a:t>
            </a:r>
            <a:r>
              <a:rPr lang="en-US" altLang="en-US" sz="1600"/>
              <a:t>,a</a:t>
            </a:r>
            <a:r>
              <a:rPr lang="en-US" altLang="en-US" sz="1600" baseline="-30000"/>
              <a:t>n-1</a:t>
            </a:r>
            <a:r>
              <a:rPr lang="en-US" altLang="en-US" sz="1600"/>
              <a:t>,.....,a</a:t>
            </a:r>
            <a:r>
              <a:rPr lang="en-US" altLang="en-US" sz="1600" baseline="-30000"/>
              <a:t>0</a:t>
            </a:r>
            <a:r>
              <a:rPr lang="en-US" altLang="en-US" sz="1600"/>
              <a:t>), care cuprinde </a:t>
            </a:r>
            <a:r>
              <a:rPr lang="en-US" altLang="en-US" sz="1600" i="1"/>
              <a:t>n+1</a:t>
            </a:r>
            <a:r>
              <a:rPr lang="en-US" altLang="en-US" sz="1600"/>
              <a:t> cifre b</a:t>
            </a:r>
            <a:r>
              <a:rPr lang="en-US" altLang="en-US" sz="1600">
                <a:cs typeface="Times New Roman" pitchFamily="18" charset="0"/>
              </a:rPr>
              <a:t>inare informaţionale. Acestuia i se asociază un polinom în nedeterminata x: M(x) = a</a:t>
            </a:r>
            <a:r>
              <a:rPr lang="en-US" altLang="en-US" sz="1600" baseline="-30000"/>
              <a:t>n</a:t>
            </a:r>
            <a:r>
              <a:rPr lang="en-US" altLang="en-US" sz="1600"/>
              <a:t>x</a:t>
            </a:r>
            <a:r>
              <a:rPr lang="en-US" altLang="en-US" sz="1600" baseline="30000"/>
              <a:t>n</a:t>
            </a:r>
            <a:r>
              <a:rPr lang="en-US" altLang="en-US" sz="1600"/>
              <a:t> +a</a:t>
            </a:r>
            <a:r>
              <a:rPr lang="en-US" altLang="en-US" sz="1600" baseline="-30000"/>
              <a:t>n-1</a:t>
            </a:r>
            <a:r>
              <a:rPr lang="en-US" altLang="en-US" sz="1600"/>
              <a:t>x</a:t>
            </a:r>
            <a:r>
              <a:rPr lang="en-US" altLang="en-US" sz="1600" baseline="30000"/>
              <a:t>n-1 </a:t>
            </a:r>
            <a:r>
              <a:rPr lang="en-US" altLang="en-US" sz="1600"/>
              <a:t>+……+a</a:t>
            </a:r>
            <a:r>
              <a:rPr lang="en-US" altLang="en-US" sz="1600" baseline="-30000"/>
              <a:t>0 </a:t>
            </a:r>
            <a:r>
              <a:rPr lang="en-US" altLang="en-US" sz="1600"/>
              <a:t>( a</a:t>
            </a:r>
            <a:r>
              <a:rPr lang="en-US" altLang="en-US" sz="1600" baseline="-30000"/>
              <a:t>i </a:t>
            </a:r>
            <a:r>
              <a:rPr lang="en-US" altLang="en-US" sz="1600" baseline="-30000">
                <a:latin typeface="Symbol" pitchFamily="18" charset="2"/>
              </a:rPr>
              <a:t>Î</a:t>
            </a:r>
            <a:r>
              <a:rPr lang="en-US" altLang="en-US" sz="1600" baseline="-30000"/>
              <a:t> </a:t>
            </a:r>
            <a:r>
              <a:rPr lang="en-US" altLang="en-US" sz="1600"/>
              <a:t>{0, 1} ,         </a:t>
            </a:r>
            <a:r>
              <a:rPr lang="en-US" altLang="en-US" sz="1600" b="1"/>
              <a:t>);</a:t>
            </a:r>
            <a:r>
              <a:rPr lang="en-US" altLang="en-US" sz="1600"/>
              <a:t> </a:t>
            </a:r>
          </a:p>
          <a:p>
            <a:pPr lvl="1">
              <a:buFontTx/>
              <a:buChar char="•"/>
            </a:pPr>
            <a:r>
              <a:rPr lang="en-US" altLang="en-US" sz="1600"/>
              <a:t>Se alege polinomul G(x) de grad </a:t>
            </a:r>
            <a:r>
              <a:rPr lang="en-US" altLang="en-US" sz="1600" i="1"/>
              <a:t>r</a:t>
            </a:r>
            <a:r>
              <a:rPr lang="en-US" altLang="en-US" sz="1600"/>
              <a:t>, acesta fiind polinomul de genarare al codului: G(x) = b</a:t>
            </a:r>
            <a:r>
              <a:rPr lang="en-US" altLang="en-US" sz="1600" baseline="-30000"/>
              <a:t>r</a:t>
            </a:r>
            <a:r>
              <a:rPr lang="en-US" altLang="en-US" sz="1600"/>
              <a:t>x</a:t>
            </a:r>
            <a:r>
              <a:rPr lang="en-US" altLang="en-US" sz="1600" baseline="30000"/>
              <a:t>r</a:t>
            </a:r>
            <a:r>
              <a:rPr lang="en-US" altLang="en-US" sz="1600"/>
              <a:t> + b</a:t>
            </a:r>
            <a:r>
              <a:rPr lang="en-US" altLang="en-US" sz="1600" baseline="-30000"/>
              <a:t>r-1</a:t>
            </a:r>
            <a:r>
              <a:rPr lang="en-US" altLang="en-US" sz="1600"/>
              <a:t>x</a:t>
            </a:r>
            <a:r>
              <a:rPr lang="en-US" altLang="en-US" sz="1600" baseline="30000"/>
              <a:t>r-1 </a:t>
            </a:r>
            <a:r>
              <a:rPr lang="en-US" altLang="en-US" sz="1600"/>
              <a:t>+…..+ b</a:t>
            </a:r>
            <a:r>
              <a:rPr lang="en-US" altLang="en-US" sz="1600" baseline="-30000"/>
              <a:t>0</a:t>
            </a:r>
            <a:r>
              <a:rPr lang="en-US" altLang="en-US" sz="1600"/>
              <a:t> bj </a:t>
            </a:r>
            <a:r>
              <a:rPr lang="en-US" altLang="en-US" sz="1600">
                <a:latin typeface="Symbol" pitchFamily="18" charset="2"/>
              </a:rPr>
              <a:t>Î</a:t>
            </a:r>
            <a:r>
              <a:rPr lang="en-US" altLang="en-US" sz="1600"/>
              <a:t> {0, 1} ,          </a:t>
            </a:r>
          </a:p>
          <a:p>
            <a:pPr lvl="1">
              <a:buFontTx/>
              <a:buChar char="•"/>
            </a:pPr>
            <a:r>
              <a:rPr lang="en-US" altLang="en-US" sz="1600">
                <a:cs typeface="Times New Roman" pitchFamily="18" charset="0"/>
              </a:rPr>
              <a:t>Înmulţind M(x) cu x</a:t>
            </a:r>
            <a:r>
              <a:rPr lang="en-US" altLang="en-US" sz="1600" baseline="30000"/>
              <a:t>r</a:t>
            </a:r>
            <a:r>
              <a:rPr lang="en-US" altLang="en-US" sz="1600">
                <a:cs typeface="Times New Roman" pitchFamily="18" charset="0"/>
              </a:rPr>
              <a:t> se va obţine M'(x)=M(x)</a:t>
            </a:r>
            <a:r>
              <a:rPr lang="en-US" altLang="en-US" sz="1600">
                <a:latin typeface="Symbol" pitchFamily="18" charset="2"/>
              </a:rPr>
              <a:t>×</a:t>
            </a:r>
            <a:r>
              <a:rPr lang="en-US" altLang="en-US" sz="1600"/>
              <a:t> x</a:t>
            </a:r>
            <a:r>
              <a:rPr lang="en-US" altLang="en-US" sz="1600" baseline="30000"/>
              <a:t>r</a:t>
            </a:r>
            <a:r>
              <a:rPr lang="en-US" altLang="en-US" sz="1600"/>
              <a:t> </a:t>
            </a:r>
          </a:p>
          <a:p>
            <a:pPr lvl="1">
              <a:buFontTx/>
              <a:buChar char="•"/>
            </a:pPr>
            <a:r>
              <a:rPr lang="en-US" altLang="en-US" sz="1600"/>
              <a:t>Se împarte M'(x) la G(x) </a:t>
            </a:r>
          </a:p>
          <a:p>
            <a:r>
              <a:rPr lang="en-US" altLang="en-US" sz="1600"/>
              <a:t>  </a:t>
            </a:r>
          </a:p>
          <a:p>
            <a:r>
              <a:rPr lang="en-US" altLang="en-US" sz="1600"/>
              <a:t>Gradul polinomului R(x) va fi mai mic, cel mult egal cu </a:t>
            </a:r>
            <a:r>
              <a:rPr lang="en-US" altLang="en-US" sz="1600" i="1"/>
              <a:t>r-1</a:t>
            </a:r>
            <a:r>
              <a:rPr lang="en-US" altLang="en-US" sz="1600">
                <a:cs typeface="Times New Roman" pitchFamily="18" charset="0"/>
              </a:rPr>
              <a:t>. Coeficienţii polinomului R(x), de grad </a:t>
            </a:r>
            <a:r>
              <a:rPr lang="en-US" altLang="en-US" sz="1600" i="1"/>
              <a:t>r-1</a:t>
            </a:r>
            <a:r>
              <a:rPr lang="en-US" altLang="en-US" sz="1600">
                <a:cs typeface="Times New Roman" pitchFamily="18" charset="0"/>
              </a:rPr>
              <a:t>, constituie simbolurile de control asociate mesajului informaţional.</a:t>
            </a:r>
            <a:endParaRPr lang="en-US" altLang="en-US" sz="1600"/>
          </a:p>
          <a:p>
            <a:pPr lvl="1">
              <a:buFontTx/>
              <a:buChar char="•"/>
            </a:pPr>
            <a:r>
              <a:rPr lang="en-US" altLang="en-US" sz="1600">
                <a:cs typeface="Times New Roman" pitchFamily="18" charset="0"/>
              </a:rPr>
              <a:t>Se adună R(x) cu M'(x) obţinâdu-se polinomul T(x) = M'(x) </a:t>
            </a:r>
            <a:r>
              <a:rPr lang="en-US" altLang="en-US" sz="1600">
                <a:latin typeface="Symbol" pitchFamily="18" charset="2"/>
              </a:rPr>
              <a:t>Ĺ</a:t>
            </a:r>
            <a:r>
              <a:rPr lang="en-US" altLang="en-US" sz="1600"/>
              <a:t> R</a:t>
            </a:r>
            <a:r>
              <a:rPr lang="en-US" altLang="en-US" sz="1600">
                <a:cs typeface="Times New Roman" pitchFamily="18" charset="0"/>
              </a:rPr>
              <a:t>(x). Coeficienţii polinomului T(x) constituie mesajul ce se va transmite: T: (a</a:t>
            </a:r>
            <a:r>
              <a:rPr lang="en-US" altLang="en-US" sz="1600" baseline="-30000"/>
              <a:t>n</a:t>
            </a:r>
            <a:r>
              <a:rPr lang="en-US" altLang="en-US" sz="1600"/>
              <a:t>a</a:t>
            </a:r>
            <a:r>
              <a:rPr lang="en-US" altLang="en-US" sz="1600" baseline="-30000"/>
              <a:t>n-1</a:t>
            </a:r>
            <a:r>
              <a:rPr lang="en-US" altLang="en-US" sz="1600"/>
              <a:t>....a</a:t>
            </a:r>
            <a:r>
              <a:rPr lang="en-US" altLang="en-US" sz="1600" baseline="-30000"/>
              <a:t>0</a:t>
            </a:r>
            <a:r>
              <a:rPr lang="en-US" altLang="en-US" sz="1600"/>
              <a:t>c</a:t>
            </a:r>
            <a:r>
              <a:rPr lang="en-US" altLang="en-US" sz="1600" baseline="-30000"/>
              <a:t>r-1</a:t>
            </a:r>
            <a:r>
              <a:rPr lang="en-US" altLang="en-US" sz="1600"/>
              <a:t>.....c</a:t>
            </a:r>
            <a:r>
              <a:rPr lang="en-US" altLang="en-US" sz="1600" baseline="-30000"/>
              <a:t>0</a:t>
            </a:r>
            <a:r>
              <a:rPr lang="en-US" altLang="en-US" sz="1600">
                <a:cs typeface="Times New Roman" pitchFamily="18" charset="0"/>
              </a:rPr>
              <a:t>) care conţine în poziţiile semnificative cele </a:t>
            </a:r>
            <a:r>
              <a:rPr lang="en-US" altLang="en-US" sz="1600" i="1"/>
              <a:t>n+1</a:t>
            </a:r>
            <a:r>
              <a:rPr lang="en-US" altLang="en-US" sz="1600">
                <a:cs typeface="Times New Roman" pitchFamily="18" charset="0"/>
              </a:rPr>
              <a:t> simboluri informaţionale iar în poziţiile mai puţin semnificative cele </a:t>
            </a:r>
            <a:r>
              <a:rPr lang="en-US" altLang="en-US" sz="1600" i="1"/>
              <a:t>r</a:t>
            </a:r>
            <a:r>
              <a:rPr lang="en-US" altLang="en-US" sz="1600"/>
              <a:t> simboluri de control. </a:t>
            </a:r>
          </a:p>
          <a:p>
            <a:r>
              <a:rPr lang="en-US" altLang="en-US" sz="1600"/>
              <a:t>Polinomul</a:t>
            </a:r>
            <a:r>
              <a:rPr lang="en-US" altLang="en-US" sz="1600">
                <a:cs typeface="Times New Roman" pitchFamily="18" charset="0"/>
              </a:rPr>
              <a:t> ataşat mesajului transmis este un multiplu al polinomului de generare. Avem:</a:t>
            </a:r>
            <a:endParaRPr lang="en-US" altLang="en-US" sz="1600"/>
          </a:p>
          <a:p>
            <a:r>
              <a:rPr lang="en-US" altLang="en-US" sz="1600"/>
              <a:t>  </a:t>
            </a:r>
          </a:p>
          <a:p>
            <a:r>
              <a:rPr lang="en-US" altLang="en-US" sz="1600"/>
              <a:t> </a:t>
            </a:r>
          </a:p>
          <a:p>
            <a:r>
              <a:rPr lang="en-US" altLang="en-US" sz="1600"/>
              <a:t>Înlocuind        </a:t>
            </a:r>
            <a:r>
              <a:rPr lang="en-US" altLang="en-US" sz="1600">
                <a:cs typeface="Times New Roman" pitchFamily="18" charset="0"/>
              </a:rPr>
              <a:t>prin relaţia                       </a:t>
            </a:r>
            <a:r>
              <a:rPr lang="en-US" altLang="en-US" sz="1600"/>
              <a:t>se va</a:t>
            </a:r>
            <a:r>
              <a:rPr lang="en-US" altLang="en-US" sz="1600">
                <a:cs typeface="Times New Roman" pitchFamily="18" charset="0"/>
              </a:rPr>
              <a:t> obţine:</a:t>
            </a:r>
            <a:endParaRPr lang="en-US" altLang="en-US" sz="1600"/>
          </a:p>
          <a:p>
            <a:r>
              <a:rPr lang="en-US" altLang="en-US" sz="1600">
                <a:cs typeface="Times New Roman" pitchFamily="18" charset="0"/>
              </a:rPr>
              <a:t>  </a:t>
            </a:r>
          </a:p>
          <a:p>
            <a:r>
              <a:rPr lang="en-US" altLang="en-US" sz="1600">
                <a:cs typeface="Times New Roman" pitchFamily="18" charset="0"/>
              </a:rPr>
              <a:t>T(x) este divizibil prin G(x). Această proprietate este folosită drept </a:t>
            </a:r>
            <a:r>
              <a:rPr lang="en-US" altLang="en-US" sz="1600" b="1" i="1">
                <a:cs typeface="Times New Roman" pitchFamily="18" charset="0"/>
              </a:rPr>
              <a:t>criteriu pentru detecţia erorilor</a:t>
            </a:r>
            <a:r>
              <a:rPr lang="en-US" altLang="en-US" sz="1600"/>
              <a:t>.</a:t>
            </a:r>
            <a:endParaRPr lang="en-US" altLang="en-US" sz="1600">
              <a:cs typeface="Times New Roman" pitchFamily="18" charset="0"/>
            </a:endParaRPr>
          </a:p>
          <a:p>
            <a:r>
              <a:rPr lang="en-US" altLang="en-US" sz="1600">
                <a:cs typeface="Times New Roman" pitchFamily="18" charset="0"/>
              </a:rPr>
              <a:t>Fie mesajul recepţionat T', acestuia i se asociază polinomul T'(x). Putem scrie că T'(x)=T(</a:t>
            </a:r>
            <a:r>
              <a:rPr lang="en-US" altLang="en-US" sz="1600"/>
              <a:t>x) </a:t>
            </a:r>
            <a:r>
              <a:rPr lang="en-US" altLang="en-US" sz="1600">
                <a:latin typeface="Symbol" pitchFamily="18" charset="2"/>
                <a:cs typeface="Times New Roman" pitchFamily="18" charset="0"/>
              </a:rPr>
              <a:t>Ĺ</a:t>
            </a:r>
            <a:r>
              <a:rPr lang="en-US" altLang="en-US" sz="1600">
                <a:cs typeface="Times New Roman" pitchFamily="18" charset="0"/>
              </a:rPr>
              <a:t> E(x), unde E(x) este polinomul erorilor. Aplicând criteriul de detecţie a erorilor, obţinem:</a:t>
            </a:r>
            <a:endParaRPr lang="en-US" altLang="en-US" sz="1600"/>
          </a:p>
          <a:p>
            <a:pPr algn="ctr"/>
            <a:r>
              <a:rPr lang="en-US" altLang="en-US" sz="1600">
                <a:cs typeface="Times New Roman" pitchFamily="18" charset="0"/>
              </a:rPr>
              <a:t>  </a:t>
            </a:r>
          </a:p>
          <a:p>
            <a:r>
              <a:rPr lang="en-US" altLang="en-US" sz="1600">
                <a:cs typeface="Times New Roman" pitchFamily="18" charset="0"/>
              </a:rPr>
              <a:t>Se observă că dacă E(x) este multiplu al lui G(x), mesajul recepţionat este validat, deşi conţine erori. Dacă E(x) nu este multiplu al lui G(x) atunci eroarea este sesizată.</a:t>
            </a:r>
            <a:endParaRPr lang="en-US" altLang="en-US" sz="1600"/>
          </a:p>
          <a:p>
            <a:r>
              <a:rPr lang="en-US" altLang="en-US" sz="1600">
                <a:cs typeface="Times New Roman" pitchFamily="18" charset="0"/>
              </a:rPr>
              <a:t>Prin această metodă sunt determinate toate pachetele de erori de lungime mai mică decît gradul lui G(x)+1. Se numeşte </a:t>
            </a:r>
            <a:r>
              <a:rPr lang="en-US" altLang="en-US" sz="1600" b="1" i="1"/>
              <a:t>pachet de erori</a:t>
            </a:r>
            <a:r>
              <a:rPr lang="en-US" altLang="en-US" sz="1600">
                <a:cs typeface="Times New Roman" pitchFamily="18" charset="0"/>
              </a:rPr>
              <a:t> o succesiune de simbo-luri, corecte sau eronate, în care primul ş</a:t>
            </a:r>
            <a:r>
              <a:rPr lang="en-US" altLang="en-US" sz="1600"/>
              <a:t>i ultimul simbol sunt eronate. </a:t>
            </a:r>
            <a:endParaRPr lang="en-US" altLang="en-US" sz="1600">
              <a:cs typeface="Times New Roman" pitchFamily="18" charset="0"/>
            </a:endParaRPr>
          </a:p>
          <a:p>
            <a:endParaRPr lang="en-US" altLang="en-US" sz="1600">
              <a:cs typeface="Times New Roman" pitchFamily="18" charset="0"/>
            </a:endParaRPr>
          </a:p>
        </p:txBody>
      </p:sp>
      <p:pic>
        <p:nvPicPr>
          <p:cNvPr id="19461" name="Picture 4" descr="Image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4306888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5" descr="Image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-3941763"/>
            <a:ext cx="47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Image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4838" y="-2846388"/>
            <a:ext cx="19780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914400" y="2209800"/>
            <a:ext cx="82296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cs typeface="Times New Roman" pitchFamily="18" charset="0"/>
              </a:rPr>
              <a:t>It can be noticed that if E(x) is a multiple of G(x), the received message is validated, even if it contains errors. </a:t>
            </a:r>
            <a:endParaRPr lang="ro-RO" altLang="en-US" sz="2000" dirty="0">
              <a:cs typeface="Times New Roman" pitchFamily="18" charset="0"/>
            </a:endParaRPr>
          </a:p>
          <a:p>
            <a:endParaRPr lang="ro-RO" altLang="en-US" sz="2000" dirty="0">
              <a:cs typeface="Times New Roman" pitchFamily="18" charset="0"/>
            </a:endParaRPr>
          </a:p>
          <a:p>
            <a:r>
              <a:rPr lang="en-US" altLang="en-US" sz="2000" dirty="0">
                <a:cs typeface="Times New Roman" pitchFamily="18" charset="0"/>
              </a:rPr>
              <a:t>If E(x) it is not a multiple of G(x) then the error is detected.</a:t>
            </a:r>
          </a:p>
          <a:p>
            <a:endParaRPr lang="en-US" altLang="en-US" sz="2000" dirty="0">
              <a:cs typeface="Times New Roman" pitchFamily="18" charset="0"/>
            </a:endParaRPr>
          </a:p>
          <a:p>
            <a:r>
              <a:rPr lang="en-US" altLang="en-US" sz="2000" dirty="0">
                <a:cs typeface="Times New Roman" pitchFamily="18" charset="0"/>
              </a:rPr>
              <a:t>By this method are detected all the error packets with a length less than the degree of G(x)+1. </a:t>
            </a:r>
            <a:endParaRPr lang="ro-RO" altLang="en-US" sz="2000" dirty="0">
              <a:cs typeface="Times New Roman" pitchFamily="18" charset="0"/>
            </a:endParaRPr>
          </a:p>
          <a:p>
            <a:endParaRPr lang="ro-RO" altLang="en-US" sz="2000" dirty="0">
              <a:cs typeface="Times New Roman" pitchFamily="18" charset="0"/>
            </a:endParaRPr>
          </a:p>
          <a:p>
            <a:r>
              <a:rPr lang="en-US" altLang="en-US" sz="2000" dirty="0">
                <a:cs typeface="Times New Roman" pitchFamily="18" charset="0"/>
              </a:rPr>
              <a:t>It is called an </a:t>
            </a:r>
            <a:r>
              <a:rPr lang="en-US" altLang="en-US" sz="2000" i="1" dirty="0">
                <a:cs typeface="Times New Roman" pitchFamily="18" charset="0"/>
              </a:rPr>
              <a:t>error packet</a:t>
            </a:r>
            <a:r>
              <a:rPr lang="en-US" altLang="en-US" sz="2000" dirty="0">
                <a:cs typeface="Times New Roman" pitchFamily="18" charset="0"/>
              </a:rPr>
              <a:t> a sequence of symbols, correct or not, where the first and the last symbol are wrong.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771B64-E245-46BE-9336-7361C3C2503E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Coding example</a:t>
            </a:r>
            <a:endParaRPr lang="ro-RO" altLang="en-US" sz="3200" dirty="0"/>
          </a:p>
        </p:txBody>
      </p:sp>
      <p:pic>
        <p:nvPicPr>
          <p:cNvPr id="19461" name="Picture 4" descr="Image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4306888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5" descr="Image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-3941763"/>
            <a:ext cx="47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Image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4838" y="-2846388"/>
            <a:ext cx="19780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7" descr="Image8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8012113"/>
            <a:ext cx="42751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23" y="2286000"/>
            <a:ext cx="819254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30021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771B64-E245-46BE-9336-7361C3C2503E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Coding example (cont.)</a:t>
            </a:r>
            <a:endParaRPr lang="ro-RO" altLang="en-US" sz="3200" dirty="0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-4583113" y="-5083175"/>
            <a:ext cx="18311813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>
                <a:cs typeface="Times New Roman" pitchFamily="18" charset="0"/>
              </a:rPr>
              <a:t>Algoritmul de codificare prin împărţire este:</a:t>
            </a:r>
            <a:endParaRPr lang="en-US" altLang="en-US" sz="1600"/>
          </a:p>
          <a:p>
            <a:pPr lvl="1">
              <a:buFontTx/>
              <a:buChar char="•"/>
            </a:pPr>
            <a:r>
              <a:rPr lang="en-US" altLang="en-US" sz="1600"/>
              <a:t>Fie mesajul M: (a</a:t>
            </a:r>
            <a:r>
              <a:rPr lang="en-US" altLang="en-US" sz="1600" baseline="-30000"/>
              <a:t>n</a:t>
            </a:r>
            <a:r>
              <a:rPr lang="en-US" altLang="en-US" sz="1600"/>
              <a:t>,a</a:t>
            </a:r>
            <a:r>
              <a:rPr lang="en-US" altLang="en-US" sz="1600" baseline="-30000"/>
              <a:t>n-1</a:t>
            </a:r>
            <a:r>
              <a:rPr lang="en-US" altLang="en-US" sz="1600"/>
              <a:t>,.....,a</a:t>
            </a:r>
            <a:r>
              <a:rPr lang="en-US" altLang="en-US" sz="1600" baseline="-30000"/>
              <a:t>0</a:t>
            </a:r>
            <a:r>
              <a:rPr lang="en-US" altLang="en-US" sz="1600"/>
              <a:t>), care cuprinde </a:t>
            </a:r>
            <a:r>
              <a:rPr lang="en-US" altLang="en-US" sz="1600" i="1"/>
              <a:t>n+1</a:t>
            </a:r>
            <a:r>
              <a:rPr lang="en-US" altLang="en-US" sz="1600"/>
              <a:t> cifre b</a:t>
            </a:r>
            <a:r>
              <a:rPr lang="en-US" altLang="en-US" sz="1600">
                <a:cs typeface="Times New Roman" pitchFamily="18" charset="0"/>
              </a:rPr>
              <a:t>inare informaţionale. Acestuia i se asociază un polinom în nedeterminata x: M(x) = a</a:t>
            </a:r>
            <a:r>
              <a:rPr lang="en-US" altLang="en-US" sz="1600" baseline="-30000"/>
              <a:t>n</a:t>
            </a:r>
            <a:r>
              <a:rPr lang="en-US" altLang="en-US" sz="1600"/>
              <a:t>x</a:t>
            </a:r>
            <a:r>
              <a:rPr lang="en-US" altLang="en-US" sz="1600" baseline="30000"/>
              <a:t>n</a:t>
            </a:r>
            <a:r>
              <a:rPr lang="en-US" altLang="en-US" sz="1600"/>
              <a:t> +a</a:t>
            </a:r>
            <a:r>
              <a:rPr lang="en-US" altLang="en-US" sz="1600" baseline="-30000"/>
              <a:t>n-1</a:t>
            </a:r>
            <a:r>
              <a:rPr lang="en-US" altLang="en-US" sz="1600"/>
              <a:t>x</a:t>
            </a:r>
            <a:r>
              <a:rPr lang="en-US" altLang="en-US" sz="1600" baseline="30000"/>
              <a:t>n-1 </a:t>
            </a:r>
            <a:r>
              <a:rPr lang="en-US" altLang="en-US" sz="1600"/>
              <a:t>+……+a</a:t>
            </a:r>
            <a:r>
              <a:rPr lang="en-US" altLang="en-US" sz="1600" baseline="-30000"/>
              <a:t>0 </a:t>
            </a:r>
            <a:r>
              <a:rPr lang="en-US" altLang="en-US" sz="1600"/>
              <a:t>( a</a:t>
            </a:r>
            <a:r>
              <a:rPr lang="en-US" altLang="en-US" sz="1600" baseline="-30000"/>
              <a:t>i </a:t>
            </a:r>
            <a:r>
              <a:rPr lang="en-US" altLang="en-US" sz="1600" baseline="-30000">
                <a:latin typeface="Symbol" pitchFamily="18" charset="2"/>
              </a:rPr>
              <a:t>Î</a:t>
            </a:r>
            <a:r>
              <a:rPr lang="en-US" altLang="en-US" sz="1600" baseline="-30000"/>
              <a:t> </a:t>
            </a:r>
            <a:r>
              <a:rPr lang="en-US" altLang="en-US" sz="1600"/>
              <a:t>{0, 1} ,         </a:t>
            </a:r>
            <a:r>
              <a:rPr lang="en-US" altLang="en-US" sz="1600" b="1"/>
              <a:t>);</a:t>
            </a:r>
            <a:r>
              <a:rPr lang="en-US" altLang="en-US" sz="1600"/>
              <a:t> </a:t>
            </a:r>
          </a:p>
          <a:p>
            <a:pPr lvl="1">
              <a:buFontTx/>
              <a:buChar char="•"/>
            </a:pPr>
            <a:r>
              <a:rPr lang="en-US" altLang="en-US" sz="1600"/>
              <a:t>Se alege polinomul G(x) de grad </a:t>
            </a:r>
            <a:r>
              <a:rPr lang="en-US" altLang="en-US" sz="1600" i="1"/>
              <a:t>r</a:t>
            </a:r>
            <a:r>
              <a:rPr lang="en-US" altLang="en-US" sz="1600"/>
              <a:t>, acesta fiind polinomul de genarare al codului: G(x) = b</a:t>
            </a:r>
            <a:r>
              <a:rPr lang="en-US" altLang="en-US" sz="1600" baseline="-30000"/>
              <a:t>r</a:t>
            </a:r>
            <a:r>
              <a:rPr lang="en-US" altLang="en-US" sz="1600"/>
              <a:t>x</a:t>
            </a:r>
            <a:r>
              <a:rPr lang="en-US" altLang="en-US" sz="1600" baseline="30000"/>
              <a:t>r</a:t>
            </a:r>
            <a:r>
              <a:rPr lang="en-US" altLang="en-US" sz="1600"/>
              <a:t> + b</a:t>
            </a:r>
            <a:r>
              <a:rPr lang="en-US" altLang="en-US" sz="1600" baseline="-30000"/>
              <a:t>r-1</a:t>
            </a:r>
            <a:r>
              <a:rPr lang="en-US" altLang="en-US" sz="1600"/>
              <a:t>x</a:t>
            </a:r>
            <a:r>
              <a:rPr lang="en-US" altLang="en-US" sz="1600" baseline="30000"/>
              <a:t>r-1 </a:t>
            </a:r>
            <a:r>
              <a:rPr lang="en-US" altLang="en-US" sz="1600"/>
              <a:t>+…..+ b</a:t>
            </a:r>
            <a:r>
              <a:rPr lang="en-US" altLang="en-US" sz="1600" baseline="-30000"/>
              <a:t>0</a:t>
            </a:r>
            <a:r>
              <a:rPr lang="en-US" altLang="en-US" sz="1600"/>
              <a:t> bj </a:t>
            </a:r>
            <a:r>
              <a:rPr lang="en-US" altLang="en-US" sz="1600">
                <a:latin typeface="Symbol" pitchFamily="18" charset="2"/>
              </a:rPr>
              <a:t>Î</a:t>
            </a:r>
            <a:r>
              <a:rPr lang="en-US" altLang="en-US" sz="1600"/>
              <a:t> {0, 1} ,          </a:t>
            </a:r>
          </a:p>
          <a:p>
            <a:pPr lvl="1">
              <a:buFontTx/>
              <a:buChar char="•"/>
            </a:pPr>
            <a:r>
              <a:rPr lang="en-US" altLang="en-US" sz="1600">
                <a:cs typeface="Times New Roman" pitchFamily="18" charset="0"/>
              </a:rPr>
              <a:t>Înmulţind M(x) cu x</a:t>
            </a:r>
            <a:r>
              <a:rPr lang="en-US" altLang="en-US" sz="1600" baseline="30000"/>
              <a:t>r</a:t>
            </a:r>
            <a:r>
              <a:rPr lang="en-US" altLang="en-US" sz="1600">
                <a:cs typeface="Times New Roman" pitchFamily="18" charset="0"/>
              </a:rPr>
              <a:t> se va obţine M'(x)=M(x)</a:t>
            </a:r>
            <a:r>
              <a:rPr lang="en-US" altLang="en-US" sz="1600">
                <a:latin typeface="Symbol" pitchFamily="18" charset="2"/>
              </a:rPr>
              <a:t>×</a:t>
            </a:r>
            <a:r>
              <a:rPr lang="en-US" altLang="en-US" sz="1600"/>
              <a:t> x</a:t>
            </a:r>
            <a:r>
              <a:rPr lang="en-US" altLang="en-US" sz="1600" baseline="30000"/>
              <a:t>r</a:t>
            </a:r>
            <a:r>
              <a:rPr lang="en-US" altLang="en-US" sz="1600"/>
              <a:t> </a:t>
            </a:r>
          </a:p>
          <a:p>
            <a:pPr lvl="1">
              <a:buFontTx/>
              <a:buChar char="•"/>
            </a:pPr>
            <a:r>
              <a:rPr lang="en-US" altLang="en-US" sz="1600"/>
              <a:t>Se împarte M'(x) la G(x) </a:t>
            </a:r>
          </a:p>
          <a:p>
            <a:r>
              <a:rPr lang="en-US" altLang="en-US" sz="1600"/>
              <a:t>  </a:t>
            </a:r>
          </a:p>
          <a:p>
            <a:r>
              <a:rPr lang="en-US" altLang="en-US" sz="1600"/>
              <a:t>Gradul polinomului R(x) va fi mai mic, cel mult egal cu </a:t>
            </a:r>
            <a:r>
              <a:rPr lang="en-US" altLang="en-US" sz="1600" i="1"/>
              <a:t>r-1</a:t>
            </a:r>
            <a:r>
              <a:rPr lang="en-US" altLang="en-US" sz="1600">
                <a:cs typeface="Times New Roman" pitchFamily="18" charset="0"/>
              </a:rPr>
              <a:t>. Coeficienţii polinomului R(x), de grad </a:t>
            </a:r>
            <a:r>
              <a:rPr lang="en-US" altLang="en-US" sz="1600" i="1"/>
              <a:t>r-1</a:t>
            </a:r>
            <a:r>
              <a:rPr lang="en-US" altLang="en-US" sz="1600">
                <a:cs typeface="Times New Roman" pitchFamily="18" charset="0"/>
              </a:rPr>
              <a:t>, constituie simbolurile de control asociate mesajului informaţional.</a:t>
            </a:r>
            <a:endParaRPr lang="en-US" altLang="en-US" sz="1600"/>
          </a:p>
          <a:p>
            <a:pPr lvl="1">
              <a:buFontTx/>
              <a:buChar char="•"/>
            </a:pPr>
            <a:r>
              <a:rPr lang="en-US" altLang="en-US" sz="1600">
                <a:cs typeface="Times New Roman" pitchFamily="18" charset="0"/>
              </a:rPr>
              <a:t>Se adună R(x) cu M'(x) obţinâdu-se polinomul T(x) = M'(x) </a:t>
            </a:r>
            <a:r>
              <a:rPr lang="en-US" altLang="en-US" sz="1600">
                <a:latin typeface="Symbol" pitchFamily="18" charset="2"/>
              </a:rPr>
              <a:t>Ĺ</a:t>
            </a:r>
            <a:r>
              <a:rPr lang="en-US" altLang="en-US" sz="1600"/>
              <a:t> R</a:t>
            </a:r>
            <a:r>
              <a:rPr lang="en-US" altLang="en-US" sz="1600">
                <a:cs typeface="Times New Roman" pitchFamily="18" charset="0"/>
              </a:rPr>
              <a:t>(x). Coeficienţii polinomului T(x) constituie mesajul ce se va transmite: T: (a</a:t>
            </a:r>
            <a:r>
              <a:rPr lang="en-US" altLang="en-US" sz="1600" baseline="-30000"/>
              <a:t>n</a:t>
            </a:r>
            <a:r>
              <a:rPr lang="en-US" altLang="en-US" sz="1600"/>
              <a:t>a</a:t>
            </a:r>
            <a:r>
              <a:rPr lang="en-US" altLang="en-US" sz="1600" baseline="-30000"/>
              <a:t>n-1</a:t>
            </a:r>
            <a:r>
              <a:rPr lang="en-US" altLang="en-US" sz="1600"/>
              <a:t>....a</a:t>
            </a:r>
            <a:r>
              <a:rPr lang="en-US" altLang="en-US" sz="1600" baseline="-30000"/>
              <a:t>0</a:t>
            </a:r>
            <a:r>
              <a:rPr lang="en-US" altLang="en-US" sz="1600"/>
              <a:t>c</a:t>
            </a:r>
            <a:r>
              <a:rPr lang="en-US" altLang="en-US" sz="1600" baseline="-30000"/>
              <a:t>r-1</a:t>
            </a:r>
            <a:r>
              <a:rPr lang="en-US" altLang="en-US" sz="1600"/>
              <a:t>.....c</a:t>
            </a:r>
            <a:r>
              <a:rPr lang="en-US" altLang="en-US" sz="1600" baseline="-30000"/>
              <a:t>0</a:t>
            </a:r>
            <a:r>
              <a:rPr lang="en-US" altLang="en-US" sz="1600">
                <a:cs typeface="Times New Roman" pitchFamily="18" charset="0"/>
              </a:rPr>
              <a:t>) care conţine în poziţiile semnificative cele </a:t>
            </a:r>
            <a:r>
              <a:rPr lang="en-US" altLang="en-US" sz="1600" i="1"/>
              <a:t>n+1</a:t>
            </a:r>
            <a:r>
              <a:rPr lang="en-US" altLang="en-US" sz="1600">
                <a:cs typeface="Times New Roman" pitchFamily="18" charset="0"/>
              </a:rPr>
              <a:t> simboluri informaţionale iar în poziţiile mai puţin semnificative cele </a:t>
            </a:r>
            <a:r>
              <a:rPr lang="en-US" altLang="en-US" sz="1600" i="1"/>
              <a:t>r</a:t>
            </a:r>
            <a:r>
              <a:rPr lang="en-US" altLang="en-US" sz="1600"/>
              <a:t> simboluri de control. </a:t>
            </a:r>
          </a:p>
          <a:p>
            <a:r>
              <a:rPr lang="en-US" altLang="en-US" sz="1600"/>
              <a:t>Polinomul</a:t>
            </a:r>
            <a:r>
              <a:rPr lang="en-US" altLang="en-US" sz="1600">
                <a:cs typeface="Times New Roman" pitchFamily="18" charset="0"/>
              </a:rPr>
              <a:t> ataşat mesajului transmis este un multiplu al polinomului de generare. Avem:</a:t>
            </a:r>
            <a:endParaRPr lang="en-US" altLang="en-US" sz="1600"/>
          </a:p>
          <a:p>
            <a:r>
              <a:rPr lang="en-US" altLang="en-US" sz="1600"/>
              <a:t>  </a:t>
            </a:r>
          </a:p>
          <a:p>
            <a:r>
              <a:rPr lang="en-US" altLang="en-US" sz="1600"/>
              <a:t> </a:t>
            </a:r>
          </a:p>
          <a:p>
            <a:r>
              <a:rPr lang="en-US" altLang="en-US" sz="1600"/>
              <a:t>Înlocuind        </a:t>
            </a:r>
            <a:r>
              <a:rPr lang="en-US" altLang="en-US" sz="1600">
                <a:cs typeface="Times New Roman" pitchFamily="18" charset="0"/>
              </a:rPr>
              <a:t>prin relaţia                       </a:t>
            </a:r>
            <a:r>
              <a:rPr lang="en-US" altLang="en-US" sz="1600"/>
              <a:t>se va</a:t>
            </a:r>
            <a:r>
              <a:rPr lang="en-US" altLang="en-US" sz="1600">
                <a:cs typeface="Times New Roman" pitchFamily="18" charset="0"/>
              </a:rPr>
              <a:t> obţine:</a:t>
            </a:r>
            <a:endParaRPr lang="en-US" altLang="en-US" sz="1600"/>
          </a:p>
          <a:p>
            <a:r>
              <a:rPr lang="en-US" altLang="en-US" sz="1600">
                <a:cs typeface="Times New Roman" pitchFamily="18" charset="0"/>
              </a:rPr>
              <a:t>  </a:t>
            </a:r>
          </a:p>
          <a:p>
            <a:r>
              <a:rPr lang="en-US" altLang="en-US" sz="1600">
                <a:cs typeface="Times New Roman" pitchFamily="18" charset="0"/>
              </a:rPr>
              <a:t>T(x) este divizibil prin G(x). Această proprietate este folosită drept </a:t>
            </a:r>
            <a:r>
              <a:rPr lang="en-US" altLang="en-US" sz="1600" b="1" i="1">
                <a:cs typeface="Times New Roman" pitchFamily="18" charset="0"/>
              </a:rPr>
              <a:t>criteriu pentru detecţia erorilor</a:t>
            </a:r>
            <a:r>
              <a:rPr lang="en-US" altLang="en-US" sz="1600"/>
              <a:t>.</a:t>
            </a:r>
            <a:endParaRPr lang="en-US" altLang="en-US" sz="1600">
              <a:cs typeface="Times New Roman" pitchFamily="18" charset="0"/>
            </a:endParaRPr>
          </a:p>
          <a:p>
            <a:r>
              <a:rPr lang="en-US" altLang="en-US" sz="1600">
                <a:cs typeface="Times New Roman" pitchFamily="18" charset="0"/>
              </a:rPr>
              <a:t>Fie mesajul recepţionat T', acestuia i se asociază polinomul T'(x). Putem scrie că T'(x)=T(</a:t>
            </a:r>
            <a:r>
              <a:rPr lang="en-US" altLang="en-US" sz="1600"/>
              <a:t>x) </a:t>
            </a:r>
            <a:r>
              <a:rPr lang="en-US" altLang="en-US" sz="1600">
                <a:latin typeface="Symbol" pitchFamily="18" charset="2"/>
                <a:cs typeface="Times New Roman" pitchFamily="18" charset="0"/>
              </a:rPr>
              <a:t>Ĺ</a:t>
            </a:r>
            <a:r>
              <a:rPr lang="en-US" altLang="en-US" sz="1600">
                <a:cs typeface="Times New Roman" pitchFamily="18" charset="0"/>
              </a:rPr>
              <a:t> E(x), unde E(x) este polinomul erorilor. Aplicând criteriul de detecţie a erorilor, obţinem:</a:t>
            </a:r>
            <a:endParaRPr lang="en-US" altLang="en-US" sz="1600"/>
          </a:p>
          <a:p>
            <a:pPr algn="ctr"/>
            <a:r>
              <a:rPr lang="en-US" altLang="en-US" sz="1600">
                <a:cs typeface="Times New Roman" pitchFamily="18" charset="0"/>
              </a:rPr>
              <a:t>  </a:t>
            </a:r>
          </a:p>
          <a:p>
            <a:r>
              <a:rPr lang="en-US" altLang="en-US" sz="1600">
                <a:cs typeface="Times New Roman" pitchFamily="18" charset="0"/>
              </a:rPr>
              <a:t>Se observă că dacă E(x) este multiplu al lui G(x), mesajul recepţionat este validat, deşi conţine erori. Dacă E(x) nu este multiplu al lui G(x) atunci eroarea este sesizată.</a:t>
            </a:r>
            <a:endParaRPr lang="en-US" altLang="en-US" sz="1600"/>
          </a:p>
          <a:p>
            <a:r>
              <a:rPr lang="en-US" altLang="en-US" sz="1600">
                <a:cs typeface="Times New Roman" pitchFamily="18" charset="0"/>
              </a:rPr>
              <a:t>Prin această metodă sunt determinate toate pachetele de erori de lungime mai mică decît gradul lui G(x)+1. Se numeşte </a:t>
            </a:r>
            <a:r>
              <a:rPr lang="en-US" altLang="en-US" sz="1600" b="1" i="1"/>
              <a:t>pachet de erori</a:t>
            </a:r>
            <a:r>
              <a:rPr lang="en-US" altLang="en-US" sz="1600">
                <a:cs typeface="Times New Roman" pitchFamily="18" charset="0"/>
              </a:rPr>
              <a:t> o succesiune de simbo-luri, corecte sau eronate, în care primul ş</a:t>
            </a:r>
            <a:r>
              <a:rPr lang="en-US" altLang="en-US" sz="1600"/>
              <a:t>i ultimul simbol sunt eronate. </a:t>
            </a:r>
            <a:endParaRPr lang="en-US" altLang="en-US" sz="1600">
              <a:cs typeface="Times New Roman" pitchFamily="18" charset="0"/>
            </a:endParaRPr>
          </a:p>
          <a:p>
            <a:endParaRPr lang="en-US" altLang="en-US" sz="1600">
              <a:cs typeface="Times New Roman" pitchFamily="18" charset="0"/>
            </a:endParaRPr>
          </a:p>
        </p:txBody>
      </p:sp>
      <p:pic>
        <p:nvPicPr>
          <p:cNvPr id="19461" name="Picture 4" descr="Image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4306888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5" descr="Image7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-3941763"/>
            <a:ext cx="47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Image7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4838" y="-2846388"/>
            <a:ext cx="19780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7" descr="Image8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8012113"/>
            <a:ext cx="42751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033" y="1981200"/>
            <a:ext cx="5079404" cy="391033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891535"/>
            <a:ext cx="2819400" cy="96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77442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771B64-E245-46BE-9336-7361C3C2503E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Error checking example</a:t>
            </a:r>
            <a:endParaRPr lang="ro-RO" altLang="en-US" sz="3200" dirty="0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-4583113" y="-5083175"/>
            <a:ext cx="18311813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>
                <a:cs typeface="Times New Roman" pitchFamily="18" charset="0"/>
              </a:rPr>
              <a:t>Algoritmul de codificare prin împărţire este:</a:t>
            </a:r>
            <a:endParaRPr lang="en-US" altLang="en-US" sz="1600"/>
          </a:p>
          <a:p>
            <a:pPr lvl="1">
              <a:buFontTx/>
              <a:buChar char="•"/>
            </a:pPr>
            <a:r>
              <a:rPr lang="en-US" altLang="en-US" sz="1600"/>
              <a:t>Fie mesajul M: (a</a:t>
            </a:r>
            <a:r>
              <a:rPr lang="en-US" altLang="en-US" sz="1600" baseline="-30000"/>
              <a:t>n</a:t>
            </a:r>
            <a:r>
              <a:rPr lang="en-US" altLang="en-US" sz="1600"/>
              <a:t>,a</a:t>
            </a:r>
            <a:r>
              <a:rPr lang="en-US" altLang="en-US" sz="1600" baseline="-30000"/>
              <a:t>n-1</a:t>
            </a:r>
            <a:r>
              <a:rPr lang="en-US" altLang="en-US" sz="1600"/>
              <a:t>,.....,a</a:t>
            </a:r>
            <a:r>
              <a:rPr lang="en-US" altLang="en-US" sz="1600" baseline="-30000"/>
              <a:t>0</a:t>
            </a:r>
            <a:r>
              <a:rPr lang="en-US" altLang="en-US" sz="1600"/>
              <a:t>), care cuprinde </a:t>
            </a:r>
            <a:r>
              <a:rPr lang="en-US" altLang="en-US" sz="1600" i="1"/>
              <a:t>n+1</a:t>
            </a:r>
            <a:r>
              <a:rPr lang="en-US" altLang="en-US" sz="1600"/>
              <a:t> cifre b</a:t>
            </a:r>
            <a:r>
              <a:rPr lang="en-US" altLang="en-US" sz="1600">
                <a:cs typeface="Times New Roman" pitchFamily="18" charset="0"/>
              </a:rPr>
              <a:t>inare informaţionale. Acestuia i se asociază un polinom în nedeterminata x: M(x) = a</a:t>
            </a:r>
            <a:r>
              <a:rPr lang="en-US" altLang="en-US" sz="1600" baseline="-30000"/>
              <a:t>n</a:t>
            </a:r>
            <a:r>
              <a:rPr lang="en-US" altLang="en-US" sz="1600"/>
              <a:t>x</a:t>
            </a:r>
            <a:r>
              <a:rPr lang="en-US" altLang="en-US" sz="1600" baseline="30000"/>
              <a:t>n</a:t>
            </a:r>
            <a:r>
              <a:rPr lang="en-US" altLang="en-US" sz="1600"/>
              <a:t> +a</a:t>
            </a:r>
            <a:r>
              <a:rPr lang="en-US" altLang="en-US" sz="1600" baseline="-30000"/>
              <a:t>n-1</a:t>
            </a:r>
            <a:r>
              <a:rPr lang="en-US" altLang="en-US" sz="1600"/>
              <a:t>x</a:t>
            </a:r>
            <a:r>
              <a:rPr lang="en-US" altLang="en-US" sz="1600" baseline="30000"/>
              <a:t>n-1 </a:t>
            </a:r>
            <a:r>
              <a:rPr lang="en-US" altLang="en-US" sz="1600"/>
              <a:t>+……+a</a:t>
            </a:r>
            <a:r>
              <a:rPr lang="en-US" altLang="en-US" sz="1600" baseline="-30000"/>
              <a:t>0 </a:t>
            </a:r>
            <a:r>
              <a:rPr lang="en-US" altLang="en-US" sz="1600"/>
              <a:t>( a</a:t>
            </a:r>
            <a:r>
              <a:rPr lang="en-US" altLang="en-US" sz="1600" baseline="-30000"/>
              <a:t>i </a:t>
            </a:r>
            <a:r>
              <a:rPr lang="en-US" altLang="en-US" sz="1600" baseline="-30000">
                <a:latin typeface="Symbol" pitchFamily="18" charset="2"/>
              </a:rPr>
              <a:t>Î</a:t>
            </a:r>
            <a:r>
              <a:rPr lang="en-US" altLang="en-US" sz="1600" baseline="-30000"/>
              <a:t> </a:t>
            </a:r>
            <a:r>
              <a:rPr lang="en-US" altLang="en-US" sz="1600"/>
              <a:t>{0, 1} ,         </a:t>
            </a:r>
            <a:r>
              <a:rPr lang="en-US" altLang="en-US" sz="1600" b="1"/>
              <a:t>);</a:t>
            </a:r>
            <a:r>
              <a:rPr lang="en-US" altLang="en-US" sz="1600"/>
              <a:t> </a:t>
            </a:r>
          </a:p>
          <a:p>
            <a:pPr lvl="1">
              <a:buFontTx/>
              <a:buChar char="•"/>
            </a:pPr>
            <a:r>
              <a:rPr lang="en-US" altLang="en-US" sz="1600"/>
              <a:t>Se alege polinomul G(x) de grad </a:t>
            </a:r>
            <a:r>
              <a:rPr lang="en-US" altLang="en-US" sz="1600" i="1"/>
              <a:t>r</a:t>
            </a:r>
            <a:r>
              <a:rPr lang="en-US" altLang="en-US" sz="1600"/>
              <a:t>, acesta fiind polinomul de genarare al codului: G(x) = b</a:t>
            </a:r>
            <a:r>
              <a:rPr lang="en-US" altLang="en-US" sz="1600" baseline="-30000"/>
              <a:t>r</a:t>
            </a:r>
            <a:r>
              <a:rPr lang="en-US" altLang="en-US" sz="1600"/>
              <a:t>x</a:t>
            </a:r>
            <a:r>
              <a:rPr lang="en-US" altLang="en-US" sz="1600" baseline="30000"/>
              <a:t>r</a:t>
            </a:r>
            <a:r>
              <a:rPr lang="en-US" altLang="en-US" sz="1600"/>
              <a:t> + b</a:t>
            </a:r>
            <a:r>
              <a:rPr lang="en-US" altLang="en-US" sz="1600" baseline="-30000"/>
              <a:t>r-1</a:t>
            </a:r>
            <a:r>
              <a:rPr lang="en-US" altLang="en-US" sz="1600"/>
              <a:t>x</a:t>
            </a:r>
            <a:r>
              <a:rPr lang="en-US" altLang="en-US" sz="1600" baseline="30000"/>
              <a:t>r-1 </a:t>
            </a:r>
            <a:r>
              <a:rPr lang="en-US" altLang="en-US" sz="1600"/>
              <a:t>+…..+ b</a:t>
            </a:r>
            <a:r>
              <a:rPr lang="en-US" altLang="en-US" sz="1600" baseline="-30000"/>
              <a:t>0</a:t>
            </a:r>
            <a:r>
              <a:rPr lang="en-US" altLang="en-US" sz="1600"/>
              <a:t> bj </a:t>
            </a:r>
            <a:r>
              <a:rPr lang="en-US" altLang="en-US" sz="1600">
                <a:latin typeface="Symbol" pitchFamily="18" charset="2"/>
              </a:rPr>
              <a:t>Î</a:t>
            </a:r>
            <a:r>
              <a:rPr lang="en-US" altLang="en-US" sz="1600"/>
              <a:t> {0, 1} ,          </a:t>
            </a:r>
          </a:p>
          <a:p>
            <a:pPr lvl="1">
              <a:buFontTx/>
              <a:buChar char="•"/>
            </a:pPr>
            <a:r>
              <a:rPr lang="en-US" altLang="en-US" sz="1600">
                <a:cs typeface="Times New Roman" pitchFamily="18" charset="0"/>
              </a:rPr>
              <a:t>Înmulţind M(x) cu x</a:t>
            </a:r>
            <a:r>
              <a:rPr lang="en-US" altLang="en-US" sz="1600" baseline="30000"/>
              <a:t>r</a:t>
            </a:r>
            <a:r>
              <a:rPr lang="en-US" altLang="en-US" sz="1600">
                <a:cs typeface="Times New Roman" pitchFamily="18" charset="0"/>
              </a:rPr>
              <a:t> se va obţine M'(x)=M(x)</a:t>
            </a:r>
            <a:r>
              <a:rPr lang="en-US" altLang="en-US" sz="1600">
                <a:latin typeface="Symbol" pitchFamily="18" charset="2"/>
              </a:rPr>
              <a:t>×</a:t>
            </a:r>
            <a:r>
              <a:rPr lang="en-US" altLang="en-US" sz="1600"/>
              <a:t> x</a:t>
            </a:r>
            <a:r>
              <a:rPr lang="en-US" altLang="en-US" sz="1600" baseline="30000"/>
              <a:t>r</a:t>
            </a:r>
            <a:r>
              <a:rPr lang="en-US" altLang="en-US" sz="1600"/>
              <a:t> </a:t>
            </a:r>
          </a:p>
          <a:p>
            <a:pPr lvl="1">
              <a:buFontTx/>
              <a:buChar char="•"/>
            </a:pPr>
            <a:r>
              <a:rPr lang="en-US" altLang="en-US" sz="1600"/>
              <a:t>Se împarte M'(x) la G(x) </a:t>
            </a:r>
          </a:p>
          <a:p>
            <a:r>
              <a:rPr lang="en-US" altLang="en-US" sz="1600"/>
              <a:t>  </a:t>
            </a:r>
          </a:p>
          <a:p>
            <a:r>
              <a:rPr lang="en-US" altLang="en-US" sz="1600"/>
              <a:t>Gradul polinomului R(x) va fi mai mic, cel mult egal cu </a:t>
            </a:r>
            <a:r>
              <a:rPr lang="en-US" altLang="en-US" sz="1600" i="1"/>
              <a:t>r-1</a:t>
            </a:r>
            <a:r>
              <a:rPr lang="en-US" altLang="en-US" sz="1600">
                <a:cs typeface="Times New Roman" pitchFamily="18" charset="0"/>
              </a:rPr>
              <a:t>. Coeficienţii polinomului R(x), de grad </a:t>
            </a:r>
            <a:r>
              <a:rPr lang="en-US" altLang="en-US" sz="1600" i="1"/>
              <a:t>r-1</a:t>
            </a:r>
            <a:r>
              <a:rPr lang="en-US" altLang="en-US" sz="1600">
                <a:cs typeface="Times New Roman" pitchFamily="18" charset="0"/>
              </a:rPr>
              <a:t>, constituie simbolurile de control asociate mesajului informaţional.</a:t>
            </a:r>
            <a:endParaRPr lang="en-US" altLang="en-US" sz="1600"/>
          </a:p>
          <a:p>
            <a:pPr lvl="1">
              <a:buFontTx/>
              <a:buChar char="•"/>
            </a:pPr>
            <a:r>
              <a:rPr lang="en-US" altLang="en-US" sz="1600">
                <a:cs typeface="Times New Roman" pitchFamily="18" charset="0"/>
              </a:rPr>
              <a:t>Se adună R(x) cu M'(x) obţinâdu-se polinomul T(x) = M'(x) </a:t>
            </a:r>
            <a:r>
              <a:rPr lang="en-US" altLang="en-US" sz="1600">
                <a:latin typeface="Symbol" pitchFamily="18" charset="2"/>
              </a:rPr>
              <a:t>Ĺ</a:t>
            </a:r>
            <a:r>
              <a:rPr lang="en-US" altLang="en-US" sz="1600"/>
              <a:t> R</a:t>
            </a:r>
            <a:r>
              <a:rPr lang="en-US" altLang="en-US" sz="1600">
                <a:cs typeface="Times New Roman" pitchFamily="18" charset="0"/>
              </a:rPr>
              <a:t>(x). Coeficienţii polinomului T(x) constituie mesajul ce se va transmite: T: (a</a:t>
            </a:r>
            <a:r>
              <a:rPr lang="en-US" altLang="en-US" sz="1600" baseline="-30000"/>
              <a:t>n</a:t>
            </a:r>
            <a:r>
              <a:rPr lang="en-US" altLang="en-US" sz="1600"/>
              <a:t>a</a:t>
            </a:r>
            <a:r>
              <a:rPr lang="en-US" altLang="en-US" sz="1600" baseline="-30000"/>
              <a:t>n-1</a:t>
            </a:r>
            <a:r>
              <a:rPr lang="en-US" altLang="en-US" sz="1600"/>
              <a:t>....a</a:t>
            </a:r>
            <a:r>
              <a:rPr lang="en-US" altLang="en-US" sz="1600" baseline="-30000"/>
              <a:t>0</a:t>
            </a:r>
            <a:r>
              <a:rPr lang="en-US" altLang="en-US" sz="1600"/>
              <a:t>c</a:t>
            </a:r>
            <a:r>
              <a:rPr lang="en-US" altLang="en-US" sz="1600" baseline="-30000"/>
              <a:t>r-1</a:t>
            </a:r>
            <a:r>
              <a:rPr lang="en-US" altLang="en-US" sz="1600"/>
              <a:t>.....c</a:t>
            </a:r>
            <a:r>
              <a:rPr lang="en-US" altLang="en-US" sz="1600" baseline="-30000"/>
              <a:t>0</a:t>
            </a:r>
            <a:r>
              <a:rPr lang="en-US" altLang="en-US" sz="1600">
                <a:cs typeface="Times New Roman" pitchFamily="18" charset="0"/>
              </a:rPr>
              <a:t>) care conţine în poziţiile semnificative cele </a:t>
            </a:r>
            <a:r>
              <a:rPr lang="en-US" altLang="en-US" sz="1600" i="1"/>
              <a:t>n+1</a:t>
            </a:r>
            <a:r>
              <a:rPr lang="en-US" altLang="en-US" sz="1600">
                <a:cs typeface="Times New Roman" pitchFamily="18" charset="0"/>
              </a:rPr>
              <a:t> simboluri informaţionale iar în poziţiile mai puţin semnificative cele </a:t>
            </a:r>
            <a:r>
              <a:rPr lang="en-US" altLang="en-US" sz="1600" i="1"/>
              <a:t>r</a:t>
            </a:r>
            <a:r>
              <a:rPr lang="en-US" altLang="en-US" sz="1600"/>
              <a:t> simboluri de control. </a:t>
            </a:r>
          </a:p>
          <a:p>
            <a:r>
              <a:rPr lang="en-US" altLang="en-US" sz="1600"/>
              <a:t>Polinomul</a:t>
            </a:r>
            <a:r>
              <a:rPr lang="en-US" altLang="en-US" sz="1600">
                <a:cs typeface="Times New Roman" pitchFamily="18" charset="0"/>
              </a:rPr>
              <a:t> ataşat mesajului transmis este un multiplu al polinomului de generare. Avem:</a:t>
            </a:r>
            <a:endParaRPr lang="en-US" altLang="en-US" sz="1600"/>
          </a:p>
          <a:p>
            <a:r>
              <a:rPr lang="en-US" altLang="en-US" sz="1600"/>
              <a:t>  </a:t>
            </a:r>
          </a:p>
          <a:p>
            <a:r>
              <a:rPr lang="en-US" altLang="en-US" sz="1600"/>
              <a:t> </a:t>
            </a:r>
          </a:p>
          <a:p>
            <a:r>
              <a:rPr lang="en-US" altLang="en-US" sz="1600"/>
              <a:t>Înlocuind        </a:t>
            </a:r>
            <a:r>
              <a:rPr lang="en-US" altLang="en-US" sz="1600">
                <a:cs typeface="Times New Roman" pitchFamily="18" charset="0"/>
              </a:rPr>
              <a:t>prin relaţia                       </a:t>
            </a:r>
            <a:r>
              <a:rPr lang="en-US" altLang="en-US" sz="1600"/>
              <a:t>se va</a:t>
            </a:r>
            <a:r>
              <a:rPr lang="en-US" altLang="en-US" sz="1600">
                <a:cs typeface="Times New Roman" pitchFamily="18" charset="0"/>
              </a:rPr>
              <a:t> obţine:</a:t>
            </a:r>
            <a:endParaRPr lang="en-US" altLang="en-US" sz="1600"/>
          </a:p>
          <a:p>
            <a:r>
              <a:rPr lang="en-US" altLang="en-US" sz="1600">
                <a:cs typeface="Times New Roman" pitchFamily="18" charset="0"/>
              </a:rPr>
              <a:t>  </a:t>
            </a:r>
          </a:p>
          <a:p>
            <a:r>
              <a:rPr lang="en-US" altLang="en-US" sz="1600">
                <a:cs typeface="Times New Roman" pitchFamily="18" charset="0"/>
              </a:rPr>
              <a:t>T(x) este divizibil prin G(x). Această proprietate este folosită drept </a:t>
            </a:r>
            <a:r>
              <a:rPr lang="en-US" altLang="en-US" sz="1600" b="1" i="1">
                <a:cs typeface="Times New Roman" pitchFamily="18" charset="0"/>
              </a:rPr>
              <a:t>criteriu pentru detecţia erorilor</a:t>
            </a:r>
            <a:r>
              <a:rPr lang="en-US" altLang="en-US" sz="1600"/>
              <a:t>.</a:t>
            </a:r>
            <a:endParaRPr lang="en-US" altLang="en-US" sz="1600">
              <a:cs typeface="Times New Roman" pitchFamily="18" charset="0"/>
            </a:endParaRPr>
          </a:p>
          <a:p>
            <a:r>
              <a:rPr lang="en-US" altLang="en-US" sz="1600">
                <a:cs typeface="Times New Roman" pitchFamily="18" charset="0"/>
              </a:rPr>
              <a:t>Fie mesajul recepţionat T', acestuia i se asociază polinomul T'(x). Putem scrie că T'(x)=T(</a:t>
            </a:r>
            <a:r>
              <a:rPr lang="en-US" altLang="en-US" sz="1600"/>
              <a:t>x) </a:t>
            </a:r>
            <a:r>
              <a:rPr lang="en-US" altLang="en-US" sz="1600">
                <a:latin typeface="Symbol" pitchFamily="18" charset="2"/>
                <a:cs typeface="Times New Roman" pitchFamily="18" charset="0"/>
              </a:rPr>
              <a:t>Ĺ</a:t>
            </a:r>
            <a:r>
              <a:rPr lang="en-US" altLang="en-US" sz="1600">
                <a:cs typeface="Times New Roman" pitchFamily="18" charset="0"/>
              </a:rPr>
              <a:t> E(x), unde E(x) este polinomul erorilor. Aplicând criteriul de detecţie a erorilor, obţinem:</a:t>
            </a:r>
            <a:endParaRPr lang="en-US" altLang="en-US" sz="1600"/>
          </a:p>
          <a:p>
            <a:pPr algn="ctr"/>
            <a:r>
              <a:rPr lang="en-US" altLang="en-US" sz="1600">
                <a:cs typeface="Times New Roman" pitchFamily="18" charset="0"/>
              </a:rPr>
              <a:t>  </a:t>
            </a:r>
          </a:p>
          <a:p>
            <a:r>
              <a:rPr lang="en-US" altLang="en-US" sz="1600">
                <a:cs typeface="Times New Roman" pitchFamily="18" charset="0"/>
              </a:rPr>
              <a:t>Se observă că dacă E(x) este multiplu al lui G(x), mesajul recepţionat este validat, deşi conţine erori. Dacă E(x) nu este multiplu al lui G(x) atunci eroarea este sesizată.</a:t>
            </a:r>
            <a:endParaRPr lang="en-US" altLang="en-US" sz="1600"/>
          </a:p>
          <a:p>
            <a:r>
              <a:rPr lang="en-US" altLang="en-US" sz="1600">
                <a:cs typeface="Times New Roman" pitchFamily="18" charset="0"/>
              </a:rPr>
              <a:t>Prin această metodă sunt determinate toate pachetele de erori de lungime mai mică decît gradul lui G(x)+1. Se numeşte </a:t>
            </a:r>
            <a:r>
              <a:rPr lang="en-US" altLang="en-US" sz="1600" b="1" i="1"/>
              <a:t>pachet de erori</a:t>
            </a:r>
            <a:r>
              <a:rPr lang="en-US" altLang="en-US" sz="1600">
                <a:cs typeface="Times New Roman" pitchFamily="18" charset="0"/>
              </a:rPr>
              <a:t> o succesiune de simbo-luri, corecte sau eronate, în care primul ş</a:t>
            </a:r>
            <a:r>
              <a:rPr lang="en-US" altLang="en-US" sz="1600"/>
              <a:t>i ultimul simbol sunt eronate. </a:t>
            </a:r>
            <a:endParaRPr lang="en-US" altLang="en-US" sz="1600">
              <a:cs typeface="Times New Roman" pitchFamily="18" charset="0"/>
            </a:endParaRPr>
          </a:p>
          <a:p>
            <a:endParaRPr lang="en-US" altLang="en-US" sz="1600">
              <a:cs typeface="Times New Roman" pitchFamily="18" charset="0"/>
            </a:endParaRPr>
          </a:p>
        </p:txBody>
      </p:sp>
      <p:pic>
        <p:nvPicPr>
          <p:cNvPr id="19461" name="Picture 4" descr="Image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4306888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5" descr="Image7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-3941763"/>
            <a:ext cx="47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Image7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4838" y="-2846388"/>
            <a:ext cx="19780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7" descr="Image8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8012113"/>
            <a:ext cx="42751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23361"/>
            <a:ext cx="5106113" cy="493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19558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169F34-429C-4716-9D83-42F215018293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 dirty="0"/>
              <a:t>Error detection and/or correction codes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733800"/>
            <a:ext cx="7929563" cy="259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/>
              <a:t> Techniques that enable reliable delivery of digital data over (unreliable) communication channels (usually subject to </a:t>
            </a:r>
            <a:r>
              <a:rPr lang="en-US" sz="2400" i="1" dirty="0"/>
              <a:t>noise</a:t>
            </a:r>
            <a:r>
              <a:rPr lang="en-US" sz="2400" dirty="0"/>
              <a:t>).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/>
              <a:t> In this case, </a:t>
            </a:r>
            <a:r>
              <a:rPr lang="en-US" sz="2400" i="1" dirty="0"/>
              <a:t>noise</a:t>
            </a:r>
            <a:r>
              <a:rPr lang="en-US" sz="2400" dirty="0"/>
              <a:t> represents an error or undesired random disturbance of a useful information signal in a communication channel.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dirty="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914400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/>
              <a:t>Source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1981200" y="2362200"/>
            <a:ext cx="1143000" cy="430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 dirty="0"/>
              <a:t>Primary coding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8077200" y="2514600"/>
            <a:ext cx="1066800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/>
              <a:t>Destination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3505200" y="2362200"/>
            <a:ext cx="1143000" cy="430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 dirty="0"/>
              <a:t>Redundant coding</a:t>
            </a:r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1600200" y="2667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3124200" y="2667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4953000" y="2362200"/>
            <a:ext cx="1333500" cy="430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 dirty="0"/>
              <a:t>Communication channel</a:t>
            </a:r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6629400" y="2514599"/>
            <a:ext cx="990600" cy="21544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 dirty="0"/>
              <a:t>Decoding </a:t>
            </a:r>
          </a:p>
        </p:txBody>
      </p:sp>
      <p:sp>
        <p:nvSpPr>
          <p:cNvPr id="4109" name="Line 12"/>
          <p:cNvSpPr>
            <a:spLocks noChangeShapeType="1"/>
          </p:cNvSpPr>
          <p:nvPr/>
        </p:nvSpPr>
        <p:spPr bwMode="auto">
          <a:xfrm>
            <a:off x="4648200" y="2667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0" name="Line 13"/>
          <p:cNvSpPr>
            <a:spLocks noChangeShapeType="1"/>
          </p:cNvSpPr>
          <p:nvPr/>
        </p:nvSpPr>
        <p:spPr bwMode="auto">
          <a:xfrm>
            <a:off x="6248400" y="2667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1" name="Line 14"/>
          <p:cNvSpPr>
            <a:spLocks noChangeShapeType="1"/>
          </p:cNvSpPr>
          <p:nvPr/>
        </p:nvSpPr>
        <p:spPr bwMode="auto">
          <a:xfrm>
            <a:off x="7620000" y="2667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3" name="Straight Arrow Connector 2"/>
          <p:cNvCxnSpPr>
            <a:endCxn id="4107" idx="2"/>
          </p:cNvCxnSpPr>
          <p:nvPr/>
        </p:nvCxnSpPr>
        <p:spPr bwMode="auto">
          <a:xfrm flipV="1">
            <a:off x="5619750" y="2793087"/>
            <a:ext cx="0" cy="48351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5181600" y="327362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Noise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9857EFF-1677-472B-A842-1EC09C94255C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09625" y="2057400"/>
            <a:ext cx="8334375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They are used mostly at the data-link level (whose major functions are: error correction and flow control) of ISO-OSI model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ISO = International Organization  for Standardization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OSI = Open System Interconnect</a:t>
            </a:r>
            <a:r>
              <a:rPr lang="ro-RO" altLang="en-US" sz="2000" dirty="0"/>
              <a:t>ion</a:t>
            </a:r>
            <a:endParaRPr lang="en-US" altLang="en-US" sz="2000" dirty="0"/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Error detection and/or correction codes</a:t>
            </a:r>
          </a:p>
        </p:txBody>
      </p:sp>
      <p:pic>
        <p:nvPicPr>
          <p:cNvPr id="6149" name="Picture 1029" descr="osi_tc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34399"/>
            <a:ext cx="5105400" cy="351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CE726C-A9D6-4D65-A823-F9196B3A4611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 dirty="0"/>
              <a:t>Code distance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800975" cy="376237"/>
          </a:xfrm>
          <a:noFill/>
        </p:spPr>
        <p:txBody>
          <a:bodyPr/>
          <a:lstStyle/>
          <a:p>
            <a:pPr eaLnBrk="1" hangingPunct="1"/>
            <a:r>
              <a:rPr lang="en-US" altLang="en-US" sz="2200" dirty="0"/>
              <a:t>The </a:t>
            </a:r>
            <a:r>
              <a:rPr lang="en-US" altLang="en-US" sz="2200" i="1" dirty="0"/>
              <a:t>code distance (Hamming distance)</a:t>
            </a:r>
            <a:r>
              <a:rPr lang="en-US" altLang="en-US" sz="2200" dirty="0"/>
              <a:t> is a function defined by: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endParaRPr lang="en-US" altLang="en-US" sz="22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200" dirty="0"/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255702"/>
              </p:ext>
            </p:extLst>
          </p:nvPr>
        </p:nvGraphicFramePr>
        <p:xfrm>
          <a:off x="1130300" y="2667000"/>
          <a:ext cx="68072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3" imgW="4711680" imgH="431640" progId="Equation.3">
                  <p:embed/>
                </p:oleObj>
              </mc:Choice>
              <mc:Fallback>
                <p:oleObj name="Equation" r:id="rId3" imgW="4711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2667000"/>
                        <a:ext cx="6807200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962025" y="3509963"/>
            <a:ext cx="7800975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2000" dirty="0"/>
              <a:t>The probability for the detection and correction of a code is depending of the minimum distance between two code words. It can be shown that for a code that can detect a number of </a:t>
            </a:r>
            <a:r>
              <a:rPr lang="en-US" altLang="en-US" sz="2000" i="1" dirty="0"/>
              <a:t>e</a:t>
            </a:r>
            <a:r>
              <a:rPr lang="en-US" altLang="en-US" sz="2000" dirty="0"/>
              <a:t> errors (in one of its sequences), it is necessary that: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2000" dirty="0"/>
              <a:t>			</a:t>
            </a:r>
            <a:r>
              <a:rPr lang="en-US" altLang="en-US" sz="2000" dirty="0" err="1"/>
              <a:t>D</a:t>
            </a:r>
            <a:r>
              <a:rPr lang="en-US" altLang="en-US" sz="2000" baseline="-25000" dirty="0" err="1"/>
              <a:t>min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itchFamily="18" charset="2"/>
              </a:rPr>
              <a:t></a:t>
            </a:r>
            <a:r>
              <a:rPr lang="en-US" altLang="en-US" sz="2000" dirty="0"/>
              <a:t> e + 1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2000" dirty="0"/>
              <a:t>In order to detect </a:t>
            </a:r>
            <a:r>
              <a:rPr lang="en-US" altLang="en-US" sz="2000" i="1" dirty="0"/>
              <a:t>e</a:t>
            </a:r>
            <a:r>
              <a:rPr lang="en-US" altLang="en-US" sz="2000" dirty="0"/>
              <a:t> errors and correct </a:t>
            </a:r>
            <a:r>
              <a:rPr lang="en-US" altLang="en-US" sz="2000" i="1" dirty="0"/>
              <a:t>c</a:t>
            </a:r>
            <a:r>
              <a:rPr lang="en-US" altLang="en-US" sz="2000" dirty="0"/>
              <a:t> errors, the formula becomes: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2000" dirty="0"/>
              <a:t>			</a:t>
            </a:r>
            <a:r>
              <a:rPr lang="en-US" altLang="en-US" sz="2000" dirty="0" err="1"/>
              <a:t>D</a:t>
            </a:r>
            <a:r>
              <a:rPr lang="en-US" altLang="en-US" sz="2000" baseline="-25000" dirty="0" err="1"/>
              <a:t>min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itchFamily="18" charset="2"/>
              </a:rPr>
              <a:t></a:t>
            </a:r>
            <a:r>
              <a:rPr lang="en-US" altLang="en-US" sz="2000" dirty="0"/>
              <a:t> e + c + 1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0773667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CE726C-A9D6-4D65-A823-F9196B3A4611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 dirty="0"/>
              <a:t>Calculus example of the Hamming distance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962025" y="3509963"/>
            <a:ext cx="7800975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en-US" sz="20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2374899"/>
            <a:ext cx="7117513" cy="11350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3999" y="4191000"/>
            <a:ext cx="7117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  </a:t>
            </a:r>
            <a:r>
              <a:rPr lang="en-US" dirty="0"/>
              <a:t>In case of binary representation, the Hamming code is given by the number of bits of 1 from the </a:t>
            </a:r>
            <a:r>
              <a:rPr lang="ro-RO" dirty="0"/>
              <a:t>XOR </a:t>
            </a:r>
            <a:r>
              <a:rPr lang="en-US" dirty="0"/>
              <a:t>result (</a:t>
            </a:r>
            <a:r>
              <a:rPr lang="ro-RO" dirty="0"/>
              <a:t>bit</a:t>
            </a:r>
            <a:r>
              <a:rPr lang="en-US" dirty="0"/>
              <a:t> by bit)</a:t>
            </a:r>
            <a:r>
              <a:rPr lang="ro-RO" dirty="0"/>
              <a:t> </a:t>
            </a:r>
            <a:r>
              <a:rPr lang="en-US" dirty="0"/>
              <a:t>between these two representations</a:t>
            </a:r>
            <a:r>
              <a:rPr lang="ro-RO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9420777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A8C98A-D8C9-4AFE-A7E3-97C2FD1A40AF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The </a:t>
            </a:r>
            <a:r>
              <a:rPr lang="ro-RO" altLang="en-US" sz="3200" dirty="0"/>
              <a:t>Hamming</a:t>
            </a:r>
            <a:r>
              <a:rPr lang="en-US" altLang="en-US" sz="3200" dirty="0"/>
              <a:t> code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38100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/>
              <a:t>(Richard) Hamming code</a:t>
            </a:r>
          </a:p>
          <a:p>
            <a:pPr lvl="1" eaLnBrk="1" hangingPunct="1"/>
            <a:r>
              <a:rPr lang="en-US" altLang="en-US" sz="2400" dirty="0"/>
              <a:t>It detects and corrects </a:t>
            </a:r>
            <a:r>
              <a:rPr lang="en-US" altLang="en-US" sz="2400" b="1" i="1" dirty="0"/>
              <a:t>one</a:t>
            </a:r>
            <a:r>
              <a:rPr lang="en-US" altLang="en-US" sz="2400" dirty="0"/>
              <a:t> error.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/>
              <a:t>If </a:t>
            </a:r>
            <a:r>
              <a:rPr lang="en-US" altLang="en-US" sz="2400" b="1" i="1" dirty="0"/>
              <a:t>n</a:t>
            </a:r>
            <a:r>
              <a:rPr lang="en-US" altLang="en-US" sz="2400" dirty="0"/>
              <a:t> = number of symbols of the code word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/>
              <a:t>n = k + m, 	k = number of the control symbols,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/>
              <a:t>			m = number of the information symbols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/>
              <a:t>To assume detection and correction of an error, it must be satisfied the condition: 2</a:t>
            </a:r>
            <a:r>
              <a:rPr lang="en-US" altLang="en-US" sz="2400" baseline="30000" dirty="0"/>
              <a:t>m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18" charset="2"/>
              </a:rPr>
              <a:t></a:t>
            </a:r>
            <a:r>
              <a:rPr lang="en-US" altLang="en-US" sz="2400" dirty="0"/>
              <a:t> n + 1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/>
              <a:t>(2</a:t>
            </a:r>
            <a:r>
              <a:rPr lang="en-US" altLang="en-US" sz="2400" baseline="30000" dirty="0"/>
              <a:t>m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18" charset="2"/>
              </a:rPr>
              <a:t></a:t>
            </a:r>
            <a:r>
              <a:rPr lang="en-US" altLang="en-US" sz="2400" dirty="0"/>
              <a:t> m + k + 1)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A3BB7D2-E790-47FC-B0A1-CA71080CA141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The </a:t>
            </a:r>
            <a:r>
              <a:rPr lang="ro-RO" altLang="en-US" sz="3200" dirty="0"/>
              <a:t>Hamming</a:t>
            </a:r>
            <a:r>
              <a:rPr lang="en-US" altLang="en-US" sz="3200" dirty="0"/>
              <a:t> code (cont.)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048000"/>
            <a:ext cx="7696200" cy="16002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</a:pPr>
            <a:r>
              <a:rPr lang="en-US" altLang="en-US" sz="2400" dirty="0"/>
              <a:t>Control bits are on the positions: 2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, 2</a:t>
            </a:r>
            <a:r>
              <a:rPr lang="en-US" altLang="en-US" sz="2400" baseline="30000" dirty="0"/>
              <a:t>1</a:t>
            </a:r>
            <a:r>
              <a:rPr lang="en-US" altLang="en-US" sz="2400" dirty="0"/>
              <a:t>, 2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, 2</a:t>
            </a:r>
            <a:r>
              <a:rPr lang="en-US" altLang="en-US" sz="2400" baseline="30000" dirty="0"/>
              <a:t>3</a:t>
            </a:r>
            <a:r>
              <a:rPr lang="en-US" altLang="en-US" sz="2400" dirty="0"/>
              <a:t>, etc.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/>
              <a:t>On the rest of the positions there are the information bits.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/>
              <a:t>We shall write a  code word </a:t>
            </a:r>
            <a:r>
              <a:rPr lang="en-US" altLang="en-US" sz="2400" b="1" i="1" dirty="0"/>
              <a:t>v</a:t>
            </a:r>
            <a:r>
              <a:rPr lang="en-US" altLang="en-US" sz="2400" dirty="0"/>
              <a:t> like: 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i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i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i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…i</a:t>
            </a:r>
            <a:r>
              <a:rPr lang="en-US" altLang="en-US" sz="2400" baseline="-25000" dirty="0"/>
              <a:t>n</a:t>
            </a:r>
            <a:endParaRPr lang="ro-RO" altLang="en-US" sz="24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C12FAC-78EA-47BF-857E-B6179D289FD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Codu</a:t>
            </a:r>
            <a:r>
              <a:rPr lang="ro-RO" altLang="en-US" sz="3200"/>
              <a:t>l Hamming</a:t>
            </a:r>
            <a:r>
              <a:rPr lang="en-US" altLang="en-US" sz="3200"/>
              <a:t> (cont.)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001000" cy="17526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</a:pPr>
            <a:r>
              <a:rPr lang="en-US" altLang="en-US" sz="2400" dirty="0"/>
              <a:t>At the source the coding is done:</a:t>
            </a:r>
            <a:endParaRPr lang="ro-RO" altLang="en-US" sz="2400" b="1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altLang="en-US" sz="2400" dirty="0"/>
              <a:t>Particular case</a:t>
            </a:r>
            <a:r>
              <a:rPr lang="ro-RO" altLang="en-US" sz="2400" dirty="0"/>
              <a:t>: n=</a:t>
            </a:r>
            <a:r>
              <a:rPr lang="en-US" altLang="en-US" sz="2400" dirty="0"/>
              <a:t>7</a:t>
            </a:r>
            <a:r>
              <a:rPr lang="ro-RO" altLang="en-US" sz="2400" dirty="0"/>
              <a:t>, </a:t>
            </a:r>
            <a:r>
              <a:rPr lang="en-US" altLang="en-US" sz="2400" dirty="0"/>
              <a:t>so</a:t>
            </a:r>
            <a:r>
              <a:rPr lang="ro-RO" altLang="en-US" sz="2400" dirty="0"/>
              <a:t> </a:t>
            </a:r>
            <a:r>
              <a:rPr lang="en-US" altLang="en-US" sz="2400" b="1" i="1" dirty="0"/>
              <a:t>v </a:t>
            </a:r>
            <a:r>
              <a:rPr lang="ro-RO" altLang="en-US" sz="2400" b="1" i="1" dirty="0"/>
              <a:t> = 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2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4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5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6</a:t>
            </a:r>
            <a:r>
              <a:rPr lang="ro-RO" altLang="en-US" sz="2400" dirty="0"/>
              <a:t>i</a:t>
            </a:r>
            <a:r>
              <a:rPr lang="ro-RO" altLang="en-US" sz="2400" baseline="-25000" dirty="0"/>
              <a:t>7</a:t>
            </a:r>
            <a:endParaRPr lang="ro-RO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altLang="en-US" sz="2400" dirty="0"/>
              <a:t>In this case we have 4 information bits and 3 correction bits.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altLang="en-US" sz="2400" dirty="0"/>
              <a:t>Redundancy rate: ¾=75%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endParaRPr lang="ro-RO" altLang="en-US" sz="24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267748"/>
            <a:ext cx="4267200" cy="205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70514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3382</TotalTime>
  <Words>3446</Words>
  <Application>Microsoft Office PowerPoint</Application>
  <PresentationFormat>On-screen Show (4:3)</PresentationFormat>
  <Paragraphs>244</Paragraphs>
  <Slides>24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Symbol</vt:lpstr>
      <vt:lpstr>Times New Roman</vt:lpstr>
      <vt:lpstr>Wingdings</vt:lpstr>
      <vt:lpstr>Straight Edge</vt:lpstr>
      <vt:lpstr>Equation</vt:lpstr>
      <vt:lpstr>Worksheet</vt:lpstr>
      <vt:lpstr> IT Basics 5</vt:lpstr>
      <vt:lpstr>Error detection and/or correction codes</vt:lpstr>
      <vt:lpstr>Error detection and/or correction codes</vt:lpstr>
      <vt:lpstr>Error detection and/or correction codes</vt:lpstr>
      <vt:lpstr>Code distance</vt:lpstr>
      <vt:lpstr>Calculus example of the Hamming distance</vt:lpstr>
      <vt:lpstr>The Hamming code</vt:lpstr>
      <vt:lpstr>The Hamming code (cont.)</vt:lpstr>
      <vt:lpstr>Codul Hamming (cont.)</vt:lpstr>
      <vt:lpstr>Codul Hamming (cont.)</vt:lpstr>
      <vt:lpstr>Codul Hamming (cont.)</vt:lpstr>
      <vt:lpstr>Linear codes with cross control</vt:lpstr>
      <vt:lpstr>Linear codes with cross control (cont.)</vt:lpstr>
      <vt:lpstr>Linear codes with cross control (cont.)</vt:lpstr>
      <vt:lpstr>Polynomial cyclic codes</vt:lpstr>
      <vt:lpstr>Polynomial cyclic codes (cont.)</vt:lpstr>
      <vt:lpstr>Polynomial cyclic codes (cont.)</vt:lpstr>
      <vt:lpstr>Polynomial cyclic codes (cont.)</vt:lpstr>
      <vt:lpstr>Polynomial cyclic codes (cont.)</vt:lpstr>
      <vt:lpstr>Polynomial cyclic codes (cont.)</vt:lpstr>
      <vt:lpstr>Polynomial cyclic codes (cont.)</vt:lpstr>
      <vt:lpstr>Coding example</vt:lpstr>
      <vt:lpstr>Coding example (cont.)</vt:lpstr>
      <vt:lpstr>Error checking example</vt:lpstr>
    </vt:vector>
  </TitlesOfParts>
  <Company>Coordinated Science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Basics | Lecture 5</dc:title>
  <dc:creator>rzv</dc:creator>
  <cp:lastModifiedBy>Administrator</cp:lastModifiedBy>
  <cp:revision>252</cp:revision>
  <cp:lastPrinted>2003-11-15T09:01:45Z</cp:lastPrinted>
  <dcterms:created xsi:type="dcterms:W3CDTF">1999-08-25T01:21:32Z</dcterms:created>
  <dcterms:modified xsi:type="dcterms:W3CDTF">2023-10-24T14:30:55Z</dcterms:modified>
</cp:coreProperties>
</file>