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6" r:id="rId3"/>
    <p:sldId id="271" r:id="rId4"/>
    <p:sldId id="316" r:id="rId5"/>
    <p:sldId id="311" r:id="rId6"/>
    <p:sldId id="312" r:id="rId7"/>
    <p:sldId id="275" r:id="rId8"/>
    <p:sldId id="278" r:id="rId9"/>
    <p:sldId id="272" r:id="rId10"/>
    <p:sldId id="273" r:id="rId11"/>
    <p:sldId id="276" r:id="rId12"/>
    <p:sldId id="277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309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13" r:id="rId42"/>
    <p:sldId id="308" r:id="rId43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CCCC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4" autoAdjust="0"/>
    <p:restoredTop sz="71714" autoAdjust="0"/>
  </p:normalViewPr>
  <p:slideViewPr>
    <p:cSldViewPr>
      <p:cViewPr>
        <p:scale>
          <a:sx n="60" d="100"/>
          <a:sy n="60" d="100"/>
        </p:scale>
        <p:origin x="1066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42" tIns="47471" rIns="94942" bIns="47471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623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42" tIns="47471" rIns="94942" bIns="47471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 smtClean="0"/>
            </a:lvl1pPr>
          </a:lstStyle>
          <a:p>
            <a:pPr>
              <a:defRPr/>
            </a:pPr>
            <a:fld id="{479092C3-8B3A-4885-B15D-A78995C4CBA4}" type="datetime1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32888"/>
            <a:ext cx="31638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42" tIns="47471" rIns="94942" bIns="47471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32888"/>
            <a:ext cx="31623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42" tIns="47471" rIns="94942" bIns="47471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 smtClean="0"/>
            </a:lvl1pPr>
          </a:lstStyle>
          <a:p>
            <a:pPr>
              <a:defRPr/>
            </a:pPr>
            <a:fld id="{F35CE308-F6B2-4F49-A2C6-12B916F6E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11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695AA16-D4AC-4F65-8297-BDB1DE445FA4}" type="datetime1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E8ED999-BB89-4F9B-8C8C-895FE5231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5474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B15CEB-212F-4CE2-B91D-BFD900546FF4}" type="datetime1">
              <a:rPr lang="en-US" altLang="en-US" sz="1200"/>
              <a:pPr/>
              <a:t>10/31/2023</a:t>
            </a:fld>
            <a:endParaRPr lang="en-US" altLang="en-US" sz="1200" dirty="0"/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FCE31F-B852-43B3-8547-EDB8554F7A3E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/>
              <a:buChar char="Ç"/>
            </a:pPr>
            <a:r>
              <a:rPr lang="en-US" altLang="en-US" sz="1200" dirty="0">
                <a:sym typeface="Symbol" pitchFamily="18" charset="2"/>
              </a:rPr>
              <a:t>---AND operation  </a:t>
            </a:r>
          </a:p>
          <a:p>
            <a:pPr marL="0" indent="0">
              <a:buFont typeface="Symbol"/>
              <a:buNone/>
            </a:pPr>
            <a:r>
              <a:rPr lang="en-US" altLang="en-US" sz="1200" dirty="0">
                <a:sym typeface="Symbol" pitchFamily="18" charset="2"/>
              </a:rPr>
              <a:t> ----OR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695AA16-D4AC-4F65-8297-BDB1DE445FA4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8ED999-BB89-4F9B-8C8C-895FE52312A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19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(ABC)' = A' + B' + C'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695AA16-D4AC-4F65-8297-BDB1DE445FA4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8ED999-BB89-4F9B-8C8C-895FE52312A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0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f(</a:t>
            </a:r>
            <a:r>
              <a:rPr lang="en-US" sz="1600" dirty="0" err="1"/>
              <a:t>x,y</a:t>
            </a:r>
            <a:r>
              <a:rPr lang="en-US" sz="1600" dirty="0"/>
              <a:t>)=</a:t>
            </a:r>
            <a:r>
              <a:rPr lang="en-US" sz="1600" dirty="0" err="1"/>
              <a:t>xy</a:t>
            </a:r>
            <a:r>
              <a:rPr lang="en-US" sz="1600" dirty="0"/>
              <a:t>’+</a:t>
            </a:r>
            <a:r>
              <a:rPr lang="en-US" sz="1600" dirty="0" err="1"/>
              <a:t>yx</a:t>
            </a:r>
            <a:r>
              <a:rPr lang="en-US" sz="1600" dirty="0"/>
              <a:t>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695AA16-D4AC-4F65-8297-BDB1DE445FA4}" type="datetime1">
              <a:rPr lang="en-US" smtClean="0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8ED999-BB89-4F9B-8C8C-895FE52312A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08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D778CD-6DD6-4F69-AAAB-C63A74706BF1}" type="datetime1">
              <a:rPr lang="en-US" altLang="en-US" sz="1200"/>
              <a:pPr/>
              <a:t>10/31/2023</a:t>
            </a:fld>
            <a:endParaRPr lang="en-US" altLang="en-US" sz="1200"/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75E18B-A71B-417C-80B9-F9EE6A7CD85C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5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Line 6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7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8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9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23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26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8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31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34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37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38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39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40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41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42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43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44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46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47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48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49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50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51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52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53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54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55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56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57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58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59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60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61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62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63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64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65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66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67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68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69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70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71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72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73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74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75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76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77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78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79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80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81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82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83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84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85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86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87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88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89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Line 90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91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92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93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94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95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Line 96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Line 97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98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99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100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101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102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5" name="Rectangle 108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6" name="Rectangle 109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66666" name="Rectangle 106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6667" name="Rectangle 107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7" name="Rectangle 103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0140D7-B367-44A9-93C3-A190DEF4ED1A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108" name="Rectangle 104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" name="Rectangle 10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1BA963-019C-4A55-90A8-DC172AE0E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36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2CFEE-E5F9-4923-803B-6649D38BA4C6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C6F6-5D8B-40C0-AE26-E00D12129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313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E5F77-CF1E-4FC2-9D21-D55CBA4919B0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595A2-B0D6-4F6F-A98E-B7618F162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408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023AD-C27B-4E83-BC39-A6170FF9A806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1E03A-3FF9-441A-85A5-F1CC06D67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911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36032-7049-4E19-84E8-F7ED6C18DBDA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6E5D5-EBA6-4E13-BD68-5EABAE832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335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6CB36-0244-417E-A2BC-6A25693E9EC9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5F68-6FDD-481A-B6A5-D18D8A8E3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692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2A227-E59A-4B88-A010-E5E154B0865D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8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B0C34-4D98-4077-9EF1-A7FF30CA2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600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EADDF-4045-45A9-B800-859B472C82D4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6A1C5-1E45-4BDF-9029-6DBE95151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303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B3360-29FF-4AC7-9C6B-698083B1B82A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3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3A23D-2A49-47E3-B06D-633550776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534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9EC07-05F3-445F-A3D8-5D0072D4605A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AB805-2BB4-425E-A86F-99ED62946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195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B8055-15DB-41DE-884F-A882D4A34D70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0CED5-72E3-4DF4-BC6A-D0A3738A9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419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1038" name="Line 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Line 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Line 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Line 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Line 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Line 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Line 1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Line 1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Line 1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Line 1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Line 1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Line 1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Line 1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Line 1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Line 1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Line 1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Line 2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Line 2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Line 2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Line 2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Line 2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Line 2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Line 2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Line 2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Line 2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Line 2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Line 3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Line 3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Line 3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Line 3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8" name="Line 3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Line 3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Line 3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Line 3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Line 3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Line 3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Line 4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Line 4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Line 4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Line 4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Line 4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Line 4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Line 4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Line 4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2" name="Line 4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Line 4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Line 5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Line 5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Line 5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Line 5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Line 5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9" name="Line 5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0" name="Line 5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1" name="Line 5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2" name="Line 5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Line 5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4" name="Line 6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" name="Line 6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Line 6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" name="Line 6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8" name="Line 6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" name="Line 6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" name="Line 6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" name="Line 6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" name="Line 6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" name="Line 6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" name="Line 7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Line 7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" name="Line 7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Line 7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" name="Line 7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Line 7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Line 7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Line 7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Line 7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Line 7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Line 8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8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Line 8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Line 8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Line 8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Line 8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Line 8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Line 8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Line 8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Line 8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Line 9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Line 9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Line 9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" name="Line 9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" name="Line 9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Line 9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Line 9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Line 9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Line 9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Line 9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Line 10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Line 10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3" name="Group 102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1034" name="Rectangle 103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5" name="Rectangle 104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6" name="Rectangle 105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7" name="Rectangle 106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027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5644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8DC54C3A-93EE-4018-98E6-19094C75CCED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65645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646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53EDF5A1-B3E9-4476-BC68-2B3AC875E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hf sldNum="0" hdr="0" ftr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zota.ase.ro/bt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5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1481C4-EB26-4DDE-A173-7C9EF84BCAFD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 dirty="0">
              <a:solidFill>
                <a:schemeClr val="folHlink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IT Basics</a:t>
            </a:r>
            <a:br>
              <a:rPr lang="en-US" altLang="en-US" sz="3200" dirty="0"/>
            </a:br>
            <a:r>
              <a:rPr lang="en-US" altLang="en-US" sz="3200" dirty="0"/>
              <a:t>6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4953000"/>
            <a:ext cx="7958138" cy="10620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/>
              <a:t>R</a:t>
            </a:r>
            <a:r>
              <a:rPr lang="ro-RO" altLang="en-US" sz="1400" dirty="0"/>
              <a:t>ăzvan Daniel Zota</a:t>
            </a:r>
            <a:endParaRPr lang="en-US" altLang="en-US" sz="14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/>
              <a:t>Faculty of Cybernetics, Statistics and Economic Informatics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/>
              <a:t>B</a:t>
            </a:r>
            <a:r>
              <a:rPr lang="ro-RO" altLang="en-US" sz="1400" dirty="0"/>
              <a:t>ucharest </a:t>
            </a:r>
            <a:r>
              <a:rPr lang="en-US" altLang="en-US" sz="1400" dirty="0"/>
              <a:t>U</a:t>
            </a:r>
            <a:r>
              <a:rPr lang="ro-RO" altLang="en-US" sz="1400" dirty="0"/>
              <a:t>niversity of </a:t>
            </a:r>
            <a:r>
              <a:rPr lang="en-US" altLang="en-US" sz="1400" dirty="0"/>
              <a:t>E</a:t>
            </a:r>
            <a:r>
              <a:rPr lang="ro-RO" altLang="en-US" sz="1400" dirty="0"/>
              <a:t>conomic </a:t>
            </a:r>
            <a:r>
              <a:rPr lang="en-US" altLang="en-US" sz="1400" dirty="0"/>
              <a:t>S</a:t>
            </a:r>
            <a:r>
              <a:rPr lang="ro-RO" altLang="en-US" sz="1400" dirty="0"/>
              <a:t>tudies</a:t>
            </a:r>
            <a:endParaRPr lang="en-US" altLang="en-US" sz="1400" dirty="0"/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400" dirty="0">
                <a:hlinkClick r:id="rId3"/>
              </a:rPr>
              <a:t>http</a:t>
            </a:r>
            <a:r>
              <a:rPr lang="ro-RO" altLang="en-US" sz="1400" dirty="0">
                <a:hlinkClick r:id="rId3"/>
              </a:rPr>
              <a:t>s</a:t>
            </a:r>
            <a:r>
              <a:rPr lang="en-US" altLang="en-US" sz="1400" dirty="0">
                <a:hlinkClick r:id="rId3"/>
              </a:rPr>
              <a:t>://zota</a:t>
            </a:r>
            <a:r>
              <a:rPr lang="ro-RO" altLang="en-US" sz="1400" dirty="0">
                <a:hlinkClick r:id="rId3"/>
              </a:rPr>
              <a:t>.ase.ro</a:t>
            </a:r>
            <a:r>
              <a:rPr lang="en-US" altLang="en-US" sz="1400" dirty="0">
                <a:hlinkClick r:id="rId3"/>
              </a:rPr>
              <a:t>/</a:t>
            </a:r>
            <a:r>
              <a:rPr lang="ro-RO" altLang="en-US" sz="1400" dirty="0">
                <a:hlinkClick r:id="rId3"/>
              </a:rPr>
              <a:t>i</a:t>
            </a:r>
            <a:r>
              <a:rPr lang="en-US" altLang="en-US" sz="1400" dirty="0"/>
              <a:t>tb</a:t>
            </a:r>
            <a:endParaRPr lang="ro-RO" altLang="en-US" sz="14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216721-0B87-4C09-B765-E95045AC1663}"/>
              </a:ext>
            </a:extLst>
          </p:cNvPr>
          <p:cNvSpPr/>
          <p:nvPr/>
        </p:nvSpPr>
        <p:spPr>
          <a:xfrm>
            <a:off x="1600200" y="3013501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An Introduction</a:t>
            </a:r>
            <a:r>
              <a:rPr lang="ro-RO" sz="3200" dirty="0"/>
              <a:t> </a:t>
            </a:r>
            <a:r>
              <a:rPr lang="en-US" sz="3200" dirty="0"/>
              <a:t>to Computers’</a:t>
            </a:r>
            <a:r>
              <a:rPr lang="ro-RO" sz="3200" dirty="0"/>
              <a:t> Logic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DC9B65-0ED4-473F-BBB3-37C4B7CDFD68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 dirty="0">
              <a:solidFill>
                <a:schemeClr val="folHlink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Boole’s algebra – fundamental theorems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355725" y="1961376"/>
            <a:ext cx="7407275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1. Identities and null elements: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/>
              <a:t>There is element 0 (zero) as </a:t>
            </a:r>
            <a:r>
              <a:rPr lang="en-US" altLang="en-US" sz="2000" b="1" i="1" dirty="0"/>
              <a:t>prime element</a:t>
            </a:r>
            <a:r>
              <a:rPr lang="en-US" altLang="en-US" sz="2000" dirty="0"/>
              <a:t>  with the properties:   x</a:t>
            </a:r>
            <a:r>
              <a:rPr lang="en-US" altLang="en-US" sz="2000" dirty="0">
                <a:sym typeface="Symbol" pitchFamily="18" charset="2"/>
              </a:rPr>
              <a:t>0=0 and x0=x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/>
              <a:t>There is element 1 (one) denoted </a:t>
            </a:r>
            <a:r>
              <a:rPr lang="en-US" altLang="en-US" sz="2000" b="1" i="1" dirty="0"/>
              <a:t>last element</a:t>
            </a:r>
            <a:r>
              <a:rPr lang="en-US" altLang="en-US" sz="2000" dirty="0"/>
              <a:t> with the properties:   x</a:t>
            </a:r>
            <a:r>
              <a:rPr lang="en-US" altLang="en-US" sz="2000" dirty="0">
                <a:sym typeface="Symbol" pitchFamily="18" charset="2"/>
              </a:rPr>
              <a:t>1=x and x1=1</a:t>
            </a:r>
          </a:p>
          <a:p>
            <a:pPr lvl="1"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2. Uniqueness: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/>
              <a:t>Element 1 is unique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/>
              <a:t>Element 0 is unique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3. Complements - for every x in K there is a unique element  x such that:</a:t>
            </a:r>
          </a:p>
          <a:p>
            <a:pPr lvl="1" eaLnBrk="1" hangingPunct="1">
              <a:lnSpc>
                <a:spcPct val="125000"/>
              </a:lnSpc>
              <a:buFontTx/>
              <a:buChar char="•"/>
            </a:pPr>
            <a:endParaRPr lang="en-US" altLang="en-US" sz="2000" dirty="0"/>
          </a:p>
          <a:p>
            <a:pPr lvl="1" eaLnBrk="1" hangingPunct="1">
              <a:buFontTx/>
              <a:buChar char="•"/>
            </a:pPr>
            <a:endParaRPr lang="en-US" altLang="en-US" sz="2000" dirty="0"/>
          </a:p>
        </p:txBody>
      </p:sp>
      <p:graphicFrame>
        <p:nvGraphicFramePr>
          <p:cNvPr id="92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708563"/>
              </p:ext>
            </p:extLst>
          </p:nvPr>
        </p:nvGraphicFramePr>
        <p:xfrm>
          <a:off x="3962400" y="5334000"/>
          <a:ext cx="10668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7" name="Equation" r:id="rId4" imgW="609336" imgH="241195" progId="Equation.3">
                  <p:embed/>
                </p:oleObj>
              </mc:Choice>
              <mc:Fallback>
                <p:oleObj name="Equation" r:id="rId4" imgW="609336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334000"/>
                        <a:ext cx="10668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881261"/>
              </p:ext>
            </p:extLst>
          </p:nvPr>
        </p:nvGraphicFramePr>
        <p:xfrm>
          <a:off x="3962400" y="5709473"/>
          <a:ext cx="10223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" name="Equation" r:id="rId6" imgW="583947" imgH="241195" progId="Equation.3">
                  <p:embed/>
                </p:oleObj>
              </mc:Choice>
              <mc:Fallback>
                <p:oleObj name="Equation" r:id="rId6" imgW="583947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709473"/>
                        <a:ext cx="10223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>
            <a:off x="7620000" y="5105400"/>
            <a:ext cx="2286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3CD9DE-0098-4FB9-A1F7-0FF93F3B1F6F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 dirty="0">
              <a:solidFill>
                <a:schemeClr val="folHlink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Boole’s algebra – fundamental theorems (cont.)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355725" y="2147888"/>
            <a:ext cx="7407275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4. Double negation theorem: </a:t>
            </a:r>
          </a:p>
          <a:p>
            <a:pPr lvl="1"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5. Absorption theorems: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/>
              <a:t>x </a:t>
            </a:r>
            <a:r>
              <a:rPr lang="en-US" altLang="en-US" sz="2000" dirty="0">
                <a:sym typeface="Symbol" pitchFamily="18" charset="2"/>
              </a:rPr>
              <a:t>(x  y)=x</a:t>
            </a:r>
            <a:endParaRPr lang="en-US" altLang="en-US" sz="2000" dirty="0"/>
          </a:p>
          <a:p>
            <a:pPr lvl="1" eaLnBrk="1" hangingPunct="1">
              <a:buFontTx/>
              <a:buChar char="•"/>
            </a:pPr>
            <a:r>
              <a:rPr lang="en-US" altLang="en-US" sz="2000" dirty="0"/>
              <a:t>x </a:t>
            </a:r>
            <a:r>
              <a:rPr lang="en-US" altLang="en-US" sz="2000" dirty="0">
                <a:sym typeface="Symbol" pitchFamily="18" charset="2"/>
              </a:rPr>
              <a:t>(x  y)=x</a:t>
            </a:r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6. De Morgan theorems:</a:t>
            </a:r>
          </a:p>
          <a:p>
            <a:pPr lvl="1" eaLnBrk="1" hangingPunct="1">
              <a:lnSpc>
                <a:spcPct val="125000"/>
              </a:lnSpc>
              <a:buFontTx/>
              <a:buChar char="•"/>
            </a:pPr>
            <a:endParaRPr lang="en-US" altLang="en-US" sz="2000" dirty="0"/>
          </a:p>
          <a:p>
            <a:pPr lvl="1" eaLnBrk="1" hangingPunct="1"/>
            <a:endParaRPr lang="en-US" altLang="en-US" sz="2000" dirty="0"/>
          </a:p>
        </p:txBody>
      </p:sp>
      <p:graphicFrame>
        <p:nvGraphicFramePr>
          <p:cNvPr id="102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770545"/>
              </p:ext>
            </p:extLst>
          </p:nvPr>
        </p:nvGraphicFramePr>
        <p:xfrm>
          <a:off x="4440237" y="2135188"/>
          <a:ext cx="6445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4" name="Equation" r:id="rId4" imgW="368140" imgH="266584" progId="Equation.3">
                  <p:embed/>
                </p:oleObj>
              </mc:Choice>
              <mc:Fallback>
                <p:oleObj name="Equation" r:id="rId4" imgW="368140" imgH="26658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7" y="2135188"/>
                        <a:ext cx="6445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5"/>
          <p:cNvGraphicFramePr>
            <a:graphicFrameLocks noChangeAspect="1"/>
          </p:cNvGraphicFramePr>
          <p:nvPr/>
        </p:nvGraphicFramePr>
        <p:xfrm>
          <a:off x="2316163" y="4495800"/>
          <a:ext cx="14890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5" name="Equation" r:id="rId6" imgW="850531" imgH="241195" progId="Equation.3">
                  <p:embed/>
                </p:oleObj>
              </mc:Choice>
              <mc:Fallback>
                <p:oleObj name="Equation" r:id="rId6" imgW="850531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4495800"/>
                        <a:ext cx="14890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6"/>
          <p:cNvGraphicFramePr>
            <a:graphicFrameLocks noChangeAspect="1"/>
          </p:cNvGraphicFramePr>
          <p:nvPr/>
        </p:nvGraphicFramePr>
        <p:xfrm>
          <a:off x="2320925" y="5064125"/>
          <a:ext cx="14890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6" name="Equation" r:id="rId8" imgW="850531" imgH="241195" progId="Equation.3">
                  <p:embed/>
                </p:oleObj>
              </mc:Choice>
              <mc:Fallback>
                <p:oleObj name="Equation" r:id="rId8" imgW="850531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5" y="5064125"/>
                        <a:ext cx="14890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3D6DC5-FD07-4792-BA3F-6EBE667B57E0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 dirty="0">
              <a:solidFill>
                <a:schemeClr val="folHlink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Boole’s algebra – fundamental theorems (cont.)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355725" y="2147888"/>
            <a:ext cx="74072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7. Idempotency:</a:t>
            </a:r>
          </a:p>
          <a:p>
            <a:pPr lvl="1" eaLnBrk="1" hangingPunct="1"/>
            <a:r>
              <a:rPr lang="en-US" altLang="en-US" sz="2000" dirty="0" err="1"/>
              <a:t>x</a:t>
            </a:r>
            <a:r>
              <a:rPr lang="en-US" altLang="en-US" sz="2000" dirty="0" err="1">
                <a:sym typeface="Symbol" pitchFamily="18" charset="2"/>
              </a:rPr>
              <a:t>x</a:t>
            </a:r>
            <a:r>
              <a:rPr lang="en-US" altLang="en-US" sz="2000" dirty="0">
                <a:sym typeface="Symbol" pitchFamily="18" charset="2"/>
              </a:rPr>
              <a:t>…x = x</a:t>
            </a:r>
          </a:p>
          <a:p>
            <a:pPr lvl="1" eaLnBrk="1" hangingPunct="1"/>
            <a:r>
              <a:rPr lang="en-US" altLang="en-US" sz="2000" dirty="0" err="1">
                <a:sym typeface="Symbol" pitchFamily="18" charset="2"/>
              </a:rPr>
              <a:t>xx</a:t>
            </a:r>
            <a:r>
              <a:rPr lang="en-US" altLang="en-US" sz="2000" dirty="0">
                <a:sym typeface="Symbol" pitchFamily="18" charset="2"/>
              </a:rPr>
              <a:t>…x = x</a:t>
            </a:r>
          </a:p>
          <a:p>
            <a:pPr lvl="1"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8. Commutativity, associativity and </a:t>
            </a:r>
            <a:r>
              <a:rPr lang="en-US" altLang="en-US" sz="2000" dirty="0" err="1"/>
              <a:t>distributivity</a:t>
            </a:r>
            <a:r>
              <a:rPr lang="en-US" altLang="en-US" sz="2000" dirty="0"/>
              <a:t>: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 err="1"/>
              <a:t>x</a:t>
            </a:r>
            <a:r>
              <a:rPr lang="en-US" altLang="en-US" sz="2000" dirty="0" err="1">
                <a:sym typeface="Symbol" pitchFamily="18" charset="2"/>
              </a:rPr>
              <a:t>y</a:t>
            </a:r>
            <a:r>
              <a:rPr lang="en-US" altLang="en-US" sz="2000" dirty="0">
                <a:sym typeface="Symbol" pitchFamily="18" charset="2"/>
              </a:rPr>
              <a:t> = y x</a:t>
            </a:r>
            <a:endParaRPr lang="en-US" altLang="en-US" sz="2000" dirty="0"/>
          </a:p>
          <a:p>
            <a:pPr lvl="1" eaLnBrk="1" hangingPunct="1">
              <a:buFontTx/>
              <a:buChar char="•"/>
            </a:pPr>
            <a:r>
              <a:rPr lang="en-US" altLang="en-US" sz="2000" dirty="0"/>
              <a:t>x </a:t>
            </a:r>
            <a:r>
              <a:rPr lang="en-US" altLang="en-US" sz="2000" dirty="0">
                <a:sym typeface="Symbol" pitchFamily="18" charset="2"/>
              </a:rPr>
              <a:t>(y z)=(x y) z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>
                <a:sym typeface="Symbol" pitchFamily="18" charset="2"/>
              </a:rPr>
              <a:t>x (y  z)=(x y)  (x z)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>
                <a:sym typeface="Symbol" pitchFamily="18" charset="2"/>
              </a:rPr>
              <a:t>x  y=y  x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>
                <a:sym typeface="Symbol" pitchFamily="18" charset="2"/>
              </a:rPr>
              <a:t>x (y z)=(x  y) z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>
                <a:sym typeface="Symbol" pitchFamily="18" charset="2"/>
              </a:rPr>
              <a:t>x (y  z)=(x y) (x z)</a:t>
            </a:r>
            <a:endParaRPr lang="en-US" altLang="en-US" sz="2000" dirty="0"/>
          </a:p>
          <a:p>
            <a:pPr lvl="1" eaLnBrk="1" hangingPunct="1"/>
            <a:endParaRPr lang="en-US" altLang="en-US" sz="20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06DEA1-671A-43B9-8677-D2A0DE64306E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Boolean functions: existence and uniqueness</a:t>
            </a:r>
            <a:endParaRPr lang="en-US" altLang="en-US" sz="3000" dirty="0"/>
          </a:p>
        </p:txBody>
      </p:sp>
      <p:graphicFrame>
        <p:nvGraphicFramePr>
          <p:cNvPr id="122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928326"/>
              </p:ext>
            </p:extLst>
          </p:nvPr>
        </p:nvGraphicFramePr>
        <p:xfrm>
          <a:off x="1752600" y="2590800"/>
          <a:ext cx="6503988" cy="252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Equation" r:id="rId3" imgW="2743200" imgH="1066680" progId="Equation.3">
                  <p:embed/>
                </p:oleObj>
              </mc:Choice>
              <mc:Fallback>
                <p:oleObj name="Equation" r:id="rId3" imgW="2743200" imgH="10666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90800"/>
                        <a:ext cx="6503988" cy="252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162909-8828-4262-A6C6-17D8A1F9A7A9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000" dirty="0"/>
              <a:t>Primary definitions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/>
              <a:t>We call an </a:t>
            </a:r>
            <a:r>
              <a:rPr lang="en-US" altLang="en-US" sz="2600" b="1" i="1" dirty="0"/>
              <a:t>elementary product/elementary sum </a:t>
            </a:r>
            <a:r>
              <a:rPr lang="en-US" altLang="en-US" sz="2600" dirty="0"/>
              <a:t> a </a:t>
            </a:r>
            <a:r>
              <a:rPr lang="en-US" altLang="en-US" sz="2600" b="1" i="1" dirty="0"/>
              <a:t>product/sum</a:t>
            </a:r>
            <a:r>
              <a:rPr lang="en-US" altLang="en-US" sz="2600" dirty="0"/>
              <a:t> of variables </a:t>
            </a:r>
            <a:r>
              <a:rPr lang="en-US" altLang="en-US" sz="2600" b="1" i="1" dirty="0"/>
              <a:t>and/or</a:t>
            </a:r>
            <a:r>
              <a:rPr lang="en-US" altLang="en-US" sz="2600" dirty="0"/>
              <a:t> their negations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b="1" i="1" dirty="0"/>
              <a:t> </a:t>
            </a:r>
            <a:r>
              <a:rPr lang="en-US" altLang="en-US" sz="2600" dirty="0"/>
              <a:t>We call </a:t>
            </a:r>
            <a:r>
              <a:rPr lang="en-US" altLang="en-US" sz="2600" b="1" i="1" dirty="0"/>
              <a:t>disjunctive canonical form (DCF)</a:t>
            </a:r>
            <a:r>
              <a:rPr lang="en-US" altLang="en-US" sz="2600" dirty="0"/>
              <a:t> of a logical relation, an equivalent relation (with the same truth value) which is a </a:t>
            </a:r>
            <a:r>
              <a:rPr lang="en-US" altLang="en-US" sz="2600" b="1" i="1" dirty="0"/>
              <a:t>sum of elementary products </a:t>
            </a:r>
            <a:r>
              <a:rPr lang="en-US" altLang="en-US" sz="2600" dirty="0"/>
              <a:t>constructed with the same variables as the initial relation, each product containing all variables (in normal or complementary form)</a:t>
            </a:r>
            <a:endParaRPr lang="en-US" altLang="en-US" sz="2600" b="1" i="1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1C22D4-0972-4863-82DB-9699EEAB4198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000" dirty="0"/>
              <a:t>Primary definitions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altLang="en-US" b="1" i="1" dirty="0"/>
              <a:t> </a:t>
            </a:r>
            <a:r>
              <a:rPr lang="en-US" altLang="en-US" dirty="0"/>
              <a:t>We call </a:t>
            </a:r>
            <a:r>
              <a:rPr lang="en-US" altLang="en-US" b="1" i="1" dirty="0"/>
              <a:t>conjunctive canonical form (CCF) </a:t>
            </a:r>
            <a:r>
              <a:rPr lang="en-US" altLang="en-US" dirty="0"/>
              <a:t>of a logical function, an equivalent relation (with the same truth value) which is a </a:t>
            </a:r>
            <a:r>
              <a:rPr lang="en-US" altLang="en-US" b="1" i="1" dirty="0"/>
              <a:t>product of elementary sums </a:t>
            </a:r>
            <a:r>
              <a:rPr lang="en-US" altLang="en-US" dirty="0"/>
              <a:t>constructed with the same variables as the initial relation, each sum containing all the possible variables (in normal or complementary form)</a:t>
            </a:r>
            <a:endParaRPr lang="en-US" altLang="en-US" b="1" i="1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579090-CAB1-4B0F-82D3-7C3AD34F9298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DCF for one variable function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431924" y="2174875"/>
            <a:ext cx="10826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Let be</a:t>
            </a:r>
          </a:p>
        </p:txBody>
      </p:sp>
      <p:graphicFrame>
        <p:nvGraphicFramePr>
          <p:cNvPr id="153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916959"/>
              </p:ext>
            </p:extLst>
          </p:nvPr>
        </p:nvGraphicFramePr>
        <p:xfrm>
          <a:off x="2286000" y="2209800"/>
          <a:ext cx="1524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8" name="Equation" r:id="rId3" imgW="761669" imgH="215806" progId="Equation.3">
                  <p:embed/>
                </p:oleObj>
              </mc:Choice>
              <mc:Fallback>
                <p:oleObj name="Equation" r:id="rId3" imgW="761669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09800"/>
                        <a:ext cx="1524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3717925" y="2174875"/>
            <a:ext cx="54184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a </a:t>
            </a:r>
            <a:r>
              <a:rPr lang="en-US" altLang="en-US" dirty="0" err="1"/>
              <a:t>boolean</a:t>
            </a:r>
            <a:r>
              <a:rPr lang="en-US" altLang="en-US" dirty="0"/>
              <a:t> function with one variable and </a:t>
            </a:r>
          </a:p>
          <a:p>
            <a:pPr eaLnBrk="1" hangingPunct="1"/>
            <a:r>
              <a:rPr lang="en-US" altLang="en-US" dirty="0" err="1"/>
              <a:t>a,b</a:t>
            </a:r>
            <a:r>
              <a:rPr lang="en-US" altLang="en-US" dirty="0"/>
              <a:t> two </a:t>
            </a:r>
            <a:r>
              <a:rPr lang="en-US" altLang="en-US" dirty="0" err="1"/>
              <a:t>boolean</a:t>
            </a:r>
            <a:r>
              <a:rPr lang="en-US" altLang="en-US" dirty="0"/>
              <a:t> constants</a:t>
            </a:r>
          </a:p>
        </p:txBody>
      </p:sp>
      <p:graphicFrame>
        <p:nvGraphicFramePr>
          <p:cNvPr id="153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78032"/>
              </p:ext>
            </p:extLst>
          </p:nvPr>
        </p:nvGraphicFramePr>
        <p:xfrm>
          <a:off x="1600200" y="2971800"/>
          <a:ext cx="61468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9" name="Equation" r:id="rId5" imgW="3073320" imgH="1752480" progId="Equation.3">
                  <p:embed/>
                </p:oleObj>
              </mc:Choice>
              <mc:Fallback>
                <p:oleObj name="Equation" r:id="rId5" imgW="3073320" imgH="1752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971800"/>
                        <a:ext cx="61468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957DF5-CD5C-46EF-97FE-A35B90F4417B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CCF for one variable function</a:t>
            </a:r>
          </a:p>
        </p:txBody>
      </p:sp>
      <p:graphicFrame>
        <p:nvGraphicFramePr>
          <p:cNvPr id="1638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012267"/>
              </p:ext>
            </p:extLst>
          </p:nvPr>
        </p:nvGraphicFramePr>
        <p:xfrm>
          <a:off x="1460500" y="2768600"/>
          <a:ext cx="64262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" name="Equation" r:id="rId3" imgW="3213000" imgH="1269720" progId="Equation.3">
                  <p:embed/>
                </p:oleObj>
              </mc:Choice>
              <mc:Fallback>
                <p:oleObj name="Equation" r:id="rId3" imgW="3213000" imgH="1269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2768600"/>
                        <a:ext cx="6426200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5258DF-D2E2-4F87-9EAC-8AD4EC2E3BE7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Proof of existence (DCF)</a:t>
            </a:r>
          </a:p>
        </p:txBody>
      </p:sp>
      <p:graphicFrame>
        <p:nvGraphicFramePr>
          <p:cNvPr id="174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086709"/>
              </p:ext>
            </p:extLst>
          </p:nvPr>
        </p:nvGraphicFramePr>
        <p:xfrm>
          <a:off x="1579563" y="2514600"/>
          <a:ext cx="6365875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Equation" r:id="rId3" imgW="3301920" imgH="1015920" progId="Equation.3">
                  <p:embed/>
                </p:oleObj>
              </mc:Choice>
              <mc:Fallback>
                <p:oleObj name="Equation" r:id="rId3" imgW="3301920" imgH="10159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2514600"/>
                        <a:ext cx="6365875" cy="195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90C556-17E8-4138-997A-B791F154BF7F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Proof of existence (CCF)</a:t>
            </a:r>
          </a:p>
        </p:txBody>
      </p:sp>
      <p:graphicFrame>
        <p:nvGraphicFramePr>
          <p:cNvPr id="184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177856"/>
              </p:ext>
            </p:extLst>
          </p:nvPr>
        </p:nvGraphicFramePr>
        <p:xfrm>
          <a:off x="612775" y="2514600"/>
          <a:ext cx="8301038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Equation" r:id="rId3" imgW="4305240" imgH="1015920" progId="Equation.3">
                  <p:embed/>
                </p:oleObj>
              </mc:Choice>
              <mc:Fallback>
                <p:oleObj name="Equation" r:id="rId3" imgW="4305240" imgH="10159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514600"/>
                        <a:ext cx="8301038" cy="195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2EFE10-DEF6-448B-A001-63E2D0A11B89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 dirty="0">
              <a:solidFill>
                <a:schemeClr val="folHlink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Computers’ Logic Basics – An Introduction</a:t>
            </a:r>
            <a:endParaRPr lang="en-US" altLang="en-US" sz="30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8077200" cy="2895600"/>
          </a:xfrm>
        </p:spPr>
        <p:txBody>
          <a:bodyPr/>
          <a:lstStyle/>
          <a:p>
            <a:pPr lvl="1" eaLnBrk="1" hangingPunct="1">
              <a:buNone/>
            </a:pPr>
            <a:r>
              <a:rPr lang="en-US" altLang="en-US" sz="2400" b="1" dirty="0"/>
              <a:t>VLSI (Very Large Scale Integration)</a:t>
            </a:r>
            <a:endParaRPr lang="ro-RO" altLang="en-US" sz="2400" b="1" dirty="0"/>
          </a:p>
          <a:p>
            <a:pPr lvl="2" eaLnBrk="1" hangingPunct="1"/>
            <a:r>
              <a:rPr lang="en-US" altLang="en-US" sz="2000" dirty="0"/>
              <a:t>It represents the manufacturing process of an IC (Integrated Circuit) by combining thousands and hundreds of thousands of logical gates (transistors) on a single silicon chip.</a:t>
            </a:r>
          </a:p>
          <a:p>
            <a:pPr lvl="2" eaLnBrk="1" hangingPunct="1"/>
            <a:r>
              <a:rPr lang="en-US" altLang="en-US" sz="2000" dirty="0"/>
              <a:t>The microprocessor is a VLSI equipment</a:t>
            </a:r>
          </a:p>
          <a:p>
            <a:pPr lvl="2" eaLnBrk="1" hangingPunct="1"/>
            <a:r>
              <a:rPr lang="en-US" altLang="en-US" sz="2000" dirty="0"/>
              <a:t>The beginnings of VLSI:</a:t>
            </a:r>
            <a:r>
              <a:rPr lang="ro-RO" altLang="en-US" sz="2000" dirty="0"/>
              <a:t> ‘70</a:t>
            </a:r>
            <a:endParaRPr lang="en-US" altLang="en-US" sz="2000" dirty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4267200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1E5EEA-2CC8-4CCA-B810-75AB30BE2236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DCF for two variables function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838200" y="2174875"/>
            <a:ext cx="116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Let be</a:t>
            </a:r>
          </a:p>
        </p:txBody>
      </p:sp>
      <p:graphicFrame>
        <p:nvGraphicFramePr>
          <p:cNvPr id="19461" name="Object 4"/>
          <p:cNvGraphicFramePr>
            <a:graphicFrameLocks noChangeAspect="1"/>
          </p:cNvGraphicFramePr>
          <p:nvPr/>
        </p:nvGraphicFramePr>
        <p:xfrm>
          <a:off x="1866900" y="2209800"/>
          <a:ext cx="2057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6" name="Equation" r:id="rId3" imgW="1028254" imgH="215806" progId="Equation.3">
                  <p:embed/>
                </p:oleObj>
              </mc:Choice>
              <mc:Fallback>
                <p:oleObj name="Equation" r:id="rId3" imgW="1028254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2209800"/>
                        <a:ext cx="2057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3886200" y="2217003"/>
            <a:ext cx="525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A </a:t>
            </a:r>
            <a:r>
              <a:rPr lang="en-US" altLang="en-US" dirty="0" err="1"/>
              <a:t>boolean</a:t>
            </a:r>
            <a:r>
              <a:rPr lang="en-US" altLang="en-US" dirty="0"/>
              <a:t> function with two variables and </a:t>
            </a:r>
            <a:r>
              <a:rPr lang="en-US" altLang="en-US" dirty="0" err="1"/>
              <a:t>a,b,c,d</a:t>
            </a:r>
            <a:r>
              <a:rPr lang="en-US" altLang="en-US" dirty="0"/>
              <a:t> </a:t>
            </a:r>
            <a:r>
              <a:rPr lang="en-US" altLang="en-US" dirty="0" err="1"/>
              <a:t>boolean</a:t>
            </a:r>
            <a:r>
              <a:rPr lang="en-US" altLang="en-US" dirty="0"/>
              <a:t> constants</a:t>
            </a:r>
          </a:p>
        </p:txBody>
      </p:sp>
      <p:graphicFrame>
        <p:nvGraphicFramePr>
          <p:cNvPr id="194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313905"/>
              </p:ext>
            </p:extLst>
          </p:nvPr>
        </p:nvGraphicFramePr>
        <p:xfrm>
          <a:off x="700088" y="2914650"/>
          <a:ext cx="8507412" cy="33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7" name="Equation" r:id="rId5" imgW="5155920" imgH="1917360" progId="Equation.3">
                  <p:embed/>
                </p:oleObj>
              </mc:Choice>
              <mc:Fallback>
                <p:oleObj name="Equation" r:id="rId5" imgW="5155920" imgH="1917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2914650"/>
                        <a:ext cx="8507412" cy="330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880FBC-4C61-4BFA-AC10-710F50271BEA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CCF for a function with two variables</a:t>
            </a:r>
          </a:p>
        </p:txBody>
      </p:sp>
      <p:graphicFrame>
        <p:nvGraphicFramePr>
          <p:cNvPr id="2048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635"/>
              </p:ext>
            </p:extLst>
          </p:nvPr>
        </p:nvGraphicFramePr>
        <p:xfrm>
          <a:off x="898525" y="2341563"/>
          <a:ext cx="8110538" cy="289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name="Equation" r:id="rId3" imgW="4914720" imgH="1676160" progId="Equation.3">
                  <p:embed/>
                </p:oleObj>
              </mc:Choice>
              <mc:Fallback>
                <p:oleObj name="Equation" r:id="rId3" imgW="4914720" imgH="1676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2341563"/>
                        <a:ext cx="8110538" cy="289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60ADE2-863E-4F05-8232-F24AAD0920E1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Proof of existence for DCF</a:t>
            </a:r>
          </a:p>
        </p:txBody>
      </p:sp>
      <p:graphicFrame>
        <p:nvGraphicFramePr>
          <p:cNvPr id="2150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229674"/>
              </p:ext>
            </p:extLst>
          </p:nvPr>
        </p:nvGraphicFramePr>
        <p:xfrm>
          <a:off x="685800" y="2133600"/>
          <a:ext cx="845820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9" name="Equation" r:id="rId3" imgW="5460840" imgH="1523880" progId="Equation.3">
                  <p:embed/>
                </p:oleObj>
              </mc:Choice>
              <mc:Fallback>
                <p:oleObj name="Equation" r:id="rId3" imgW="5460840" imgH="1523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33600"/>
                        <a:ext cx="8458200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9B891D-1E4E-460A-B1D8-2F601E560CF9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Proof of existence for CCF</a:t>
            </a:r>
          </a:p>
        </p:txBody>
      </p:sp>
      <p:graphicFrame>
        <p:nvGraphicFramePr>
          <p:cNvPr id="225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542665"/>
              </p:ext>
            </p:extLst>
          </p:nvPr>
        </p:nvGraphicFramePr>
        <p:xfrm>
          <a:off x="838200" y="2482850"/>
          <a:ext cx="81534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" name="Equation" r:id="rId3" imgW="5790960" imgH="1523880" progId="Equation.3">
                  <p:embed/>
                </p:oleObj>
              </mc:Choice>
              <mc:Fallback>
                <p:oleObj name="Equation" r:id="rId3" imgW="5790960" imgH="1523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82850"/>
                        <a:ext cx="81534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5F7BE9-D168-4F6F-8E83-25A452440D19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Truth tables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355725" y="2147888"/>
            <a:ext cx="74072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r>
              <a:rPr lang="en-US" altLang="en-US" sz="2200" dirty="0"/>
              <a:t>We can associate any logic function with a truth table</a:t>
            </a:r>
          </a:p>
        </p:txBody>
      </p:sp>
      <p:graphicFrame>
        <p:nvGraphicFramePr>
          <p:cNvPr id="110596" name="Group 4"/>
          <p:cNvGraphicFramePr>
            <a:graphicFrameLocks noGrp="1"/>
          </p:cNvGraphicFramePr>
          <p:nvPr/>
        </p:nvGraphicFramePr>
        <p:xfrm>
          <a:off x="1981200" y="3536950"/>
          <a:ext cx="5638800" cy="3016338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601" name="Group 48"/>
          <p:cNvGrpSpPr>
            <a:grpSpLocks/>
          </p:cNvGrpSpPr>
          <p:nvPr/>
        </p:nvGrpSpPr>
        <p:grpSpPr bwMode="auto">
          <a:xfrm>
            <a:off x="2374900" y="3538538"/>
            <a:ext cx="5251450" cy="500062"/>
            <a:chOff x="1496" y="1776"/>
            <a:chExt cx="3308" cy="315"/>
          </a:xfrm>
        </p:grpSpPr>
        <p:graphicFrame>
          <p:nvGraphicFramePr>
            <p:cNvPr id="23603" name="Object 49"/>
            <p:cNvGraphicFramePr>
              <a:graphicFrameLocks noChangeAspect="1"/>
            </p:cNvGraphicFramePr>
            <p:nvPr/>
          </p:nvGraphicFramePr>
          <p:xfrm>
            <a:off x="2544" y="1776"/>
            <a:ext cx="43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36" name="Equation" r:id="rId4" imgW="330057" imgH="241195" progId="Equation.3">
                    <p:embed/>
                  </p:oleObj>
                </mc:Choice>
                <mc:Fallback>
                  <p:oleObj name="Equation" r:id="rId4" imgW="330057" imgH="241195" progId="Equation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1776"/>
                          <a:ext cx="43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04" name="Object 50"/>
            <p:cNvGraphicFramePr>
              <a:graphicFrameLocks noChangeAspect="1"/>
            </p:cNvGraphicFramePr>
            <p:nvPr/>
          </p:nvGraphicFramePr>
          <p:xfrm>
            <a:off x="2093" y="1872"/>
            <a:ext cx="182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37" name="Equation" r:id="rId6" imgW="139579" imgH="164957" progId="Equation.3">
                    <p:embed/>
                  </p:oleObj>
                </mc:Choice>
                <mc:Fallback>
                  <p:oleObj name="Equation" r:id="rId6" imgW="139579" imgH="164957" progId="Equation.3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3" y="1872"/>
                          <a:ext cx="182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05" name="Object 51"/>
            <p:cNvGraphicFramePr>
              <a:graphicFrameLocks noChangeAspect="1"/>
            </p:cNvGraphicFramePr>
            <p:nvPr/>
          </p:nvGraphicFramePr>
          <p:xfrm>
            <a:off x="1496" y="1881"/>
            <a:ext cx="165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38" name="Equation" r:id="rId8" imgW="126835" imgH="139518" progId="Equation.3">
                    <p:embed/>
                  </p:oleObj>
                </mc:Choice>
                <mc:Fallback>
                  <p:oleObj name="Equation" r:id="rId8" imgW="126835" imgH="139518" progId="Equation.3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6" y="1881"/>
                          <a:ext cx="165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06" name="Object 52"/>
            <p:cNvGraphicFramePr>
              <a:graphicFrameLocks noChangeAspect="1"/>
            </p:cNvGraphicFramePr>
            <p:nvPr/>
          </p:nvGraphicFramePr>
          <p:xfrm>
            <a:off x="3120" y="1872"/>
            <a:ext cx="432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39" name="Equation" r:id="rId10" imgW="330057" imgH="165028" progId="Equation.3">
                    <p:embed/>
                  </p:oleObj>
                </mc:Choice>
                <mc:Fallback>
                  <p:oleObj name="Equation" r:id="rId10" imgW="330057" imgH="165028" progId="Equation.3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1872"/>
                          <a:ext cx="432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07" name="Object 53"/>
            <p:cNvGraphicFramePr>
              <a:graphicFrameLocks noChangeAspect="1"/>
            </p:cNvGraphicFramePr>
            <p:nvPr/>
          </p:nvGraphicFramePr>
          <p:xfrm>
            <a:off x="4173" y="1776"/>
            <a:ext cx="631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40" name="Equation" r:id="rId12" imgW="482391" imgH="241195" progId="Equation.3">
                    <p:embed/>
                  </p:oleObj>
                </mc:Choice>
                <mc:Fallback>
                  <p:oleObj name="Equation" r:id="rId12" imgW="482391" imgH="241195" progId="Equation.3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3" y="1776"/>
                          <a:ext cx="631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08" name="Object 54"/>
            <p:cNvGraphicFramePr>
              <a:graphicFrameLocks noChangeAspect="1"/>
            </p:cNvGraphicFramePr>
            <p:nvPr/>
          </p:nvGraphicFramePr>
          <p:xfrm>
            <a:off x="3593" y="1824"/>
            <a:ext cx="631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41" name="Equation" r:id="rId14" imgW="482391" imgH="203112" progId="Equation.3">
                    <p:embed/>
                  </p:oleObj>
                </mc:Choice>
                <mc:Fallback>
                  <p:oleObj name="Equation" r:id="rId14" imgW="482391" imgH="203112" progId="Equation.3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3" y="1824"/>
                          <a:ext cx="631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602" name="Object 55"/>
          <p:cNvGraphicFramePr>
            <a:graphicFrameLocks noChangeAspect="1"/>
          </p:cNvGraphicFramePr>
          <p:nvPr/>
        </p:nvGraphicFramePr>
        <p:xfrm>
          <a:off x="3900488" y="2667000"/>
          <a:ext cx="19478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2" name="Equation" r:id="rId16" imgW="1117600" imgH="241300" progId="Equation.3">
                  <p:embed/>
                </p:oleObj>
              </mc:Choice>
              <mc:Fallback>
                <p:oleObj name="Equation" r:id="rId16" imgW="1117600" imgH="24130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2667000"/>
                        <a:ext cx="194786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E3236F-DA7B-4399-B689-B219F87F560C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Truth tables (cont.)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219200" y="2209800"/>
            <a:ext cx="7696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r>
              <a:rPr lang="en-US" altLang="en-US" sz="2100" dirty="0"/>
              <a:t>Reciprocally, if we have a truth table we may determine the logic function</a:t>
            </a:r>
          </a:p>
        </p:txBody>
      </p:sp>
      <p:graphicFrame>
        <p:nvGraphicFramePr>
          <p:cNvPr id="2458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87840"/>
              </p:ext>
            </p:extLst>
          </p:nvPr>
        </p:nvGraphicFramePr>
        <p:xfrm>
          <a:off x="1941513" y="2998788"/>
          <a:ext cx="6618287" cy="294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" name="Equation" r:id="rId3" imgW="3797280" imgH="1688760" progId="Equation.3">
                  <p:embed/>
                </p:oleObj>
              </mc:Choice>
              <mc:Fallback>
                <p:oleObj name="Equation" r:id="rId3" imgW="3797280" imgH="16887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2998788"/>
                        <a:ext cx="6618287" cy="294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B45B7F-EC06-4F1B-9CA7-F41BA381DCFA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Truth tables (cont.)</a:t>
            </a:r>
          </a:p>
        </p:txBody>
      </p:sp>
      <p:graphicFrame>
        <p:nvGraphicFramePr>
          <p:cNvPr id="2560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682206"/>
              </p:ext>
            </p:extLst>
          </p:nvPr>
        </p:nvGraphicFramePr>
        <p:xfrm>
          <a:off x="2881313" y="2339975"/>
          <a:ext cx="4737100" cy="298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5" name="Equation" r:id="rId3" imgW="2717640" imgH="1714320" progId="Equation.3">
                  <p:embed/>
                </p:oleObj>
              </mc:Choice>
              <mc:Fallback>
                <p:oleObj name="Equation" r:id="rId3" imgW="2717640" imgH="17143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2339975"/>
                        <a:ext cx="4737100" cy="298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0FECD8-7C7E-41B3-952B-94E250662F50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Truth tables (cont.)</a:t>
            </a:r>
          </a:p>
        </p:txBody>
      </p:sp>
      <p:graphicFrame>
        <p:nvGraphicFramePr>
          <p:cNvPr id="266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762159"/>
              </p:ext>
            </p:extLst>
          </p:nvPr>
        </p:nvGraphicFramePr>
        <p:xfrm>
          <a:off x="1676400" y="2286000"/>
          <a:ext cx="6858000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0" name="Equation" r:id="rId3" imgW="3403440" imgH="723600" progId="Equation.3">
                  <p:embed/>
                </p:oleObj>
              </mc:Choice>
              <mc:Fallback>
                <p:oleObj name="Equation" r:id="rId3" imgW="3403440" imgH="723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86000"/>
                        <a:ext cx="6858000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E0F589-8415-4AB9-9866-A11E322B6769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800" dirty="0"/>
              <a:t>Logical functions representation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862" y="2214563"/>
            <a:ext cx="7958138" cy="38814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i="1" dirty="0"/>
              <a:t>Canonical forms</a:t>
            </a:r>
            <a:r>
              <a:rPr lang="en-US" sz="2000" dirty="0"/>
              <a:t>:</a:t>
            </a:r>
          </a:p>
          <a:p>
            <a:pPr eaLnBrk="1" hangingPunct="1">
              <a:defRPr/>
            </a:pPr>
            <a:r>
              <a:rPr lang="en-US" sz="2000" b="1" i="1" dirty="0" err="1"/>
              <a:t>Minterm</a:t>
            </a:r>
            <a:r>
              <a:rPr lang="en-US" sz="2000" dirty="0"/>
              <a:t> form (DCF –disjunctive canonical form) – SUM of products – variables or their complements in a </a:t>
            </a:r>
            <a:r>
              <a:rPr lang="en-US" sz="2000" b="1" i="1" dirty="0" err="1"/>
              <a:t>minterm</a:t>
            </a:r>
            <a:r>
              <a:rPr lang="en-US" sz="2000" dirty="0"/>
              <a:t> are connected by </a:t>
            </a:r>
            <a:r>
              <a:rPr lang="en-US" sz="2000" dirty="0" err="1"/>
              <a:t>boolean</a:t>
            </a:r>
            <a:r>
              <a:rPr lang="en-US" sz="2000" dirty="0"/>
              <a:t> operation </a:t>
            </a:r>
            <a:r>
              <a:rPr lang="en-US" sz="2000" b="1" dirty="0"/>
              <a:t>AND</a:t>
            </a:r>
            <a:r>
              <a:rPr lang="en-US" sz="2000" dirty="0"/>
              <a:t>, and the </a:t>
            </a:r>
            <a:r>
              <a:rPr lang="en-US" sz="2000" b="1" i="1" dirty="0" err="1"/>
              <a:t>minterms</a:t>
            </a:r>
            <a:r>
              <a:rPr lang="en-US" sz="2000" dirty="0"/>
              <a:t> are connected by </a:t>
            </a:r>
            <a:r>
              <a:rPr lang="en-US" sz="2000" b="1" dirty="0"/>
              <a:t>OR</a:t>
            </a:r>
            <a:r>
              <a:rPr lang="en-US" sz="2000" dirty="0"/>
              <a:t>.</a:t>
            </a:r>
          </a:p>
          <a:p>
            <a:pPr eaLnBrk="1" hangingPunct="1">
              <a:defRPr/>
            </a:pPr>
            <a:r>
              <a:rPr lang="en-US" sz="2000" b="1" i="1" dirty="0" err="1"/>
              <a:t>Maxterm</a:t>
            </a:r>
            <a:r>
              <a:rPr lang="en-US" sz="2000" b="1" i="1" dirty="0"/>
              <a:t> </a:t>
            </a:r>
            <a:r>
              <a:rPr lang="en-US" sz="2000" dirty="0"/>
              <a:t>form (CCF –conjunctive canonical form) – PRODUCT of sums – variables or their complements in a </a:t>
            </a:r>
            <a:r>
              <a:rPr lang="en-US" sz="2000" b="1" i="1" dirty="0" err="1"/>
              <a:t>maxterm</a:t>
            </a:r>
            <a:r>
              <a:rPr lang="en-US" sz="2000" b="1" i="1" dirty="0"/>
              <a:t> </a:t>
            </a:r>
            <a:r>
              <a:rPr lang="en-US" sz="2000" dirty="0"/>
              <a:t>are connected by </a:t>
            </a:r>
            <a:r>
              <a:rPr lang="en-US" sz="2000" b="1" dirty="0"/>
              <a:t>OR</a:t>
            </a:r>
            <a:r>
              <a:rPr lang="en-US" sz="2000" dirty="0"/>
              <a:t>, and </a:t>
            </a:r>
            <a:r>
              <a:rPr lang="en-US" sz="2000" b="1" i="1" dirty="0" err="1"/>
              <a:t>maxterms</a:t>
            </a:r>
            <a:r>
              <a:rPr lang="en-US" sz="2000" dirty="0"/>
              <a:t> are connected by </a:t>
            </a:r>
            <a:r>
              <a:rPr lang="en-US" sz="2000" b="1" dirty="0"/>
              <a:t>AND</a:t>
            </a:r>
            <a:r>
              <a:rPr lang="en-US" sz="2000" dirty="0"/>
              <a:t>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o-RO" sz="2000" dirty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sz="2000" dirty="0"/>
              <a:t>Another form of representation of a </a:t>
            </a:r>
            <a:r>
              <a:rPr lang="en-US" sz="2000" dirty="0" err="1"/>
              <a:t>boolean</a:t>
            </a:r>
            <a:r>
              <a:rPr lang="en-US" sz="2000" dirty="0"/>
              <a:t> function is the graphical one, using Venn diagrams</a:t>
            </a:r>
          </a:p>
          <a:p>
            <a:pPr eaLnBrk="1" hangingPunct="1">
              <a:defRPr/>
            </a:pPr>
            <a:endParaRPr lang="en-US" sz="2000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E0F589-8415-4AB9-9866-A11E322B6769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800" dirty="0"/>
              <a:t>Venn diagram example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862" y="2214563"/>
            <a:ext cx="7958138" cy="3881437"/>
          </a:xfrm>
        </p:spPr>
        <p:txBody>
          <a:bodyPr/>
          <a:lstStyle/>
          <a:p>
            <a:r>
              <a:rPr lang="en-US" sz="2000" dirty="0"/>
              <a:t>A Venn diagram is a schematic diagram used in logic theory to depict collections of sets and represent their relationships.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520562"/>
            <a:ext cx="5820120" cy="26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040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978D05-DEAF-44EB-B99F-80717CB0CE82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 dirty="0">
              <a:solidFill>
                <a:schemeClr val="folHlink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Computers’ Logic Basics – An Introduction</a:t>
            </a:r>
            <a:endParaRPr lang="en-US" altLang="en-US" sz="30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8077200" cy="28956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altLang="en-US" sz="2400" b="1" dirty="0"/>
              <a:t>ULSI</a:t>
            </a:r>
            <a:r>
              <a:rPr lang="en-US" altLang="en-US" sz="2400" dirty="0"/>
              <a:t> (</a:t>
            </a:r>
            <a:r>
              <a:rPr lang="en-US" altLang="en-US" sz="2400" b="1" dirty="0"/>
              <a:t>Ultra</a:t>
            </a:r>
            <a:r>
              <a:rPr lang="en-US" altLang="en-US" sz="2400" dirty="0"/>
              <a:t> </a:t>
            </a:r>
            <a:r>
              <a:rPr lang="en-US" altLang="en-US" sz="2400" b="1" dirty="0"/>
              <a:t>Large Scale Integration</a:t>
            </a:r>
            <a:r>
              <a:rPr lang="en-US" altLang="en-US" sz="2400" dirty="0"/>
              <a:t>) – chips with more than 1 mill</a:t>
            </a:r>
            <a:r>
              <a:rPr lang="ro-RO" altLang="en-US" sz="2400" dirty="0"/>
              <a:t>ion</a:t>
            </a:r>
            <a:r>
              <a:rPr lang="en-US" altLang="en-US" sz="2400" dirty="0"/>
              <a:t> components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 dirty="0"/>
              <a:t>For example, one </a:t>
            </a:r>
            <a:r>
              <a:rPr lang="en-US" altLang="en-US" sz="2400" b="1" dirty="0"/>
              <a:t>Intel® Xeon Core i7 E3 Broadwell </a:t>
            </a:r>
            <a:r>
              <a:rPr lang="en-US" altLang="en-US" sz="2400" dirty="0"/>
              <a:t> has 3.2 billion transistors on a die of only 133 mm</a:t>
            </a:r>
            <a:r>
              <a:rPr lang="en-US" altLang="en-US" sz="2400" baseline="30000" dirty="0"/>
              <a:t>2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 dirty="0"/>
              <a:t>As of 2021, the maximum number of transistors in a commercial chip is found in Apple M1 Max, 57 billion !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419600"/>
            <a:ext cx="2551261" cy="2193392"/>
          </a:xfrm>
          <a:prstGeom prst="rect">
            <a:avLst/>
          </a:prstGeom>
        </p:spPr>
      </p:pic>
      <p:pic>
        <p:nvPicPr>
          <p:cNvPr id="6" name="Picture 2" descr="M1 Pro cpu">
            <a:extLst>
              <a:ext uri="{FF2B5EF4-FFF2-40B4-BE49-F238E27FC236}">
                <a16:creationId xmlns:a16="http://schemas.microsoft.com/office/drawing/2014/main" id="{BB9A64B4-2192-4A8C-BAF8-0C00238D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59301"/>
            <a:ext cx="40386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A1779D-FD57-4247-8A7C-D2952B670E89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1B8A0-CAC8-4E2F-B031-C7557377CEC8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30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 dirty="0" err="1"/>
              <a:t>Minterms</a:t>
            </a:r>
            <a:r>
              <a:rPr lang="en-US" altLang="en-US" sz="2400" dirty="0"/>
              <a:t>/</a:t>
            </a:r>
            <a:r>
              <a:rPr lang="en-US" altLang="en-US" sz="2400" dirty="0" err="1"/>
              <a:t>maxterms</a:t>
            </a:r>
            <a:r>
              <a:rPr lang="en-US" altLang="en-US" sz="2400" dirty="0"/>
              <a:t> for a function with two variables</a:t>
            </a:r>
          </a:p>
        </p:txBody>
      </p:sp>
      <p:graphicFrame>
        <p:nvGraphicFramePr>
          <p:cNvPr id="106550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890139"/>
              </p:ext>
            </p:extLst>
          </p:nvPr>
        </p:nvGraphicFramePr>
        <p:xfrm>
          <a:off x="1828800" y="2209800"/>
          <a:ext cx="6172200" cy="414972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Two variable function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Minterms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m</a:t>
                      </a:r>
                      <a:r>
                        <a:rPr kumimoji="0" lang="en-US" sz="2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Maxterms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o-RO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8711" name="Object 55"/>
          <p:cNvGraphicFramePr>
            <a:graphicFrameLocks noChangeAspect="1"/>
          </p:cNvGraphicFramePr>
          <p:nvPr/>
        </p:nvGraphicFramePr>
        <p:xfrm>
          <a:off x="5334000" y="3716338"/>
          <a:ext cx="8382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9" name="Equation" r:id="rId3" imgW="533169" imgH="253890" progId="Equation.3">
                  <p:embed/>
                </p:oleObj>
              </mc:Choice>
              <mc:Fallback>
                <p:oleObj name="Equation" r:id="rId3" imgW="533169" imgH="25389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716338"/>
                        <a:ext cx="8382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12" name="Object 56"/>
          <p:cNvGraphicFramePr>
            <a:graphicFrameLocks noChangeAspect="1"/>
          </p:cNvGraphicFramePr>
          <p:nvPr/>
        </p:nvGraphicFramePr>
        <p:xfrm>
          <a:off x="5353050" y="4429125"/>
          <a:ext cx="7985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0" name="Equation" r:id="rId5" imgW="508000" imgH="241300" progId="Equation.3">
                  <p:embed/>
                </p:oleObj>
              </mc:Choice>
              <mc:Fallback>
                <p:oleObj name="Equation" r:id="rId5" imgW="508000" imgH="24130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4429125"/>
                        <a:ext cx="7985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13" name="Object 57"/>
          <p:cNvGraphicFramePr>
            <a:graphicFrameLocks noChangeAspect="1"/>
          </p:cNvGraphicFramePr>
          <p:nvPr/>
        </p:nvGraphicFramePr>
        <p:xfrm>
          <a:off x="5354638" y="5108575"/>
          <a:ext cx="8382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1" name="Equation" r:id="rId7" imgW="533169" imgH="241195" progId="Equation.3">
                  <p:embed/>
                </p:oleObj>
              </mc:Choice>
              <mc:Fallback>
                <p:oleObj name="Equation" r:id="rId7" imgW="533169" imgH="241195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638" y="5108575"/>
                        <a:ext cx="8382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14" name="Object 58"/>
          <p:cNvGraphicFramePr>
            <a:graphicFrameLocks noChangeAspect="1"/>
          </p:cNvGraphicFramePr>
          <p:nvPr/>
        </p:nvGraphicFramePr>
        <p:xfrm>
          <a:off x="5373688" y="5803900"/>
          <a:ext cx="79851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2" name="Equation" r:id="rId9" imgW="508000" imgH="228600" progId="Equation.3">
                  <p:embed/>
                </p:oleObj>
              </mc:Choice>
              <mc:Fallback>
                <p:oleObj name="Equation" r:id="rId9" imgW="508000" imgH="22860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5803900"/>
                        <a:ext cx="798512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15" name="Object 59"/>
          <p:cNvGraphicFramePr>
            <a:graphicFrameLocks noChangeAspect="1"/>
          </p:cNvGraphicFramePr>
          <p:nvPr/>
        </p:nvGraphicFramePr>
        <p:xfrm>
          <a:off x="6565900" y="3743325"/>
          <a:ext cx="11572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3" name="Equation" r:id="rId11" imgW="736600" imgH="228600" progId="Equation.3">
                  <p:embed/>
                </p:oleObj>
              </mc:Choice>
              <mc:Fallback>
                <p:oleObj name="Equation" r:id="rId11" imgW="736600" imgH="22860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3743325"/>
                        <a:ext cx="11572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16" name="Object 60"/>
          <p:cNvGraphicFramePr>
            <a:graphicFrameLocks noChangeAspect="1"/>
          </p:cNvGraphicFramePr>
          <p:nvPr/>
        </p:nvGraphicFramePr>
        <p:xfrm>
          <a:off x="6562725" y="4486275"/>
          <a:ext cx="11366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4" name="Equation" r:id="rId13" imgW="723586" imgH="241195" progId="Equation.3">
                  <p:embed/>
                </p:oleObj>
              </mc:Choice>
              <mc:Fallback>
                <p:oleObj name="Equation" r:id="rId13" imgW="723586" imgH="241195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4486275"/>
                        <a:ext cx="113665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17" name="Object 61"/>
          <p:cNvGraphicFramePr>
            <a:graphicFrameLocks noChangeAspect="1"/>
          </p:cNvGraphicFramePr>
          <p:nvPr/>
        </p:nvGraphicFramePr>
        <p:xfrm>
          <a:off x="6543675" y="5106988"/>
          <a:ext cx="115728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5" name="Equation" r:id="rId15" imgW="736600" imgH="241300" progId="Equation.3">
                  <p:embed/>
                </p:oleObj>
              </mc:Choice>
              <mc:Fallback>
                <p:oleObj name="Equation" r:id="rId15" imgW="736600" imgH="2413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5" y="5106988"/>
                        <a:ext cx="1157288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18" name="Object 62"/>
          <p:cNvGraphicFramePr>
            <a:graphicFrameLocks noChangeAspect="1"/>
          </p:cNvGraphicFramePr>
          <p:nvPr/>
        </p:nvGraphicFramePr>
        <p:xfrm>
          <a:off x="6553200" y="5783263"/>
          <a:ext cx="11572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6" name="Equation" r:id="rId17" imgW="736280" imgH="253890" progId="Equation.3">
                  <p:embed/>
                </p:oleObj>
              </mc:Choice>
              <mc:Fallback>
                <p:oleObj name="Equation" r:id="rId17" imgW="736280" imgH="25389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783263"/>
                        <a:ext cx="115728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BB8504-066A-47EE-B4C8-ED0F6EF9A1F2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86294A-16C7-4F94-A4E9-94216C6CA893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31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 dirty="0" err="1"/>
              <a:t>Minterms</a:t>
            </a:r>
            <a:r>
              <a:rPr lang="en-US" altLang="en-US" sz="2400" dirty="0"/>
              <a:t>/</a:t>
            </a:r>
            <a:r>
              <a:rPr lang="en-US" altLang="en-US" sz="2400" dirty="0" err="1"/>
              <a:t>maxterms</a:t>
            </a:r>
            <a:r>
              <a:rPr lang="en-US" altLang="en-US" sz="2400" dirty="0"/>
              <a:t> for a function with three variables</a:t>
            </a:r>
          </a:p>
        </p:txBody>
      </p:sp>
      <p:graphicFrame>
        <p:nvGraphicFramePr>
          <p:cNvPr id="108685" name="Group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11954"/>
              </p:ext>
            </p:extLst>
          </p:nvPr>
        </p:nvGraphicFramePr>
        <p:xfrm>
          <a:off x="1828800" y="1978025"/>
          <a:ext cx="6553200" cy="4729166"/>
        </p:xfrm>
        <a:graphic>
          <a:graphicData uri="http://schemas.openxmlformats.org/drawingml/2006/table">
            <a:tbl>
              <a:tblPr/>
              <a:tblGrid>
                <a:gridCol w="903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1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82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Three variable function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Minterms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Maxterms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29765" name="Group 142"/>
          <p:cNvGrpSpPr>
            <a:grpSpLocks/>
          </p:cNvGrpSpPr>
          <p:nvPr/>
        </p:nvGrpSpPr>
        <p:grpSpPr bwMode="auto">
          <a:xfrm>
            <a:off x="5105400" y="3530600"/>
            <a:ext cx="3184525" cy="3175000"/>
            <a:chOff x="3216" y="2224"/>
            <a:chExt cx="2006" cy="2000"/>
          </a:xfrm>
        </p:grpSpPr>
        <p:graphicFrame>
          <p:nvGraphicFramePr>
            <p:cNvPr id="29766" name="Object 40"/>
            <p:cNvGraphicFramePr>
              <a:graphicFrameLocks noChangeAspect="1"/>
            </p:cNvGraphicFramePr>
            <p:nvPr/>
          </p:nvGraphicFramePr>
          <p:xfrm>
            <a:off x="3216" y="2224"/>
            <a:ext cx="603" cy="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88" name="Equation" r:id="rId3" imgW="609600" imgH="2032000" progId="Equation.3">
                    <p:embed/>
                  </p:oleObj>
                </mc:Choice>
                <mc:Fallback>
                  <p:oleObj name="Equation" r:id="rId3" imgW="609600" imgH="2032000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2224"/>
                          <a:ext cx="603" cy="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67" name="Object 140"/>
            <p:cNvGraphicFramePr>
              <a:graphicFrameLocks noChangeAspect="1"/>
            </p:cNvGraphicFramePr>
            <p:nvPr/>
          </p:nvGraphicFramePr>
          <p:xfrm>
            <a:off x="4255" y="2224"/>
            <a:ext cx="967" cy="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89" name="Equation" r:id="rId5" imgW="977900" imgH="2032000" progId="Equation.3">
                    <p:embed/>
                  </p:oleObj>
                </mc:Choice>
                <mc:Fallback>
                  <p:oleObj name="Equation" r:id="rId5" imgW="977900" imgH="2032000" progId="Equation.3">
                    <p:embed/>
                    <p:pic>
                      <p:nvPicPr>
                        <p:cNvPr id="0" name="Object 1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5" y="2224"/>
                          <a:ext cx="967" cy="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6C89B8-7087-41ED-B014-694E9BCE29EE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120EFC-3D38-44F3-AD94-FBFD879E3D63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32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 dirty="0" err="1"/>
              <a:t>Minterms</a:t>
            </a:r>
            <a:r>
              <a:rPr lang="en-US" altLang="en-US" sz="2400" dirty="0"/>
              <a:t>/</a:t>
            </a:r>
            <a:r>
              <a:rPr lang="en-US" altLang="en-US" sz="2400" dirty="0" err="1"/>
              <a:t>maxterms</a:t>
            </a:r>
            <a:r>
              <a:rPr lang="en-US" altLang="en-US" sz="2400" dirty="0"/>
              <a:t> - properties </a:t>
            </a:r>
          </a:p>
        </p:txBody>
      </p:sp>
      <p:sp>
        <p:nvSpPr>
          <p:cNvPr id="30725" name="Text Box 70"/>
          <p:cNvSpPr txBox="1">
            <a:spLocks noChangeArrowheads="1"/>
          </p:cNvSpPr>
          <p:nvPr/>
        </p:nvSpPr>
        <p:spPr bwMode="auto">
          <a:xfrm>
            <a:off x="1508125" y="2147888"/>
            <a:ext cx="76358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i="1" dirty="0" err="1"/>
              <a:t>Minterms</a:t>
            </a:r>
            <a:r>
              <a:rPr lang="en-US" altLang="en-US" sz="2000" dirty="0"/>
              <a:t> are formed by the combination of the variables (or its’ complements) for which the function has the value of 1.</a:t>
            </a:r>
          </a:p>
          <a:p>
            <a:pPr eaLnBrk="1" hangingPunct="1"/>
            <a:r>
              <a:rPr lang="en-US" altLang="en-US" sz="2000" b="1" i="1" dirty="0" err="1"/>
              <a:t>Maxterms</a:t>
            </a:r>
            <a:r>
              <a:rPr lang="en-US" altLang="en-US" sz="2000" b="1" i="1" dirty="0"/>
              <a:t> </a:t>
            </a:r>
            <a:r>
              <a:rPr lang="en-US" altLang="en-US" sz="2000" dirty="0"/>
              <a:t>are formed by the combination of the variables (or its’ complements) for which the function has the value of 0.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</p:txBody>
      </p:sp>
      <p:graphicFrame>
        <p:nvGraphicFramePr>
          <p:cNvPr id="30726" name="Object 71"/>
          <p:cNvGraphicFramePr>
            <a:graphicFrameLocks noChangeAspect="1"/>
          </p:cNvGraphicFramePr>
          <p:nvPr/>
        </p:nvGraphicFramePr>
        <p:xfrm>
          <a:off x="2971800" y="3771900"/>
          <a:ext cx="15176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7" name="Equation" r:id="rId3" imgW="749300" imgH="508000" progId="Equation.3">
                  <p:embed/>
                </p:oleObj>
              </mc:Choice>
              <mc:Fallback>
                <p:oleObj name="Equation" r:id="rId3" imgW="749300" imgH="508000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771900"/>
                        <a:ext cx="151765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AB2CA7-965F-4AD6-9BA1-56FA55706DE0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455EB0-400A-4A83-8F25-770776BA9F9A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33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 dirty="0" err="1"/>
              <a:t>Minterms</a:t>
            </a:r>
            <a:r>
              <a:rPr lang="en-US" altLang="en-US" sz="2400" dirty="0"/>
              <a:t>/</a:t>
            </a:r>
            <a:r>
              <a:rPr lang="en-US" altLang="en-US" sz="2400" dirty="0" err="1"/>
              <a:t>maxterms</a:t>
            </a:r>
            <a:r>
              <a:rPr lang="en-US" altLang="en-US" sz="2400" dirty="0"/>
              <a:t> - properties (cont.) </a:t>
            </a: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1508125" y="2147888"/>
            <a:ext cx="76358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i="1" dirty="0"/>
              <a:t>P1. </a:t>
            </a:r>
            <a:r>
              <a:rPr lang="en-US" altLang="en-US" sz="2000" dirty="0"/>
              <a:t>The logic product between two terms m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and </a:t>
            </a:r>
            <a:r>
              <a:rPr lang="en-US" altLang="en-US" sz="2000" dirty="0" err="1"/>
              <a:t>m</a:t>
            </a:r>
            <a:r>
              <a:rPr lang="en-US" altLang="en-US" sz="2000" baseline="-25000" dirty="0" err="1"/>
              <a:t>j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</a:t>
            </a:r>
            <a:r>
              <a:rPr lang="en-US" altLang="en-US" sz="2000" dirty="0">
                <a:cs typeface="Times New Roman" pitchFamily="18" charset="0"/>
              </a:rPr>
              <a:t># </a:t>
            </a:r>
            <a:r>
              <a:rPr lang="en-US" altLang="en-US" sz="2000" dirty="0"/>
              <a:t>j) of a logic function of </a:t>
            </a:r>
            <a:r>
              <a:rPr lang="en-US" altLang="en-US" sz="2000" b="1" i="1" dirty="0"/>
              <a:t>n </a:t>
            </a:r>
            <a:r>
              <a:rPr lang="en-US" altLang="en-US" sz="2000" dirty="0"/>
              <a:t>variables has the value of zero:</a:t>
            </a:r>
          </a:p>
        </p:txBody>
      </p:sp>
      <p:graphicFrame>
        <p:nvGraphicFramePr>
          <p:cNvPr id="31750" name="Object 4"/>
          <p:cNvGraphicFramePr>
            <a:graphicFrameLocks noChangeAspect="1"/>
          </p:cNvGraphicFramePr>
          <p:nvPr/>
        </p:nvGraphicFramePr>
        <p:xfrm>
          <a:off x="3171825" y="2895600"/>
          <a:ext cx="22383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3" name="Equation" r:id="rId3" imgW="1104900" imgH="241300" progId="Equation.3">
                  <p:embed/>
                </p:oleObj>
              </mc:Choice>
              <mc:Fallback>
                <p:oleObj name="Equation" r:id="rId3" imgW="11049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2895600"/>
                        <a:ext cx="223837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1508125" y="3641725"/>
            <a:ext cx="763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i="1" dirty="0"/>
              <a:t>P2. </a:t>
            </a:r>
            <a:r>
              <a:rPr lang="en-US" altLang="en-US" sz="2000" dirty="0"/>
              <a:t> The logic sum between two terms </a:t>
            </a:r>
            <a:r>
              <a:rPr lang="en-US" altLang="en-US" sz="2000" dirty="0" err="1"/>
              <a:t>M</a:t>
            </a:r>
            <a:r>
              <a:rPr lang="en-US" altLang="en-US" sz="2000" baseline="-25000" dirty="0" err="1"/>
              <a:t>i</a:t>
            </a:r>
            <a:r>
              <a:rPr lang="en-US" altLang="en-US" sz="2000" dirty="0"/>
              <a:t> and </a:t>
            </a:r>
            <a:r>
              <a:rPr lang="en-US" altLang="en-US" sz="2000" dirty="0" err="1"/>
              <a:t>M</a:t>
            </a:r>
            <a:r>
              <a:rPr lang="en-US" altLang="en-US" sz="2000" baseline="-25000" dirty="0" err="1"/>
              <a:t>j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</a:t>
            </a:r>
            <a:r>
              <a:rPr lang="en-US" altLang="en-US" sz="2000" dirty="0">
                <a:cs typeface="Times New Roman" pitchFamily="18" charset="0"/>
              </a:rPr>
              <a:t># </a:t>
            </a:r>
            <a:r>
              <a:rPr lang="en-US" altLang="en-US" sz="2000" dirty="0"/>
              <a:t>j) of a logic function of </a:t>
            </a:r>
            <a:r>
              <a:rPr lang="en-US" altLang="en-US" sz="2000" b="1" i="1" dirty="0"/>
              <a:t>n</a:t>
            </a:r>
            <a:r>
              <a:rPr lang="en-US" altLang="en-US" sz="2000" dirty="0"/>
              <a:t> variables has the value of 1:</a:t>
            </a:r>
          </a:p>
        </p:txBody>
      </p:sp>
      <p:graphicFrame>
        <p:nvGraphicFramePr>
          <p:cNvPr id="31752" name="Object 6"/>
          <p:cNvGraphicFramePr>
            <a:graphicFrameLocks noChangeAspect="1"/>
          </p:cNvGraphicFramePr>
          <p:nvPr/>
        </p:nvGraphicFramePr>
        <p:xfrm>
          <a:off x="3117850" y="4495800"/>
          <a:ext cx="25209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4" name="Equation" r:id="rId5" imgW="1244600" imgH="241300" progId="Equation.3">
                  <p:embed/>
                </p:oleObj>
              </mc:Choice>
              <mc:Fallback>
                <p:oleObj name="Equation" r:id="rId5" imgW="12446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4495800"/>
                        <a:ext cx="252095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27F2A-D87A-4052-AC28-D43DD52A09DD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128C2B-E26F-4C32-A112-50BD52A84219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34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 dirty="0" err="1"/>
              <a:t>Minterms</a:t>
            </a:r>
            <a:r>
              <a:rPr lang="en-US" altLang="en-US" sz="2400" dirty="0"/>
              <a:t>/</a:t>
            </a:r>
            <a:r>
              <a:rPr lang="en-US" altLang="en-US" sz="2400" dirty="0" err="1"/>
              <a:t>maxterms</a:t>
            </a:r>
            <a:r>
              <a:rPr lang="en-US" altLang="en-US" sz="2400" dirty="0"/>
              <a:t> - properties (cont.) </a:t>
            </a: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1508125" y="2147888"/>
            <a:ext cx="76358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i="1" dirty="0"/>
              <a:t>P3. </a:t>
            </a:r>
            <a:r>
              <a:rPr lang="en-US" altLang="en-US" sz="2000" dirty="0"/>
              <a:t>A logic function of </a:t>
            </a:r>
            <a:r>
              <a:rPr lang="en-US" altLang="en-US" sz="2000" b="1" i="1" dirty="0"/>
              <a:t>n</a:t>
            </a:r>
            <a:r>
              <a:rPr lang="en-US" altLang="en-US" sz="2000" dirty="0"/>
              <a:t> variables may be represented by a logic sum of </a:t>
            </a:r>
            <a:r>
              <a:rPr lang="en-US" altLang="en-US" sz="2000" dirty="0" err="1"/>
              <a:t>minterms</a:t>
            </a:r>
            <a:r>
              <a:rPr lang="en-US" altLang="en-US" sz="2000" dirty="0"/>
              <a:t> </a:t>
            </a:r>
            <a:r>
              <a:rPr lang="en-US" altLang="en-US" sz="2000" b="1" dirty="0"/>
              <a:t>m</a:t>
            </a:r>
            <a:r>
              <a:rPr lang="en-US" altLang="en-US" sz="2000" b="1" baseline="-25000" dirty="0"/>
              <a:t>i</a:t>
            </a:r>
            <a:r>
              <a:rPr lang="en-US" altLang="en-US" sz="2000" dirty="0"/>
              <a:t> (respectively, by a logic product of </a:t>
            </a:r>
            <a:r>
              <a:rPr lang="en-US" altLang="en-US" sz="2000" dirty="0" err="1"/>
              <a:t>maxterms</a:t>
            </a:r>
            <a:r>
              <a:rPr lang="en-US" altLang="en-US" sz="2000" dirty="0"/>
              <a:t> </a:t>
            </a:r>
            <a:r>
              <a:rPr lang="en-US" altLang="en-US" sz="2000" b="1" dirty="0" err="1"/>
              <a:t>M</a:t>
            </a:r>
            <a:r>
              <a:rPr lang="en-US" altLang="en-US" sz="2000" b="1" baseline="-25000" dirty="0" err="1"/>
              <a:t>i</a:t>
            </a:r>
            <a:r>
              <a:rPr lang="en-US" altLang="en-US" sz="2000" dirty="0"/>
              <a:t>):</a:t>
            </a:r>
          </a:p>
        </p:txBody>
      </p:sp>
      <p:graphicFrame>
        <p:nvGraphicFramePr>
          <p:cNvPr id="327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923745"/>
              </p:ext>
            </p:extLst>
          </p:nvPr>
        </p:nvGraphicFramePr>
        <p:xfrm>
          <a:off x="2870200" y="3206750"/>
          <a:ext cx="4656138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5" name="Equation" r:id="rId3" imgW="2298600" imgH="939600" progId="Equation.3">
                  <p:embed/>
                </p:oleObj>
              </mc:Choice>
              <mc:Fallback>
                <p:oleObj name="Equation" r:id="rId3" imgW="229860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3206750"/>
                        <a:ext cx="4656138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5EE9B8-3F62-438C-84FC-D0DEFCB1CED5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FD3F0A-9FA4-43D7-8A22-216FA53DEC90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35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 dirty="0" err="1"/>
              <a:t>Minterms</a:t>
            </a:r>
            <a:r>
              <a:rPr lang="en-US" altLang="en-US" sz="2400" dirty="0"/>
              <a:t>/</a:t>
            </a:r>
            <a:r>
              <a:rPr lang="en-US" altLang="en-US" sz="2400" dirty="0" err="1"/>
              <a:t>maxterms</a:t>
            </a:r>
            <a:r>
              <a:rPr lang="en-US" altLang="en-US" sz="2400" dirty="0"/>
              <a:t> - properties (cont.) </a:t>
            </a: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1508125" y="2147888"/>
            <a:ext cx="763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rgbClr val="000000"/>
                </a:solidFill>
              </a:rPr>
              <a:t>P4. </a:t>
            </a:r>
            <a:r>
              <a:rPr lang="en-US" altLang="en-US" sz="2000" dirty="0">
                <a:solidFill>
                  <a:srgbClr val="000000"/>
                </a:solidFill>
              </a:rPr>
              <a:t>The complement of a logic function of </a:t>
            </a:r>
            <a:r>
              <a:rPr lang="en-US" altLang="en-US" sz="2000" b="1" i="1" dirty="0">
                <a:solidFill>
                  <a:srgbClr val="000000"/>
                </a:solidFill>
              </a:rPr>
              <a:t>n</a:t>
            </a:r>
            <a:r>
              <a:rPr lang="en-US" altLang="en-US" sz="2000" dirty="0">
                <a:solidFill>
                  <a:srgbClr val="000000"/>
                </a:solidFill>
              </a:rPr>
              <a:t> variables written in CCF may be expressed uniquely using the relation: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898525" y="3394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3799" name="Group 7"/>
          <p:cNvGrpSpPr>
            <a:grpSpLocks/>
          </p:cNvGrpSpPr>
          <p:nvPr/>
        </p:nvGrpSpPr>
        <p:grpSpPr bwMode="auto">
          <a:xfrm>
            <a:off x="1460500" y="2974975"/>
            <a:ext cx="6083300" cy="2360613"/>
            <a:chOff x="920" y="1874"/>
            <a:chExt cx="3832" cy="1487"/>
          </a:xfrm>
        </p:grpSpPr>
        <p:graphicFrame>
          <p:nvGraphicFramePr>
            <p:cNvPr id="33800" name="Object 4"/>
            <p:cNvGraphicFramePr>
              <a:graphicFrameLocks noChangeAspect="1"/>
            </p:cNvGraphicFramePr>
            <p:nvPr/>
          </p:nvGraphicFramePr>
          <p:xfrm>
            <a:off x="1807" y="1874"/>
            <a:ext cx="2933" cy="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22" name="Equation" r:id="rId3" imgW="2298700" imgH="1168400" progId="Equation.3">
                    <p:embed/>
                  </p:oleObj>
                </mc:Choice>
                <mc:Fallback>
                  <p:oleObj name="Equation" r:id="rId3" imgW="2298700" imgH="11684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7" y="1874"/>
                          <a:ext cx="2933" cy="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5844202"/>
                </p:ext>
              </p:extLst>
            </p:nvPr>
          </p:nvGraphicFramePr>
          <p:xfrm>
            <a:off x="920" y="2390"/>
            <a:ext cx="3832" cy="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23" name="Equation" r:id="rId5" imgW="3746160" imgH="431640" progId="Equation.3">
                    <p:embed/>
                  </p:oleObj>
                </mc:Choice>
                <mc:Fallback>
                  <p:oleObj name="Equation" r:id="rId5" imgW="3746160" imgH="431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0" y="2390"/>
                          <a:ext cx="3832" cy="4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B9C372-DD56-405C-977E-046BFAB0884B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7C6E18-2047-4C89-9BF2-BCB7E74C8133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36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dirty="0" err="1"/>
              <a:t>Minterms</a:t>
            </a:r>
            <a:r>
              <a:rPr lang="en-US" altLang="en-US" dirty="0"/>
              <a:t>/</a:t>
            </a:r>
            <a:r>
              <a:rPr lang="en-US" altLang="en-US" dirty="0" err="1"/>
              <a:t>maxterms</a:t>
            </a:r>
            <a:r>
              <a:rPr lang="en-US" altLang="en-US" dirty="0"/>
              <a:t> - properties (cont.) 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508125" y="2209800"/>
            <a:ext cx="76358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i="1" dirty="0"/>
              <a:t>P5. </a:t>
            </a:r>
            <a:r>
              <a:rPr lang="en-US" altLang="en-US" sz="2000" dirty="0"/>
              <a:t>If a logic function of </a:t>
            </a:r>
            <a:r>
              <a:rPr lang="en-US" altLang="en-US" sz="2000" b="1" i="1" dirty="0"/>
              <a:t>n</a:t>
            </a:r>
            <a:r>
              <a:rPr lang="en-US" altLang="en-US" sz="2000" dirty="0"/>
              <a:t> variables written in DCF is containing 2</a:t>
            </a:r>
            <a:r>
              <a:rPr lang="en-US" altLang="en-US" sz="2000" baseline="30000" dirty="0"/>
              <a:t>n</a:t>
            </a:r>
            <a:r>
              <a:rPr lang="en-US" altLang="en-US" sz="2000" dirty="0"/>
              <a:t> distinct terms of </a:t>
            </a:r>
            <a:r>
              <a:rPr lang="en-US" altLang="en-US" sz="2000" b="1" i="1" dirty="0"/>
              <a:t>n</a:t>
            </a:r>
            <a:r>
              <a:rPr lang="en-US" altLang="en-US" sz="2000" dirty="0"/>
              <a:t> variables then it is equal with 1.</a:t>
            </a:r>
          </a:p>
          <a:p>
            <a:pPr eaLnBrk="1" hangingPunct="1"/>
            <a:r>
              <a:rPr lang="en-US" altLang="en-US" sz="2000" dirty="0"/>
              <a:t>In the same conditions, if the function is written in CCF, then it is equal with 0.</a:t>
            </a:r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719601"/>
              </p:ext>
            </p:extLst>
          </p:nvPr>
        </p:nvGraphicFramePr>
        <p:xfrm>
          <a:off x="2590800" y="3506788"/>
          <a:ext cx="3935413" cy="236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3" name="Equation" r:id="rId3" imgW="1942920" imgH="1168200" progId="Equation.3">
                  <p:embed/>
                </p:oleObj>
              </mc:Choice>
              <mc:Fallback>
                <p:oleObj name="Equation" r:id="rId3" imgW="1942920" imgH="1168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506788"/>
                        <a:ext cx="3935413" cy="236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950D41-27FE-4D84-AEC7-2748301961A2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594C92-294D-48E3-8EE6-29D5D44D438A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37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dirty="0" err="1"/>
              <a:t>Minterms</a:t>
            </a:r>
            <a:r>
              <a:rPr lang="en-US" altLang="en-US" dirty="0"/>
              <a:t>/</a:t>
            </a:r>
            <a:r>
              <a:rPr lang="en-US" altLang="en-US" dirty="0" err="1"/>
              <a:t>maxterms</a:t>
            </a:r>
            <a:r>
              <a:rPr lang="en-US" altLang="en-US" dirty="0"/>
              <a:t> - properties (cont.) 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1508125" y="2209800"/>
            <a:ext cx="7635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i="1" dirty="0"/>
              <a:t>P6. </a:t>
            </a:r>
            <a:r>
              <a:rPr lang="en-US" altLang="en-US" sz="2000" dirty="0"/>
              <a:t>Any </a:t>
            </a:r>
            <a:r>
              <a:rPr lang="en-US" altLang="en-US" sz="2000" dirty="0" err="1"/>
              <a:t>minterm</a:t>
            </a:r>
            <a:r>
              <a:rPr lang="en-US" altLang="en-US" sz="2000" dirty="0"/>
              <a:t> </a:t>
            </a:r>
            <a:r>
              <a:rPr lang="en-US" altLang="en-US" sz="2000" b="1" i="1" dirty="0"/>
              <a:t>m</a:t>
            </a:r>
            <a:r>
              <a:rPr lang="en-US" altLang="en-US" sz="2000" b="1" i="1" baseline="-25000" dirty="0"/>
              <a:t>i</a:t>
            </a:r>
            <a:r>
              <a:rPr lang="en-US" altLang="en-US" sz="2000" dirty="0"/>
              <a:t> of a logic function of </a:t>
            </a:r>
            <a:r>
              <a:rPr lang="en-US" altLang="en-US" sz="2000" b="1" i="1" dirty="0"/>
              <a:t>n</a:t>
            </a:r>
            <a:r>
              <a:rPr lang="en-US" altLang="en-US" sz="2000" dirty="0"/>
              <a:t> variables written in </a:t>
            </a:r>
            <a:r>
              <a:rPr lang="en-US" altLang="en-US" sz="2000" b="1" dirty="0"/>
              <a:t>DCF</a:t>
            </a:r>
            <a:r>
              <a:rPr lang="en-US" altLang="en-US" sz="2000" dirty="0"/>
              <a:t> is equal with the logic product of </a:t>
            </a:r>
            <a:r>
              <a:rPr lang="en-US" altLang="en-US" sz="2000" b="1" dirty="0"/>
              <a:t>2</a:t>
            </a:r>
            <a:r>
              <a:rPr lang="en-US" altLang="en-US" sz="2000" b="1" baseline="30000" dirty="0"/>
              <a:t>n</a:t>
            </a:r>
            <a:r>
              <a:rPr lang="en-US" altLang="en-US" sz="2000" b="1" dirty="0"/>
              <a:t>-1</a:t>
            </a:r>
            <a:r>
              <a:rPr lang="en-US" altLang="en-US" sz="2000" dirty="0"/>
              <a:t> </a:t>
            </a:r>
            <a:r>
              <a:rPr lang="en-US" altLang="en-US" sz="2000" b="1" dirty="0" err="1"/>
              <a:t>M</a:t>
            </a:r>
            <a:r>
              <a:rPr lang="en-US" altLang="en-US" sz="2000" b="1" baseline="-20000" dirty="0" err="1"/>
              <a:t>j</a:t>
            </a:r>
            <a:r>
              <a:rPr lang="en-US" altLang="en-US" sz="2000" dirty="0"/>
              <a:t> terms, respectively any </a:t>
            </a:r>
            <a:r>
              <a:rPr lang="en-US" altLang="en-US" sz="2000" dirty="0" err="1"/>
              <a:t>maxterm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</a:t>
            </a:r>
            <a:r>
              <a:rPr lang="en-US" altLang="en-US" sz="2000" baseline="-25000" dirty="0" err="1"/>
              <a:t>i</a:t>
            </a:r>
            <a:r>
              <a:rPr lang="en-US" altLang="en-US" sz="2000" dirty="0"/>
              <a:t> of a logic function of </a:t>
            </a:r>
            <a:r>
              <a:rPr lang="en-US" altLang="en-US" sz="2000" b="1" i="1" dirty="0"/>
              <a:t>n</a:t>
            </a:r>
            <a:r>
              <a:rPr lang="en-US" altLang="en-US" sz="2000" i="1" dirty="0"/>
              <a:t> </a:t>
            </a:r>
            <a:r>
              <a:rPr lang="en-US" altLang="en-US" sz="2000" dirty="0"/>
              <a:t>variables written in </a:t>
            </a:r>
            <a:r>
              <a:rPr lang="en-US" altLang="en-US" sz="2000" b="1" dirty="0"/>
              <a:t>CCF</a:t>
            </a:r>
            <a:r>
              <a:rPr lang="en-US" altLang="en-US" sz="2000" dirty="0"/>
              <a:t> is equal with the logic sum of </a:t>
            </a:r>
            <a:r>
              <a:rPr lang="en-US" altLang="en-US" sz="2000" b="1" dirty="0"/>
              <a:t>2</a:t>
            </a:r>
            <a:r>
              <a:rPr lang="en-US" altLang="en-US" sz="2000" b="1" baseline="30000" dirty="0"/>
              <a:t>n</a:t>
            </a:r>
            <a:r>
              <a:rPr lang="en-US" altLang="en-US" sz="2000" b="1" dirty="0"/>
              <a:t>-1</a:t>
            </a:r>
            <a:r>
              <a:rPr lang="en-US" altLang="en-US" sz="2000" dirty="0"/>
              <a:t> </a:t>
            </a:r>
            <a:r>
              <a:rPr lang="en-US" altLang="en-US" sz="2000" b="1" dirty="0" err="1"/>
              <a:t>m</a:t>
            </a:r>
            <a:r>
              <a:rPr lang="en-US" altLang="en-US" sz="2000" b="1" baseline="-20000" dirty="0" err="1"/>
              <a:t>j</a:t>
            </a:r>
            <a:r>
              <a:rPr lang="en-US" altLang="en-US" sz="2000" dirty="0"/>
              <a:t> terms:</a:t>
            </a:r>
          </a:p>
        </p:txBody>
      </p:sp>
      <p:graphicFrame>
        <p:nvGraphicFramePr>
          <p:cNvPr id="35846" name="Object 4"/>
          <p:cNvGraphicFramePr>
            <a:graphicFrameLocks noChangeAspect="1"/>
          </p:cNvGraphicFramePr>
          <p:nvPr/>
        </p:nvGraphicFramePr>
        <p:xfrm>
          <a:off x="2963863" y="3943350"/>
          <a:ext cx="3189287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6" name="Equation" r:id="rId3" imgW="1574800" imgH="736600" progId="Equation.3">
                  <p:embed/>
                </p:oleObj>
              </mc:Choice>
              <mc:Fallback>
                <p:oleObj name="Equation" r:id="rId3" imgW="1574800" imgH="736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3943350"/>
                        <a:ext cx="3189287" cy="148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D0061E-8046-4C83-BC33-B746BD065FCC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5159D4-E71C-497E-B1DE-D57F52280EA8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38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dirty="0">
                <a:solidFill>
                  <a:schemeClr val="tx2"/>
                </a:solidFill>
              </a:rPr>
              <a:t>Logic functions of 2 variables </a:t>
            </a: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1508125" y="2209800"/>
            <a:ext cx="76358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In the case of the 2 variable logic functions we may have the following canonical forms:</a:t>
            </a:r>
          </a:p>
        </p:txBody>
      </p:sp>
      <p:graphicFrame>
        <p:nvGraphicFramePr>
          <p:cNvPr id="368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180772"/>
              </p:ext>
            </p:extLst>
          </p:nvPr>
        </p:nvGraphicFramePr>
        <p:xfrm>
          <a:off x="1589088" y="3028950"/>
          <a:ext cx="63468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1" name="Equation" r:id="rId3" imgW="3517560" imgH="685800" progId="Equation.3">
                  <p:embed/>
                </p:oleObj>
              </mc:Choice>
              <mc:Fallback>
                <p:oleObj name="Equation" r:id="rId3" imgW="3517560" imgH="685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3028950"/>
                        <a:ext cx="6346825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1508125" y="4327525"/>
            <a:ext cx="76358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From here, it results 16 two-variable functions, in the </a:t>
            </a:r>
            <a:r>
              <a:rPr lang="en-US" altLang="en-US" sz="2000" dirty="0" err="1"/>
              <a:t>minterm</a:t>
            </a:r>
            <a:r>
              <a:rPr lang="en-US" altLang="en-US" sz="2000" dirty="0"/>
              <a:t>/</a:t>
            </a:r>
            <a:r>
              <a:rPr lang="en-US" altLang="en-US" sz="2000" dirty="0" err="1"/>
              <a:t>maxterm</a:t>
            </a:r>
            <a:r>
              <a:rPr lang="en-US" altLang="en-US" sz="2000" dirty="0"/>
              <a:t> formats, considering the 16 possible combinations for </a:t>
            </a:r>
          </a:p>
        </p:txBody>
      </p:sp>
      <p:graphicFrame>
        <p:nvGraphicFramePr>
          <p:cNvPr id="3687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215024"/>
              </p:ext>
            </p:extLst>
          </p:nvPr>
        </p:nvGraphicFramePr>
        <p:xfrm>
          <a:off x="7162800" y="4681468"/>
          <a:ext cx="16954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2" name="Equation" r:id="rId5" imgW="939800" imgH="228600" progId="Equation.3">
                  <p:embed/>
                </p:oleObj>
              </mc:Choice>
              <mc:Fallback>
                <p:oleObj name="Equation" r:id="rId5" imgW="9398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681468"/>
                        <a:ext cx="16954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02ED2B-4E2E-44DF-A4D6-C8413D5C06EB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011015-A4FF-441A-9CE1-67740E75568F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39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1371600" y="685800"/>
            <a:ext cx="7378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dirty="0">
                <a:solidFill>
                  <a:schemeClr val="tx2"/>
                </a:solidFill>
              </a:rPr>
              <a:t>2 variables logic functions </a:t>
            </a:r>
          </a:p>
        </p:txBody>
      </p:sp>
      <p:graphicFrame>
        <p:nvGraphicFramePr>
          <p:cNvPr id="37893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167892"/>
              </p:ext>
            </p:extLst>
          </p:nvPr>
        </p:nvGraphicFramePr>
        <p:xfrm>
          <a:off x="3124200" y="2125663"/>
          <a:ext cx="3178175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3" name="Equation" r:id="rId4" imgW="1536480" imgH="1930320" progId="Equation.3">
                  <p:embed/>
                </p:oleObj>
              </mc:Choice>
              <mc:Fallback>
                <p:oleObj name="Equation" r:id="rId4" imgW="1536480" imgH="1930320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25663"/>
                        <a:ext cx="3178175" cy="399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95800" y="31197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INHIBITION | x inhibits 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4114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INHIBITION | y inhibits 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5105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Exclusive OR | 1 if x&lt;&gt;y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3581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 TRANSFER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460633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 TRANSFER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978D05-DEAF-44EB-B99F-80717CB0CE82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 dirty="0">
              <a:solidFill>
                <a:schemeClr val="folHlink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Computers’ Logic Basics – An Introduction</a:t>
            </a:r>
            <a:endParaRPr lang="en-US" altLang="en-US" sz="30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8077200" cy="2895600"/>
          </a:xfrm>
        </p:spPr>
        <p:txBody>
          <a:bodyPr/>
          <a:lstStyle/>
          <a:p>
            <a:pPr lvl="1" eaLnBrk="1" hangingPunct="1">
              <a:buNone/>
            </a:pPr>
            <a:r>
              <a:rPr lang="ro-RO" altLang="en-US" sz="2400" dirty="0"/>
              <a:t>In 20</a:t>
            </a:r>
            <a:r>
              <a:rPr lang="en-US" altLang="en-US" sz="2400" dirty="0"/>
              <a:t>2</a:t>
            </a:r>
            <a:r>
              <a:rPr lang="ro-RO" altLang="en-US" sz="2400" dirty="0"/>
              <a:t>3 Apple </a:t>
            </a:r>
            <a:r>
              <a:rPr lang="en-US" altLang="en-US" sz="2400" dirty="0"/>
              <a:t>is announcing </a:t>
            </a:r>
            <a:r>
              <a:rPr lang="ro-RO" altLang="en-US" sz="2400" dirty="0"/>
              <a:t>M2 Pro </a:t>
            </a:r>
            <a:r>
              <a:rPr lang="en-US" altLang="en-US" sz="2400" dirty="0"/>
              <a:t>and</a:t>
            </a:r>
            <a:r>
              <a:rPr lang="ro-RO" altLang="en-US" sz="2400" dirty="0"/>
              <a:t> </a:t>
            </a:r>
            <a:r>
              <a:rPr lang="en-US" altLang="en-US" sz="2400" dirty="0"/>
              <a:t>M</a:t>
            </a:r>
            <a:r>
              <a:rPr lang="ro-RO" altLang="en-US" sz="2400" dirty="0"/>
              <a:t>2</a:t>
            </a:r>
            <a:r>
              <a:rPr lang="en-US" altLang="en-US" sz="2400" dirty="0"/>
              <a:t> Max</a:t>
            </a:r>
            <a:r>
              <a:rPr lang="ro-RO" altLang="en-US" sz="2400" dirty="0"/>
              <a:t> </a:t>
            </a:r>
            <a:r>
              <a:rPr lang="en-US" altLang="en-US" sz="2400" dirty="0"/>
              <a:t>processors with up to</a:t>
            </a:r>
            <a:r>
              <a:rPr lang="ro-RO" altLang="en-US" sz="2400" dirty="0"/>
              <a:t> 6</a:t>
            </a:r>
            <a:r>
              <a:rPr lang="en-US" altLang="en-US" sz="2400" dirty="0"/>
              <a:t>7</a:t>
            </a:r>
            <a:r>
              <a:rPr lang="ro-RO" sz="2400" dirty="0"/>
              <a:t> </a:t>
            </a:r>
            <a:r>
              <a:rPr lang="en-US" sz="2400" dirty="0"/>
              <a:t>billion transistors</a:t>
            </a:r>
            <a:r>
              <a:rPr lang="ro-RO" sz="2400" dirty="0"/>
              <a:t> on a chip !</a:t>
            </a:r>
            <a:endParaRPr lang="en-US" sz="2400" dirty="0"/>
          </a:p>
          <a:p>
            <a:pPr lvl="1" eaLnBrk="1" hangingPunct="1">
              <a:buNone/>
            </a:pPr>
            <a:r>
              <a:rPr lang="en-US" altLang="en-US" sz="2400" dirty="0"/>
              <a:t>https://www.apple.com/ro/newsroom/2023/01/apple-unveils-m2-pro-and-m2-max-next-generation-chips-for-next-level-workflows/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0093FB-AE73-4AA8-B2F3-429461F3D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974901"/>
            <a:ext cx="5029200" cy="282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7999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40BC02-D89E-4AD7-B912-4EDDEF58DB99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6C1AAD-4632-4827-B58A-B15BD13F8322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40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1371600" y="685800"/>
            <a:ext cx="7378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dirty="0">
                <a:solidFill>
                  <a:schemeClr val="tx2"/>
                </a:solidFill>
              </a:rPr>
              <a:t>2 variables logic functions (cont.) </a:t>
            </a:r>
          </a:p>
        </p:txBody>
      </p:sp>
      <p:graphicFrame>
        <p:nvGraphicFramePr>
          <p:cNvPr id="389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985364"/>
              </p:ext>
            </p:extLst>
          </p:nvPr>
        </p:nvGraphicFramePr>
        <p:xfrm>
          <a:off x="3001963" y="2286000"/>
          <a:ext cx="3863975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7" name="Equation" r:id="rId3" imgW="1981080" imgH="2031840" progId="Equation.3">
                  <p:embed/>
                </p:oleObj>
              </mc:Choice>
              <mc:Fallback>
                <p:oleObj name="Equation" r:id="rId3" imgW="1981080" imgH="20318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2286000"/>
                        <a:ext cx="3863975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0" y="28149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| 1 if x=y 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40BC02-D89E-4AD7-B912-4EDDEF58DB99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6C1AAD-4632-4827-B58A-B15BD13F8322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41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1371600" y="685800"/>
            <a:ext cx="7378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dirty="0">
                <a:solidFill>
                  <a:schemeClr val="tx2"/>
                </a:solidFill>
              </a:rPr>
              <a:t>2 variables logic functions (cont.)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2286000"/>
            <a:ext cx="7454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may also check this </a:t>
            </a:r>
            <a:r>
              <a:rPr lang="en-US"/>
              <a:t>website:</a:t>
            </a:r>
          </a:p>
          <a:p>
            <a:endParaRPr lang="en-US" dirty="0"/>
          </a:p>
          <a:p>
            <a:r>
              <a:rPr lang="en-US" altLang="en-US" dirty="0"/>
              <a:t>https://www.allaboutcircuits.com/technical-articles/16-boolean-logic-functions-of-2-input-system/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4052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CA504A-35A5-413F-B276-898788BF0701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72DDD8-D113-4C5E-B3CB-0606D6B2E2A2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42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1371600" y="685800"/>
            <a:ext cx="7378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dirty="0">
                <a:solidFill>
                  <a:schemeClr val="tx2"/>
                </a:solidFill>
              </a:rPr>
              <a:t>Logic function representation in DCF - example</a:t>
            </a:r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228363"/>
              </p:ext>
            </p:extLst>
          </p:nvPr>
        </p:nvGraphicFramePr>
        <p:xfrm>
          <a:off x="1066800" y="2590800"/>
          <a:ext cx="8077200" cy="215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1" name="Equation" r:id="rId3" imgW="4572000" imgH="1218960" progId="Equation.3">
                  <p:embed/>
                </p:oleObj>
              </mc:Choice>
              <mc:Fallback>
                <p:oleObj name="Equation" r:id="rId3" imgW="4572000" imgH="1218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8077200" cy="215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978D05-DEAF-44EB-B99F-80717CB0CE82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 dirty="0">
              <a:solidFill>
                <a:schemeClr val="folHlink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16037" y="457200"/>
            <a:ext cx="7378700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Gordon Moore’ Law</a:t>
            </a:r>
            <a:endParaRPr lang="en-US" altLang="en-US" sz="3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79525"/>
            <a:ext cx="7572375" cy="560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7108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978D05-DEAF-44EB-B99F-80717CB0CE82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 dirty="0">
              <a:solidFill>
                <a:schemeClr val="folHlink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The exponential growth in computing power!</a:t>
            </a:r>
            <a:endParaRPr lang="en-US" altLang="en-US" sz="30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324600"/>
            <a:ext cx="8077200" cy="304800"/>
          </a:xfrm>
        </p:spPr>
        <p:txBody>
          <a:bodyPr/>
          <a:lstStyle/>
          <a:p>
            <a:pPr lvl="1" algn="ctr" eaLnBrk="1" hangingPunct="1">
              <a:buNone/>
            </a:pPr>
            <a:r>
              <a:rPr lang="en-US" altLang="en-US" sz="2400" baseline="30000" dirty="0"/>
              <a:t>Source: http://content.time.com/time/interactive/0,31813,2048601,00.html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8229600" cy="447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854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E40196-6255-4198-8A6E-E9DF77EF9681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 dirty="0">
              <a:solidFill>
                <a:schemeClr val="folHlink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/>
              <a:t>Introduction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09625" y="2214563"/>
            <a:ext cx="8029575" cy="3881437"/>
          </a:xfrm>
          <a:noFill/>
        </p:spPr>
        <p:txBody>
          <a:bodyPr/>
          <a:lstStyle/>
          <a:p>
            <a:pPr lvl="1" eaLnBrk="1" hangingPunct="1"/>
            <a:r>
              <a:rPr lang="en-US" altLang="en-US" sz="2400" dirty="0"/>
              <a:t>D</a:t>
            </a:r>
            <a:r>
              <a:rPr lang="ro-RO" altLang="en-US" sz="2400" dirty="0"/>
              <a:t>igital</a:t>
            </a:r>
            <a:r>
              <a:rPr lang="en-US" altLang="en-US" sz="2400" dirty="0"/>
              <a:t> components</a:t>
            </a:r>
          </a:p>
          <a:p>
            <a:pPr lvl="1" eaLnBrk="1" hangingPunct="1"/>
            <a:r>
              <a:rPr lang="en-US" altLang="en-US" sz="2400" dirty="0"/>
              <a:t>Digital electronics (+5V, -5V), (0V, -5V),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 dirty="0"/>
              <a:t>(0V, +5V)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 dirty="0"/>
              <a:t>0 and 1 can be represented by +5V and -5V, or 0V and -5V, or 0V and +5V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D4C39D-E858-428B-A026-3C72A2FA206E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 dirty="0">
              <a:solidFill>
                <a:schemeClr val="folHlink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/>
              <a:t>Introduction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altLang="en-US" b="1" dirty="0"/>
              <a:t>Boole’s algebra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b="1" dirty="0"/>
              <a:t>Basic operations:</a:t>
            </a:r>
          </a:p>
          <a:p>
            <a:pPr lvl="2" eaLnBrk="1" hangingPunct="1"/>
            <a:r>
              <a:rPr lang="en-US" altLang="en-US" b="1" dirty="0"/>
              <a:t>Disjunction (OR)</a:t>
            </a:r>
          </a:p>
          <a:p>
            <a:pPr lvl="2" eaLnBrk="1" hangingPunct="1"/>
            <a:r>
              <a:rPr lang="en-US" altLang="en-US" b="1" dirty="0"/>
              <a:t>Conjunction (AND)</a:t>
            </a:r>
          </a:p>
          <a:p>
            <a:pPr lvl="2" eaLnBrk="1" hangingPunct="1"/>
            <a:r>
              <a:rPr lang="en-US" altLang="en-US" b="1" dirty="0"/>
              <a:t>Negation (NOT)</a:t>
            </a:r>
            <a:endParaRPr lang="en-US" alt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013683-0384-49B4-9802-34ED4C1EB33D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 dirty="0">
              <a:solidFill>
                <a:schemeClr val="folHlink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Truth tables – disjunction, conjunction, negation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776618"/>
              </p:ext>
            </p:extLst>
          </p:nvPr>
        </p:nvGraphicFramePr>
        <p:xfrm>
          <a:off x="1295401" y="2509203"/>
          <a:ext cx="3352800" cy="164592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  AND  q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00"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98763" y="333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991918"/>
              </p:ext>
            </p:extLst>
          </p:nvPr>
        </p:nvGraphicFramePr>
        <p:xfrm>
          <a:off x="4953000" y="2545080"/>
          <a:ext cx="3979069" cy="1645920"/>
        </p:xfrm>
        <a:graphic>
          <a:graphicData uri="http://schemas.openxmlformats.org/drawingml/2006/table">
            <a:tbl>
              <a:tblPr/>
              <a:tblGrid>
                <a:gridCol w="994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9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 </a:t>
                      </a:r>
                      <a:r>
                        <a:rPr lang="en-US" dirty="0"/>
                        <a:t> </a:t>
                      </a:r>
                      <a:r>
                        <a:rPr lang="en-US" b="1" dirty="0"/>
                        <a:t>OR q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98763" y="333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112049"/>
              </p:ext>
            </p:extLst>
          </p:nvPr>
        </p:nvGraphicFramePr>
        <p:xfrm>
          <a:off x="5791200" y="4343400"/>
          <a:ext cx="2583656" cy="1549180"/>
        </p:xfrm>
        <a:graphic>
          <a:graphicData uri="http://schemas.openxmlformats.org/drawingml/2006/table">
            <a:tbl>
              <a:tblPr/>
              <a:tblGrid>
                <a:gridCol w="1291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9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~ p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254"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25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25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605122"/>
              </p:ext>
            </p:extLst>
          </p:nvPr>
        </p:nvGraphicFramePr>
        <p:xfrm>
          <a:off x="1295400" y="4343400"/>
          <a:ext cx="3352800" cy="164592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  AND  q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00"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Designs\Straight Edge.pot</Template>
  <TotalTime>8421</TotalTime>
  <Words>1614</Words>
  <Application>Microsoft Office PowerPoint</Application>
  <PresentationFormat>On-screen Show (4:3)</PresentationFormat>
  <Paragraphs>320</Paragraphs>
  <Slides>42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Symbol</vt:lpstr>
      <vt:lpstr>Times New Roman</vt:lpstr>
      <vt:lpstr>Wingdings</vt:lpstr>
      <vt:lpstr>Straight Edge</vt:lpstr>
      <vt:lpstr>Equation</vt:lpstr>
      <vt:lpstr>IT Basics 6</vt:lpstr>
      <vt:lpstr>Computers’ Logic Basics – An Introduction</vt:lpstr>
      <vt:lpstr>Computers’ Logic Basics – An Introduction</vt:lpstr>
      <vt:lpstr>Computers’ Logic Basics – An Introduction</vt:lpstr>
      <vt:lpstr>Gordon Moore’ Law</vt:lpstr>
      <vt:lpstr>The exponential growth in computing power!</vt:lpstr>
      <vt:lpstr>Introduction</vt:lpstr>
      <vt:lpstr>Introduction</vt:lpstr>
      <vt:lpstr>Truth tables – disjunction, conjunction, negation</vt:lpstr>
      <vt:lpstr>Boole’s algebra – fundamental theorems</vt:lpstr>
      <vt:lpstr>Boole’s algebra – fundamental theorems (cont.)</vt:lpstr>
      <vt:lpstr>Boole’s algebra – fundamental theorems (cont.)</vt:lpstr>
      <vt:lpstr>Boolean functions: existence and uniqueness</vt:lpstr>
      <vt:lpstr>Primary definitions</vt:lpstr>
      <vt:lpstr>Primary definitions</vt:lpstr>
      <vt:lpstr>DCF for one variable function</vt:lpstr>
      <vt:lpstr>CCF for one variable function</vt:lpstr>
      <vt:lpstr>Proof of existence (DCF)</vt:lpstr>
      <vt:lpstr>Proof of existence (CCF)</vt:lpstr>
      <vt:lpstr>DCF for two variables function</vt:lpstr>
      <vt:lpstr>CCF for a function with two variables</vt:lpstr>
      <vt:lpstr>Proof of existence for DCF</vt:lpstr>
      <vt:lpstr>Proof of existence for CCF</vt:lpstr>
      <vt:lpstr>Truth tables</vt:lpstr>
      <vt:lpstr>Truth tables (cont.)</vt:lpstr>
      <vt:lpstr>Truth tables (cont.)</vt:lpstr>
      <vt:lpstr>Truth tables (cont.)</vt:lpstr>
      <vt:lpstr>Logical functions representation</vt:lpstr>
      <vt:lpstr>Venn diagram example</vt:lpstr>
      <vt:lpstr>Minterms/maxterms for a function with two variables</vt:lpstr>
      <vt:lpstr>Minterms/maxterms for a function with three variables</vt:lpstr>
      <vt:lpstr>Minterms/maxterms - properties </vt:lpstr>
      <vt:lpstr>Minterms/maxterms - properties (cont.) </vt:lpstr>
      <vt:lpstr>Minterms/maxterms - properties (cont.) </vt:lpstr>
      <vt:lpstr>Minterms/maxterms - properties (cont.)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Coordinated Science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Basics | Lecture 6</dc:title>
  <dc:creator>rzv</dc:creator>
  <cp:lastModifiedBy>Administrator</cp:lastModifiedBy>
  <cp:revision>265</cp:revision>
  <cp:lastPrinted>2002-11-30T17:24:12Z</cp:lastPrinted>
  <dcterms:created xsi:type="dcterms:W3CDTF">1999-08-25T01:21:32Z</dcterms:created>
  <dcterms:modified xsi:type="dcterms:W3CDTF">2023-10-31T10:58:44Z</dcterms:modified>
</cp:coreProperties>
</file>