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</p:sldMasterIdLst>
  <p:notesMasterIdLst>
    <p:notesMasterId r:id="rId48"/>
  </p:notesMasterIdLst>
  <p:handoutMasterIdLst>
    <p:handoutMasterId r:id="rId49"/>
  </p:handoutMasterIdLst>
  <p:sldIdLst>
    <p:sldId id="275" r:id="rId2"/>
    <p:sldId id="276" r:id="rId3"/>
    <p:sldId id="337" r:id="rId4"/>
    <p:sldId id="338" r:id="rId5"/>
    <p:sldId id="339" r:id="rId6"/>
    <p:sldId id="341" r:id="rId7"/>
    <p:sldId id="342" r:id="rId8"/>
    <p:sldId id="343" r:id="rId9"/>
    <p:sldId id="344" r:id="rId10"/>
    <p:sldId id="345" r:id="rId11"/>
    <p:sldId id="277" r:id="rId12"/>
    <p:sldId id="333" r:id="rId13"/>
    <p:sldId id="278" r:id="rId14"/>
    <p:sldId id="279" r:id="rId15"/>
    <p:sldId id="280" r:id="rId16"/>
    <p:sldId id="355" r:id="rId17"/>
    <p:sldId id="281" r:id="rId18"/>
    <p:sldId id="282" r:id="rId19"/>
    <p:sldId id="284" r:id="rId20"/>
    <p:sldId id="285" r:id="rId21"/>
    <p:sldId id="286" r:id="rId22"/>
    <p:sldId id="287" r:id="rId23"/>
    <p:sldId id="369" r:id="rId24"/>
    <p:sldId id="370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51" r:id="rId44"/>
    <p:sldId id="319" r:id="rId45"/>
    <p:sldId id="321" r:id="rId46"/>
    <p:sldId id="322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FFFF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79368" autoAdjust="0"/>
  </p:normalViewPr>
  <p:slideViewPr>
    <p:cSldViewPr>
      <p:cViewPr varScale="1">
        <p:scale>
          <a:sx n="70" d="100"/>
          <a:sy n="70" d="100"/>
        </p:scale>
        <p:origin x="203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90"/>
    </p:cViewPr>
  </p:sorterViewPr>
  <p:notesViewPr>
    <p:cSldViewPr>
      <p:cViewPr varScale="1">
        <p:scale>
          <a:sx n="101" d="100"/>
          <a:sy n="101" d="100"/>
        </p:scale>
        <p:origin x="-198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1D1D0D-A422-4AEE-BD2E-0A893DF91CE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14A0445-C87A-4541-A8AC-6C0D52469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6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A1B66B3-EE9E-4665-8BB7-67FEF2D81716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018BC5B-706C-4725-B828-61CAE50AA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971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minimization-of-boolean-functions/?ref=lbp" TargetMode="External"/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4686746-A89F-428F-9ABD-913CC6354D1A}" type="datetime5">
              <a:rPr lang="en-US" altLang="en-US">
                <a:latin typeface="Times New Roman" pitchFamily="18" charset="0"/>
              </a:rPr>
              <a:pPr/>
              <a:t>8-Nov-23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8A267CE-E1C6-4C83-9439-C1AFE61BEDF8}" type="datetime5">
              <a:rPr lang="en-US" altLang="en-US">
                <a:latin typeface="Times New Roman" pitchFamily="18" charset="0"/>
              </a:rPr>
              <a:pPr/>
              <a:t>8-Nov-23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F(</a:t>
            </a:r>
            <a:r>
              <a:rPr lang="en-US" dirty="0" err="1"/>
              <a:t>p,q,r,s</a:t>
            </a:r>
            <a:r>
              <a:rPr lang="en-US" dirty="0"/>
              <a:t>)=</a:t>
            </a:r>
            <a:r>
              <a:rPr lang="en-US" dirty="0" err="1"/>
              <a:t>qs+q’s</a:t>
            </a:r>
            <a:r>
              <a:rPr lang="en-US" dirty="0"/>
              <a:t>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8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DCF=sum of products(minterms)</a:t>
            </a:r>
          </a:p>
          <a:p>
            <a:r>
              <a:rPr lang="en-US" dirty="0"/>
              <a:t>F2=m3+m5+m6</a:t>
            </a:r>
          </a:p>
          <a:p>
            <a:r>
              <a:rPr lang="en-US" dirty="0"/>
              <a:t>CCF=product of sums(</a:t>
            </a:r>
            <a:r>
              <a:rPr lang="en-US" dirty="0" err="1"/>
              <a:t>maxterms</a:t>
            </a:r>
            <a:r>
              <a:rPr lang="en-US" dirty="0"/>
              <a:t>)</a:t>
            </a:r>
          </a:p>
          <a:p>
            <a:r>
              <a:rPr lang="en-US" dirty="0"/>
              <a:t>F2=M0*M1*M2*M4*M7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83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 of 4 variables:</a:t>
            </a:r>
            <a:r>
              <a:rPr lang="en-US" baseline="0" dirty="0"/>
              <a:t> </a:t>
            </a:r>
            <a:r>
              <a:rPr lang="en-US" baseline="0" dirty="0" err="1"/>
              <a:t>x,y,z,w</a:t>
            </a:r>
            <a:r>
              <a:rPr lang="en-US" baseline="0" dirty="0"/>
              <a:t>, </a:t>
            </a:r>
          </a:p>
          <a:p>
            <a:r>
              <a:rPr lang="en-US" baseline="0" dirty="0"/>
              <a:t>12=1100</a:t>
            </a:r>
          </a:p>
          <a:p>
            <a:r>
              <a:rPr lang="en-US" baseline="0" dirty="0"/>
              <a:t>m12=</a:t>
            </a:r>
            <a:r>
              <a:rPr lang="en-US" baseline="0" dirty="0" err="1"/>
              <a:t>xyz’w</a:t>
            </a:r>
            <a:r>
              <a:rPr lang="en-US" baseline="0" dirty="0"/>
              <a:t>’</a:t>
            </a:r>
          </a:p>
          <a:p>
            <a:r>
              <a:rPr lang="en-US" baseline="0" dirty="0"/>
              <a:t>M12=x’+y’+</a:t>
            </a:r>
            <a:r>
              <a:rPr lang="en-US" baseline="0" dirty="0" err="1"/>
              <a:t>z+w</a:t>
            </a:r>
            <a:endParaRPr lang="en-US" baseline="0" dirty="0"/>
          </a:p>
          <a:p>
            <a:r>
              <a:rPr lang="en-US" baseline="0" dirty="0"/>
              <a:t>Function of 5 variables: </a:t>
            </a:r>
            <a:r>
              <a:rPr lang="en-US" baseline="0" dirty="0" err="1"/>
              <a:t>a,b,c,d,e</a:t>
            </a:r>
            <a:endParaRPr lang="en-US" baseline="0" dirty="0"/>
          </a:p>
          <a:p>
            <a:r>
              <a:rPr lang="en-US" baseline="0" dirty="0"/>
              <a:t>25=11001</a:t>
            </a:r>
          </a:p>
          <a:p>
            <a:r>
              <a:rPr lang="en-US" baseline="0" dirty="0"/>
              <a:t>m25=</a:t>
            </a:r>
            <a:r>
              <a:rPr lang="en-US" baseline="0" dirty="0" err="1"/>
              <a:t>abc’d’e</a:t>
            </a:r>
            <a:endParaRPr lang="en-US" baseline="0" dirty="0"/>
          </a:p>
          <a:p>
            <a:r>
              <a:rPr lang="en-US" baseline="0" dirty="0"/>
              <a:t>M25=a’+b’+</a:t>
            </a:r>
            <a:r>
              <a:rPr lang="en-US" baseline="0" dirty="0" err="1"/>
              <a:t>c+d+e</a:t>
            </a:r>
            <a:r>
              <a:rPr lang="en-US" baseline="0" dirty="0"/>
              <a:t>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8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2=010</a:t>
            </a:r>
          </a:p>
          <a:p>
            <a:r>
              <a:rPr lang="en-US" dirty="0"/>
              <a:t>3=011</a:t>
            </a:r>
          </a:p>
          <a:p>
            <a:r>
              <a:rPr lang="en-US" dirty="0"/>
              <a:t>5=101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61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62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o-RO" sz="1200" u="sng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  <a:hlinkClick r:id="rId3"/>
              </a:rPr>
              <a:t>https://www.geeksforgeeks.org/minimization-of-boolean-functions/?ref=lbp</a:t>
            </a:r>
            <a:endParaRPr lang="ro-RO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ro-RO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DA1B66B3-EE9E-4665-8BB7-67FEF2D81716}" type="datetime5">
              <a:rPr lang="en-US" smtClean="0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18BC5B-706C-4725-B828-61CAE50AA203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04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04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CC8199E2-4FC4-44C3-9E46-1B3756397C7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6426CF5E-590C-418D-83DB-54603912A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7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6C356-7B9E-48A9-B201-1847A40E0D0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54D2BCE2-5B43-49FC-8BB1-3F5FE9A44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6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7EB0F-312B-45F1-858C-7F22EDB05CB8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B4755110-0937-4089-B47B-9998E7090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47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84800-3621-4282-9D25-5CF6E5563F5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44AA43F1-B962-43C5-98EE-E11B2D2C2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67AD1-0C85-4E23-AC42-49822AE115FD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0A4DDCDB-1208-4AEE-8C5D-8BA7C77D7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DB0D-DBCD-4CA6-8DD4-EF904D9BD3B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DB9942D3-F422-4271-9E94-885388C0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7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8945-03D6-4B18-84B1-890D78DC9172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7997ADF5-3232-4245-AABD-F45C1958E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6C1C-22A9-40E1-977F-E4F1A05233F5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3AE49674-AB0D-417B-99C8-9338E2F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2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14504-CD31-448E-9F27-B2BCD6C1BA33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03E01111-4780-4BAC-B9B0-D320FD539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28D6-BF30-4A01-BD8E-97F5B2995C8D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6446C15E-5F2C-4173-B89C-3DDC2BD7D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0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003C-8A13-4482-B162-4DAA312885AF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32CADF59-8C4A-41EC-9753-A18D1F980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1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1AC42-2E7C-4605-9D44-E82BAE558DDF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</a:t>
            </a:r>
            <a:fld id="{38F92EBE-E4EC-4FD6-8313-F70134D23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8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0EA0A513-246E-401E-B860-A2F766355D0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  </a:t>
            </a:r>
            <a:fld id="{49700231-C249-4BE0-81AE-72ED50B9E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94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94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94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4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894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94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9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248400"/>
            <a:ext cx="518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371600"/>
            <a:ext cx="7772400" cy="1676400"/>
          </a:xfrm>
        </p:spPr>
        <p:txBody>
          <a:bodyPr/>
          <a:lstStyle/>
          <a:p>
            <a:pPr algn="l" eaLnBrk="1" hangingPunct="1">
              <a:defRPr/>
            </a:pP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Logic </a:t>
            </a:r>
            <a:r>
              <a:rPr lang="ro-RO" sz="4400" dirty="0">
                <a:solidFill>
                  <a:schemeClr val="tx1"/>
                </a:solidFill>
              </a:rPr>
              <a:t>Algebra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dirty="0">
                <a:solidFill>
                  <a:schemeClr val="accent2"/>
                </a:solidFill>
              </a:rPr>
              <a:t>Part one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2819400"/>
            <a:ext cx="7924800" cy="3733800"/>
          </a:xfrm>
        </p:spPr>
        <p:txBody>
          <a:bodyPr/>
          <a:lstStyle/>
          <a:p>
            <a:pPr>
              <a:buClr>
                <a:schemeClr val="bg2"/>
              </a:buClr>
              <a:buSzPct val="75000"/>
              <a:buFont typeface="Monotype Sorts" pitchFamily="2" charset="2"/>
              <a:buNone/>
              <a:defRPr/>
            </a:pPr>
            <a:endParaRPr lang="en-US" sz="2800" i="1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en-US" sz="3600" dirty="0">
                <a:solidFill>
                  <a:schemeClr val="hlink"/>
                </a:solidFill>
              </a:rPr>
              <a:t>Combinational logic</a:t>
            </a:r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en-US" sz="36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F5288F0-58D6-412F-83C7-F86DDE4FB3C2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A409FFE4-2B0E-492F-9168-60D5DB424F3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5364" name="Rectangle 125"/>
          <p:cNvSpPr>
            <a:spLocks noChangeArrowheads="1"/>
          </p:cNvSpPr>
          <p:nvPr/>
        </p:nvSpPr>
        <p:spPr bwMode="auto">
          <a:xfrm>
            <a:off x="2362200" y="4495800"/>
            <a:ext cx="43434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24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Logic combinational circuits(cont.)</a:t>
            </a:r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2362200" y="1676400"/>
            <a:ext cx="43434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2703513" y="2076450"/>
            <a:ext cx="603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7"/>
          <p:cNvSpPr>
            <a:spLocks noChangeShapeType="1"/>
          </p:cNvSpPr>
          <p:nvPr/>
        </p:nvSpPr>
        <p:spPr bwMode="auto">
          <a:xfrm>
            <a:off x="2703513" y="2809875"/>
            <a:ext cx="603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9" name="Group 8"/>
          <p:cNvGrpSpPr>
            <a:grpSpLocks/>
          </p:cNvGrpSpPr>
          <p:nvPr/>
        </p:nvGrpSpPr>
        <p:grpSpPr bwMode="auto">
          <a:xfrm>
            <a:off x="3306763" y="1876425"/>
            <a:ext cx="314325" cy="400050"/>
            <a:chOff x="4512" y="2688"/>
            <a:chExt cx="432" cy="480"/>
          </a:xfrm>
        </p:grpSpPr>
        <p:sp>
          <p:nvSpPr>
            <p:cNvPr id="15429" name="AutoShape 9"/>
            <p:cNvSpPr>
              <a:spLocks noChangeArrowheads="1"/>
            </p:cNvSpPr>
            <p:nvPr/>
          </p:nvSpPr>
          <p:spPr bwMode="auto">
            <a:xfrm rot="5400000">
              <a:off x="4450" y="2750"/>
              <a:ext cx="480" cy="35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30" name="Oval 10"/>
            <p:cNvSpPr>
              <a:spLocks noChangeArrowheads="1"/>
            </p:cNvSpPr>
            <p:nvPr/>
          </p:nvSpPr>
          <p:spPr bwMode="auto">
            <a:xfrm>
              <a:off x="4848" y="2880"/>
              <a:ext cx="96" cy="96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5370" name="Group 11"/>
          <p:cNvGrpSpPr>
            <a:grpSpLocks/>
          </p:cNvGrpSpPr>
          <p:nvPr/>
        </p:nvGrpSpPr>
        <p:grpSpPr bwMode="auto">
          <a:xfrm>
            <a:off x="3306763" y="2609850"/>
            <a:ext cx="314325" cy="400050"/>
            <a:chOff x="4512" y="2688"/>
            <a:chExt cx="432" cy="480"/>
          </a:xfrm>
        </p:grpSpPr>
        <p:sp>
          <p:nvSpPr>
            <p:cNvPr id="15427" name="AutoShape 12"/>
            <p:cNvSpPr>
              <a:spLocks noChangeArrowheads="1"/>
            </p:cNvSpPr>
            <p:nvPr/>
          </p:nvSpPr>
          <p:spPr bwMode="auto">
            <a:xfrm rot="5400000">
              <a:off x="4450" y="2750"/>
              <a:ext cx="480" cy="35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28" name="Oval 13"/>
            <p:cNvSpPr>
              <a:spLocks noChangeArrowheads="1"/>
            </p:cNvSpPr>
            <p:nvPr/>
          </p:nvSpPr>
          <p:spPr bwMode="auto">
            <a:xfrm>
              <a:off x="4848" y="2880"/>
              <a:ext cx="96" cy="96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5371" name="AutoShape 14"/>
          <p:cNvSpPr>
            <a:spLocks noChangeArrowheads="1"/>
          </p:cNvSpPr>
          <p:nvPr/>
        </p:nvSpPr>
        <p:spPr bwMode="auto">
          <a:xfrm>
            <a:off x="4187825" y="2876550"/>
            <a:ext cx="503238" cy="466725"/>
          </a:xfrm>
          <a:prstGeom prst="flowChartDelay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3621088" y="2809875"/>
            <a:ext cx="3143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 flipV="1">
            <a:off x="3935413" y="2809875"/>
            <a:ext cx="0" cy="2000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>
            <a:off x="2676525" y="3409950"/>
            <a:ext cx="603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5" name="Group 18"/>
          <p:cNvGrpSpPr>
            <a:grpSpLocks/>
          </p:cNvGrpSpPr>
          <p:nvPr/>
        </p:nvGrpSpPr>
        <p:grpSpPr bwMode="auto">
          <a:xfrm>
            <a:off x="3279775" y="3209925"/>
            <a:ext cx="315913" cy="400050"/>
            <a:chOff x="4512" y="2688"/>
            <a:chExt cx="432" cy="480"/>
          </a:xfrm>
        </p:grpSpPr>
        <p:sp>
          <p:nvSpPr>
            <p:cNvPr id="15425" name="AutoShape 19"/>
            <p:cNvSpPr>
              <a:spLocks noChangeArrowheads="1"/>
            </p:cNvSpPr>
            <p:nvPr/>
          </p:nvSpPr>
          <p:spPr bwMode="auto">
            <a:xfrm rot="5400000">
              <a:off x="4450" y="2750"/>
              <a:ext cx="480" cy="35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26" name="Oval 20"/>
            <p:cNvSpPr>
              <a:spLocks noChangeArrowheads="1"/>
            </p:cNvSpPr>
            <p:nvPr/>
          </p:nvSpPr>
          <p:spPr bwMode="auto">
            <a:xfrm>
              <a:off x="4848" y="2880"/>
              <a:ext cx="96" cy="96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5376" name="Line 21"/>
          <p:cNvSpPr>
            <a:spLocks noChangeShapeType="1"/>
          </p:cNvSpPr>
          <p:nvPr/>
        </p:nvSpPr>
        <p:spPr bwMode="auto">
          <a:xfrm>
            <a:off x="3935413" y="3009900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22"/>
          <p:cNvSpPr>
            <a:spLocks noChangeShapeType="1"/>
          </p:cNvSpPr>
          <p:nvPr/>
        </p:nvSpPr>
        <p:spPr bwMode="auto">
          <a:xfrm>
            <a:off x="3935413" y="3209925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23"/>
          <p:cNvSpPr>
            <a:spLocks noChangeShapeType="1"/>
          </p:cNvSpPr>
          <p:nvPr/>
        </p:nvSpPr>
        <p:spPr bwMode="auto">
          <a:xfrm>
            <a:off x="3621088" y="3409950"/>
            <a:ext cx="3143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4"/>
          <p:cNvSpPr>
            <a:spLocks noChangeShapeType="1"/>
          </p:cNvSpPr>
          <p:nvPr/>
        </p:nvSpPr>
        <p:spPr bwMode="auto">
          <a:xfrm flipV="1">
            <a:off x="3935413" y="3209925"/>
            <a:ext cx="0" cy="2000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AutoShape 25"/>
          <p:cNvSpPr>
            <a:spLocks noChangeArrowheads="1"/>
          </p:cNvSpPr>
          <p:nvPr/>
        </p:nvSpPr>
        <p:spPr bwMode="auto">
          <a:xfrm>
            <a:off x="4187825" y="2143125"/>
            <a:ext cx="503238" cy="466725"/>
          </a:xfrm>
          <a:prstGeom prst="flowChartDelay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81" name="Line 26"/>
          <p:cNvSpPr>
            <a:spLocks noChangeShapeType="1"/>
          </p:cNvSpPr>
          <p:nvPr/>
        </p:nvSpPr>
        <p:spPr bwMode="auto">
          <a:xfrm>
            <a:off x="3621088" y="2076450"/>
            <a:ext cx="3143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27"/>
          <p:cNvSpPr>
            <a:spLocks noChangeShapeType="1"/>
          </p:cNvSpPr>
          <p:nvPr/>
        </p:nvSpPr>
        <p:spPr bwMode="auto">
          <a:xfrm flipV="1">
            <a:off x="3054350" y="2476500"/>
            <a:ext cx="0" cy="9334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8"/>
          <p:cNvSpPr>
            <a:spLocks noChangeShapeType="1"/>
          </p:cNvSpPr>
          <p:nvPr/>
        </p:nvSpPr>
        <p:spPr bwMode="auto">
          <a:xfrm>
            <a:off x="3054350" y="2476500"/>
            <a:ext cx="113347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29"/>
          <p:cNvSpPr>
            <a:spLocks noChangeShapeType="1"/>
          </p:cNvSpPr>
          <p:nvPr/>
        </p:nvSpPr>
        <p:spPr bwMode="auto">
          <a:xfrm flipV="1">
            <a:off x="3935413" y="2076450"/>
            <a:ext cx="0" cy="20002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0"/>
          <p:cNvSpPr>
            <a:spLocks noChangeShapeType="1"/>
          </p:cNvSpPr>
          <p:nvPr/>
        </p:nvSpPr>
        <p:spPr bwMode="auto">
          <a:xfrm>
            <a:off x="3935413" y="2276475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1"/>
          <p:cNvSpPr txBox="1">
            <a:spLocks noChangeArrowheads="1"/>
          </p:cNvSpPr>
          <p:nvPr/>
        </p:nvSpPr>
        <p:spPr bwMode="auto">
          <a:xfrm>
            <a:off x="2676525" y="2528888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5387" name="Text Box 32"/>
          <p:cNvSpPr txBox="1">
            <a:spLocks noChangeArrowheads="1"/>
          </p:cNvSpPr>
          <p:nvPr/>
        </p:nvSpPr>
        <p:spPr bwMode="auto">
          <a:xfrm>
            <a:off x="2676525" y="3128963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y</a:t>
            </a:r>
          </a:p>
        </p:txBody>
      </p:sp>
      <p:sp>
        <p:nvSpPr>
          <p:cNvPr id="15388" name="Text Box 33"/>
          <p:cNvSpPr txBox="1">
            <a:spLocks noChangeArrowheads="1"/>
          </p:cNvSpPr>
          <p:nvPr/>
        </p:nvSpPr>
        <p:spPr bwMode="auto">
          <a:xfrm>
            <a:off x="2740025" y="1795463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z</a:t>
            </a:r>
          </a:p>
        </p:txBody>
      </p:sp>
      <p:sp>
        <p:nvSpPr>
          <p:cNvPr id="15389" name="AutoShape 34"/>
          <p:cNvSpPr>
            <a:spLocks noChangeArrowheads="1"/>
          </p:cNvSpPr>
          <p:nvPr/>
        </p:nvSpPr>
        <p:spPr bwMode="auto">
          <a:xfrm flipH="1">
            <a:off x="5257800" y="2476500"/>
            <a:ext cx="539750" cy="612775"/>
          </a:xfrm>
          <a:prstGeom prst="moon">
            <a:avLst>
              <a:gd name="adj" fmla="val 8384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5390" name="Line 35"/>
          <p:cNvSpPr>
            <a:spLocks noChangeShapeType="1"/>
          </p:cNvSpPr>
          <p:nvPr/>
        </p:nvSpPr>
        <p:spPr bwMode="auto">
          <a:xfrm>
            <a:off x="3935413" y="2809875"/>
            <a:ext cx="138588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36"/>
          <p:cNvSpPr>
            <a:spLocks noChangeShapeType="1"/>
          </p:cNvSpPr>
          <p:nvPr/>
        </p:nvSpPr>
        <p:spPr bwMode="auto">
          <a:xfrm>
            <a:off x="4691063" y="3076575"/>
            <a:ext cx="3778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37"/>
          <p:cNvSpPr>
            <a:spLocks noChangeShapeType="1"/>
          </p:cNvSpPr>
          <p:nvPr/>
        </p:nvSpPr>
        <p:spPr bwMode="auto">
          <a:xfrm>
            <a:off x="5068888" y="2943225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Line 38"/>
          <p:cNvSpPr>
            <a:spLocks noChangeShapeType="1"/>
          </p:cNvSpPr>
          <p:nvPr/>
        </p:nvSpPr>
        <p:spPr bwMode="auto">
          <a:xfrm>
            <a:off x="5068888" y="2676525"/>
            <a:ext cx="25241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4" name="Line 39"/>
          <p:cNvSpPr>
            <a:spLocks noChangeShapeType="1"/>
          </p:cNvSpPr>
          <p:nvPr/>
        </p:nvSpPr>
        <p:spPr bwMode="auto">
          <a:xfrm>
            <a:off x="4691063" y="2343150"/>
            <a:ext cx="3778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Line 40"/>
          <p:cNvSpPr>
            <a:spLocks noChangeShapeType="1"/>
          </p:cNvSpPr>
          <p:nvPr/>
        </p:nvSpPr>
        <p:spPr bwMode="auto">
          <a:xfrm flipV="1">
            <a:off x="5068888" y="2343150"/>
            <a:ext cx="0" cy="3333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6" name="Line 41"/>
          <p:cNvSpPr>
            <a:spLocks noChangeShapeType="1"/>
          </p:cNvSpPr>
          <p:nvPr/>
        </p:nvSpPr>
        <p:spPr bwMode="auto">
          <a:xfrm flipV="1">
            <a:off x="5068888" y="2943225"/>
            <a:ext cx="0" cy="13335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42"/>
          <p:cNvSpPr>
            <a:spLocks noChangeShapeType="1"/>
          </p:cNvSpPr>
          <p:nvPr/>
        </p:nvSpPr>
        <p:spPr bwMode="auto">
          <a:xfrm>
            <a:off x="5824538" y="2809875"/>
            <a:ext cx="503237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Text Box 43"/>
          <p:cNvSpPr txBox="1">
            <a:spLocks noChangeArrowheads="1"/>
          </p:cNvSpPr>
          <p:nvPr/>
        </p:nvSpPr>
        <p:spPr bwMode="auto">
          <a:xfrm>
            <a:off x="5888038" y="2476500"/>
            <a:ext cx="37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000">
                <a:solidFill>
                  <a:schemeClr val="bg2"/>
                </a:solidFill>
              </a:rPr>
              <a:t>F</a:t>
            </a:r>
          </a:p>
        </p:txBody>
      </p:sp>
      <p:grpSp>
        <p:nvGrpSpPr>
          <p:cNvPr id="15399" name="Group 126"/>
          <p:cNvGrpSpPr>
            <a:grpSpLocks/>
          </p:cNvGrpSpPr>
          <p:nvPr/>
        </p:nvGrpSpPr>
        <p:grpSpPr bwMode="auto">
          <a:xfrm>
            <a:off x="2667000" y="4649788"/>
            <a:ext cx="3660775" cy="1293812"/>
            <a:chOff x="1680" y="2571"/>
            <a:chExt cx="2306" cy="815"/>
          </a:xfrm>
        </p:grpSpPr>
        <p:sp>
          <p:nvSpPr>
            <p:cNvPr id="15401" name="Line 46"/>
            <p:cNvSpPr>
              <a:spLocks noChangeShapeType="1"/>
            </p:cNvSpPr>
            <p:nvPr/>
          </p:nvSpPr>
          <p:spPr bwMode="auto">
            <a:xfrm>
              <a:off x="1703" y="2748"/>
              <a:ext cx="38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2" name="Line 47"/>
            <p:cNvSpPr>
              <a:spLocks noChangeShapeType="1"/>
            </p:cNvSpPr>
            <p:nvPr/>
          </p:nvSpPr>
          <p:spPr bwMode="auto">
            <a:xfrm>
              <a:off x="1703" y="3210"/>
              <a:ext cx="38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03" name="Group 48"/>
            <p:cNvGrpSpPr>
              <a:grpSpLocks/>
            </p:cNvGrpSpPr>
            <p:nvPr/>
          </p:nvGrpSpPr>
          <p:grpSpPr bwMode="auto">
            <a:xfrm>
              <a:off x="2083" y="2622"/>
              <a:ext cx="198" cy="252"/>
              <a:chOff x="4512" y="2688"/>
              <a:chExt cx="432" cy="480"/>
            </a:xfrm>
          </p:grpSpPr>
          <p:sp>
            <p:nvSpPr>
              <p:cNvPr id="15423" name="AutoShape 49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24" name="Oval 50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5404" name="Group 51"/>
            <p:cNvGrpSpPr>
              <a:grpSpLocks/>
            </p:cNvGrpSpPr>
            <p:nvPr/>
          </p:nvGrpSpPr>
          <p:grpSpPr bwMode="auto">
            <a:xfrm>
              <a:off x="2083" y="3084"/>
              <a:ext cx="198" cy="252"/>
              <a:chOff x="4512" y="2688"/>
              <a:chExt cx="432" cy="480"/>
            </a:xfrm>
          </p:grpSpPr>
          <p:sp>
            <p:nvSpPr>
              <p:cNvPr id="15421" name="AutoShape 52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5422" name="Oval 53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5405" name="Line 55"/>
            <p:cNvSpPr>
              <a:spLocks noChangeShapeType="1"/>
            </p:cNvSpPr>
            <p:nvPr/>
          </p:nvSpPr>
          <p:spPr bwMode="auto">
            <a:xfrm>
              <a:off x="2281" y="3210"/>
              <a:ext cx="19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6" name="AutoShape 65"/>
            <p:cNvSpPr>
              <a:spLocks noChangeArrowheads="1"/>
            </p:cNvSpPr>
            <p:nvPr/>
          </p:nvSpPr>
          <p:spPr bwMode="auto">
            <a:xfrm>
              <a:off x="2638" y="2790"/>
              <a:ext cx="317" cy="294"/>
            </a:xfrm>
            <a:prstGeom prst="flowChartDelay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07" name="Line 66"/>
            <p:cNvSpPr>
              <a:spLocks noChangeShapeType="1"/>
            </p:cNvSpPr>
            <p:nvPr/>
          </p:nvSpPr>
          <p:spPr bwMode="auto">
            <a:xfrm>
              <a:off x="2281" y="2748"/>
              <a:ext cx="19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Line 69"/>
            <p:cNvSpPr>
              <a:spLocks noChangeShapeType="1"/>
            </p:cNvSpPr>
            <p:nvPr/>
          </p:nvSpPr>
          <p:spPr bwMode="auto">
            <a:xfrm flipV="1">
              <a:off x="2479" y="2748"/>
              <a:ext cx="0" cy="12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70"/>
            <p:cNvSpPr>
              <a:spLocks noChangeShapeType="1"/>
            </p:cNvSpPr>
            <p:nvPr/>
          </p:nvSpPr>
          <p:spPr bwMode="auto">
            <a:xfrm>
              <a:off x="2479" y="2874"/>
              <a:ext cx="15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Text Box 71"/>
            <p:cNvSpPr txBox="1">
              <a:spLocks noChangeArrowheads="1"/>
            </p:cNvSpPr>
            <p:nvPr/>
          </p:nvSpPr>
          <p:spPr bwMode="auto">
            <a:xfrm>
              <a:off x="1686" y="3033"/>
              <a:ext cx="2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x</a:t>
              </a:r>
            </a:p>
          </p:txBody>
        </p:sp>
        <p:sp>
          <p:nvSpPr>
            <p:cNvPr id="15411" name="Text Box 72"/>
            <p:cNvSpPr txBox="1">
              <a:spLocks noChangeArrowheads="1"/>
            </p:cNvSpPr>
            <p:nvPr/>
          </p:nvSpPr>
          <p:spPr bwMode="auto">
            <a:xfrm>
              <a:off x="1682" y="2822"/>
              <a:ext cx="2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y</a:t>
              </a:r>
            </a:p>
          </p:txBody>
        </p:sp>
        <p:sp>
          <p:nvSpPr>
            <p:cNvPr id="15412" name="Text Box 73"/>
            <p:cNvSpPr txBox="1">
              <a:spLocks noChangeArrowheads="1"/>
            </p:cNvSpPr>
            <p:nvPr/>
          </p:nvSpPr>
          <p:spPr bwMode="auto">
            <a:xfrm>
              <a:off x="1680" y="2571"/>
              <a:ext cx="2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z</a:t>
              </a:r>
            </a:p>
          </p:txBody>
        </p:sp>
        <p:sp>
          <p:nvSpPr>
            <p:cNvPr id="15413" name="AutoShape 74"/>
            <p:cNvSpPr>
              <a:spLocks noChangeArrowheads="1"/>
            </p:cNvSpPr>
            <p:nvPr/>
          </p:nvSpPr>
          <p:spPr bwMode="auto">
            <a:xfrm flipH="1">
              <a:off x="3312" y="3000"/>
              <a:ext cx="340" cy="386"/>
            </a:xfrm>
            <a:prstGeom prst="moon">
              <a:avLst>
                <a:gd name="adj" fmla="val 83847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414" name="Line 75"/>
            <p:cNvSpPr>
              <a:spLocks noChangeShapeType="1"/>
            </p:cNvSpPr>
            <p:nvPr/>
          </p:nvSpPr>
          <p:spPr bwMode="auto">
            <a:xfrm>
              <a:off x="1728" y="3024"/>
              <a:ext cx="91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5" name="Line 78"/>
            <p:cNvSpPr>
              <a:spLocks noChangeShapeType="1"/>
            </p:cNvSpPr>
            <p:nvPr/>
          </p:nvSpPr>
          <p:spPr bwMode="auto">
            <a:xfrm>
              <a:off x="3193" y="3126"/>
              <a:ext cx="15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Line 79"/>
            <p:cNvSpPr>
              <a:spLocks noChangeShapeType="1"/>
            </p:cNvSpPr>
            <p:nvPr/>
          </p:nvSpPr>
          <p:spPr bwMode="auto">
            <a:xfrm>
              <a:off x="2955" y="2916"/>
              <a:ext cx="23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Line 80"/>
            <p:cNvSpPr>
              <a:spLocks noChangeShapeType="1"/>
            </p:cNvSpPr>
            <p:nvPr/>
          </p:nvSpPr>
          <p:spPr bwMode="auto">
            <a:xfrm flipV="1">
              <a:off x="3193" y="2916"/>
              <a:ext cx="0" cy="21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82"/>
            <p:cNvSpPr>
              <a:spLocks noChangeShapeType="1"/>
            </p:cNvSpPr>
            <p:nvPr/>
          </p:nvSpPr>
          <p:spPr bwMode="auto">
            <a:xfrm>
              <a:off x="3669" y="3210"/>
              <a:ext cx="31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Text Box 83"/>
            <p:cNvSpPr txBox="1">
              <a:spLocks noChangeArrowheads="1"/>
            </p:cNvSpPr>
            <p:nvPr/>
          </p:nvSpPr>
          <p:spPr bwMode="auto">
            <a:xfrm>
              <a:off x="3709" y="3000"/>
              <a:ext cx="2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G</a:t>
              </a:r>
            </a:p>
          </p:txBody>
        </p:sp>
        <p:sp>
          <p:nvSpPr>
            <p:cNvPr id="15420" name="Line 84"/>
            <p:cNvSpPr>
              <a:spLocks noChangeShapeType="1"/>
            </p:cNvSpPr>
            <p:nvPr/>
          </p:nvSpPr>
          <p:spPr bwMode="auto">
            <a:xfrm>
              <a:off x="2479" y="3210"/>
              <a:ext cx="873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00" name="AutoShape 128"/>
          <p:cNvSpPr>
            <a:spLocks noChangeArrowheads="1"/>
          </p:cNvSpPr>
          <p:nvPr/>
        </p:nvSpPr>
        <p:spPr bwMode="auto">
          <a:xfrm>
            <a:off x="4267200" y="38862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72EE1B-1AD9-457A-9291-7594E6BE1B5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CA0F89AC-DEE4-4947-B460-09DDB46F5C7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Duality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The dual of a logic expression is obtaining by interchanging </a:t>
            </a:r>
            <a:r>
              <a:rPr lang="ro-RO" sz="2800" dirty="0"/>
              <a:t>opera</a:t>
            </a:r>
            <a:r>
              <a:rPr lang="en-US" sz="2800" dirty="0" err="1"/>
              <a:t>tions</a:t>
            </a:r>
            <a:r>
              <a:rPr lang="en-US" sz="2800" dirty="0"/>
              <a:t> </a:t>
            </a:r>
            <a:r>
              <a:rPr lang="en-US" sz="2800" dirty="0">
                <a:latin typeface="Comic Sans MS"/>
                <a:cs typeface="Times New Roman" pitchFamily="18" charset="0"/>
              </a:rPr>
              <a:t>•</a:t>
            </a:r>
            <a:r>
              <a:rPr lang="en-US" sz="2800" dirty="0"/>
              <a:t> and +</a:t>
            </a:r>
            <a:r>
              <a:rPr lang="ro-RO" sz="2800" dirty="0"/>
              <a:t> </a:t>
            </a:r>
            <a:r>
              <a:rPr lang="en-US" sz="2800" dirty="0"/>
              <a:t>and the values of 1 and 0 in the initial expression, with respect to the initial precedence of the operations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We do not interchange x with x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Dual example: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Find H(</a:t>
            </a:r>
            <a:r>
              <a:rPr lang="en-US" sz="2400" dirty="0" err="1"/>
              <a:t>x,y,z</a:t>
            </a:r>
            <a:r>
              <a:rPr lang="en-US" sz="2400" dirty="0"/>
              <a:t>), dual for F(</a:t>
            </a:r>
            <a:r>
              <a:rPr lang="en-US" sz="2400" dirty="0" err="1"/>
              <a:t>x,y,z</a:t>
            </a:r>
            <a:r>
              <a:rPr lang="en-US" sz="2400" dirty="0"/>
              <a:t>) = x</a:t>
            </a:r>
            <a:r>
              <a:rPr lang="ro-RO" sz="2400" dirty="0"/>
              <a:t> </a:t>
            </a:r>
            <a:r>
              <a:rPr lang="ro-RO" sz="2400" dirty="0">
                <a:sym typeface="Symbol" pitchFamily="18" charset="2"/>
              </a:rPr>
              <a:t> </a:t>
            </a:r>
            <a:r>
              <a:rPr lang="en-US" sz="2400" dirty="0"/>
              <a:t>y </a:t>
            </a:r>
            <a:r>
              <a:rPr lang="ro-RO" sz="2400" dirty="0">
                <a:sym typeface="Symbol" pitchFamily="18" charset="2"/>
              </a:rPr>
              <a:t></a:t>
            </a:r>
            <a:r>
              <a:rPr lang="en-US" sz="2400" dirty="0"/>
              <a:t> z + x </a:t>
            </a:r>
            <a:r>
              <a:rPr lang="ro-RO" sz="2400" dirty="0">
                <a:sym typeface="Symbol" pitchFamily="18" charset="2"/>
              </a:rPr>
              <a:t></a:t>
            </a:r>
            <a:r>
              <a:rPr lang="en-US" sz="2400" dirty="0"/>
              <a:t> y </a:t>
            </a:r>
            <a:r>
              <a:rPr lang="ro-RO" sz="2400" dirty="0">
                <a:sym typeface="Symbol" pitchFamily="18" charset="2"/>
              </a:rPr>
              <a:t></a:t>
            </a:r>
            <a:r>
              <a:rPr lang="en-US" sz="2400" dirty="0"/>
              <a:t> z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ro-RO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H  = (x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y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z) </a:t>
            </a:r>
            <a:r>
              <a:rPr lang="ro-RO" sz="2400" dirty="0">
                <a:sym typeface="Symbol" pitchFamily="18" charset="2"/>
              </a:rPr>
              <a:t> </a:t>
            </a:r>
            <a:r>
              <a:rPr lang="en-US" sz="2400" dirty="0"/>
              <a:t>(x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y</a:t>
            </a:r>
            <a:r>
              <a:rPr lang="ro-RO" sz="2400" dirty="0"/>
              <a:t> </a:t>
            </a:r>
            <a:r>
              <a:rPr lang="en-US" sz="2400" dirty="0"/>
              <a:t>+ z)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Dual expression has not always the same truth value with the initial expression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For a </a:t>
            </a:r>
            <a:r>
              <a:rPr lang="en-US" sz="2800" dirty="0" err="1"/>
              <a:t>boolean</a:t>
            </a:r>
            <a:r>
              <a:rPr lang="ro-RO" sz="2800" dirty="0"/>
              <a:t> </a:t>
            </a:r>
            <a:r>
              <a:rPr lang="ro-RO" sz="2800" b="1" u="sng" dirty="0"/>
              <a:t>e</a:t>
            </a:r>
            <a:r>
              <a:rPr lang="en-US" sz="2800" b="1" u="sng" dirty="0"/>
              <a:t>quality</a:t>
            </a:r>
            <a:r>
              <a:rPr lang="ro-RO" sz="2800" b="1" dirty="0"/>
              <a:t> </a:t>
            </a:r>
            <a:r>
              <a:rPr lang="en-US" sz="2800" dirty="0"/>
              <a:t>the dual expression is also valid</a:t>
            </a:r>
            <a:r>
              <a:rPr lang="ro-RO" sz="2800" dirty="0"/>
              <a:t>.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5029200" y="3048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56388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64770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>
            <a:off x="69342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>
            <a:off x="7391400" y="3886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5"/>
          <p:cNvSpPr>
            <a:spLocks noChangeShapeType="1"/>
          </p:cNvSpPr>
          <p:nvPr/>
        </p:nvSpPr>
        <p:spPr bwMode="auto">
          <a:xfrm>
            <a:off x="2514600" y="4559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7"/>
          <p:cNvSpPr>
            <a:spLocks noChangeShapeType="1"/>
          </p:cNvSpPr>
          <p:nvPr/>
        </p:nvSpPr>
        <p:spPr bwMode="auto">
          <a:xfrm>
            <a:off x="3581400" y="4533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8"/>
          <p:cNvSpPr>
            <a:spLocks noChangeShapeType="1"/>
          </p:cNvSpPr>
          <p:nvPr/>
        </p:nvSpPr>
        <p:spPr bwMode="auto">
          <a:xfrm>
            <a:off x="4038600" y="4533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4572000" y="4533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3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D3CD9B-C1CB-4FDD-B06D-CF94FF3AA3FA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30F2E46F-D0A1-4394-A2DA-3F021B824C8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08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Duality properties</a:t>
            </a:r>
          </a:p>
        </p:txBody>
      </p:sp>
      <p:sp>
        <p:nvSpPr>
          <p:cNvPr id="308231" name="Rectangle 7"/>
          <p:cNvSpPr>
            <a:spLocks noChangeArrowheads="1"/>
          </p:cNvSpPr>
          <p:nvPr/>
        </p:nvSpPr>
        <p:spPr bwMode="auto">
          <a:xfrm>
            <a:off x="457200" y="1570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	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1.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+ 0 = X	  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2.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• 1  = X 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(dual for 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endParaRPr lang="en-US" sz="2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	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3.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+ 1  = 1 	  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4.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• 0  = 0  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(dual for</a:t>
            </a:r>
            <a:r>
              <a:rPr lang="ro-RO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	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5.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+ X = X 	  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6.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• X  = X 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(dual for 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5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	7.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+ X = 1 	  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8.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• X  = 0 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(dual for </a:t>
            </a:r>
            <a:r>
              <a:rPr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7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</a:t>
            </a:r>
            <a:endParaRPr lang="en-US" sz="20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2057400" y="3810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21511" name="Line 9"/>
          <p:cNvSpPr>
            <a:spLocks noChangeShapeType="1"/>
          </p:cNvSpPr>
          <p:nvPr/>
        </p:nvSpPr>
        <p:spPr bwMode="auto">
          <a:xfrm>
            <a:off x="4267200" y="3810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C41B2A-C8C3-4F27-8863-9CD8F640EEE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F6A1E2CC-AA0F-4FCB-B106-EE8322F3748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/>
              <a:t> Other properties of the Boolean Algebra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o-RO" sz="2800" b="1" u="sng" dirty="0"/>
              <a:t>Absorb</a:t>
            </a:r>
            <a:r>
              <a:rPr lang="en-US" sz="2800" b="1" u="sng" dirty="0" err="1"/>
              <a:t>tion</a:t>
            </a:r>
            <a:r>
              <a:rPr lang="ro-RO" sz="2800" b="1" u="sng" dirty="0"/>
              <a:t>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dirty="0"/>
              <a:t>x + x</a:t>
            </a:r>
            <a:r>
              <a:rPr lang="ro-RO" sz="2800" dirty="0"/>
              <a:t> </a:t>
            </a:r>
            <a:r>
              <a:rPr lang="en-US" sz="2800" dirty="0">
                <a:latin typeface="Comic Sans MS"/>
              </a:rPr>
              <a:t>•</a:t>
            </a:r>
            <a:r>
              <a:rPr lang="ro-RO" sz="2800" dirty="0"/>
              <a:t> </a:t>
            </a:r>
            <a:r>
              <a:rPr lang="en-US" sz="2800" dirty="0"/>
              <a:t>y = x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o-RO" sz="2800" dirty="0"/>
              <a:t>x </a:t>
            </a:r>
            <a:r>
              <a:rPr lang="en-US" sz="2800" dirty="0">
                <a:latin typeface="Comic Sans MS"/>
              </a:rPr>
              <a:t>•</a:t>
            </a:r>
            <a:r>
              <a:rPr lang="ro-RO" sz="2800" dirty="0"/>
              <a:t> (</a:t>
            </a:r>
            <a:r>
              <a:rPr lang="en-US" sz="2800" dirty="0"/>
              <a:t>x</a:t>
            </a:r>
            <a:r>
              <a:rPr lang="ro-RO" sz="2800" dirty="0"/>
              <a:t> </a:t>
            </a:r>
            <a:r>
              <a:rPr lang="en-US" sz="2800" dirty="0"/>
              <a:t>+</a:t>
            </a:r>
            <a:r>
              <a:rPr lang="ro-RO" sz="2800" dirty="0"/>
              <a:t> </a:t>
            </a:r>
            <a:r>
              <a:rPr lang="en-US" sz="2800" dirty="0"/>
              <a:t>y) = x  (dual)</a:t>
            </a:r>
          </a:p>
          <a:p>
            <a:pPr marL="990600" lvl="1" indent="-533400" eaLnBrk="1" hangingPunct="1">
              <a:defRPr/>
            </a:pPr>
            <a:r>
              <a:rPr lang="ro-RO" sz="2400" b="1" dirty="0"/>
              <a:t>Demonstra</a:t>
            </a:r>
            <a:r>
              <a:rPr lang="en-US" sz="2400" b="1" dirty="0" err="1"/>
              <a:t>tion</a:t>
            </a:r>
            <a:r>
              <a:rPr lang="en-US" sz="2400" b="1" dirty="0"/>
              <a:t>:</a:t>
            </a:r>
            <a:br>
              <a:rPr lang="en-US" sz="2400" b="1" dirty="0"/>
            </a:br>
            <a:r>
              <a:rPr lang="ro-RO" sz="2400" b="1" dirty="0"/>
              <a:t>	</a:t>
            </a:r>
            <a:r>
              <a:rPr lang="en-US" sz="2400" dirty="0"/>
              <a:t>x + x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</a:rPr>
              <a:t>•</a:t>
            </a:r>
            <a:r>
              <a:rPr lang="ro-RO" sz="2400" dirty="0"/>
              <a:t> </a:t>
            </a:r>
            <a:r>
              <a:rPr lang="en-US" sz="2400" dirty="0"/>
              <a:t>y = x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</a:rPr>
              <a:t>•</a:t>
            </a:r>
            <a:r>
              <a:rPr lang="ro-RO" sz="2400" dirty="0"/>
              <a:t> </a:t>
            </a:r>
            <a:r>
              <a:rPr lang="en-US" sz="2400" dirty="0"/>
              <a:t>1 + x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</a:rPr>
              <a:t>•</a:t>
            </a:r>
            <a:r>
              <a:rPr lang="ro-RO" sz="2400" dirty="0"/>
              <a:t> </a:t>
            </a:r>
            <a:r>
              <a:rPr lang="en-US" sz="2400" dirty="0"/>
              <a:t>y</a:t>
            </a:r>
            <a:br>
              <a:rPr lang="en-US" sz="2400" dirty="0"/>
            </a:br>
            <a:r>
              <a:rPr lang="en-US" sz="2400" dirty="0"/>
              <a:t>		</a:t>
            </a:r>
            <a:r>
              <a:rPr lang="ro-RO" sz="2400" dirty="0"/>
              <a:t>   </a:t>
            </a:r>
            <a:r>
              <a:rPr lang="en-US" sz="2400" dirty="0"/>
              <a:t>= x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</a:rPr>
              <a:t>•</a:t>
            </a:r>
            <a:r>
              <a:rPr lang="ro-RO" sz="2400" dirty="0"/>
              <a:t> </a:t>
            </a:r>
            <a:r>
              <a:rPr lang="en-US" sz="2400" dirty="0"/>
              <a:t>(1+y) </a:t>
            </a:r>
            <a:br>
              <a:rPr lang="en-US" sz="2400" dirty="0"/>
            </a:br>
            <a:r>
              <a:rPr lang="en-US" sz="2400" dirty="0"/>
              <a:t>		 </a:t>
            </a:r>
            <a:r>
              <a:rPr lang="ro-RO" sz="2400" dirty="0"/>
              <a:t>  </a:t>
            </a:r>
            <a:r>
              <a:rPr lang="en-US" sz="2400" dirty="0"/>
              <a:t>= x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</a:rPr>
              <a:t>•</a:t>
            </a:r>
            <a:r>
              <a:rPr lang="ro-RO" sz="2400" dirty="0"/>
              <a:t> </a:t>
            </a:r>
            <a:r>
              <a:rPr lang="en-US" sz="2400" dirty="0"/>
              <a:t>1</a:t>
            </a:r>
            <a:br>
              <a:rPr lang="en-US" sz="2400" dirty="0"/>
            </a:br>
            <a:r>
              <a:rPr lang="en-US" sz="2400" dirty="0"/>
              <a:t>		 </a:t>
            </a:r>
            <a:r>
              <a:rPr lang="ro-RO" sz="2400" dirty="0"/>
              <a:t>  </a:t>
            </a:r>
            <a:r>
              <a:rPr lang="en-US" sz="2400" dirty="0"/>
              <a:t>= x</a:t>
            </a:r>
            <a:r>
              <a:rPr lang="ro-RO" sz="2400" dirty="0"/>
              <a:t> </a:t>
            </a:r>
          </a:p>
          <a:p>
            <a:pPr marL="1371600" lvl="2" indent="-457200" eaLnBrk="1" hangingPunct="1">
              <a:buFont typeface="Wingdings" pitchFamily="2" charset="2"/>
              <a:buNone/>
              <a:defRPr/>
            </a:pPr>
            <a:r>
              <a:rPr lang="en-US" sz="2000" dirty="0"/>
              <a:t>Q</a:t>
            </a:r>
            <a:r>
              <a:rPr lang="ro-RO" sz="2000" dirty="0"/>
              <a:t>.</a:t>
            </a:r>
            <a:r>
              <a:rPr lang="en-US" sz="2000" dirty="0"/>
              <a:t>E</a:t>
            </a:r>
            <a:r>
              <a:rPr lang="ro-RO" sz="2000" dirty="0"/>
              <a:t>.</a:t>
            </a:r>
            <a:r>
              <a:rPr lang="en-US" sz="2000" dirty="0"/>
              <a:t>D</a:t>
            </a:r>
            <a:r>
              <a:rPr lang="ro-RO" sz="2000" dirty="0"/>
              <a:t>.</a:t>
            </a:r>
            <a:r>
              <a:rPr lang="en-US" sz="2000" dirty="0"/>
              <a:t>  </a:t>
            </a:r>
            <a:endParaRPr lang="ro-RO" sz="2000" dirty="0"/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r>
              <a:rPr lang="ro-RO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2</a:t>
            </a:r>
            <a:r>
              <a:rPr lang="en-US" sz="2400" dirty="0"/>
              <a:t> is true because of the duality principle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1773C5-89DD-484D-B10F-08173FB1C93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94D1A38B-8226-49F2-8E84-B21B2CD90AD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/>
              <a:t> Other properties of the </a:t>
            </a:r>
            <a:r>
              <a:rPr lang="en-US" sz="4000" dirty="0" err="1"/>
              <a:t>boolean</a:t>
            </a:r>
            <a:r>
              <a:rPr lang="en-US" sz="4000" dirty="0"/>
              <a:t> algebra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u="sng" dirty="0"/>
              <a:t>Consensus theorem</a:t>
            </a:r>
            <a:endParaRPr lang="ro-RO" sz="2800" b="1" u="sng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 err="1"/>
              <a:t>xy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r>
              <a:rPr lang="en-US" sz="2800" dirty="0"/>
              <a:t> + </a:t>
            </a:r>
            <a:r>
              <a:rPr lang="en-US" sz="2800" dirty="0" err="1">
                <a:solidFill>
                  <a:srgbClr val="00FFFF"/>
                </a:solidFill>
              </a:rPr>
              <a:t>yz</a:t>
            </a:r>
            <a:r>
              <a:rPr lang="en-US" sz="2800" dirty="0"/>
              <a:t> = </a:t>
            </a:r>
            <a:r>
              <a:rPr lang="en-US" sz="2800" dirty="0" err="1"/>
              <a:t>xy</a:t>
            </a:r>
            <a:r>
              <a:rPr lang="en-US" sz="2800" dirty="0"/>
              <a:t> + </a:t>
            </a:r>
            <a:r>
              <a:rPr lang="ro-RO" sz="2800" dirty="0"/>
              <a:t> </a:t>
            </a:r>
            <a:r>
              <a:rPr lang="en-US" sz="2800" dirty="0" err="1"/>
              <a:t>xz</a:t>
            </a:r>
            <a:endParaRPr lang="en-US" sz="2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(</a:t>
            </a:r>
            <a:r>
              <a:rPr lang="en-US" sz="2800" dirty="0" err="1"/>
              <a:t>x+y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</a:t>
            </a:r>
            <a:r>
              <a:rPr lang="en-US" sz="2800" dirty="0" err="1"/>
              <a:t>x+z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>
                <a:solidFill>
                  <a:srgbClr val="00FFFF"/>
                </a:solidFill>
              </a:rPr>
              <a:t>(</a:t>
            </a:r>
            <a:r>
              <a:rPr lang="en-US" sz="2800" dirty="0" err="1">
                <a:solidFill>
                  <a:srgbClr val="00FFFF"/>
                </a:solidFill>
              </a:rPr>
              <a:t>y+z</a:t>
            </a:r>
            <a:r>
              <a:rPr lang="en-US" sz="2800" dirty="0">
                <a:solidFill>
                  <a:srgbClr val="00FFFF"/>
                </a:solidFill>
              </a:rPr>
              <a:t>) </a:t>
            </a:r>
            <a:r>
              <a:rPr lang="en-US" sz="2800" dirty="0"/>
              <a:t>= (</a:t>
            </a:r>
            <a:r>
              <a:rPr lang="en-US" sz="2800" dirty="0" err="1"/>
              <a:t>x+y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</a:t>
            </a:r>
            <a:r>
              <a:rPr lang="en-US" sz="2800" dirty="0" err="1"/>
              <a:t>x+z</a:t>
            </a:r>
            <a:r>
              <a:rPr lang="en-US" sz="2800" dirty="0"/>
              <a:t>)  -- (dual)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o-RO" sz="2800" b="1" dirty="0"/>
              <a:t>Demonstra</a:t>
            </a:r>
            <a:r>
              <a:rPr lang="en-US" sz="2800" b="1" dirty="0" err="1"/>
              <a:t>tion</a:t>
            </a:r>
            <a:r>
              <a:rPr lang="en-US" sz="2800" b="1" dirty="0"/>
              <a:t>:</a:t>
            </a:r>
            <a:br>
              <a:rPr lang="en-US" sz="2800" b="1" dirty="0"/>
            </a:br>
            <a:r>
              <a:rPr lang="en-US" sz="2800" dirty="0" err="1"/>
              <a:t>xy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r>
              <a:rPr lang="en-US" sz="2800" dirty="0"/>
              <a:t> + </a:t>
            </a:r>
            <a:r>
              <a:rPr lang="en-US" sz="2800" dirty="0" err="1"/>
              <a:t>yz</a:t>
            </a:r>
            <a:r>
              <a:rPr lang="en-US" sz="2800" dirty="0"/>
              <a:t> = </a:t>
            </a:r>
            <a:r>
              <a:rPr lang="en-US" sz="2800" dirty="0" err="1"/>
              <a:t>xy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r>
              <a:rPr lang="en-US" sz="2800" dirty="0"/>
              <a:t> + (</a:t>
            </a:r>
            <a:r>
              <a:rPr lang="en-US" sz="2800" dirty="0" err="1"/>
              <a:t>x+x</a:t>
            </a:r>
            <a:r>
              <a:rPr lang="en-US" sz="2800" dirty="0"/>
              <a:t>)</a:t>
            </a:r>
            <a:r>
              <a:rPr lang="en-US" sz="2800" dirty="0" err="1"/>
              <a:t>yz</a:t>
            </a:r>
            <a:br>
              <a:rPr lang="en-US" sz="2800" dirty="0"/>
            </a:br>
            <a:r>
              <a:rPr lang="en-US" sz="2800" dirty="0"/>
              <a:t>			= </a:t>
            </a:r>
            <a:r>
              <a:rPr lang="en-US" sz="2800" dirty="0" err="1"/>
              <a:t>xy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r>
              <a:rPr lang="en-US" sz="2800" dirty="0"/>
              <a:t> + xyz + </a:t>
            </a:r>
            <a:r>
              <a:rPr lang="ro-RO" sz="2800" dirty="0"/>
              <a:t> </a:t>
            </a:r>
            <a:r>
              <a:rPr lang="en-US" sz="2800" dirty="0"/>
              <a:t>xyz</a:t>
            </a:r>
            <a:br>
              <a:rPr lang="en-US" sz="2800" dirty="0"/>
            </a:br>
            <a:r>
              <a:rPr lang="en-US" sz="2800" dirty="0"/>
              <a:t>			= (</a:t>
            </a:r>
            <a:r>
              <a:rPr lang="en-US" sz="2800" dirty="0" err="1"/>
              <a:t>xy</a:t>
            </a:r>
            <a:r>
              <a:rPr lang="en-US" sz="2800" dirty="0"/>
              <a:t> + xyz) + (</a:t>
            </a:r>
            <a:r>
              <a:rPr lang="en-US" sz="2800" dirty="0" err="1"/>
              <a:t>xz</a:t>
            </a:r>
            <a:r>
              <a:rPr lang="en-US" sz="2800" dirty="0"/>
              <a:t> + </a:t>
            </a:r>
            <a:r>
              <a:rPr lang="ro-RO" sz="2800" dirty="0"/>
              <a:t> </a:t>
            </a:r>
            <a:r>
              <a:rPr lang="en-US" sz="2800" dirty="0" err="1"/>
              <a:t>xzy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			= </a:t>
            </a:r>
            <a:r>
              <a:rPr lang="en-US" sz="2800" dirty="0" err="1"/>
              <a:t>xy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br>
              <a:rPr lang="en-US" sz="2800" dirty="0"/>
            </a:br>
            <a:r>
              <a:rPr lang="en-US" sz="2400" dirty="0"/>
              <a:t>Q</a:t>
            </a:r>
            <a:r>
              <a:rPr lang="ro-RO" sz="2400" dirty="0"/>
              <a:t>.</a:t>
            </a:r>
            <a:r>
              <a:rPr lang="en-US" sz="2400" dirty="0"/>
              <a:t>E</a:t>
            </a:r>
            <a:r>
              <a:rPr lang="ro-RO" sz="2400" dirty="0"/>
              <a:t>.</a:t>
            </a:r>
            <a:r>
              <a:rPr lang="en-US" sz="2400" dirty="0"/>
              <a:t>D</a:t>
            </a:r>
            <a:r>
              <a:rPr lang="ro-RO" sz="2400" dirty="0"/>
              <a:t>.</a:t>
            </a:r>
            <a:r>
              <a:rPr lang="en-US" sz="2800" dirty="0"/>
              <a:t> </a:t>
            </a:r>
            <a:endParaRPr lang="ro-RO" sz="2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800" dirty="0"/>
              <a:t>	</a:t>
            </a:r>
            <a:r>
              <a:rPr lang="en-US" sz="2800" dirty="0">
                <a:solidFill>
                  <a:schemeClr val="hlink"/>
                </a:solidFill>
              </a:rPr>
              <a:t>2</a:t>
            </a:r>
            <a:r>
              <a:rPr lang="en-US" sz="2800" dirty="0"/>
              <a:t> is true due to the duality principle</a:t>
            </a:r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1828800" y="213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4114800" y="213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2133600" y="2667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5029200" y="2667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1828800" y="3505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>
            <a:off x="4038600" y="3505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5257800" y="3505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>
            <a:off x="42672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60198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5486400" y="4267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6324600" y="4267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>
            <a:off x="4267200" y="4648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BB045E-B60C-4AB0-885C-E8B60AF85EC8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80BD7446-3EB7-4849-80E1-5D85EA61ED9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6610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Truth tables</a:t>
            </a:r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641475"/>
            <a:ext cx="5486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They contain all the possible combinations of the function’s variables</a:t>
            </a:r>
            <a:r>
              <a:rPr lang="ro-RO" sz="2800" dirty="0"/>
              <a:t> </a:t>
            </a:r>
          </a:p>
          <a:p>
            <a:pPr eaLnBrk="1" hangingPunct="1">
              <a:defRPr/>
            </a:pPr>
            <a:r>
              <a:rPr lang="en-US" sz="2800" dirty="0"/>
              <a:t>Let be the functions</a:t>
            </a:r>
            <a:r>
              <a:rPr lang="ro-RO" sz="2800" dirty="0"/>
              <a:t>:</a:t>
            </a:r>
          </a:p>
          <a:p>
            <a:pPr lvl="1" eaLnBrk="1" hangingPunct="1">
              <a:defRPr/>
            </a:pPr>
            <a:r>
              <a:rPr lang="en-US" sz="2400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dirty="0" err="1"/>
              <a:t>x,y,z</a:t>
            </a:r>
            <a:r>
              <a:rPr lang="en-US" sz="2400" dirty="0"/>
              <a:t>)</a:t>
            </a:r>
            <a:r>
              <a:rPr lang="ro-RO" sz="2400" dirty="0"/>
              <a:t> </a:t>
            </a:r>
            <a:r>
              <a:rPr lang="en-US" sz="2400" dirty="0"/>
              <a:t>true if </a:t>
            </a:r>
            <a:r>
              <a:rPr lang="en-US" sz="2400" u="sng" dirty="0"/>
              <a:t>at least</a:t>
            </a:r>
            <a:r>
              <a:rPr lang="en-US" sz="2400" dirty="0"/>
              <a:t> one input is true</a:t>
            </a:r>
            <a:endParaRPr lang="ro-RO" sz="2400" dirty="0"/>
          </a:p>
          <a:p>
            <a:pPr lvl="1" eaLnBrk="1" hangingPunct="1">
              <a:defRPr/>
            </a:pPr>
            <a:r>
              <a:rPr lang="en-US" sz="2400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(</a:t>
            </a:r>
            <a:r>
              <a:rPr lang="en-US" sz="2400" dirty="0" err="1"/>
              <a:t>x,y,z</a:t>
            </a:r>
            <a:r>
              <a:rPr lang="en-US" sz="2400" dirty="0"/>
              <a:t>) true if </a:t>
            </a:r>
            <a:r>
              <a:rPr lang="en-US" sz="2400" u="sng" dirty="0"/>
              <a:t>exactly two</a:t>
            </a:r>
            <a:r>
              <a:rPr lang="en-US" sz="2400" dirty="0"/>
              <a:t> of inputs are true</a:t>
            </a:r>
            <a:endParaRPr lang="ro-RO" sz="2400" dirty="0"/>
          </a:p>
          <a:p>
            <a:pPr lvl="1" eaLnBrk="1" hangingPunct="1">
              <a:defRPr/>
            </a:pPr>
            <a:r>
              <a:rPr lang="en-US" sz="2400" dirty="0"/>
              <a:t>F</a:t>
            </a:r>
            <a:r>
              <a:rPr lang="en-US" sz="2400" baseline="-25000" dirty="0"/>
              <a:t>3</a:t>
            </a:r>
            <a:r>
              <a:rPr lang="en-US" sz="2400" dirty="0"/>
              <a:t>(</a:t>
            </a:r>
            <a:r>
              <a:rPr lang="en-US" sz="2400" dirty="0" err="1"/>
              <a:t>x,y,z</a:t>
            </a:r>
            <a:r>
              <a:rPr lang="en-US" sz="2400" dirty="0"/>
              <a:t>) true if </a:t>
            </a:r>
            <a:r>
              <a:rPr lang="en-US" sz="2400" u="sng" dirty="0"/>
              <a:t>all three</a:t>
            </a:r>
            <a:r>
              <a:rPr lang="en-US" sz="2400" dirty="0"/>
              <a:t> inputs are true.</a:t>
            </a:r>
          </a:p>
        </p:txBody>
      </p:sp>
      <p:graphicFrame>
        <p:nvGraphicFramePr>
          <p:cNvPr id="196714" name="Group 1130"/>
          <p:cNvGraphicFramePr>
            <a:graphicFrameLocks noGrp="1"/>
          </p:cNvGraphicFramePr>
          <p:nvPr/>
        </p:nvGraphicFramePr>
        <p:xfrm>
          <a:off x="5638800" y="1524000"/>
          <a:ext cx="3149602" cy="4664079"/>
        </p:xfrm>
        <a:graphic>
          <a:graphicData uri="http://schemas.openxmlformats.org/drawingml/2006/table">
            <a:tbl>
              <a:tblPr/>
              <a:tblGrid>
                <a:gridCol w="41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12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46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31" marR="91431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5FA4A5-5796-4CA5-96A2-72ECD03E834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5659489-D0A9-42FB-AA8C-35801CEF426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49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Truth tables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41475"/>
            <a:ext cx="86868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Which are the expressions of the three logic functions?</a:t>
            </a:r>
            <a:r>
              <a:rPr lang="ro-RO" dirty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x + y + z</a:t>
            </a:r>
          </a:p>
          <a:p>
            <a:pPr lvl="1" eaLnBrk="1" hangingPunct="1">
              <a:defRPr/>
            </a:pPr>
            <a:r>
              <a:rPr lang="en-US" dirty="0"/>
              <a:t>F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x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z</a:t>
            </a:r>
          </a:p>
          <a:p>
            <a:pPr lvl="1" eaLnBrk="1" hangingPunct="1">
              <a:defRPr/>
            </a:pP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(x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z) + (x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z) + (x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z) </a:t>
            </a:r>
            <a:r>
              <a:rPr lang="en-US" sz="2400" b="1" dirty="0">
                <a:solidFill>
                  <a:schemeClr val="hlink"/>
                </a:solidFill>
              </a:rPr>
              <a:t>(1)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                      = (x 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 y + x 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 z + y 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 z)(x </a:t>
            </a:r>
            <a:r>
              <a:rPr lang="en-US" dirty="0">
                <a:latin typeface="Comic Sans MS"/>
              </a:rPr>
              <a:t>•</a:t>
            </a:r>
            <a:r>
              <a:rPr lang="en-US" sz="2800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sz="2800" dirty="0"/>
              <a:t> z) </a:t>
            </a:r>
            <a:r>
              <a:rPr lang="en-US" sz="2400" b="1" dirty="0">
                <a:solidFill>
                  <a:schemeClr val="hlink"/>
                </a:solidFill>
              </a:rPr>
              <a:t>(2)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/>
              <a:t>Obs. x </a:t>
            </a:r>
            <a:r>
              <a:rPr lang="en-US" dirty="0">
                <a:latin typeface="Comic Sans MS"/>
              </a:rPr>
              <a:t>•</a:t>
            </a:r>
            <a:r>
              <a:rPr lang="en-US" sz="2800" dirty="0"/>
              <a:t> y </a:t>
            </a:r>
            <a:r>
              <a:rPr lang="en-US" dirty="0">
                <a:latin typeface="Comic Sans MS"/>
              </a:rPr>
              <a:t>•</a:t>
            </a:r>
            <a:r>
              <a:rPr lang="en-US" sz="2800" dirty="0"/>
              <a:t> z = x + y + z</a:t>
            </a:r>
            <a:endParaRPr lang="ro-RO" sz="2800" dirty="0"/>
          </a:p>
        </p:txBody>
      </p:sp>
      <p:sp>
        <p:nvSpPr>
          <p:cNvPr id="25606" name="Line 90"/>
          <p:cNvSpPr>
            <a:spLocks noChangeShapeType="1"/>
          </p:cNvSpPr>
          <p:nvPr/>
        </p:nvSpPr>
        <p:spPr bwMode="auto">
          <a:xfrm>
            <a:off x="35052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91"/>
          <p:cNvSpPr>
            <a:spLocks noChangeShapeType="1"/>
          </p:cNvSpPr>
          <p:nvPr/>
        </p:nvSpPr>
        <p:spPr bwMode="auto">
          <a:xfrm>
            <a:off x="48006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92"/>
          <p:cNvSpPr>
            <a:spLocks noChangeShapeType="1"/>
          </p:cNvSpPr>
          <p:nvPr/>
        </p:nvSpPr>
        <p:spPr bwMode="auto">
          <a:xfrm>
            <a:off x="6019800" y="38862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3"/>
          <p:cNvSpPr>
            <a:spLocks noChangeShapeType="1"/>
          </p:cNvSpPr>
          <p:nvPr/>
        </p:nvSpPr>
        <p:spPr bwMode="auto">
          <a:xfrm>
            <a:off x="5562600" y="44196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94"/>
          <p:cNvSpPr>
            <a:spLocks noChangeShapeType="1"/>
          </p:cNvSpPr>
          <p:nvPr/>
        </p:nvSpPr>
        <p:spPr bwMode="auto">
          <a:xfrm>
            <a:off x="990600" y="50292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95"/>
          <p:cNvSpPr>
            <a:spLocks noChangeShapeType="1"/>
          </p:cNvSpPr>
          <p:nvPr/>
        </p:nvSpPr>
        <p:spPr bwMode="auto">
          <a:xfrm>
            <a:off x="2514600" y="5029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96"/>
          <p:cNvSpPr>
            <a:spLocks noChangeShapeType="1"/>
          </p:cNvSpPr>
          <p:nvPr/>
        </p:nvSpPr>
        <p:spPr bwMode="auto">
          <a:xfrm>
            <a:off x="3048000" y="5029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97"/>
          <p:cNvSpPr>
            <a:spLocks noChangeShapeType="1"/>
          </p:cNvSpPr>
          <p:nvPr/>
        </p:nvSpPr>
        <p:spPr bwMode="auto">
          <a:xfrm>
            <a:off x="3581400" y="5029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26AA82-8C4A-4168-BACB-8BA5E2DA676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F694023-F49C-44FD-A79C-A1E65B23DF1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Truth tables(cont.)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Truth table: unique representation of a </a:t>
            </a:r>
            <a:r>
              <a:rPr lang="en-US" sz="2800" dirty="0" err="1"/>
              <a:t>boolean</a:t>
            </a:r>
            <a:r>
              <a:rPr lang="en-US" sz="2800" dirty="0"/>
              <a:t> function</a:t>
            </a:r>
          </a:p>
          <a:p>
            <a:pPr eaLnBrk="1" hangingPunct="1">
              <a:defRPr/>
            </a:pPr>
            <a:r>
              <a:rPr lang="en-US" sz="2800" dirty="0"/>
              <a:t>If two functions have identical truth tables, the functions are equivalent (and vice versa).</a:t>
            </a:r>
          </a:p>
          <a:p>
            <a:pPr eaLnBrk="1" hangingPunct="1">
              <a:defRPr/>
            </a:pPr>
            <a:r>
              <a:rPr lang="en-US" sz="2800" dirty="0"/>
              <a:t>The truth tables can be used to demonstrate </a:t>
            </a:r>
            <a:r>
              <a:rPr lang="ro-RO" sz="2800" dirty="0"/>
              <a:t>diverse e</a:t>
            </a:r>
            <a:r>
              <a:rPr lang="en-US" sz="2800" dirty="0"/>
              <a:t>qualities. </a:t>
            </a:r>
          </a:p>
          <a:p>
            <a:pPr marL="0" indent="0" eaLnBrk="1" hangingPunct="1"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954D2A-13A0-469B-81DD-5E4ED2501D62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8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9CD1D22D-8802-4CAC-9EC4-D34E3DC0F2DC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logic expressions are not unique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5808663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The expressions that may represent a logic function are not unique</a:t>
            </a:r>
          </a:p>
          <a:p>
            <a:pPr eaLnBrk="1" hangingPunct="1">
              <a:defRPr/>
            </a:pPr>
            <a:r>
              <a:rPr lang="en-US" sz="2800" dirty="0"/>
              <a:t>Example:</a:t>
            </a:r>
          </a:p>
          <a:p>
            <a:pPr lvl="1" eaLnBrk="1" hangingPunct="1">
              <a:defRPr/>
            </a:pPr>
            <a:r>
              <a:rPr lang="en-US" sz="2400" dirty="0"/>
              <a:t>F(</a:t>
            </a:r>
            <a:r>
              <a:rPr lang="en-US" sz="2400" dirty="0" err="1"/>
              <a:t>x,y,z</a:t>
            </a:r>
            <a:r>
              <a:rPr lang="en-US" sz="2400" dirty="0"/>
              <a:t>) = x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  <a:cs typeface="Times New Roman" pitchFamily="18" charset="0"/>
              </a:rPr>
              <a:t>•</a:t>
            </a:r>
            <a:r>
              <a:rPr lang="ro-RO" sz="2400" dirty="0"/>
              <a:t> </a:t>
            </a:r>
            <a:r>
              <a:rPr lang="en-US" sz="2400" dirty="0"/>
              <a:t>y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  <a:cs typeface="Times New Roman" pitchFamily="18" charset="0"/>
              </a:rPr>
              <a:t>•</a:t>
            </a:r>
            <a:r>
              <a:rPr lang="ro-RO" sz="2400" dirty="0"/>
              <a:t> </a:t>
            </a:r>
            <a:r>
              <a:rPr lang="en-US" sz="2400" dirty="0"/>
              <a:t>z</a:t>
            </a:r>
            <a:r>
              <a:rPr lang="ro-RO" sz="2400" dirty="0"/>
              <a:t> </a:t>
            </a:r>
            <a:r>
              <a:rPr lang="en-US" sz="2400" dirty="0"/>
              <a:t> + x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  <a:cs typeface="Times New Roman" pitchFamily="18" charset="0"/>
              </a:rPr>
              <a:t>•</a:t>
            </a:r>
            <a:r>
              <a:rPr lang="en-US" sz="2400" dirty="0" err="1"/>
              <a:t>y</a:t>
            </a:r>
            <a:r>
              <a:rPr lang="en-US" sz="2400" dirty="0" err="1">
                <a:latin typeface="Comic Sans MS"/>
                <a:cs typeface="Times New Roman" pitchFamily="18" charset="0"/>
              </a:rPr>
              <a:t>•</a:t>
            </a:r>
            <a:r>
              <a:rPr lang="en-US" sz="2400" dirty="0" err="1"/>
              <a:t>z</a:t>
            </a:r>
            <a:r>
              <a:rPr lang="ro-RO" sz="2400" dirty="0"/>
              <a:t> </a:t>
            </a:r>
            <a:r>
              <a:rPr lang="en-US" sz="2400" dirty="0"/>
              <a:t> + </a:t>
            </a:r>
            <a:r>
              <a:rPr lang="en-US" sz="2400" dirty="0" err="1"/>
              <a:t>x</a:t>
            </a:r>
            <a:r>
              <a:rPr lang="en-US" sz="2400" dirty="0" err="1">
                <a:latin typeface="Comic Sans MS"/>
                <a:cs typeface="Times New Roman" pitchFamily="18" charset="0"/>
              </a:rPr>
              <a:t>•</a:t>
            </a:r>
            <a:r>
              <a:rPr lang="en-US" sz="2400" dirty="0" err="1"/>
              <a:t>y</a:t>
            </a:r>
            <a:r>
              <a:rPr lang="en-US" sz="2400" dirty="0" err="1">
                <a:latin typeface="Comic Sans MS"/>
                <a:cs typeface="Times New Roman" pitchFamily="18" charset="0"/>
              </a:rPr>
              <a:t>•</a:t>
            </a:r>
            <a:r>
              <a:rPr lang="en-US" sz="2400" dirty="0" err="1"/>
              <a:t>z</a:t>
            </a:r>
            <a:r>
              <a:rPr lang="ro-RO" sz="2400" dirty="0"/>
              <a:t> 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G(</a:t>
            </a:r>
            <a:r>
              <a:rPr lang="en-US" sz="2400" dirty="0" err="1"/>
              <a:t>x,y,z</a:t>
            </a:r>
            <a:r>
              <a:rPr lang="en-US" sz="2400" dirty="0"/>
              <a:t>) = x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  <a:cs typeface="Times New Roman" pitchFamily="18" charset="0"/>
              </a:rPr>
              <a:t>•</a:t>
            </a:r>
            <a:r>
              <a:rPr lang="ro-RO" sz="2400" dirty="0"/>
              <a:t> </a:t>
            </a:r>
            <a:r>
              <a:rPr lang="en-US" sz="2400" dirty="0">
                <a:cs typeface="Times New Roman" pitchFamily="18" charset="0"/>
              </a:rPr>
              <a:t>y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  <a:cs typeface="Times New Roman" pitchFamily="18" charset="0"/>
              </a:rPr>
              <a:t>•</a:t>
            </a:r>
            <a:r>
              <a:rPr lang="ro-RO" sz="2400" dirty="0"/>
              <a:t> </a:t>
            </a:r>
            <a:r>
              <a:rPr lang="en-US" sz="2400" dirty="0"/>
              <a:t>z + y</a:t>
            </a:r>
            <a:r>
              <a:rPr lang="ro-RO" sz="2400" dirty="0"/>
              <a:t> </a:t>
            </a:r>
            <a:r>
              <a:rPr lang="en-US" sz="2400" dirty="0">
                <a:latin typeface="Comic Sans MS"/>
                <a:cs typeface="Times New Roman" pitchFamily="18" charset="0"/>
              </a:rPr>
              <a:t>•</a:t>
            </a:r>
            <a:r>
              <a:rPr lang="ro-RO" sz="2400" dirty="0"/>
              <a:t> </a:t>
            </a:r>
            <a:r>
              <a:rPr lang="en-US" sz="2400" dirty="0"/>
              <a:t>z</a:t>
            </a:r>
          </a:p>
          <a:p>
            <a:pPr eaLnBrk="1" hangingPunct="1">
              <a:defRPr/>
            </a:pPr>
            <a:r>
              <a:rPr lang="en-US" sz="2800" dirty="0"/>
              <a:t>The truth tables for </a:t>
            </a:r>
            <a:r>
              <a:rPr lang="ro-RO" sz="2800" dirty="0"/>
              <a:t>F() </a:t>
            </a:r>
            <a:r>
              <a:rPr lang="en-US" sz="2800" dirty="0"/>
              <a:t>and</a:t>
            </a:r>
            <a:r>
              <a:rPr lang="ro-RO" sz="2800" dirty="0"/>
              <a:t> G() </a:t>
            </a:r>
            <a:r>
              <a:rPr lang="en-US" sz="2800" dirty="0"/>
              <a:t>are</a:t>
            </a:r>
            <a:r>
              <a:rPr lang="ro-RO" sz="2800" dirty="0"/>
              <a:t> identic</a:t>
            </a:r>
            <a:r>
              <a:rPr lang="en-US" sz="2800" dirty="0"/>
              <a:t>al</a:t>
            </a:r>
            <a:r>
              <a:rPr lang="ro-RO" sz="2800" dirty="0"/>
              <a:t>.</a:t>
            </a:r>
            <a:endParaRPr lang="en-US" sz="2800" dirty="0"/>
          </a:p>
          <a:p>
            <a:pPr eaLnBrk="1" hangingPunct="1">
              <a:defRPr/>
            </a:pPr>
            <a:r>
              <a:rPr lang="en-US" sz="2800" dirty="0"/>
              <a:t>In</a:t>
            </a:r>
            <a:r>
              <a:rPr lang="ro-RO" sz="2800" dirty="0"/>
              <a:t> conclu</a:t>
            </a:r>
            <a:r>
              <a:rPr lang="en-US" sz="2800" dirty="0" err="1"/>
              <a:t>sion</a:t>
            </a:r>
            <a:r>
              <a:rPr lang="en-US" sz="2800" dirty="0"/>
              <a:t>, F() </a:t>
            </a:r>
            <a:r>
              <a:rPr lang="en-US" sz="2800" dirty="0">
                <a:sym typeface="Symbol" pitchFamily="18" charset="2"/>
              </a:rPr>
              <a:t></a:t>
            </a:r>
            <a:r>
              <a:rPr lang="en-US" sz="2800" dirty="0"/>
              <a:t> G()</a:t>
            </a:r>
          </a:p>
        </p:txBody>
      </p:sp>
      <p:graphicFrame>
        <p:nvGraphicFramePr>
          <p:cNvPr id="198742" name="Group 86"/>
          <p:cNvGraphicFramePr>
            <a:graphicFrameLocks noGrp="1"/>
          </p:cNvGraphicFramePr>
          <p:nvPr/>
        </p:nvGraphicFramePr>
        <p:xfrm>
          <a:off x="6553200" y="1646238"/>
          <a:ext cx="2235203" cy="4664079"/>
        </p:xfrm>
        <a:graphic>
          <a:graphicData uri="http://schemas.openxmlformats.org/drawingml/2006/table">
            <a:tbl>
              <a:tblPr/>
              <a:tblGrid>
                <a:gridCol w="38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7726" name="Group 102"/>
          <p:cNvGrpSpPr>
            <a:grpSpLocks/>
          </p:cNvGrpSpPr>
          <p:nvPr/>
        </p:nvGrpSpPr>
        <p:grpSpPr bwMode="auto">
          <a:xfrm>
            <a:off x="2438400" y="3352800"/>
            <a:ext cx="3276600" cy="381000"/>
            <a:chOff x="1536" y="2256"/>
            <a:chExt cx="2064" cy="240"/>
          </a:xfrm>
        </p:grpSpPr>
        <p:sp>
          <p:nvSpPr>
            <p:cNvPr id="27727" name="Line 87"/>
            <p:cNvSpPr>
              <a:spLocks noChangeShapeType="1"/>
            </p:cNvSpPr>
            <p:nvPr/>
          </p:nvSpPr>
          <p:spPr bwMode="auto">
            <a:xfrm>
              <a:off x="1536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88"/>
            <p:cNvSpPr>
              <a:spLocks noChangeShapeType="1"/>
            </p:cNvSpPr>
            <p:nvPr/>
          </p:nvSpPr>
          <p:spPr bwMode="auto">
            <a:xfrm>
              <a:off x="1824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9"/>
            <p:cNvSpPr>
              <a:spLocks noChangeShapeType="1"/>
            </p:cNvSpPr>
            <p:nvPr/>
          </p:nvSpPr>
          <p:spPr bwMode="auto">
            <a:xfrm>
              <a:off x="2064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Line 90"/>
            <p:cNvSpPr>
              <a:spLocks noChangeShapeType="1"/>
            </p:cNvSpPr>
            <p:nvPr/>
          </p:nvSpPr>
          <p:spPr bwMode="auto">
            <a:xfrm>
              <a:off x="2400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92"/>
            <p:cNvSpPr>
              <a:spLocks noChangeShapeType="1"/>
            </p:cNvSpPr>
            <p:nvPr/>
          </p:nvSpPr>
          <p:spPr bwMode="auto">
            <a:xfrm>
              <a:off x="2784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95"/>
            <p:cNvSpPr>
              <a:spLocks noChangeShapeType="1"/>
            </p:cNvSpPr>
            <p:nvPr/>
          </p:nvSpPr>
          <p:spPr bwMode="auto">
            <a:xfrm>
              <a:off x="3456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96"/>
            <p:cNvSpPr>
              <a:spLocks noChangeShapeType="1"/>
            </p:cNvSpPr>
            <p:nvPr/>
          </p:nvSpPr>
          <p:spPr bwMode="auto">
            <a:xfrm>
              <a:off x="1584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Line 97"/>
            <p:cNvSpPr>
              <a:spLocks noChangeShapeType="1"/>
            </p:cNvSpPr>
            <p:nvPr/>
          </p:nvSpPr>
          <p:spPr bwMode="auto">
            <a:xfrm>
              <a:off x="1872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Line 98"/>
            <p:cNvSpPr>
              <a:spLocks noChangeShapeType="1"/>
            </p:cNvSpPr>
            <p:nvPr/>
          </p:nvSpPr>
          <p:spPr bwMode="auto">
            <a:xfrm>
              <a:off x="2112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6" name="Line 101"/>
            <p:cNvSpPr>
              <a:spLocks noChangeShapeType="1"/>
            </p:cNvSpPr>
            <p:nvPr/>
          </p:nvSpPr>
          <p:spPr bwMode="auto">
            <a:xfrm>
              <a:off x="2688" y="249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3FF2D5-44E7-4D42-9A68-831ADEC66C9F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DC363B83-E5D4-4E09-9460-70F3CE0FAFE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0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Algebraic calculus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 </a:t>
            </a:r>
            <a:r>
              <a:rPr lang="en-US" sz="2800" dirty="0" err="1"/>
              <a:t>boolean</a:t>
            </a:r>
            <a:r>
              <a:rPr lang="en-US" sz="2800" dirty="0"/>
              <a:t> algebra is an useful instrument to</a:t>
            </a:r>
            <a:r>
              <a:rPr lang="ro-RO" sz="2800" dirty="0"/>
              <a:t> simplif</a:t>
            </a:r>
            <a:r>
              <a:rPr lang="en-US" sz="2800" dirty="0"/>
              <a:t>y</a:t>
            </a:r>
            <a:r>
              <a:rPr lang="ro-RO" sz="2800" dirty="0"/>
              <a:t> </a:t>
            </a:r>
            <a:r>
              <a:rPr lang="en-US" sz="2800" dirty="0"/>
              <a:t>digital circuits.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Simpler</a:t>
            </a:r>
            <a:r>
              <a:rPr lang="ro-RO" sz="2800" dirty="0"/>
              <a:t> </a:t>
            </a:r>
            <a:r>
              <a:rPr lang="ro-RO" sz="2800" dirty="0">
                <a:sym typeface="Symbol" pitchFamily="18" charset="2"/>
              </a:rPr>
              <a:t> </a:t>
            </a:r>
            <a:r>
              <a:rPr lang="en-US" sz="2800" dirty="0">
                <a:sym typeface="Symbol" pitchFamily="18" charset="2"/>
              </a:rPr>
              <a:t>cheaper</a:t>
            </a:r>
            <a:r>
              <a:rPr lang="ro-RO" sz="2800" dirty="0">
                <a:sym typeface="Symbol" pitchFamily="18" charset="2"/>
              </a:rPr>
              <a:t>, </a:t>
            </a:r>
            <a:r>
              <a:rPr lang="en-US" sz="2800" dirty="0">
                <a:sym typeface="Symbol" pitchFamily="18" charset="2"/>
              </a:rPr>
              <a:t>smaller</a:t>
            </a:r>
            <a:r>
              <a:rPr lang="ro-RO" sz="2800" dirty="0">
                <a:sym typeface="Symbol" pitchFamily="18" charset="2"/>
              </a:rPr>
              <a:t>, </a:t>
            </a:r>
            <a:r>
              <a:rPr lang="en-US" sz="2800" dirty="0">
                <a:sym typeface="Symbol" pitchFamily="18" charset="2"/>
              </a:rPr>
              <a:t>faster</a:t>
            </a:r>
            <a:r>
              <a:rPr lang="ro-RO" sz="2800" dirty="0">
                <a:sym typeface="Symbol" pitchFamily="18" charset="2"/>
              </a:rPr>
              <a:t>.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Example: </a:t>
            </a:r>
            <a:r>
              <a:rPr lang="ro-RO" sz="2800" dirty="0"/>
              <a:t>simplif</a:t>
            </a:r>
            <a:r>
              <a:rPr lang="en-US" sz="2800" dirty="0"/>
              <a:t>y the following function:</a:t>
            </a:r>
            <a:endParaRPr lang="ro-RO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800" dirty="0"/>
              <a:t>	</a:t>
            </a:r>
            <a:r>
              <a:rPr lang="en-US" sz="2800" dirty="0"/>
              <a:t>F = xyz + xyz + </a:t>
            </a:r>
            <a:r>
              <a:rPr lang="en-US" sz="2800" dirty="0" err="1"/>
              <a:t>xz</a:t>
            </a:r>
            <a:r>
              <a:rPr lang="en-US" sz="2800" dirty="0"/>
              <a:t>.</a:t>
            </a:r>
            <a:br>
              <a:rPr lang="en-US" sz="2800" dirty="0"/>
            </a:br>
            <a:endParaRPr lang="ro-RO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800" dirty="0"/>
              <a:t>	</a:t>
            </a:r>
            <a:r>
              <a:rPr lang="en-US" sz="2800" u="sng" dirty="0"/>
              <a:t>Direct calculus:</a:t>
            </a:r>
            <a:endParaRPr lang="ro-RO" sz="2400" u="sng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o-RO" sz="2800" dirty="0"/>
              <a:t>	</a:t>
            </a:r>
            <a:r>
              <a:rPr lang="en-US" sz="2800" dirty="0"/>
              <a:t>F	= </a:t>
            </a:r>
            <a:r>
              <a:rPr lang="en-US" sz="2800" dirty="0">
                <a:solidFill>
                  <a:schemeClr val="accent1"/>
                </a:solidFill>
              </a:rPr>
              <a:t>xyz + xyz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br>
              <a:rPr lang="en-US" sz="2800" dirty="0"/>
            </a:br>
            <a:r>
              <a:rPr lang="en-US" sz="2800" dirty="0"/>
              <a:t>	= </a:t>
            </a:r>
            <a:r>
              <a:rPr lang="en-US" sz="2800" dirty="0" err="1">
                <a:solidFill>
                  <a:schemeClr val="accent1"/>
                </a:solidFill>
              </a:rPr>
              <a:t>xy</a:t>
            </a:r>
            <a:r>
              <a:rPr lang="en-US" sz="2800" dirty="0">
                <a:solidFill>
                  <a:schemeClr val="accent1"/>
                </a:solidFill>
              </a:rPr>
              <a:t>(</a:t>
            </a:r>
            <a:r>
              <a:rPr lang="en-US" sz="2800" dirty="0" err="1">
                <a:solidFill>
                  <a:schemeClr val="accent1"/>
                </a:solidFill>
              </a:rPr>
              <a:t>z+z</a:t>
            </a:r>
            <a:r>
              <a:rPr lang="en-US" sz="2800" dirty="0">
                <a:solidFill>
                  <a:schemeClr val="accent1"/>
                </a:solidFill>
              </a:rPr>
              <a:t>)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br>
              <a:rPr lang="en-US" sz="2800" dirty="0"/>
            </a:br>
            <a:r>
              <a:rPr lang="en-US" sz="2800" dirty="0"/>
              <a:t>	= </a:t>
            </a:r>
            <a:r>
              <a:rPr lang="en-US" sz="2800" dirty="0">
                <a:solidFill>
                  <a:srgbClr val="0099CC"/>
                </a:solidFill>
              </a:rPr>
              <a:t>xy•1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br>
              <a:rPr lang="en-US" sz="2800" dirty="0"/>
            </a:br>
            <a:r>
              <a:rPr lang="en-US" sz="2800" dirty="0"/>
              <a:t>	= </a:t>
            </a:r>
            <a:r>
              <a:rPr lang="en-US" sz="2800" dirty="0" err="1">
                <a:solidFill>
                  <a:schemeClr val="accent1"/>
                </a:solidFill>
              </a:rPr>
              <a:t>xy</a:t>
            </a:r>
            <a:r>
              <a:rPr lang="en-US" sz="2800" dirty="0"/>
              <a:t> + </a:t>
            </a:r>
            <a:r>
              <a:rPr lang="en-US" sz="2800" dirty="0" err="1"/>
              <a:t>xz</a:t>
            </a:r>
            <a:endParaRPr lang="en-US" sz="2800" dirty="0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14478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22860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2667000" y="3505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17526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/>
          <p:cNvSpPr>
            <a:spLocks noChangeShapeType="1"/>
          </p:cNvSpPr>
          <p:nvPr/>
        </p:nvSpPr>
        <p:spPr bwMode="auto">
          <a:xfrm>
            <a:off x="25908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>
            <a:off x="29718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>
            <a:off x="17526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>
            <a:off x="25908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/>
          <p:cNvSpPr>
            <a:spLocks noChangeShapeType="1"/>
          </p:cNvSpPr>
          <p:nvPr/>
        </p:nvSpPr>
        <p:spPr bwMode="auto">
          <a:xfrm>
            <a:off x="1752600" y="5638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>
            <a:off x="1752600" y="601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AA78CE2-B734-4FCB-8418-F2E58C2BB379}" type="datetime5">
              <a:rPr lang="en-US"/>
              <a:pPr>
                <a:defRPr/>
              </a:pPr>
              <a:t>8-Nov-23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</a:t>
            </a:r>
            <a:fld id="{0D1B1475-BF3F-4CA3-B8F0-8626C6DFA77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 dirty="0"/>
              <a:t>C</a:t>
            </a:r>
            <a:r>
              <a:rPr lang="en-US" dirty="0" err="1"/>
              <a:t>ontent</a:t>
            </a:r>
            <a:r>
              <a:rPr lang="ro-RO" dirty="0"/>
              <a:t>s</a:t>
            </a:r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/>
              <a:t>Binary logic and logic gates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/>
              <a:t>Boolean Algebra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Properties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Algebraic c</a:t>
            </a:r>
            <a:r>
              <a:rPr lang="ro-RO" sz="2400" dirty="0"/>
              <a:t>alcul</a:t>
            </a:r>
            <a:r>
              <a:rPr lang="en-US" sz="2400" dirty="0"/>
              <a:t>us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/>
              <a:t>Standard and canonical forms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/>
              <a:t>Minterms</a:t>
            </a:r>
            <a:r>
              <a:rPr lang="en-US" sz="2400" dirty="0"/>
              <a:t> and </a:t>
            </a:r>
            <a:r>
              <a:rPr lang="en-US" sz="2400" dirty="0" err="1"/>
              <a:t>maxterms</a:t>
            </a:r>
            <a:r>
              <a:rPr lang="en-US" sz="2400" dirty="0"/>
              <a:t> (Canonical forms)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S</a:t>
            </a:r>
            <a:r>
              <a:rPr lang="ro-RO" sz="2400" dirty="0"/>
              <a:t>um</a:t>
            </a:r>
            <a:r>
              <a:rPr lang="en-US" sz="2400" dirty="0"/>
              <a:t> of products and Product of sums (Standard forms)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/>
              <a:t>Karnaugh maps (K-Maps)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ro-RO" sz="2400" dirty="0"/>
              <a:t>Func</a:t>
            </a:r>
            <a:r>
              <a:rPr lang="en-US" sz="2400" dirty="0" err="1"/>
              <a:t>tions</a:t>
            </a:r>
            <a:r>
              <a:rPr lang="en-US" sz="2400" dirty="0"/>
              <a:t> of</a:t>
            </a:r>
            <a:r>
              <a:rPr lang="ro-RO" sz="2400" dirty="0"/>
              <a:t> </a:t>
            </a:r>
            <a:r>
              <a:rPr lang="en-US" sz="2400" dirty="0"/>
              <a:t>2, 3, 4, 5 variables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Logic functions simplification using K</a:t>
            </a:r>
            <a:r>
              <a:rPr lang="ro-RO" sz="2400" dirty="0"/>
              <a:t>arnaugh</a:t>
            </a:r>
            <a:r>
              <a:rPr lang="en-US" sz="2400" dirty="0"/>
              <a:t> maps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5AEE25-0D9E-4D2C-B6D8-8259E8F804E7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2A7B7EA-72CC-4601-A51F-F78578DE620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Algebraic calculus</a:t>
            </a:r>
            <a:r>
              <a:rPr lang="ro-RO" dirty="0"/>
              <a:t> </a:t>
            </a:r>
            <a:r>
              <a:rPr lang="en-US" dirty="0"/>
              <a:t>(cont.)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Example</a:t>
            </a:r>
            <a:r>
              <a:rPr lang="ro-RO" dirty="0"/>
              <a:t>.</a:t>
            </a:r>
            <a:r>
              <a:rPr lang="en-US" dirty="0"/>
              <a:t> </a:t>
            </a:r>
            <a:r>
              <a:rPr lang="ro-RO" dirty="0"/>
              <a:t>Demonstra</a:t>
            </a:r>
            <a:r>
              <a:rPr lang="en-US" dirty="0" err="1"/>
              <a:t>te</a:t>
            </a:r>
            <a:r>
              <a:rPr lang="en-US" dirty="0"/>
              <a:t> that</a:t>
            </a:r>
            <a:r>
              <a:rPr lang="ro-RO" dirty="0"/>
              <a:t>:</a:t>
            </a:r>
            <a:br>
              <a:rPr lang="en-US" dirty="0"/>
            </a:br>
            <a:r>
              <a:rPr lang="en-US" dirty="0"/>
              <a:t>	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 + 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 + 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 = x</a:t>
            </a:r>
            <a:r>
              <a:rPr lang="ro-RO" dirty="0"/>
              <a:t> </a:t>
            </a:r>
            <a:r>
              <a:rPr lang="en-US" dirty="0"/>
              <a:t>z + y</a:t>
            </a:r>
            <a:r>
              <a:rPr lang="ro-RO" dirty="0"/>
              <a:t> </a:t>
            </a:r>
            <a:r>
              <a:rPr lang="en-US" dirty="0"/>
              <a:t>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b="1" dirty="0"/>
              <a:t>Demonstra</a:t>
            </a:r>
            <a:r>
              <a:rPr lang="en-US" b="1" dirty="0" err="1"/>
              <a:t>tion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/>
              <a:t>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0099CC"/>
                </a:solidFill>
              </a:rPr>
              <a:t>x</a:t>
            </a:r>
            <a:r>
              <a:rPr lang="ro-RO" dirty="0">
                <a:solidFill>
                  <a:srgbClr val="0099CC"/>
                </a:solidFill>
              </a:rPr>
              <a:t> </a:t>
            </a:r>
            <a:r>
              <a:rPr lang="en-US" dirty="0">
                <a:solidFill>
                  <a:srgbClr val="0099CC"/>
                </a:solidFill>
              </a:rPr>
              <a:t>y</a:t>
            </a:r>
            <a:r>
              <a:rPr lang="ro-RO" dirty="0">
                <a:solidFill>
                  <a:srgbClr val="0099CC"/>
                </a:solidFill>
              </a:rPr>
              <a:t> </a:t>
            </a:r>
            <a:r>
              <a:rPr lang="en-US" dirty="0">
                <a:solidFill>
                  <a:srgbClr val="0099CC"/>
                </a:solidFill>
              </a:rPr>
              <a:t>z</a:t>
            </a:r>
            <a:r>
              <a:rPr lang="ro-RO" dirty="0">
                <a:solidFill>
                  <a:srgbClr val="0099CC"/>
                </a:solidFill>
              </a:rPr>
              <a:t> </a:t>
            </a:r>
            <a:r>
              <a:rPr lang="en-US" dirty="0"/>
              <a:t>+ 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</a:t>
            </a:r>
            <a:br>
              <a:rPr lang="en-US" dirty="0"/>
            </a:br>
            <a:r>
              <a:rPr lang="en-US" dirty="0"/>
              <a:t>		= 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 +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z + x</a:t>
            </a: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y</a:t>
            </a: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z</a:t>
            </a:r>
            <a:r>
              <a:rPr lang="en-US" dirty="0"/>
              <a:t> + 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</a:t>
            </a:r>
            <a:br>
              <a:rPr lang="en-US" dirty="0"/>
            </a:br>
            <a:r>
              <a:rPr lang="en-US" dirty="0"/>
              <a:t>		= x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(y</a:t>
            </a:r>
            <a:r>
              <a:rPr lang="ro-RO" dirty="0"/>
              <a:t> </a:t>
            </a:r>
            <a:r>
              <a:rPr lang="en-US" dirty="0"/>
              <a:t>+</a:t>
            </a:r>
            <a:r>
              <a:rPr lang="ro-RO" dirty="0"/>
              <a:t> </a:t>
            </a:r>
            <a:r>
              <a:rPr lang="en-US" dirty="0"/>
              <a:t>y) + y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(x</a:t>
            </a:r>
            <a:r>
              <a:rPr lang="ro-RO" dirty="0"/>
              <a:t> </a:t>
            </a:r>
            <a:r>
              <a:rPr lang="en-US" dirty="0"/>
              <a:t>+</a:t>
            </a:r>
            <a:r>
              <a:rPr lang="ro-RO" dirty="0"/>
              <a:t> </a:t>
            </a:r>
            <a:r>
              <a:rPr lang="en-US" dirty="0"/>
              <a:t>x)</a:t>
            </a:r>
            <a:br>
              <a:rPr lang="en-US" dirty="0"/>
            </a:br>
            <a:r>
              <a:rPr lang="en-US" dirty="0"/>
              <a:t>		= x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1 + y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		= x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 + y</a:t>
            </a:r>
            <a:r>
              <a:rPr lang="ro-RO" dirty="0"/>
              <a:t> </a:t>
            </a:r>
            <a:r>
              <a:rPr lang="en-US" dirty="0"/>
              <a:t>z</a:t>
            </a:r>
            <a:br>
              <a:rPr lang="en-US" dirty="0"/>
            </a:br>
            <a:r>
              <a:rPr lang="en-US" dirty="0"/>
              <a:t>Q</a:t>
            </a:r>
            <a:r>
              <a:rPr lang="ro-RO" dirty="0"/>
              <a:t>.</a:t>
            </a:r>
            <a:r>
              <a:rPr lang="en-US" dirty="0"/>
              <a:t>E</a:t>
            </a:r>
            <a:r>
              <a:rPr lang="ro-RO" dirty="0"/>
              <a:t>.</a:t>
            </a:r>
            <a:r>
              <a:rPr lang="en-US" dirty="0"/>
              <a:t>D.</a:t>
            </a:r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2590800" y="3429000"/>
            <a:ext cx="23622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5181600" y="3429000"/>
            <a:ext cx="2362200" cy="533400"/>
          </a:xfrm>
          <a:prstGeom prst="ellipse">
            <a:avLst/>
          </a:prstGeom>
          <a:noFill/>
          <a:ln w="254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13716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16764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19812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26670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32004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44196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>
            <a:off x="50292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>
            <a:off x="53340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>
            <a:off x="6248400" y="2209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>
            <a:off x="8382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7"/>
          <p:cNvSpPr>
            <a:spLocks noChangeShapeType="1"/>
          </p:cNvSpPr>
          <p:nvPr/>
        </p:nvSpPr>
        <p:spPr bwMode="auto">
          <a:xfrm>
            <a:off x="11430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8"/>
          <p:cNvSpPr>
            <a:spLocks noChangeShapeType="1"/>
          </p:cNvSpPr>
          <p:nvPr/>
        </p:nvSpPr>
        <p:spPr bwMode="auto">
          <a:xfrm>
            <a:off x="14478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>
            <a:off x="20574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0"/>
          <p:cNvSpPr>
            <a:spLocks noChangeShapeType="1"/>
          </p:cNvSpPr>
          <p:nvPr/>
        </p:nvSpPr>
        <p:spPr bwMode="auto">
          <a:xfrm>
            <a:off x="25908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1"/>
          <p:cNvSpPr>
            <a:spLocks noChangeShapeType="1"/>
          </p:cNvSpPr>
          <p:nvPr/>
        </p:nvSpPr>
        <p:spPr bwMode="auto">
          <a:xfrm>
            <a:off x="38100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2"/>
          <p:cNvSpPr>
            <a:spLocks noChangeShapeType="1"/>
          </p:cNvSpPr>
          <p:nvPr/>
        </p:nvSpPr>
        <p:spPr bwMode="auto">
          <a:xfrm>
            <a:off x="2743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3"/>
          <p:cNvSpPr>
            <a:spLocks noChangeShapeType="1"/>
          </p:cNvSpPr>
          <p:nvPr/>
        </p:nvSpPr>
        <p:spPr bwMode="auto">
          <a:xfrm>
            <a:off x="30480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4"/>
          <p:cNvSpPr>
            <a:spLocks noChangeShapeType="1"/>
          </p:cNvSpPr>
          <p:nvPr/>
        </p:nvSpPr>
        <p:spPr bwMode="auto">
          <a:xfrm>
            <a:off x="33528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25"/>
          <p:cNvSpPr>
            <a:spLocks noChangeShapeType="1"/>
          </p:cNvSpPr>
          <p:nvPr/>
        </p:nvSpPr>
        <p:spPr bwMode="auto">
          <a:xfrm>
            <a:off x="40386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Line 26"/>
          <p:cNvSpPr>
            <a:spLocks noChangeShapeType="1"/>
          </p:cNvSpPr>
          <p:nvPr/>
        </p:nvSpPr>
        <p:spPr bwMode="auto">
          <a:xfrm>
            <a:off x="45720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Line 27"/>
          <p:cNvSpPr>
            <a:spLocks noChangeShapeType="1"/>
          </p:cNvSpPr>
          <p:nvPr/>
        </p:nvSpPr>
        <p:spPr bwMode="auto">
          <a:xfrm>
            <a:off x="52578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Line 28"/>
          <p:cNvSpPr>
            <a:spLocks noChangeShapeType="1"/>
          </p:cNvSpPr>
          <p:nvPr/>
        </p:nvSpPr>
        <p:spPr bwMode="auto">
          <a:xfrm>
            <a:off x="5791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29"/>
          <p:cNvSpPr>
            <a:spLocks noChangeShapeType="1"/>
          </p:cNvSpPr>
          <p:nvPr/>
        </p:nvSpPr>
        <p:spPr bwMode="auto">
          <a:xfrm>
            <a:off x="70104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0"/>
          <p:cNvSpPr>
            <a:spLocks noChangeShapeType="1"/>
          </p:cNvSpPr>
          <p:nvPr/>
        </p:nvSpPr>
        <p:spPr bwMode="auto">
          <a:xfrm>
            <a:off x="27432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31"/>
          <p:cNvSpPr>
            <a:spLocks noChangeShapeType="1"/>
          </p:cNvSpPr>
          <p:nvPr/>
        </p:nvSpPr>
        <p:spPr bwMode="auto">
          <a:xfrm>
            <a:off x="30480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32"/>
          <p:cNvSpPr>
            <a:spLocks noChangeShapeType="1"/>
          </p:cNvSpPr>
          <p:nvPr/>
        </p:nvSpPr>
        <p:spPr bwMode="auto">
          <a:xfrm>
            <a:off x="34290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33"/>
          <p:cNvSpPr>
            <a:spLocks noChangeShapeType="1"/>
          </p:cNvSpPr>
          <p:nvPr/>
        </p:nvSpPr>
        <p:spPr bwMode="auto">
          <a:xfrm>
            <a:off x="51054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34"/>
          <p:cNvSpPr>
            <a:spLocks noChangeShapeType="1"/>
          </p:cNvSpPr>
          <p:nvPr/>
        </p:nvSpPr>
        <p:spPr bwMode="auto">
          <a:xfrm>
            <a:off x="54864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Line 35"/>
          <p:cNvSpPr>
            <a:spLocks noChangeShapeType="1"/>
          </p:cNvSpPr>
          <p:nvPr/>
        </p:nvSpPr>
        <p:spPr bwMode="auto">
          <a:xfrm>
            <a:off x="43434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Line 36"/>
          <p:cNvSpPr>
            <a:spLocks noChangeShapeType="1"/>
          </p:cNvSpPr>
          <p:nvPr/>
        </p:nvSpPr>
        <p:spPr bwMode="auto">
          <a:xfrm>
            <a:off x="27432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4" name="Line 37"/>
          <p:cNvSpPr>
            <a:spLocks noChangeShapeType="1"/>
          </p:cNvSpPr>
          <p:nvPr/>
        </p:nvSpPr>
        <p:spPr bwMode="auto">
          <a:xfrm>
            <a:off x="30480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Line 38"/>
          <p:cNvSpPr>
            <a:spLocks noChangeShapeType="1"/>
          </p:cNvSpPr>
          <p:nvPr/>
        </p:nvSpPr>
        <p:spPr bwMode="auto">
          <a:xfrm>
            <a:off x="27432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Line 39"/>
          <p:cNvSpPr>
            <a:spLocks noChangeShapeType="1"/>
          </p:cNvSpPr>
          <p:nvPr/>
        </p:nvSpPr>
        <p:spPr bwMode="auto">
          <a:xfrm>
            <a:off x="30480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7" name="Line 40"/>
          <p:cNvSpPr>
            <a:spLocks noChangeShapeType="1"/>
          </p:cNvSpPr>
          <p:nvPr/>
        </p:nvSpPr>
        <p:spPr bwMode="auto">
          <a:xfrm>
            <a:off x="40386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C95133-9748-4164-8205-574744AAEFF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F494BF38-BBBE-406E-A307-B49822980E6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Complement</a:t>
            </a:r>
            <a:r>
              <a:rPr lang="ro-RO" dirty="0"/>
              <a:t>ar</a:t>
            </a:r>
            <a:r>
              <a:rPr lang="en-US" dirty="0"/>
              <a:t>y functions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 function’s c</a:t>
            </a:r>
            <a:r>
              <a:rPr lang="ro-RO" dirty="0"/>
              <a:t>omplementar</a:t>
            </a:r>
            <a:r>
              <a:rPr lang="en-US" dirty="0"/>
              <a:t>y it is obtained from the initial function </a:t>
            </a:r>
            <a:r>
              <a:rPr lang="ro-RO" dirty="0"/>
              <a:t>inter</a:t>
            </a:r>
            <a:r>
              <a:rPr lang="en-US" dirty="0"/>
              <a:t>changing the operations</a:t>
            </a:r>
            <a:r>
              <a:rPr lang="ro-RO" dirty="0"/>
              <a:t> </a:t>
            </a:r>
            <a:r>
              <a:rPr lang="en-US" dirty="0">
                <a:latin typeface="Comic Sans MS"/>
                <a:cs typeface="Times New Roman" pitchFamily="18" charset="0"/>
              </a:rPr>
              <a:t>•</a:t>
            </a:r>
            <a:r>
              <a:rPr lang="en-US" dirty="0"/>
              <a:t> and +, the values 1 and 0</a:t>
            </a:r>
            <a:r>
              <a:rPr lang="ro-RO" dirty="0"/>
              <a:t> </a:t>
            </a:r>
            <a:r>
              <a:rPr lang="en-US" dirty="0"/>
              <a:t>and</a:t>
            </a:r>
            <a:r>
              <a:rPr lang="ro-RO" dirty="0"/>
              <a:t> complement</a:t>
            </a:r>
            <a:r>
              <a:rPr lang="en-US" dirty="0" err="1"/>
              <a:t>ing</a:t>
            </a:r>
            <a:r>
              <a:rPr lang="en-US" dirty="0"/>
              <a:t> each variable.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In the truth table we interchange 1 and 0 in the column representing the value of the function.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The function’s c</a:t>
            </a:r>
            <a:r>
              <a:rPr lang="ro-RO" b="1" dirty="0"/>
              <a:t>omplementar</a:t>
            </a:r>
            <a:r>
              <a:rPr lang="en-US" b="1" dirty="0"/>
              <a:t>y is not the same with the dual function</a:t>
            </a:r>
            <a:r>
              <a:rPr lang="ro-RO" b="1" dirty="0"/>
              <a:t>!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DB390F-33D5-4443-B1FF-0AD8FE81D86C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E26818E-16E5-4F0D-A008-F918982296B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Complementing example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3820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Find </a:t>
            </a:r>
            <a:r>
              <a:rPr lang="ro-RO" dirty="0"/>
              <a:t>H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), the complement</a:t>
            </a:r>
            <a:r>
              <a:rPr lang="ro-RO" dirty="0"/>
              <a:t>ar</a:t>
            </a:r>
            <a:r>
              <a:rPr lang="en-US" dirty="0"/>
              <a:t>y for:</a:t>
            </a:r>
            <a:br>
              <a:rPr lang="en-US" dirty="0"/>
            </a:br>
            <a:r>
              <a:rPr lang="ro-RO" dirty="0"/>
              <a:t>F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 + 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</a:t>
            </a:r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defRPr/>
            </a:pPr>
            <a:r>
              <a:rPr lang="ro-RO" dirty="0"/>
              <a:t>H</a:t>
            </a:r>
            <a:r>
              <a:rPr lang="en-US" dirty="0"/>
              <a:t> = F = (</a:t>
            </a:r>
            <a:r>
              <a:rPr lang="ro-RO" dirty="0"/>
              <a:t> </a:t>
            </a:r>
            <a:r>
              <a:rPr lang="en-US" dirty="0"/>
              <a:t>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 + 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     = (</a:t>
            </a:r>
            <a:r>
              <a:rPr lang="ro-RO" dirty="0"/>
              <a:t> </a:t>
            </a:r>
            <a:r>
              <a:rPr lang="en-US" dirty="0"/>
              <a:t>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)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(</a:t>
            </a:r>
            <a:r>
              <a:rPr lang="ro-RO" dirty="0"/>
              <a:t> </a:t>
            </a:r>
            <a:r>
              <a:rPr lang="en-US" dirty="0"/>
              <a:t>x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)		</a:t>
            </a:r>
            <a:r>
              <a:rPr lang="en-US" sz="2800" i="1" dirty="0" err="1">
                <a:solidFill>
                  <a:schemeClr val="hlink"/>
                </a:solidFill>
              </a:rPr>
              <a:t>DeMorgan</a:t>
            </a:r>
            <a:br>
              <a:rPr lang="en-US" dirty="0"/>
            </a:br>
            <a:r>
              <a:rPr lang="en-US" dirty="0"/>
              <a:t>    	     = (</a:t>
            </a:r>
            <a:r>
              <a:rPr lang="ro-RO" dirty="0"/>
              <a:t> </a:t>
            </a:r>
            <a:r>
              <a:rPr lang="en-US" dirty="0" err="1"/>
              <a:t>x+y+z</a:t>
            </a:r>
            <a:r>
              <a:rPr lang="ro-RO" dirty="0"/>
              <a:t> </a:t>
            </a:r>
            <a:r>
              <a:rPr lang="en-US" dirty="0"/>
              <a:t>) 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 (</a:t>
            </a:r>
            <a:r>
              <a:rPr lang="ro-RO" dirty="0"/>
              <a:t> </a:t>
            </a:r>
            <a:r>
              <a:rPr lang="en-US" dirty="0" err="1"/>
              <a:t>x+y+z</a:t>
            </a:r>
            <a:r>
              <a:rPr lang="ro-RO" dirty="0"/>
              <a:t> </a:t>
            </a:r>
            <a:r>
              <a:rPr lang="en-US" dirty="0"/>
              <a:t>)  </a:t>
            </a:r>
            <a:r>
              <a:rPr lang="ro-RO" dirty="0"/>
              <a:t>   </a:t>
            </a:r>
            <a:r>
              <a:rPr lang="en-US" sz="2800" i="1" dirty="0" err="1">
                <a:solidFill>
                  <a:schemeClr val="hlink"/>
                </a:solidFill>
              </a:rPr>
              <a:t>DeMorgan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endParaRPr lang="en-US" sz="2800" dirty="0"/>
          </a:p>
          <a:p>
            <a:pPr eaLnBrk="1" hangingPunct="1">
              <a:defRPr/>
            </a:pPr>
            <a:endParaRPr lang="en-US" sz="1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o-RO" sz="2800" u="sng" dirty="0"/>
              <a:t>Observ</a:t>
            </a:r>
            <a:r>
              <a:rPr lang="en-US" sz="2800" u="sng" dirty="0" err="1"/>
              <a:t>ation</a:t>
            </a:r>
            <a:r>
              <a:rPr lang="en-US" sz="2800" u="sng" dirty="0"/>
              <a:t>:</a:t>
            </a:r>
            <a:r>
              <a:rPr lang="en-US" sz="2800" dirty="0"/>
              <a:t> A function’s c</a:t>
            </a:r>
            <a:r>
              <a:rPr lang="ro-RO" sz="2800" dirty="0"/>
              <a:t>omplementar</a:t>
            </a:r>
            <a:r>
              <a:rPr lang="en-US" sz="2800" dirty="0"/>
              <a:t>y can be obtained from the dual by complementing all the literals</a:t>
            </a:r>
            <a:endParaRPr lang="en-US" sz="2800" i="1" dirty="0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28194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31242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3733800" y="236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1600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28194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31242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3733800" y="3124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>
            <a:off x="2514600" y="3048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>
            <a:off x="2819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/>
        </p:nvSpPr>
        <p:spPr bwMode="auto">
          <a:xfrm>
            <a:off x="31242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/>
        </p:nvSpPr>
        <p:spPr bwMode="auto">
          <a:xfrm>
            <a:off x="40386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>
            <a:off x="24384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>
            <a:off x="39624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/>
        </p:nvSpPr>
        <p:spPr bwMode="auto">
          <a:xfrm>
            <a:off x="25146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/>
        </p:nvSpPr>
        <p:spPr bwMode="auto">
          <a:xfrm>
            <a:off x="48768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/>
        </p:nvSpPr>
        <p:spPr bwMode="auto">
          <a:xfrm>
            <a:off x="53340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4E0C0D-D193-4AB4-B1EE-CC2D73516DE1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5FE3CFE-F258-4F51-AD43-4C31EB46F3A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63526" name="Rectangle 6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 dirty="0" err="1"/>
              <a:t>Minterms</a:t>
            </a:r>
            <a:r>
              <a:rPr lang="en-US" sz="3200" dirty="0"/>
              <a:t>/</a:t>
            </a:r>
            <a:r>
              <a:rPr lang="en-US" sz="3200" dirty="0" err="1"/>
              <a:t>maxterms</a:t>
            </a:r>
            <a:r>
              <a:rPr lang="en-US" sz="3200" dirty="0"/>
              <a:t> for a function of two </a:t>
            </a:r>
            <a:r>
              <a:rPr lang="en-US" sz="3200" dirty="0" err="1"/>
              <a:t>boolean</a:t>
            </a:r>
            <a:r>
              <a:rPr lang="en-US" sz="3200" dirty="0"/>
              <a:t> variables</a:t>
            </a:r>
          </a:p>
        </p:txBody>
      </p:sp>
      <p:graphicFrame>
        <p:nvGraphicFramePr>
          <p:cNvPr id="36356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1753"/>
              </p:ext>
            </p:extLst>
          </p:nvPr>
        </p:nvGraphicFramePr>
        <p:xfrm>
          <a:off x="1828800" y="2209800"/>
          <a:ext cx="6172200" cy="421678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8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 variable function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Minterms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m</a:t>
                      </a:r>
                      <a:r>
                        <a:rPr kumimoji="0" lang="en-US" sz="22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Maxterms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</a:t>
                      </a:r>
                      <a:r>
                        <a:rPr kumimoji="0" lang="en-US" sz="22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8167" name="Object 41"/>
          <p:cNvGraphicFramePr>
            <a:graphicFrameLocks noChangeAspect="1"/>
          </p:cNvGraphicFramePr>
          <p:nvPr/>
        </p:nvGraphicFramePr>
        <p:xfrm>
          <a:off x="5334000" y="3716338"/>
          <a:ext cx="8382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59" name="Equation" r:id="rId3" imgW="533169" imgH="253890" progId="Equation.3">
                  <p:embed/>
                </p:oleObj>
              </mc:Choice>
              <mc:Fallback>
                <p:oleObj name="Equation" r:id="rId3" imgW="533169" imgH="25389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716338"/>
                        <a:ext cx="8382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8" name="Object 42"/>
          <p:cNvGraphicFramePr>
            <a:graphicFrameLocks noChangeAspect="1"/>
          </p:cNvGraphicFramePr>
          <p:nvPr/>
        </p:nvGraphicFramePr>
        <p:xfrm>
          <a:off x="5353050" y="4429125"/>
          <a:ext cx="7985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0" name="Equation" r:id="rId5" imgW="508000" imgH="241300" progId="Equation.3">
                  <p:embed/>
                </p:oleObj>
              </mc:Choice>
              <mc:Fallback>
                <p:oleObj name="Equation" r:id="rId5" imgW="508000" imgH="2413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4429125"/>
                        <a:ext cx="7985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69" name="Object 43"/>
          <p:cNvGraphicFramePr>
            <a:graphicFrameLocks noChangeAspect="1"/>
          </p:cNvGraphicFramePr>
          <p:nvPr/>
        </p:nvGraphicFramePr>
        <p:xfrm>
          <a:off x="5354638" y="5108575"/>
          <a:ext cx="8382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1" name="Equation" r:id="rId7" imgW="533169" imgH="241195" progId="Equation.3">
                  <p:embed/>
                </p:oleObj>
              </mc:Choice>
              <mc:Fallback>
                <p:oleObj name="Equation" r:id="rId7" imgW="533169" imgH="241195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5108575"/>
                        <a:ext cx="8382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0" name="Object 44"/>
          <p:cNvGraphicFramePr>
            <a:graphicFrameLocks noChangeAspect="1"/>
          </p:cNvGraphicFramePr>
          <p:nvPr/>
        </p:nvGraphicFramePr>
        <p:xfrm>
          <a:off x="5373688" y="5803900"/>
          <a:ext cx="79851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2" name="Equation" r:id="rId9" imgW="508000" imgH="228600" progId="Equation.3">
                  <p:embed/>
                </p:oleObj>
              </mc:Choice>
              <mc:Fallback>
                <p:oleObj name="Equation" r:id="rId9" imgW="508000" imgH="2286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3688" y="5803900"/>
                        <a:ext cx="798512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1" name="Object 45"/>
          <p:cNvGraphicFramePr>
            <a:graphicFrameLocks noChangeAspect="1"/>
          </p:cNvGraphicFramePr>
          <p:nvPr/>
        </p:nvGraphicFramePr>
        <p:xfrm>
          <a:off x="6565900" y="3743325"/>
          <a:ext cx="1157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3" name="Equation" r:id="rId11" imgW="736600" imgH="228600" progId="Equation.3">
                  <p:embed/>
                </p:oleObj>
              </mc:Choice>
              <mc:Fallback>
                <p:oleObj name="Equation" r:id="rId11" imgW="736600" imgH="2286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3743325"/>
                        <a:ext cx="1157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2" name="Object 46"/>
          <p:cNvGraphicFramePr>
            <a:graphicFrameLocks noChangeAspect="1"/>
          </p:cNvGraphicFramePr>
          <p:nvPr/>
        </p:nvGraphicFramePr>
        <p:xfrm>
          <a:off x="6562725" y="4486275"/>
          <a:ext cx="11366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4" name="Equation" r:id="rId13" imgW="723586" imgH="241195" progId="Equation.3">
                  <p:embed/>
                </p:oleObj>
              </mc:Choice>
              <mc:Fallback>
                <p:oleObj name="Equation" r:id="rId13" imgW="723586" imgH="241195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725" y="4486275"/>
                        <a:ext cx="11366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3" name="Object 47"/>
          <p:cNvGraphicFramePr>
            <a:graphicFrameLocks noChangeAspect="1"/>
          </p:cNvGraphicFramePr>
          <p:nvPr/>
        </p:nvGraphicFramePr>
        <p:xfrm>
          <a:off x="6543675" y="5106988"/>
          <a:ext cx="11572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5" name="Equation" r:id="rId15" imgW="736600" imgH="241300" progId="Equation.3">
                  <p:embed/>
                </p:oleObj>
              </mc:Choice>
              <mc:Fallback>
                <p:oleObj name="Equation" r:id="rId15" imgW="736600" imgH="2413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5106988"/>
                        <a:ext cx="11572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74" name="Object 48"/>
          <p:cNvGraphicFramePr>
            <a:graphicFrameLocks noChangeAspect="1"/>
          </p:cNvGraphicFramePr>
          <p:nvPr/>
        </p:nvGraphicFramePr>
        <p:xfrm>
          <a:off x="6553200" y="5783263"/>
          <a:ext cx="11572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766" name="Equation" r:id="rId17" imgW="736280" imgH="253890" progId="Equation.3">
                  <p:embed/>
                </p:oleObj>
              </mc:Choice>
              <mc:Fallback>
                <p:oleObj name="Equation" r:id="rId17" imgW="736280" imgH="25389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783263"/>
                        <a:ext cx="11572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96D1A7D-77A7-44D4-8136-CECD05A92C9A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936F384-3416-4690-8383-E9C46184002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64590" name="Rectangle 46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787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Minterms/</a:t>
            </a:r>
            <a:r>
              <a:rPr lang="en-US" sz="3200" dirty="0" err="1"/>
              <a:t>maxterms</a:t>
            </a:r>
            <a:r>
              <a:rPr lang="en-US" sz="3200" dirty="0"/>
              <a:t> for a function of 3 </a:t>
            </a:r>
            <a:r>
              <a:rPr lang="en-US" sz="3200" dirty="0" err="1"/>
              <a:t>boolean</a:t>
            </a:r>
            <a:r>
              <a:rPr lang="en-US" sz="3200" dirty="0"/>
              <a:t> variables</a:t>
            </a:r>
          </a:p>
        </p:txBody>
      </p:sp>
      <p:graphicFrame>
        <p:nvGraphicFramePr>
          <p:cNvPr id="364658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40814"/>
              </p:ext>
            </p:extLst>
          </p:nvPr>
        </p:nvGraphicFramePr>
        <p:xfrm>
          <a:off x="1828800" y="1978025"/>
          <a:ext cx="6553200" cy="4729166"/>
        </p:xfrm>
        <a:graphic>
          <a:graphicData uri="http://schemas.openxmlformats.org/drawingml/2006/table">
            <a:tbl>
              <a:tblPr/>
              <a:tblGrid>
                <a:gridCol w="90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1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 variable function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8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Minterms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Maxterms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</a:t>
                      </a:r>
                      <a:r>
                        <a:rPr kumimoji="0" lang="en-US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9221" name="Group 111"/>
          <p:cNvGrpSpPr>
            <a:grpSpLocks/>
          </p:cNvGrpSpPr>
          <p:nvPr/>
        </p:nvGrpSpPr>
        <p:grpSpPr bwMode="auto">
          <a:xfrm>
            <a:off x="5105400" y="3530600"/>
            <a:ext cx="3184525" cy="3175000"/>
            <a:chOff x="3216" y="2224"/>
            <a:chExt cx="2006" cy="2000"/>
          </a:xfrm>
        </p:grpSpPr>
        <p:graphicFrame>
          <p:nvGraphicFramePr>
            <p:cNvPr id="49222" name="Object 112"/>
            <p:cNvGraphicFramePr>
              <a:graphicFrameLocks noChangeAspect="1"/>
            </p:cNvGraphicFramePr>
            <p:nvPr/>
          </p:nvGraphicFramePr>
          <p:xfrm>
            <a:off x="3216" y="2224"/>
            <a:ext cx="603" cy="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72" name="Equation" r:id="rId4" imgW="609600" imgH="2032000" progId="Equation.3">
                    <p:embed/>
                  </p:oleObj>
                </mc:Choice>
                <mc:Fallback>
                  <p:oleObj name="Equation" r:id="rId4" imgW="609600" imgH="2032000" progId="Equation.3">
                    <p:embed/>
                    <p:pic>
                      <p:nvPicPr>
                        <p:cNvPr id="0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224"/>
                          <a:ext cx="603" cy="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223" name="Object 113"/>
            <p:cNvGraphicFramePr>
              <a:graphicFrameLocks noChangeAspect="1"/>
            </p:cNvGraphicFramePr>
            <p:nvPr/>
          </p:nvGraphicFramePr>
          <p:xfrm>
            <a:off x="4255" y="2224"/>
            <a:ext cx="967" cy="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73" name="Equation" r:id="rId6" imgW="977900" imgH="2032000" progId="Equation.3">
                    <p:embed/>
                  </p:oleObj>
                </mc:Choice>
                <mc:Fallback>
                  <p:oleObj name="Equation" r:id="rId6" imgW="977900" imgH="2032000" progId="Equation.3">
                    <p:embed/>
                    <p:pic>
                      <p:nvPicPr>
                        <p:cNvPr id="0" name="Object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5" y="2224"/>
                          <a:ext cx="967" cy="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CCFEE14-57E4-4361-9688-43068D0CEA6A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8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8425794C-98F5-4BA7-9603-B8AA76C1681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11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400800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/>
              <a:t>Let have the following truth table</a:t>
            </a:r>
            <a:r>
              <a:rPr lang="ro-RO" sz="3000" dirty="0"/>
              <a:t>:</a:t>
            </a:r>
          </a:p>
          <a:p>
            <a:pPr eaLnBrk="1" hangingPunct="1">
              <a:defRPr/>
            </a:pPr>
            <a:r>
              <a:rPr lang="ro-RO" sz="3000" dirty="0"/>
              <a:t>D</a:t>
            </a:r>
            <a:r>
              <a:rPr lang="en-US" sz="3000" dirty="0"/>
              <a:t>CF</a:t>
            </a:r>
            <a:r>
              <a:rPr lang="ro-RO" sz="3000" dirty="0"/>
              <a:t> </a:t>
            </a:r>
            <a:r>
              <a:rPr lang="en-US" sz="3000" dirty="0"/>
              <a:t>for</a:t>
            </a:r>
            <a:r>
              <a:rPr lang="ro-RO" sz="3000" dirty="0"/>
              <a:t> </a:t>
            </a:r>
            <a:r>
              <a:rPr lang="en-US" sz="3000" dirty="0"/>
              <a:t>f</a:t>
            </a:r>
            <a:r>
              <a:rPr lang="en-US" sz="3000" baseline="-25000" dirty="0"/>
              <a:t>1</a:t>
            </a:r>
            <a:r>
              <a:rPr lang="en-US" sz="3000" dirty="0"/>
              <a:t> is</a:t>
            </a:r>
            <a:r>
              <a:rPr lang="ro-RO" sz="3000" dirty="0"/>
              <a:t>:</a:t>
            </a:r>
            <a:br>
              <a:rPr lang="en-US" sz="3000" dirty="0"/>
            </a:br>
            <a:r>
              <a:rPr lang="en-US" sz="3000" dirty="0"/>
              <a:t>f</a:t>
            </a:r>
            <a:r>
              <a:rPr lang="en-US" sz="3000" baseline="-25000" dirty="0"/>
              <a:t>1</a:t>
            </a:r>
            <a:r>
              <a:rPr lang="en-US" sz="3000" dirty="0"/>
              <a:t>(</a:t>
            </a:r>
            <a:r>
              <a:rPr lang="ro-RO" sz="3000" dirty="0"/>
              <a:t>x</a:t>
            </a:r>
            <a:r>
              <a:rPr lang="en-US" sz="3000" dirty="0"/>
              <a:t>,</a:t>
            </a:r>
            <a:r>
              <a:rPr lang="ro-RO" sz="3000" dirty="0"/>
              <a:t>y</a:t>
            </a:r>
            <a:r>
              <a:rPr lang="en-US" sz="3000" dirty="0"/>
              <a:t>,</a:t>
            </a:r>
            <a:r>
              <a:rPr lang="ro-RO" sz="3000" dirty="0"/>
              <a:t>z</a:t>
            </a:r>
            <a:r>
              <a:rPr lang="en-US" sz="3000" dirty="0"/>
              <a:t>)= m</a:t>
            </a:r>
            <a:r>
              <a:rPr lang="en-US" sz="3000" baseline="-25000" dirty="0"/>
              <a:t>1</a:t>
            </a:r>
            <a:r>
              <a:rPr lang="en-US" sz="3000" dirty="0"/>
              <a:t> + m</a:t>
            </a:r>
            <a:r>
              <a:rPr lang="en-US" sz="3000" baseline="-25000" dirty="0"/>
              <a:t>2</a:t>
            </a:r>
            <a:r>
              <a:rPr lang="en-US" sz="3000" dirty="0"/>
              <a:t> + m</a:t>
            </a:r>
            <a:r>
              <a:rPr lang="en-US" sz="3000" baseline="-25000" dirty="0"/>
              <a:t>4</a:t>
            </a:r>
            <a:r>
              <a:rPr lang="en-US" sz="3000" dirty="0"/>
              <a:t> + m</a:t>
            </a:r>
            <a:r>
              <a:rPr lang="en-US" sz="3000" baseline="-25000" dirty="0"/>
              <a:t>6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3000" dirty="0"/>
              <a:t>	      = </a:t>
            </a:r>
            <a:r>
              <a:rPr lang="ro-RO" sz="3000" dirty="0"/>
              <a:t>x y z</a:t>
            </a:r>
            <a:r>
              <a:rPr lang="en-US" sz="3000" dirty="0"/>
              <a:t> + </a:t>
            </a:r>
            <a:r>
              <a:rPr lang="ro-RO" sz="3000" dirty="0"/>
              <a:t>x y z </a:t>
            </a:r>
            <a:r>
              <a:rPr lang="en-US" sz="3000" dirty="0"/>
              <a:t>+ </a:t>
            </a:r>
            <a:r>
              <a:rPr lang="ro-RO" sz="3000" dirty="0"/>
              <a:t>x y z </a:t>
            </a:r>
            <a:r>
              <a:rPr lang="en-US" sz="3000" dirty="0"/>
              <a:t> + </a:t>
            </a:r>
            <a:r>
              <a:rPr lang="ro-RO" sz="3000" dirty="0"/>
              <a:t>x y z</a:t>
            </a:r>
            <a:endParaRPr lang="en-US" sz="3000" dirty="0"/>
          </a:p>
          <a:p>
            <a:pPr eaLnBrk="1" hangingPunct="1">
              <a:defRPr/>
            </a:pPr>
            <a:r>
              <a:rPr lang="ro-RO" sz="3000" dirty="0"/>
              <a:t>CC</a:t>
            </a:r>
            <a:r>
              <a:rPr lang="en-US" sz="3000" dirty="0"/>
              <a:t>F</a:t>
            </a:r>
            <a:r>
              <a:rPr lang="ro-RO" sz="3000" dirty="0"/>
              <a:t> </a:t>
            </a:r>
            <a:r>
              <a:rPr lang="en-US" sz="3000" dirty="0"/>
              <a:t>for f</a:t>
            </a:r>
            <a:r>
              <a:rPr lang="en-US" sz="3000" baseline="-25000" dirty="0"/>
              <a:t>1 </a:t>
            </a:r>
            <a:r>
              <a:rPr lang="en-US" sz="3000" dirty="0"/>
              <a:t>is</a:t>
            </a:r>
            <a:r>
              <a:rPr lang="ro-RO" sz="3000" dirty="0"/>
              <a:t>:</a:t>
            </a:r>
            <a:br>
              <a:rPr lang="en-US" sz="3000" dirty="0"/>
            </a:br>
            <a:r>
              <a:rPr lang="en-US" sz="3000" dirty="0"/>
              <a:t>f</a:t>
            </a:r>
            <a:r>
              <a:rPr lang="en-US" sz="3000" baseline="-25000" dirty="0"/>
              <a:t>1</a:t>
            </a:r>
            <a:r>
              <a:rPr lang="en-US" sz="3000" dirty="0"/>
              <a:t>(</a:t>
            </a:r>
            <a:r>
              <a:rPr lang="ro-RO" sz="3000" dirty="0"/>
              <a:t>x</a:t>
            </a:r>
            <a:r>
              <a:rPr lang="en-US" sz="3000" dirty="0"/>
              <a:t>,</a:t>
            </a:r>
            <a:r>
              <a:rPr lang="ro-RO" sz="3000" dirty="0"/>
              <a:t>y</a:t>
            </a:r>
            <a:r>
              <a:rPr lang="en-US" sz="3000" dirty="0"/>
              <a:t>,</a:t>
            </a:r>
            <a:r>
              <a:rPr lang="ro-RO" sz="3000" dirty="0"/>
              <a:t>z</a:t>
            </a:r>
            <a:r>
              <a:rPr lang="en-US" sz="3000" dirty="0"/>
              <a:t>) = M</a:t>
            </a:r>
            <a:r>
              <a:rPr lang="en-US" sz="3000" baseline="-25000" dirty="0"/>
              <a:t>0</a:t>
            </a:r>
            <a:r>
              <a:rPr lang="en-US" sz="3000" dirty="0"/>
              <a:t> </a:t>
            </a:r>
            <a:r>
              <a:rPr lang="en-US" sz="3000" dirty="0">
                <a:latin typeface="Comic Sans MS"/>
                <a:cs typeface="Times New Roman" pitchFamily="18" charset="0"/>
              </a:rPr>
              <a:t>•</a:t>
            </a:r>
            <a:r>
              <a:rPr lang="en-US" sz="3000" dirty="0"/>
              <a:t> M</a:t>
            </a:r>
            <a:r>
              <a:rPr lang="en-US" sz="3000" baseline="-25000" dirty="0"/>
              <a:t>3</a:t>
            </a:r>
            <a:r>
              <a:rPr lang="en-US" sz="3000" dirty="0"/>
              <a:t> </a:t>
            </a:r>
            <a:r>
              <a:rPr lang="en-US" sz="3000" dirty="0">
                <a:latin typeface="Comic Sans MS"/>
                <a:cs typeface="Times New Roman" pitchFamily="18" charset="0"/>
              </a:rPr>
              <a:t>•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/>
              <a:t>M</a:t>
            </a:r>
            <a:r>
              <a:rPr lang="en-US" sz="3000" baseline="-25000" dirty="0"/>
              <a:t>5</a:t>
            </a:r>
            <a:r>
              <a:rPr lang="en-US" sz="3000" dirty="0"/>
              <a:t> </a:t>
            </a:r>
            <a:r>
              <a:rPr lang="en-US" sz="3000" dirty="0">
                <a:latin typeface="Comic Sans MS"/>
                <a:cs typeface="Times New Roman" pitchFamily="18" charset="0"/>
              </a:rPr>
              <a:t>•</a:t>
            </a:r>
            <a:r>
              <a:rPr lang="en-US" sz="3000" dirty="0">
                <a:cs typeface="Times New Roman" pitchFamily="18" charset="0"/>
              </a:rPr>
              <a:t> </a:t>
            </a:r>
            <a:r>
              <a:rPr lang="en-US" sz="3000" dirty="0"/>
              <a:t>M</a:t>
            </a:r>
            <a:r>
              <a:rPr lang="en-US" sz="3000" baseline="-25000" dirty="0"/>
              <a:t>7</a:t>
            </a:r>
            <a:r>
              <a:rPr lang="en-US" sz="3000" dirty="0"/>
              <a:t>  </a:t>
            </a:r>
            <a:br>
              <a:rPr lang="en-US" sz="3000" dirty="0"/>
            </a:br>
            <a:r>
              <a:rPr lang="en-US" sz="3000" dirty="0"/>
              <a:t>             = (</a:t>
            </a:r>
            <a:r>
              <a:rPr lang="ro-RO" sz="3000" dirty="0"/>
              <a:t>x</a:t>
            </a:r>
            <a:r>
              <a:rPr lang="en-US" sz="3000" dirty="0"/>
              <a:t>+</a:t>
            </a:r>
            <a:r>
              <a:rPr lang="ro-RO" sz="3000" dirty="0"/>
              <a:t>y</a:t>
            </a:r>
            <a:r>
              <a:rPr lang="en-US" sz="3000" dirty="0"/>
              <a:t>+</a:t>
            </a:r>
            <a:r>
              <a:rPr lang="ro-RO" sz="3000" dirty="0"/>
              <a:t>z</a:t>
            </a:r>
            <a:r>
              <a:rPr lang="en-US" sz="3000" dirty="0"/>
              <a:t>)</a:t>
            </a:r>
            <a:r>
              <a:rPr lang="en-US" sz="3000" dirty="0">
                <a:latin typeface="Comic Sans MS"/>
                <a:cs typeface="Times New Roman" pitchFamily="18" charset="0"/>
              </a:rPr>
              <a:t>•</a:t>
            </a:r>
            <a:r>
              <a:rPr lang="en-US" sz="3000" dirty="0"/>
              <a:t>(</a:t>
            </a:r>
            <a:r>
              <a:rPr lang="ro-RO" sz="3000" dirty="0"/>
              <a:t>x</a:t>
            </a:r>
            <a:r>
              <a:rPr lang="en-US" sz="3000" dirty="0"/>
              <a:t>+</a:t>
            </a:r>
            <a:r>
              <a:rPr lang="ro-RO" sz="3000" dirty="0"/>
              <a:t>y </a:t>
            </a:r>
            <a:r>
              <a:rPr lang="en-US" sz="3000" dirty="0"/>
              <a:t>+</a:t>
            </a:r>
            <a:r>
              <a:rPr lang="ro-RO" sz="3000" dirty="0"/>
              <a:t> z </a:t>
            </a:r>
            <a:r>
              <a:rPr lang="en-US" sz="3000" dirty="0"/>
              <a:t>)</a:t>
            </a:r>
            <a:r>
              <a:rPr lang="en-US" sz="3000" dirty="0">
                <a:latin typeface="Comic Sans MS"/>
                <a:cs typeface="Times New Roman" pitchFamily="18" charset="0"/>
              </a:rPr>
              <a:t>•</a:t>
            </a:r>
            <a:r>
              <a:rPr lang="en-US" sz="3000" dirty="0">
                <a:cs typeface="Times New Roman" pitchFamily="18" charset="0"/>
              </a:rPr>
              <a:t> 			 </a:t>
            </a:r>
            <a:r>
              <a:rPr lang="en-US" sz="3000" dirty="0"/>
              <a:t>(</a:t>
            </a:r>
            <a:r>
              <a:rPr lang="ro-RO" sz="3000" dirty="0"/>
              <a:t>x </a:t>
            </a:r>
            <a:r>
              <a:rPr lang="en-US" sz="3000" dirty="0"/>
              <a:t>+</a:t>
            </a:r>
            <a:r>
              <a:rPr lang="ro-RO" sz="3000" dirty="0"/>
              <a:t>y</a:t>
            </a:r>
            <a:r>
              <a:rPr lang="en-US" sz="3000" dirty="0"/>
              <a:t>+</a:t>
            </a:r>
            <a:r>
              <a:rPr lang="ro-RO" sz="3000" dirty="0"/>
              <a:t>z </a:t>
            </a:r>
            <a:r>
              <a:rPr lang="en-US" sz="3000" dirty="0"/>
              <a:t>)</a:t>
            </a:r>
            <a:r>
              <a:rPr lang="en-US" sz="3000" dirty="0">
                <a:latin typeface="Comic Sans MS"/>
                <a:cs typeface="Times New Roman" pitchFamily="18" charset="0"/>
              </a:rPr>
              <a:t>•</a:t>
            </a:r>
            <a:r>
              <a:rPr lang="en-US" sz="3000" dirty="0"/>
              <a:t>(</a:t>
            </a:r>
            <a:r>
              <a:rPr lang="ro-RO" sz="3000" dirty="0"/>
              <a:t> x </a:t>
            </a:r>
            <a:r>
              <a:rPr lang="en-US" sz="3000" dirty="0"/>
              <a:t>+</a:t>
            </a:r>
            <a:r>
              <a:rPr lang="ro-RO" sz="3000" dirty="0"/>
              <a:t> y </a:t>
            </a:r>
            <a:r>
              <a:rPr lang="en-US" sz="3000" dirty="0"/>
              <a:t>+</a:t>
            </a:r>
            <a:r>
              <a:rPr lang="ro-RO" sz="3000" dirty="0"/>
              <a:t> z </a:t>
            </a:r>
            <a:r>
              <a:rPr lang="en-US" sz="3000" dirty="0"/>
              <a:t>).</a:t>
            </a:r>
          </a:p>
          <a:p>
            <a:pPr eaLnBrk="1" hangingPunct="1">
              <a:defRPr/>
            </a:pPr>
            <a:r>
              <a:rPr lang="en-US" sz="3000" dirty="0" err="1">
                <a:solidFill>
                  <a:srgbClr val="00FFFF"/>
                </a:solidFill>
              </a:rPr>
              <a:t>Observ</a:t>
            </a:r>
            <a:r>
              <a:rPr lang="ro-RO" sz="3000" dirty="0">
                <a:solidFill>
                  <a:srgbClr val="00FFFF"/>
                </a:solidFill>
              </a:rPr>
              <a:t>a</a:t>
            </a:r>
            <a:r>
              <a:rPr lang="en-US" sz="3000" dirty="0" err="1">
                <a:solidFill>
                  <a:srgbClr val="00FFFF"/>
                </a:solidFill>
              </a:rPr>
              <a:t>tion</a:t>
            </a:r>
            <a:r>
              <a:rPr lang="en-US" sz="3000" dirty="0">
                <a:solidFill>
                  <a:srgbClr val="00FFFF"/>
                </a:solidFill>
              </a:rPr>
              <a:t>: </a:t>
            </a:r>
            <a:r>
              <a:rPr lang="en-US" sz="3000" dirty="0" err="1">
                <a:solidFill>
                  <a:srgbClr val="00FFFF"/>
                </a:solidFill>
              </a:rPr>
              <a:t>m</a:t>
            </a:r>
            <a:r>
              <a:rPr lang="en-US" sz="3000" baseline="-25000" dirty="0" err="1">
                <a:solidFill>
                  <a:srgbClr val="00FFFF"/>
                </a:solidFill>
              </a:rPr>
              <a:t>j</a:t>
            </a:r>
            <a:r>
              <a:rPr lang="en-US" sz="3000" dirty="0">
                <a:solidFill>
                  <a:srgbClr val="00FFFF"/>
                </a:solidFill>
              </a:rPr>
              <a:t> = </a:t>
            </a:r>
            <a:r>
              <a:rPr lang="en-US" sz="3000" dirty="0" err="1">
                <a:solidFill>
                  <a:srgbClr val="00FFFF"/>
                </a:solidFill>
              </a:rPr>
              <a:t>M</a:t>
            </a:r>
            <a:r>
              <a:rPr lang="en-US" sz="3000" baseline="-25000" dirty="0" err="1">
                <a:solidFill>
                  <a:srgbClr val="00FFFF"/>
                </a:solidFill>
              </a:rPr>
              <a:t>j</a:t>
            </a:r>
            <a:endParaRPr lang="en-US" sz="3000" dirty="0">
              <a:solidFill>
                <a:srgbClr val="00FFFF"/>
              </a:solidFill>
            </a:endParaRPr>
          </a:p>
        </p:txBody>
      </p:sp>
      <p:graphicFrame>
        <p:nvGraphicFramePr>
          <p:cNvPr id="212037" name="Group 69"/>
          <p:cNvGraphicFramePr>
            <a:graphicFrameLocks noGrp="1"/>
          </p:cNvGraphicFramePr>
          <p:nvPr/>
        </p:nvGraphicFramePr>
        <p:xfrm>
          <a:off x="6477000" y="1752600"/>
          <a:ext cx="2214567" cy="4664079"/>
        </p:xfrm>
        <a:graphic>
          <a:graphicData uri="http://schemas.openxmlformats.org/drawingml/2006/table">
            <a:tbl>
              <a:tblPr/>
              <a:tblGrid>
                <a:gridCol w="509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61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o-RO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L="91427" marR="91427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50244" name="Group 77"/>
          <p:cNvGrpSpPr>
            <a:grpSpLocks/>
          </p:cNvGrpSpPr>
          <p:nvPr/>
        </p:nvGrpSpPr>
        <p:grpSpPr bwMode="auto">
          <a:xfrm>
            <a:off x="2133600" y="3200400"/>
            <a:ext cx="4267200" cy="0"/>
            <a:chOff x="1344" y="1920"/>
            <a:chExt cx="2688" cy="0"/>
          </a:xfrm>
        </p:grpSpPr>
        <p:sp>
          <p:nvSpPr>
            <p:cNvPr id="50253" name="Line 70"/>
            <p:cNvSpPr>
              <a:spLocks noChangeShapeType="1"/>
            </p:cNvSpPr>
            <p:nvPr/>
          </p:nvSpPr>
          <p:spPr bwMode="auto">
            <a:xfrm>
              <a:off x="1344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4" name="Line 71"/>
            <p:cNvSpPr>
              <a:spLocks noChangeShapeType="1"/>
            </p:cNvSpPr>
            <p:nvPr/>
          </p:nvSpPr>
          <p:spPr bwMode="auto">
            <a:xfrm>
              <a:off x="1536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5" name="Line 72"/>
            <p:cNvSpPr>
              <a:spLocks noChangeShapeType="1"/>
            </p:cNvSpPr>
            <p:nvPr/>
          </p:nvSpPr>
          <p:spPr bwMode="auto">
            <a:xfrm>
              <a:off x="2064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6" name="Line 73"/>
            <p:cNvSpPr>
              <a:spLocks noChangeShapeType="1"/>
            </p:cNvSpPr>
            <p:nvPr/>
          </p:nvSpPr>
          <p:spPr bwMode="auto">
            <a:xfrm>
              <a:off x="2400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7" name="Line 74"/>
            <p:cNvSpPr>
              <a:spLocks noChangeShapeType="1"/>
            </p:cNvSpPr>
            <p:nvPr/>
          </p:nvSpPr>
          <p:spPr bwMode="auto">
            <a:xfrm>
              <a:off x="2928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8" name="Line 75"/>
            <p:cNvSpPr>
              <a:spLocks noChangeShapeType="1"/>
            </p:cNvSpPr>
            <p:nvPr/>
          </p:nvSpPr>
          <p:spPr bwMode="auto">
            <a:xfrm>
              <a:off x="3120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59" name="Line 76"/>
            <p:cNvSpPr>
              <a:spLocks noChangeShapeType="1"/>
            </p:cNvSpPr>
            <p:nvPr/>
          </p:nvSpPr>
          <p:spPr bwMode="auto">
            <a:xfrm>
              <a:off x="3888" y="19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245" name="Line 78"/>
          <p:cNvSpPr>
            <a:spLocks noChangeShapeType="1"/>
          </p:cNvSpPr>
          <p:nvPr/>
        </p:nvSpPr>
        <p:spPr bwMode="auto">
          <a:xfrm>
            <a:off x="47244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6" name="Line 79"/>
          <p:cNvSpPr>
            <a:spLocks noChangeShapeType="1"/>
          </p:cNvSpPr>
          <p:nvPr/>
        </p:nvSpPr>
        <p:spPr bwMode="auto">
          <a:xfrm>
            <a:off x="41148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7" name="Line 80"/>
          <p:cNvSpPr>
            <a:spLocks noChangeShapeType="1"/>
          </p:cNvSpPr>
          <p:nvPr/>
        </p:nvSpPr>
        <p:spPr bwMode="auto">
          <a:xfrm>
            <a:off x="22860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8" name="Line 81"/>
          <p:cNvSpPr>
            <a:spLocks noChangeShapeType="1"/>
          </p:cNvSpPr>
          <p:nvPr/>
        </p:nvSpPr>
        <p:spPr bwMode="auto">
          <a:xfrm>
            <a:off x="3276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49" name="Line 82"/>
          <p:cNvSpPr>
            <a:spLocks noChangeShapeType="1"/>
          </p:cNvSpPr>
          <p:nvPr/>
        </p:nvSpPr>
        <p:spPr bwMode="auto">
          <a:xfrm>
            <a:off x="39624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50" name="Line 83"/>
          <p:cNvSpPr>
            <a:spLocks noChangeShapeType="1"/>
          </p:cNvSpPr>
          <p:nvPr/>
        </p:nvSpPr>
        <p:spPr bwMode="auto">
          <a:xfrm>
            <a:off x="45720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51" name="Line 84"/>
          <p:cNvSpPr>
            <a:spLocks noChangeShapeType="1"/>
          </p:cNvSpPr>
          <p:nvPr/>
        </p:nvSpPr>
        <p:spPr bwMode="auto">
          <a:xfrm>
            <a:off x="5181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52" name="Line 85"/>
          <p:cNvSpPr>
            <a:spLocks noChangeShapeType="1"/>
          </p:cNvSpPr>
          <p:nvPr/>
        </p:nvSpPr>
        <p:spPr bwMode="auto">
          <a:xfrm>
            <a:off x="3505200" y="5638800"/>
            <a:ext cx="3048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810DFD5-020F-43C5-A782-BEF533B588E3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0CB321F-C897-4E3A-9FC7-E2F7A36D67A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12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Shortcuts: </a:t>
            </a:r>
            <a:r>
              <a:rPr lang="en-US" dirty="0">
                <a:cs typeface="Times New Roman" pitchFamily="18" charset="0"/>
              </a:rPr>
              <a:t>∑</a:t>
            </a:r>
            <a:r>
              <a:rPr lang="en-US" dirty="0"/>
              <a:t> and </a:t>
            </a:r>
            <a:r>
              <a:rPr lang="en-US" dirty="0">
                <a:cs typeface="Times New Roman" pitchFamily="18" charset="0"/>
              </a:rPr>
              <a:t>∏</a:t>
            </a:r>
            <a:endParaRPr lang="en-US" b="0" dirty="0">
              <a:cs typeface="Times New Roman" pitchFamily="18" charset="0"/>
            </a:endParaRP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f</a:t>
            </a:r>
            <a:r>
              <a:rPr lang="en-US" sz="2800" baseline="-25000" dirty="0"/>
              <a:t>1</a:t>
            </a:r>
            <a:r>
              <a:rPr lang="en-US" sz="2800" dirty="0"/>
              <a:t>(</a:t>
            </a:r>
            <a:r>
              <a:rPr lang="ro-RO" sz="2800" dirty="0"/>
              <a:t>x</a:t>
            </a:r>
            <a:r>
              <a:rPr lang="en-US" sz="2800" dirty="0"/>
              <a:t>,</a:t>
            </a:r>
            <a:r>
              <a:rPr lang="ro-RO" sz="2800" dirty="0"/>
              <a:t>y</a:t>
            </a:r>
            <a:r>
              <a:rPr lang="en-US" sz="2800" dirty="0"/>
              <a:t>,</a:t>
            </a:r>
            <a:r>
              <a:rPr lang="ro-RO" sz="2800" dirty="0"/>
              <a:t>z</a:t>
            </a:r>
            <a:r>
              <a:rPr lang="en-US" sz="2800" dirty="0"/>
              <a:t>) = </a:t>
            </a:r>
            <a:r>
              <a:rPr lang="en-US" sz="2800" dirty="0">
                <a:cs typeface="Times New Roman" pitchFamily="18" charset="0"/>
              </a:rPr>
              <a:t>∑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m</a:t>
            </a:r>
            <a:r>
              <a:rPr lang="en-US" sz="2800" dirty="0"/>
              <a:t>(1,2,4,6), where</a:t>
            </a:r>
            <a:r>
              <a:rPr lang="en-US" sz="2400" dirty="0"/>
              <a:t> </a:t>
            </a:r>
            <a:r>
              <a:rPr lang="en-US" sz="2800" dirty="0">
                <a:cs typeface="Times New Roman" pitchFamily="18" charset="0"/>
              </a:rPr>
              <a:t>∑</a:t>
            </a:r>
            <a:r>
              <a:rPr lang="en-US" sz="2800" dirty="0"/>
              <a:t> represents a </a:t>
            </a:r>
            <a:r>
              <a:rPr lang="ro-RO" sz="2800" dirty="0"/>
              <a:t>sum-</a:t>
            </a:r>
            <a:r>
              <a:rPr lang="en-US" sz="2800" dirty="0"/>
              <a:t>of</a:t>
            </a:r>
            <a:r>
              <a:rPr lang="ro-RO" sz="2800" dirty="0"/>
              <a:t>-produ</a:t>
            </a:r>
            <a:r>
              <a:rPr lang="en-US" sz="2800" dirty="0" err="1"/>
              <a:t>cts</a:t>
            </a:r>
            <a:r>
              <a:rPr lang="en-US" sz="2800" dirty="0"/>
              <a:t>, and m(1,2,4,6) represents that the </a:t>
            </a:r>
            <a:r>
              <a:rPr lang="en-US" sz="2800" dirty="0" err="1"/>
              <a:t>minterms</a:t>
            </a:r>
            <a:r>
              <a:rPr lang="en-US" sz="2800" dirty="0"/>
              <a:t> of the sum are m</a:t>
            </a:r>
            <a:r>
              <a:rPr lang="en-US" sz="2800" baseline="-25000" dirty="0"/>
              <a:t>1</a:t>
            </a:r>
            <a:r>
              <a:rPr lang="en-US" sz="2800" dirty="0"/>
              <a:t>, m</a:t>
            </a:r>
            <a:r>
              <a:rPr lang="en-US" sz="2800" baseline="-25000" dirty="0"/>
              <a:t>2</a:t>
            </a:r>
            <a:r>
              <a:rPr lang="en-US" sz="2800" dirty="0"/>
              <a:t>, m</a:t>
            </a:r>
            <a:r>
              <a:rPr lang="en-US" sz="2800" baseline="-25000" dirty="0"/>
              <a:t>4</a:t>
            </a:r>
            <a:r>
              <a:rPr lang="ro-RO" sz="2800" baseline="-25000" dirty="0"/>
              <a:t> </a:t>
            </a:r>
            <a:r>
              <a:rPr lang="en-US" sz="2800" dirty="0"/>
              <a:t>and</a:t>
            </a:r>
            <a:r>
              <a:rPr lang="ro-RO" sz="2800" dirty="0"/>
              <a:t> </a:t>
            </a:r>
            <a:r>
              <a:rPr lang="en-US" sz="2800" dirty="0"/>
              <a:t>m</a:t>
            </a:r>
            <a:r>
              <a:rPr lang="en-US" sz="2800" baseline="-25000" dirty="0"/>
              <a:t>6</a:t>
            </a:r>
            <a:r>
              <a:rPr lang="en-US" sz="2800" dirty="0"/>
              <a:t>.</a:t>
            </a:r>
          </a:p>
          <a:p>
            <a:pPr eaLnBrk="1" hangingPunct="1">
              <a:defRPr/>
            </a:pPr>
            <a:r>
              <a:rPr lang="en-US" sz="2800" dirty="0"/>
              <a:t>f</a:t>
            </a:r>
            <a:r>
              <a:rPr lang="en-US" sz="2800" baseline="-25000" dirty="0"/>
              <a:t>1</a:t>
            </a:r>
            <a:r>
              <a:rPr lang="en-US" sz="2800" dirty="0"/>
              <a:t>(</a:t>
            </a:r>
            <a:r>
              <a:rPr lang="ro-RO" sz="2800" dirty="0"/>
              <a:t>x</a:t>
            </a:r>
            <a:r>
              <a:rPr lang="en-US" sz="2800" dirty="0"/>
              <a:t>,</a:t>
            </a:r>
            <a:r>
              <a:rPr lang="ro-RO" sz="2800" dirty="0"/>
              <a:t>y</a:t>
            </a:r>
            <a:r>
              <a:rPr lang="en-US" sz="2800" dirty="0"/>
              <a:t>,</a:t>
            </a:r>
            <a:r>
              <a:rPr lang="ro-RO" sz="2800" dirty="0"/>
              <a:t>z</a:t>
            </a:r>
            <a:r>
              <a:rPr lang="en-US" sz="2800" dirty="0"/>
              <a:t>) = </a:t>
            </a:r>
            <a:r>
              <a:rPr lang="en-US" sz="2800" dirty="0">
                <a:cs typeface="Times New Roman" pitchFamily="18" charset="0"/>
              </a:rPr>
              <a:t>∏</a:t>
            </a:r>
            <a:r>
              <a:rPr lang="en-US" sz="2800" b="1" dirty="0"/>
              <a:t> </a:t>
            </a:r>
            <a:r>
              <a:rPr lang="en-US" sz="2800" dirty="0"/>
              <a:t>M(0,3,5,7), where </a:t>
            </a:r>
            <a:r>
              <a:rPr lang="en-US" sz="2800" dirty="0">
                <a:cs typeface="Times New Roman" pitchFamily="18" charset="0"/>
              </a:rPr>
              <a:t>∏</a:t>
            </a:r>
            <a:r>
              <a:rPr lang="en-US" sz="2800" dirty="0"/>
              <a:t> represents a </a:t>
            </a:r>
            <a:r>
              <a:rPr lang="ro-RO" sz="2800" dirty="0"/>
              <a:t>produ</a:t>
            </a:r>
            <a:r>
              <a:rPr lang="en-US" sz="2800" dirty="0" err="1"/>
              <a:t>ct</a:t>
            </a:r>
            <a:r>
              <a:rPr lang="ro-RO" sz="2800" dirty="0"/>
              <a:t>-</a:t>
            </a:r>
            <a:r>
              <a:rPr lang="en-US" sz="2800" dirty="0"/>
              <a:t>of-sums, and M(0,3,5,7) represents that the </a:t>
            </a:r>
            <a:r>
              <a:rPr lang="en-US" sz="2800" dirty="0" err="1"/>
              <a:t>maxterms</a:t>
            </a:r>
            <a:r>
              <a:rPr lang="en-US" sz="2800" dirty="0"/>
              <a:t> of the product are M</a:t>
            </a:r>
            <a:r>
              <a:rPr lang="en-US" sz="2800" baseline="-25000" dirty="0"/>
              <a:t>0</a:t>
            </a:r>
            <a:r>
              <a:rPr lang="en-US" sz="2800" dirty="0"/>
              <a:t>, M</a:t>
            </a:r>
            <a:r>
              <a:rPr lang="en-US" sz="2800" baseline="-25000" dirty="0"/>
              <a:t>3</a:t>
            </a:r>
            <a:r>
              <a:rPr lang="en-US" sz="2800" dirty="0"/>
              <a:t>, M</a:t>
            </a:r>
            <a:r>
              <a:rPr lang="en-US" sz="2800" baseline="-25000" dirty="0"/>
              <a:t>5</a:t>
            </a:r>
            <a:r>
              <a:rPr lang="en-US" sz="2800" dirty="0"/>
              <a:t> and</a:t>
            </a:r>
            <a:r>
              <a:rPr lang="ro-RO" sz="2800" dirty="0"/>
              <a:t> </a:t>
            </a:r>
            <a:r>
              <a:rPr lang="en-US" sz="2800" dirty="0"/>
              <a:t>M</a:t>
            </a:r>
            <a:r>
              <a:rPr lang="en-US" sz="2800" baseline="-25000" dirty="0"/>
              <a:t>7</a:t>
            </a:r>
            <a:r>
              <a:rPr lang="en-US" sz="2800" dirty="0"/>
              <a:t>.</a:t>
            </a:r>
          </a:p>
          <a:p>
            <a:pPr eaLnBrk="1" hangingPunct="1">
              <a:defRPr/>
            </a:pPr>
            <a:r>
              <a:rPr lang="en-US" sz="2800" dirty="0"/>
              <a:t>Because </a:t>
            </a:r>
            <a:r>
              <a:rPr lang="en-US" sz="3000" dirty="0" err="1"/>
              <a:t>m</a:t>
            </a:r>
            <a:r>
              <a:rPr lang="en-US" sz="3000" baseline="-25000" dirty="0" err="1"/>
              <a:t>j</a:t>
            </a:r>
            <a:r>
              <a:rPr lang="en-US" sz="3000" dirty="0"/>
              <a:t> =  </a:t>
            </a:r>
            <a:r>
              <a:rPr lang="en-US" sz="3000" dirty="0" err="1"/>
              <a:t>M</a:t>
            </a:r>
            <a:r>
              <a:rPr lang="en-US" sz="3000" baseline="-25000" dirty="0" err="1"/>
              <a:t>j</a:t>
            </a:r>
            <a:r>
              <a:rPr lang="en-US" sz="3000" dirty="0"/>
              <a:t>  for any</a:t>
            </a:r>
            <a:r>
              <a:rPr lang="ro-RO" sz="3000" dirty="0"/>
              <a:t> </a:t>
            </a:r>
            <a:r>
              <a:rPr lang="en-US" sz="3000" i="1" dirty="0"/>
              <a:t>j</a:t>
            </a:r>
            <a:r>
              <a:rPr lang="en-US" sz="3000" dirty="0"/>
              <a:t>,</a:t>
            </a:r>
          </a:p>
          <a:p>
            <a:pPr marL="0" indent="0" eaLnBrk="1" hangingPunct="1">
              <a:buNone/>
              <a:defRPr/>
            </a:pPr>
            <a:br>
              <a:rPr lang="en-US" sz="3000" dirty="0"/>
            </a:br>
            <a:r>
              <a:rPr lang="en-US" sz="3000" dirty="0"/>
              <a:t> </a:t>
            </a:r>
            <a:r>
              <a:rPr lang="en-US" sz="2800" dirty="0">
                <a:cs typeface="Times New Roman" pitchFamily="18" charset="0"/>
              </a:rPr>
              <a:t>∑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m</a:t>
            </a:r>
            <a:r>
              <a:rPr lang="en-US" sz="2800" dirty="0"/>
              <a:t>(1,2,4,6) = </a:t>
            </a:r>
            <a:r>
              <a:rPr lang="en-US" sz="2800" dirty="0">
                <a:cs typeface="Times New Roman" pitchFamily="18" charset="0"/>
              </a:rPr>
              <a:t>∏</a:t>
            </a:r>
            <a:r>
              <a:rPr lang="en-US" sz="2800" b="1" dirty="0"/>
              <a:t> </a:t>
            </a:r>
            <a:r>
              <a:rPr lang="en-US" sz="2800" dirty="0"/>
              <a:t>M(0,3,5,7) = f</a:t>
            </a:r>
            <a:r>
              <a:rPr lang="en-US" sz="2800" baseline="-25000" dirty="0"/>
              <a:t>1</a:t>
            </a:r>
            <a:r>
              <a:rPr lang="en-US" sz="2800" dirty="0"/>
              <a:t>(</a:t>
            </a:r>
            <a:r>
              <a:rPr lang="ro-RO" sz="2800" dirty="0"/>
              <a:t>x</a:t>
            </a:r>
            <a:r>
              <a:rPr lang="en-US" sz="2800" dirty="0"/>
              <a:t>,</a:t>
            </a:r>
            <a:r>
              <a:rPr lang="ro-RO" sz="2800" dirty="0"/>
              <a:t>y</a:t>
            </a:r>
            <a:r>
              <a:rPr lang="en-US" sz="2800" dirty="0"/>
              <a:t>,</a:t>
            </a:r>
            <a:r>
              <a:rPr lang="ro-RO" sz="2800" dirty="0"/>
              <a:t>z</a:t>
            </a:r>
            <a:r>
              <a:rPr lang="en-US" sz="2800" dirty="0"/>
              <a:t>) </a:t>
            </a:r>
            <a:endParaRPr lang="en-US" sz="3000" dirty="0"/>
          </a:p>
          <a:p>
            <a:pPr eaLnBrk="1" hangingPunct="1">
              <a:defRPr/>
            </a:pPr>
            <a:endParaRPr lang="en-US" sz="3000" dirty="0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31115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112D9A-8422-49E5-944E-AABE65F3320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F97FFA1-896A-4378-9F44-38B0D8D49FE7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14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Conversion between the canonical forms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Replace </a:t>
            </a:r>
            <a:r>
              <a:rPr lang="en-US" dirty="0">
                <a:cs typeface="Times New Roman" pitchFamily="18" charset="0"/>
              </a:rPr>
              <a:t>∑</a:t>
            </a:r>
            <a:r>
              <a:rPr lang="en-US" sz="2400" dirty="0"/>
              <a:t> with </a:t>
            </a:r>
            <a:r>
              <a:rPr lang="en-US" dirty="0">
                <a:cs typeface="Times New Roman" pitchFamily="18" charset="0"/>
              </a:rPr>
              <a:t>∏</a:t>
            </a:r>
            <a:r>
              <a:rPr lang="en-US" sz="2400" dirty="0"/>
              <a:t> (or vice versa) and replace those terms of range</a:t>
            </a:r>
            <a:r>
              <a:rPr lang="ro-RO" sz="2400" dirty="0"/>
              <a:t> </a:t>
            </a:r>
            <a:r>
              <a:rPr lang="en-US" sz="2400" i="1" dirty="0"/>
              <a:t>j</a:t>
            </a:r>
            <a:r>
              <a:rPr lang="en-US" sz="2400" dirty="0"/>
              <a:t> which have appeared in the initial form with the ones which haven’t appeared.</a:t>
            </a:r>
          </a:p>
          <a:p>
            <a:pPr eaLnBrk="1" hangingPunct="1">
              <a:defRPr/>
            </a:pPr>
            <a:r>
              <a:rPr lang="en-US" sz="2400" dirty="0"/>
              <a:t>Example:</a:t>
            </a:r>
            <a:br>
              <a:rPr lang="en-US" sz="2400" dirty="0"/>
            </a:br>
            <a:r>
              <a:rPr lang="en-US" sz="2400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dirty="0" err="1"/>
              <a:t>x,y,z</a:t>
            </a:r>
            <a:r>
              <a:rPr lang="en-US" sz="2400" dirty="0"/>
              <a:t>)	= x</a:t>
            </a:r>
            <a:r>
              <a:rPr lang="ro-RO" sz="2400" dirty="0"/>
              <a:t> y z</a:t>
            </a:r>
            <a:r>
              <a:rPr lang="en-US" sz="2400" dirty="0"/>
              <a:t> + x</a:t>
            </a:r>
            <a:r>
              <a:rPr lang="ro-RO" sz="2400" dirty="0"/>
              <a:t> y z</a:t>
            </a:r>
            <a:r>
              <a:rPr lang="en-US" sz="2400" dirty="0"/>
              <a:t> + </a:t>
            </a:r>
            <a:r>
              <a:rPr lang="ro-RO" sz="2400" dirty="0"/>
              <a:t>x y z</a:t>
            </a:r>
            <a:r>
              <a:rPr lang="en-US" sz="2400" dirty="0"/>
              <a:t> + </a:t>
            </a:r>
            <a:r>
              <a:rPr lang="ro-RO" sz="2400" dirty="0"/>
              <a:t>x y z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		= m</a:t>
            </a:r>
            <a:r>
              <a:rPr lang="en-US" sz="2400" baseline="-25000" dirty="0"/>
              <a:t>1</a:t>
            </a:r>
            <a:r>
              <a:rPr lang="en-US" sz="2400" dirty="0"/>
              <a:t> + m</a:t>
            </a:r>
            <a:r>
              <a:rPr lang="en-US" sz="2400" baseline="-25000" dirty="0"/>
              <a:t>2</a:t>
            </a:r>
            <a:r>
              <a:rPr lang="en-US" sz="2400" dirty="0"/>
              <a:t> + m</a:t>
            </a:r>
            <a:r>
              <a:rPr lang="en-US" sz="2400" baseline="-25000" dirty="0"/>
              <a:t>4</a:t>
            </a:r>
            <a:r>
              <a:rPr lang="en-US" sz="2400" dirty="0"/>
              <a:t> + m</a:t>
            </a:r>
            <a:r>
              <a:rPr lang="en-US" sz="2400" baseline="-25000" dirty="0"/>
              <a:t>6</a:t>
            </a:r>
            <a:br>
              <a:rPr lang="en-US" sz="2400" baseline="-25000" dirty="0"/>
            </a:br>
            <a:r>
              <a:rPr lang="en-US" sz="2400" baseline="-25000" dirty="0"/>
              <a:t>		</a:t>
            </a:r>
            <a:r>
              <a:rPr lang="en-US" sz="2400" dirty="0"/>
              <a:t>= </a:t>
            </a:r>
            <a:r>
              <a:rPr lang="en-US" dirty="0">
                <a:cs typeface="Times New Roman" pitchFamily="18" charset="0"/>
              </a:rPr>
              <a:t>∑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2"/>
                </a:solidFill>
              </a:rPr>
              <a:t>1,2,4,6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		= </a:t>
            </a:r>
            <a:r>
              <a:rPr lang="en-US" dirty="0">
                <a:cs typeface="Times New Roman" pitchFamily="18" charset="0"/>
              </a:rPr>
              <a:t>∏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2"/>
                </a:solidFill>
              </a:rPr>
              <a:t>0,3,5,7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	          = (x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y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z)</a:t>
            </a:r>
            <a:r>
              <a:rPr lang="en-US" sz="2400" dirty="0">
                <a:latin typeface="Comic Sans MS"/>
              </a:rPr>
              <a:t>•</a:t>
            </a:r>
            <a:r>
              <a:rPr lang="en-US" sz="2400" dirty="0"/>
              <a:t>(x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y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z</a:t>
            </a:r>
            <a:r>
              <a:rPr lang="ro-RO" sz="2400" dirty="0"/>
              <a:t> </a:t>
            </a:r>
            <a:r>
              <a:rPr lang="en-US" sz="2400" dirty="0"/>
              <a:t>)</a:t>
            </a:r>
            <a:r>
              <a:rPr lang="en-US" sz="2400" dirty="0">
                <a:latin typeface="Comic Sans MS"/>
              </a:rPr>
              <a:t>•</a:t>
            </a:r>
            <a:r>
              <a:rPr lang="en-US" sz="2400" dirty="0"/>
              <a:t>(</a:t>
            </a:r>
            <a:r>
              <a:rPr lang="ro-RO" sz="2400" dirty="0"/>
              <a:t> </a:t>
            </a:r>
            <a:r>
              <a:rPr lang="en-US" sz="2400" dirty="0"/>
              <a:t>x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y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z</a:t>
            </a:r>
            <a:r>
              <a:rPr lang="ro-RO" sz="2400" dirty="0"/>
              <a:t> </a:t>
            </a:r>
            <a:r>
              <a:rPr lang="en-US" sz="2400" dirty="0"/>
              <a:t>)</a:t>
            </a:r>
            <a:r>
              <a:rPr lang="en-US" sz="2400" dirty="0">
                <a:latin typeface="Comic Sans MS"/>
              </a:rPr>
              <a:t>•</a:t>
            </a:r>
            <a:r>
              <a:rPr lang="en-US" sz="2400" dirty="0"/>
              <a:t>(</a:t>
            </a:r>
            <a:r>
              <a:rPr lang="ro-RO" sz="2400" dirty="0"/>
              <a:t> </a:t>
            </a:r>
            <a:r>
              <a:rPr lang="en-US" sz="2400" dirty="0"/>
              <a:t>x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y</a:t>
            </a:r>
            <a:r>
              <a:rPr lang="ro-RO" sz="2400" dirty="0"/>
              <a:t> </a:t>
            </a:r>
            <a:r>
              <a:rPr lang="en-US" sz="2400" dirty="0"/>
              <a:t>+</a:t>
            </a:r>
            <a:r>
              <a:rPr lang="ro-RO" sz="2400" dirty="0"/>
              <a:t> </a:t>
            </a:r>
            <a:r>
              <a:rPr lang="en-US" sz="2400" dirty="0"/>
              <a:t>z</a:t>
            </a:r>
            <a:r>
              <a:rPr lang="ro-RO" sz="2400" dirty="0"/>
              <a:t> </a:t>
            </a:r>
            <a:r>
              <a:rPr lang="en-US" sz="2400" dirty="0"/>
              <a:t>)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28194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>
            <a:off x="35052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>
            <a:off x="38862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>
            <a:off x="45720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48768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>
            <a:off x="57150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25908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45720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44196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49530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54864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64770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70866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75438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80010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9CEC9E-137E-4528-869F-4AFF55202B25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784B1E1-F372-4028-9CDF-E8F7D0B06327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Standard forms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Standard forms – like the canonical forms, except</a:t>
            </a:r>
            <a:r>
              <a:rPr lang="ro-RO" dirty="0"/>
              <a:t> </a:t>
            </a:r>
            <a:r>
              <a:rPr lang="en-US" dirty="0"/>
              <a:t>that not all the literals must appear in the product terms </a:t>
            </a:r>
            <a:r>
              <a:rPr lang="ro-RO" dirty="0"/>
              <a:t>(</a:t>
            </a:r>
            <a:r>
              <a:rPr lang="en-US" dirty="0"/>
              <a:t>or sum terms</a:t>
            </a:r>
            <a:r>
              <a:rPr lang="ro-RO" dirty="0"/>
              <a:t>)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Examples:</a:t>
            </a:r>
            <a:br>
              <a:rPr lang="en-US" dirty="0"/>
            </a:br>
            <a:endParaRPr lang="ro-RO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x</a:t>
            </a:r>
            <a:r>
              <a:rPr lang="ro-RO" dirty="0"/>
              <a:t> y z</a:t>
            </a:r>
            <a:r>
              <a:rPr lang="en-US" dirty="0"/>
              <a:t> + </a:t>
            </a:r>
            <a:r>
              <a:rPr lang="ro-RO" dirty="0"/>
              <a:t>y z</a:t>
            </a:r>
            <a:r>
              <a:rPr lang="en-US" dirty="0"/>
              <a:t> + </a:t>
            </a:r>
            <a:r>
              <a:rPr lang="ro-RO" dirty="0"/>
              <a:t>x z</a:t>
            </a:r>
            <a:br>
              <a:rPr lang="en-US" dirty="0"/>
            </a:br>
            <a:r>
              <a:rPr lang="en-US" i="1" dirty="0"/>
              <a:t>standard</a:t>
            </a:r>
            <a:r>
              <a:rPr lang="en-US" dirty="0"/>
              <a:t> sum-of-product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(x</a:t>
            </a:r>
            <a:r>
              <a:rPr lang="ro-RO" dirty="0"/>
              <a:t> </a:t>
            </a:r>
            <a:r>
              <a:rPr lang="en-US" dirty="0"/>
              <a:t>+</a:t>
            </a:r>
            <a:r>
              <a:rPr lang="ro-RO" dirty="0"/>
              <a:t> </a:t>
            </a:r>
            <a:r>
              <a:rPr lang="en-US" dirty="0"/>
              <a:t>y</a:t>
            </a:r>
            <a:r>
              <a:rPr lang="ro-RO" dirty="0"/>
              <a:t> </a:t>
            </a:r>
            <a:r>
              <a:rPr lang="en-US" dirty="0"/>
              <a:t>+</a:t>
            </a:r>
            <a:r>
              <a:rPr lang="ro-RO" dirty="0"/>
              <a:t> </a:t>
            </a:r>
            <a:r>
              <a:rPr lang="en-US" dirty="0"/>
              <a:t>z)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(y</a:t>
            </a:r>
            <a:r>
              <a:rPr lang="ro-RO" dirty="0"/>
              <a:t> </a:t>
            </a:r>
            <a:r>
              <a:rPr lang="en-US" dirty="0"/>
              <a:t>+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)</a:t>
            </a:r>
            <a:r>
              <a:rPr lang="en-US" dirty="0">
                <a:latin typeface="Comic Sans MS"/>
              </a:rPr>
              <a:t>•</a:t>
            </a:r>
            <a:r>
              <a:rPr lang="en-US" dirty="0"/>
              <a:t>(</a:t>
            </a:r>
            <a:r>
              <a:rPr lang="ro-RO" dirty="0"/>
              <a:t> </a:t>
            </a:r>
            <a:r>
              <a:rPr lang="en-US" dirty="0"/>
              <a:t>x</a:t>
            </a:r>
            <a:r>
              <a:rPr lang="ro-RO" dirty="0"/>
              <a:t> </a:t>
            </a:r>
            <a:r>
              <a:rPr lang="en-US" dirty="0"/>
              <a:t>+</a:t>
            </a:r>
            <a:r>
              <a:rPr lang="ro-RO" dirty="0"/>
              <a:t> </a:t>
            </a:r>
            <a:r>
              <a:rPr lang="en-US" dirty="0"/>
              <a:t>z</a:t>
            </a:r>
            <a:r>
              <a:rPr lang="ro-RO" dirty="0"/>
              <a:t> </a:t>
            </a:r>
            <a:r>
              <a:rPr lang="en-US" dirty="0"/>
              <a:t>)</a:t>
            </a:r>
            <a:br>
              <a:rPr lang="en-US" dirty="0"/>
            </a:br>
            <a:r>
              <a:rPr lang="en-US" i="1" dirty="0"/>
              <a:t>standard</a:t>
            </a:r>
            <a:r>
              <a:rPr lang="en-US" dirty="0"/>
              <a:t> product-of-sums</a:t>
            </a:r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26670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39624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>
            <a:off x="48006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8"/>
          <p:cNvSpPr>
            <a:spLocks noChangeShapeType="1"/>
          </p:cNvSpPr>
          <p:nvPr/>
        </p:nvSpPr>
        <p:spPr bwMode="auto">
          <a:xfrm>
            <a:off x="44196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50292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>
            <a:off x="57150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62484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81689F-3F03-4E0D-BE7B-09EAB6635F5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8FE6B4E5-AAB1-4232-9DE0-033908D670B3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S</a:t>
            </a:r>
            <a:r>
              <a:rPr lang="ro-RO" sz="3200" dirty="0"/>
              <a:t>um-</a:t>
            </a:r>
            <a:r>
              <a:rPr lang="en-US" sz="3200" dirty="0"/>
              <a:t>of</a:t>
            </a:r>
            <a:r>
              <a:rPr lang="ro-RO" sz="3200" dirty="0"/>
              <a:t>-produ</a:t>
            </a:r>
            <a:r>
              <a:rPr lang="en-US" sz="3200" dirty="0" err="1"/>
              <a:t>ct</a:t>
            </a:r>
            <a:r>
              <a:rPr lang="ro-RO" sz="3200" dirty="0"/>
              <a:t> </a:t>
            </a:r>
            <a:r>
              <a:rPr lang="en-US" sz="3200" dirty="0"/>
              <a:t>conversion from standard to canonical form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1475"/>
            <a:ext cx="8458200" cy="4759325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Non</a:t>
            </a:r>
            <a:r>
              <a:rPr lang="ro-RO" i="1" dirty="0"/>
              <a:t>-canonic</a:t>
            </a:r>
            <a:r>
              <a:rPr lang="en-US" i="1" dirty="0"/>
              <a:t>al</a:t>
            </a:r>
            <a:r>
              <a:rPr lang="ro-RO" i="1" dirty="0"/>
              <a:t> </a:t>
            </a:r>
            <a:r>
              <a:rPr lang="en-US" dirty="0"/>
              <a:t>terms are transforming by inserting value 1 for each variable </a:t>
            </a:r>
            <a:r>
              <a:rPr lang="en-US" i="1" dirty="0"/>
              <a:t>x</a:t>
            </a:r>
            <a:r>
              <a:rPr lang="ro-RO" dirty="0"/>
              <a:t> </a:t>
            </a:r>
            <a:r>
              <a:rPr lang="en-US" dirty="0"/>
              <a:t>which is missing:</a:t>
            </a:r>
            <a:br>
              <a:rPr lang="en-US" dirty="0"/>
            </a:br>
            <a:r>
              <a:rPr lang="en-US" dirty="0"/>
              <a:t> (</a:t>
            </a:r>
            <a:r>
              <a:rPr lang="ro-RO" dirty="0"/>
              <a:t> </a:t>
            </a:r>
            <a:r>
              <a:rPr lang="en-US" dirty="0"/>
              <a:t>x + x</a:t>
            </a:r>
            <a:r>
              <a:rPr lang="ro-RO" dirty="0"/>
              <a:t> </a:t>
            </a:r>
            <a:r>
              <a:rPr lang="en-US" dirty="0"/>
              <a:t>) = 1</a:t>
            </a:r>
          </a:p>
          <a:p>
            <a:pPr eaLnBrk="1" hangingPunct="1">
              <a:defRPr/>
            </a:pPr>
            <a:r>
              <a:rPr lang="en-US" dirty="0"/>
              <a:t>Duplicate</a:t>
            </a:r>
            <a:r>
              <a:rPr lang="ro-RO" dirty="0"/>
              <a:t> minterm</a:t>
            </a:r>
            <a:r>
              <a:rPr lang="en-US" dirty="0"/>
              <a:t>s are removed</a:t>
            </a:r>
          </a:p>
          <a:p>
            <a:pPr eaLnBrk="1" hangingPunct="1">
              <a:defRPr/>
            </a:pP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 err="1"/>
              <a:t>x,y,z</a:t>
            </a:r>
            <a:r>
              <a:rPr lang="en-US" dirty="0"/>
              <a:t>) = x</a:t>
            </a:r>
            <a:r>
              <a:rPr lang="ro-RO" dirty="0"/>
              <a:t> y z</a:t>
            </a:r>
            <a:r>
              <a:rPr lang="en-US" dirty="0"/>
              <a:t> + </a:t>
            </a:r>
            <a:r>
              <a:rPr lang="ro-RO" dirty="0"/>
              <a:t>y z</a:t>
            </a:r>
            <a:r>
              <a:rPr lang="en-US" dirty="0"/>
              <a:t> + </a:t>
            </a:r>
            <a:r>
              <a:rPr lang="ro-RO" dirty="0"/>
              <a:t>x z</a:t>
            </a:r>
            <a:br>
              <a:rPr lang="en-US" dirty="0"/>
            </a:br>
            <a:r>
              <a:rPr lang="en-US" dirty="0"/>
              <a:t>		 = x</a:t>
            </a:r>
            <a:r>
              <a:rPr lang="ro-RO" dirty="0"/>
              <a:t> y z</a:t>
            </a:r>
            <a:r>
              <a:rPr lang="en-US" dirty="0"/>
              <a:t> + 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+</a:t>
            </a: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x</a:t>
            </a: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r>
              <a:rPr lang="ro-RO" dirty="0">
                <a:solidFill>
                  <a:schemeClr val="accent1"/>
                </a:solidFill>
              </a:rPr>
              <a:t> </a:t>
            </a:r>
            <a:r>
              <a:rPr lang="ro-RO" dirty="0"/>
              <a:t>y z</a:t>
            </a:r>
            <a:r>
              <a:rPr lang="en-US" dirty="0"/>
              <a:t> + x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dirty="0" err="1">
                <a:solidFill>
                  <a:schemeClr val="accent1"/>
                </a:solidFill>
              </a:rPr>
              <a:t>y+y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r>
              <a:rPr lang="en-US" dirty="0"/>
              <a:t>z</a:t>
            </a:r>
            <a:br>
              <a:rPr lang="en-US" dirty="0"/>
            </a:br>
            <a:r>
              <a:rPr lang="en-US" dirty="0"/>
              <a:t>		 = x</a:t>
            </a:r>
            <a:r>
              <a:rPr lang="ro-RO" dirty="0"/>
              <a:t> y z</a:t>
            </a:r>
            <a:r>
              <a:rPr lang="en-US" dirty="0"/>
              <a:t> + </a:t>
            </a:r>
            <a:r>
              <a:rPr lang="ro-RO" dirty="0">
                <a:solidFill>
                  <a:schemeClr val="accent1"/>
                </a:solidFill>
              </a:rPr>
              <a:t>x y z</a:t>
            </a:r>
            <a:r>
              <a:rPr lang="en-US" dirty="0"/>
              <a:t> + x</a:t>
            </a:r>
            <a:r>
              <a:rPr lang="ro-RO" dirty="0"/>
              <a:t> y z</a:t>
            </a:r>
            <a:r>
              <a:rPr lang="en-US" dirty="0"/>
              <a:t> + </a:t>
            </a:r>
            <a:r>
              <a:rPr lang="ro-RO" dirty="0">
                <a:solidFill>
                  <a:schemeClr val="accent1"/>
                </a:solidFill>
              </a:rPr>
              <a:t>x y z</a:t>
            </a:r>
            <a:r>
              <a:rPr lang="en-US" dirty="0"/>
              <a:t> + </a:t>
            </a:r>
            <a:r>
              <a:rPr lang="ro-RO" dirty="0"/>
              <a:t>x y z</a:t>
            </a:r>
            <a:br>
              <a:rPr lang="en-US" dirty="0"/>
            </a:br>
            <a:r>
              <a:rPr lang="en-US" dirty="0"/>
              <a:t>		 = x</a:t>
            </a:r>
            <a:r>
              <a:rPr lang="ro-RO" dirty="0"/>
              <a:t> y z</a:t>
            </a:r>
            <a:r>
              <a:rPr lang="en-US" dirty="0"/>
              <a:t> + </a:t>
            </a:r>
            <a:r>
              <a:rPr lang="ro-RO" dirty="0"/>
              <a:t>x y z</a:t>
            </a:r>
            <a:r>
              <a:rPr lang="en-US" dirty="0"/>
              <a:t> + x</a:t>
            </a:r>
            <a:r>
              <a:rPr lang="ro-RO" dirty="0"/>
              <a:t> y z</a:t>
            </a:r>
            <a:r>
              <a:rPr lang="en-US" dirty="0"/>
              <a:t> + </a:t>
            </a:r>
            <a:r>
              <a:rPr lang="ro-RO" dirty="0"/>
              <a:t>x y z</a:t>
            </a:r>
            <a:endParaRPr lang="en-US" dirty="0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>
            <a:off x="1752600" y="2819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27432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7"/>
          <p:cNvSpPr>
            <a:spLocks noChangeShapeType="1"/>
          </p:cNvSpPr>
          <p:nvPr/>
        </p:nvSpPr>
        <p:spPr bwMode="auto">
          <a:xfrm>
            <a:off x="3962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1" name="Line 8"/>
          <p:cNvSpPr>
            <a:spLocks noChangeShapeType="1"/>
          </p:cNvSpPr>
          <p:nvPr/>
        </p:nvSpPr>
        <p:spPr bwMode="auto">
          <a:xfrm>
            <a:off x="48768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>
            <a:off x="2438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>
            <a:off x="30480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>
            <a:off x="27432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12"/>
          <p:cNvSpPr>
            <a:spLocks noChangeShapeType="1"/>
          </p:cNvSpPr>
          <p:nvPr/>
        </p:nvSpPr>
        <p:spPr bwMode="auto">
          <a:xfrm>
            <a:off x="4800600" y="4495800"/>
            <a:ext cx="2286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3"/>
          <p:cNvSpPr>
            <a:spLocks noChangeShapeType="1"/>
          </p:cNvSpPr>
          <p:nvPr/>
        </p:nvSpPr>
        <p:spPr bwMode="auto">
          <a:xfrm>
            <a:off x="56388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4"/>
          <p:cNvSpPr>
            <a:spLocks noChangeShapeType="1"/>
          </p:cNvSpPr>
          <p:nvPr/>
        </p:nvSpPr>
        <p:spPr bwMode="auto">
          <a:xfrm>
            <a:off x="7010400" y="4495800"/>
            <a:ext cx="2286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5"/>
          <p:cNvSpPr>
            <a:spLocks noChangeShapeType="1"/>
          </p:cNvSpPr>
          <p:nvPr/>
        </p:nvSpPr>
        <p:spPr bwMode="auto">
          <a:xfrm>
            <a:off x="7315200" y="4495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16"/>
          <p:cNvSpPr>
            <a:spLocks noChangeShapeType="1"/>
          </p:cNvSpPr>
          <p:nvPr/>
        </p:nvSpPr>
        <p:spPr bwMode="auto">
          <a:xfrm>
            <a:off x="30480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17"/>
          <p:cNvSpPr>
            <a:spLocks noChangeShapeType="1"/>
          </p:cNvSpPr>
          <p:nvPr/>
        </p:nvSpPr>
        <p:spPr bwMode="auto">
          <a:xfrm>
            <a:off x="27432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18"/>
          <p:cNvSpPr>
            <a:spLocks noChangeShapeType="1"/>
          </p:cNvSpPr>
          <p:nvPr/>
        </p:nvSpPr>
        <p:spPr bwMode="auto">
          <a:xfrm>
            <a:off x="4495800" y="4953000"/>
            <a:ext cx="2286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19"/>
          <p:cNvSpPr>
            <a:spLocks noChangeShapeType="1"/>
          </p:cNvSpPr>
          <p:nvPr/>
        </p:nvSpPr>
        <p:spPr bwMode="auto">
          <a:xfrm>
            <a:off x="57150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0"/>
          <p:cNvSpPr>
            <a:spLocks noChangeShapeType="1"/>
          </p:cNvSpPr>
          <p:nvPr/>
        </p:nvSpPr>
        <p:spPr bwMode="auto">
          <a:xfrm>
            <a:off x="51816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21"/>
          <p:cNvSpPr>
            <a:spLocks noChangeShapeType="1"/>
          </p:cNvSpPr>
          <p:nvPr/>
        </p:nvSpPr>
        <p:spPr bwMode="auto">
          <a:xfrm>
            <a:off x="6934200" y="4953000"/>
            <a:ext cx="2286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2"/>
          <p:cNvSpPr>
            <a:spLocks noChangeShapeType="1"/>
          </p:cNvSpPr>
          <p:nvPr/>
        </p:nvSpPr>
        <p:spPr bwMode="auto">
          <a:xfrm>
            <a:off x="78486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23"/>
          <p:cNvSpPr>
            <a:spLocks noChangeShapeType="1"/>
          </p:cNvSpPr>
          <p:nvPr/>
        </p:nvSpPr>
        <p:spPr bwMode="auto">
          <a:xfrm>
            <a:off x="81534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24"/>
          <p:cNvSpPr>
            <a:spLocks noChangeShapeType="1"/>
          </p:cNvSpPr>
          <p:nvPr/>
        </p:nvSpPr>
        <p:spPr bwMode="auto">
          <a:xfrm>
            <a:off x="30480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25"/>
          <p:cNvSpPr>
            <a:spLocks noChangeShapeType="1"/>
          </p:cNvSpPr>
          <p:nvPr/>
        </p:nvSpPr>
        <p:spPr bwMode="auto">
          <a:xfrm>
            <a:off x="27432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26"/>
          <p:cNvSpPr>
            <a:spLocks noChangeShapeType="1"/>
          </p:cNvSpPr>
          <p:nvPr/>
        </p:nvSpPr>
        <p:spPr bwMode="auto">
          <a:xfrm>
            <a:off x="4495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27"/>
          <p:cNvSpPr>
            <a:spLocks noChangeShapeType="1"/>
          </p:cNvSpPr>
          <p:nvPr/>
        </p:nvSpPr>
        <p:spPr bwMode="auto">
          <a:xfrm>
            <a:off x="57150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Line 28"/>
          <p:cNvSpPr>
            <a:spLocks noChangeShapeType="1"/>
          </p:cNvSpPr>
          <p:nvPr/>
        </p:nvSpPr>
        <p:spPr bwMode="auto">
          <a:xfrm>
            <a:off x="5181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Line 29"/>
          <p:cNvSpPr>
            <a:spLocks noChangeShapeType="1"/>
          </p:cNvSpPr>
          <p:nvPr/>
        </p:nvSpPr>
        <p:spPr bwMode="auto">
          <a:xfrm>
            <a:off x="66294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3" name="Line 30"/>
          <p:cNvSpPr>
            <a:spLocks noChangeShapeType="1"/>
          </p:cNvSpPr>
          <p:nvPr/>
        </p:nvSpPr>
        <p:spPr bwMode="auto">
          <a:xfrm>
            <a:off x="69342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5AE4333-6E29-4FF1-A0B1-C0EA0A590901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75A385A0-7154-4545-85BF-FB48F7965BA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13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Basic logic operators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AND (</a:t>
            </a:r>
            <a:r>
              <a:rPr lang="ro-RO" dirty="0"/>
              <a:t> </a:t>
            </a:r>
            <a:r>
              <a:rPr lang="en-US" dirty="0">
                <a:sym typeface="Symbol" pitchFamily="18" charset="2"/>
              </a:rPr>
              <a:t></a:t>
            </a:r>
            <a:r>
              <a:rPr lang="ro-RO" dirty="0">
                <a:sym typeface="Symbol" pitchFamily="18" charset="2"/>
              </a:rPr>
              <a:t> </a:t>
            </a:r>
            <a:r>
              <a:rPr lang="ro-RO" dirty="0"/>
              <a:t>sau</a:t>
            </a:r>
            <a:r>
              <a:rPr lang="en-US" dirty="0"/>
              <a:t>  </a:t>
            </a:r>
            <a:r>
              <a:rPr lang="en-US" dirty="0">
                <a:latin typeface="Comic Sans MS"/>
                <a:cs typeface="Times New Roman" pitchFamily="18" charset="0"/>
              </a:rPr>
              <a:t>•</a:t>
            </a:r>
            <a:r>
              <a:rPr lang="ro-RO" dirty="0"/>
              <a:t> 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OR (</a:t>
            </a:r>
            <a:r>
              <a:rPr lang="ro-RO" dirty="0"/>
              <a:t>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ro-RO" dirty="0"/>
              <a:t>sau</a:t>
            </a:r>
            <a:r>
              <a:rPr lang="en-US" dirty="0"/>
              <a:t>  </a:t>
            </a:r>
            <a:r>
              <a:rPr lang="en-US" dirty="0">
                <a:cs typeface="Times New Roman" pitchFamily="18" charset="0"/>
              </a:rPr>
              <a:t>+</a:t>
            </a:r>
            <a:r>
              <a:rPr lang="ro-RO" dirty="0"/>
              <a:t> </a:t>
            </a:r>
            <a:r>
              <a:rPr lang="en-US" dirty="0">
                <a:cs typeface="Times New Roman" pitchFamily="18" charset="0"/>
              </a:rPr>
              <a:t>)</a:t>
            </a: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NOT (   )</a:t>
            </a:r>
          </a:p>
          <a:p>
            <a:pPr eaLnBrk="1" hangingPunct="1">
              <a:defRPr/>
            </a:pP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F(</a:t>
            </a:r>
            <a:r>
              <a:rPr lang="en-US" dirty="0" err="1">
                <a:cs typeface="Times New Roman" pitchFamily="18" charset="0"/>
              </a:rPr>
              <a:t>x,y</a:t>
            </a:r>
            <a:r>
              <a:rPr lang="en-US" dirty="0">
                <a:cs typeface="Times New Roman" pitchFamily="18" charset="0"/>
              </a:rPr>
              <a:t>) = </a:t>
            </a:r>
            <a:r>
              <a:rPr lang="en-US" dirty="0" err="1">
                <a:cs typeface="Times New Roman" pitchFamily="18" charset="0"/>
              </a:rPr>
              <a:t>x</a:t>
            </a:r>
            <a:r>
              <a:rPr lang="en-US" dirty="0" err="1">
                <a:latin typeface="Comic Sans MS"/>
                <a:cs typeface="Times New Roman" pitchFamily="18" charset="0"/>
              </a:rPr>
              <a:t>•</a:t>
            </a:r>
            <a:r>
              <a:rPr lang="en-US" dirty="0" err="1">
                <a:cs typeface="Times New Roman" pitchFamily="18" charset="0"/>
              </a:rPr>
              <a:t>y</a:t>
            </a:r>
            <a:r>
              <a:rPr lang="en-US" dirty="0">
                <a:cs typeface="Times New Roman" pitchFamily="18" charset="0"/>
              </a:rPr>
              <a:t>,   </a:t>
            </a:r>
            <a:r>
              <a:rPr lang="ro-RO" dirty="0"/>
              <a:t>	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</a:t>
            </a:r>
            <a:r>
              <a:rPr lang="en-US" dirty="0">
                <a:cs typeface="Times New Roman" pitchFamily="18" charset="0"/>
              </a:rPr>
              <a:t> F </a:t>
            </a:r>
            <a:r>
              <a:rPr lang="en-US" dirty="0"/>
              <a:t>is</a:t>
            </a:r>
            <a:r>
              <a:rPr lang="en-US" dirty="0">
                <a:cs typeface="Times New Roman" pitchFamily="18" charset="0"/>
              </a:rPr>
              <a:t> 1 </a:t>
            </a:r>
            <a:r>
              <a:rPr lang="en-US" u="sng" dirty="0"/>
              <a:t>if and only if</a:t>
            </a:r>
            <a:r>
              <a:rPr lang="en-US" dirty="0">
                <a:cs typeface="Times New Roman" pitchFamily="18" charset="0"/>
              </a:rPr>
              <a:t> x=y=1</a:t>
            </a: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G(</a:t>
            </a:r>
            <a:r>
              <a:rPr lang="en-US" dirty="0" err="1">
                <a:cs typeface="Times New Roman" pitchFamily="18" charset="0"/>
              </a:rPr>
              <a:t>x,y</a:t>
            </a:r>
            <a:r>
              <a:rPr lang="en-US" dirty="0">
                <a:cs typeface="Times New Roman" pitchFamily="18" charset="0"/>
              </a:rPr>
              <a:t>) = </a:t>
            </a:r>
            <a:r>
              <a:rPr lang="en-US" dirty="0" err="1">
                <a:cs typeface="Times New Roman" pitchFamily="18" charset="0"/>
              </a:rPr>
              <a:t>x+y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ro-RO" dirty="0"/>
              <a:t>	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</a:t>
            </a:r>
            <a:r>
              <a:rPr lang="en-US" dirty="0">
                <a:cs typeface="Times New Roman" pitchFamily="18" charset="0"/>
              </a:rPr>
              <a:t> G is 1 </a:t>
            </a:r>
            <a:r>
              <a:rPr lang="en-US" u="sng" dirty="0"/>
              <a:t>if</a:t>
            </a:r>
            <a:r>
              <a:rPr lang="en-US" dirty="0">
                <a:cs typeface="Times New Roman" pitchFamily="18" charset="0"/>
              </a:rPr>
              <a:t>  x=1</a:t>
            </a:r>
            <a:r>
              <a:rPr lang="ro-RO" dirty="0"/>
              <a:t>,</a:t>
            </a:r>
            <a:r>
              <a:rPr lang="en-US" dirty="0"/>
              <a:t>or</a:t>
            </a:r>
            <a:r>
              <a:rPr lang="en-US" dirty="0">
                <a:cs typeface="Times New Roman" pitchFamily="18" charset="0"/>
              </a:rPr>
              <a:t> y=1</a:t>
            </a: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H(x) = x ,</a:t>
            </a:r>
            <a:r>
              <a:rPr lang="ro-RO" dirty="0"/>
              <a:t> 	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</a:t>
            </a:r>
            <a:r>
              <a:rPr lang="en-US" dirty="0">
                <a:cs typeface="Times New Roman" pitchFamily="18" charset="0"/>
              </a:rPr>
              <a:t> H is 1 </a:t>
            </a:r>
            <a:r>
              <a:rPr lang="en-US" u="sng" dirty="0"/>
              <a:t>if</a:t>
            </a:r>
            <a:r>
              <a:rPr lang="en-US" dirty="0">
                <a:cs typeface="Times New Roman" pitchFamily="18" charset="0"/>
              </a:rPr>
              <a:t> x=0</a:t>
            </a:r>
          </a:p>
          <a:p>
            <a:pPr eaLnBrk="1" hangingPunct="1">
              <a:defRPr/>
            </a:pPr>
            <a:endParaRPr lang="en-US" dirty="0"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ar-SA" sz="3200" dirty="0">
              <a:cs typeface="Times New Roman" pitchFamily="18" charset="0"/>
            </a:endParaRPr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 flipH="1" flipV="1">
            <a:off x="2286000" y="27432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Freeform 11"/>
          <p:cNvSpPr>
            <a:spLocks/>
          </p:cNvSpPr>
          <p:nvPr/>
        </p:nvSpPr>
        <p:spPr bwMode="auto">
          <a:xfrm>
            <a:off x="3606800" y="1676400"/>
            <a:ext cx="1422400" cy="609600"/>
          </a:xfrm>
          <a:custGeom>
            <a:avLst/>
            <a:gdLst>
              <a:gd name="T0" fmla="*/ 304800 w 896"/>
              <a:gd name="T1" fmla="*/ 0 h 384"/>
              <a:gd name="T2" fmla="*/ 1371600 w 896"/>
              <a:gd name="T3" fmla="*/ 381000 h 384"/>
              <a:gd name="T4" fmla="*/ 0 w 896"/>
              <a:gd name="T5" fmla="*/ 609600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96" h="384">
                <a:moveTo>
                  <a:pt x="192" y="0"/>
                </a:moveTo>
                <a:cubicBezTo>
                  <a:pt x="544" y="88"/>
                  <a:pt x="896" y="176"/>
                  <a:pt x="864" y="240"/>
                </a:cubicBezTo>
                <a:cubicBezTo>
                  <a:pt x="832" y="304"/>
                  <a:pt x="416" y="344"/>
                  <a:pt x="0" y="384"/>
                </a:cubicBezTo>
              </a:path>
            </a:pathLst>
          </a:custGeom>
          <a:noFill/>
          <a:ln w="3175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4968875" y="1752600"/>
            <a:ext cx="25859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solidFill>
                  <a:schemeClr val="hlink"/>
                </a:solidFill>
              </a:rPr>
              <a:t>Binary o</a:t>
            </a:r>
            <a:r>
              <a:rPr lang="ro-RO" altLang="en-US" sz="2400" dirty="0">
                <a:solidFill>
                  <a:schemeClr val="hlink"/>
                </a:solidFill>
              </a:rPr>
              <a:t>perator</a:t>
            </a:r>
            <a:r>
              <a:rPr lang="en-US" altLang="en-US" sz="2400" dirty="0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4419600" y="2514600"/>
            <a:ext cx="24737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solidFill>
                  <a:schemeClr val="hlink"/>
                </a:solidFill>
              </a:rPr>
              <a:t>Unary o</a:t>
            </a:r>
            <a:r>
              <a:rPr lang="ro-RO" altLang="en-US" sz="2400" dirty="0">
                <a:solidFill>
                  <a:schemeClr val="hlink"/>
                </a:solidFill>
              </a:rPr>
              <a:t>perator</a:t>
            </a:r>
            <a:endParaRPr lang="en-US" altLang="en-US" sz="2400" dirty="0">
              <a:solidFill>
                <a:schemeClr val="hlink"/>
              </a:solidFill>
            </a:endParaRP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 flipH="1">
            <a:off x="3429000" y="2743200"/>
            <a:ext cx="1066800" cy="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6"/>
          <p:cNvSpPr>
            <a:spLocks noChangeShapeType="1"/>
          </p:cNvSpPr>
          <p:nvPr/>
        </p:nvSpPr>
        <p:spPr bwMode="auto">
          <a:xfrm>
            <a:off x="2286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F47E7B-16F8-4797-BD94-507E385EBC1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3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D33008F5-6758-4FB7-9FD1-B249A7543B4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P</a:t>
            </a:r>
            <a:r>
              <a:rPr lang="ro-RO" sz="3200" dirty="0"/>
              <a:t>rodu</a:t>
            </a:r>
            <a:r>
              <a:rPr lang="en-US" sz="3200" dirty="0" err="1"/>
              <a:t>ct</a:t>
            </a:r>
            <a:r>
              <a:rPr lang="ro-RO" sz="3200" dirty="0"/>
              <a:t>-</a:t>
            </a:r>
            <a:r>
              <a:rPr lang="en-US" sz="3200" dirty="0"/>
              <a:t>of</a:t>
            </a:r>
            <a:r>
              <a:rPr lang="ro-RO" sz="3200" dirty="0"/>
              <a:t>-sum</a:t>
            </a:r>
            <a:r>
              <a:rPr lang="en-US" sz="3200" dirty="0"/>
              <a:t>s conversion from </a:t>
            </a:r>
            <a:r>
              <a:rPr lang="ro-RO" sz="3200" dirty="0"/>
              <a:t>s</a:t>
            </a:r>
            <a:r>
              <a:rPr lang="en-US" sz="3200" dirty="0" err="1"/>
              <a:t>tandard</a:t>
            </a:r>
            <a:r>
              <a:rPr lang="en-US" sz="3200" dirty="0"/>
              <a:t> to canonical form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41475"/>
            <a:ext cx="8534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i="1" dirty="0"/>
              <a:t>Non</a:t>
            </a:r>
            <a:r>
              <a:rPr lang="ro-RO" sz="2800" i="1" dirty="0"/>
              <a:t>-canonic</a:t>
            </a:r>
            <a:r>
              <a:rPr lang="en-US" sz="2800" i="1" dirty="0"/>
              <a:t>al</a:t>
            </a:r>
            <a:r>
              <a:rPr lang="en-US" sz="2800" dirty="0"/>
              <a:t> terms are transforming by inserting value 0 for the variables which are missing</a:t>
            </a:r>
            <a:r>
              <a:rPr lang="ro-RO" sz="2800" dirty="0"/>
              <a:t> </a:t>
            </a:r>
            <a:r>
              <a:rPr lang="en-US" sz="2800" dirty="0"/>
              <a:t>(for example, xx = 0) and </a:t>
            </a:r>
            <a:r>
              <a:rPr lang="ro-RO" sz="2800" dirty="0"/>
              <a:t>distributivit</a:t>
            </a:r>
            <a:r>
              <a:rPr lang="en-US" sz="2800" dirty="0"/>
              <a:t>y property is used</a:t>
            </a:r>
          </a:p>
          <a:p>
            <a:pPr eaLnBrk="1" hangingPunct="1">
              <a:defRPr/>
            </a:pPr>
            <a:r>
              <a:rPr lang="en-US" sz="2800" dirty="0"/>
              <a:t>The duplicate </a:t>
            </a:r>
            <a:r>
              <a:rPr lang="en-US" sz="2800" dirty="0" err="1"/>
              <a:t>maxterms</a:t>
            </a:r>
            <a:r>
              <a:rPr lang="en-US" sz="2800" dirty="0"/>
              <a:t> are removed</a:t>
            </a:r>
          </a:p>
          <a:p>
            <a:pPr eaLnBrk="1" hangingPunct="1">
              <a:defRPr/>
            </a:pPr>
            <a:r>
              <a:rPr lang="en-US" sz="2800" dirty="0"/>
              <a:t>f</a:t>
            </a:r>
            <a:r>
              <a:rPr lang="en-US" sz="2800" baseline="-25000" dirty="0"/>
              <a:t>1</a:t>
            </a:r>
            <a:r>
              <a:rPr lang="en-US" sz="2800" dirty="0"/>
              <a:t>(</a:t>
            </a:r>
            <a:r>
              <a:rPr lang="en-US" sz="2800" dirty="0" err="1"/>
              <a:t>x,y,z</a:t>
            </a:r>
            <a:r>
              <a:rPr lang="en-US" sz="2800" dirty="0"/>
              <a:t>)   = (</a:t>
            </a:r>
            <a:r>
              <a:rPr lang="en-US" sz="2800" dirty="0" err="1"/>
              <a:t>x+y+z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(y</a:t>
            </a:r>
            <a:r>
              <a:rPr lang="ro-RO" sz="2800" dirty="0"/>
              <a:t> </a:t>
            </a:r>
            <a:r>
              <a:rPr lang="en-US" sz="2800" dirty="0"/>
              <a:t>+</a:t>
            </a:r>
            <a:r>
              <a:rPr lang="ro-RO" sz="2800" dirty="0"/>
              <a:t> </a:t>
            </a:r>
            <a:r>
              <a:rPr lang="en-US" sz="2800" dirty="0"/>
              <a:t>z</a:t>
            </a:r>
            <a:r>
              <a:rPr lang="ro-RO" sz="2800" dirty="0"/>
              <a:t> 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(x</a:t>
            </a:r>
            <a:r>
              <a:rPr lang="ro-RO" sz="2800" dirty="0"/>
              <a:t> </a:t>
            </a:r>
            <a:r>
              <a:rPr lang="en-US" sz="2800" dirty="0"/>
              <a:t>+</a:t>
            </a:r>
            <a:r>
              <a:rPr lang="ro-RO" sz="2800" dirty="0"/>
              <a:t> </a:t>
            </a:r>
            <a:r>
              <a:rPr lang="en-US" sz="2800" dirty="0"/>
              <a:t>z</a:t>
            </a:r>
            <a:r>
              <a:rPr lang="ro-RO" sz="2800" dirty="0"/>
              <a:t> 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ro-RO" sz="2800" dirty="0"/>
              <a:t>	        	</a:t>
            </a:r>
            <a:r>
              <a:rPr lang="en-US" sz="2800" dirty="0"/>
              <a:t>= (</a:t>
            </a:r>
            <a:r>
              <a:rPr lang="en-US" sz="2800" dirty="0" err="1"/>
              <a:t>x+y+z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</a:t>
            </a:r>
            <a:r>
              <a:rPr lang="ro-RO" sz="2800" dirty="0"/>
              <a:t>xx</a:t>
            </a:r>
            <a:r>
              <a:rPr lang="en-US" sz="2800" dirty="0"/>
              <a:t>+</a:t>
            </a:r>
            <a:r>
              <a:rPr lang="en-US" sz="2800" dirty="0" err="1"/>
              <a:t>y+z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</a:t>
            </a:r>
            <a:r>
              <a:rPr lang="ro-RO" sz="2800" dirty="0"/>
              <a:t>x</a:t>
            </a:r>
            <a:r>
              <a:rPr lang="en-US" sz="2800" dirty="0"/>
              <a:t>+</a:t>
            </a:r>
            <a:r>
              <a:rPr lang="ro-RO" sz="2800" dirty="0"/>
              <a:t>yy</a:t>
            </a:r>
            <a:r>
              <a:rPr lang="en-US" sz="2800" dirty="0"/>
              <a:t>+z</a:t>
            </a:r>
            <a:r>
              <a:rPr lang="ro-RO" sz="2800" dirty="0"/>
              <a:t> </a:t>
            </a:r>
            <a:r>
              <a:rPr lang="en-US" sz="2800" dirty="0"/>
              <a:t>)</a:t>
            </a:r>
            <a:br>
              <a:rPr lang="en-US" sz="2800" dirty="0"/>
            </a:br>
            <a:r>
              <a:rPr lang="en-US" sz="2800" dirty="0"/>
              <a:t>	 </a:t>
            </a:r>
            <a:r>
              <a:rPr lang="ro-RO" sz="2800" dirty="0"/>
              <a:t>	</a:t>
            </a:r>
            <a:r>
              <a:rPr lang="en-US" sz="2800" dirty="0"/>
              <a:t>= (</a:t>
            </a:r>
            <a:r>
              <a:rPr lang="en-US" sz="2800" dirty="0" err="1"/>
              <a:t>x+y+z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</a:t>
            </a:r>
            <a:r>
              <a:rPr lang="en-US" sz="2800" dirty="0" err="1"/>
              <a:t>x+y</a:t>
            </a:r>
            <a:r>
              <a:rPr lang="ro-RO" sz="2800" dirty="0"/>
              <a:t> </a:t>
            </a:r>
            <a:r>
              <a:rPr lang="en-US" sz="2800" dirty="0"/>
              <a:t>+z</a:t>
            </a:r>
            <a:r>
              <a:rPr lang="ro-RO" sz="2800" dirty="0"/>
              <a:t> 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>
                <a:solidFill>
                  <a:schemeClr val="accent1"/>
                </a:solidFill>
              </a:rPr>
              <a:t>(x</a:t>
            </a:r>
            <a:r>
              <a:rPr lang="ro-RO" sz="2800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+y</a:t>
            </a:r>
            <a:r>
              <a:rPr lang="ro-RO" sz="2800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+z</a:t>
            </a:r>
            <a:r>
              <a:rPr lang="ro-RO" sz="2800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)</a:t>
            </a:r>
            <a:r>
              <a:rPr lang="en-US" sz="2800" dirty="0">
                <a:latin typeface="Comic Sans MS"/>
              </a:rPr>
              <a:t>•</a:t>
            </a:r>
            <a:br>
              <a:rPr lang="en-US" sz="2800" dirty="0"/>
            </a:br>
            <a:r>
              <a:rPr lang="en-US" sz="2800" dirty="0"/>
              <a:t>		    (x</a:t>
            </a:r>
            <a:r>
              <a:rPr lang="ro-RO" sz="2800" dirty="0"/>
              <a:t> </a:t>
            </a:r>
            <a:r>
              <a:rPr lang="en-US" sz="2800" dirty="0"/>
              <a:t>+</a:t>
            </a:r>
            <a:r>
              <a:rPr lang="en-US" sz="2800" dirty="0" err="1"/>
              <a:t>y+z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>
                <a:solidFill>
                  <a:schemeClr val="accent1"/>
                </a:solidFill>
              </a:rPr>
              <a:t>(x</a:t>
            </a:r>
            <a:r>
              <a:rPr lang="ro-RO" sz="2800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+y</a:t>
            </a:r>
            <a:r>
              <a:rPr lang="ro-RO" sz="2800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+z</a:t>
            </a:r>
            <a:r>
              <a:rPr lang="ro-RO" sz="2800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)</a:t>
            </a:r>
            <a:br>
              <a:rPr lang="en-US" sz="2800" dirty="0"/>
            </a:br>
            <a:r>
              <a:rPr lang="en-US" sz="2800" dirty="0"/>
              <a:t>		 = (</a:t>
            </a:r>
            <a:r>
              <a:rPr lang="en-US" sz="2800" dirty="0" err="1"/>
              <a:t>x+y+z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</a:t>
            </a:r>
            <a:r>
              <a:rPr lang="en-US" sz="2800" dirty="0" err="1"/>
              <a:t>x+y</a:t>
            </a:r>
            <a:r>
              <a:rPr lang="ro-RO" sz="2800" dirty="0"/>
              <a:t> </a:t>
            </a:r>
            <a:r>
              <a:rPr lang="en-US" sz="2800" dirty="0"/>
              <a:t>+z</a:t>
            </a:r>
            <a:r>
              <a:rPr lang="ro-RO" sz="2800" dirty="0"/>
              <a:t> 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(x</a:t>
            </a:r>
            <a:r>
              <a:rPr lang="ro-RO" sz="2800" dirty="0"/>
              <a:t> </a:t>
            </a:r>
            <a:r>
              <a:rPr lang="en-US" sz="2800" dirty="0"/>
              <a:t>+y</a:t>
            </a:r>
            <a:r>
              <a:rPr lang="ro-RO" sz="2800" dirty="0"/>
              <a:t> </a:t>
            </a:r>
            <a:r>
              <a:rPr lang="en-US" sz="2800" dirty="0"/>
              <a:t>+z</a:t>
            </a:r>
            <a:r>
              <a:rPr lang="ro-RO" sz="2800" dirty="0"/>
              <a:t> </a:t>
            </a:r>
            <a:r>
              <a:rPr lang="en-US" sz="2800" dirty="0"/>
              <a:t>)</a:t>
            </a:r>
            <a:r>
              <a:rPr lang="en-US" sz="2800" dirty="0">
                <a:latin typeface="Comic Sans MS"/>
              </a:rPr>
              <a:t>•</a:t>
            </a:r>
            <a:r>
              <a:rPr lang="en-US" sz="2800" dirty="0"/>
              <a:t>(x</a:t>
            </a:r>
            <a:r>
              <a:rPr lang="ro-RO" sz="2800" dirty="0"/>
              <a:t> </a:t>
            </a:r>
            <a:r>
              <a:rPr lang="en-US" sz="2800" dirty="0"/>
              <a:t>+</a:t>
            </a:r>
            <a:r>
              <a:rPr lang="en-US" sz="2800" dirty="0" err="1"/>
              <a:t>y+z</a:t>
            </a:r>
            <a:r>
              <a:rPr lang="ro-RO" sz="2800" dirty="0"/>
              <a:t> </a:t>
            </a:r>
            <a:r>
              <a:rPr lang="en-US" sz="2800" dirty="0"/>
              <a:t>)</a:t>
            </a: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7543800" y="220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>
            <a:off x="37338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7"/>
          <p:cNvSpPr>
            <a:spLocks noChangeShapeType="1"/>
          </p:cNvSpPr>
          <p:nvPr/>
        </p:nvSpPr>
        <p:spPr bwMode="auto">
          <a:xfrm>
            <a:off x="42672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8768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>
            <a:off x="54102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0"/>
          <p:cNvSpPr>
            <a:spLocks noChangeShapeType="1"/>
          </p:cNvSpPr>
          <p:nvPr/>
        </p:nvSpPr>
        <p:spPr bwMode="auto">
          <a:xfrm>
            <a:off x="40386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>
            <a:off x="44196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2"/>
          <p:cNvSpPr>
            <a:spLocks noChangeShapeType="1"/>
          </p:cNvSpPr>
          <p:nvPr/>
        </p:nvSpPr>
        <p:spPr bwMode="auto">
          <a:xfrm>
            <a:off x="48006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3"/>
          <p:cNvSpPr>
            <a:spLocks noChangeShapeType="1"/>
          </p:cNvSpPr>
          <p:nvPr/>
        </p:nvSpPr>
        <p:spPr bwMode="auto">
          <a:xfrm>
            <a:off x="53340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4"/>
          <p:cNvSpPr>
            <a:spLocks noChangeShapeType="1"/>
          </p:cNvSpPr>
          <p:nvPr/>
        </p:nvSpPr>
        <p:spPr bwMode="auto">
          <a:xfrm>
            <a:off x="64008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5"/>
          <p:cNvSpPr>
            <a:spLocks noChangeShapeType="1"/>
          </p:cNvSpPr>
          <p:nvPr/>
        </p:nvSpPr>
        <p:spPr bwMode="auto">
          <a:xfrm>
            <a:off x="5867400" y="4114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>
            <a:off x="42672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7"/>
          <p:cNvSpPr>
            <a:spLocks noChangeShapeType="1"/>
          </p:cNvSpPr>
          <p:nvPr/>
        </p:nvSpPr>
        <p:spPr bwMode="auto">
          <a:xfrm>
            <a:off x="47244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8"/>
          <p:cNvSpPr>
            <a:spLocks noChangeShapeType="1"/>
          </p:cNvSpPr>
          <p:nvPr/>
        </p:nvSpPr>
        <p:spPr bwMode="auto">
          <a:xfrm>
            <a:off x="5334000" y="44958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19"/>
          <p:cNvSpPr>
            <a:spLocks noChangeShapeType="1"/>
          </p:cNvSpPr>
          <p:nvPr/>
        </p:nvSpPr>
        <p:spPr bwMode="auto">
          <a:xfrm>
            <a:off x="5791200" y="44958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0"/>
          <p:cNvSpPr>
            <a:spLocks noChangeShapeType="1"/>
          </p:cNvSpPr>
          <p:nvPr/>
        </p:nvSpPr>
        <p:spPr bwMode="auto">
          <a:xfrm>
            <a:off x="6248400" y="44958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1"/>
          <p:cNvSpPr>
            <a:spLocks noChangeShapeType="1"/>
          </p:cNvSpPr>
          <p:nvPr/>
        </p:nvSpPr>
        <p:spPr bwMode="auto">
          <a:xfrm>
            <a:off x="25908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2"/>
          <p:cNvSpPr>
            <a:spLocks noChangeShapeType="1"/>
          </p:cNvSpPr>
          <p:nvPr/>
        </p:nvSpPr>
        <p:spPr bwMode="auto">
          <a:xfrm>
            <a:off x="3505200" y="4953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3"/>
          <p:cNvSpPr>
            <a:spLocks noChangeShapeType="1"/>
          </p:cNvSpPr>
          <p:nvPr/>
        </p:nvSpPr>
        <p:spPr bwMode="auto">
          <a:xfrm>
            <a:off x="3962400" y="49530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4"/>
          <p:cNvSpPr>
            <a:spLocks noChangeShapeType="1"/>
          </p:cNvSpPr>
          <p:nvPr/>
        </p:nvSpPr>
        <p:spPr bwMode="auto">
          <a:xfrm>
            <a:off x="4495800" y="49530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5"/>
          <p:cNvSpPr>
            <a:spLocks noChangeShapeType="1"/>
          </p:cNvSpPr>
          <p:nvPr/>
        </p:nvSpPr>
        <p:spPr bwMode="auto">
          <a:xfrm>
            <a:off x="4953000" y="4953000"/>
            <a:ext cx="152400" cy="0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6"/>
          <p:cNvSpPr>
            <a:spLocks noChangeShapeType="1"/>
          </p:cNvSpPr>
          <p:nvPr/>
        </p:nvSpPr>
        <p:spPr bwMode="auto">
          <a:xfrm>
            <a:off x="43434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7"/>
          <p:cNvSpPr>
            <a:spLocks noChangeShapeType="1"/>
          </p:cNvSpPr>
          <p:nvPr/>
        </p:nvSpPr>
        <p:spPr bwMode="auto">
          <a:xfrm>
            <a:off x="48006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Line 28"/>
          <p:cNvSpPr>
            <a:spLocks noChangeShapeType="1"/>
          </p:cNvSpPr>
          <p:nvPr/>
        </p:nvSpPr>
        <p:spPr bwMode="auto">
          <a:xfrm>
            <a:off x="54102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Line 29"/>
          <p:cNvSpPr>
            <a:spLocks noChangeShapeType="1"/>
          </p:cNvSpPr>
          <p:nvPr/>
        </p:nvSpPr>
        <p:spPr bwMode="auto">
          <a:xfrm>
            <a:off x="58674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7" name="Line 30"/>
          <p:cNvSpPr>
            <a:spLocks noChangeShapeType="1"/>
          </p:cNvSpPr>
          <p:nvPr/>
        </p:nvSpPr>
        <p:spPr bwMode="auto">
          <a:xfrm>
            <a:off x="6324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1"/>
          <p:cNvSpPr>
            <a:spLocks noChangeShapeType="1"/>
          </p:cNvSpPr>
          <p:nvPr/>
        </p:nvSpPr>
        <p:spPr bwMode="auto">
          <a:xfrm>
            <a:off x="69342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2"/>
          <p:cNvSpPr>
            <a:spLocks noChangeShapeType="1"/>
          </p:cNvSpPr>
          <p:nvPr/>
        </p:nvSpPr>
        <p:spPr bwMode="auto">
          <a:xfrm>
            <a:off x="78486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9481DBD-9A23-4C08-BCCC-E1B876105E8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AAFBBED-A9B7-4CA3-B5E7-BB59632CB817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Karnaugh maps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These maps are graphical representations of the </a:t>
            </a:r>
            <a:r>
              <a:rPr lang="en-US" dirty="0" err="1"/>
              <a:t>boolean</a:t>
            </a:r>
            <a:r>
              <a:rPr lang="en-US" dirty="0"/>
              <a:t> functions.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One cell of the diagram is corresponding to a line in the truth table.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Also, a cell of the diagram is corresponding to a </a:t>
            </a:r>
            <a:r>
              <a:rPr lang="en-US" dirty="0" err="1"/>
              <a:t>minterm</a:t>
            </a:r>
            <a:r>
              <a:rPr lang="en-US" dirty="0"/>
              <a:t> or </a:t>
            </a:r>
            <a:r>
              <a:rPr lang="en-US" dirty="0" err="1"/>
              <a:t>maxterm</a:t>
            </a:r>
            <a:r>
              <a:rPr lang="en-US" dirty="0"/>
              <a:t> of the </a:t>
            </a:r>
            <a:r>
              <a:rPr lang="en-US" dirty="0" err="1"/>
              <a:t>boolean</a:t>
            </a:r>
            <a:r>
              <a:rPr lang="en-US" dirty="0"/>
              <a:t> expression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dirty="0"/>
              <a:t>Zone</a:t>
            </a:r>
            <a:r>
              <a:rPr lang="en-US" dirty="0"/>
              <a:t>s</a:t>
            </a:r>
            <a:r>
              <a:rPr lang="ro-RO" dirty="0"/>
              <a:t> </a:t>
            </a:r>
            <a:r>
              <a:rPr lang="en-US" dirty="0"/>
              <a:t>with multiple adjacent cells are corresponding to standard terms</a:t>
            </a:r>
            <a:endParaRPr lang="en-US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AD45A8-80AB-4BFD-90E7-0DA304211B3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B87D329-37E4-46FB-8816-B5E760C4E803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 dirty="0"/>
              <a:t>Karnaugh </a:t>
            </a:r>
            <a:r>
              <a:rPr lang="en-US" sz="3200" dirty="0"/>
              <a:t>map for two variables</a:t>
            </a:r>
          </a:p>
        </p:txBody>
      </p:sp>
      <p:sp>
        <p:nvSpPr>
          <p:cNvPr id="57349" name="Line 12"/>
          <p:cNvSpPr>
            <a:spLocks noChangeShapeType="1"/>
          </p:cNvSpPr>
          <p:nvPr/>
        </p:nvSpPr>
        <p:spPr bwMode="auto">
          <a:xfrm>
            <a:off x="5029200" y="1938338"/>
            <a:ext cx="914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0" name="Line 13"/>
          <p:cNvSpPr>
            <a:spLocks noChangeShapeType="1"/>
          </p:cNvSpPr>
          <p:nvPr/>
        </p:nvSpPr>
        <p:spPr bwMode="auto">
          <a:xfrm>
            <a:off x="5029200" y="5029200"/>
            <a:ext cx="914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1" name="Line 14"/>
          <p:cNvSpPr>
            <a:spLocks noChangeShapeType="1"/>
          </p:cNvSpPr>
          <p:nvPr/>
        </p:nvSpPr>
        <p:spPr bwMode="auto">
          <a:xfrm>
            <a:off x="5029200" y="1938338"/>
            <a:ext cx="0" cy="1030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2" name="Line 15"/>
          <p:cNvSpPr>
            <a:spLocks noChangeShapeType="1"/>
          </p:cNvSpPr>
          <p:nvPr/>
        </p:nvSpPr>
        <p:spPr bwMode="auto">
          <a:xfrm>
            <a:off x="8382000" y="1938338"/>
            <a:ext cx="0" cy="1030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3" name="Line 16"/>
          <p:cNvSpPr>
            <a:spLocks noChangeShapeType="1"/>
          </p:cNvSpPr>
          <p:nvPr/>
        </p:nvSpPr>
        <p:spPr bwMode="auto">
          <a:xfrm>
            <a:off x="5943600" y="1938338"/>
            <a:ext cx="14319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4" name="Line 18"/>
          <p:cNvSpPr>
            <a:spLocks noChangeShapeType="1"/>
          </p:cNvSpPr>
          <p:nvPr/>
        </p:nvSpPr>
        <p:spPr bwMode="auto">
          <a:xfrm>
            <a:off x="5029200" y="2968625"/>
            <a:ext cx="0" cy="1030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5" name="Line 19"/>
          <p:cNvSpPr>
            <a:spLocks noChangeShapeType="1"/>
          </p:cNvSpPr>
          <p:nvPr/>
        </p:nvSpPr>
        <p:spPr bwMode="auto">
          <a:xfrm>
            <a:off x="7375525" y="1938338"/>
            <a:ext cx="10064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56" name="Line 24"/>
          <p:cNvSpPr>
            <a:spLocks noChangeShapeType="1"/>
          </p:cNvSpPr>
          <p:nvPr/>
        </p:nvSpPr>
        <p:spPr bwMode="auto">
          <a:xfrm>
            <a:off x="5029200" y="3998913"/>
            <a:ext cx="0" cy="1030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062288" y="2627313"/>
            <a:ext cx="823912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890713" y="2627313"/>
            <a:ext cx="1171575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1143000" y="2608263"/>
            <a:ext cx="747713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3062288" y="1825625"/>
            <a:ext cx="823912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43" name="Rectangle 7"/>
          <p:cNvSpPr>
            <a:spLocks noChangeArrowheads="1"/>
          </p:cNvSpPr>
          <p:nvPr/>
        </p:nvSpPr>
        <p:spPr bwMode="auto">
          <a:xfrm>
            <a:off x="1890713" y="1825625"/>
            <a:ext cx="1171575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44" name="Rectangle 8"/>
          <p:cNvSpPr>
            <a:spLocks noChangeArrowheads="1"/>
          </p:cNvSpPr>
          <p:nvPr/>
        </p:nvSpPr>
        <p:spPr bwMode="auto">
          <a:xfrm>
            <a:off x="1143000" y="1806575"/>
            <a:ext cx="747713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3062288" y="1128713"/>
            <a:ext cx="823912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46" name="Rectangle 10"/>
          <p:cNvSpPr>
            <a:spLocks noChangeArrowheads="1"/>
          </p:cNvSpPr>
          <p:nvPr/>
        </p:nvSpPr>
        <p:spPr bwMode="auto">
          <a:xfrm>
            <a:off x="1890713" y="1128713"/>
            <a:ext cx="1171575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47" name="Rectangle 11"/>
          <p:cNvSpPr>
            <a:spLocks noChangeArrowheads="1"/>
          </p:cNvSpPr>
          <p:nvPr/>
        </p:nvSpPr>
        <p:spPr bwMode="auto">
          <a:xfrm>
            <a:off x="1330325" y="1066800"/>
            <a:ext cx="747713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57366" name="Line 17"/>
          <p:cNvSpPr>
            <a:spLocks noChangeShapeType="1"/>
          </p:cNvSpPr>
          <p:nvPr/>
        </p:nvSpPr>
        <p:spPr bwMode="auto">
          <a:xfrm>
            <a:off x="1447800" y="1404938"/>
            <a:ext cx="442913" cy="420687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7" name="Line 20"/>
          <p:cNvSpPr>
            <a:spLocks noChangeShapeType="1"/>
          </p:cNvSpPr>
          <p:nvPr/>
        </p:nvSpPr>
        <p:spPr bwMode="auto">
          <a:xfrm>
            <a:off x="3062288" y="1825625"/>
            <a:ext cx="0" cy="160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8" name="Line 21"/>
          <p:cNvSpPr>
            <a:spLocks noChangeShapeType="1"/>
          </p:cNvSpPr>
          <p:nvPr/>
        </p:nvSpPr>
        <p:spPr bwMode="auto">
          <a:xfrm>
            <a:off x="3886200" y="1825625"/>
            <a:ext cx="0" cy="16033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69" name="Line 22"/>
          <p:cNvSpPr>
            <a:spLocks noChangeShapeType="1"/>
          </p:cNvSpPr>
          <p:nvPr/>
        </p:nvSpPr>
        <p:spPr bwMode="auto">
          <a:xfrm>
            <a:off x="1890713" y="1825625"/>
            <a:ext cx="0" cy="160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0" name="Line 23"/>
          <p:cNvSpPr>
            <a:spLocks noChangeShapeType="1"/>
          </p:cNvSpPr>
          <p:nvPr/>
        </p:nvSpPr>
        <p:spPr bwMode="auto">
          <a:xfrm>
            <a:off x="1890713" y="1825625"/>
            <a:ext cx="199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1" name="Line 25"/>
          <p:cNvSpPr>
            <a:spLocks noChangeShapeType="1"/>
          </p:cNvSpPr>
          <p:nvPr/>
        </p:nvSpPr>
        <p:spPr bwMode="auto">
          <a:xfrm>
            <a:off x="1890713" y="2627313"/>
            <a:ext cx="199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2" name="Line 26"/>
          <p:cNvSpPr>
            <a:spLocks noChangeShapeType="1"/>
          </p:cNvSpPr>
          <p:nvPr/>
        </p:nvSpPr>
        <p:spPr bwMode="auto">
          <a:xfrm>
            <a:off x="1890713" y="3429000"/>
            <a:ext cx="19954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73" name="Text Box 27"/>
          <p:cNvSpPr txBox="1">
            <a:spLocks noChangeArrowheads="1"/>
          </p:cNvSpPr>
          <p:nvPr/>
        </p:nvSpPr>
        <p:spPr bwMode="auto">
          <a:xfrm>
            <a:off x="1581150" y="1243013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Garamond" pitchFamily="18" charset="0"/>
              </a:rPr>
              <a:t>x</a:t>
            </a:r>
            <a:r>
              <a:rPr lang="en-US" altLang="en-US" sz="2000" baseline="-25000">
                <a:latin typeface="Garamond" pitchFamily="18" charset="0"/>
              </a:rPr>
              <a:t>2</a:t>
            </a:r>
          </a:p>
        </p:txBody>
      </p:sp>
      <p:sp>
        <p:nvSpPr>
          <p:cNvPr id="57374" name="Text Box 28"/>
          <p:cNvSpPr txBox="1">
            <a:spLocks noChangeArrowheads="1"/>
          </p:cNvSpPr>
          <p:nvPr/>
        </p:nvSpPr>
        <p:spPr bwMode="auto">
          <a:xfrm>
            <a:off x="1954213" y="19018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99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7375" name="Text Box 29"/>
          <p:cNvSpPr txBox="1">
            <a:spLocks noChangeArrowheads="1"/>
          </p:cNvSpPr>
          <p:nvPr/>
        </p:nvSpPr>
        <p:spPr bwMode="auto">
          <a:xfrm>
            <a:off x="3074988" y="19018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99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7376" name="Text Box 30"/>
          <p:cNvSpPr txBox="1">
            <a:spLocks noChangeArrowheads="1"/>
          </p:cNvSpPr>
          <p:nvPr/>
        </p:nvSpPr>
        <p:spPr bwMode="auto">
          <a:xfrm>
            <a:off x="1954213" y="264636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7377" name="Text Box 31"/>
          <p:cNvSpPr txBox="1">
            <a:spLocks noChangeArrowheads="1"/>
          </p:cNvSpPr>
          <p:nvPr/>
        </p:nvSpPr>
        <p:spPr bwMode="auto">
          <a:xfrm>
            <a:off x="3074988" y="267176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accent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7378" name="Text Box 32"/>
          <p:cNvSpPr txBox="1">
            <a:spLocks noChangeArrowheads="1"/>
          </p:cNvSpPr>
          <p:nvPr/>
        </p:nvSpPr>
        <p:spPr bwMode="auto">
          <a:xfrm>
            <a:off x="762000" y="3505200"/>
            <a:ext cx="81534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o-RO" altLang="en-US" sz="2800" dirty="0">
                <a:latin typeface="Garamond" pitchFamily="18" charset="0"/>
              </a:rPr>
              <a:t>Obs.</a:t>
            </a:r>
            <a:r>
              <a:rPr lang="en-US" altLang="en-US" sz="2800" dirty="0">
                <a:latin typeface="Garamond" pitchFamily="18" charset="0"/>
              </a:rPr>
              <a:t> Variables’ order is important</a:t>
            </a:r>
            <a:r>
              <a:rPr lang="ro-RO" altLang="en-US" sz="2800" dirty="0">
                <a:latin typeface="Garamond" pitchFamily="18" charset="0"/>
              </a:rPr>
              <a:t>- </a:t>
            </a:r>
            <a:r>
              <a:rPr lang="en-US" altLang="en-US" sz="2800" dirty="0">
                <a:latin typeface="Garamond" pitchFamily="18" charset="0"/>
              </a:rPr>
              <a:t>for f(x</a:t>
            </a:r>
            <a:r>
              <a:rPr lang="en-US" altLang="en-US" sz="2800" baseline="-25000" dirty="0">
                <a:latin typeface="Garamond" pitchFamily="18" charset="0"/>
              </a:rPr>
              <a:t>1</a:t>
            </a:r>
            <a:r>
              <a:rPr lang="en-US" altLang="en-US" sz="2800" dirty="0">
                <a:latin typeface="Garamond" pitchFamily="18" charset="0"/>
              </a:rPr>
              <a:t>,x</a:t>
            </a:r>
            <a:r>
              <a:rPr lang="en-US" altLang="en-US" sz="2800" baseline="-25000" dirty="0">
                <a:latin typeface="Garamond" pitchFamily="18" charset="0"/>
              </a:rPr>
              <a:t>2</a:t>
            </a:r>
            <a:r>
              <a:rPr lang="en-US" altLang="en-US" sz="2800" dirty="0">
                <a:latin typeface="Garamond" pitchFamily="18" charset="0"/>
              </a:rPr>
              <a:t>), x</a:t>
            </a:r>
            <a:r>
              <a:rPr lang="en-US" altLang="en-US" sz="2800" baseline="-25000" dirty="0">
                <a:latin typeface="Garamond" pitchFamily="18" charset="0"/>
              </a:rPr>
              <a:t>1</a:t>
            </a:r>
            <a:r>
              <a:rPr lang="en-US" altLang="en-US" sz="2800" dirty="0">
                <a:latin typeface="Garamond" pitchFamily="18" charset="0"/>
              </a:rPr>
              <a:t> is the line, x</a:t>
            </a:r>
            <a:r>
              <a:rPr lang="en-US" altLang="en-US" sz="2800" baseline="-25000" dirty="0">
                <a:latin typeface="Garamond" pitchFamily="18" charset="0"/>
              </a:rPr>
              <a:t>2</a:t>
            </a:r>
            <a:r>
              <a:rPr lang="en-US" altLang="en-US" sz="2800" dirty="0">
                <a:latin typeface="Garamond" pitchFamily="18" charset="0"/>
              </a:rPr>
              <a:t> is the column</a:t>
            </a:r>
            <a:r>
              <a:rPr lang="ro-RO" altLang="en-US" sz="2800" dirty="0">
                <a:latin typeface="Garamond" pitchFamily="18" charset="0"/>
              </a:rPr>
              <a:t>.</a:t>
            </a:r>
            <a:endParaRPr lang="en-US" altLang="en-US" sz="2800" dirty="0">
              <a:latin typeface="Garamond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Garamond" pitchFamily="18" charset="0"/>
              </a:rPr>
              <a:t>Cell </a:t>
            </a:r>
            <a:r>
              <a:rPr lang="en-US" altLang="en-US" sz="2800" dirty="0">
                <a:solidFill>
                  <a:schemeClr val="accent1"/>
                </a:solidFill>
                <a:latin typeface="Garamond" pitchFamily="18" charset="0"/>
              </a:rPr>
              <a:t>0</a:t>
            </a:r>
            <a:r>
              <a:rPr lang="en-US" altLang="en-US" sz="2800" dirty="0">
                <a:latin typeface="Garamond" pitchFamily="18" charset="0"/>
              </a:rPr>
              <a:t> is representing x</a:t>
            </a:r>
            <a:r>
              <a:rPr lang="en-US" altLang="en-US" sz="2800" baseline="-25000" dirty="0">
                <a:latin typeface="Garamond" pitchFamily="18" charset="0"/>
              </a:rPr>
              <a:t>1</a:t>
            </a:r>
            <a:r>
              <a:rPr lang="ro-RO" altLang="en-US" sz="2800" dirty="0">
                <a:latin typeface="Garamond" pitchFamily="18" charset="0"/>
              </a:rPr>
              <a:t> </a:t>
            </a:r>
            <a:r>
              <a:rPr lang="en-US" altLang="en-US" sz="2800" dirty="0">
                <a:latin typeface="Garamond" pitchFamily="18" charset="0"/>
              </a:rPr>
              <a:t>x</a:t>
            </a:r>
            <a:r>
              <a:rPr lang="en-US" altLang="en-US" sz="2800" baseline="-25000" dirty="0">
                <a:latin typeface="Garamond" pitchFamily="18" charset="0"/>
              </a:rPr>
              <a:t>2</a:t>
            </a:r>
            <a:r>
              <a:rPr lang="ro-RO" altLang="en-US" sz="2800" dirty="0">
                <a:latin typeface="Garamond" pitchFamily="18" charset="0"/>
              </a:rPr>
              <a:t> </a:t>
            </a:r>
            <a:r>
              <a:rPr lang="en-US" altLang="en-US" sz="2800" dirty="0">
                <a:latin typeface="Garamond" pitchFamily="18" charset="0"/>
              </a:rPr>
              <a:t>; Cell </a:t>
            </a:r>
            <a:r>
              <a:rPr lang="en-US" altLang="en-US" sz="2800" dirty="0">
                <a:solidFill>
                  <a:schemeClr val="accent1"/>
                </a:solidFill>
                <a:latin typeface="Garamond" pitchFamily="18" charset="0"/>
              </a:rPr>
              <a:t>1</a:t>
            </a:r>
            <a:r>
              <a:rPr lang="en-US" altLang="en-US" sz="2800" dirty="0">
                <a:latin typeface="Garamond" pitchFamily="18" charset="0"/>
              </a:rPr>
              <a:t> is representing x</a:t>
            </a:r>
            <a:r>
              <a:rPr lang="en-US" altLang="en-US" sz="2800" baseline="-25000" dirty="0">
                <a:latin typeface="Garamond" pitchFamily="18" charset="0"/>
              </a:rPr>
              <a:t>1</a:t>
            </a:r>
            <a:r>
              <a:rPr lang="ro-RO" altLang="en-US" sz="2800" dirty="0">
                <a:latin typeface="Garamond" pitchFamily="18" charset="0"/>
              </a:rPr>
              <a:t> </a:t>
            </a:r>
            <a:r>
              <a:rPr lang="en-US" altLang="en-US" sz="2800" dirty="0">
                <a:latin typeface="Garamond" pitchFamily="18" charset="0"/>
              </a:rPr>
              <a:t>x</a:t>
            </a:r>
            <a:r>
              <a:rPr lang="en-US" altLang="en-US" sz="2800" baseline="-25000" dirty="0">
                <a:latin typeface="Garamond" pitchFamily="18" charset="0"/>
              </a:rPr>
              <a:t>2</a:t>
            </a:r>
            <a:r>
              <a:rPr lang="en-US" altLang="en-US" sz="2800" dirty="0">
                <a:latin typeface="Garamond" pitchFamily="18" charset="0"/>
              </a:rPr>
              <a:t>; etc. If a </a:t>
            </a:r>
            <a:r>
              <a:rPr lang="en-US" altLang="en-US" sz="2800" b="1" i="1" dirty="0" err="1">
                <a:latin typeface="Garamond" pitchFamily="18" charset="0"/>
              </a:rPr>
              <a:t>minterm</a:t>
            </a:r>
            <a:r>
              <a:rPr lang="ro-RO" altLang="en-US" sz="2800" b="1" i="1" dirty="0">
                <a:latin typeface="Garamond" pitchFamily="18" charset="0"/>
              </a:rPr>
              <a:t> </a:t>
            </a:r>
            <a:r>
              <a:rPr lang="en-US" altLang="en-US" sz="2800" dirty="0">
                <a:latin typeface="Garamond" pitchFamily="18" charset="0"/>
              </a:rPr>
              <a:t>appears in the function, then we have a value of </a:t>
            </a:r>
            <a:r>
              <a:rPr lang="en-US" altLang="en-US" sz="2800" b="1" dirty="0">
                <a:latin typeface="Garamond" pitchFamily="18" charset="0"/>
              </a:rPr>
              <a:t>1</a:t>
            </a:r>
            <a:r>
              <a:rPr lang="en-US" altLang="en-US" sz="2800" dirty="0">
                <a:latin typeface="Garamond" pitchFamily="18" charset="0"/>
              </a:rPr>
              <a:t> in the corresponding cell from the table.</a:t>
            </a:r>
          </a:p>
        </p:txBody>
      </p:sp>
      <p:sp>
        <p:nvSpPr>
          <p:cNvPr id="219173" name="Rectangle 37"/>
          <p:cNvSpPr>
            <a:spLocks noChangeArrowheads="1"/>
          </p:cNvSpPr>
          <p:nvPr/>
        </p:nvSpPr>
        <p:spPr bwMode="auto">
          <a:xfrm>
            <a:off x="6948488" y="2670175"/>
            <a:ext cx="823912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</a:t>
            </a:r>
          </a:p>
        </p:txBody>
      </p:sp>
      <p:sp>
        <p:nvSpPr>
          <p:cNvPr id="219174" name="Rectangle 38"/>
          <p:cNvSpPr>
            <a:spLocks noChangeArrowheads="1"/>
          </p:cNvSpPr>
          <p:nvPr/>
        </p:nvSpPr>
        <p:spPr bwMode="auto">
          <a:xfrm>
            <a:off x="5776913" y="2670175"/>
            <a:ext cx="1171575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75" name="Rectangle 39"/>
          <p:cNvSpPr>
            <a:spLocks noChangeArrowheads="1"/>
          </p:cNvSpPr>
          <p:nvPr/>
        </p:nvSpPr>
        <p:spPr bwMode="auto">
          <a:xfrm>
            <a:off x="5029200" y="2670175"/>
            <a:ext cx="747713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76" name="Rectangle 40"/>
          <p:cNvSpPr>
            <a:spLocks noChangeArrowheads="1"/>
          </p:cNvSpPr>
          <p:nvPr/>
        </p:nvSpPr>
        <p:spPr bwMode="auto">
          <a:xfrm>
            <a:off x="6948488" y="1868488"/>
            <a:ext cx="823912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</a:p>
        </p:txBody>
      </p:sp>
      <p:sp>
        <p:nvSpPr>
          <p:cNvPr id="219177" name="Rectangle 41"/>
          <p:cNvSpPr>
            <a:spLocks noChangeArrowheads="1"/>
          </p:cNvSpPr>
          <p:nvPr/>
        </p:nvSpPr>
        <p:spPr bwMode="auto">
          <a:xfrm>
            <a:off x="5776913" y="1868488"/>
            <a:ext cx="1171575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78" name="Rectangle 42"/>
          <p:cNvSpPr>
            <a:spLocks noChangeArrowheads="1"/>
          </p:cNvSpPr>
          <p:nvPr/>
        </p:nvSpPr>
        <p:spPr bwMode="auto">
          <a:xfrm>
            <a:off x="5029200" y="1868488"/>
            <a:ext cx="747713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79" name="Rectangle 43"/>
          <p:cNvSpPr>
            <a:spLocks noChangeArrowheads="1"/>
          </p:cNvSpPr>
          <p:nvPr/>
        </p:nvSpPr>
        <p:spPr bwMode="auto">
          <a:xfrm>
            <a:off x="6948488" y="1066800"/>
            <a:ext cx="823912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19180" name="Rectangle 44"/>
          <p:cNvSpPr>
            <a:spLocks noChangeArrowheads="1"/>
          </p:cNvSpPr>
          <p:nvPr/>
        </p:nvSpPr>
        <p:spPr bwMode="auto">
          <a:xfrm>
            <a:off x="5776913" y="1066800"/>
            <a:ext cx="1171575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19181" name="Rectangle 45"/>
          <p:cNvSpPr>
            <a:spLocks noChangeArrowheads="1"/>
          </p:cNvSpPr>
          <p:nvPr/>
        </p:nvSpPr>
        <p:spPr bwMode="auto">
          <a:xfrm>
            <a:off x="5216525" y="1128713"/>
            <a:ext cx="747713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</a:p>
        </p:txBody>
      </p:sp>
      <p:sp>
        <p:nvSpPr>
          <p:cNvPr id="57388" name="Line 46"/>
          <p:cNvSpPr>
            <a:spLocks noChangeShapeType="1"/>
          </p:cNvSpPr>
          <p:nvPr/>
        </p:nvSpPr>
        <p:spPr bwMode="auto">
          <a:xfrm>
            <a:off x="5334000" y="1447800"/>
            <a:ext cx="442913" cy="420688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89" name="Line 47"/>
          <p:cNvSpPr>
            <a:spLocks noChangeShapeType="1"/>
          </p:cNvSpPr>
          <p:nvPr/>
        </p:nvSpPr>
        <p:spPr bwMode="auto">
          <a:xfrm>
            <a:off x="6948488" y="1868488"/>
            <a:ext cx="0" cy="160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0" name="Line 48"/>
          <p:cNvSpPr>
            <a:spLocks noChangeShapeType="1"/>
          </p:cNvSpPr>
          <p:nvPr/>
        </p:nvSpPr>
        <p:spPr bwMode="auto">
          <a:xfrm>
            <a:off x="7772400" y="1868488"/>
            <a:ext cx="0" cy="16033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1" name="Line 49"/>
          <p:cNvSpPr>
            <a:spLocks noChangeShapeType="1"/>
          </p:cNvSpPr>
          <p:nvPr/>
        </p:nvSpPr>
        <p:spPr bwMode="auto">
          <a:xfrm>
            <a:off x="5776913" y="1868488"/>
            <a:ext cx="0" cy="160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2" name="Line 50"/>
          <p:cNvSpPr>
            <a:spLocks noChangeShapeType="1"/>
          </p:cNvSpPr>
          <p:nvPr/>
        </p:nvSpPr>
        <p:spPr bwMode="auto">
          <a:xfrm>
            <a:off x="5776913" y="1868488"/>
            <a:ext cx="199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3" name="Line 51"/>
          <p:cNvSpPr>
            <a:spLocks noChangeShapeType="1"/>
          </p:cNvSpPr>
          <p:nvPr/>
        </p:nvSpPr>
        <p:spPr bwMode="auto">
          <a:xfrm>
            <a:off x="5776913" y="2670175"/>
            <a:ext cx="1995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4" name="Line 52"/>
          <p:cNvSpPr>
            <a:spLocks noChangeShapeType="1"/>
          </p:cNvSpPr>
          <p:nvPr/>
        </p:nvSpPr>
        <p:spPr bwMode="auto">
          <a:xfrm>
            <a:off x="5776913" y="3471863"/>
            <a:ext cx="19954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95" name="Text Box 53"/>
          <p:cNvSpPr txBox="1">
            <a:spLocks noChangeArrowheads="1"/>
          </p:cNvSpPr>
          <p:nvPr/>
        </p:nvSpPr>
        <p:spPr bwMode="auto">
          <a:xfrm>
            <a:off x="5467350" y="1285875"/>
            <a:ext cx="377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Garamond" pitchFamily="18" charset="0"/>
              </a:rPr>
              <a:t>x</a:t>
            </a:r>
            <a:r>
              <a:rPr lang="en-US" altLang="en-US" sz="2000" baseline="-25000">
                <a:latin typeface="Garamond" pitchFamily="18" charset="0"/>
              </a:rPr>
              <a:t>1</a:t>
            </a:r>
          </a:p>
        </p:txBody>
      </p:sp>
      <p:sp>
        <p:nvSpPr>
          <p:cNvPr id="57396" name="Text Box 54"/>
          <p:cNvSpPr txBox="1">
            <a:spLocks noChangeArrowheads="1"/>
          </p:cNvSpPr>
          <p:nvPr/>
        </p:nvSpPr>
        <p:spPr bwMode="auto">
          <a:xfrm>
            <a:off x="5840413" y="19446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99CC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57397" name="Text Box 55"/>
          <p:cNvSpPr txBox="1">
            <a:spLocks noChangeArrowheads="1"/>
          </p:cNvSpPr>
          <p:nvPr/>
        </p:nvSpPr>
        <p:spPr bwMode="auto">
          <a:xfrm>
            <a:off x="6961188" y="1944688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99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7398" name="Text Box 56"/>
          <p:cNvSpPr txBox="1">
            <a:spLocks noChangeArrowheads="1"/>
          </p:cNvSpPr>
          <p:nvPr/>
        </p:nvSpPr>
        <p:spPr bwMode="auto">
          <a:xfrm>
            <a:off x="5840413" y="26892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7399" name="Text Box 57"/>
          <p:cNvSpPr txBox="1">
            <a:spLocks noChangeArrowheads="1"/>
          </p:cNvSpPr>
          <p:nvPr/>
        </p:nvSpPr>
        <p:spPr bwMode="auto">
          <a:xfrm>
            <a:off x="6961188" y="271462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accent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7400" name="Text Box 58"/>
          <p:cNvSpPr txBox="1">
            <a:spLocks noChangeArrowheads="1"/>
          </p:cNvSpPr>
          <p:nvPr/>
        </p:nvSpPr>
        <p:spPr bwMode="auto">
          <a:xfrm>
            <a:off x="4251325" y="2166938"/>
            <a:ext cx="8338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3600" dirty="0">
                <a:latin typeface="Garamond" pitchFamily="18" charset="0"/>
              </a:rPr>
              <a:t>OR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03320" y="4724400"/>
            <a:ext cx="716280" cy="0"/>
            <a:chOff x="3703320" y="4724400"/>
            <a:chExt cx="716280" cy="0"/>
          </a:xfrm>
        </p:grpSpPr>
        <p:sp>
          <p:nvSpPr>
            <p:cNvPr id="57401" name="Line 59"/>
            <p:cNvSpPr>
              <a:spLocks noChangeShapeType="1"/>
            </p:cNvSpPr>
            <p:nvPr/>
          </p:nvSpPr>
          <p:spPr bwMode="auto">
            <a:xfrm>
              <a:off x="3703320" y="4724400"/>
              <a:ext cx="33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402" name="Line 60"/>
            <p:cNvSpPr>
              <a:spLocks noChangeShapeType="1"/>
            </p:cNvSpPr>
            <p:nvPr/>
          </p:nvSpPr>
          <p:spPr bwMode="auto">
            <a:xfrm>
              <a:off x="4084320" y="4724400"/>
              <a:ext cx="33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03" name="Line 61"/>
          <p:cNvSpPr>
            <a:spLocks noChangeShapeType="1"/>
          </p:cNvSpPr>
          <p:nvPr/>
        </p:nvSpPr>
        <p:spPr bwMode="auto">
          <a:xfrm>
            <a:off x="76200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9D9333-891A-462A-9821-91DC0DD5519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07A7A62-F9C3-46C2-ABE0-F117C86F86C3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 dirty="0"/>
              <a:t>Karnaugh </a:t>
            </a:r>
            <a:r>
              <a:rPr lang="en-US" sz="3200" dirty="0"/>
              <a:t>map for two variables</a:t>
            </a:r>
            <a:r>
              <a:rPr lang="ro-RO" sz="3200" dirty="0"/>
              <a:t> (cont.)</a:t>
            </a:r>
            <a:endParaRPr lang="en-US" sz="3200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Any two adjacent cells from the table are differing by only one variable, which appears complemented in one cell and non-complemented in the other cell. </a:t>
            </a:r>
          </a:p>
          <a:p>
            <a:pPr eaLnBrk="1" hangingPunct="1">
              <a:defRPr/>
            </a:pPr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m</a:t>
            </a:r>
            <a:r>
              <a:rPr lang="en-US" baseline="-25000" dirty="0"/>
              <a:t>0 </a:t>
            </a:r>
            <a:r>
              <a:rPr lang="en-US" dirty="0"/>
              <a:t>(=x</a:t>
            </a:r>
            <a:r>
              <a:rPr lang="en-US" baseline="-25000" dirty="0"/>
              <a:t>1</a:t>
            </a:r>
            <a:r>
              <a:rPr lang="ro-RO" dirty="0"/>
              <a:t> 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ro-RO" dirty="0"/>
              <a:t> </a:t>
            </a:r>
            <a:r>
              <a:rPr lang="en-US" dirty="0"/>
              <a:t>) </a:t>
            </a:r>
            <a:r>
              <a:rPr lang="ro-RO" dirty="0"/>
              <a:t>ad</a:t>
            </a:r>
            <a:r>
              <a:rPr lang="en-US" dirty="0"/>
              <a:t>j</a:t>
            </a:r>
            <a:r>
              <a:rPr lang="ro-RO" dirty="0"/>
              <a:t>acent</a:t>
            </a:r>
            <a:r>
              <a:rPr lang="en-US" dirty="0"/>
              <a:t> with m</a:t>
            </a:r>
            <a:r>
              <a:rPr lang="en-US" baseline="-25000" dirty="0"/>
              <a:t>1 </a:t>
            </a:r>
            <a:r>
              <a:rPr lang="en-US" dirty="0"/>
              <a:t>(=x</a:t>
            </a:r>
            <a:r>
              <a:rPr lang="en-US" baseline="-25000" dirty="0"/>
              <a:t>1</a:t>
            </a:r>
            <a:r>
              <a:rPr lang="ro-RO" dirty="0"/>
              <a:t> 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) and with m</a:t>
            </a:r>
            <a:r>
              <a:rPr lang="en-US" baseline="-25000" dirty="0"/>
              <a:t>2 </a:t>
            </a:r>
            <a:r>
              <a:rPr lang="en-US" dirty="0"/>
              <a:t>(=x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ro-RO" dirty="0"/>
              <a:t> </a:t>
            </a:r>
            <a:r>
              <a:rPr lang="en-US" dirty="0"/>
              <a:t>) but not with</a:t>
            </a:r>
            <a:r>
              <a:rPr lang="ro-RO" dirty="0"/>
              <a:t> </a:t>
            </a:r>
            <a:r>
              <a:rPr lang="en-US" dirty="0"/>
              <a:t>m</a:t>
            </a:r>
            <a:r>
              <a:rPr lang="en-US" baseline="-25000" dirty="0"/>
              <a:t>3 </a:t>
            </a:r>
            <a:r>
              <a:rPr lang="en-US" dirty="0"/>
              <a:t>(=x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) </a:t>
            </a:r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>
            <a:off x="17526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21336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>
            <a:off x="58674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0574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38BA098-44BD-4902-B27B-BAC2B02080FC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FCE18AD-4EDE-4B1F-8004-6DA084E65CA7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 dirty="0"/>
              <a:t>Karnaugh</a:t>
            </a:r>
            <a:r>
              <a:rPr lang="en-US" sz="3200" dirty="0"/>
              <a:t> maps</a:t>
            </a:r>
            <a:r>
              <a:rPr lang="ro-RO" sz="3200" dirty="0"/>
              <a:t> - ex</a:t>
            </a:r>
            <a:r>
              <a:rPr lang="en-US" sz="3200" dirty="0" err="1"/>
              <a:t>amples</a:t>
            </a:r>
            <a:endParaRPr lang="en-US" sz="3200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4028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f(x</a:t>
            </a:r>
            <a:r>
              <a:rPr lang="en-US" sz="2400" baseline="-25000" dirty="0"/>
              <a:t>1</a:t>
            </a:r>
            <a:r>
              <a:rPr lang="en-US" sz="2400" dirty="0"/>
              <a:t>,x</a:t>
            </a:r>
            <a:r>
              <a:rPr lang="en-US" sz="2400" baseline="-25000" dirty="0"/>
              <a:t>2</a:t>
            </a:r>
            <a:r>
              <a:rPr lang="en-US" sz="2400" dirty="0"/>
              <a:t>) = x</a:t>
            </a:r>
            <a:r>
              <a:rPr lang="en-US" sz="2400" baseline="-25000" dirty="0"/>
              <a:t>1</a:t>
            </a:r>
            <a:r>
              <a:rPr lang="ro-RO" sz="2400" dirty="0"/>
              <a:t> 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ro-RO" sz="2400" dirty="0"/>
              <a:t> </a:t>
            </a:r>
            <a:r>
              <a:rPr lang="en-US" sz="2400" dirty="0"/>
              <a:t>+ x</a:t>
            </a:r>
            <a:r>
              <a:rPr lang="en-US" sz="2400" baseline="-25000" dirty="0"/>
              <a:t>1</a:t>
            </a:r>
            <a:r>
              <a:rPr lang="ro-RO" sz="2400" dirty="0"/>
              <a:t> 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+ x</a:t>
            </a:r>
            <a:r>
              <a:rPr lang="en-US" sz="2400" baseline="-25000" dirty="0"/>
              <a:t>1</a:t>
            </a:r>
            <a:r>
              <a:rPr lang="en-US" sz="2400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	      = m</a:t>
            </a:r>
            <a:r>
              <a:rPr lang="en-US" sz="2400" baseline="-25000" dirty="0"/>
              <a:t>0</a:t>
            </a:r>
            <a:r>
              <a:rPr lang="en-US" sz="2400" dirty="0"/>
              <a:t> + m</a:t>
            </a:r>
            <a:r>
              <a:rPr lang="en-US" sz="2400" baseline="-25000" dirty="0"/>
              <a:t>1</a:t>
            </a:r>
            <a:r>
              <a:rPr lang="en-US" sz="2400" dirty="0"/>
              <a:t> + m</a:t>
            </a:r>
            <a:r>
              <a:rPr lang="en-US" sz="2400" baseline="-25000" dirty="0"/>
              <a:t>2</a:t>
            </a:r>
            <a:br>
              <a:rPr lang="en-US" sz="2400" dirty="0"/>
            </a:br>
            <a:r>
              <a:rPr lang="en-US" sz="2400" dirty="0"/>
              <a:t>  	      = x</a:t>
            </a:r>
            <a:r>
              <a:rPr lang="en-US" sz="2400" baseline="-25000" dirty="0"/>
              <a:t>1</a:t>
            </a:r>
            <a:r>
              <a:rPr lang="ro-RO" sz="2400" dirty="0"/>
              <a:t> </a:t>
            </a:r>
            <a:r>
              <a:rPr lang="en-US" sz="2400" dirty="0"/>
              <a:t> + x</a:t>
            </a:r>
            <a:r>
              <a:rPr lang="en-US" sz="2400" baseline="-25000" dirty="0"/>
              <a:t>2</a:t>
            </a:r>
            <a:r>
              <a:rPr lang="ro-RO" sz="2400" dirty="0"/>
              <a:t> 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In the </a:t>
            </a:r>
            <a:r>
              <a:rPr lang="ro-RO" sz="2400" dirty="0"/>
              <a:t>Karnaugh</a:t>
            </a:r>
            <a:r>
              <a:rPr lang="en-US" sz="2400" dirty="0"/>
              <a:t> diagram</a:t>
            </a:r>
            <a:r>
              <a:rPr lang="ro-RO" sz="2400" dirty="0"/>
              <a:t> </a:t>
            </a:r>
            <a:r>
              <a:rPr lang="en-US" sz="2400" dirty="0"/>
              <a:t>the values of</a:t>
            </a:r>
            <a:r>
              <a:rPr lang="ro-RO" sz="2400" dirty="0"/>
              <a:t> </a:t>
            </a:r>
            <a:r>
              <a:rPr lang="en-US" sz="2400" b="1" dirty="0"/>
              <a:t>1</a:t>
            </a:r>
            <a:r>
              <a:rPr lang="ro-RO" sz="2400" dirty="0"/>
              <a:t> </a:t>
            </a:r>
            <a:r>
              <a:rPr lang="en-US" sz="2400" dirty="0"/>
              <a:t>are representing </a:t>
            </a:r>
            <a:r>
              <a:rPr lang="en-US" sz="2400" dirty="0" err="1"/>
              <a:t>minterms</a:t>
            </a:r>
            <a:r>
              <a:rPr lang="ro-RO" sz="2400" dirty="0"/>
              <a:t> </a:t>
            </a:r>
            <a:r>
              <a:rPr lang="en-US" sz="2400" dirty="0"/>
              <a:t>m</a:t>
            </a:r>
            <a:r>
              <a:rPr lang="en-US" sz="2400" baseline="-25000" dirty="0"/>
              <a:t>0</a:t>
            </a:r>
            <a:r>
              <a:rPr lang="en-US" sz="2400" dirty="0"/>
              <a:t>, m</a:t>
            </a:r>
            <a:r>
              <a:rPr lang="en-US" sz="2400" baseline="-25000" dirty="0"/>
              <a:t>1</a:t>
            </a:r>
            <a:r>
              <a:rPr lang="en-US" sz="2400" dirty="0"/>
              <a:t>, m</a:t>
            </a:r>
            <a:r>
              <a:rPr lang="en-US" sz="2400" baseline="-25000" dirty="0"/>
              <a:t>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Grouping cells with the value of </a:t>
            </a:r>
            <a:r>
              <a:rPr lang="ro-RO" sz="2400" dirty="0"/>
              <a:t>1 </a:t>
            </a:r>
            <a:r>
              <a:rPr lang="en-US" sz="2400" dirty="0"/>
              <a:t>enable simplification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What simpler functions are represented by each group?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o-RO" sz="2400" dirty="0"/>
              <a:t>x</a:t>
            </a:r>
            <a:r>
              <a:rPr lang="en-US" sz="2400" baseline="-25000" dirty="0"/>
              <a:t>1</a:t>
            </a:r>
            <a:r>
              <a:rPr lang="ro-RO" sz="2400" dirty="0"/>
              <a:t> </a:t>
            </a:r>
            <a:r>
              <a:rPr lang="en-US" sz="2400" dirty="0"/>
              <a:t> = m</a:t>
            </a:r>
            <a:r>
              <a:rPr lang="en-US" sz="2400" baseline="-25000" dirty="0"/>
              <a:t>0</a:t>
            </a:r>
            <a:r>
              <a:rPr lang="en-US" sz="2400" dirty="0"/>
              <a:t> + m</a:t>
            </a:r>
            <a:r>
              <a:rPr lang="en-US" sz="2400" baseline="-25000" dirty="0"/>
              <a:t>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ro-RO" sz="2400" dirty="0"/>
              <a:t>x</a:t>
            </a:r>
            <a:r>
              <a:rPr lang="en-US" sz="2400" baseline="-25000" dirty="0"/>
              <a:t>2</a:t>
            </a:r>
            <a:r>
              <a:rPr lang="ro-RO" sz="2400" dirty="0"/>
              <a:t> </a:t>
            </a:r>
            <a:r>
              <a:rPr lang="en-US" sz="2400" dirty="0"/>
              <a:t> = m</a:t>
            </a:r>
            <a:r>
              <a:rPr lang="en-US" sz="2400" baseline="-25000" dirty="0"/>
              <a:t>0</a:t>
            </a:r>
            <a:r>
              <a:rPr lang="en-US" sz="2400" dirty="0"/>
              <a:t> + m</a:t>
            </a:r>
            <a:r>
              <a:rPr lang="en-US" sz="2400" baseline="-25000" dirty="0"/>
              <a:t>2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o-RO" sz="2400" dirty="0"/>
              <a:t>Obs.</a:t>
            </a:r>
            <a:r>
              <a:rPr lang="en-US" sz="2400" dirty="0"/>
              <a:t> m</a:t>
            </a:r>
            <a:r>
              <a:rPr lang="en-US" sz="2400" baseline="-25000" dirty="0"/>
              <a:t>0</a:t>
            </a:r>
            <a:r>
              <a:rPr lang="en-US" sz="2400" dirty="0"/>
              <a:t> appears in both groups </a:t>
            </a:r>
          </a:p>
        </p:txBody>
      </p:sp>
      <p:graphicFrame>
        <p:nvGraphicFramePr>
          <p:cNvPr id="221262" name="Group 78"/>
          <p:cNvGraphicFramePr>
            <a:graphicFrameLocks noGrp="1"/>
          </p:cNvGraphicFramePr>
          <p:nvPr/>
        </p:nvGraphicFramePr>
        <p:xfrm>
          <a:off x="5410200" y="2286000"/>
          <a:ext cx="2743200" cy="3273503"/>
        </p:xfrm>
        <a:graphic>
          <a:graphicData uri="http://schemas.openxmlformats.org/drawingml/2006/table">
            <a:tbl>
              <a:tblPr/>
              <a:tblGrid>
                <a:gridCol w="731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675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33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32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3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33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8" marB="4571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  <a:endParaRPr kumimoji="0" lang="en-US" sz="3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  <a:endParaRPr kumimoji="0" lang="en-US" sz="32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415" name="Text Box 25"/>
          <p:cNvSpPr txBox="1">
            <a:spLocks noChangeArrowheads="1"/>
          </p:cNvSpPr>
          <p:nvPr/>
        </p:nvSpPr>
        <p:spPr bwMode="auto">
          <a:xfrm>
            <a:off x="5638800" y="2328863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800">
                <a:latin typeface="Garamond" pitchFamily="18" charset="0"/>
              </a:rPr>
              <a:t>x</a:t>
            </a:r>
            <a:r>
              <a:rPr lang="en-US" altLang="en-US" sz="2800" baseline="-25000">
                <a:latin typeface="Garamond" pitchFamily="18" charset="0"/>
              </a:rPr>
              <a:t>2</a:t>
            </a:r>
          </a:p>
        </p:txBody>
      </p:sp>
      <p:sp>
        <p:nvSpPr>
          <p:cNvPr id="59416" name="Text Box 26"/>
          <p:cNvSpPr txBox="1">
            <a:spLocks noChangeArrowheads="1"/>
          </p:cNvSpPr>
          <p:nvPr/>
        </p:nvSpPr>
        <p:spPr bwMode="auto">
          <a:xfrm>
            <a:off x="6096000" y="3336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</a:rPr>
              <a:t>0</a:t>
            </a:r>
          </a:p>
        </p:txBody>
      </p:sp>
      <p:sp>
        <p:nvSpPr>
          <p:cNvPr id="59417" name="Text Box 27"/>
          <p:cNvSpPr txBox="1">
            <a:spLocks noChangeArrowheads="1"/>
          </p:cNvSpPr>
          <p:nvPr/>
        </p:nvSpPr>
        <p:spPr bwMode="auto">
          <a:xfrm>
            <a:off x="7086600" y="3336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418" name="Text Box 28"/>
          <p:cNvSpPr txBox="1">
            <a:spLocks noChangeArrowheads="1"/>
          </p:cNvSpPr>
          <p:nvPr/>
        </p:nvSpPr>
        <p:spPr bwMode="auto">
          <a:xfrm>
            <a:off x="6089650" y="4419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9419" name="Text Box 29"/>
          <p:cNvSpPr txBox="1">
            <a:spLocks noChangeArrowheads="1"/>
          </p:cNvSpPr>
          <p:nvPr/>
        </p:nvSpPr>
        <p:spPr bwMode="auto">
          <a:xfrm>
            <a:off x="7086600" y="44196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9420" name="Rectangle 30"/>
          <p:cNvSpPr>
            <a:spLocks noChangeArrowheads="1"/>
          </p:cNvSpPr>
          <p:nvPr/>
        </p:nvSpPr>
        <p:spPr bwMode="auto">
          <a:xfrm>
            <a:off x="6553200" y="3810000"/>
            <a:ext cx="533400" cy="16764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9421" name="Rectangle 31"/>
          <p:cNvSpPr>
            <a:spLocks noChangeArrowheads="1"/>
          </p:cNvSpPr>
          <p:nvPr/>
        </p:nvSpPr>
        <p:spPr bwMode="auto">
          <a:xfrm>
            <a:off x="6400800" y="3962400"/>
            <a:ext cx="1676400" cy="4572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9422" name="Line 79"/>
          <p:cNvSpPr>
            <a:spLocks noChangeShapeType="1"/>
          </p:cNvSpPr>
          <p:nvPr/>
        </p:nvSpPr>
        <p:spPr bwMode="auto">
          <a:xfrm>
            <a:off x="6400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80"/>
          <p:cNvSpPr>
            <a:spLocks noChangeShapeType="1"/>
          </p:cNvSpPr>
          <p:nvPr/>
        </p:nvSpPr>
        <p:spPr bwMode="auto">
          <a:xfrm>
            <a:off x="19812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Line 81"/>
          <p:cNvSpPr>
            <a:spLocks noChangeShapeType="1"/>
          </p:cNvSpPr>
          <p:nvPr/>
        </p:nvSpPr>
        <p:spPr bwMode="auto">
          <a:xfrm>
            <a:off x="22860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5" name="Line 82"/>
          <p:cNvSpPr>
            <a:spLocks noChangeShapeType="1"/>
          </p:cNvSpPr>
          <p:nvPr/>
        </p:nvSpPr>
        <p:spPr bwMode="auto">
          <a:xfrm>
            <a:off x="28956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6" name="Line 83"/>
          <p:cNvSpPr>
            <a:spLocks noChangeShapeType="1"/>
          </p:cNvSpPr>
          <p:nvPr/>
        </p:nvSpPr>
        <p:spPr bwMode="auto">
          <a:xfrm>
            <a:off x="40386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7" name="Line 84"/>
          <p:cNvSpPr>
            <a:spLocks noChangeShapeType="1"/>
          </p:cNvSpPr>
          <p:nvPr/>
        </p:nvSpPr>
        <p:spPr bwMode="auto">
          <a:xfrm>
            <a:off x="21336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8" name="Line 85"/>
          <p:cNvSpPr>
            <a:spLocks noChangeShapeType="1"/>
          </p:cNvSpPr>
          <p:nvPr/>
        </p:nvSpPr>
        <p:spPr bwMode="auto">
          <a:xfrm>
            <a:off x="2819400" y="2286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9" name="Line 86"/>
          <p:cNvSpPr>
            <a:spLocks noChangeShapeType="1"/>
          </p:cNvSpPr>
          <p:nvPr/>
        </p:nvSpPr>
        <p:spPr bwMode="auto">
          <a:xfrm>
            <a:off x="12192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0" name="Line 87"/>
          <p:cNvSpPr>
            <a:spLocks noChangeShapeType="1"/>
          </p:cNvSpPr>
          <p:nvPr/>
        </p:nvSpPr>
        <p:spPr bwMode="auto">
          <a:xfrm>
            <a:off x="12192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E36854-CD80-43C5-8D9B-9D8A03F3AA3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62EF7B01-B7E8-4B9A-B9AD-BDC097FF8FA1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 dirty="0"/>
              <a:t>D</a:t>
            </a:r>
            <a:r>
              <a:rPr lang="en-US" sz="3200" dirty="0"/>
              <a:t>CF using</a:t>
            </a:r>
            <a:r>
              <a:rPr lang="ro-RO" sz="3200" dirty="0"/>
              <a:t> </a:t>
            </a:r>
            <a:r>
              <a:rPr lang="en-US" sz="3200" dirty="0"/>
              <a:t>K</a:t>
            </a:r>
            <a:r>
              <a:rPr lang="ro-RO" sz="3200" dirty="0"/>
              <a:t>arnaugh</a:t>
            </a:r>
            <a:r>
              <a:rPr lang="en-US" sz="3200" dirty="0"/>
              <a:t> maps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Completing</a:t>
            </a:r>
            <a:r>
              <a:rPr lang="ro-RO" sz="2800" dirty="0"/>
              <a:t> </a:t>
            </a:r>
            <a:r>
              <a:rPr lang="en-US" sz="2800" dirty="0"/>
              <a:t>1</a:t>
            </a:r>
            <a:r>
              <a:rPr lang="ro-RO" sz="2800" dirty="0"/>
              <a:t> </a:t>
            </a:r>
            <a:r>
              <a:rPr lang="en-US" sz="2800" dirty="0"/>
              <a:t>in the </a:t>
            </a:r>
            <a:r>
              <a:rPr lang="ro-RO" sz="2800" dirty="0"/>
              <a:t>Karnaugh</a:t>
            </a:r>
            <a:r>
              <a:rPr lang="en-US" sz="2800" dirty="0"/>
              <a:t> diagram for each product term of the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/>
              <a:t>Grouping the adjacent cells </a:t>
            </a:r>
            <a:r>
              <a:rPr lang="en-US" sz="2800" dirty="0"/>
              <a:t>containing</a:t>
            </a:r>
            <a:r>
              <a:rPr lang="ro-RO" sz="2800" dirty="0"/>
              <a:t> </a:t>
            </a:r>
            <a:r>
              <a:rPr lang="en-US" sz="2800" dirty="0"/>
              <a:t>1</a:t>
            </a:r>
            <a:r>
              <a:rPr lang="ro-RO" sz="2800" dirty="0"/>
              <a:t> </a:t>
            </a:r>
            <a:r>
              <a:rPr lang="en-US" sz="2800" dirty="0"/>
              <a:t>in order to get a product with less variables. The groups must contain a number of cells which are power of 2 (2, 4, 8, </a:t>
            </a:r>
            <a:r>
              <a:rPr lang="en-US" sz="2800" dirty="0">
                <a:latin typeface="Comic Sans MS"/>
              </a:rPr>
              <a:t>…</a:t>
            </a:r>
            <a:r>
              <a:rPr lang="ro-RO" sz="2800" dirty="0"/>
              <a:t>etc.</a:t>
            </a:r>
            <a:r>
              <a:rPr lang="en-US" sz="2800" dirty="0"/>
              <a:t>)</a:t>
            </a:r>
            <a:r>
              <a:rPr lang="ro-RO" sz="2800" dirty="0"/>
              <a:t>.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For K-maps for 3 or more variables we can group the adjacent terms on the margins.</a:t>
            </a:r>
            <a:r>
              <a:rPr lang="ro-RO" sz="2800" dirty="0"/>
              <a:t> </a:t>
            </a:r>
            <a:r>
              <a:rPr lang="en-US" sz="2800" dirty="0"/>
              <a:t>We can group together all the corners</a:t>
            </a:r>
            <a:r>
              <a:rPr lang="ro-RO" sz="2800" dirty="0"/>
              <a:t>.</a:t>
            </a:r>
            <a:endParaRPr 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The groupings or not necessarily unique</a:t>
            </a:r>
            <a:r>
              <a:rPr lang="ro-RO" sz="2800" i="1" dirty="0"/>
              <a:t>.</a:t>
            </a:r>
            <a:endParaRPr lang="en-US" sz="2800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7D5C03-A384-474B-A89C-15BFD8CEDAC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089A9AAA-2B9D-44CA-85DF-541F4149A4A0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sz="3200" dirty="0"/>
              <a:t>Karnaugh </a:t>
            </a:r>
            <a:r>
              <a:rPr lang="en-US" sz="3200" dirty="0"/>
              <a:t>maps for three variables</a:t>
            </a:r>
          </a:p>
        </p:txBody>
      </p:sp>
      <p:grpSp>
        <p:nvGrpSpPr>
          <p:cNvPr id="61445" name="Group 3"/>
          <p:cNvGrpSpPr>
            <a:grpSpLocks/>
          </p:cNvGrpSpPr>
          <p:nvPr/>
        </p:nvGrpSpPr>
        <p:grpSpPr bwMode="auto">
          <a:xfrm>
            <a:off x="609600" y="1371600"/>
            <a:ext cx="4800600" cy="2681288"/>
            <a:chOff x="1296" y="1248"/>
            <a:chExt cx="3312" cy="1977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3936" y="2577"/>
              <a:ext cx="672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6</a:t>
              </a:r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3264" y="2577"/>
              <a:ext cx="671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7</a:t>
              </a:r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2543" y="2577"/>
              <a:ext cx="721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5</a:t>
              </a:r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1824" y="2577"/>
              <a:ext cx="720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4</a:t>
              </a:r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1296" y="2577"/>
              <a:ext cx="528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23241" name="Rectangle 9"/>
            <p:cNvSpPr>
              <a:spLocks noChangeArrowheads="1"/>
            </p:cNvSpPr>
            <p:nvPr/>
          </p:nvSpPr>
          <p:spPr bwMode="auto">
            <a:xfrm>
              <a:off x="3936" y="1896"/>
              <a:ext cx="672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2</a:t>
              </a:r>
            </a:p>
          </p:txBody>
        </p:sp>
        <p:sp>
          <p:nvSpPr>
            <p:cNvPr id="223242" name="Rectangle 10"/>
            <p:cNvSpPr>
              <a:spLocks noChangeArrowheads="1"/>
            </p:cNvSpPr>
            <p:nvPr/>
          </p:nvSpPr>
          <p:spPr bwMode="auto">
            <a:xfrm>
              <a:off x="3264" y="1896"/>
              <a:ext cx="671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3</a:t>
              </a:r>
            </a:p>
          </p:txBody>
        </p:sp>
        <p:sp>
          <p:nvSpPr>
            <p:cNvPr id="223243" name="Rectangle 11"/>
            <p:cNvSpPr>
              <a:spLocks noChangeArrowheads="1"/>
            </p:cNvSpPr>
            <p:nvPr/>
          </p:nvSpPr>
          <p:spPr bwMode="auto">
            <a:xfrm>
              <a:off x="2543" y="1896"/>
              <a:ext cx="721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23244" name="Rectangle 12"/>
            <p:cNvSpPr>
              <a:spLocks noChangeArrowheads="1"/>
            </p:cNvSpPr>
            <p:nvPr/>
          </p:nvSpPr>
          <p:spPr bwMode="auto">
            <a:xfrm>
              <a:off x="1824" y="1896"/>
              <a:ext cx="720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m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23245" name="Rectangle 13"/>
            <p:cNvSpPr>
              <a:spLocks noChangeArrowheads="1"/>
            </p:cNvSpPr>
            <p:nvPr/>
          </p:nvSpPr>
          <p:spPr bwMode="auto">
            <a:xfrm>
              <a:off x="1296" y="1896"/>
              <a:ext cx="528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3936" y="1248"/>
              <a:ext cx="672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10</a:t>
              </a:r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3264" y="1248"/>
              <a:ext cx="671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11</a:t>
              </a:r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2543" y="1248"/>
              <a:ext cx="721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01</a:t>
              </a:r>
            </a:p>
          </p:txBody>
        </p:sp>
        <p:sp>
          <p:nvSpPr>
            <p:cNvPr id="223249" name="Rectangle 17"/>
            <p:cNvSpPr>
              <a:spLocks noChangeArrowheads="1"/>
            </p:cNvSpPr>
            <p:nvPr/>
          </p:nvSpPr>
          <p:spPr bwMode="auto">
            <a:xfrm>
              <a:off x="1824" y="1248"/>
              <a:ext cx="720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00</a:t>
              </a:r>
            </a:p>
          </p:txBody>
        </p:sp>
        <p:sp>
          <p:nvSpPr>
            <p:cNvPr id="223250" name="Rectangle 18"/>
            <p:cNvSpPr>
              <a:spLocks noChangeArrowheads="1"/>
            </p:cNvSpPr>
            <p:nvPr/>
          </p:nvSpPr>
          <p:spPr bwMode="auto">
            <a:xfrm>
              <a:off x="1296" y="1248"/>
              <a:ext cx="528" cy="6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yz</a:t>
              </a:r>
            </a:p>
          </p:txBody>
        </p:sp>
        <p:sp>
          <p:nvSpPr>
            <p:cNvPr id="61464" name="Line 19"/>
            <p:cNvSpPr>
              <a:spLocks noChangeShapeType="1"/>
            </p:cNvSpPr>
            <p:nvPr/>
          </p:nvSpPr>
          <p:spPr bwMode="auto">
            <a:xfrm>
              <a:off x="1296" y="1248"/>
              <a:ext cx="52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5" name="Line 20"/>
            <p:cNvSpPr>
              <a:spLocks noChangeShapeType="1"/>
            </p:cNvSpPr>
            <p:nvPr/>
          </p:nvSpPr>
          <p:spPr bwMode="auto">
            <a:xfrm>
              <a:off x="1296" y="3225"/>
              <a:ext cx="52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6" name="Line 21"/>
            <p:cNvSpPr>
              <a:spLocks noChangeShapeType="1"/>
            </p:cNvSpPr>
            <p:nvPr/>
          </p:nvSpPr>
          <p:spPr bwMode="auto">
            <a:xfrm>
              <a:off x="1296" y="1248"/>
              <a:ext cx="0" cy="64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7" name="Line 22"/>
            <p:cNvSpPr>
              <a:spLocks noChangeShapeType="1"/>
            </p:cNvSpPr>
            <p:nvPr/>
          </p:nvSpPr>
          <p:spPr bwMode="auto">
            <a:xfrm>
              <a:off x="4608" y="1248"/>
              <a:ext cx="0" cy="64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8" name="Line 23"/>
            <p:cNvSpPr>
              <a:spLocks noChangeShapeType="1"/>
            </p:cNvSpPr>
            <p:nvPr/>
          </p:nvSpPr>
          <p:spPr bwMode="auto">
            <a:xfrm>
              <a:off x="1824" y="1248"/>
              <a:ext cx="72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9" name="Line 24"/>
            <p:cNvSpPr>
              <a:spLocks noChangeShapeType="1"/>
            </p:cNvSpPr>
            <p:nvPr/>
          </p:nvSpPr>
          <p:spPr bwMode="auto">
            <a:xfrm>
              <a:off x="1296" y="1248"/>
              <a:ext cx="528" cy="64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0" name="Line 25"/>
            <p:cNvSpPr>
              <a:spLocks noChangeShapeType="1"/>
            </p:cNvSpPr>
            <p:nvPr/>
          </p:nvSpPr>
          <p:spPr bwMode="auto">
            <a:xfrm>
              <a:off x="1296" y="1897"/>
              <a:ext cx="0" cy="67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1" name="Line 26"/>
            <p:cNvSpPr>
              <a:spLocks noChangeShapeType="1"/>
            </p:cNvSpPr>
            <p:nvPr/>
          </p:nvSpPr>
          <p:spPr bwMode="auto">
            <a:xfrm>
              <a:off x="2544" y="1248"/>
              <a:ext cx="72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2" name="Line 27"/>
            <p:cNvSpPr>
              <a:spLocks noChangeShapeType="1"/>
            </p:cNvSpPr>
            <p:nvPr/>
          </p:nvSpPr>
          <p:spPr bwMode="auto">
            <a:xfrm>
              <a:off x="1824" y="1897"/>
              <a:ext cx="0" cy="1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3" name="Line 28"/>
            <p:cNvSpPr>
              <a:spLocks noChangeShapeType="1"/>
            </p:cNvSpPr>
            <p:nvPr/>
          </p:nvSpPr>
          <p:spPr bwMode="auto">
            <a:xfrm>
              <a:off x="2544" y="1897"/>
              <a:ext cx="0" cy="1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4" name="Line 29"/>
            <p:cNvSpPr>
              <a:spLocks noChangeShapeType="1"/>
            </p:cNvSpPr>
            <p:nvPr/>
          </p:nvSpPr>
          <p:spPr bwMode="auto">
            <a:xfrm>
              <a:off x="3264" y="1248"/>
              <a:ext cx="67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5" name="Line 30"/>
            <p:cNvSpPr>
              <a:spLocks noChangeShapeType="1"/>
            </p:cNvSpPr>
            <p:nvPr/>
          </p:nvSpPr>
          <p:spPr bwMode="auto">
            <a:xfrm>
              <a:off x="3264" y="1897"/>
              <a:ext cx="0" cy="1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6" name="Line 31"/>
            <p:cNvSpPr>
              <a:spLocks noChangeShapeType="1"/>
            </p:cNvSpPr>
            <p:nvPr/>
          </p:nvSpPr>
          <p:spPr bwMode="auto">
            <a:xfrm>
              <a:off x="3936" y="1248"/>
              <a:ext cx="67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7" name="Line 32"/>
            <p:cNvSpPr>
              <a:spLocks noChangeShapeType="1"/>
            </p:cNvSpPr>
            <p:nvPr/>
          </p:nvSpPr>
          <p:spPr bwMode="auto">
            <a:xfrm>
              <a:off x="3936" y="1897"/>
              <a:ext cx="0" cy="1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8" name="Line 33"/>
            <p:cNvSpPr>
              <a:spLocks noChangeShapeType="1"/>
            </p:cNvSpPr>
            <p:nvPr/>
          </p:nvSpPr>
          <p:spPr bwMode="auto">
            <a:xfrm>
              <a:off x="4608" y="1897"/>
              <a:ext cx="0" cy="13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79" name="Line 34"/>
            <p:cNvSpPr>
              <a:spLocks noChangeShapeType="1"/>
            </p:cNvSpPr>
            <p:nvPr/>
          </p:nvSpPr>
          <p:spPr bwMode="auto">
            <a:xfrm>
              <a:off x="1824" y="1897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80" name="Line 35"/>
            <p:cNvSpPr>
              <a:spLocks noChangeShapeType="1"/>
            </p:cNvSpPr>
            <p:nvPr/>
          </p:nvSpPr>
          <p:spPr bwMode="auto">
            <a:xfrm>
              <a:off x="1296" y="2576"/>
              <a:ext cx="0" cy="64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81" name="Line 36"/>
            <p:cNvSpPr>
              <a:spLocks noChangeShapeType="1"/>
            </p:cNvSpPr>
            <p:nvPr/>
          </p:nvSpPr>
          <p:spPr bwMode="auto">
            <a:xfrm>
              <a:off x="1824" y="2576"/>
              <a:ext cx="27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82" name="Line 37"/>
            <p:cNvSpPr>
              <a:spLocks noChangeShapeType="1"/>
            </p:cNvSpPr>
            <p:nvPr/>
          </p:nvSpPr>
          <p:spPr bwMode="auto">
            <a:xfrm>
              <a:off x="1824" y="3225"/>
              <a:ext cx="27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83" name="Text Box 38"/>
            <p:cNvSpPr txBox="1">
              <a:spLocks noChangeArrowheads="1"/>
            </p:cNvSpPr>
            <p:nvPr/>
          </p:nvSpPr>
          <p:spPr bwMode="auto">
            <a:xfrm>
              <a:off x="1344" y="1599"/>
              <a:ext cx="224" cy="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Garamond" pitchFamily="18" charset="0"/>
                  <a:ea typeface="Shruti" pitchFamily="2"/>
                  <a:cs typeface="Shruti" pitchFamily="2"/>
                </a:rPr>
                <a:t>x</a:t>
              </a:r>
            </a:p>
          </p:txBody>
        </p:sp>
        <p:sp>
          <p:nvSpPr>
            <p:cNvPr id="61484" name="Text Box 39"/>
            <p:cNvSpPr txBox="1">
              <a:spLocks noChangeArrowheads="1"/>
            </p:cNvSpPr>
            <p:nvPr/>
          </p:nvSpPr>
          <p:spPr bwMode="auto">
            <a:xfrm>
              <a:off x="1824" y="1937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1485" name="Text Box 40"/>
            <p:cNvSpPr txBox="1">
              <a:spLocks noChangeArrowheads="1"/>
            </p:cNvSpPr>
            <p:nvPr/>
          </p:nvSpPr>
          <p:spPr bwMode="auto">
            <a:xfrm>
              <a:off x="2543" y="1937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486" name="Text Box 41"/>
            <p:cNvSpPr txBox="1">
              <a:spLocks noChangeArrowheads="1"/>
            </p:cNvSpPr>
            <p:nvPr/>
          </p:nvSpPr>
          <p:spPr bwMode="auto">
            <a:xfrm>
              <a:off x="3264" y="1937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1487" name="Text Box 42"/>
            <p:cNvSpPr txBox="1">
              <a:spLocks noChangeArrowheads="1"/>
            </p:cNvSpPr>
            <p:nvPr/>
          </p:nvSpPr>
          <p:spPr bwMode="auto">
            <a:xfrm>
              <a:off x="3936" y="1937"/>
              <a:ext cx="20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1488" name="Text Box 43"/>
            <p:cNvSpPr txBox="1">
              <a:spLocks noChangeArrowheads="1"/>
            </p:cNvSpPr>
            <p:nvPr/>
          </p:nvSpPr>
          <p:spPr bwMode="auto">
            <a:xfrm>
              <a:off x="1824" y="2609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1489" name="Text Box 44"/>
            <p:cNvSpPr txBox="1">
              <a:spLocks noChangeArrowheads="1"/>
            </p:cNvSpPr>
            <p:nvPr/>
          </p:nvSpPr>
          <p:spPr bwMode="auto">
            <a:xfrm>
              <a:off x="2543" y="2609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490" name="Text Box 45"/>
            <p:cNvSpPr txBox="1">
              <a:spLocks noChangeArrowheads="1"/>
            </p:cNvSpPr>
            <p:nvPr/>
          </p:nvSpPr>
          <p:spPr bwMode="auto">
            <a:xfrm>
              <a:off x="3264" y="2609"/>
              <a:ext cx="20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1491" name="Text Box 46"/>
            <p:cNvSpPr txBox="1">
              <a:spLocks noChangeArrowheads="1"/>
            </p:cNvSpPr>
            <p:nvPr/>
          </p:nvSpPr>
          <p:spPr bwMode="auto">
            <a:xfrm>
              <a:off x="3936" y="2609"/>
              <a:ext cx="205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61446" name="Text Box 47"/>
          <p:cNvSpPr txBox="1">
            <a:spLocks noChangeArrowheads="1"/>
          </p:cNvSpPr>
          <p:nvPr/>
        </p:nvSpPr>
        <p:spPr bwMode="auto">
          <a:xfrm>
            <a:off x="381000" y="4267200"/>
            <a:ext cx="8915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o-RO" altLang="en-US" sz="2800" b="1" dirty="0">
                <a:latin typeface="Garamond" pitchFamily="18" charset="0"/>
              </a:rPr>
              <a:t>Obs.</a:t>
            </a:r>
            <a:r>
              <a:rPr lang="en-US" altLang="en-US" sz="2800" dirty="0">
                <a:latin typeface="Garamond" pitchFamily="18" charset="0"/>
              </a:rPr>
              <a:t>: the variables’ order counts</a:t>
            </a:r>
            <a:r>
              <a:rPr lang="ro-RO" altLang="en-US" sz="2800" dirty="0">
                <a:latin typeface="Garamond" pitchFamily="18" charset="0"/>
              </a:rPr>
              <a:t> - </a:t>
            </a:r>
            <a:r>
              <a:rPr lang="en-US" altLang="en-US" sz="2800" dirty="0">
                <a:latin typeface="Garamond" pitchFamily="18" charset="0"/>
              </a:rPr>
              <a:t>for</a:t>
            </a:r>
            <a:r>
              <a:rPr lang="ro-RO" altLang="en-US" sz="2800" dirty="0">
                <a:latin typeface="Garamond" pitchFamily="18" charset="0"/>
              </a:rPr>
              <a:t> </a:t>
            </a:r>
            <a:r>
              <a:rPr lang="en-US" altLang="en-US" sz="2800" dirty="0">
                <a:latin typeface="Garamond" pitchFamily="18" charset="0"/>
              </a:rPr>
              <a:t>(</a:t>
            </a:r>
            <a:r>
              <a:rPr lang="en-US" altLang="en-US" sz="2800" dirty="0" err="1">
                <a:latin typeface="Garamond" pitchFamily="18" charset="0"/>
              </a:rPr>
              <a:t>x,y,z</a:t>
            </a:r>
            <a:r>
              <a:rPr lang="en-US" altLang="en-US" sz="2800" dirty="0">
                <a:latin typeface="Garamond" pitchFamily="18" charset="0"/>
              </a:rPr>
              <a:t>)</a:t>
            </a:r>
            <a:r>
              <a:rPr lang="ro-RO" altLang="en-US" sz="2800" dirty="0">
                <a:latin typeface="Garamond" pitchFamily="18" charset="0"/>
              </a:rPr>
              <a:t>,</a:t>
            </a:r>
            <a:r>
              <a:rPr lang="en-US" altLang="en-US" sz="2800" dirty="0">
                <a:latin typeface="Garamond" pitchFamily="18" charset="0"/>
              </a:rPr>
              <a:t> </a:t>
            </a:r>
            <a:r>
              <a:rPr lang="en-US" altLang="en-US" sz="2800" dirty="0" err="1">
                <a:latin typeface="Garamond" pitchFamily="18" charset="0"/>
              </a:rPr>
              <a:t>yz</a:t>
            </a:r>
            <a:r>
              <a:rPr lang="en-US" altLang="en-US" sz="2800" dirty="0">
                <a:latin typeface="Garamond" pitchFamily="18" charset="0"/>
              </a:rPr>
              <a:t> is the column</a:t>
            </a:r>
            <a:r>
              <a:rPr lang="ro-RO" altLang="en-US" sz="2800" dirty="0">
                <a:latin typeface="Garamond" pitchFamily="18" charset="0"/>
              </a:rPr>
              <a:t>, </a:t>
            </a:r>
            <a:r>
              <a:rPr lang="en-US" altLang="en-US" sz="2800" dirty="0">
                <a:latin typeface="Garamond" pitchFamily="18" charset="0"/>
              </a:rPr>
              <a:t>x is the line.</a:t>
            </a:r>
          </a:p>
          <a:p>
            <a:pPr eaLnBrk="1" hangingPunct="1"/>
            <a:r>
              <a:rPr lang="ro-RO" altLang="en-US" sz="2800" b="1" dirty="0">
                <a:latin typeface="Garamond" pitchFamily="18" charset="0"/>
              </a:rPr>
              <a:t>Obs.</a:t>
            </a:r>
            <a:r>
              <a:rPr lang="ro-RO" altLang="en-US" sz="2800" dirty="0">
                <a:latin typeface="Garamond" pitchFamily="18" charset="0"/>
              </a:rPr>
              <a:t>: </a:t>
            </a:r>
            <a:r>
              <a:rPr lang="en-US" altLang="en-US" sz="2800" dirty="0">
                <a:latin typeface="Garamond" pitchFamily="18" charset="0"/>
              </a:rPr>
              <a:t>each cell is</a:t>
            </a:r>
            <a:r>
              <a:rPr lang="ro-RO" altLang="en-US" sz="2800" dirty="0">
                <a:latin typeface="Garamond" pitchFamily="18" charset="0"/>
              </a:rPr>
              <a:t> </a:t>
            </a:r>
            <a:r>
              <a:rPr lang="en-US" altLang="en-US" sz="2800" dirty="0">
                <a:latin typeface="Garamond" pitchFamily="18" charset="0"/>
              </a:rPr>
              <a:t>adjacent with three other cells</a:t>
            </a:r>
            <a:r>
              <a:rPr lang="ro-RO" altLang="en-US" sz="2800" dirty="0">
                <a:latin typeface="Garamond" pitchFamily="18" charset="0"/>
              </a:rPr>
              <a:t> (</a:t>
            </a:r>
            <a:r>
              <a:rPr lang="en-US" altLang="en-US" sz="2800" dirty="0">
                <a:latin typeface="Garamond" pitchFamily="18" charset="0"/>
              </a:rPr>
              <a:t>left</a:t>
            </a:r>
            <a:r>
              <a:rPr lang="ro-RO" altLang="en-US" sz="2800" dirty="0">
                <a:latin typeface="Garamond" pitchFamily="18" charset="0"/>
              </a:rPr>
              <a:t>, </a:t>
            </a:r>
            <a:r>
              <a:rPr lang="en-US" altLang="en-US" sz="2800" dirty="0">
                <a:latin typeface="Garamond" pitchFamily="18" charset="0"/>
              </a:rPr>
              <a:t>right</a:t>
            </a:r>
            <a:r>
              <a:rPr lang="ro-RO" altLang="en-US" sz="2800" dirty="0">
                <a:latin typeface="Garamond" pitchFamily="18" charset="0"/>
              </a:rPr>
              <a:t>, </a:t>
            </a:r>
            <a:r>
              <a:rPr lang="en-US" altLang="en-US" sz="2800" dirty="0">
                <a:latin typeface="Garamond" pitchFamily="18" charset="0"/>
              </a:rPr>
              <a:t>up</a:t>
            </a:r>
            <a:r>
              <a:rPr lang="ro-RO" altLang="en-US" sz="2800" dirty="0">
                <a:latin typeface="Garamond" pitchFamily="18" charset="0"/>
              </a:rPr>
              <a:t>, </a:t>
            </a:r>
            <a:r>
              <a:rPr lang="en-US" altLang="en-US" sz="2800" dirty="0">
                <a:latin typeface="Garamond" pitchFamily="18" charset="0"/>
              </a:rPr>
              <a:t>down</a:t>
            </a:r>
            <a:r>
              <a:rPr lang="ro-RO" altLang="en-US" sz="2800" dirty="0">
                <a:latin typeface="Garamond" pitchFamily="18" charset="0"/>
              </a:rPr>
              <a:t> </a:t>
            </a:r>
            <a:r>
              <a:rPr lang="en-US" altLang="en-US" sz="2800" dirty="0">
                <a:latin typeface="Garamond" pitchFamily="18" charset="0"/>
              </a:rPr>
              <a:t>or with the corresponding other margin</a:t>
            </a:r>
            <a:r>
              <a:rPr lang="ro-RO" altLang="en-US" sz="2800" dirty="0">
                <a:latin typeface="Garamond" pitchFamily="18" charset="0"/>
              </a:rPr>
              <a:t>)</a:t>
            </a:r>
            <a:endParaRPr lang="en-US" altLang="en-US" sz="2800" dirty="0">
              <a:latin typeface="Garamond" pitchFamily="18" charset="0"/>
            </a:endParaRPr>
          </a:p>
        </p:txBody>
      </p:sp>
      <p:pic>
        <p:nvPicPr>
          <p:cNvPr id="61447" name="Picture 5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78" t="-4465" r="7529" b="22769"/>
          <a:stretch>
            <a:fillRect/>
          </a:stretch>
        </p:blipFill>
        <p:spPr>
          <a:xfrm>
            <a:off x="6480175" y="1225550"/>
            <a:ext cx="1949450" cy="3043238"/>
          </a:xfrm>
          <a:solidFill>
            <a:srgbClr val="FF9900"/>
          </a:solidFill>
        </p:spPr>
      </p:pic>
      <p:sp>
        <p:nvSpPr>
          <p:cNvPr id="61448" name="AutoShape 52"/>
          <p:cNvSpPr>
            <a:spLocks noChangeArrowheads="1"/>
          </p:cNvSpPr>
          <p:nvPr/>
        </p:nvSpPr>
        <p:spPr bwMode="auto">
          <a:xfrm>
            <a:off x="5562600" y="2971800"/>
            <a:ext cx="762000" cy="381000"/>
          </a:xfrm>
          <a:custGeom>
            <a:avLst/>
            <a:gdLst>
              <a:gd name="T0" fmla="*/ 571500 w 21600"/>
              <a:gd name="T1" fmla="*/ 0 h 21600"/>
              <a:gd name="T2" fmla="*/ 0 w 21600"/>
              <a:gd name="T3" fmla="*/ 190500 h 21600"/>
              <a:gd name="T4" fmla="*/ 571500 w 21600"/>
              <a:gd name="T5" fmla="*/ 381000 h 21600"/>
              <a:gd name="T6" fmla="*/ 7620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CFC6F6-A0D1-46E2-948F-34AE4486F510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F78400B-D63E-416F-8B7D-AA954D71E83F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o-RO" sz="3200" dirty="0"/>
              <a:t>Karnaugh </a:t>
            </a:r>
            <a:r>
              <a:rPr lang="en-US" sz="3200" dirty="0"/>
              <a:t>maps for three variables</a:t>
            </a:r>
            <a:r>
              <a:rPr lang="ro-RO" sz="3200" dirty="0"/>
              <a:t> (cont.)</a:t>
            </a:r>
            <a:endParaRPr lang="en-US" sz="3200" dirty="0"/>
          </a:p>
        </p:txBody>
      </p:sp>
      <p:graphicFrame>
        <p:nvGraphicFramePr>
          <p:cNvPr id="224259" name="Group 3"/>
          <p:cNvGraphicFramePr>
            <a:graphicFrameLocks noGrp="1"/>
          </p:cNvGraphicFramePr>
          <p:nvPr/>
        </p:nvGraphicFramePr>
        <p:xfrm>
          <a:off x="5715000" y="1782763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486" name="Rectangle 21"/>
          <p:cNvSpPr>
            <a:spLocks noChangeArrowheads="1"/>
          </p:cNvSpPr>
          <p:nvPr/>
        </p:nvSpPr>
        <p:spPr bwMode="auto">
          <a:xfrm>
            <a:off x="5791200" y="18589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87" name="Rectangle 22"/>
          <p:cNvSpPr>
            <a:spLocks noChangeArrowheads="1"/>
          </p:cNvSpPr>
          <p:nvPr/>
        </p:nvSpPr>
        <p:spPr bwMode="auto">
          <a:xfrm>
            <a:off x="6477000" y="18589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88" name="Rectangle 23"/>
          <p:cNvSpPr>
            <a:spLocks noChangeArrowheads="1"/>
          </p:cNvSpPr>
          <p:nvPr/>
        </p:nvSpPr>
        <p:spPr bwMode="auto">
          <a:xfrm>
            <a:off x="7086600" y="18589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89" name="Rectangle 24"/>
          <p:cNvSpPr>
            <a:spLocks noChangeArrowheads="1"/>
          </p:cNvSpPr>
          <p:nvPr/>
        </p:nvSpPr>
        <p:spPr bwMode="auto">
          <a:xfrm>
            <a:off x="7696200" y="18589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90" name="Rectangle 25"/>
          <p:cNvSpPr>
            <a:spLocks noChangeArrowheads="1"/>
          </p:cNvSpPr>
          <p:nvPr/>
        </p:nvSpPr>
        <p:spPr bwMode="auto">
          <a:xfrm>
            <a:off x="7086600" y="23923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91" name="Rectangle 26"/>
          <p:cNvSpPr>
            <a:spLocks noChangeArrowheads="1"/>
          </p:cNvSpPr>
          <p:nvPr/>
        </p:nvSpPr>
        <p:spPr bwMode="auto">
          <a:xfrm>
            <a:off x="6477000" y="23923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92" name="Rectangle 27"/>
          <p:cNvSpPr>
            <a:spLocks noChangeArrowheads="1"/>
          </p:cNvSpPr>
          <p:nvPr/>
        </p:nvSpPr>
        <p:spPr bwMode="auto">
          <a:xfrm>
            <a:off x="7696200" y="23923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493" name="Rectangle 28"/>
          <p:cNvSpPr>
            <a:spLocks noChangeArrowheads="1"/>
          </p:cNvSpPr>
          <p:nvPr/>
        </p:nvSpPr>
        <p:spPr bwMode="auto">
          <a:xfrm>
            <a:off x="5791200" y="23923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24285" name="Group 29"/>
          <p:cNvGraphicFramePr>
            <a:graphicFrameLocks noGrp="1"/>
          </p:cNvGraphicFramePr>
          <p:nvPr/>
        </p:nvGraphicFramePr>
        <p:xfrm>
          <a:off x="5715000" y="3001963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511" name="Rectangle 47"/>
          <p:cNvSpPr>
            <a:spLocks noChangeArrowheads="1"/>
          </p:cNvSpPr>
          <p:nvPr/>
        </p:nvSpPr>
        <p:spPr bwMode="auto">
          <a:xfrm>
            <a:off x="5791200" y="3078163"/>
            <a:ext cx="11430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512" name="Rectangle 48"/>
          <p:cNvSpPr>
            <a:spLocks noChangeArrowheads="1"/>
          </p:cNvSpPr>
          <p:nvPr/>
        </p:nvSpPr>
        <p:spPr bwMode="auto">
          <a:xfrm>
            <a:off x="7086600" y="3078163"/>
            <a:ext cx="4572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513" name="Rectangle 49"/>
          <p:cNvSpPr>
            <a:spLocks noChangeArrowheads="1"/>
          </p:cNvSpPr>
          <p:nvPr/>
        </p:nvSpPr>
        <p:spPr bwMode="auto">
          <a:xfrm>
            <a:off x="7696200" y="30781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514" name="Rectangle 50"/>
          <p:cNvSpPr>
            <a:spLocks noChangeArrowheads="1"/>
          </p:cNvSpPr>
          <p:nvPr/>
        </p:nvSpPr>
        <p:spPr bwMode="auto">
          <a:xfrm>
            <a:off x="6477000" y="3611563"/>
            <a:ext cx="457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62515" name="Group 51"/>
          <p:cNvGrpSpPr>
            <a:grpSpLocks/>
          </p:cNvGrpSpPr>
          <p:nvPr/>
        </p:nvGrpSpPr>
        <p:grpSpPr bwMode="auto">
          <a:xfrm>
            <a:off x="5410200" y="3611563"/>
            <a:ext cx="838200" cy="381000"/>
            <a:chOff x="3216" y="2832"/>
            <a:chExt cx="528" cy="240"/>
          </a:xfrm>
        </p:grpSpPr>
        <p:sp>
          <p:nvSpPr>
            <p:cNvPr id="62554" name="Line 52"/>
            <p:cNvSpPr>
              <a:spLocks noChangeShapeType="1"/>
            </p:cNvSpPr>
            <p:nvPr/>
          </p:nvSpPr>
          <p:spPr bwMode="auto">
            <a:xfrm>
              <a:off x="3216" y="307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5" name="Line 53"/>
            <p:cNvSpPr>
              <a:spLocks noChangeShapeType="1"/>
            </p:cNvSpPr>
            <p:nvPr/>
          </p:nvSpPr>
          <p:spPr bwMode="auto">
            <a:xfrm>
              <a:off x="321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6" name="Line 54"/>
            <p:cNvSpPr>
              <a:spLocks noChangeShapeType="1"/>
            </p:cNvSpPr>
            <p:nvPr/>
          </p:nvSpPr>
          <p:spPr bwMode="auto">
            <a:xfrm>
              <a:off x="3744" y="283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2516" name="Group 55"/>
          <p:cNvGrpSpPr>
            <a:grpSpLocks/>
          </p:cNvGrpSpPr>
          <p:nvPr/>
        </p:nvGrpSpPr>
        <p:grpSpPr bwMode="auto">
          <a:xfrm flipH="1">
            <a:off x="7696200" y="3611563"/>
            <a:ext cx="838200" cy="381000"/>
            <a:chOff x="3216" y="2832"/>
            <a:chExt cx="528" cy="240"/>
          </a:xfrm>
        </p:grpSpPr>
        <p:sp>
          <p:nvSpPr>
            <p:cNvPr id="62551" name="Line 56"/>
            <p:cNvSpPr>
              <a:spLocks noChangeShapeType="1"/>
            </p:cNvSpPr>
            <p:nvPr/>
          </p:nvSpPr>
          <p:spPr bwMode="auto">
            <a:xfrm>
              <a:off x="3216" y="307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2" name="Line 57"/>
            <p:cNvSpPr>
              <a:spLocks noChangeShapeType="1"/>
            </p:cNvSpPr>
            <p:nvPr/>
          </p:nvSpPr>
          <p:spPr bwMode="auto">
            <a:xfrm>
              <a:off x="321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3" name="Line 58"/>
            <p:cNvSpPr>
              <a:spLocks noChangeShapeType="1"/>
            </p:cNvSpPr>
            <p:nvPr/>
          </p:nvSpPr>
          <p:spPr bwMode="auto">
            <a:xfrm>
              <a:off x="3744" y="283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224315" name="Group 59"/>
          <p:cNvGraphicFramePr>
            <a:graphicFrameLocks noGrp="1"/>
          </p:cNvGraphicFramePr>
          <p:nvPr/>
        </p:nvGraphicFramePr>
        <p:xfrm>
          <a:off x="5715000" y="4449763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534" name="Rectangle 77"/>
          <p:cNvSpPr>
            <a:spLocks noChangeArrowheads="1"/>
          </p:cNvSpPr>
          <p:nvPr/>
        </p:nvSpPr>
        <p:spPr bwMode="auto">
          <a:xfrm>
            <a:off x="5791200" y="4525963"/>
            <a:ext cx="23622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2535" name="Rectangle 78"/>
          <p:cNvSpPr>
            <a:spLocks noChangeArrowheads="1"/>
          </p:cNvSpPr>
          <p:nvPr/>
        </p:nvSpPr>
        <p:spPr bwMode="auto">
          <a:xfrm>
            <a:off x="5867400" y="4602163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62536" name="Group 79"/>
          <p:cNvGrpSpPr>
            <a:grpSpLocks/>
          </p:cNvGrpSpPr>
          <p:nvPr/>
        </p:nvGrpSpPr>
        <p:grpSpPr bwMode="auto">
          <a:xfrm>
            <a:off x="5410200" y="4373563"/>
            <a:ext cx="838200" cy="1066800"/>
            <a:chOff x="3216" y="2832"/>
            <a:chExt cx="528" cy="240"/>
          </a:xfrm>
        </p:grpSpPr>
        <p:sp>
          <p:nvSpPr>
            <p:cNvPr id="62548" name="Line 80"/>
            <p:cNvSpPr>
              <a:spLocks noChangeShapeType="1"/>
            </p:cNvSpPr>
            <p:nvPr/>
          </p:nvSpPr>
          <p:spPr bwMode="auto">
            <a:xfrm>
              <a:off x="3216" y="307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9" name="Line 81"/>
            <p:cNvSpPr>
              <a:spLocks noChangeShapeType="1"/>
            </p:cNvSpPr>
            <p:nvPr/>
          </p:nvSpPr>
          <p:spPr bwMode="auto">
            <a:xfrm>
              <a:off x="321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50" name="Line 82"/>
            <p:cNvSpPr>
              <a:spLocks noChangeShapeType="1"/>
            </p:cNvSpPr>
            <p:nvPr/>
          </p:nvSpPr>
          <p:spPr bwMode="auto">
            <a:xfrm>
              <a:off x="3744" y="283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2537" name="Group 83"/>
          <p:cNvGrpSpPr>
            <a:grpSpLocks/>
          </p:cNvGrpSpPr>
          <p:nvPr/>
        </p:nvGrpSpPr>
        <p:grpSpPr bwMode="auto">
          <a:xfrm flipH="1">
            <a:off x="7696200" y="4373563"/>
            <a:ext cx="838200" cy="1066800"/>
            <a:chOff x="3216" y="2832"/>
            <a:chExt cx="528" cy="240"/>
          </a:xfrm>
        </p:grpSpPr>
        <p:sp>
          <p:nvSpPr>
            <p:cNvPr id="62545" name="Line 84"/>
            <p:cNvSpPr>
              <a:spLocks noChangeShapeType="1"/>
            </p:cNvSpPr>
            <p:nvPr/>
          </p:nvSpPr>
          <p:spPr bwMode="auto">
            <a:xfrm>
              <a:off x="3216" y="307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6" name="Line 85"/>
            <p:cNvSpPr>
              <a:spLocks noChangeShapeType="1"/>
            </p:cNvSpPr>
            <p:nvPr/>
          </p:nvSpPr>
          <p:spPr bwMode="auto">
            <a:xfrm>
              <a:off x="321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7" name="Line 86"/>
            <p:cNvSpPr>
              <a:spLocks noChangeShapeType="1"/>
            </p:cNvSpPr>
            <p:nvPr/>
          </p:nvSpPr>
          <p:spPr bwMode="auto">
            <a:xfrm>
              <a:off x="3744" y="283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4343" name="Text Box 87"/>
          <p:cNvSpPr txBox="1">
            <a:spLocks noChangeArrowheads="1"/>
          </p:cNvSpPr>
          <p:nvPr/>
        </p:nvSpPr>
        <p:spPr bwMode="auto">
          <a:xfrm>
            <a:off x="381000" y="1571625"/>
            <a:ext cx="4953000" cy="162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Types of groupings resulted by the minimization process for</a:t>
            </a:r>
            <a:r>
              <a:rPr lang="ro-RO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2, 4</a:t>
            </a:r>
            <a:r>
              <a:rPr lang="ro-RO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or 8 </a:t>
            </a:r>
            <a:r>
              <a:rPr lang="ro-RO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cel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</a:t>
            </a:r>
          </a:p>
          <a:p>
            <a:pPr eaLnBrk="1" hangingPunct="1">
              <a:defRPr/>
            </a:pPr>
            <a:endParaRPr lang="en-US" sz="2400" dirty="0">
              <a:latin typeface="Garamond" pitchFamily="18" charset="0"/>
            </a:endParaRPr>
          </a:p>
        </p:txBody>
      </p:sp>
      <p:sp>
        <p:nvSpPr>
          <p:cNvPr id="62539" name="Line 88"/>
          <p:cNvSpPr>
            <a:spLocks noChangeShapeType="1"/>
          </p:cNvSpPr>
          <p:nvPr/>
        </p:nvSpPr>
        <p:spPr bwMode="auto">
          <a:xfrm flipH="1">
            <a:off x="6705600" y="1249363"/>
            <a:ext cx="533400" cy="68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40" name="Text Box 89"/>
          <p:cNvSpPr txBox="1">
            <a:spLocks noChangeArrowheads="1"/>
          </p:cNvSpPr>
          <p:nvPr/>
        </p:nvSpPr>
        <p:spPr bwMode="auto">
          <a:xfrm>
            <a:off x="7162800" y="958850"/>
            <a:ext cx="12187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 dirty="0" err="1">
                <a:latin typeface="Garamond" pitchFamily="18" charset="0"/>
              </a:rPr>
              <a:t>minterm</a:t>
            </a:r>
            <a:endParaRPr lang="en-US" altLang="en-US" sz="2400" dirty="0">
              <a:latin typeface="Garamond" pitchFamily="18" charset="0"/>
            </a:endParaRPr>
          </a:p>
        </p:txBody>
      </p:sp>
      <p:sp>
        <p:nvSpPr>
          <p:cNvPr id="62541" name="Line 90"/>
          <p:cNvSpPr>
            <a:spLocks noChangeShapeType="1"/>
          </p:cNvSpPr>
          <p:nvPr/>
        </p:nvSpPr>
        <p:spPr bwMode="auto">
          <a:xfrm flipV="1">
            <a:off x="4724400" y="3763963"/>
            <a:ext cx="1143000" cy="1066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42" name="Text Box 91"/>
          <p:cNvSpPr txBox="1">
            <a:spLocks noChangeArrowheads="1"/>
          </p:cNvSpPr>
          <p:nvPr/>
        </p:nvSpPr>
        <p:spPr bwMode="auto">
          <a:xfrm>
            <a:off x="2819400" y="4810125"/>
            <a:ext cx="22510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Garamond" pitchFamily="18" charset="0"/>
              </a:rPr>
              <a:t>group of 2 terms</a:t>
            </a:r>
          </a:p>
        </p:txBody>
      </p:sp>
      <p:sp>
        <p:nvSpPr>
          <p:cNvPr id="62543" name="Line 92"/>
          <p:cNvSpPr>
            <a:spLocks noChangeShapeType="1"/>
          </p:cNvSpPr>
          <p:nvPr/>
        </p:nvSpPr>
        <p:spPr bwMode="auto">
          <a:xfrm flipV="1">
            <a:off x="5715000" y="5211763"/>
            <a:ext cx="990600" cy="83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544" name="Text Box 93"/>
          <p:cNvSpPr txBox="1">
            <a:spLocks noChangeArrowheads="1"/>
          </p:cNvSpPr>
          <p:nvPr/>
        </p:nvSpPr>
        <p:spPr bwMode="auto">
          <a:xfrm>
            <a:off x="3581400" y="5835650"/>
            <a:ext cx="22510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Garamond" pitchFamily="18" charset="0"/>
              </a:rPr>
              <a:t>group of 4 terms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5EE799-FA30-4451-9478-47082F06B3F6}" type="datetime5">
              <a:rPr lang="en-US"/>
              <a:pPr>
                <a:defRPr/>
              </a:pPr>
              <a:t>8-Nov-23</a:t>
            </a:fld>
            <a:endParaRPr lang="en-US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514C4E9D-BB1D-47B4-BC49-8B5AEC4EF423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225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Simplification rules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/>
              <a:t>The minterms of the function are inserted in the table then we group together the cells with the value of 1</a:t>
            </a:r>
          </a:p>
          <a:p>
            <a:pPr eaLnBrk="1" hangingPunct="1">
              <a:defRPr/>
            </a:pPr>
            <a:r>
              <a:rPr lang="en-US" dirty="0"/>
              <a:t>Example: </a:t>
            </a:r>
            <a:r>
              <a:rPr lang="ro-RO" dirty="0"/>
              <a:t>   </a:t>
            </a:r>
            <a:r>
              <a:rPr lang="en-US" dirty="0"/>
              <a:t>f(</a:t>
            </a:r>
            <a:r>
              <a:rPr lang="en-US" dirty="0" err="1"/>
              <a:t>x,y,z</a:t>
            </a:r>
            <a:r>
              <a:rPr lang="en-US" dirty="0"/>
              <a:t>) =</a:t>
            </a:r>
            <a:r>
              <a:rPr lang="ro-RO" dirty="0"/>
              <a:t>  </a:t>
            </a:r>
            <a:r>
              <a:rPr lang="en-US" dirty="0"/>
              <a:t> </a:t>
            </a:r>
            <a:r>
              <a:rPr lang="ro-RO" dirty="0"/>
              <a:t>xz</a:t>
            </a:r>
            <a:r>
              <a:rPr lang="en-US" dirty="0"/>
              <a:t> + </a:t>
            </a:r>
            <a:r>
              <a:rPr lang="ro-RO" dirty="0"/>
              <a:t>xyz</a:t>
            </a:r>
            <a:r>
              <a:rPr lang="en-US" dirty="0"/>
              <a:t> + </a:t>
            </a:r>
            <a:r>
              <a:rPr lang="ro-RO" dirty="0"/>
              <a:t>yz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Result:</a:t>
            </a:r>
            <a:r>
              <a:rPr lang="ro-RO" dirty="0"/>
              <a:t>  </a:t>
            </a:r>
            <a:r>
              <a:rPr lang="en-US" dirty="0"/>
              <a:t> f(</a:t>
            </a:r>
            <a:r>
              <a:rPr lang="en-US" dirty="0" err="1"/>
              <a:t>x,y,z</a:t>
            </a:r>
            <a:r>
              <a:rPr lang="en-US" dirty="0"/>
              <a:t>)=</a:t>
            </a:r>
            <a:r>
              <a:rPr lang="ro-RO" dirty="0"/>
              <a:t> </a:t>
            </a:r>
            <a:r>
              <a:rPr lang="en-US" dirty="0"/>
              <a:t>  </a:t>
            </a:r>
            <a:r>
              <a:rPr lang="ro-RO" dirty="0"/>
              <a:t>x z </a:t>
            </a:r>
            <a:r>
              <a:rPr lang="en-US" dirty="0"/>
              <a:t>+ y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6248400" y="4114800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3511" name="Text Box 22"/>
          <p:cNvSpPr txBox="1">
            <a:spLocks noChangeArrowheads="1"/>
          </p:cNvSpPr>
          <p:nvPr/>
        </p:nvSpPr>
        <p:spPr bwMode="auto">
          <a:xfrm>
            <a:off x="5776913" y="3738563"/>
            <a:ext cx="36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x</a:t>
            </a:r>
          </a:p>
        </p:txBody>
      </p:sp>
      <p:sp>
        <p:nvSpPr>
          <p:cNvPr id="63512" name="Text Box 23"/>
          <p:cNvSpPr txBox="1">
            <a:spLocks noChangeArrowheads="1"/>
          </p:cNvSpPr>
          <p:nvPr/>
        </p:nvSpPr>
        <p:spPr bwMode="auto">
          <a:xfrm>
            <a:off x="5943600" y="3586163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o-RO" altLang="en-US" sz="2400"/>
              <a:t>yz</a:t>
            </a:r>
            <a:endParaRPr lang="en-US" altLang="en-US" sz="2400"/>
          </a:p>
        </p:txBody>
      </p:sp>
      <p:sp>
        <p:nvSpPr>
          <p:cNvPr id="63513" name="Line 24"/>
          <p:cNvSpPr>
            <a:spLocks noChangeShapeType="1"/>
          </p:cNvSpPr>
          <p:nvPr/>
        </p:nvSpPr>
        <p:spPr bwMode="auto">
          <a:xfrm flipH="1" flipV="1">
            <a:off x="5867400" y="3733800"/>
            <a:ext cx="381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4" name="Rectangle 25"/>
          <p:cNvSpPr>
            <a:spLocks noChangeArrowheads="1"/>
          </p:cNvSpPr>
          <p:nvPr/>
        </p:nvSpPr>
        <p:spPr bwMode="auto">
          <a:xfrm>
            <a:off x="6934200" y="4191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15" name="Rectangle 26"/>
          <p:cNvSpPr>
            <a:spLocks noChangeArrowheads="1"/>
          </p:cNvSpPr>
          <p:nvPr/>
        </p:nvSpPr>
        <p:spPr bwMode="auto">
          <a:xfrm>
            <a:off x="7620000" y="4724400"/>
            <a:ext cx="3048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16" name="Rectangle 27"/>
          <p:cNvSpPr>
            <a:spLocks noChangeArrowheads="1"/>
          </p:cNvSpPr>
          <p:nvPr/>
        </p:nvSpPr>
        <p:spPr bwMode="auto">
          <a:xfrm>
            <a:off x="8153400" y="4191000"/>
            <a:ext cx="3810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17" name="Line 28"/>
          <p:cNvSpPr>
            <a:spLocks noChangeShapeType="1"/>
          </p:cNvSpPr>
          <p:nvPr/>
        </p:nvSpPr>
        <p:spPr bwMode="auto">
          <a:xfrm>
            <a:off x="6781800" y="3124200"/>
            <a:ext cx="1447800" cy="1143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8" name="Line 29"/>
          <p:cNvSpPr>
            <a:spLocks noChangeShapeType="1"/>
          </p:cNvSpPr>
          <p:nvPr/>
        </p:nvSpPr>
        <p:spPr bwMode="auto">
          <a:xfrm>
            <a:off x="5867400" y="3124200"/>
            <a:ext cx="1752600" cy="1600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19" name="Freeform 30"/>
          <p:cNvSpPr>
            <a:spLocks/>
          </p:cNvSpPr>
          <p:nvPr/>
        </p:nvSpPr>
        <p:spPr bwMode="auto">
          <a:xfrm>
            <a:off x="4876800" y="3124200"/>
            <a:ext cx="2133600" cy="1219200"/>
          </a:xfrm>
          <a:custGeom>
            <a:avLst/>
            <a:gdLst>
              <a:gd name="T0" fmla="*/ 0 w 1344"/>
              <a:gd name="T1" fmla="*/ 0 h 768"/>
              <a:gd name="T2" fmla="*/ 1265238 w 1344"/>
              <a:gd name="T3" fmla="*/ 434975 h 768"/>
              <a:gd name="T4" fmla="*/ 2133600 w 1344"/>
              <a:gd name="T5" fmla="*/ 1219200 h 7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44" h="768">
                <a:moveTo>
                  <a:pt x="0" y="0"/>
                </a:moveTo>
                <a:lnTo>
                  <a:pt x="797" y="274"/>
                </a:lnTo>
                <a:lnTo>
                  <a:pt x="1344" y="768"/>
                </a:lnTo>
              </a:path>
            </a:pathLst>
          </a:custGeom>
          <a:noFill/>
          <a:ln w="28575" cap="sq" cmpd="sng">
            <a:solidFill>
              <a:schemeClr val="tx1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311" name="Group 31"/>
          <p:cNvGraphicFramePr>
            <a:graphicFrameLocks noGrp="1"/>
          </p:cNvGraphicFramePr>
          <p:nvPr/>
        </p:nvGraphicFramePr>
        <p:xfrm>
          <a:off x="2057400" y="4876800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3537" name="Rectangle 49"/>
          <p:cNvSpPr>
            <a:spLocks noChangeArrowheads="1"/>
          </p:cNvSpPr>
          <p:nvPr/>
        </p:nvSpPr>
        <p:spPr bwMode="auto">
          <a:xfrm>
            <a:off x="2743200" y="4953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38" name="Rectangle 50"/>
          <p:cNvSpPr>
            <a:spLocks noChangeArrowheads="1"/>
          </p:cNvSpPr>
          <p:nvPr/>
        </p:nvSpPr>
        <p:spPr bwMode="auto">
          <a:xfrm>
            <a:off x="3429000" y="4800600"/>
            <a:ext cx="9906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3539" name="Line 51"/>
          <p:cNvSpPr>
            <a:spLocks noChangeShapeType="1"/>
          </p:cNvSpPr>
          <p:nvPr/>
        </p:nvSpPr>
        <p:spPr bwMode="auto">
          <a:xfrm flipH="1">
            <a:off x="3124200" y="3733800"/>
            <a:ext cx="1066800" cy="1371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40" name="Line 52"/>
          <p:cNvSpPr>
            <a:spLocks noChangeShapeType="1"/>
          </p:cNvSpPr>
          <p:nvPr/>
        </p:nvSpPr>
        <p:spPr bwMode="auto">
          <a:xfrm flipH="1">
            <a:off x="4267200" y="3810000"/>
            <a:ext cx="533400" cy="1219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41" name="Line 54"/>
          <p:cNvSpPr>
            <a:spLocks noChangeShapeType="1"/>
          </p:cNvSpPr>
          <p:nvPr/>
        </p:nvSpPr>
        <p:spPr bwMode="auto">
          <a:xfrm>
            <a:off x="45720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Line 55"/>
          <p:cNvSpPr>
            <a:spLocks noChangeShapeType="1"/>
          </p:cNvSpPr>
          <p:nvPr/>
        </p:nvSpPr>
        <p:spPr bwMode="auto">
          <a:xfrm>
            <a:off x="6553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Line 56"/>
          <p:cNvSpPr>
            <a:spLocks noChangeShapeType="1"/>
          </p:cNvSpPr>
          <p:nvPr/>
        </p:nvSpPr>
        <p:spPr bwMode="auto">
          <a:xfrm>
            <a:off x="39624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02FAD9F-CF94-473A-B16D-129D48ACE736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6CB61B87-E90C-4EB3-94FE-F86D07DE82BE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More examples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51038"/>
            <a:ext cx="88392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(x, y, z)  = </a:t>
            </a:r>
            <a:r>
              <a:rPr lang="en-US" dirty="0">
                <a:cs typeface="Times New Roman" pitchFamily="18" charset="0"/>
              </a:rPr>
              <a:t>∑</a:t>
            </a:r>
            <a:r>
              <a:rPr lang="en-US" dirty="0"/>
              <a:t> m(2,3,5,7)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eaLnBrk="1" hangingPunct="1">
              <a:defRPr/>
            </a:pP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(x, y, z)  =  </a:t>
            </a:r>
            <a:r>
              <a:rPr lang="en-US" dirty="0">
                <a:cs typeface="Times New Roman" pitchFamily="18" charset="0"/>
              </a:rPr>
              <a:t>∑</a:t>
            </a:r>
            <a:r>
              <a:rPr lang="en-US" dirty="0"/>
              <a:t> m (0,1,2,3,6)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685800" y="2754313"/>
            <a:ext cx="368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f</a:t>
            </a:r>
            <a:r>
              <a:rPr lang="en-US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(x, y, z) = x y +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xz</a:t>
            </a:r>
            <a:endParaRPr lang="en-US" sz="2400" dirty="0">
              <a:latin typeface="Garamond" pitchFamily="18" charset="0"/>
            </a:endParaRP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685800" y="4765675"/>
            <a:ext cx="3395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</a:t>
            </a:r>
            <a:r>
              <a:rPr lang="en-US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(x, y, z) = x +y z </a:t>
            </a:r>
            <a:endParaRPr lang="en-US" sz="2400" dirty="0">
              <a:latin typeface="Garamond" pitchFamily="18" charset="0"/>
            </a:endParaRPr>
          </a:p>
        </p:txBody>
      </p:sp>
      <p:graphicFrame>
        <p:nvGraphicFramePr>
          <p:cNvPr id="226375" name="Group 71"/>
          <p:cNvGraphicFramePr>
            <a:graphicFrameLocks noGrp="1"/>
          </p:cNvGraphicFramePr>
          <p:nvPr/>
        </p:nvGraphicFramePr>
        <p:xfrm>
          <a:off x="5257800" y="1219200"/>
          <a:ext cx="3678238" cy="1852828"/>
        </p:xfrm>
        <a:graphic>
          <a:graphicData uri="http://schemas.openxmlformats.org/drawingml/2006/table">
            <a:tbl>
              <a:tblPr/>
              <a:tblGrid>
                <a:gridCol w="75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6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6" marB="4570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00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01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11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10</a:t>
                      </a:r>
                    </a:p>
                  </a:txBody>
                  <a:tcPr marT="45706" marB="4570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6" marB="4570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3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6345" name="Group 41"/>
          <p:cNvGraphicFramePr>
            <a:graphicFrameLocks noGrp="1"/>
          </p:cNvGraphicFramePr>
          <p:nvPr/>
        </p:nvGraphicFramePr>
        <p:xfrm>
          <a:off x="6248400" y="4495800"/>
          <a:ext cx="2498725" cy="1066800"/>
        </p:xfrm>
        <a:graphic>
          <a:graphicData uri="http://schemas.openxmlformats.org/drawingml/2006/table">
            <a:tbl>
              <a:tblPr/>
              <a:tblGrid>
                <a:gridCol w="64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562" name="Rectangle 72"/>
          <p:cNvSpPr>
            <a:spLocks noChangeArrowheads="1"/>
          </p:cNvSpPr>
          <p:nvPr/>
        </p:nvSpPr>
        <p:spPr bwMode="auto">
          <a:xfrm>
            <a:off x="7543800" y="205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4563" name="Rectangle 73"/>
          <p:cNvSpPr>
            <a:spLocks noChangeArrowheads="1"/>
          </p:cNvSpPr>
          <p:nvPr/>
        </p:nvSpPr>
        <p:spPr bwMode="auto">
          <a:xfrm>
            <a:off x="6781800" y="2590800"/>
            <a:ext cx="10668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4564" name="Rectangle 74"/>
          <p:cNvSpPr>
            <a:spLocks noChangeArrowheads="1"/>
          </p:cNvSpPr>
          <p:nvPr/>
        </p:nvSpPr>
        <p:spPr bwMode="auto">
          <a:xfrm>
            <a:off x="6324600" y="4572000"/>
            <a:ext cx="22098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4565" name="Rectangle 75"/>
          <p:cNvSpPr>
            <a:spLocks noChangeArrowheads="1"/>
          </p:cNvSpPr>
          <p:nvPr/>
        </p:nvSpPr>
        <p:spPr bwMode="auto">
          <a:xfrm>
            <a:off x="8229600" y="4572000"/>
            <a:ext cx="381000" cy="9144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4566" name="Line 76"/>
          <p:cNvSpPr>
            <a:spLocks noChangeShapeType="1"/>
          </p:cNvSpPr>
          <p:nvPr/>
        </p:nvSpPr>
        <p:spPr bwMode="auto">
          <a:xfrm>
            <a:off x="29718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7" name="Line 77"/>
          <p:cNvSpPr>
            <a:spLocks noChangeShapeType="1"/>
          </p:cNvSpPr>
          <p:nvPr/>
        </p:nvSpPr>
        <p:spPr bwMode="auto">
          <a:xfrm>
            <a:off x="28194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68" name="Line 78"/>
          <p:cNvSpPr>
            <a:spLocks noChangeShapeType="1"/>
          </p:cNvSpPr>
          <p:nvPr/>
        </p:nvSpPr>
        <p:spPr bwMode="auto">
          <a:xfrm>
            <a:off x="36576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 autoUpdateAnimBg="0"/>
      <p:bldP spid="22630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CE1DC2-4F47-41F0-8B5E-9543468AE8B4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FA119A4-8682-499B-A361-E7DFEB17A15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4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Basic logic operators(cont.)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Logic AND is equivalent with the binary multiplication: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			0 </a:t>
            </a:r>
            <a:r>
              <a:rPr lang="en-US" dirty="0">
                <a:latin typeface="Comic Sans MS"/>
                <a:cs typeface="Times New Roman" pitchFamily="18" charset="0"/>
              </a:rPr>
              <a:t>•</a:t>
            </a:r>
            <a:r>
              <a:rPr lang="en-US" dirty="0">
                <a:cs typeface="Times New Roman" pitchFamily="18" charset="0"/>
              </a:rPr>
              <a:t> 0 = 0,	0 </a:t>
            </a:r>
            <a:r>
              <a:rPr lang="en-US" dirty="0">
                <a:latin typeface="Comic Sans MS"/>
                <a:cs typeface="Times New Roman" pitchFamily="18" charset="0"/>
              </a:rPr>
              <a:t>•</a:t>
            </a:r>
            <a:r>
              <a:rPr lang="en-US" dirty="0">
                <a:cs typeface="Times New Roman" pitchFamily="18" charset="0"/>
              </a:rPr>
              <a:t> 1 = 0,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			1 </a:t>
            </a:r>
            <a:r>
              <a:rPr lang="en-US" dirty="0">
                <a:latin typeface="Comic Sans MS"/>
                <a:cs typeface="Times New Roman" pitchFamily="18" charset="0"/>
              </a:rPr>
              <a:t>•</a:t>
            </a:r>
            <a:r>
              <a:rPr lang="en-US" dirty="0">
                <a:cs typeface="Times New Roman" pitchFamily="18" charset="0"/>
              </a:rPr>
              <a:t> 0 = 0,	1 </a:t>
            </a:r>
            <a:r>
              <a:rPr lang="en-US" dirty="0">
                <a:latin typeface="Comic Sans MS"/>
                <a:cs typeface="Times New Roman" pitchFamily="18" charset="0"/>
              </a:rPr>
              <a:t>•</a:t>
            </a:r>
            <a:r>
              <a:rPr lang="en-US" dirty="0">
                <a:cs typeface="Times New Roman" pitchFamily="18" charset="0"/>
              </a:rPr>
              <a:t> 1  = 1</a:t>
            </a:r>
          </a:p>
          <a:p>
            <a:pPr eaLnBrk="1" hangingPunct="1">
              <a:defRPr/>
            </a:pPr>
            <a:r>
              <a:rPr lang="en-US" dirty="0"/>
              <a:t>Logic</a:t>
            </a:r>
            <a:r>
              <a:rPr lang="ro-RO" dirty="0"/>
              <a:t> OR</a:t>
            </a:r>
            <a:r>
              <a:rPr lang="en-US" dirty="0"/>
              <a:t> is equivalent with binary addition, except one operation</a:t>
            </a:r>
            <a:r>
              <a:rPr lang="en-US" dirty="0">
                <a:cs typeface="Times New Roman" pitchFamily="18" charset="0"/>
              </a:rPr>
              <a:t>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/>
              <a:t>			0 +</a:t>
            </a:r>
            <a:r>
              <a:rPr lang="en-US" dirty="0">
                <a:cs typeface="Times New Roman" pitchFamily="18" charset="0"/>
              </a:rPr>
              <a:t> 0 = 0,	0 + 1 = 1,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>
                <a:cs typeface="Times New Roman" pitchFamily="18" charset="0"/>
              </a:rPr>
              <a:t>			1 + 0 = 1,	</a:t>
            </a:r>
            <a:r>
              <a:rPr lang="en-US" dirty="0">
                <a:solidFill>
                  <a:srgbClr val="00FFFF"/>
                </a:solidFill>
                <a:cs typeface="Times New Roman" pitchFamily="18" charset="0"/>
              </a:rPr>
              <a:t>1 + 1 = 1</a:t>
            </a:r>
            <a:r>
              <a:rPr lang="en-US" dirty="0">
                <a:cs typeface="Times New Roman" pitchFamily="18" charset="0"/>
              </a:rPr>
              <a:t> (≠ 10</a:t>
            </a:r>
            <a:r>
              <a:rPr lang="en-US" baseline="-25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)</a:t>
            </a:r>
            <a:endParaRPr lang="en-US" dirty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3F64554-54E5-4216-B8D8-29BD6852321E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C5B7F1F-0774-4D1C-8CAD-18DB6EBB9301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Four variables diagram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4648200"/>
            <a:ext cx="7772400" cy="17065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The upper cells are adjacent with the lower cells.</a:t>
            </a:r>
            <a:endParaRPr lang="ro-RO" sz="2800" dirty="0"/>
          </a:p>
          <a:p>
            <a:pPr eaLnBrk="1" hangingPunct="1">
              <a:defRPr/>
            </a:pPr>
            <a:r>
              <a:rPr lang="en-US" sz="2800" dirty="0"/>
              <a:t>The cells from the right are adjacent with the cells from the left.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3840163" y="3773488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10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3032125" y="3773488"/>
            <a:ext cx="80803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11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225675" y="3773488"/>
            <a:ext cx="806450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9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1417638" y="3773488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8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868363" y="3849688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10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3840163" y="3203575"/>
            <a:ext cx="808037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14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3032125" y="3203575"/>
            <a:ext cx="8080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15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2225675" y="3203575"/>
            <a:ext cx="80645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13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1417638" y="3203575"/>
            <a:ext cx="808037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12</a:t>
            </a:r>
          </a:p>
        </p:txBody>
      </p:sp>
      <p:sp>
        <p:nvSpPr>
          <p:cNvPr id="227342" name="Rectangle 14"/>
          <p:cNvSpPr>
            <a:spLocks noChangeArrowheads="1"/>
          </p:cNvSpPr>
          <p:nvPr/>
        </p:nvSpPr>
        <p:spPr bwMode="auto">
          <a:xfrm>
            <a:off x="868363" y="3279775"/>
            <a:ext cx="808037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11</a:t>
            </a:r>
          </a:p>
        </p:txBody>
      </p:sp>
      <p:sp>
        <p:nvSpPr>
          <p:cNvPr id="227343" name="Rectangle 15"/>
          <p:cNvSpPr>
            <a:spLocks noChangeArrowheads="1"/>
          </p:cNvSpPr>
          <p:nvPr/>
        </p:nvSpPr>
        <p:spPr bwMode="auto">
          <a:xfrm>
            <a:off x="3840163" y="2633663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6</a:t>
            </a:r>
          </a:p>
        </p:txBody>
      </p:sp>
      <p:sp>
        <p:nvSpPr>
          <p:cNvPr id="227344" name="Rectangle 16"/>
          <p:cNvSpPr>
            <a:spLocks noChangeArrowheads="1"/>
          </p:cNvSpPr>
          <p:nvPr/>
        </p:nvSpPr>
        <p:spPr bwMode="auto">
          <a:xfrm>
            <a:off x="3032125" y="2633663"/>
            <a:ext cx="80803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7</a:t>
            </a:r>
          </a:p>
        </p:txBody>
      </p:sp>
      <p:sp>
        <p:nvSpPr>
          <p:cNvPr id="227345" name="Rectangle 17"/>
          <p:cNvSpPr>
            <a:spLocks noChangeArrowheads="1"/>
          </p:cNvSpPr>
          <p:nvPr/>
        </p:nvSpPr>
        <p:spPr bwMode="auto">
          <a:xfrm>
            <a:off x="2225675" y="2633663"/>
            <a:ext cx="806450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5</a:t>
            </a:r>
          </a:p>
        </p:txBody>
      </p:sp>
      <p:sp>
        <p:nvSpPr>
          <p:cNvPr id="227346" name="Rectangle 18"/>
          <p:cNvSpPr>
            <a:spLocks noChangeArrowheads="1"/>
          </p:cNvSpPr>
          <p:nvPr/>
        </p:nvSpPr>
        <p:spPr bwMode="auto">
          <a:xfrm>
            <a:off x="1417638" y="2633663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4</a:t>
            </a:r>
          </a:p>
        </p:txBody>
      </p:sp>
      <p:sp>
        <p:nvSpPr>
          <p:cNvPr id="227347" name="Rectangle 19"/>
          <p:cNvSpPr>
            <a:spLocks noChangeArrowheads="1"/>
          </p:cNvSpPr>
          <p:nvPr/>
        </p:nvSpPr>
        <p:spPr bwMode="auto">
          <a:xfrm>
            <a:off x="868363" y="2709863"/>
            <a:ext cx="8080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01</a:t>
            </a:r>
          </a:p>
        </p:txBody>
      </p:sp>
      <p:sp>
        <p:nvSpPr>
          <p:cNvPr id="227348" name="Rectangle 20"/>
          <p:cNvSpPr>
            <a:spLocks noChangeArrowheads="1"/>
          </p:cNvSpPr>
          <p:nvPr/>
        </p:nvSpPr>
        <p:spPr bwMode="auto">
          <a:xfrm>
            <a:off x="3840163" y="2065338"/>
            <a:ext cx="8080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2</a:t>
            </a:r>
          </a:p>
        </p:txBody>
      </p:sp>
      <p:sp>
        <p:nvSpPr>
          <p:cNvPr id="227349" name="Rectangle 21"/>
          <p:cNvSpPr>
            <a:spLocks noChangeArrowheads="1"/>
          </p:cNvSpPr>
          <p:nvPr/>
        </p:nvSpPr>
        <p:spPr bwMode="auto">
          <a:xfrm>
            <a:off x="3032125" y="2065338"/>
            <a:ext cx="8080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2225675" y="2065338"/>
            <a:ext cx="80645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1</a:t>
            </a:r>
          </a:p>
        </p:txBody>
      </p:sp>
      <p:sp>
        <p:nvSpPr>
          <p:cNvPr id="227351" name="Rectangle 23"/>
          <p:cNvSpPr>
            <a:spLocks noChangeArrowheads="1"/>
          </p:cNvSpPr>
          <p:nvPr/>
        </p:nvSpPr>
        <p:spPr bwMode="auto">
          <a:xfrm>
            <a:off x="1417638" y="2065338"/>
            <a:ext cx="8080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</a:t>
            </a:r>
          </a:p>
        </p:txBody>
      </p:sp>
      <p:sp>
        <p:nvSpPr>
          <p:cNvPr id="227352" name="Rectangle 24"/>
          <p:cNvSpPr>
            <a:spLocks noChangeArrowheads="1"/>
          </p:cNvSpPr>
          <p:nvPr/>
        </p:nvSpPr>
        <p:spPr bwMode="auto">
          <a:xfrm>
            <a:off x="868363" y="2141538"/>
            <a:ext cx="808037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00</a:t>
            </a:r>
          </a:p>
        </p:txBody>
      </p:sp>
      <p:sp>
        <p:nvSpPr>
          <p:cNvPr id="227353" name="Rectangle 25"/>
          <p:cNvSpPr>
            <a:spLocks noChangeArrowheads="1"/>
          </p:cNvSpPr>
          <p:nvPr/>
        </p:nvSpPr>
        <p:spPr bwMode="auto">
          <a:xfrm>
            <a:off x="3870325" y="1211263"/>
            <a:ext cx="80803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10</a:t>
            </a:r>
          </a:p>
        </p:txBody>
      </p:sp>
      <p:sp>
        <p:nvSpPr>
          <p:cNvPr id="227354" name="Rectangle 26"/>
          <p:cNvSpPr>
            <a:spLocks noChangeArrowheads="1"/>
          </p:cNvSpPr>
          <p:nvPr/>
        </p:nvSpPr>
        <p:spPr bwMode="auto">
          <a:xfrm>
            <a:off x="3062288" y="1211263"/>
            <a:ext cx="808037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11</a:t>
            </a:r>
          </a:p>
        </p:txBody>
      </p:sp>
      <p:sp>
        <p:nvSpPr>
          <p:cNvPr id="227355" name="Rectangle 27"/>
          <p:cNvSpPr>
            <a:spLocks noChangeArrowheads="1"/>
          </p:cNvSpPr>
          <p:nvPr/>
        </p:nvSpPr>
        <p:spPr bwMode="auto">
          <a:xfrm>
            <a:off x="2255838" y="1211263"/>
            <a:ext cx="806450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01</a:t>
            </a:r>
          </a:p>
        </p:txBody>
      </p:sp>
      <p:sp>
        <p:nvSpPr>
          <p:cNvPr id="227356" name="Rectangle 28"/>
          <p:cNvSpPr>
            <a:spLocks noChangeArrowheads="1"/>
          </p:cNvSpPr>
          <p:nvPr/>
        </p:nvSpPr>
        <p:spPr bwMode="auto">
          <a:xfrm>
            <a:off x="1447800" y="1211263"/>
            <a:ext cx="80803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00</a:t>
            </a:r>
          </a:p>
        </p:txBody>
      </p:sp>
      <p:sp>
        <p:nvSpPr>
          <p:cNvPr id="227357" name="Rectangle 29"/>
          <p:cNvSpPr>
            <a:spLocks noChangeArrowheads="1"/>
          </p:cNvSpPr>
          <p:nvPr/>
        </p:nvSpPr>
        <p:spPr bwMode="auto">
          <a:xfrm>
            <a:off x="609600" y="1219200"/>
            <a:ext cx="808038" cy="99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WX</a:t>
            </a:r>
          </a:p>
        </p:txBody>
      </p:sp>
      <p:sp>
        <p:nvSpPr>
          <p:cNvPr id="65567" name="Line 30"/>
          <p:cNvSpPr>
            <a:spLocks noChangeShapeType="1"/>
          </p:cNvSpPr>
          <p:nvPr/>
        </p:nvSpPr>
        <p:spPr bwMode="auto">
          <a:xfrm>
            <a:off x="609600" y="1066800"/>
            <a:ext cx="8080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8" name="Line 31"/>
          <p:cNvSpPr>
            <a:spLocks noChangeShapeType="1"/>
          </p:cNvSpPr>
          <p:nvPr/>
        </p:nvSpPr>
        <p:spPr bwMode="auto">
          <a:xfrm>
            <a:off x="609600" y="4343400"/>
            <a:ext cx="8080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69" name="Line 32"/>
          <p:cNvSpPr>
            <a:spLocks noChangeShapeType="1"/>
          </p:cNvSpPr>
          <p:nvPr/>
        </p:nvSpPr>
        <p:spPr bwMode="auto">
          <a:xfrm>
            <a:off x="609600" y="1066800"/>
            <a:ext cx="0" cy="9985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0" name="Line 33"/>
          <p:cNvSpPr>
            <a:spLocks noChangeShapeType="1"/>
          </p:cNvSpPr>
          <p:nvPr/>
        </p:nvSpPr>
        <p:spPr bwMode="auto">
          <a:xfrm>
            <a:off x="4648200" y="1066800"/>
            <a:ext cx="0" cy="99853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1" name="Line 34"/>
          <p:cNvSpPr>
            <a:spLocks noChangeShapeType="1"/>
          </p:cNvSpPr>
          <p:nvPr/>
        </p:nvSpPr>
        <p:spPr bwMode="auto">
          <a:xfrm>
            <a:off x="1417638" y="1066800"/>
            <a:ext cx="8080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2" name="Line 35"/>
          <p:cNvSpPr>
            <a:spLocks noChangeShapeType="1"/>
          </p:cNvSpPr>
          <p:nvPr/>
        </p:nvSpPr>
        <p:spPr bwMode="auto">
          <a:xfrm>
            <a:off x="609600" y="1066800"/>
            <a:ext cx="808038" cy="998538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3" name="Line 36"/>
          <p:cNvSpPr>
            <a:spLocks noChangeShapeType="1"/>
          </p:cNvSpPr>
          <p:nvPr/>
        </p:nvSpPr>
        <p:spPr bwMode="auto">
          <a:xfrm>
            <a:off x="609600" y="2065338"/>
            <a:ext cx="0" cy="5683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4" name="Line 37"/>
          <p:cNvSpPr>
            <a:spLocks noChangeShapeType="1"/>
          </p:cNvSpPr>
          <p:nvPr/>
        </p:nvSpPr>
        <p:spPr bwMode="auto">
          <a:xfrm>
            <a:off x="3840163" y="1066800"/>
            <a:ext cx="8080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5" name="Line 38"/>
          <p:cNvSpPr>
            <a:spLocks noChangeShapeType="1"/>
          </p:cNvSpPr>
          <p:nvPr/>
        </p:nvSpPr>
        <p:spPr bwMode="auto">
          <a:xfrm>
            <a:off x="3840163" y="2065338"/>
            <a:ext cx="0" cy="227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6" name="Line 39"/>
          <p:cNvSpPr>
            <a:spLocks noChangeShapeType="1"/>
          </p:cNvSpPr>
          <p:nvPr/>
        </p:nvSpPr>
        <p:spPr bwMode="auto">
          <a:xfrm>
            <a:off x="4648200" y="2057400"/>
            <a:ext cx="0" cy="227806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7" name="Line 40"/>
          <p:cNvSpPr>
            <a:spLocks noChangeShapeType="1"/>
          </p:cNvSpPr>
          <p:nvPr/>
        </p:nvSpPr>
        <p:spPr bwMode="auto">
          <a:xfrm>
            <a:off x="3032125" y="1066800"/>
            <a:ext cx="8080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8" name="Line 41"/>
          <p:cNvSpPr>
            <a:spLocks noChangeShapeType="1"/>
          </p:cNvSpPr>
          <p:nvPr/>
        </p:nvSpPr>
        <p:spPr bwMode="auto">
          <a:xfrm>
            <a:off x="3032125" y="2065338"/>
            <a:ext cx="0" cy="227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79" name="Line 42"/>
          <p:cNvSpPr>
            <a:spLocks noChangeShapeType="1"/>
          </p:cNvSpPr>
          <p:nvPr/>
        </p:nvSpPr>
        <p:spPr bwMode="auto">
          <a:xfrm>
            <a:off x="2225675" y="1066800"/>
            <a:ext cx="8064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0" name="Line 43"/>
          <p:cNvSpPr>
            <a:spLocks noChangeShapeType="1"/>
          </p:cNvSpPr>
          <p:nvPr/>
        </p:nvSpPr>
        <p:spPr bwMode="auto">
          <a:xfrm>
            <a:off x="2225675" y="2065338"/>
            <a:ext cx="0" cy="2278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1" name="Line 44"/>
          <p:cNvSpPr>
            <a:spLocks noChangeShapeType="1"/>
          </p:cNvSpPr>
          <p:nvPr/>
        </p:nvSpPr>
        <p:spPr bwMode="auto">
          <a:xfrm>
            <a:off x="1447800" y="2057400"/>
            <a:ext cx="0" cy="227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2" name="Line 45"/>
          <p:cNvSpPr>
            <a:spLocks noChangeShapeType="1"/>
          </p:cNvSpPr>
          <p:nvPr/>
        </p:nvSpPr>
        <p:spPr bwMode="auto">
          <a:xfrm>
            <a:off x="1447800" y="2057400"/>
            <a:ext cx="3230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3" name="Line 46"/>
          <p:cNvSpPr>
            <a:spLocks noChangeShapeType="1"/>
          </p:cNvSpPr>
          <p:nvPr/>
        </p:nvSpPr>
        <p:spPr bwMode="auto">
          <a:xfrm>
            <a:off x="609600" y="2633663"/>
            <a:ext cx="0" cy="5699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4" name="Line 47"/>
          <p:cNvSpPr>
            <a:spLocks noChangeShapeType="1"/>
          </p:cNvSpPr>
          <p:nvPr/>
        </p:nvSpPr>
        <p:spPr bwMode="auto">
          <a:xfrm>
            <a:off x="1417638" y="2633663"/>
            <a:ext cx="3230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5" name="Line 48"/>
          <p:cNvSpPr>
            <a:spLocks noChangeShapeType="1"/>
          </p:cNvSpPr>
          <p:nvPr/>
        </p:nvSpPr>
        <p:spPr bwMode="auto">
          <a:xfrm>
            <a:off x="609600" y="3203575"/>
            <a:ext cx="0" cy="5699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6" name="Line 49"/>
          <p:cNvSpPr>
            <a:spLocks noChangeShapeType="1"/>
          </p:cNvSpPr>
          <p:nvPr/>
        </p:nvSpPr>
        <p:spPr bwMode="auto">
          <a:xfrm>
            <a:off x="1417638" y="3203575"/>
            <a:ext cx="3230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7" name="Line 50"/>
          <p:cNvSpPr>
            <a:spLocks noChangeShapeType="1"/>
          </p:cNvSpPr>
          <p:nvPr/>
        </p:nvSpPr>
        <p:spPr bwMode="auto">
          <a:xfrm>
            <a:off x="609600" y="3773488"/>
            <a:ext cx="0" cy="5699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8" name="Line 51"/>
          <p:cNvSpPr>
            <a:spLocks noChangeShapeType="1"/>
          </p:cNvSpPr>
          <p:nvPr/>
        </p:nvSpPr>
        <p:spPr bwMode="auto">
          <a:xfrm>
            <a:off x="1417638" y="3773488"/>
            <a:ext cx="3230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89" name="Line 52"/>
          <p:cNvSpPr>
            <a:spLocks noChangeShapeType="1"/>
          </p:cNvSpPr>
          <p:nvPr/>
        </p:nvSpPr>
        <p:spPr bwMode="auto">
          <a:xfrm>
            <a:off x="1417638" y="4343400"/>
            <a:ext cx="32305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90" name="Text Box 53"/>
          <p:cNvSpPr txBox="1">
            <a:spLocks noChangeArrowheads="1"/>
          </p:cNvSpPr>
          <p:nvPr/>
        </p:nvSpPr>
        <p:spPr bwMode="auto">
          <a:xfrm>
            <a:off x="838200" y="1146175"/>
            <a:ext cx="48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8" charset="0"/>
              </a:rPr>
              <a:t>YZ</a:t>
            </a:r>
            <a:endParaRPr lang="en-US" altLang="en-US" baseline="-25000">
              <a:latin typeface="Garamond" pitchFamily="18" charset="0"/>
            </a:endParaRPr>
          </a:p>
        </p:txBody>
      </p:sp>
      <p:pic>
        <p:nvPicPr>
          <p:cNvPr id="65591" name="Picture 6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3" t="6956" r="3423" b="23952"/>
          <a:stretch>
            <a:fillRect/>
          </a:stretch>
        </p:blipFill>
        <p:spPr>
          <a:xfrm>
            <a:off x="5638800" y="2057400"/>
            <a:ext cx="2971800" cy="2232025"/>
          </a:xfrm>
          <a:noFill/>
        </p:spPr>
      </p:pic>
      <p:sp>
        <p:nvSpPr>
          <p:cNvPr id="65592" name="AutoShape 67"/>
          <p:cNvSpPr>
            <a:spLocks noChangeArrowheads="1"/>
          </p:cNvSpPr>
          <p:nvPr/>
        </p:nvSpPr>
        <p:spPr bwMode="auto">
          <a:xfrm>
            <a:off x="4800600" y="2971800"/>
            <a:ext cx="762000" cy="381000"/>
          </a:xfrm>
          <a:custGeom>
            <a:avLst/>
            <a:gdLst>
              <a:gd name="T0" fmla="*/ 571500 w 21600"/>
              <a:gd name="T1" fmla="*/ 0 h 21600"/>
              <a:gd name="T2" fmla="*/ 0 w 21600"/>
              <a:gd name="T3" fmla="*/ 190500 h 21600"/>
              <a:gd name="T4" fmla="*/ 571500 w 21600"/>
              <a:gd name="T5" fmla="*/ 381000 h 21600"/>
              <a:gd name="T6" fmla="*/ 7620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B3AB1B-7EA3-41C9-BB03-F0C4FE08FAAC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C793930-95CD-4FD3-849B-9D8E82A85ABB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28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300" dirty="0"/>
              <a:t>4 variables diagram simplification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ro-RO" sz="2800" dirty="0"/>
              <a:t>O</a:t>
            </a:r>
            <a:r>
              <a:rPr lang="en-US" sz="2800" dirty="0"/>
              <a:t>ne cell is representing a </a:t>
            </a:r>
            <a:r>
              <a:rPr lang="en-US" sz="2800" dirty="0" err="1"/>
              <a:t>minterm</a:t>
            </a:r>
            <a:r>
              <a:rPr lang="en-US" sz="2800" dirty="0"/>
              <a:t> of 4 literals.</a:t>
            </a:r>
          </a:p>
          <a:p>
            <a:pPr eaLnBrk="1" hangingPunct="1">
              <a:defRPr/>
            </a:pPr>
            <a:r>
              <a:rPr lang="en-US" sz="2800" dirty="0"/>
              <a:t>One rectangle formed from two adjacent squares is representing a product term of 3 literals.</a:t>
            </a:r>
          </a:p>
          <a:p>
            <a:pPr eaLnBrk="1" hangingPunct="1">
              <a:defRPr/>
            </a:pPr>
            <a:r>
              <a:rPr lang="en-US" sz="2800" dirty="0"/>
              <a:t>One rectangle formed from</a:t>
            </a:r>
            <a:r>
              <a:rPr lang="ro-RO" sz="2800" dirty="0"/>
              <a:t> </a:t>
            </a:r>
            <a:r>
              <a:rPr lang="en-US" sz="2800" dirty="0"/>
              <a:t>4 cells is representing a product term of 2 literals.</a:t>
            </a:r>
          </a:p>
          <a:p>
            <a:pPr eaLnBrk="1" hangingPunct="1">
              <a:defRPr/>
            </a:pPr>
            <a:r>
              <a:rPr lang="en-US" sz="2800" dirty="0"/>
              <a:t>One rectangle formed from 8 cells are representing a product term of one literal.</a:t>
            </a:r>
          </a:p>
          <a:p>
            <a:pPr eaLnBrk="1" hangingPunct="1">
              <a:defRPr/>
            </a:pPr>
            <a:r>
              <a:rPr lang="en-US" sz="2800" dirty="0"/>
              <a:t>One rectangle formed with all the </a:t>
            </a:r>
            <a:r>
              <a:rPr lang="ro-RO" sz="2800" dirty="0"/>
              <a:t>1</a:t>
            </a:r>
            <a:r>
              <a:rPr lang="en-US" sz="2800" dirty="0"/>
              <a:t>6</a:t>
            </a:r>
            <a:r>
              <a:rPr lang="ro-RO" sz="2800" dirty="0"/>
              <a:t> </a:t>
            </a:r>
            <a:r>
              <a:rPr lang="en-US" sz="2800" dirty="0"/>
              <a:t>cells is representing a logic function of value</a:t>
            </a:r>
            <a:r>
              <a:rPr lang="ro-RO" sz="2800" dirty="0"/>
              <a:t> </a:t>
            </a:r>
            <a:r>
              <a:rPr lang="en-US" sz="2800" dirty="0"/>
              <a:t>1.</a:t>
            </a:r>
          </a:p>
          <a:p>
            <a:pPr marL="0" indent="0" eaLnBrk="1" hangingPunct="1">
              <a:buNone/>
              <a:defRPr/>
            </a:pPr>
            <a:r>
              <a:rPr lang="en-US" sz="2800" dirty="0"/>
              <a:t>More about minimization of Boolean functions you may find here: https://www.geeksforgeeks.org/minimization-of-boolean-functions/?ref=lbp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FDAA3D-5F24-4FD2-AF2B-55F6ACBEE0D1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DC421B4-4B12-43A6-A894-0BA0B365071B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04188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Simplify the logic function:</a:t>
            </a:r>
            <a:endParaRPr lang="ro-RO" sz="2800" dirty="0"/>
          </a:p>
          <a:p>
            <a:pPr lvl="1" eaLnBrk="1" hangingPunct="1">
              <a:defRPr/>
            </a:pPr>
            <a:r>
              <a:rPr lang="ro-RO" sz="2400" dirty="0"/>
              <a:t>f</a:t>
            </a:r>
            <a:r>
              <a:rPr lang="en-US" sz="2400" dirty="0"/>
              <a:t> (</a:t>
            </a:r>
            <a:r>
              <a:rPr lang="ro-RO" sz="2400" dirty="0"/>
              <a:t>a</a:t>
            </a:r>
            <a:r>
              <a:rPr lang="en-US" sz="2400" dirty="0"/>
              <a:t>,</a:t>
            </a:r>
            <a:r>
              <a:rPr lang="ro-RO" sz="2400" dirty="0"/>
              <a:t>b</a:t>
            </a:r>
            <a:r>
              <a:rPr lang="en-US" sz="2400" dirty="0"/>
              <a:t>,</a:t>
            </a:r>
            <a:r>
              <a:rPr lang="ro-RO" sz="2400" dirty="0"/>
              <a:t>c</a:t>
            </a:r>
            <a:r>
              <a:rPr lang="en-US" sz="2400" dirty="0"/>
              <a:t>,</a:t>
            </a:r>
            <a:r>
              <a:rPr lang="ro-RO" sz="2400" dirty="0"/>
              <a:t>d</a:t>
            </a:r>
            <a:r>
              <a:rPr lang="en-US" sz="2400" dirty="0"/>
              <a:t>) = </a:t>
            </a:r>
            <a:r>
              <a:rPr lang="en-US" sz="2400" dirty="0">
                <a:cs typeface="Times New Roman" pitchFamily="18" charset="0"/>
              </a:rPr>
              <a:t>∑</a:t>
            </a:r>
            <a:r>
              <a:rPr lang="en-US" sz="2400" dirty="0"/>
              <a:t>m(0,1,2,4,5,7,8,9,10,12,13).</a:t>
            </a:r>
          </a:p>
          <a:p>
            <a:pPr eaLnBrk="1" hangingPunct="1">
              <a:defRPr/>
            </a:pPr>
            <a:r>
              <a:rPr lang="en-US" sz="2800" dirty="0"/>
              <a:t>We are completing with </a:t>
            </a:r>
            <a:r>
              <a:rPr lang="ro-RO" sz="2800" dirty="0"/>
              <a:t>1 </a:t>
            </a:r>
            <a:r>
              <a:rPr lang="en-US" sz="2800" dirty="0"/>
              <a:t>in the K-</a:t>
            </a:r>
            <a:r>
              <a:rPr lang="ro-RO" sz="2800" dirty="0"/>
              <a:t>diagram </a:t>
            </a:r>
            <a:r>
              <a:rPr lang="en-US" sz="2800" dirty="0"/>
              <a:t>associated to </a:t>
            </a:r>
            <a:r>
              <a:rPr lang="ro-RO" sz="2800" dirty="0"/>
              <a:t>f</a:t>
            </a:r>
            <a:r>
              <a:rPr lang="en-US" sz="2800" dirty="0"/>
              <a:t>( ) and then we are grouping the values of</a:t>
            </a:r>
            <a:r>
              <a:rPr lang="ro-RO" sz="2800" dirty="0"/>
              <a:t> 1</a:t>
            </a:r>
            <a:r>
              <a:rPr lang="en-US" sz="2800" dirty="0"/>
              <a:t>.</a:t>
            </a:r>
          </a:p>
        </p:txBody>
      </p:sp>
      <p:sp>
        <p:nvSpPr>
          <p:cNvPr id="67590" name="Line 30"/>
          <p:cNvSpPr>
            <a:spLocks noChangeShapeType="1"/>
          </p:cNvSpPr>
          <p:nvPr/>
        </p:nvSpPr>
        <p:spPr bwMode="auto">
          <a:xfrm>
            <a:off x="1676400" y="54737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1" name="Line 31"/>
          <p:cNvSpPr>
            <a:spLocks noChangeShapeType="1"/>
          </p:cNvSpPr>
          <p:nvPr/>
        </p:nvSpPr>
        <p:spPr bwMode="auto">
          <a:xfrm>
            <a:off x="3867150" y="3505200"/>
            <a:ext cx="0" cy="628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2" name="Line 32"/>
          <p:cNvSpPr>
            <a:spLocks noChangeShapeType="1"/>
          </p:cNvSpPr>
          <p:nvPr/>
        </p:nvSpPr>
        <p:spPr bwMode="auto">
          <a:xfrm>
            <a:off x="167640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3" name="Line 33"/>
          <p:cNvSpPr>
            <a:spLocks noChangeShapeType="1"/>
          </p:cNvSpPr>
          <p:nvPr/>
        </p:nvSpPr>
        <p:spPr bwMode="auto">
          <a:xfrm>
            <a:off x="1676400" y="3505200"/>
            <a:ext cx="0" cy="628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4" name="Line 34"/>
          <p:cNvSpPr>
            <a:spLocks noChangeShapeType="1"/>
          </p:cNvSpPr>
          <p:nvPr/>
        </p:nvSpPr>
        <p:spPr bwMode="auto">
          <a:xfrm>
            <a:off x="211455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5" name="Line 36"/>
          <p:cNvSpPr>
            <a:spLocks noChangeShapeType="1"/>
          </p:cNvSpPr>
          <p:nvPr/>
        </p:nvSpPr>
        <p:spPr bwMode="auto">
          <a:xfrm>
            <a:off x="1676400" y="4133850"/>
            <a:ext cx="0" cy="3349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6" name="Line 39"/>
          <p:cNvSpPr>
            <a:spLocks noChangeShapeType="1"/>
          </p:cNvSpPr>
          <p:nvPr/>
        </p:nvSpPr>
        <p:spPr bwMode="auto">
          <a:xfrm>
            <a:off x="255270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7" name="Line 40"/>
          <p:cNvSpPr>
            <a:spLocks noChangeShapeType="1"/>
          </p:cNvSpPr>
          <p:nvPr/>
        </p:nvSpPr>
        <p:spPr bwMode="auto">
          <a:xfrm>
            <a:off x="299085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8" name="Line 42"/>
          <p:cNvSpPr>
            <a:spLocks noChangeShapeType="1"/>
          </p:cNvSpPr>
          <p:nvPr/>
        </p:nvSpPr>
        <p:spPr bwMode="auto">
          <a:xfrm>
            <a:off x="3429000" y="3505200"/>
            <a:ext cx="438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599" name="Line 46"/>
          <p:cNvSpPr>
            <a:spLocks noChangeShapeType="1"/>
          </p:cNvSpPr>
          <p:nvPr/>
        </p:nvSpPr>
        <p:spPr bwMode="auto">
          <a:xfrm>
            <a:off x="1676400" y="4468813"/>
            <a:ext cx="0" cy="3349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600" name="Line 48"/>
          <p:cNvSpPr>
            <a:spLocks noChangeShapeType="1"/>
          </p:cNvSpPr>
          <p:nvPr/>
        </p:nvSpPr>
        <p:spPr bwMode="auto">
          <a:xfrm>
            <a:off x="1676400" y="4803775"/>
            <a:ext cx="0" cy="3349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601" name="Line 50"/>
          <p:cNvSpPr>
            <a:spLocks noChangeShapeType="1"/>
          </p:cNvSpPr>
          <p:nvPr/>
        </p:nvSpPr>
        <p:spPr bwMode="auto">
          <a:xfrm>
            <a:off x="1676400" y="5138738"/>
            <a:ext cx="0" cy="3349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7602" name="Group 104"/>
          <p:cNvGrpSpPr>
            <a:grpSpLocks/>
          </p:cNvGrpSpPr>
          <p:nvPr/>
        </p:nvGrpSpPr>
        <p:grpSpPr bwMode="auto">
          <a:xfrm>
            <a:off x="1143000" y="2895600"/>
            <a:ext cx="2895600" cy="2667000"/>
            <a:chOff x="1056" y="2208"/>
            <a:chExt cx="1380" cy="1240"/>
          </a:xfrm>
        </p:grpSpPr>
        <p:sp>
          <p:nvSpPr>
            <p:cNvPr id="229381" name="Rectangle 5"/>
            <p:cNvSpPr>
              <a:spLocks noChangeArrowheads="1"/>
            </p:cNvSpPr>
            <p:nvPr/>
          </p:nvSpPr>
          <p:spPr bwMode="auto">
            <a:xfrm>
              <a:off x="2160" y="2208"/>
              <a:ext cx="276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2" name="Rectangle 6"/>
            <p:cNvSpPr>
              <a:spLocks noChangeArrowheads="1"/>
            </p:cNvSpPr>
            <p:nvPr/>
          </p:nvSpPr>
          <p:spPr bwMode="auto">
            <a:xfrm>
              <a:off x="1884" y="2208"/>
              <a:ext cx="276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3" name="Rectangle 7"/>
            <p:cNvSpPr>
              <a:spLocks noChangeArrowheads="1"/>
            </p:cNvSpPr>
            <p:nvPr/>
          </p:nvSpPr>
          <p:spPr bwMode="auto">
            <a:xfrm>
              <a:off x="1608" y="2208"/>
              <a:ext cx="275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4" name="Rectangle 8"/>
            <p:cNvSpPr>
              <a:spLocks noChangeArrowheads="1"/>
            </p:cNvSpPr>
            <p:nvPr/>
          </p:nvSpPr>
          <p:spPr bwMode="auto">
            <a:xfrm>
              <a:off x="1260" y="2304"/>
              <a:ext cx="275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400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cd</a:t>
              </a:r>
            </a:p>
          </p:txBody>
        </p:sp>
        <p:sp>
          <p:nvSpPr>
            <p:cNvPr id="229385" name="Rectangle 9"/>
            <p:cNvSpPr>
              <a:spLocks noChangeArrowheads="1"/>
            </p:cNvSpPr>
            <p:nvPr/>
          </p:nvSpPr>
          <p:spPr bwMode="auto">
            <a:xfrm>
              <a:off x="1056" y="2292"/>
              <a:ext cx="276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ab</a:t>
              </a:r>
            </a:p>
          </p:txBody>
        </p:sp>
        <p:sp>
          <p:nvSpPr>
            <p:cNvPr id="229386" name="Rectangle 10"/>
            <p:cNvSpPr>
              <a:spLocks noChangeArrowheads="1"/>
            </p:cNvSpPr>
            <p:nvPr/>
          </p:nvSpPr>
          <p:spPr bwMode="auto">
            <a:xfrm>
              <a:off x="1056" y="323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7" name="Rectangle 11"/>
            <p:cNvSpPr>
              <a:spLocks noChangeArrowheads="1"/>
            </p:cNvSpPr>
            <p:nvPr/>
          </p:nvSpPr>
          <p:spPr bwMode="auto">
            <a:xfrm>
              <a:off x="1056" y="302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8" name="Rectangle 12"/>
            <p:cNvSpPr>
              <a:spLocks noChangeArrowheads="1"/>
            </p:cNvSpPr>
            <p:nvPr/>
          </p:nvSpPr>
          <p:spPr bwMode="auto">
            <a:xfrm>
              <a:off x="1056" y="281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89" name="Rectangle 13"/>
            <p:cNvSpPr>
              <a:spLocks noChangeArrowheads="1"/>
            </p:cNvSpPr>
            <p:nvPr/>
          </p:nvSpPr>
          <p:spPr bwMode="auto">
            <a:xfrm>
              <a:off x="1056" y="2604"/>
              <a:ext cx="27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0" name="Rectangle 14"/>
            <p:cNvSpPr>
              <a:spLocks noChangeArrowheads="1"/>
            </p:cNvSpPr>
            <p:nvPr/>
          </p:nvSpPr>
          <p:spPr bwMode="auto">
            <a:xfrm>
              <a:off x="2160" y="323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1" name="Rectangle 15"/>
            <p:cNvSpPr>
              <a:spLocks noChangeArrowheads="1"/>
            </p:cNvSpPr>
            <p:nvPr/>
          </p:nvSpPr>
          <p:spPr bwMode="auto">
            <a:xfrm>
              <a:off x="1884" y="323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2" name="Rectangle 16"/>
            <p:cNvSpPr>
              <a:spLocks noChangeArrowheads="1"/>
            </p:cNvSpPr>
            <p:nvPr/>
          </p:nvSpPr>
          <p:spPr bwMode="auto">
            <a:xfrm>
              <a:off x="1608" y="3237"/>
              <a:ext cx="27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3" name="Rectangle 17"/>
            <p:cNvSpPr>
              <a:spLocks noChangeArrowheads="1"/>
            </p:cNvSpPr>
            <p:nvPr/>
          </p:nvSpPr>
          <p:spPr bwMode="auto">
            <a:xfrm>
              <a:off x="1332" y="323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4" name="Rectangle 18"/>
            <p:cNvSpPr>
              <a:spLocks noChangeArrowheads="1"/>
            </p:cNvSpPr>
            <p:nvPr/>
          </p:nvSpPr>
          <p:spPr bwMode="auto">
            <a:xfrm>
              <a:off x="2160" y="302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5" name="Rectangle 19"/>
            <p:cNvSpPr>
              <a:spLocks noChangeArrowheads="1"/>
            </p:cNvSpPr>
            <p:nvPr/>
          </p:nvSpPr>
          <p:spPr bwMode="auto">
            <a:xfrm>
              <a:off x="1884" y="302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6" name="Rectangle 20"/>
            <p:cNvSpPr>
              <a:spLocks noChangeArrowheads="1"/>
            </p:cNvSpPr>
            <p:nvPr/>
          </p:nvSpPr>
          <p:spPr bwMode="auto">
            <a:xfrm>
              <a:off x="1608" y="3026"/>
              <a:ext cx="27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7" name="Rectangle 21"/>
            <p:cNvSpPr>
              <a:spLocks noChangeArrowheads="1"/>
            </p:cNvSpPr>
            <p:nvPr/>
          </p:nvSpPr>
          <p:spPr bwMode="auto">
            <a:xfrm>
              <a:off x="1332" y="302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8" name="Rectangle 22"/>
            <p:cNvSpPr>
              <a:spLocks noChangeArrowheads="1"/>
            </p:cNvSpPr>
            <p:nvPr/>
          </p:nvSpPr>
          <p:spPr bwMode="auto">
            <a:xfrm>
              <a:off x="2160" y="281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399" name="Rectangle 23"/>
            <p:cNvSpPr>
              <a:spLocks noChangeArrowheads="1"/>
            </p:cNvSpPr>
            <p:nvPr/>
          </p:nvSpPr>
          <p:spPr bwMode="auto">
            <a:xfrm>
              <a:off x="1884" y="281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0" name="Rectangle 24"/>
            <p:cNvSpPr>
              <a:spLocks noChangeArrowheads="1"/>
            </p:cNvSpPr>
            <p:nvPr/>
          </p:nvSpPr>
          <p:spPr bwMode="auto">
            <a:xfrm>
              <a:off x="1608" y="2815"/>
              <a:ext cx="275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1" name="Rectangle 25"/>
            <p:cNvSpPr>
              <a:spLocks noChangeArrowheads="1"/>
            </p:cNvSpPr>
            <p:nvPr/>
          </p:nvSpPr>
          <p:spPr bwMode="auto">
            <a:xfrm>
              <a:off x="1332" y="281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2" name="Rectangle 26"/>
            <p:cNvSpPr>
              <a:spLocks noChangeArrowheads="1"/>
            </p:cNvSpPr>
            <p:nvPr/>
          </p:nvSpPr>
          <p:spPr bwMode="auto">
            <a:xfrm>
              <a:off x="2160" y="2604"/>
              <a:ext cx="27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3" name="Rectangle 27"/>
            <p:cNvSpPr>
              <a:spLocks noChangeArrowheads="1"/>
            </p:cNvSpPr>
            <p:nvPr/>
          </p:nvSpPr>
          <p:spPr bwMode="auto">
            <a:xfrm>
              <a:off x="1884" y="2604"/>
              <a:ext cx="27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4" name="Rectangle 28"/>
            <p:cNvSpPr>
              <a:spLocks noChangeArrowheads="1"/>
            </p:cNvSpPr>
            <p:nvPr/>
          </p:nvSpPr>
          <p:spPr bwMode="auto">
            <a:xfrm>
              <a:off x="1608" y="2604"/>
              <a:ext cx="27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 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05" name="Rectangle 29"/>
            <p:cNvSpPr>
              <a:spLocks noChangeArrowheads="1"/>
            </p:cNvSpPr>
            <p:nvPr/>
          </p:nvSpPr>
          <p:spPr bwMode="auto">
            <a:xfrm>
              <a:off x="1332" y="2604"/>
              <a:ext cx="27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67670" name="Line 35"/>
            <p:cNvSpPr>
              <a:spLocks noChangeShapeType="1"/>
            </p:cNvSpPr>
            <p:nvPr/>
          </p:nvSpPr>
          <p:spPr bwMode="auto">
            <a:xfrm>
              <a:off x="1248" y="2448"/>
              <a:ext cx="84" cy="156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1" name="Line 37"/>
            <p:cNvSpPr>
              <a:spLocks noChangeShapeType="1"/>
            </p:cNvSpPr>
            <p:nvPr/>
          </p:nvSpPr>
          <p:spPr bwMode="auto">
            <a:xfrm>
              <a:off x="1332" y="260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2" name="Line 38"/>
            <p:cNvSpPr>
              <a:spLocks noChangeShapeType="1"/>
            </p:cNvSpPr>
            <p:nvPr/>
          </p:nvSpPr>
          <p:spPr bwMode="auto">
            <a:xfrm>
              <a:off x="1332" y="2604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73" name="Line 41"/>
            <p:cNvSpPr>
              <a:spLocks noChangeShapeType="1"/>
            </p:cNvSpPr>
            <p:nvPr/>
          </p:nvSpPr>
          <p:spPr bwMode="auto">
            <a:xfrm>
              <a:off x="1608" y="260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4" name="Line 43"/>
            <p:cNvSpPr>
              <a:spLocks noChangeShapeType="1"/>
            </p:cNvSpPr>
            <p:nvPr/>
          </p:nvSpPr>
          <p:spPr bwMode="auto">
            <a:xfrm>
              <a:off x="1884" y="260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5" name="Line 44"/>
            <p:cNvSpPr>
              <a:spLocks noChangeShapeType="1"/>
            </p:cNvSpPr>
            <p:nvPr/>
          </p:nvSpPr>
          <p:spPr bwMode="auto">
            <a:xfrm>
              <a:off x="2160" y="260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6" name="Line 45"/>
            <p:cNvSpPr>
              <a:spLocks noChangeShapeType="1"/>
            </p:cNvSpPr>
            <p:nvPr/>
          </p:nvSpPr>
          <p:spPr bwMode="auto">
            <a:xfrm>
              <a:off x="2436" y="2604"/>
              <a:ext cx="0" cy="84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7" name="Line 47"/>
            <p:cNvSpPr>
              <a:spLocks noChangeShapeType="1"/>
            </p:cNvSpPr>
            <p:nvPr/>
          </p:nvSpPr>
          <p:spPr bwMode="auto">
            <a:xfrm>
              <a:off x="1332" y="2815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8" name="Line 49"/>
            <p:cNvSpPr>
              <a:spLocks noChangeShapeType="1"/>
            </p:cNvSpPr>
            <p:nvPr/>
          </p:nvSpPr>
          <p:spPr bwMode="auto">
            <a:xfrm>
              <a:off x="1332" y="3026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79" name="Line 51"/>
            <p:cNvSpPr>
              <a:spLocks noChangeShapeType="1"/>
            </p:cNvSpPr>
            <p:nvPr/>
          </p:nvSpPr>
          <p:spPr bwMode="auto">
            <a:xfrm>
              <a:off x="1332" y="3237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80" name="Line 52"/>
            <p:cNvSpPr>
              <a:spLocks noChangeShapeType="1"/>
            </p:cNvSpPr>
            <p:nvPr/>
          </p:nvSpPr>
          <p:spPr bwMode="auto">
            <a:xfrm>
              <a:off x="1332" y="3448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9429" name="Text Box 53"/>
          <p:cNvSpPr txBox="1">
            <a:spLocks noChangeArrowheads="1"/>
          </p:cNvSpPr>
          <p:nvPr/>
        </p:nvSpPr>
        <p:spPr bwMode="auto">
          <a:xfrm>
            <a:off x="2362200" y="5791200"/>
            <a:ext cx="5151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,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,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,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 = 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+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b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+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a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</a:t>
            </a:r>
            <a:r>
              <a:rPr lang="ro-RO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</a:t>
            </a:r>
            <a:endParaRPr lang="en-US" sz="2000">
              <a:latin typeface="Garamond" pitchFamily="18" charset="0"/>
            </a:endParaRPr>
          </a:p>
        </p:txBody>
      </p:sp>
      <p:grpSp>
        <p:nvGrpSpPr>
          <p:cNvPr id="67604" name="Group 105"/>
          <p:cNvGrpSpPr>
            <a:grpSpLocks/>
          </p:cNvGrpSpPr>
          <p:nvPr/>
        </p:nvGrpSpPr>
        <p:grpSpPr bwMode="auto">
          <a:xfrm>
            <a:off x="4572000" y="3200400"/>
            <a:ext cx="2438400" cy="2667000"/>
            <a:chOff x="3312" y="2064"/>
            <a:chExt cx="1296" cy="1248"/>
          </a:xfrm>
        </p:grpSpPr>
        <p:sp>
          <p:nvSpPr>
            <p:cNvPr id="229431" name="Rectangle 55"/>
            <p:cNvSpPr>
              <a:spLocks noChangeArrowheads="1"/>
            </p:cNvSpPr>
            <p:nvPr/>
          </p:nvSpPr>
          <p:spPr bwMode="auto">
            <a:xfrm>
              <a:off x="4284" y="295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2" name="Rectangle 56"/>
            <p:cNvSpPr>
              <a:spLocks noChangeArrowheads="1"/>
            </p:cNvSpPr>
            <p:nvPr/>
          </p:nvSpPr>
          <p:spPr bwMode="auto">
            <a:xfrm>
              <a:off x="4008" y="295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3" name="Rectangle 57"/>
            <p:cNvSpPr>
              <a:spLocks noChangeArrowheads="1"/>
            </p:cNvSpPr>
            <p:nvPr/>
          </p:nvSpPr>
          <p:spPr bwMode="auto">
            <a:xfrm>
              <a:off x="3732" y="295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4" name="Rectangle 58"/>
            <p:cNvSpPr>
              <a:spLocks noChangeArrowheads="1"/>
            </p:cNvSpPr>
            <p:nvPr/>
          </p:nvSpPr>
          <p:spPr bwMode="auto">
            <a:xfrm>
              <a:off x="3456" y="2957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5" name="Rectangle 59"/>
            <p:cNvSpPr>
              <a:spLocks noChangeArrowheads="1"/>
            </p:cNvSpPr>
            <p:nvPr/>
          </p:nvSpPr>
          <p:spPr bwMode="auto">
            <a:xfrm>
              <a:off x="4284" y="274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6" name="Rectangle 60"/>
            <p:cNvSpPr>
              <a:spLocks noChangeArrowheads="1"/>
            </p:cNvSpPr>
            <p:nvPr/>
          </p:nvSpPr>
          <p:spPr bwMode="auto">
            <a:xfrm>
              <a:off x="4008" y="274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7" name="Rectangle 61"/>
            <p:cNvSpPr>
              <a:spLocks noChangeArrowheads="1"/>
            </p:cNvSpPr>
            <p:nvPr/>
          </p:nvSpPr>
          <p:spPr bwMode="auto">
            <a:xfrm>
              <a:off x="3732" y="274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8" name="Rectangle 62"/>
            <p:cNvSpPr>
              <a:spLocks noChangeArrowheads="1"/>
            </p:cNvSpPr>
            <p:nvPr/>
          </p:nvSpPr>
          <p:spPr bwMode="auto">
            <a:xfrm>
              <a:off x="3456" y="2746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39" name="Rectangle 63"/>
            <p:cNvSpPr>
              <a:spLocks noChangeArrowheads="1"/>
            </p:cNvSpPr>
            <p:nvPr/>
          </p:nvSpPr>
          <p:spPr bwMode="auto">
            <a:xfrm>
              <a:off x="4284" y="253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0" name="Rectangle 64"/>
            <p:cNvSpPr>
              <a:spLocks noChangeArrowheads="1"/>
            </p:cNvSpPr>
            <p:nvPr/>
          </p:nvSpPr>
          <p:spPr bwMode="auto">
            <a:xfrm>
              <a:off x="4008" y="253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1" name="Rectangle 65"/>
            <p:cNvSpPr>
              <a:spLocks noChangeArrowheads="1"/>
            </p:cNvSpPr>
            <p:nvPr/>
          </p:nvSpPr>
          <p:spPr bwMode="auto">
            <a:xfrm>
              <a:off x="3732" y="253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2" name="Rectangle 66"/>
            <p:cNvSpPr>
              <a:spLocks noChangeArrowheads="1"/>
            </p:cNvSpPr>
            <p:nvPr/>
          </p:nvSpPr>
          <p:spPr bwMode="auto">
            <a:xfrm>
              <a:off x="3456" y="2535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3" name="Rectangle 67"/>
            <p:cNvSpPr>
              <a:spLocks noChangeArrowheads="1"/>
            </p:cNvSpPr>
            <p:nvPr/>
          </p:nvSpPr>
          <p:spPr bwMode="auto">
            <a:xfrm>
              <a:off x="4284" y="2324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4" name="Rectangle 68"/>
            <p:cNvSpPr>
              <a:spLocks noChangeArrowheads="1"/>
            </p:cNvSpPr>
            <p:nvPr/>
          </p:nvSpPr>
          <p:spPr bwMode="auto">
            <a:xfrm>
              <a:off x="4008" y="2324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5" name="Rectangle 69"/>
            <p:cNvSpPr>
              <a:spLocks noChangeArrowheads="1"/>
            </p:cNvSpPr>
            <p:nvPr/>
          </p:nvSpPr>
          <p:spPr bwMode="auto">
            <a:xfrm>
              <a:off x="3732" y="2324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229446" name="Rectangle 70"/>
            <p:cNvSpPr>
              <a:spLocks noChangeArrowheads="1"/>
            </p:cNvSpPr>
            <p:nvPr/>
          </p:nvSpPr>
          <p:spPr bwMode="auto">
            <a:xfrm>
              <a:off x="3456" y="2324"/>
              <a:ext cx="276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16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  <a:endParaRPr lang="en-US" sz="16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endParaRPr>
            </a:p>
          </p:txBody>
        </p:sp>
        <p:sp>
          <p:nvSpPr>
            <p:cNvPr id="67625" name="Line 71"/>
            <p:cNvSpPr>
              <a:spLocks noChangeShapeType="1"/>
            </p:cNvSpPr>
            <p:nvPr/>
          </p:nvSpPr>
          <p:spPr bwMode="auto">
            <a:xfrm>
              <a:off x="3456" y="2324"/>
              <a:ext cx="110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26" name="Line 72"/>
            <p:cNvSpPr>
              <a:spLocks noChangeShapeType="1"/>
            </p:cNvSpPr>
            <p:nvPr/>
          </p:nvSpPr>
          <p:spPr bwMode="auto">
            <a:xfrm>
              <a:off x="3456" y="2324"/>
              <a:ext cx="0" cy="8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27" name="Line 73"/>
            <p:cNvSpPr>
              <a:spLocks noChangeShapeType="1"/>
            </p:cNvSpPr>
            <p:nvPr/>
          </p:nvSpPr>
          <p:spPr bwMode="auto">
            <a:xfrm>
              <a:off x="3732" y="232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28" name="Line 74"/>
            <p:cNvSpPr>
              <a:spLocks noChangeShapeType="1"/>
            </p:cNvSpPr>
            <p:nvPr/>
          </p:nvSpPr>
          <p:spPr bwMode="auto">
            <a:xfrm>
              <a:off x="4008" y="232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29" name="Line 75"/>
            <p:cNvSpPr>
              <a:spLocks noChangeShapeType="1"/>
            </p:cNvSpPr>
            <p:nvPr/>
          </p:nvSpPr>
          <p:spPr bwMode="auto">
            <a:xfrm>
              <a:off x="4284" y="2324"/>
              <a:ext cx="0" cy="8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0" name="Line 76"/>
            <p:cNvSpPr>
              <a:spLocks noChangeShapeType="1"/>
            </p:cNvSpPr>
            <p:nvPr/>
          </p:nvSpPr>
          <p:spPr bwMode="auto">
            <a:xfrm>
              <a:off x="4560" y="2324"/>
              <a:ext cx="0" cy="8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1" name="Line 77"/>
            <p:cNvSpPr>
              <a:spLocks noChangeShapeType="1"/>
            </p:cNvSpPr>
            <p:nvPr/>
          </p:nvSpPr>
          <p:spPr bwMode="auto">
            <a:xfrm>
              <a:off x="3456" y="2535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2" name="Line 78"/>
            <p:cNvSpPr>
              <a:spLocks noChangeShapeType="1"/>
            </p:cNvSpPr>
            <p:nvPr/>
          </p:nvSpPr>
          <p:spPr bwMode="auto">
            <a:xfrm>
              <a:off x="3456" y="2746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3" name="Line 79"/>
            <p:cNvSpPr>
              <a:spLocks noChangeShapeType="1"/>
            </p:cNvSpPr>
            <p:nvPr/>
          </p:nvSpPr>
          <p:spPr bwMode="auto">
            <a:xfrm>
              <a:off x="3456" y="2957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4" name="Line 80"/>
            <p:cNvSpPr>
              <a:spLocks noChangeShapeType="1"/>
            </p:cNvSpPr>
            <p:nvPr/>
          </p:nvSpPr>
          <p:spPr bwMode="auto">
            <a:xfrm>
              <a:off x="3456" y="3168"/>
              <a:ext cx="110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35" name="Rectangle 81"/>
            <p:cNvSpPr>
              <a:spLocks noChangeArrowheads="1"/>
            </p:cNvSpPr>
            <p:nvPr/>
          </p:nvSpPr>
          <p:spPr bwMode="auto">
            <a:xfrm>
              <a:off x="3408" y="2256"/>
              <a:ext cx="576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/>
              <a:endParaRPr lang="en-US" altLang="en-US" sz="2400"/>
            </a:p>
          </p:txBody>
        </p:sp>
        <p:sp>
          <p:nvSpPr>
            <p:cNvPr id="67636" name="Line 82"/>
            <p:cNvSpPr>
              <a:spLocks noChangeShapeType="1"/>
            </p:cNvSpPr>
            <p:nvPr/>
          </p:nvSpPr>
          <p:spPr bwMode="auto">
            <a:xfrm>
              <a:off x="3312" y="2928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7" name="Line 83"/>
            <p:cNvSpPr>
              <a:spLocks noChangeShapeType="1"/>
            </p:cNvSpPr>
            <p:nvPr/>
          </p:nvSpPr>
          <p:spPr bwMode="auto">
            <a:xfrm>
              <a:off x="3648" y="2928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8" name="Line 84"/>
            <p:cNvSpPr>
              <a:spLocks noChangeShapeType="1"/>
            </p:cNvSpPr>
            <p:nvPr/>
          </p:nvSpPr>
          <p:spPr bwMode="auto">
            <a:xfrm>
              <a:off x="3312" y="2496"/>
              <a:ext cx="33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9" name="Line 85"/>
            <p:cNvSpPr>
              <a:spLocks noChangeShapeType="1"/>
            </p:cNvSpPr>
            <p:nvPr/>
          </p:nvSpPr>
          <p:spPr bwMode="auto">
            <a:xfrm flipV="1">
              <a:off x="3648" y="2064"/>
              <a:ext cx="0" cy="43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0" name="Line 86"/>
            <p:cNvSpPr>
              <a:spLocks noChangeShapeType="1"/>
            </p:cNvSpPr>
            <p:nvPr/>
          </p:nvSpPr>
          <p:spPr bwMode="auto">
            <a:xfrm flipH="1">
              <a:off x="4320" y="2928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1" name="Line 87"/>
            <p:cNvSpPr>
              <a:spLocks noChangeShapeType="1"/>
            </p:cNvSpPr>
            <p:nvPr/>
          </p:nvSpPr>
          <p:spPr bwMode="auto">
            <a:xfrm>
              <a:off x="4320" y="2928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2" name="Line 88"/>
            <p:cNvSpPr>
              <a:spLocks noChangeShapeType="1"/>
            </p:cNvSpPr>
            <p:nvPr/>
          </p:nvSpPr>
          <p:spPr bwMode="auto">
            <a:xfrm flipH="1">
              <a:off x="4320" y="2496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3" name="Line 89"/>
            <p:cNvSpPr>
              <a:spLocks noChangeShapeType="1"/>
            </p:cNvSpPr>
            <p:nvPr/>
          </p:nvSpPr>
          <p:spPr bwMode="auto">
            <a:xfrm flipV="1">
              <a:off x="4320" y="2208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4" name="Rectangle 90"/>
            <p:cNvSpPr>
              <a:spLocks noChangeArrowheads="1"/>
            </p:cNvSpPr>
            <p:nvPr/>
          </p:nvSpPr>
          <p:spPr bwMode="auto">
            <a:xfrm>
              <a:off x="3792" y="2544"/>
              <a:ext cx="384" cy="144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67605" name="Line 106"/>
          <p:cNvSpPr>
            <a:spLocks noChangeShapeType="1"/>
          </p:cNvSpPr>
          <p:nvPr/>
        </p:nvSpPr>
        <p:spPr bwMode="auto">
          <a:xfrm>
            <a:off x="40386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6" name="Line 107"/>
          <p:cNvSpPr>
            <a:spLocks noChangeShapeType="1"/>
          </p:cNvSpPr>
          <p:nvPr/>
        </p:nvSpPr>
        <p:spPr bwMode="auto">
          <a:xfrm>
            <a:off x="48768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7" name="Line 108"/>
          <p:cNvSpPr>
            <a:spLocks noChangeShapeType="1"/>
          </p:cNvSpPr>
          <p:nvPr/>
        </p:nvSpPr>
        <p:spPr bwMode="auto">
          <a:xfrm>
            <a:off x="45720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8" name="Line 110"/>
          <p:cNvSpPr>
            <a:spLocks noChangeShapeType="1"/>
          </p:cNvSpPr>
          <p:nvPr/>
        </p:nvSpPr>
        <p:spPr bwMode="auto">
          <a:xfrm>
            <a:off x="5410200" y="5867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33589" y="3343270"/>
            <a:ext cx="220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00   01      11     10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143000" y="3733800"/>
            <a:ext cx="6905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00 </a:t>
            </a:r>
          </a:p>
          <a:p>
            <a:endParaRPr lang="en-US" sz="1200" dirty="0"/>
          </a:p>
          <a:p>
            <a:r>
              <a:rPr lang="en-US" dirty="0"/>
              <a:t>01</a:t>
            </a:r>
          </a:p>
          <a:p>
            <a:r>
              <a:rPr lang="en-US" dirty="0"/>
              <a:t>      11     </a:t>
            </a:r>
          </a:p>
          <a:p>
            <a:endParaRPr lang="en-US" sz="1200" dirty="0"/>
          </a:p>
          <a:p>
            <a:r>
              <a:rPr lang="en-US" dirty="0"/>
              <a:t>10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805389" y="3343270"/>
            <a:ext cx="220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00   01      11     10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267200" y="3689472"/>
            <a:ext cx="69058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00 </a:t>
            </a:r>
          </a:p>
          <a:p>
            <a:endParaRPr lang="en-US" sz="1200" dirty="0"/>
          </a:p>
          <a:p>
            <a:r>
              <a:rPr lang="en-US" dirty="0"/>
              <a:t>01</a:t>
            </a:r>
          </a:p>
          <a:p>
            <a:r>
              <a:rPr lang="en-US" dirty="0"/>
              <a:t>      11     </a:t>
            </a:r>
          </a:p>
          <a:p>
            <a:endParaRPr lang="en-US" sz="1200" dirty="0"/>
          </a:p>
          <a:p>
            <a:r>
              <a:rPr lang="en-US" dirty="0"/>
              <a:t>10</a:t>
            </a:r>
          </a:p>
        </p:txBody>
      </p:sp>
      <p:sp>
        <p:nvSpPr>
          <p:cNvPr id="101" name="Rectangle 9"/>
          <p:cNvSpPr>
            <a:spLocks noChangeArrowheads="1"/>
          </p:cNvSpPr>
          <p:nvPr/>
        </p:nvSpPr>
        <p:spPr bwMode="auto">
          <a:xfrm>
            <a:off x="4319129" y="2985934"/>
            <a:ext cx="579120" cy="85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ab</a:t>
            </a:r>
          </a:p>
        </p:txBody>
      </p:sp>
      <p:sp>
        <p:nvSpPr>
          <p:cNvPr id="102" name="Line 35"/>
          <p:cNvSpPr>
            <a:spLocks noChangeShapeType="1"/>
          </p:cNvSpPr>
          <p:nvPr/>
        </p:nvSpPr>
        <p:spPr bwMode="auto">
          <a:xfrm>
            <a:off x="4572000" y="3343270"/>
            <a:ext cx="212943" cy="44768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Rectangle 8"/>
          <p:cNvSpPr>
            <a:spLocks noChangeArrowheads="1"/>
          </p:cNvSpPr>
          <p:nvPr/>
        </p:nvSpPr>
        <p:spPr bwMode="auto">
          <a:xfrm>
            <a:off x="4555545" y="3124200"/>
            <a:ext cx="577022" cy="85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29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91EC25-300F-451F-88F2-346EDF1A3C6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B2730B6-006C-46A4-98CB-71606AC1F46E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38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/>
              <a:t>P</a:t>
            </a:r>
            <a:r>
              <a:rPr lang="ro-RO" sz="3300" dirty="0"/>
              <a:t>rodu</a:t>
            </a:r>
            <a:r>
              <a:rPr lang="en-US" sz="3300" dirty="0" err="1"/>
              <a:t>ct</a:t>
            </a:r>
            <a:r>
              <a:rPr lang="ro-RO" sz="3300" dirty="0"/>
              <a:t>-</a:t>
            </a:r>
            <a:r>
              <a:rPr lang="en-US" sz="3300" dirty="0"/>
              <a:t>of</a:t>
            </a:r>
            <a:r>
              <a:rPr lang="ro-RO" sz="3300" dirty="0"/>
              <a:t>-sum</a:t>
            </a:r>
            <a:r>
              <a:rPr lang="en-US" sz="3300" dirty="0"/>
              <a:t>s</a:t>
            </a:r>
          </a:p>
        </p:txBody>
      </p:sp>
      <p:grpSp>
        <p:nvGrpSpPr>
          <p:cNvPr id="69637" name="Group 4"/>
          <p:cNvGrpSpPr>
            <a:grpSpLocks/>
          </p:cNvGrpSpPr>
          <p:nvPr/>
        </p:nvGrpSpPr>
        <p:grpSpPr bwMode="auto">
          <a:xfrm>
            <a:off x="2743200" y="990600"/>
            <a:ext cx="3048000" cy="2586038"/>
            <a:chOff x="3648" y="1203"/>
            <a:chExt cx="1920" cy="1629"/>
          </a:xfrm>
        </p:grpSpPr>
        <p:sp>
          <p:nvSpPr>
            <p:cNvPr id="338949" name="Rectangle 5"/>
            <p:cNvSpPr>
              <a:spLocks noChangeArrowheads="1"/>
            </p:cNvSpPr>
            <p:nvPr/>
          </p:nvSpPr>
          <p:spPr bwMode="auto">
            <a:xfrm>
              <a:off x="5172" y="2520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0" name="Rectangle 6"/>
            <p:cNvSpPr>
              <a:spLocks noChangeArrowheads="1"/>
            </p:cNvSpPr>
            <p:nvPr/>
          </p:nvSpPr>
          <p:spPr bwMode="auto">
            <a:xfrm>
              <a:off x="4776" y="2520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1" name="Rectangle 7"/>
            <p:cNvSpPr>
              <a:spLocks noChangeArrowheads="1"/>
            </p:cNvSpPr>
            <p:nvPr/>
          </p:nvSpPr>
          <p:spPr bwMode="auto">
            <a:xfrm>
              <a:off x="4380" y="2520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2" name="Rectangle 8"/>
            <p:cNvSpPr>
              <a:spLocks noChangeArrowheads="1"/>
            </p:cNvSpPr>
            <p:nvPr/>
          </p:nvSpPr>
          <p:spPr bwMode="auto">
            <a:xfrm>
              <a:off x="3984" y="2520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3" name="Rectangle 9"/>
            <p:cNvSpPr>
              <a:spLocks noChangeArrowheads="1"/>
            </p:cNvSpPr>
            <p:nvPr/>
          </p:nvSpPr>
          <p:spPr bwMode="auto">
            <a:xfrm>
              <a:off x="5172" y="2208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54" name="Rectangle 10"/>
            <p:cNvSpPr>
              <a:spLocks noChangeArrowheads="1"/>
            </p:cNvSpPr>
            <p:nvPr/>
          </p:nvSpPr>
          <p:spPr bwMode="auto">
            <a:xfrm>
              <a:off x="4776" y="2208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55" name="Rectangle 11"/>
            <p:cNvSpPr>
              <a:spLocks noChangeArrowheads="1"/>
            </p:cNvSpPr>
            <p:nvPr/>
          </p:nvSpPr>
          <p:spPr bwMode="auto">
            <a:xfrm>
              <a:off x="4380" y="2208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6" name="Rectangle 12"/>
            <p:cNvSpPr>
              <a:spLocks noChangeArrowheads="1"/>
            </p:cNvSpPr>
            <p:nvPr/>
          </p:nvSpPr>
          <p:spPr bwMode="auto">
            <a:xfrm>
              <a:off x="3984" y="2208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7" name="Rectangle 13"/>
            <p:cNvSpPr>
              <a:spLocks noChangeArrowheads="1"/>
            </p:cNvSpPr>
            <p:nvPr/>
          </p:nvSpPr>
          <p:spPr bwMode="auto">
            <a:xfrm>
              <a:off x="5172" y="1896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338958" name="Rectangle 14"/>
            <p:cNvSpPr>
              <a:spLocks noChangeArrowheads="1"/>
            </p:cNvSpPr>
            <p:nvPr/>
          </p:nvSpPr>
          <p:spPr bwMode="auto">
            <a:xfrm>
              <a:off x="4776" y="1896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59" name="Rectangle 15"/>
            <p:cNvSpPr>
              <a:spLocks noChangeArrowheads="1"/>
            </p:cNvSpPr>
            <p:nvPr/>
          </p:nvSpPr>
          <p:spPr bwMode="auto">
            <a:xfrm>
              <a:off x="4380" y="1896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0" name="Rectangle 16"/>
            <p:cNvSpPr>
              <a:spLocks noChangeArrowheads="1"/>
            </p:cNvSpPr>
            <p:nvPr/>
          </p:nvSpPr>
          <p:spPr bwMode="auto">
            <a:xfrm>
              <a:off x="3984" y="1896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1" name="Rectangle 17"/>
            <p:cNvSpPr>
              <a:spLocks noChangeArrowheads="1"/>
            </p:cNvSpPr>
            <p:nvPr/>
          </p:nvSpPr>
          <p:spPr bwMode="auto">
            <a:xfrm>
              <a:off x="5172" y="1584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2" name="Rectangle 18"/>
            <p:cNvSpPr>
              <a:spLocks noChangeArrowheads="1"/>
            </p:cNvSpPr>
            <p:nvPr/>
          </p:nvSpPr>
          <p:spPr bwMode="auto">
            <a:xfrm>
              <a:off x="4776" y="1584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3" name="Rectangle 19"/>
            <p:cNvSpPr>
              <a:spLocks noChangeArrowheads="1"/>
            </p:cNvSpPr>
            <p:nvPr/>
          </p:nvSpPr>
          <p:spPr bwMode="auto">
            <a:xfrm>
              <a:off x="4380" y="1584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338964" name="Rectangle 20"/>
            <p:cNvSpPr>
              <a:spLocks noChangeArrowheads="1"/>
            </p:cNvSpPr>
            <p:nvPr/>
          </p:nvSpPr>
          <p:spPr bwMode="auto">
            <a:xfrm>
              <a:off x="3984" y="1584"/>
              <a:ext cx="396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69676" name="Line 21"/>
            <p:cNvSpPr>
              <a:spLocks noChangeShapeType="1"/>
            </p:cNvSpPr>
            <p:nvPr/>
          </p:nvSpPr>
          <p:spPr bwMode="auto">
            <a:xfrm>
              <a:off x="3984" y="189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77" name="Line 22"/>
            <p:cNvSpPr>
              <a:spLocks noChangeShapeType="1"/>
            </p:cNvSpPr>
            <p:nvPr/>
          </p:nvSpPr>
          <p:spPr bwMode="auto">
            <a:xfrm>
              <a:off x="3984" y="220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78" name="Line 23"/>
            <p:cNvSpPr>
              <a:spLocks noChangeShapeType="1"/>
            </p:cNvSpPr>
            <p:nvPr/>
          </p:nvSpPr>
          <p:spPr bwMode="auto">
            <a:xfrm>
              <a:off x="3984" y="2520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79" name="Line 24"/>
            <p:cNvSpPr>
              <a:spLocks noChangeShapeType="1"/>
            </p:cNvSpPr>
            <p:nvPr/>
          </p:nvSpPr>
          <p:spPr bwMode="auto">
            <a:xfrm>
              <a:off x="3984" y="2832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0" name="Line 25"/>
            <p:cNvSpPr>
              <a:spLocks noChangeShapeType="1"/>
            </p:cNvSpPr>
            <p:nvPr/>
          </p:nvSpPr>
          <p:spPr bwMode="auto">
            <a:xfrm>
              <a:off x="4380" y="1584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1" name="Line 26"/>
            <p:cNvSpPr>
              <a:spLocks noChangeShapeType="1"/>
            </p:cNvSpPr>
            <p:nvPr/>
          </p:nvSpPr>
          <p:spPr bwMode="auto">
            <a:xfrm>
              <a:off x="4776" y="1584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2" name="Line 27"/>
            <p:cNvSpPr>
              <a:spLocks noChangeShapeType="1"/>
            </p:cNvSpPr>
            <p:nvPr/>
          </p:nvSpPr>
          <p:spPr bwMode="auto">
            <a:xfrm>
              <a:off x="5172" y="1584"/>
              <a:ext cx="0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3" name="Line 28"/>
            <p:cNvSpPr>
              <a:spLocks noChangeShapeType="1"/>
            </p:cNvSpPr>
            <p:nvPr/>
          </p:nvSpPr>
          <p:spPr bwMode="auto">
            <a:xfrm>
              <a:off x="5568" y="1584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4" name="Line 29"/>
            <p:cNvSpPr>
              <a:spLocks noChangeShapeType="1"/>
            </p:cNvSpPr>
            <p:nvPr/>
          </p:nvSpPr>
          <p:spPr bwMode="auto">
            <a:xfrm>
              <a:off x="3984" y="1584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5" name="Line 30"/>
            <p:cNvSpPr>
              <a:spLocks noChangeShapeType="1"/>
            </p:cNvSpPr>
            <p:nvPr/>
          </p:nvSpPr>
          <p:spPr bwMode="auto">
            <a:xfrm>
              <a:off x="3984" y="1584"/>
              <a:ext cx="0" cy="124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686" name="Text Box 31"/>
            <p:cNvSpPr txBox="1">
              <a:spLocks noChangeArrowheads="1"/>
            </p:cNvSpPr>
            <p:nvPr/>
          </p:nvSpPr>
          <p:spPr bwMode="auto">
            <a:xfrm>
              <a:off x="3648" y="1347"/>
              <a:ext cx="3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ab</a:t>
              </a:r>
            </a:p>
          </p:txBody>
        </p:sp>
        <p:sp>
          <p:nvSpPr>
            <p:cNvPr id="69687" name="Text Box 32"/>
            <p:cNvSpPr txBox="1">
              <a:spLocks noChangeArrowheads="1"/>
            </p:cNvSpPr>
            <p:nvPr/>
          </p:nvSpPr>
          <p:spPr bwMode="auto">
            <a:xfrm>
              <a:off x="3840" y="1203"/>
              <a:ext cx="3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r>
                <a:rPr lang="en-US" altLang="en-US" sz="2400"/>
                <a:t>cd</a:t>
              </a:r>
            </a:p>
          </p:txBody>
        </p:sp>
        <p:sp>
          <p:nvSpPr>
            <p:cNvPr id="69688" name="Line 33"/>
            <p:cNvSpPr>
              <a:spLocks noChangeShapeType="1"/>
            </p:cNvSpPr>
            <p:nvPr/>
          </p:nvSpPr>
          <p:spPr bwMode="auto">
            <a:xfrm flipH="1" flipV="1">
              <a:off x="3840" y="1344"/>
              <a:ext cx="144" cy="19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38981" name="Group 37"/>
          <p:cNvGrpSpPr>
            <a:grpSpLocks/>
          </p:cNvGrpSpPr>
          <p:nvPr/>
        </p:nvGrpSpPr>
        <p:grpSpPr bwMode="auto">
          <a:xfrm>
            <a:off x="3124200" y="2133600"/>
            <a:ext cx="2743200" cy="1524000"/>
            <a:chOff x="3744" y="1824"/>
            <a:chExt cx="1728" cy="960"/>
          </a:xfrm>
        </p:grpSpPr>
        <p:sp>
          <p:nvSpPr>
            <p:cNvPr id="69657" name="Rectangle 38"/>
            <p:cNvSpPr>
              <a:spLocks noChangeArrowheads="1"/>
            </p:cNvSpPr>
            <p:nvPr/>
          </p:nvSpPr>
          <p:spPr bwMode="auto">
            <a:xfrm>
              <a:off x="3888" y="2112"/>
              <a:ext cx="672" cy="528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9658" name="Rectangle 39"/>
            <p:cNvSpPr>
              <a:spLocks noChangeArrowheads="1"/>
            </p:cNvSpPr>
            <p:nvPr/>
          </p:nvSpPr>
          <p:spPr bwMode="auto">
            <a:xfrm>
              <a:off x="3744" y="2448"/>
              <a:ext cx="1728" cy="336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9659" name="Rectangle 40"/>
            <p:cNvSpPr>
              <a:spLocks noChangeArrowheads="1"/>
            </p:cNvSpPr>
            <p:nvPr/>
          </p:nvSpPr>
          <p:spPr bwMode="auto">
            <a:xfrm>
              <a:off x="5088" y="1824"/>
              <a:ext cx="288" cy="240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38985" name="Text Box 41"/>
          <p:cNvSpPr txBox="1">
            <a:spLocks noChangeArrowheads="1"/>
          </p:cNvSpPr>
          <p:nvPr/>
        </p:nvSpPr>
        <p:spPr bwMode="auto">
          <a:xfrm>
            <a:off x="457200" y="3911600"/>
            <a:ext cx="4624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buFontTx/>
              <a:buChar char="•"/>
            </a:pPr>
            <a:r>
              <a:rPr lang="ro-RO" altLang="en-US" sz="2800">
                <a:latin typeface="Garamond" pitchFamily="18" charset="0"/>
              </a:rPr>
              <a:t>f</a:t>
            </a:r>
            <a:r>
              <a:rPr lang="en-US" altLang="en-US" sz="2800">
                <a:latin typeface="Garamond" pitchFamily="18" charset="0"/>
              </a:rPr>
              <a:t>(</a:t>
            </a:r>
            <a:r>
              <a:rPr lang="ro-RO" altLang="en-US" sz="2800">
                <a:latin typeface="Garamond" pitchFamily="18" charset="0"/>
              </a:rPr>
              <a:t>a</a:t>
            </a:r>
            <a:r>
              <a:rPr lang="en-US" altLang="en-US" sz="2800">
                <a:latin typeface="Garamond" pitchFamily="18" charset="0"/>
              </a:rPr>
              <a:t>,</a:t>
            </a:r>
            <a:r>
              <a:rPr lang="ro-RO" altLang="en-US" sz="2800">
                <a:latin typeface="Garamond" pitchFamily="18" charset="0"/>
              </a:rPr>
              <a:t>b</a:t>
            </a:r>
            <a:r>
              <a:rPr lang="en-US" altLang="en-US" sz="2800">
                <a:latin typeface="Garamond" pitchFamily="18" charset="0"/>
              </a:rPr>
              <a:t>,</a:t>
            </a:r>
            <a:r>
              <a:rPr lang="ro-RO" altLang="en-US" sz="2800">
                <a:latin typeface="Garamond" pitchFamily="18" charset="0"/>
              </a:rPr>
              <a:t>c</a:t>
            </a:r>
            <a:r>
              <a:rPr lang="en-US" altLang="en-US" sz="2800">
                <a:latin typeface="Garamond" pitchFamily="18" charset="0"/>
              </a:rPr>
              <a:t>,d) = ab + ac + </a:t>
            </a:r>
            <a:r>
              <a:rPr lang="ro-RO" altLang="en-US" sz="2800">
                <a:latin typeface="Garamond" pitchFamily="18" charset="0"/>
              </a:rPr>
              <a:t>a </a:t>
            </a:r>
            <a:r>
              <a:rPr lang="en-US" altLang="en-US" sz="2800">
                <a:latin typeface="Garamond" pitchFamily="18" charset="0"/>
              </a:rPr>
              <a:t>b</a:t>
            </a:r>
            <a:r>
              <a:rPr lang="ro-RO" altLang="en-US" sz="2800">
                <a:latin typeface="Garamond" pitchFamily="18" charset="0"/>
              </a:rPr>
              <a:t> </a:t>
            </a:r>
            <a:r>
              <a:rPr lang="en-US" altLang="en-US" sz="2800">
                <a:latin typeface="Garamond" pitchFamily="18" charset="0"/>
              </a:rPr>
              <a:t>c</a:t>
            </a:r>
            <a:r>
              <a:rPr lang="ro-RO" altLang="en-US" sz="2800">
                <a:latin typeface="Garamond" pitchFamily="18" charset="0"/>
              </a:rPr>
              <a:t> </a:t>
            </a:r>
            <a:r>
              <a:rPr lang="en-US" altLang="en-US" sz="2800">
                <a:latin typeface="Garamond" pitchFamily="18" charset="0"/>
              </a:rPr>
              <a:t>d</a:t>
            </a:r>
          </a:p>
        </p:txBody>
      </p:sp>
      <p:sp>
        <p:nvSpPr>
          <p:cNvPr id="338986" name="Text Box 42"/>
          <p:cNvSpPr txBox="1">
            <a:spLocks noChangeArrowheads="1"/>
          </p:cNvSpPr>
          <p:nvPr/>
        </p:nvSpPr>
        <p:spPr bwMode="auto">
          <a:xfrm>
            <a:off x="457200" y="4445000"/>
            <a:ext cx="62878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buFontTx/>
              <a:buChar char="•"/>
            </a:pPr>
            <a:r>
              <a:rPr lang="ro-RO" altLang="en-US" sz="2800" dirty="0">
                <a:latin typeface="Garamond" pitchFamily="18" charset="0"/>
              </a:rPr>
              <a:t>Dual</a:t>
            </a:r>
            <a:r>
              <a:rPr lang="en-US" altLang="en-US" sz="2800" dirty="0">
                <a:latin typeface="Garamond" pitchFamily="18" charset="0"/>
              </a:rPr>
              <a:t> for</a:t>
            </a:r>
            <a:r>
              <a:rPr lang="ro-RO" altLang="en-US" sz="2800" dirty="0">
                <a:latin typeface="Garamond" pitchFamily="18" charset="0"/>
              </a:rPr>
              <a:t> f </a:t>
            </a:r>
            <a:r>
              <a:rPr lang="en-US" altLang="en-US" sz="2800" dirty="0">
                <a:latin typeface="Garamond" pitchFamily="18" charset="0"/>
              </a:rPr>
              <a:t>is</a:t>
            </a:r>
            <a:r>
              <a:rPr lang="ro-RO" altLang="en-US" sz="2800" dirty="0">
                <a:latin typeface="Garamond" pitchFamily="18" charset="0"/>
              </a:rPr>
              <a:t>:</a:t>
            </a:r>
            <a:r>
              <a:rPr lang="en-US" altLang="en-US" sz="2800" dirty="0">
                <a:latin typeface="Garamond" pitchFamily="18" charset="0"/>
              </a:rPr>
              <a:t>     (</a:t>
            </a:r>
            <a:r>
              <a:rPr lang="ro-RO" altLang="en-US" sz="2800" dirty="0">
                <a:latin typeface="Garamond" pitchFamily="18" charset="0"/>
              </a:rPr>
              <a:t>a</a:t>
            </a:r>
            <a:r>
              <a:rPr lang="en-US" altLang="en-US" sz="2800" dirty="0">
                <a:latin typeface="Garamond" pitchFamily="18" charset="0"/>
              </a:rPr>
              <a:t>+</a:t>
            </a:r>
            <a:r>
              <a:rPr lang="ro-RO" altLang="en-US" sz="2800" dirty="0">
                <a:latin typeface="Garamond" pitchFamily="18" charset="0"/>
              </a:rPr>
              <a:t>b</a:t>
            </a:r>
            <a:r>
              <a:rPr lang="en-US" altLang="en-US" sz="2800" dirty="0">
                <a:latin typeface="Garamond" pitchFamily="18" charset="0"/>
              </a:rPr>
              <a:t>)(</a:t>
            </a:r>
            <a:r>
              <a:rPr lang="ro-RO" altLang="en-US" sz="2800" dirty="0">
                <a:latin typeface="Garamond" pitchFamily="18" charset="0"/>
              </a:rPr>
              <a:t>a</a:t>
            </a:r>
            <a:r>
              <a:rPr lang="en-US" altLang="en-US" sz="2800" dirty="0">
                <a:latin typeface="Garamond" pitchFamily="18" charset="0"/>
              </a:rPr>
              <a:t>+</a:t>
            </a:r>
            <a:r>
              <a:rPr lang="ro-RO" altLang="en-US" sz="2800" dirty="0">
                <a:latin typeface="Garamond" pitchFamily="18" charset="0"/>
              </a:rPr>
              <a:t>c </a:t>
            </a:r>
            <a:r>
              <a:rPr lang="en-US" altLang="en-US" sz="2800" dirty="0">
                <a:latin typeface="Garamond" pitchFamily="18" charset="0"/>
              </a:rPr>
              <a:t>)(</a:t>
            </a:r>
            <a:r>
              <a:rPr lang="ro-RO" altLang="en-US" sz="2800" dirty="0">
                <a:latin typeface="Garamond" pitchFamily="18" charset="0"/>
              </a:rPr>
              <a:t>a </a:t>
            </a:r>
            <a:r>
              <a:rPr lang="en-US" altLang="en-US" sz="2800" dirty="0">
                <a:latin typeface="Garamond" pitchFamily="18" charset="0"/>
              </a:rPr>
              <a:t>+</a:t>
            </a:r>
            <a:r>
              <a:rPr lang="ro-RO" altLang="en-US" sz="2800" dirty="0">
                <a:latin typeface="Garamond" pitchFamily="18" charset="0"/>
              </a:rPr>
              <a:t>b</a:t>
            </a:r>
            <a:r>
              <a:rPr lang="en-US" altLang="en-US" sz="2800" dirty="0">
                <a:latin typeface="Garamond" pitchFamily="18" charset="0"/>
              </a:rPr>
              <a:t>+</a:t>
            </a:r>
            <a:r>
              <a:rPr lang="ro-RO" altLang="en-US" sz="2800" dirty="0">
                <a:latin typeface="Garamond" pitchFamily="18" charset="0"/>
              </a:rPr>
              <a:t>c</a:t>
            </a:r>
            <a:r>
              <a:rPr lang="en-US" altLang="en-US" sz="2800" dirty="0">
                <a:latin typeface="Garamond" pitchFamily="18" charset="0"/>
              </a:rPr>
              <a:t>+d</a:t>
            </a:r>
            <a:r>
              <a:rPr lang="ro-RO" altLang="en-US" sz="2800" dirty="0">
                <a:latin typeface="Garamond" pitchFamily="18" charset="0"/>
              </a:rPr>
              <a:t> </a:t>
            </a:r>
            <a:r>
              <a:rPr lang="en-US" altLang="en-US" sz="2800" dirty="0">
                <a:latin typeface="Garamond" pitchFamily="18" charset="0"/>
              </a:rPr>
              <a:t>)</a:t>
            </a:r>
          </a:p>
        </p:txBody>
      </p:sp>
      <p:sp>
        <p:nvSpPr>
          <p:cNvPr id="338989" name="Text Box 45"/>
          <p:cNvSpPr txBox="1">
            <a:spLocks noChangeArrowheads="1"/>
          </p:cNvSpPr>
          <p:nvPr/>
        </p:nvSpPr>
        <p:spPr bwMode="auto">
          <a:xfrm>
            <a:off x="457200" y="4978400"/>
            <a:ext cx="68878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800" dirty="0">
                <a:latin typeface="Garamond" pitchFamily="18" charset="0"/>
              </a:rPr>
              <a:t>Complementing all literals in the dual of</a:t>
            </a:r>
            <a:r>
              <a:rPr lang="ro-RO" altLang="en-US" sz="2800" dirty="0">
                <a:latin typeface="Garamond" pitchFamily="18" charset="0"/>
              </a:rPr>
              <a:t> </a:t>
            </a:r>
            <a:r>
              <a:rPr lang="en-US" altLang="en-US" sz="2800" dirty="0">
                <a:latin typeface="Garamond" pitchFamily="18" charset="0"/>
              </a:rPr>
              <a:t>(</a:t>
            </a:r>
            <a:r>
              <a:rPr lang="ro-RO" altLang="en-US" sz="2800" dirty="0">
                <a:latin typeface="Garamond" pitchFamily="18" charset="0"/>
              </a:rPr>
              <a:t>f </a:t>
            </a:r>
            <a:r>
              <a:rPr lang="en-US" altLang="en-US" sz="2800" dirty="0">
                <a:latin typeface="Garamond" pitchFamily="18" charset="0"/>
              </a:rPr>
              <a:t>)</a:t>
            </a:r>
            <a:r>
              <a:rPr lang="ro-RO" altLang="en-US" sz="2800" dirty="0">
                <a:latin typeface="Garamond" pitchFamily="18" charset="0"/>
              </a:rPr>
              <a:t>:</a:t>
            </a:r>
            <a:br>
              <a:rPr lang="en-US" altLang="en-US" sz="2800" dirty="0">
                <a:latin typeface="Garamond" pitchFamily="18" charset="0"/>
              </a:rPr>
            </a:br>
            <a:r>
              <a:rPr lang="ro-RO" altLang="en-US" sz="2800" dirty="0">
                <a:latin typeface="Garamond" pitchFamily="18" charset="0"/>
              </a:rPr>
              <a:t>f</a:t>
            </a:r>
            <a:r>
              <a:rPr lang="en-US" altLang="en-US" sz="2800" dirty="0">
                <a:latin typeface="Garamond" pitchFamily="18" charset="0"/>
              </a:rPr>
              <a:t> = (</a:t>
            </a:r>
            <a:r>
              <a:rPr lang="ro-RO" altLang="en-US" sz="2800" dirty="0">
                <a:latin typeface="Garamond" pitchFamily="18" charset="0"/>
              </a:rPr>
              <a:t>a </a:t>
            </a:r>
            <a:r>
              <a:rPr lang="en-US" altLang="en-US" sz="2800" dirty="0">
                <a:latin typeface="Garamond" pitchFamily="18" charset="0"/>
              </a:rPr>
              <a:t>+</a:t>
            </a:r>
            <a:r>
              <a:rPr lang="ro-RO" altLang="en-US" sz="2800" dirty="0">
                <a:latin typeface="Garamond" pitchFamily="18" charset="0"/>
              </a:rPr>
              <a:t>b</a:t>
            </a:r>
            <a:r>
              <a:rPr lang="en-US" altLang="en-US" sz="2800" dirty="0">
                <a:latin typeface="Garamond" pitchFamily="18" charset="0"/>
              </a:rPr>
              <a:t>)(</a:t>
            </a:r>
            <a:r>
              <a:rPr lang="ro-RO" altLang="en-US" sz="2800" dirty="0">
                <a:latin typeface="Garamond" pitchFamily="18" charset="0"/>
              </a:rPr>
              <a:t>a </a:t>
            </a:r>
            <a:r>
              <a:rPr lang="en-US" altLang="en-US" sz="2800" dirty="0">
                <a:latin typeface="Garamond" pitchFamily="18" charset="0"/>
              </a:rPr>
              <a:t>+</a:t>
            </a:r>
            <a:r>
              <a:rPr lang="ro-RO" altLang="en-US" sz="2800" dirty="0">
                <a:latin typeface="Garamond" pitchFamily="18" charset="0"/>
              </a:rPr>
              <a:t>c</a:t>
            </a:r>
            <a:r>
              <a:rPr lang="en-US" altLang="en-US" sz="2800" dirty="0">
                <a:latin typeface="Garamond" pitchFamily="18" charset="0"/>
              </a:rPr>
              <a:t>)(</a:t>
            </a:r>
            <a:r>
              <a:rPr lang="ro-RO" altLang="en-US" sz="2800" dirty="0">
                <a:latin typeface="Garamond" pitchFamily="18" charset="0"/>
              </a:rPr>
              <a:t>a</a:t>
            </a:r>
            <a:r>
              <a:rPr lang="en-US" altLang="en-US" sz="2800" dirty="0">
                <a:latin typeface="Garamond" pitchFamily="18" charset="0"/>
              </a:rPr>
              <a:t>+</a:t>
            </a:r>
            <a:r>
              <a:rPr lang="ro-RO" altLang="en-US" sz="2800" dirty="0">
                <a:latin typeface="Garamond" pitchFamily="18" charset="0"/>
              </a:rPr>
              <a:t>b</a:t>
            </a:r>
            <a:r>
              <a:rPr lang="en-US" altLang="en-US" sz="2800" dirty="0">
                <a:latin typeface="Garamond" pitchFamily="18" charset="0"/>
              </a:rPr>
              <a:t>+</a:t>
            </a:r>
            <a:r>
              <a:rPr lang="ro-RO" altLang="en-US" sz="2800" dirty="0">
                <a:latin typeface="Garamond" pitchFamily="18" charset="0"/>
              </a:rPr>
              <a:t>c</a:t>
            </a:r>
            <a:r>
              <a:rPr lang="en-US" altLang="en-US" sz="2800" dirty="0">
                <a:latin typeface="Garamond" pitchFamily="18" charset="0"/>
              </a:rPr>
              <a:t>+d) </a:t>
            </a:r>
            <a:br>
              <a:rPr lang="en-US" altLang="en-US" sz="2800" dirty="0">
                <a:latin typeface="Garamond" pitchFamily="18" charset="0"/>
              </a:rPr>
            </a:br>
            <a:endParaRPr lang="en-US" altLang="en-US" sz="2800" dirty="0">
              <a:latin typeface="Garamond" pitchFamily="18" charset="0"/>
            </a:endParaRPr>
          </a:p>
        </p:txBody>
      </p:sp>
      <p:sp>
        <p:nvSpPr>
          <p:cNvPr id="69642" name="Line 46"/>
          <p:cNvSpPr>
            <a:spLocks noChangeShapeType="1"/>
          </p:cNvSpPr>
          <p:nvPr/>
        </p:nvSpPr>
        <p:spPr bwMode="auto">
          <a:xfrm>
            <a:off x="28194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3" name="Line 47"/>
          <p:cNvSpPr>
            <a:spLocks noChangeShapeType="1"/>
          </p:cNvSpPr>
          <p:nvPr/>
        </p:nvSpPr>
        <p:spPr bwMode="auto">
          <a:xfrm>
            <a:off x="35052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4" name="Line 48"/>
          <p:cNvSpPr>
            <a:spLocks noChangeShapeType="1"/>
          </p:cNvSpPr>
          <p:nvPr/>
        </p:nvSpPr>
        <p:spPr bwMode="auto">
          <a:xfrm>
            <a:off x="41148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5" name="Line 49"/>
          <p:cNvSpPr>
            <a:spLocks noChangeShapeType="1"/>
          </p:cNvSpPr>
          <p:nvPr/>
        </p:nvSpPr>
        <p:spPr bwMode="auto">
          <a:xfrm>
            <a:off x="48768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6" name="Line 50"/>
          <p:cNvSpPr>
            <a:spLocks noChangeShapeType="1"/>
          </p:cNvSpPr>
          <p:nvPr/>
        </p:nvSpPr>
        <p:spPr bwMode="auto">
          <a:xfrm>
            <a:off x="37338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7" name="Line 51"/>
          <p:cNvSpPr>
            <a:spLocks noChangeShapeType="1"/>
          </p:cNvSpPr>
          <p:nvPr/>
        </p:nvSpPr>
        <p:spPr bwMode="auto">
          <a:xfrm>
            <a:off x="4572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8" name="Line 52"/>
          <p:cNvSpPr>
            <a:spLocks noChangeShapeType="1"/>
          </p:cNvSpPr>
          <p:nvPr/>
        </p:nvSpPr>
        <p:spPr bwMode="auto">
          <a:xfrm>
            <a:off x="49530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9" name="Line 53"/>
          <p:cNvSpPr>
            <a:spLocks noChangeShapeType="1"/>
          </p:cNvSpPr>
          <p:nvPr/>
        </p:nvSpPr>
        <p:spPr bwMode="auto">
          <a:xfrm>
            <a:off x="62484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54"/>
          <p:cNvSpPr>
            <a:spLocks noChangeShapeType="1"/>
          </p:cNvSpPr>
          <p:nvPr/>
        </p:nvSpPr>
        <p:spPr bwMode="auto">
          <a:xfrm>
            <a:off x="67818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Line 55"/>
          <p:cNvSpPr>
            <a:spLocks noChangeShapeType="1"/>
          </p:cNvSpPr>
          <p:nvPr/>
        </p:nvSpPr>
        <p:spPr bwMode="auto">
          <a:xfrm>
            <a:off x="9144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2" name="Line 56"/>
          <p:cNvSpPr>
            <a:spLocks noChangeShapeType="1"/>
          </p:cNvSpPr>
          <p:nvPr/>
        </p:nvSpPr>
        <p:spPr bwMode="auto">
          <a:xfrm>
            <a:off x="16764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3" name="Line 57"/>
          <p:cNvSpPr>
            <a:spLocks noChangeShapeType="1"/>
          </p:cNvSpPr>
          <p:nvPr/>
        </p:nvSpPr>
        <p:spPr bwMode="auto">
          <a:xfrm>
            <a:off x="25146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Line 58"/>
          <p:cNvSpPr>
            <a:spLocks noChangeShapeType="1"/>
          </p:cNvSpPr>
          <p:nvPr/>
        </p:nvSpPr>
        <p:spPr bwMode="auto">
          <a:xfrm>
            <a:off x="37338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5" name="Line 59"/>
          <p:cNvSpPr>
            <a:spLocks noChangeShapeType="1"/>
          </p:cNvSpPr>
          <p:nvPr/>
        </p:nvSpPr>
        <p:spPr bwMode="auto">
          <a:xfrm>
            <a:off x="41148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60"/>
          <p:cNvSpPr>
            <a:spLocks noChangeShapeType="1"/>
          </p:cNvSpPr>
          <p:nvPr/>
        </p:nvSpPr>
        <p:spPr bwMode="auto">
          <a:xfrm>
            <a:off x="2209800" y="449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263900" y="1182172"/>
            <a:ext cx="252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00      01      11     10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69394" y="1658541"/>
            <a:ext cx="5834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00 </a:t>
            </a:r>
          </a:p>
          <a:p>
            <a:endParaRPr lang="en-US" sz="1200" dirty="0"/>
          </a:p>
          <a:p>
            <a:r>
              <a:rPr lang="en-US" dirty="0"/>
              <a:t>01</a:t>
            </a:r>
          </a:p>
          <a:p>
            <a:r>
              <a:rPr lang="en-US" dirty="0"/>
              <a:t>      11     </a:t>
            </a:r>
          </a:p>
          <a:p>
            <a:endParaRPr lang="en-US" sz="1200" dirty="0"/>
          </a:p>
          <a:p>
            <a:r>
              <a:rPr lang="en-US" dirty="0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85" grpId="0"/>
      <p:bldP spid="338986" grpId="0"/>
      <p:bldP spid="33898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1DE4A1-0C39-4E9C-8B1A-DEB023034FF9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ABD661CF-88DD-4055-9366-AE49B1FD1F7A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300" dirty="0"/>
              <a:t>Redundant terms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7638"/>
            <a:ext cx="89154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It may exist combinations of values which:</a:t>
            </a:r>
          </a:p>
          <a:p>
            <a:pPr lvl="1" eaLnBrk="1" hangingPunct="1">
              <a:defRPr/>
            </a:pPr>
            <a:r>
              <a:rPr lang="en-US" sz="2400" dirty="0"/>
              <a:t>Will never happen</a:t>
            </a:r>
          </a:p>
          <a:p>
            <a:pPr lvl="1" eaLnBrk="1" hangingPunct="1">
              <a:defRPr/>
            </a:pPr>
            <a:r>
              <a:rPr lang="en-US" sz="2400" dirty="0"/>
              <a:t>It they are happening, the output doesn’t count</a:t>
            </a:r>
          </a:p>
          <a:p>
            <a:pPr eaLnBrk="1" hangingPunct="1">
              <a:defRPr/>
            </a:pPr>
            <a:r>
              <a:rPr lang="en-US" sz="2800" dirty="0"/>
              <a:t>The values of the function for such combinations are expressed by </a:t>
            </a:r>
            <a:r>
              <a:rPr lang="en-US" sz="2800" i="1" dirty="0"/>
              <a:t>redundant terms</a:t>
            </a:r>
            <a:r>
              <a:rPr lang="en-US" sz="2800" dirty="0"/>
              <a:t>.</a:t>
            </a:r>
          </a:p>
          <a:p>
            <a:pPr eaLnBrk="1" hangingPunct="1">
              <a:defRPr/>
            </a:pPr>
            <a:r>
              <a:rPr lang="en-US" sz="2800" dirty="0"/>
              <a:t>They are written with </a:t>
            </a:r>
            <a:r>
              <a:rPr lang="ro-RO" sz="2800" dirty="0"/>
              <a:t>R</a:t>
            </a:r>
            <a:r>
              <a:rPr lang="en-US" sz="2800" dirty="0"/>
              <a:t> (or </a:t>
            </a:r>
            <a:r>
              <a:rPr lang="en-US" sz="2800" i="1" dirty="0"/>
              <a:t>x</a:t>
            </a:r>
            <a:r>
              <a:rPr lang="en-US" sz="2800" dirty="0"/>
              <a:t>)</a:t>
            </a:r>
          </a:p>
          <a:p>
            <a:pPr eaLnBrk="1" hangingPunct="1">
              <a:defRPr/>
            </a:pPr>
            <a:r>
              <a:rPr lang="en-US" sz="2800" dirty="0"/>
              <a:t>The redundant terms can be used to simplify the functions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2319F4-EAFC-49FF-B9FE-55FB072D13AD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C3B2CFA3-E643-42B6-A79C-2719C104BB42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300" dirty="0"/>
              <a:t>	Example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67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Simplify the function f(</a:t>
            </a:r>
            <a:r>
              <a:rPr lang="ro-RO" dirty="0"/>
              <a:t>a</a:t>
            </a:r>
            <a:r>
              <a:rPr lang="en-US" dirty="0"/>
              <a:t>,</a:t>
            </a:r>
            <a:r>
              <a:rPr lang="ro-RO" dirty="0"/>
              <a:t>b</a:t>
            </a:r>
            <a:r>
              <a:rPr lang="en-US" dirty="0"/>
              <a:t>,</a:t>
            </a:r>
            <a:r>
              <a:rPr lang="ro-RO" dirty="0"/>
              <a:t>c</a:t>
            </a:r>
            <a:r>
              <a:rPr lang="en-US" dirty="0"/>
              <a:t>,d) </a:t>
            </a:r>
            <a:br>
              <a:rPr lang="en-US" dirty="0"/>
            </a:br>
            <a:r>
              <a:rPr lang="en-US" dirty="0"/>
              <a:t>which diagram is</a:t>
            </a:r>
            <a:r>
              <a:rPr lang="ro-RO" dirty="0"/>
              <a:t>: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f = </a:t>
            </a:r>
            <a:r>
              <a:rPr lang="ro-RO" dirty="0"/>
              <a:t>a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c</a:t>
            </a:r>
            <a:r>
              <a:rPr lang="en-US" dirty="0">
                <a:latin typeface="Comic Sans MS"/>
              </a:rPr>
              <a:t>’</a:t>
            </a:r>
            <a:r>
              <a:rPr lang="en-US" dirty="0" err="1"/>
              <a:t>d+ab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+cd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+</a:t>
            </a:r>
            <a:r>
              <a:rPr lang="en-US" dirty="0" err="1"/>
              <a:t>a</a:t>
            </a:r>
            <a:r>
              <a:rPr lang="en-US" dirty="0" err="1">
                <a:latin typeface="Comic Sans MS"/>
              </a:rPr>
              <a:t>’</a:t>
            </a:r>
            <a:r>
              <a:rPr lang="en-US" dirty="0" err="1"/>
              <a:t>bc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	or</a:t>
            </a:r>
          </a:p>
          <a:p>
            <a:pPr eaLnBrk="1" hangingPunct="1">
              <a:defRPr/>
            </a:pPr>
            <a:r>
              <a:rPr lang="en-US" dirty="0"/>
              <a:t>f = </a:t>
            </a:r>
            <a:r>
              <a:rPr lang="ro-RO" dirty="0"/>
              <a:t>a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c</a:t>
            </a:r>
            <a:r>
              <a:rPr lang="en-US" dirty="0">
                <a:latin typeface="Comic Sans MS"/>
              </a:rPr>
              <a:t>’</a:t>
            </a:r>
            <a:r>
              <a:rPr lang="en-US" dirty="0" err="1"/>
              <a:t>d+ab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+cd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+</a:t>
            </a:r>
            <a:r>
              <a:rPr lang="en-US" dirty="0" err="1"/>
              <a:t>a</a:t>
            </a:r>
            <a:r>
              <a:rPr lang="en-US" dirty="0" err="1">
                <a:latin typeface="Comic Sans MS"/>
              </a:rPr>
              <a:t>’</a:t>
            </a:r>
            <a:r>
              <a:rPr lang="en-US" dirty="0" err="1"/>
              <a:t>bd</a:t>
            </a:r>
            <a:r>
              <a:rPr lang="en-US" dirty="0">
                <a:latin typeface="Comic Sans MS"/>
              </a:rPr>
              <a:t>’</a:t>
            </a: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The 3</a:t>
            </a:r>
            <a:r>
              <a:rPr lang="en-US" baseline="30000" dirty="0"/>
              <a:t>rd</a:t>
            </a:r>
            <a:r>
              <a:rPr lang="en-US" dirty="0"/>
              <a:t> solution?</a:t>
            </a:r>
          </a:p>
        </p:txBody>
      </p:sp>
      <p:grpSp>
        <p:nvGrpSpPr>
          <p:cNvPr id="71686" name="Group 4"/>
          <p:cNvGrpSpPr>
            <a:grpSpLocks/>
          </p:cNvGrpSpPr>
          <p:nvPr/>
        </p:nvGrpSpPr>
        <p:grpSpPr bwMode="auto">
          <a:xfrm>
            <a:off x="6629400" y="2819400"/>
            <a:ext cx="1600200" cy="1581150"/>
            <a:chOff x="4464" y="1104"/>
            <a:chExt cx="1008" cy="996"/>
          </a:xfrm>
        </p:grpSpPr>
        <p:sp>
          <p:nvSpPr>
            <p:cNvPr id="238597" name="Rectangle 5"/>
            <p:cNvSpPr>
              <a:spLocks noChangeArrowheads="1"/>
            </p:cNvSpPr>
            <p:nvPr/>
          </p:nvSpPr>
          <p:spPr bwMode="auto">
            <a:xfrm>
              <a:off x="5220" y="1851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598" name="Rectangle 6"/>
            <p:cNvSpPr>
              <a:spLocks noChangeArrowheads="1"/>
            </p:cNvSpPr>
            <p:nvPr/>
          </p:nvSpPr>
          <p:spPr bwMode="auto">
            <a:xfrm>
              <a:off x="4968" y="1851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599" name="Rectangle 7"/>
            <p:cNvSpPr>
              <a:spLocks noChangeArrowheads="1"/>
            </p:cNvSpPr>
            <p:nvPr/>
          </p:nvSpPr>
          <p:spPr bwMode="auto">
            <a:xfrm>
              <a:off x="4716" y="1851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0" name="Rectangle 8"/>
            <p:cNvSpPr>
              <a:spLocks noChangeArrowheads="1"/>
            </p:cNvSpPr>
            <p:nvPr/>
          </p:nvSpPr>
          <p:spPr bwMode="auto">
            <a:xfrm>
              <a:off x="4464" y="1851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1" name="Rectangle 9"/>
            <p:cNvSpPr>
              <a:spLocks noChangeArrowheads="1"/>
            </p:cNvSpPr>
            <p:nvPr/>
          </p:nvSpPr>
          <p:spPr bwMode="auto">
            <a:xfrm>
              <a:off x="5220" y="1602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02" name="Rectangle 10"/>
            <p:cNvSpPr>
              <a:spLocks noChangeArrowheads="1"/>
            </p:cNvSpPr>
            <p:nvPr/>
          </p:nvSpPr>
          <p:spPr bwMode="auto">
            <a:xfrm>
              <a:off x="4968" y="1602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03" name="Rectangle 11"/>
            <p:cNvSpPr>
              <a:spLocks noChangeArrowheads="1"/>
            </p:cNvSpPr>
            <p:nvPr/>
          </p:nvSpPr>
          <p:spPr bwMode="auto">
            <a:xfrm>
              <a:off x="4716" y="1602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04" name="Rectangle 12"/>
            <p:cNvSpPr>
              <a:spLocks noChangeArrowheads="1"/>
            </p:cNvSpPr>
            <p:nvPr/>
          </p:nvSpPr>
          <p:spPr bwMode="auto">
            <a:xfrm>
              <a:off x="4464" y="1602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05" name="Rectangle 13"/>
            <p:cNvSpPr>
              <a:spLocks noChangeArrowheads="1"/>
            </p:cNvSpPr>
            <p:nvPr/>
          </p:nvSpPr>
          <p:spPr bwMode="auto">
            <a:xfrm>
              <a:off x="5220" y="135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6" name="Rectangle 14"/>
            <p:cNvSpPr>
              <a:spLocks noChangeArrowheads="1"/>
            </p:cNvSpPr>
            <p:nvPr/>
          </p:nvSpPr>
          <p:spPr bwMode="auto">
            <a:xfrm>
              <a:off x="4968" y="135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07" name="Rectangle 15"/>
            <p:cNvSpPr>
              <a:spLocks noChangeArrowheads="1"/>
            </p:cNvSpPr>
            <p:nvPr/>
          </p:nvSpPr>
          <p:spPr bwMode="auto">
            <a:xfrm>
              <a:off x="4716" y="135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8" name="Rectangle 16"/>
            <p:cNvSpPr>
              <a:spLocks noChangeArrowheads="1"/>
            </p:cNvSpPr>
            <p:nvPr/>
          </p:nvSpPr>
          <p:spPr bwMode="auto">
            <a:xfrm>
              <a:off x="4464" y="135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09" name="Rectangle 17"/>
            <p:cNvSpPr>
              <a:spLocks noChangeArrowheads="1"/>
            </p:cNvSpPr>
            <p:nvPr/>
          </p:nvSpPr>
          <p:spPr bwMode="auto">
            <a:xfrm>
              <a:off x="5220" y="110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10" name="Rectangle 18"/>
            <p:cNvSpPr>
              <a:spLocks noChangeArrowheads="1"/>
            </p:cNvSpPr>
            <p:nvPr/>
          </p:nvSpPr>
          <p:spPr bwMode="auto">
            <a:xfrm>
              <a:off x="4968" y="110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11" name="Rectangle 19"/>
            <p:cNvSpPr>
              <a:spLocks noChangeArrowheads="1"/>
            </p:cNvSpPr>
            <p:nvPr/>
          </p:nvSpPr>
          <p:spPr bwMode="auto">
            <a:xfrm>
              <a:off x="4716" y="110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12" name="Rectangle 20"/>
            <p:cNvSpPr>
              <a:spLocks noChangeArrowheads="1"/>
            </p:cNvSpPr>
            <p:nvPr/>
          </p:nvSpPr>
          <p:spPr bwMode="auto">
            <a:xfrm>
              <a:off x="4464" y="110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71777" name="Line 21"/>
            <p:cNvSpPr>
              <a:spLocks noChangeShapeType="1"/>
            </p:cNvSpPr>
            <p:nvPr/>
          </p:nvSpPr>
          <p:spPr bwMode="auto">
            <a:xfrm>
              <a:off x="4464" y="1353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78" name="Line 22"/>
            <p:cNvSpPr>
              <a:spLocks noChangeShapeType="1"/>
            </p:cNvSpPr>
            <p:nvPr/>
          </p:nvSpPr>
          <p:spPr bwMode="auto">
            <a:xfrm>
              <a:off x="4464" y="1602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79" name="Line 23"/>
            <p:cNvSpPr>
              <a:spLocks noChangeShapeType="1"/>
            </p:cNvSpPr>
            <p:nvPr/>
          </p:nvSpPr>
          <p:spPr bwMode="auto">
            <a:xfrm>
              <a:off x="4464" y="1851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0" name="Line 24"/>
            <p:cNvSpPr>
              <a:spLocks noChangeShapeType="1"/>
            </p:cNvSpPr>
            <p:nvPr/>
          </p:nvSpPr>
          <p:spPr bwMode="auto">
            <a:xfrm>
              <a:off x="4464" y="2100"/>
              <a:ext cx="10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1" name="Line 25"/>
            <p:cNvSpPr>
              <a:spLocks noChangeShapeType="1"/>
            </p:cNvSpPr>
            <p:nvPr/>
          </p:nvSpPr>
          <p:spPr bwMode="auto">
            <a:xfrm>
              <a:off x="4716" y="1104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2" name="Line 26"/>
            <p:cNvSpPr>
              <a:spLocks noChangeShapeType="1"/>
            </p:cNvSpPr>
            <p:nvPr/>
          </p:nvSpPr>
          <p:spPr bwMode="auto">
            <a:xfrm>
              <a:off x="4968" y="1104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3" name="Line 27"/>
            <p:cNvSpPr>
              <a:spLocks noChangeShapeType="1"/>
            </p:cNvSpPr>
            <p:nvPr/>
          </p:nvSpPr>
          <p:spPr bwMode="auto">
            <a:xfrm>
              <a:off x="5220" y="1104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4" name="Line 28"/>
            <p:cNvSpPr>
              <a:spLocks noChangeShapeType="1"/>
            </p:cNvSpPr>
            <p:nvPr/>
          </p:nvSpPr>
          <p:spPr bwMode="auto">
            <a:xfrm>
              <a:off x="5472" y="1104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5" name="Line 29"/>
            <p:cNvSpPr>
              <a:spLocks noChangeShapeType="1"/>
            </p:cNvSpPr>
            <p:nvPr/>
          </p:nvSpPr>
          <p:spPr bwMode="auto">
            <a:xfrm>
              <a:off x="4464" y="1104"/>
              <a:ext cx="10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6" name="Line 30"/>
            <p:cNvSpPr>
              <a:spLocks noChangeShapeType="1"/>
            </p:cNvSpPr>
            <p:nvPr/>
          </p:nvSpPr>
          <p:spPr bwMode="auto">
            <a:xfrm>
              <a:off x="4464" y="1104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7" name="Rectangle 31"/>
            <p:cNvSpPr>
              <a:spLocks noChangeArrowheads="1"/>
            </p:cNvSpPr>
            <p:nvPr/>
          </p:nvSpPr>
          <p:spPr bwMode="auto">
            <a:xfrm>
              <a:off x="5280" y="1152"/>
              <a:ext cx="144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88" name="Rectangle 32"/>
            <p:cNvSpPr>
              <a:spLocks noChangeArrowheads="1"/>
            </p:cNvSpPr>
            <p:nvPr/>
          </p:nvSpPr>
          <p:spPr bwMode="auto">
            <a:xfrm>
              <a:off x="4512" y="1872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89" name="Rectangle 33"/>
            <p:cNvSpPr>
              <a:spLocks noChangeArrowheads="1"/>
            </p:cNvSpPr>
            <p:nvPr/>
          </p:nvSpPr>
          <p:spPr bwMode="auto">
            <a:xfrm>
              <a:off x="4752" y="1152"/>
              <a:ext cx="192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90" name="Rectangle 34"/>
            <p:cNvSpPr>
              <a:spLocks noChangeArrowheads="1"/>
            </p:cNvSpPr>
            <p:nvPr/>
          </p:nvSpPr>
          <p:spPr bwMode="auto">
            <a:xfrm>
              <a:off x="4512" y="1392"/>
              <a:ext cx="384" cy="192"/>
            </a:xfrm>
            <a:prstGeom prst="rect">
              <a:avLst/>
            </a:prstGeom>
            <a:noFill/>
            <a:ln w="25400">
              <a:solidFill>
                <a:schemeClr val="hlink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71687" name="Group 146"/>
          <p:cNvGrpSpPr>
            <a:grpSpLocks/>
          </p:cNvGrpSpPr>
          <p:nvPr/>
        </p:nvGrpSpPr>
        <p:grpSpPr bwMode="auto">
          <a:xfrm>
            <a:off x="6477000" y="4724400"/>
            <a:ext cx="1905000" cy="1581150"/>
            <a:chOff x="4368" y="2976"/>
            <a:chExt cx="1200" cy="996"/>
          </a:xfrm>
        </p:grpSpPr>
        <p:sp>
          <p:nvSpPr>
            <p:cNvPr id="238628" name="Rectangle 36"/>
            <p:cNvSpPr>
              <a:spLocks noChangeArrowheads="1"/>
            </p:cNvSpPr>
            <p:nvPr/>
          </p:nvSpPr>
          <p:spPr bwMode="auto">
            <a:xfrm>
              <a:off x="5220" y="372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29" name="Rectangle 37"/>
            <p:cNvSpPr>
              <a:spLocks noChangeArrowheads="1"/>
            </p:cNvSpPr>
            <p:nvPr/>
          </p:nvSpPr>
          <p:spPr bwMode="auto">
            <a:xfrm>
              <a:off x="4968" y="372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30" name="Rectangle 38"/>
            <p:cNvSpPr>
              <a:spLocks noChangeArrowheads="1"/>
            </p:cNvSpPr>
            <p:nvPr/>
          </p:nvSpPr>
          <p:spPr bwMode="auto">
            <a:xfrm>
              <a:off x="4716" y="372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31" name="Rectangle 39"/>
            <p:cNvSpPr>
              <a:spLocks noChangeArrowheads="1"/>
            </p:cNvSpPr>
            <p:nvPr/>
          </p:nvSpPr>
          <p:spPr bwMode="auto">
            <a:xfrm>
              <a:off x="4464" y="3723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32" name="Rectangle 40"/>
            <p:cNvSpPr>
              <a:spLocks noChangeArrowheads="1"/>
            </p:cNvSpPr>
            <p:nvPr/>
          </p:nvSpPr>
          <p:spPr bwMode="auto">
            <a:xfrm>
              <a:off x="5220" y="347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33" name="Rectangle 41"/>
            <p:cNvSpPr>
              <a:spLocks noChangeArrowheads="1"/>
            </p:cNvSpPr>
            <p:nvPr/>
          </p:nvSpPr>
          <p:spPr bwMode="auto">
            <a:xfrm>
              <a:off x="4968" y="347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x</a:t>
              </a:r>
            </a:p>
          </p:txBody>
        </p:sp>
        <p:sp>
          <p:nvSpPr>
            <p:cNvPr id="238634" name="Rectangle 42"/>
            <p:cNvSpPr>
              <a:spLocks noChangeArrowheads="1"/>
            </p:cNvSpPr>
            <p:nvPr/>
          </p:nvSpPr>
          <p:spPr bwMode="auto">
            <a:xfrm>
              <a:off x="4716" y="347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35" name="Rectangle 43"/>
            <p:cNvSpPr>
              <a:spLocks noChangeArrowheads="1"/>
            </p:cNvSpPr>
            <p:nvPr/>
          </p:nvSpPr>
          <p:spPr bwMode="auto">
            <a:xfrm>
              <a:off x="4464" y="3474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36" name="Rectangle 44"/>
            <p:cNvSpPr>
              <a:spLocks noChangeArrowheads="1"/>
            </p:cNvSpPr>
            <p:nvPr/>
          </p:nvSpPr>
          <p:spPr bwMode="auto">
            <a:xfrm>
              <a:off x="5220" y="3225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37" name="Rectangle 45"/>
            <p:cNvSpPr>
              <a:spLocks noChangeArrowheads="1"/>
            </p:cNvSpPr>
            <p:nvPr/>
          </p:nvSpPr>
          <p:spPr bwMode="auto">
            <a:xfrm>
              <a:off x="4968" y="3225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38" name="Rectangle 46"/>
            <p:cNvSpPr>
              <a:spLocks noChangeArrowheads="1"/>
            </p:cNvSpPr>
            <p:nvPr/>
          </p:nvSpPr>
          <p:spPr bwMode="auto">
            <a:xfrm>
              <a:off x="4716" y="3225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39" name="Rectangle 47"/>
            <p:cNvSpPr>
              <a:spLocks noChangeArrowheads="1"/>
            </p:cNvSpPr>
            <p:nvPr/>
          </p:nvSpPr>
          <p:spPr bwMode="auto">
            <a:xfrm>
              <a:off x="4464" y="3225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40" name="Rectangle 48"/>
            <p:cNvSpPr>
              <a:spLocks noChangeArrowheads="1"/>
            </p:cNvSpPr>
            <p:nvPr/>
          </p:nvSpPr>
          <p:spPr bwMode="auto">
            <a:xfrm>
              <a:off x="5220" y="2976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41" name="Rectangle 49"/>
            <p:cNvSpPr>
              <a:spLocks noChangeArrowheads="1"/>
            </p:cNvSpPr>
            <p:nvPr/>
          </p:nvSpPr>
          <p:spPr bwMode="auto">
            <a:xfrm>
              <a:off x="4968" y="2976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238642" name="Rectangle 50"/>
            <p:cNvSpPr>
              <a:spLocks noChangeArrowheads="1"/>
            </p:cNvSpPr>
            <p:nvPr/>
          </p:nvSpPr>
          <p:spPr bwMode="auto">
            <a:xfrm>
              <a:off x="4716" y="2976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1</a:t>
              </a:r>
            </a:p>
          </p:txBody>
        </p:sp>
        <p:sp>
          <p:nvSpPr>
            <p:cNvPr id="238643" name="Rectangle 51"/>
            <p:cNvSpPr>
              <a:spLocks noChangeArrowheads="1"/>
            </p:cNvSpPr>
            <p:nvPr/>
          </p:nvSpPr>
          <p:spPr bwMode="auto">
            <a:xfrm>
              <a:off x="4464" y="2976"/>
              <a:ext cx="25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r>
                <a:rPr lang="en-US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</a:rPr>
                <a:t>0</a:t>
              </a:r>
            </a:p>
          </p:txBody>
        </p:sp>
        <p:sp>
          <p:nvSpPr>
            <p:cNvPr id="71742" name="Line 52"/>
            <p:cNvSpPr>
              <a:spLocks noChangeShapeType="1"/>
            </p:cNvSpPr>
            <p:nvPr/>
          </p:nvSpPr>
          <p:spPr bwMode="auto">
            <a:xfrm>
              <a:off x="4464" y="322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3" name="Line 53"/>
            <p:cNvSpPr>
              <a:spLocks noChangeShapeType="1"/>
            </p:cNvSpPr>
            <p:nvPr/>
          </p:nvSpPr>
          <p:spPr bwMode="auto">
            <a:xfrm>
              <a:off x="4464" y="3474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4" name="Line 54"/>
            <p:cNvSpPr>
              <a:spLocks noChangeShapeType="1"/>
            </p:cNvSpPr>
            <p:nvPr/>
          </p:nvSpPr>
          <p:spPr bwMode="auto">
            <a:xfrm>
              <a:off x="4464" y="3723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5" name="Line 55"/>
            <p:cNvSpPr>
              <a:spLocks noChangeShapeType="1"/>
            </p:cNvSpPr>
            <p:nvPr/>
          </p:nvSpPr>
          <p:spPr bwMode="auto">
            <a:xfrm>
              <a:off x="4464" y="3972"/>
              <a:ext cx="10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6" name="Line 56"/>
            <p:cNvSpPr>
              <a:spLocks noChangeShapeType="1"/>
            </p:cNvSpPr>
            <p:nvPr/>
          </p:nvSpPr>
          <p:spPr bwMode="auto">
            <a:xfrm>
              <a:off x="4716" y="297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7" name="Line 57"/>
            <p:cNvSpPr>
              <a:spLocks noChangeShapeType="1"/>
            </p:cNvSpPr>
            <p:nvPr/>
          </p:nvSpPr>
          <p:spPr bwMode="auto">
            <a:xfrm>
              <a:off x="4968" y="297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8" name="Line 58"/>
            <p:cNvSpPr>
              <a:spLocks noChangeShapeType="1"/>
            </p:cNvSpPr>
            <p:nvPr/>
          </p:nvSpPr>
          <p:spPr bwMode="auto">
            <a:xfrm>
              <a:off x="5220" y="297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49" name="Line 59"/>
            <p:cNvSpPr>
              <a:spLocks noChangeShapeType="1"/>
            </p:cNvSpPr>
            <p:nvPr/>
          </p:nvSpPr>
          <p:spPr bwMode="auto">
            <a:xfrm>
              <a:off x="5472" y="2976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50" name="Line 60"/>
            <p:cNvSpPr>
              <a:spLocks noChangeShapeType="1"/>
            </p:cNvSpPr>
            <p:nvPr/>
          </p:nvSpPr>
          <p:spPr bwMode="auto">
            <a:xfrm>
              <a:off x="4464" y="2976"/>
              <a:ext cx="100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51" name="Line 61"/>
            <p:cNvSpPr>
              <a:spLocks noChangeShapeType="1"/>
            </p:cNvSpPr>
            <p:nvPr/>
          </p:nvSpPr>
          <p:spPr bwMode="auto">
            <a:xfrm>
              <a:off x="4464" y="2976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52" name="Rectangle 62"/>
            <p:cNvSpPr>
              <a:spLocks noChangeArrowheads="1"/>
            </p:cNvSpPr>
            <p:nvPr/>
          </p:nvSpPr>
          <p:spPr bwMode="auto">
            <a:xfrm>
              <a:off x="5280" y="3024"/>
              <a:ext cx="144" cy="9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53" name="Rectangle 63"/>
            <p:cNvSpPr>
              <a:spLocks noChangeArrowheads="1"/>
            </p:cNvSpPr>
            <p:nvPr/>
          </p:nvSpPr>
          <p:spPr bwMode="auto">
            <a:xfrm>
              <a:off x="4512" y="3744"/>
              <a:ext cx="912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54" name="Rectangle 64"/>
            <p:cNvSpPr>
              <a:spLocks noChangeArrowheads="1"/>
            </p:cNvSpPr>
            <p:nvPr/>
          </p:nvSpPr>
          <p:spPr bwMode="auto">
            <a:xfrm>
              <a:off x="4752" y="3024"/>
              <a:ext cx="192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55" name="Line 65"/>
            <p:cNvSpPr>
              <a:spLocks noChangeShapeType="1"/>
            </p:cNvSpPr>
            <p:nvPr/>
          </p:nvSpPr>
          <p:spPr bwMode="auto">
            <a:xfrm>
              <a:off x="4368" y="3264"/>
              <a:ext cx="28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6" name="Line 66"/>
            <p:cNvSpPr>
              <a:spLocks noChangeShapeType="1"/>
            </p:cNvSpPr>
            <p:nvPr/>
          </p:nvSpPr>
          <p:spPr bwMode="auto">
            <a:xfrm>
              <a:off x="4368" y="3408"/>
              <a:ext cx="28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7" name="Line 67"/>
            <p:cNvSpPr>
              <a:spLocks noChangeShapeType="1"/>
            </p:cNvSpPr>
            <p:nvPr/>
          </p:nvSpPr>
          <p:spPr bwMode="auto">
            <a:xfrm>
              <a:off x="4656" y="3264"/>
              <a:ext cx="0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8" name="Line 68"/>
            <p:cNvSpPr>
              <a:spLocks noChangeShapeType="1"/>
            </p:cNvSpPr>
            <p:nvPr/>
          </p:nvSpPr>
          <p:spPr bwMode="auto">
            <a:xfrm flipH="1">
              <a:off x="5232" y="3264"/>
              <a:ext cx="336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9" name="Line 69"/>
            <p:cNvSpPr>
              <a:spLocks noChangeShapeType="1"/>
            </p:cNvSpPr>
            <p:nvPr/>
          </p:nvSpPr>
          <p:spPr bwMode="auto">
            <a:xfrm flipH="1">
              <a:off x="5232" y="3408"/>
              <a:ext cx="336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0" name="Line 70"/>
            <p:cNvSpPr>
              <a:spLocks noChangeShapeType="1"/>
            </p:cNvSpPr>
            <p:nvPr/>
          </p:nvSpPr>
          <p:spPr bwMode="auto">
            <a:xfrm flipH="1">
              <a:off x="5280" y="3264"/>
              <a:ext cx="0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38663" name="Group 71"/>
          <p:cNvGraphicFramePr>
            <a:graphicFrameLocks noGrp="1"/>
          </p:cNvGraphicFramePr>
          <p:nvPr/>
        </p:nvGraphicFramePr>
        <p:xfrm>
          <a:off x="6629400" y="857250"/>
          <a:ext cx="1600200" cy="1584816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715" name="Text Box 99"/>
          <p:cNvSpPr txBox="1">
            <a:spLocks noChangeArrowheads="1"/>
          </p:cNvSpPr>
          <p:nvPr/>
        </p:nvSpPr>
        <p:spPr bwMode="auto">
          <a:xfrm>
            <a:off x="5943600" y="45720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ab</a:t>
            </a:r>
          </a:p>
        </p:txBody>
      </p:sp>
      <p:sp>
        <p:nvSpPr>
          <p:cNvPr id="71716" name="Text Box 100"/>
          <p:cNvSpPr txBox="1">
            <a:spLocks noChangeArrowheads="1"/>
          </p:cNvSpPr>
          <p:nvPr/>
        </p:nvSpPr>
        <p:spPr bwMode="auto">
          <a:xfrm>
            <a:off x="6248400" y="22860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cd</a:t>
            </a:r>
          </a:p>
        </p:txBody>
      </p:sp>
      <p:sp>
        <p:nvSpPr>
          <p:cNvPr id="71717" name="Line 101"/>
          <p:cNvSpPr>
            <a:spLocks noChangeShapeType="1"/>
          </p:cNvSpPr>
          <p:nvPr/>
        </p:nvSpPr>
        <p:spPr bwMode="auto">
          <a:xfrm flipH="1" flipV="1">
            <a:off x="6172200" y="381000"/>
            <a:ext cx="381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18" name="Text Box 102"/>
          <p:cNvSpPr txBox="1">
            <a:spLocks noChangeArrowheads="1"/>
          </p:cNvSpPr>
          <p:nvPr/>
        </p:nvSpPr>
        <p:spPr bwMode="auto">
          <a:xfrm>
            <a:off x="6184900" y="88582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dirty="0"/>
              <a:t>00</a:t>
            </a:r>
          </a:p>
        </p:txBody>
      </p:sp>
      <p:sp>
        <p:nvSpPr>
          <p:cNvPr id="71719" name="Text Box 103"/>
          <p:cNvSpPr txBox="1">
            <a:spLocks noChangeArrowheads="1"/>
          </p:cNvSpPr>
          <p:nvPr/>
        </p:nvSpPr>
        <p:spPr bwMode="auto">
          <a:xfrm>
            <a:off x="6172200" y="1279525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01</a:t>
            </a:r>
          </a:p>
        </p:txBody>
      </p:sp>
      <p:sp>
        <p:nvSpPr>
          <p:cNvPr id="71720" name="Text Box 104"/>
          <p:cNvSpPr txBox="1">
            <a:spLocks noChangeArrowheads="1"/>
          </p:cNvSpPr>
          <p:nvPr/>
        </p:nvSpPr>
        <p:spPr bwMode="auto">
          <a:xfrm>
            <a:off x="6172200" y="16764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11 </a:t>
            </a:r>
          </a:p>
        </p:txBody>
      </p:sp>
      <p:sp>
        <p:nvSpPr>
          <p:cNvPr id="71721" name="Text Box 105"/>
          <p:cNvSpPr txBox="1">
            <a:spLocks noChangeArrowheads="1"/>
          </p:cNvSpPr>
          <p:nvPr/>
        </p:nvSpPr>
        <p:spPr bwMode="auto">
          <a:xfrm>
            <a:off x="6172200" y="2041525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10</a:t>
            </a:r>
          </a:p>
        </p:txBody>
      </p:sp>
      <p:sp>
        <p:nvSpPr>
          <p:cNvPr id="71722" name="Text Box 106"/>
          <p:cNvSpPr txBox="1">
            <a:spLocks noChangeArrowheads="1"/>
          </p:cNvSpPr>
          <p:nvPr/>
        </p:nvSpPr>
        <p:spPr bwMode="auto">
          <a:xfrm>
            <a:off x="6553200" y="5334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dirty="0"/>
              <a:t>00</a:t>
            </a:r>
          </a:p>
        </p:txBody>
      </p:sp>
      <p:sp>
        <p:nvSpPr>
          <p:cNvPr id="71723" name="Text Box 107"/>
          <p:cNvSpPr txBox="1">
            <a:spLocks noChangeArrowheads="1"/>
          </p:cNvSpPr>
          <p:nvPr/>
        </p:nvSpPr>
        <p:spPr bwMode="auto">
          <a:xfrm>
            <a:off x="6934200" y="517525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01</a:t>
            </a:r>
          </a:p>
        </p:txBody>
      </p:sp>
      <p:sp>
        <p:nvSpPr>
          <p:cNvPr id="71724" name="Text Box 108"/>
          <p:cNvSpPr txBox="1">
            <a:spLocks noChangeArrowheads="1"/>
          </p:cNvSpPr>
          <p:nvPr/>
        </p:nvSpPr>
        <p:spPr bwMode="auto">
          <a:xfrm>
            <a:off x="7315200" y="517525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dirty="0"/>
              <a:t> 11 </a:t>
            </a:r>
          </a:p>
        </p:txBody>
      </p:sp>
      <p:sp>
        <p:nvSpPr>
          <p:cNvPr id="71725" name="Text Box 109"/>
          <p:cNvSpPr txBox="1">
            <a:spLocks noChangeArrowheads="1"/>
          </p:cNvSpPr>
          <p:nvPr/>
        </p:nvSpPr>
        <p:spPr bwMode="auto">
          <a:xfrm>
            <a:off x="7696200" y="5334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10</a:t>
            </a:r>
          </a:p>
        </p:txBody>
      </p:sp>
      <p:sp>
        <p:nvSpPr>
          <p:cNvPr id="85" name="Text Box 106"/>
          <p:cNvSpPr txBox="1">
            <a:spLocks noChangeArrowheads="1"/>
          </p:cNvSpPr>
          <p:nvPr/>
        </p:nvSpPr>
        <p:spPr bwMode="auto">
          <a:xfrm>
            <a:off x="6630987" y="24193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dirty="0"/>
              <a:t>00</a:t>
            </a:r>
          </a:p>
        </p:txBody>
      </p:sp>
      <p:sp>
        <p:nvSpPr>
          <p:cNvPr id="86" name="Text Box 107"/>
          <p:cNvSpPr txBox="1">
            <a:spLocks noChangeArrowheads="1"/>
          </p:cNvSpPr>
          <p:nvPr/>
        </p:nvSpPr>
        <p:spPr bwMode="auto">
          <a:xfrm>
            <a:off x="7011987" y="2403475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01</a:t>
            </a:r>
          </a:p>
        </p:txBody>
      </p:sp>
      <p:sp>
        <p:nvSpPr>
          <p:cNvPr id="87" name="Text Box 108"/>
          <p:cNvSpPr txBox="1">
            <a:spLocks noChangeArrowheads="1"/>
          </p:cNvSpPr>
          <p:nvPr/>
        </p:nvSpPr>
        <p:spPr bwMode="auto">
          <a:xfrm>
            <a:off x="7392987" y="2403475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dirty="0"/>
              <a:t> 11 </a:t>
            </a:r>
          </a:p>
        </p:txBody>
      </p:sp>
      <p:sp>
        <p:nvSpPr>
          <p:cNvPr id="88" name="Text Box 109"/>
          <p:cNvSpPr txBox="1">
            <a:spLocks noChangeArrowheads="1"/>
          </p:cNvSpPr>
          <p:nvPr/>
        </p:nvSpPr>
        <p:spPr bwMode="auto">
          <a:xfrm>
            <a:off x="7773987" y="241935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10</a:t>
            </a:r>
          </a:p>
        </p:txBody>
      </p:sp>
      <p:sp>
        <p:nvSpPr>
          <p:cNvPr id="89" name="Text Box 106"/>
          <p:cNvSpPr txBox="1">
            <a:spLocks noChangeArrowheads="1"/>
          </p:cNvSpPr>
          <p:nvPr/>
        </p:nvSpPr>
        <p:spPr bwMode="auto">
          <a:xfrm>
            <a:off x="6630987" y="4359275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dirty="0"/>
              <a:t>00</a:t>
            </a:r>
          </a:p>
        </p:txBody>
      </p:sp>
      <p:sp>
        <p:nvSpPr>
          <p:cNvPr id="90" name="Text Box 107"/>
          <p:cNvSpPr txBox="1">
            <a:spLocks noChangeArrowheads="1"/>
          </p:cNvSpPr>
          <p:nvPr/>
        </p:nvSpPr>
        <p:spPr bwMode="auto">
          <a:xfrm>
            <a:off x="7011987" y="43434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01</a:t>
            </a:r>
          </a:p>
        </p:txBody>
      </p:sp>
      <p:sp>
        <p:nvSpPr>
          <p:cNvPr id="91" name="Text Box 108"/>
          <p:cNvSpPr txBox="1">
            <a:spLocks noChangeArrowheads="1"/>
          </p:cNvSpPr>
          <p:nvPr/>
        </p:nvSpPr>
        <p:spPr bwMode="auto">
          <a:xfrm>
            <a:off x="7392987" y="43434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dirty="0"/>
              <a:t> 11 </a:t>
            </a:r>
          </a:p>
        </p:txBody>
      </p:sp>
      <p:sp>
        <p:nvSpPr>
          <p:cNvPr id="92" name="Text Box 109"/>
          <p:cNvSpPr txBox="1">
            <a:spLocks noChangeArrowheads="1"/>
          </p:cNvSpPr>
          <p:nvPr/>
        </p:nvSpPr>
        <p:spPr bwMode="auto">
          <a:xfrm>
            <a:off x="7773987" y="4359275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10</a:t>
            </a:r>
          </a:p>
        </p:txBody>
      </p:sp>
      <p:sp>
        <p:nvSpPr>
          <p:cNvPr id="93" name="Text Box 102"/>
          <p:cNvSpPr txBox="1">
            <a:spLocks noChangeArrowheads="1"/>
          </p:cNvSpPr>
          <p:nvPr/>
        </p:nvSpPr>
        <p:spPr bwMode="auto">
          <a:xfrm>
            <a:off x="6127750" y="28067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dirty="0"/>
              <a:t>00</a:t>
            </a:r>
          </a:p>
        </p:txBody>
      </p:sp>
      <p:sp>
        <p:nvSpPr>
          <p:cNvPr id="94" name="Text Box 103"/>
          <p:cNvSpPr txBox="1">
            <a:spLocks noChangeArrowheads="1"/>
          </p:cNvSpPr>
          <p:nvPr/>
        </p:nvSpPr>
        <p:spPr bwMode="auto">
          <a:xfrm>
            <a:off x="6115050" y="32004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01</a:t>
            </a:r>
          </a:p>
        </p:txBody>
      </p:sp>
      <p:sp>
        <p:nvSpPr>
          <p:cNvPr id="95" name="Text Box 104"/>
          <p:cNvSpPr txBox="1">
            <a:spLocks noChangeArrowheads="1"/>
          </p:cNvSpPr>
          <p:nvPr/>
        </p:nvSpPr>
        <p:spPr bwMode="auto">
          <a:xfrm>
            <a:off x="6115050" y="3597275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11 </a:t>
            </a:r>
          </a:p>
        </p:txBody>
      </p:sp>
      <p:sp>
        <p:nvSpPr>
          <p:cNvPr id="96" name="Text Box 105"/>
          <p:cNvSpPr txBox="1">
            <a:spLocks noChangeArrowheads="1"/>
          </p:cNvSpPr>
          <p:nvPr/>
        </p:nvSpPr>
        <p:spPr bwMode="auto">
          <a:xfrm>
            <a:off x="6115050" y="39624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10</a:t>
            </a:r>
          </a:p>
        </p:txBody>
      </p:sp>
      <p:sp>
        <p:nvSpPr>
          <p:cNvPr id="101" name="Text Box 102"/>
          <p:cNvSpPr txBox="1">
            <a:spLocks noChangeArrowheads="1"/>
          </p:cNvSpPr>
          <p:nvPr/>
        </p:nvSpPr>
        <p:spPr bwMode="auto">
          <a:xfrm>
            <a:off x="6127750" y="4741862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 dirty="0"/>
              <a:t>00</a:t>
            </a:r>
          </a:p>
        </p:txBody>
      </p:sp>
      <p:sp>
        <p:nvSpPr>
          <p:cNvPr id="102" name="Text Box 103"/>
          <p:cNvSpPr txBox="1">
            <a:spLocks noChangeArrowheads="1"/>
          </p:cNvSpPr>
          <p:nvPr/>
        </p:nvSpPr>
        <p:spPr bwMode="auto">
          <a:xfrm>
            <a:off x="6115050" y="5135562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01</a:t>
            </a:r>
          </a:p>
        </p:txBody>
      </p:sp>
      <p:sp>
        <p:nvSpPr>
          <p:cNvPr id="103" name="Text Box 104"/>
          <p:cNvSpPr txBox="1">
            <a:spLocks noChangeArrowheads="1"/>
          </p:cNvSpPr>
          <p:nvPr/>
        </p:nvSpPr>
        <p:spPr bwMode="auto">
          <a:xfrm>
            <a:off x="6115050" y="5532437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11 </a:t>
            </a:r>
          </a:p>
        </p:txBody>
      </p:sp>
      <p:sp>
        <p:nvSpPr>
          <p:cNvPr id="104" name="Text Box 105"/>
          <p:cNvSpPr txBox="1">
            <a:spLocks noChangeArrowheads="1"/>
          </p:cNvSpPr>
          <p:nvPr/>
        </p:nvSpPr>
        <p:spPr bwMode="auto">
          <a:xfrm>
            <a:off x="6115050" y="5897562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000"/>
              <a:t> 10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6962EB-5BC7-4BCB-B015-7C5A42267ECF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0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199C7DFD-0AF2-41AB-8A70-4E928160FC5A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300"/>
              <a:t>	Examples</a:t>
            </a:r>
            <a:endParaRPr lang="en-US" sz="3300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8550" y="1600200"/>
            <a:ext cx="537845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Simplify the function g(</a:t>
            </a:r>
            <a:r>
              <a:rPr lang="ro-RO" dirty="0"/>
              <a:t>a</a:t>
            </a:r>
            <a:r>
              <a:rPr lang="en-US" dirty="0"/>
              <a:t>,</a:t>
            </a:r>
            <a:r>
              <a:rPr lang="ro-RO" dirty="0"/>
              <a:t>b</a:t>
            </a:r>
            <a:r>
              <a:rPr lang="en-US" dirty="0"/>
              <a:t>,</a:t>
            </a:r>
            <a:r>
              <a:rPr lang="ro-RO" dirty="0"/>
              <a:t>c</a:t>
            </a:r>
            <a:r>
              <a:rPr lang="en-US" dirty="0"/>
              <a:t>,d)</a:t>
            </a:r>
          </a:p>
          <a:p>
            <a:pPr eaLnBrk="1" hangingPunct="1">
              <a:defRPr/>
            </a:pPr>
            <a:r>
              <a:rPr lang="en-US" dirty="0"/>
              <a:t>g = </a:t>
            </a:r>
            <a:r>
              <a:rPr lang="ro-RO" dirty="0"/>
              <a:t>a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c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+ ab</a:t>
            </a:r>
            <a:br>
              <a:rPr lang="en-US" dirty="0"/>
            </a:br>
            <a:r>
              <a:rPr lang="en-US" dirty="0"/>
              <a:t>or</a:t>
            </a:r>
          </a:p>
          <a:p>
            <a:pPr eaLnBrk="1" hangingPunct="1">
              <a:defRPr/>
            </a:pPr>
            <a:r>
              <a:rPr lang="en-US" dirty="0"/>
              <a:t>g = </a:t>
            </a:r>
            <a:r>
              <a:rPr lang="ro-RO" dirty="0"/>
              <a:t>a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c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+</a:t>
            </a:r>
            <a:r>
              <a:rPr lang="ro-RO" dirty="0"/>
              <a:t>b</a:t>
            </a:r>
            <a:r>
              <a:rPr lang="en-US" dirty="0">
                <a:latin typeface="Comic Sans MS"/>
              </a:rPr>
              <a:t>’</a:t>
            </a:r>
            <a:r>
              <a:rPr lang="en-US" dirty="0"/>
              <a:t>d</a:t>
            </a:r>
          </a:p>
        </p:txBody>
      </p:sp>
      <p:graphicFrame>
        <p:nvGraphicFramePr>
          <p:cNvPr id="239620" name="Group 4"/>
          <p:cNvGraphicFramePr>
            <a:graphicFrameLocks noGrp="1"/>
          </p:cNvGraphicFramePr>
          <p:nvPr/>
        </p:nvGraphicFramePr>
        <p:xfrm>
          <a:off x="6464300" y="933450"/>
          <a:ext cx="1600200" cy="1584816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9647" name="Group 31"/>
          <p:cNvGraphicFramePr>
            <a:graphicFrameLocks noGrp="1"/>
          </p:cNvGraphicFramePr>
          <p:nvPr/>
        </p:nvGraphicFramePr>
        <p:xfrm>
          <a:off x="6464300" y="4648200"/>
          <a:ext cx="1600200" cy="1584816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9674" name="Group 58"/>
          <p:cNvGraphicFramePr>
            <a:graphicFrameLocks noGrp="1"/>
          </p:cNvGraphicFramePr>
          <p:nvPr/>
        </p:nvGraphicFramePr>
        <p:xfrm>
          <a:off x="6464300" y="2819400"/>
          <a:ext cx="1600200" cy="1584816"/>
        </p:xfrm>
        <a:graphic>
          <a:graphicData uri="http://schemas.openxmlformats.org/drawingml/2006/table">
            <a:tbl>
              <a:tblPr/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791" name="Rectangle 85"/>
          <p:cNvSpPr>
            <a:spLocks noChangeArrowheads="1"/>
          </p:cNvSpPr>
          <p:nvPr/>
        </p:nvSpPr>
        <p:spPr bwMode="auto">
          <a:xfrm>
            <a:off x="6540500" y="2895600"/>
            <a:ext cx="609600" cy="685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2792" name="Rectangle 86"/>
          <p:cNvSpPr>
            <a:spLocks noChangeArrowheads="1"/>
          </p:cNvSpPr>
          <p:nvPr/>
        </p:nvSpPr>
        <p:spPr bwMode="auto">
          <a:xfrm>
            <a:off x="6540500" y="36576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2793" name="Rectangle 87"/>
          <p:cNvSpPr>
            <a:spLocks noChangeArrowheads="1"/>
          </p:cNvSpPr>
          <p:nvPr/>
        </p:nvSpPr>
        <p:spPr bwMode="auto">
          <a:xfrm>
            <a:off x="6540500" y="4724400"/>
            <a:ext cx="685800" cy="685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72794" name="Group 88"/>
          <p:cNvGrpSpPr>
            <a:grpSpLocks/>
          </p:cNvGrpSpPr>
          <p:nvPr/>
        </p:nvGrpSpPr>
        <p:grpSpPr bwMode="auto">
          <a:xfrm>
            <a:off x="6388100" y="5105400"/>
            <a:ext cx="381000" cy="685800"/>
            <a:chOff x="3168" y="3120"/>
            <a:chExt cx="576" cy="384"/>
          </a:xfrm>
        </p:grpSpPr>
        <p:sp>
          <p:nvSpPr>
            <p:cNvPr id="72802" name="Line 89"/>
            <p:cNvSpPr>
              <a:spLocks noChangeShapeType="1"/>
            </p:cNvSpPr>
            <p:nvPr/>
          </p:nvSpPr>
          <p:spPr bwMode="auto">
            <a:xfrm>
              <a:off x="3168" y="3120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3" name="Line 90"/>
            <p:cNvSpPr>
              <a:spLocks noChangeShapeType="1"/>
            </p:cNvSpPr>
            <p:nvPr/>
          </p:nvSpPr>
          <p:spPr bwMode="auto">
            <a:xfrm>
              <a:off x="3744" y="312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4" name="Line 91"/>
            <p:cNvSpPr>
              <a:spLocks noChangeShapeType="1"/>
            </p:cNvSpPr>
            <p:nvPr/>
          </p:nvSpPr>
          <p:spPr bwMode="auto">
            <a:xfrm>
              <a:off x="3168" y="350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95" name="Group 92"/>
          <p:cNvGrpSpPr>
            <a:grpSpLocks/>
          </p:cNvGrpSpPr>
          <p:nvPr/>
        </p:nvGrpSpPr>
        <p:grpSpPr bwMode="auto">
          <a:xfrm flipH="1">
            <a:off x="7759700" y="5105400"/>
            <a:ext cx="457200" cy="685800"/>
            <a:chOff x="3168" y="3120"/>
            <a:chExt cx="576" cy="384"/>
          </a:xfrm>
        </p:grpSpPr>
        <p:sp>
          <p:nvSpPr>
            <p:cNvPr id="72799" name="Line 93"/>
            <p:cNvSpPr>
              <a:spLocks noChangeShapeType="1"/>
            </p:cNvSpPr>
            <p:nvPr/>
          </p:nvSpPr>
          <p:spPr bwMode="auto">
            <a:xfrm>
              <a:off x="3168" y="3120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0" name="Line 94"/>
            <p:cNvSpPr>
              <a:spLocks noChangeShapeType="1"/>
            </p:cNvSpPr>
            <p:nvPr/>
          </p:nvSpPr>
          <p:spPr bwMode="auto">
            <a:xfrm>
              <a:off x="3744" y="312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1" name="Line 95"/>
            <p:cNvSpPr>
              <a:spLocks noChangeShapeType="1"/>
            </p:cNvSpPr>
            <p:nvPr/>
          </p:nvSpPr>
          <p:spPr bwMode="auto">
            <a:xfrm>
              <a:off x="3168" y="350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96" name="Text Box 97"/>
          <p:cNvSpPr txBox="1">
            <a:spLocks noChangeArrowheads="1"/>
          </p:cNvSpPr>
          <p:nvPr/>
        </p:nvSpPr>
        <p:spPr bwMode="auto">
          <a:xfrm>
            <a:off x="5943600" y="60960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ab</a:t>
            </a:r>
          </a:p>
        </p:txBody>
      </p:sp>
      <p:sp>
        <p:nvSpPr>
          <p:cNvPr id="72797" name="Text Box 98"/>
          <p:cNvSpPr txBox="1">
            <a:spLocks noChangeArrowheads="1"/>
          </p:cNvSpPr>
          <p:nvPr/>
        </p:nvSpPr>
        <p:spPr bwMode="auto">
          <a:xfrm>
            <a:off x="6248400" y="38100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2400"/>
              <a:t>cd</a:t>
            </a:r>
          </a:p>
        </p:txBody>
      </p:sp>
      <p:sp>
        <p:nvSpPr>
          <p:cNvPr id="72798" name="Line 99"/>
          <p:cNvSpPr>
            <a:spLocks noChangeShapeType="1"/>
          </p:cNvSpPr>
          <p:nvPr/>
        </p:nvSpPr>
        <p:spPr bwMode="auto">
          <a:xfrm flipH="1" flipV="1">
            <a:off x="6248400" y="604838"/>
            <a:ext cx="2286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DCE01D-9317-4042-A294-C7E6F4AC6B8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10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FECB9FBD-F0C7-4028-879C-7BDEF5F3217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15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Truth tables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7630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400" dirty="0"/>
          </a:p>
        </p:txBody>
      </p:sp>
      <p:graphicFrame>
        <p:nvGraphicFramePr>
          <p:cNvPr id="315579" name="Group 187"/>
          <p:cNvGraphicFramePr>
            <a:graphicFrameLocks noGrp="1"/>
          </p:cNvGraphicFramePr>
          <p:nvPr>
            <p:ph sz="half" idx="2"/>
          </p:nvPr>
        </p:nvGraphicFramePr>
        <p:xfrm>
          <a:off x="762000" y="3276600"/>
          <a:ext cx="2209800" cy="2590800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F=x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/>
                          <a:cs typeface="Times New Roman" pitchFamily="18" charset="0"/>
                        </a:rPr>
                        <a:t>•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44" name="Text Box 45"/>
          <p:cNvSpPr txBox="1">
            <a:spLocks noChangeArrowheads="1"/>
          </p:cNvSpPr>
          <p:nvPr/>
        </p:nvSpPr>
        <p:spPr bwMode="auto">
          <a:xfrm>
            <a:off x="838200" y="2828925"/>
            <a:ext cx="1960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Garamond" pitchFamily="18" charset="0"/>
              </a:rPr>
              <a:t>2-Inputs </a:t>
            </a:r>
            <a:r>
              <a:rPr lang="ro-RO" altLang="en-US" sz="2400" dirty="0">
                <a:latin typeface="Garamond" pitchFamily="18" charset="0"/>
              </a:rPr>
              <a:t>AND</a:t>
            </a:r>
            <a:endParaRPr lang="en-US" altLang="en-US" sz="2400" dirty="0">
              <a:latin typeface="Garamond" pitchFamily="18" charset="0"/>
            </a:endParaRPr>
          </a:p>
        </p:txBody>
      </p:sp>
      <p:graphicFrame>
        <p:nvGraphicFramePr>
          <p:cNvPr id="315583" name="Group 191"/>
          <p:cNvGraphicFramePr>
            <a:graphicFrameLocks noGrp="1"/>
          </p:cNvGraphicFramePr>
          <p:nvPr/>
        </p:nvGraphicFramePr>
        <p:xfrm>
          <a:off x="3810000" y="3276600"/>
          <a:ext cx="2514600" cy="2590800"/>
        </p:xfrm>
        <a:graphic>
          <a:graphicData uri="http://schemas.openxmlformats.org/drawingml/2006/table">
            <a:tbl>
              <a:tblPr/>
              <a:tblGrid>
                <a:gridCol w="56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F=x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67" name="Text Box 141"/>
          <p:cNvSpPr txBox="1">
            <a:spLocks noChangeArrowheads="1"/>
          </p:cNvSpPr>
          <p:nvPr/>
        </p:nvSpPr>
        <p:spPr bwMode="auto">
          <a:xfrm>
            <a:off x="3962400" y="2828925"/>
            <a:ext cx="171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Garamond" pitchFamily="18" charset="0"/>
              </a:rPr>
              <a:t>2-Inputs OR</a:t>
            </a:r>
          </a:p>
        </p:txBody>
      </p:sp>
      <p:graphicFrame>
        <p:nvGraphicFramePr>
          <p:cNvPr id="315586" name="Group 194"/>
          <p:cNvGraphicFramePr>
            <a:graphicFrameLocks noGrp="1"/>
          </p:cNvGraphicFramePr>
          <p:nvPr/>
        </p:nvGraphicFramePr>
        <p:xfrm>
          <a:off x="6858000" y="4267200"/>
          <a:ext cx="1447800" cy="1554426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F=x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marT="45711" marB="4571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78" name="Text Box 180"/>
          <p:cNvSpPr txBox="1">
            <a:spLocks noChangeArrowheads="1"/>
          </p:cNvSpPr>
          <p:nvPr/>
        </p:nvSpPr>
        <p:spPr bwMode="auto">
          <a:xfrm>
            <a:off x="7086600" y="3819525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latin typeface="Garamond" pitchFamily="18" charset="0"/>
              </a:rPr>
              <a:t>NOT</a:t>
            </a:r>
          </a:p>
        </p:txBody>
      </p:sp>
      <p:sp>
        <p:nvSpPr>
          <p:cNvPr id="9279" name="Line 192"/>
          <p:cNvSpPr>
            <a:spLocks noChangeShapeType="1"/>
          </p:cNvSpPr>
          <p:nvPr/>
        </p:nvSpPr>
        <p:spPr bwMode="auto">
          <a:xfrm>
            <a:off x="7924800" y="4343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8E2A44-F204-4B41-B307-579ADF4B02D3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7045690E-6F15-47FE-9BF3-3401F2AFE47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18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Logic gates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A logic gate is a graphical representation for the components of electronic circuits and are operating with one or more input signals to produce one output signal</a:t>
            </a:r>
          </a:p>
        </p:txBody>
      </p:sp>
      <p:grpSp>
        <p:nvGrpSpPr>
          <p:cNvPr id="318507" name="Group 43"/>
          <p:cNvGrpSpPr>
            <a:grpSpLocks/>
          </p:cNvGrpSpPr>
          <p:nvPr/>
        </p:nvGrpSpPr>
        <p:grpSpPr bwMode="auto">
          <a:xfrm>
            <a:off x="381000" y="3438525"/>
            <a:ext cx="2667000" cy="2276475"/>
            <a:chOff x="240" y="2166"/>
            <a:chExt cx="1680" cy="1434"/>
          </a:xfrm>
        </p:grpSpPr>
        <p:sp>
          <p:nvSpPr>
            <p:cNvPr id="11302" name="Rectangle 36"/>
            <p:cNvSpPr>
              <a:spLocks noChangeArrowheads="1"/>
            </p:cNvSpPr>
            <p:nvPr/>
          </p:nvSpPr>
          <p:spPr bwMode="auto">
            <a:xfrm>
              <a:off x="240" y="2448"/>
              <a:ext cx="1680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03" name="Text Box 4"/>
            <p:cNvSpPr txBox="1">
              <a:spLocks noChangeArrowheads="1"/>
            </p:cNvSpPr>
            <p:nvPr/>
          </p:nvSpPr>
          <p:spPr bwMode="auto">
            <a:xfrm>
              <a:off x="432" y="2166"/>
              <a:ext cx="12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 dirty="0">
                  <a:latin typeface="Garamond" pitchFamily="18" charset="0"/>
                </a:rPr>
                <a:t>2-Inputs AND</a:t>
              </a:r>
            </a:p>
          </p:txBody>
        </p:sp>
      </p:grpSp>
      <p:grpSp>
        <p:nvGrpSpPr>
          <p:cNvPr id="318508" name="Group 44"/>
          <p:cNvGrpSpPr>
            <a:grpSpLocks/>
          </p:cNvGrpSpPr>
          <p:nvPr/>
        </p:nvGrpSpPr>
        <p:grpSpPr bwMode="auto">
          <a:xfrm>
            <a:off x="3276600" y="3438525"/>
            <a:ext cx="2667000" cy="2276475"/>
            <a:chOff x="2064" y="2166"/>
            <a:chExt cx="1680" cy="1434"/>
          </a:xfrm>
        </p:grpSpPr>
        <p:sp>
          <p:nvSpPr>
            <p:cNvPr id="11300" name="Rectangle 37"/>
            <p:cNvSpPr>
              <a:spLocks noChangeArrowheads="1"/>
            </p:cNvSpPr>
            <p:nvPr/>
          </p:nvSpPr>
          <p:spPr bwMode="auto">
            <a:xfrm>
              <a:off x="2064" y="2448"/>
              <a:ext cx="1680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301" name="Text Box 5"/>
            <p:cNvSpPr txBox="1">
              <a:spLocks noChangeArrowheads="1"/>
            </p:cNvSpPr>
            <p:nvPr/>
          </p:nvSpPr>
          <p:spPr bwMode="auto">
            <a:xfrm>
              <a:off x="2256" y="2166"/>
              <a:ext cx="112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 dirty="0">
                  <a:latin typeface="Garamond" pitchFamily="18" charset="0"/>
                </a:rPr>
                <a:t> 2-Inputs OR</a:t>
              </a:r>
            </a:p>
          </p:txBody>
        </p:sp>
      </p:grpSp>
      <p:grpSp>
        <p:nvGrpSpPr>
          <p:cNvPr id="318509" name="Group 45"/>
          <p:cNvGrpSpPr>
            <a:grpSpLocks/>
          </p:cNvGrpSpPr>
          <p:nvPr/>
        </p:nvGrpSpPr>
        <p:grpSpPr bwMode="auto">
          <a:xfrm>
            <a:off x="6172200" y="3438525"/>
            <a:ext cx="2667000" cy="2276475"/>
            <a:chOff x="3888" y="2166"/>
            <a:chExt cx="1680" cy="1434"/>
          </a:xfrm>
        </p:grpSpPr>
        <p:sp>
          <p:nvSpPr>
            <p:cNvPr id="11298" name="Rectangle 38"/>
            <p:cNvSpPr>
              <a:spLocks noChangeArrowheads="1"/>
            </p:cNvSpPr>
            <p:nvPr/>
          </p:nvSpPr>
          <p:spPr bwMode="auto">
            <a:xfrm>
              <a:off x="3888" y="2448"/>
              <a:ext cx="1680" cy="11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99" name="Text Box 6"/>
            <p:cNvSpPr txBox="1">
              <a:spLocks noChangeArrowheads="1"/>
            </p:cNvSpPr>
            <p:nvPr/>
          </p:nvSpPr>
          <p:spPr bwMode="auto">
            <a:xfrm>
              <a:off x="3987" y="2166"/>
              <a:ext cx="13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 dirty="0">
                  <a:latin typeface="Garamond" pitchFamily="18" charset="0"/>
                </a:rPr>
                <a:t>NOT (Inverter)</a:t>
              </a:r>
            </a:p>
          </p:txBody>
        </p:sp>
      </p:grpSp>
      <p:grpSp>
        <p:nvGrpSpPr>
          <p:cNvPr id="11273" name="Group 41"/>
          <p:cNvGrpSpPr>
            <a:grpSpLocks/>
          </p:cNvGrpSpPr>
          <p:nvPr/>
        </p:nvGrpSpPr>
        <p:grpSpPr bwMode="auto">
          <a:xfrm>
            <a:off x="533400" y="4267200"/>
            <a:ext cx="2362200" cy="806450"/>
            <a:chOff x="336" y="2688"/>
            <a:chExt cx="1488" cy="508"/>
          </a:xfrm>
        </p:grpSpPr>
        <p:sp>
          <p:nvSpPr>
            <p:cNvPr id="11294" name="AutoShape 7"/>
            <p:cNvSpPr>
              <a:spLocks noChangeArrowheads="1"/>
            </p:cNvSpPr>
            <p:nvPr/>
          </p:nvSpPr>
          <p:spPr bwMode="auto">
            <a:xfrm>
              <a:off x="796" y="2688"/>
              <a:ext cx="562" cy="508"/>
            </a:xfrm>
            <a:prstGeom prst="flowChartDelay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295" name="Line 8"/>
            <p:cNvSpPr>
              <a:spLocks noChangeShapeType="1"/>
            </p:cNvSpPr>
            <p:nvPr/>
          </p:nvSpPr>
          <p:spPr bwMode="auto">
            <a:xfrm>
              <a:off x="336" y="2800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Line 9"/>
            <p:cNvSpPr>
              <a:spLocks noChangeShapeType="1"/>
            </p:cNvSpPr>
            <p:nvPr/>
          </p:nvSpPr>
          <p:spPr bwMode="auto">
            <a:xfrm>
              <a:off x="336" y="3024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Line 10"/>
            <p:cNvSpPr>
              <a:spLocks noChangeShapeType="1"/>
            </p:cNvSpPr>
            <p:nvPr/>
          </p:nvSpPr>
          <p:spPr bwMode="auto">
            <a:xfrm>
              <a:off x="1364" y="2950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4" name="AutoShape 12"/>
          <p:cNvSpPr>
            <a:spLocks noChangeArrowheads="1"/>
          </p:cNvSpPr>
          <p:nvPr/>
        </p:nvSpPr>
        <p:spPr bwMode="auto">
          <a:xfrm flipH="1">
            <a:off x="4108450" y="4267200"/>
            <a:ext cx="882650" cy="852488"/>
          </a:xfrm>
          <a:prstGeom prst="moon">
            <a:avLst>
              <a:gd name="adj" fmla="val 83847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3429000" y="4495800"/>
            <a:ext cx="8001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3429000" y="4876800"/>
            <a:ext cx="8001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>
            <a:off x="4991100" y="4648200"/>
            <a:ext cx="8001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utoShape 18"/>
          <p:cNvSpPr>
            <a:spLocks noChangeArrowheads="1"/>
          </p:cNvSpPr>
          <p:nvPr/>
        </p:nvSpPr>
        <p:spPr bwMode="auto">
          <a:xfrm rot="5400000">
            <a:off x="7063582" y="4366418"/>
            <a:ext cx="762000" cy="563563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279" name="Oval 19"/>
          <p:cNvSpPr>
            <a:spLocks noChangeArrowheads="1"/>
          </p:cNvSpPr>
          <p:nvPr/>
        </p:nvSpPr>
        <p:spPr bwMode="auto">
          <a:xfrm>
            <a:off x="7696200" y="4572000"/>
            <a:ext cx="152400" cy="152400"/>
          </a:xfrm>
          <a:prstGeom prst="ellips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280" name="Line 23"/>
          <p:cNvSpPr>
            <a:spLocks noChangeShapeType="1"/>
          </p:cNvSpPr>
          <p:nvPr/>
        </p:nvSpPr>
        <p:spPr bwMode="auto">
          <a:xfrm>
            <a:off x="6432550" y="4648200"/>
            <a:ext cx="730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24"/>
          <p:cNvSpPr>
            <a:spLocks noChangeShapeType="1"/>
          </p:cNvSpPr>
          <p:nvPr/>
        </p:nvSpPr>
        <p:spPr bwMode="auto">
          <a:xfrm>
            <a:off x="7848600" y="4648200"/>
            <a:ext cx="7302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25"/>
          <p:cNvSpPr txBox="1">
            <a:spLocks noChangeArrowheads="1"/>
          </p:cNvSpPr>
          <p:nvPr/>
        </p:nvSpPr>
        <p:spPr bwMode="auto">
          <a:xfrm>
            <a:off x="457200" y="4038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1283" name="Text Box 26"/>
          <p:cNvSpPr txBox="1">
            <a:spLocks noChangeArrowheads="1"/>
          </p:cNvSpPr>
          <p:nvPr/>
        </p:nvSpPr>
        <p:spPr bwMode="auto">
          <a:xfrm>
            <a:off x="3352800" y="4114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1284" name="Text Box 27"/>
          <p:cNvSpPr txBox="1">
            <a:spLocks noChangeArrowheads="1"/>
          </p:cNvSpPr>
          <p:nvPr/>
        </p:nvSpPr>
        <p:spPr bwMode="auto">
          <a:xfrm>
            <a:off x="6400800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1285" name="Text Box 28"/>
          <p:cNvSpPr txBox="1">
            <a:spLocks noChangeArrowheads="1"/>
          </p:cNvSpPr>
          <p:nvPr/>
        </p:nvSpPr>
        <p:spPr bwMode="auto">
          <a:xfrm>
            <a:off x="457200" y="4419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y</a:t>
            </a:r>
          </a:p>
        </p:txBody>
      </p:sp>
      <p:sp>
        <p:nvSpPr>
          <p:cNvPr id="11286" name="Text Box 29"/>
          <p:cNvSpPr txBox="1">
            <a:spLocks noChangeArrowheads="1"/>
          </p:cNvSpPr>
          <p:nvPr/>
        </p:nvSpPr>
        <p:spPr bwMode="auto">
          <a:xfrm>
            <a:off x="3352800" y="4495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y</a:t>
            </a:r>
          </a:p>
        </p:txBody>
      </p:sp>
      <p:sp>
        <p:nvSpPr>
          <p:cNvPr id="11287" name="Text Box 30"/>
          <p:cNvSpPr txBox="1">
            <a:spLocks noChangeArrowheads="1"/>
          </p:cNvSpPr>
          <p:nvPr/>
        </p:nvSpPr>
        <p:spPr bwMode="auto">
          <a:xfrm>
            <a:off x="2286000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F</a:t>
            </a:r>
          </a:p>
        </p:txBody>
      </p:sp>
      <p:sp>
        <p:nvSpPr>
          <p:cNvPr id="11288" name="Text Box 31"/>
          <p:cNvSpPr txBox="1">
            <a:spLocks noChangeArrowheads="1"/>
          </p:cNvSpPr>
          <p:nvPr/>
        </p:nvSpPr>
        <p:spPr bwMode="auto">
          <a:xfrm>
            <a:off x="5181600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G</a:t>
            </a:r>
          </a:p>
        </p:txBody>
      </p:sp>
      <p:sp>
        <p:nvSpPr>
          <p:cNvPr id="11289" name="Text Box 32"/>
          <p:cNvSpPr txBox="1">
            <a:spLocks noChangeArrowheads="1"/>
          </p:cNvSpPr>
          <p:nvPr/>
        </p:nvSpPr>
        <p:spPr bwMode="auto">
          <a:xfrm>
            <a:off x="8001000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>
                <a:solidFill>
                  <a:schemeClr val="bg2"/>
                </a:solidFill>
              </a:rPr>
              <a:t>H</a:t>
            </a:r>
          </a:p>
        </p:txBody>
      </p:sp>
      <p:sp>
        <p:nvSpPr>
          <p:cNvPr id="318497" name="Text Box 33"/>
          <p:cNvSpPr txBox="1">
            <a:spLocks noChangeArrowheads="1"/>
          </p:cNvSpPr>
          <p:nvPr/>
        </p:nvSpPr>
        <p:spPr bwMode="auto">
          <a:xfrm>
            <a:off x="990600" y="5181600"/>
            <a:ext cx="1327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x</a:t>
            </a: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•</a:t>
            </a: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318498" name="Text Box 34"/>
          <p:cNvSpPr txBox="1">
            <a:spLocks noChangeArrowheads="1"/>
          </p:cNvSpPr>
          <p:nvPr/>
        </p:nvSpPr>
        <p:spPr bwMode="auto">
          <a:xfrm>
            <a:off x="3765550" y="5195888"/>
            <a:ext cx="1385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 = x+y</a:t>
            </a:r>
          </a:p>
        </p:txBody>
      </p:sp>
      <p:sp>
        <p:nvSpPr>
          <p:cNvPr id="318499" name="Text Box 35"/>
          <p:cNvSpPr txBox="1">
            <a:spLocks noChangeArrowheads="1"/>
          </p:cNvSpPr>
          <p:nvPr/>
        </p:nvSpPr>
        <p:spPr bwMode="auto">
          <a:xfrm>
            <a:off x="6907213" y="5043488"/>
            <a:ext cx="1060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 = x</a:t>
            </a:r>
          </a:p>
        </p:txBody>
      </p:sp>
      <p:sp>
        <p:nvSpPr>
          <p:cNvPr id="11293" name="Line 42"/>
          <p:cNvSpPr>
            <a:spLocks noChangeShapeType="1"/>
          </p:cNvSpPr>
          <p:nvPr/>
        </p:nvSpPr>
        <p:spPr bwMode="auto">
          <a:xfrm>
            <a:off x="7696200" y="5105400"/>
            <a:ext cx="304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8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8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8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8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8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autoUpdateAnimBg="0"/>
      <p:bldP spid="3184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F08FD8-3C78-4314-896D-514544F7D616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9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AC8A76D9-A1E5-498F-98C3-4BBBBBE86DE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19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o-RO" dirty="0"/>
              <a:t>Diagram</a:t>
            </a:r>
            <a:r>
              <a:rPr lang="en-US" dirty="0"/>
              <a:t>s</a:t>
            </a:r>
            <a:r>
              <a:rPr lang="ro-RO" dirty="0"/>
              <a:t> –</a:t>
            </a:r>
            <a:r>
              <a:rPr lang="en-US" dirty="0"/>
              <a:t> functions of time</a:t>
            </a:r>
          </a:p>
        </p:txBody>
      </p:sp>
      <p:grpSp>
        <p:nvGrpSpPr>
          <p:cNvPr id="12293" name="Group 74"/>
          <p:cNvGrpSpPr>
            <a:grpSpLocks/>
          </p:cNvGrpSpPr>
          <p:nvPr/>
        </p:nvGrpSpPr>
        <p:grpSpPr bwMode="auto">
          <a:xfrm>
            <a:off x="1981200" y="1447800"/>
            <a:ext cx="4402138" cy="4419600"/>
            <a:chOff x="144" y="576"/>
            <a:chExt cx="2487" cy="2496"/>
          </a:xfrm>
        </p:grpSpPr>
        <p:sp>
          <p:nvSpPr>
            <p:cNvPr id="12313" name="Line 5"/>
            <p:cNvSpPr>
              <a:spLocks noChangeShapeType="1"/>
            </p:cNvSpPr>
            <p:nvPr/>
          </p:nvSpPr>
          <p:spPr bwMode="auto">
            <a:xfrm>
              <a:off x="768" y="10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6"/>
            <p:cNvSpPr>
              <a:spLocks noChangeShapeType="1"/>
            </p:cNvSpPr>
            <p:nvPr/>
          </p:nvSpPr>
          <p:spPr bwMode="auto">
            <a:xfrm>
              <a:off x="1056" y="124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7"/>
            <p:cNvSpPr>
              <a:spLocks noChangeShapeType="1"/>
            </p:cNvSpPr>
            <p:nvPr/>
          </p:nvSpPr>
          <p:spPr bwMode="auto">
            <a:xfrm>
              <a:off x="1344" y="124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8"/>
            <p:cNvSpPr>
              <a:spLocks noChangeShapeType="1"/>
            </p:cNvSpPr>
            <p:nvPr/>
          </p:nvSpPr>
          <p:spPr bwMode="auto">
            <a:xfrm>
              <a:off x="1632" y="10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9"/>
            <p:cNvSpPr>
              <a:spLocks noChangeShapeType="1"/>
            </p:cNvSpPr>
            <p:nvPr/>
          </p:nvSpPr>
          <p:spPr bwMode="auto">
            <a:xfrm>
              <a:off x="1920" y="10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10"/>
            <p:cNvSpPr>
              <a:spLocks noChangeShapeType="1"/>
            </p:cNvSpPr>
            <p:nvPr/>
          </p:nvSpPr>
          <p:spPr bwMode="auto">
            <a:xfrm>
              <a:off x="2208" y="105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11"/>
            <p:cNvSpPr>
              <a:spLocks noChangeShapeType="1"/>
            </p:cNvSpPr>
            <p:nvPr/>
          </p:nvSpPr>
          <p:spPr bwMode="auto">
            <a:xfrm flipV="1">
              <a:off x="1632" y="105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12"/>
            <p:cNvSpPr>
              <a:spLocks noChangeShapeType="1"/>
            </p:cNvSpPr>
            <p:nvPr/>
          </p:nvSpPr>
          <p:spPr bwMode="auto">
            <a:xfrm flipV="1">
              <a:off x="1056" y="105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13"/>
            <p:cNvSpPr>
              <a:spLocks noChangeShapeType="1"/>
            </p:cNvSpPr>
            <p:nvPr/>
          </p:nvSpPr>
          <p:spPr bwMode="auto">
            <a:xfrm>
              <a:off x="1344" y="139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14"/>
            <p:cNvSpPr>
              <a:spLocks noChangeShapeType="1"/>
            </p:cNvSpPr>
            <p:nvPr/>
          </p:nvSpPr>
          <p:spPr bwMode="auto">
            <a:xfrm>
              <a:off x="1056" y="158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15"/>
            <p:cNvSpPr>
              <a:spLocks noChangeShapeType="1"/>
            </p:cNvSpPr>
            <p:nvPr/>
          </p:nvSpPr>
          <p:spPr bwMode="auto">
            <a:xfrm>
              <a:off x="768" y="158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16"/>
            <p:cNvSpPr>
              <a:spLocks noChangeShapeType="1"/>
            </p:cNvSpPr>
            <p:nvPr/>
          </p:nvSpPr>
          <p:spPr bwMode="auto">
            <a:xfrm>
              <a:off x="1632" y="139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17"/>
            <p:cNvSpPr>
              <a:spLocks noChangeShapeType="1"/>
            </p:cNvSpPr>
            <p:nvPr/>
          </p:nvSpPr>
          <p:spPr bwMode="auto">
            <a:xfrm>
              <a:off x="1920" y="158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18"/>
            <p:cNvSpPr>
              <a:spLocks noChangeShapeType="1"/>
            </p:cNvSpPr>
            <p:nvPr/>
          </p:nvSpPr>
          <p:spPr bwMode="auto">
            <a:xfrm>
              <a:off x="2208" y="158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19"/>
            <p:cNvSpPr>
              <a:spLocks noChangeShapeType="1"/>
            </p:cNvSpPr>
            <p:nvPr/>
          </p:nvSpPr>
          <p:spPr bwMode="auto">
            <a:xfrm flipV="1">
              <a:off x="1344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20"/>
            <p:cNvSpPr>
              <a:spLocks noChangeShapeType="1"/>
            </p:cNvSpPr>
            <p:nvPr/>
          </p:nvSpPr>
          <p:spPr bwMode="auto">
            <a:xfrm flipV="1">
              <a:off x="1920" y="1392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21"/>
            <p:cNvSpPr>
              <a:spLocks noChangeShapeType="1"/>
            </p:cNvSpPr>
            <p:nvPr/>
          </p:nvSpPr>
          <p:spPr bwMode="auto">
            <a:xfrm>
              <a:off x="768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Line 22"/>
            <p:cNvSpPr>
              <a:spLocks noChangeShapeType="1"/>
            </p:cNvSpPr>
            <p:nvPr/>
          </p:nvSpPr>
          <p:spPr bwMode="auto">
            <a:xfrm>
              <a:off x="1056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Line 23"/>
            <p:cNvSpPr>
              <a:spLocks noChangeShapeType="1"/>
            </p:cNvSpPr>
            <p:nvPr/>
          </p:nvSpPr>
          <p:spPr bwMode="auto">
            <a:xfrm>
              <a:off x="1344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24"/>
            <p:cNvSpPr>
              <a:spLocks noChangeShapeType="1"/>
            </p:cNvSpPr>
            <p:nvPr/>
          </p:nvSpPr>
          <p:spPr bwMode="auto">
            <a:xfrm>
              <a:off x="1632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25"/>
            <p:cNvSpPr>
              <a:spLocks noChangeShapeType="1"/>
            </p:cNvSpPr>
            <p:nvPr/>
          </p:nvSpPr>
          <p:spPr bwMode="auto">
            <a:xfrm>
              <a:off x="1920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26"/>
            <p:cNvSpPr>
              <a:spLocks noChangeShapeType="1"/>
            </p:cNvSpPr>
            <p:nvPr/>
          </p:nvSpPr>
          <p:spPr bwMode="auto">
            <a:xfrm>
              <a:off x="2208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27"/>
            <p:cNvSpPr>
              <a:spLocks noChangeShapeType="1"/>
            </p:cNvSpPr>
            <p:nvPr/>
          </p:nvSpPr>
          <p:spPr bwMode="auto">
            <a:xfrm>
              <a:off x="2496" y="81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28"/>
            <p:cNvSpPr>
              <a:spLocks noChangeShapeType="1"/>
            </p:cNvSpPr>
            <p:nvPr/>
          </p:nvSpPr>
          <p:spPr bwMode="auto">
            <a:xfrm>
              <a:off x="768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29"/>
            <p:cNvSpPr>
              <a:spLocks noChangeShapeType="1"/>
            </p:cNvSpPr>
            <p:nvPr/>
          </p:nvSpPr>
          <p:spPr bwMode="auto">
            <a:xfrm>
              <a:off x="1056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30"/>
            <p:cNvSpPr>
              <a:spLocks noChangeShapeType="1"/>
            </p:cNvSpPr>
            <p:nvPr/>
          </p:nvSpPr>
          <p:spPr bwMode="auto">
            <a:xfrm>
              <a:off x="1344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31"/>
            <p:cNvSpPr>
              <a:spLocks noChangeShapeType="1"/>
            </p:cNvSpPr>
            <p:nvPr/>
          </p:nvSpPr>
          <p:spPr bwMode="auto">
            <a:xfrm>
              <a:off x="1632" y="192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32"/>
            <p:cNvSpPr>
              <a:spLocks noChangeShapeType="1"/>
            </p:cNvSpPr>
            <p:nvPr/>
          </p:nvSpPr>
          <p:spPr bwMode="auto">
            <a:xfrm>
              <a:off x="1920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33"/>
            <p:cNvSpPr>
              <a:spLocks noChangeShapeType="1"/>
            </p:cNvSpPr>
            <p:nvPr/>
          </p:nvSpPr>
          <p:spPr bwMode="auto">
            <a:xfrm>
              <a:off x="2208" y="2112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34"/>
            <p:cNvSpPr>
              <a:spLocks noChangeShapeType="1"/>
            </p:cNvSpPr>
            <p:nvPr/>
          </p:nvSpPr>
          <p:spPr bwMode="auto">
            <a:xfrm flipV="1">
              <a:off x="1920" y="19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35"/>
            <p:cNvSpPr>
              <a:spLocks noChangeShapeType="1"/>
            </p:cNvSpPr>
            <p:nvPr/>
          </p:nvSpPr>
          <p:spPr bwMode="auto">
            <a:xfrm flipV="1">
              <a:off x="1632" y="192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36"/>
            <p:cNvSpPr>
              <a:spLocks noChangeShapeType="1"/>
            </p:cNvSpPr>
            <p:nvPr/>
          </p:nvSpPr>
          <p:spPr bwMode="auto">
            <a:xfrm>
              <a:off x="768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37"/>
            <p:cNvSpPr>
              <a:spLocks noChangeShapeType="1"/>
            </p:cNvSpPr>
            <p:nvPr/>
          </p:nvSpPr>
          <p:spPr bwMode="auto">
            <a:xfrm>
              <a:off x="1056" y="249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38"/>
            <p:cNvSpPr>
              <a:spLocks noChangeShapeType="1"/>
            </p:cNvSpPr>
            <p:nvPr/>
          </p:nvSpPr>
          <p:spPr bwMode="auto">
            <a:xfrm>
              <a:off x="1344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39"/>
            <p:cNvSpPr>
              <a:spLocks noChangeShapeType="1"/>
            </p:cNvSpPr>
            <p:nvPr/>
          </p:nvSpPr>
          <p:spPr bwMode="auto">
            <a:xfrm>
              <a:off x="1632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Line 40"/>
            <p:cNvSpPr>
              <a:spLocks noChangeShapeType="1"/>
            </p:cNvSpPr>
            <p:nvPr/>
          </p:nvSpPr>
          <p:spPr bwMode="auto">
            <a:xfrm>
              <a:off x="1920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9" name="Line 41"/>
            <p:cNvSpPr>
              <a:spLocks noChangeShapeType="1"/>
            </p:cNvSpPr>
            <p:nvPr/>
          </p:nvSpPr>
          <p:spPr bwMode="auto">
            <a:xfrm>
              <a:off x="2208" y="23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Line 42"/>
            <p:cNvSpPr>
              <a:spLocks noChangeShapeType="1"/>
            </p:cNvSpPr>
            <p:nvPr/>
          </p:nvSpPr>
          <p:spPr bwMode="auto">
            <a:xfrm flipV="1">
              <a:off x="1344" y="230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1" name="Line 43"/>
            <p:cNvSpPr>
              <a:spLocks noChangeShapeType="1"/>
            </p:cNvSpPr>
            <p:nvPr/>
          </p:nvSpPr>
          <p:spPr bwMode="auto">
            <a:xfrm flipV="1">
              <a:off x="1056" y="230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2" name="Line 44"/>
            <p:cNvSpPr>
              <a:spLocks noChangeShapeType="1"/>
            </p:cNvSpPr>
            <p:nvPr/>
          </p:nvSpPr>
          <p:spPr bwMode="auto">
            <a:xfrm>
              <a:off x="768" y="288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3" name="Line 45"/>
            <p:cNvSpPr>
              <a:spLocks noChangeShapeType="1"/>
            </p:cNvSpPr>
            <p:nvPr/>
          </p:nvSpPr>
          <p:spPr bwMode="auto">
            <a:xfrm>
              <a:off x="1056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4" name="Line 46"/>
            <p:cNvSpPr>
              <a:spLocks noChangeShapeType="1"/>
            </p:cNvSpPr>
            <p:nvPr/>
          </p:nvSpPr>
          <p:spPr bwMode="auto">
            <a:xfrm>
              <a:off x="1344" y="268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47"/>
            <p:cNvSpPr>
              <a:spLocks noChangeShapeType="1"/>
            </p:cNvSpPr>
            <p:nvPr/>
          </p:nvSpPr>
          <p:spPr bwMode="auto">
            <a:xfrm>
              <a:off x="1632" y="288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48"/>
            <p:cNvSpPr>
              <a:spLocks noChangeShapeType="1"/>
            </p:cNvSpPr>
            <p:nvPr/>
          </p:nvSpPr>
          <p:spPr bwMode="auto">
            <a:xfrm>
              <a:off x="1920" y="288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49"/>
            <p:cNvSpPr>
              <a:spLocks noChangeShapeType="1"/>
            </p:cNvSpPr>
            <p:nvPr/>
          </p:nvSpPr>
          <p:spPr bwMode="auto">
            <a:xfrm>
              <a:off x="2208" y="288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50"/>
            <p:cNvSpPr>
              <a:spLocks noChangeShapeType="1"/>
            </p:cNvSpPr>
            <p:nvPr/>
          </p:nvSpPr>
          <p:spPr bwMode="auto">
            <a:xfrm flipV="1">
              <a:off x="1056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Line 51"/>
            <p:cNvSpPr>
              <a:spLocks noChangeShapeType="1"/>
            </p:cNvSpPr>
            <p:nvPr/>
          </p:nvSpPr>
          <p:spPr bwMode="auto">
            <a:xfrm flipV="1">
              <a:off x="1632" y="268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Text Box 52"/>
            <p:cNvSpPr txBox="1">
              <a:spLocks noChangeArrowheads="1"/>
            </p:cNvSpPr>
            <p:nvPr/>
          </p:nvSpPr>
          <p:spPr bwMode="auto">
            <a:xfrm>
              <a:off x="518" y="1008"/>
              <a:ext cx="20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x</a:t>
              </a:r>
            </a:p>
          </p:txBody>
        </p:sp>
        <p:sp>
          <p:nvSpPr>
            <p:cNvPr id="12361" name="Text Box 53"/>
            <p:cNvSpPr txBox="1">
              <a:spLocks noChangeArrowheads="1"/>
            </p:cNvSpPr>
            <p:nvPr/>
          </p:nvSpPr>
          <p:spPr bwMode="auto">
            <a:xfrm>
              <a:off x="528" y="1344"/>
              <a:ext cx="194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y</a:t>
              </a:r>
            </a:p>
          </p:txBody>
        </p:sp>
        <p:sp>
          <p:nvSpPr>
            <p:cNvPr id="319542" name="Text Box 54"/>
            <p:cNvSpPr txBox="1">
              <a:spLocks noChangeArrowheads="1"/>
            </p:cNvSpPr>
            <p:nvPr/>
          </p:nvSpPr>
          <p:spPr bwMode="auto">
            <a:xfrm>
              <a:off x="144" y="1872"/>
              <a:ext cx="538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/>
                <a:t>F=x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•</a:t>
              </a:r>
              <a:r>
                <a:rPr lang="en-US" sz="2400"/>
                <a:t>y</a:t>
              </a:r>
            </a:p>
          </p:txBody>
        </p:sp>
        <p:sp>
          <p:nvSpPr>
            <p:cNvPr id="319543" name="Text Box 55"/>
            <p:cNvSpPr txBox="1">
              <a:spLocks noChangeArrowheads="1"/>
            </p:cNvSpPr>
            <p:nvPr/>
          </p:nvSpPr>
          <p:spPr bwMode="auto">
            <a:xfrm>
              <a:off x="144" y="2256"/>
              <a:ext cx="562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/>
                <a:t>G=x</a:t>
              </a: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  <a:r>
                <a:rPr lang="en-US" sz="2400"/>
                <a:t>y</a:t>
              </a:r>
            </a:p>
          </p:txBody>
        </p:sp>
        <p:sp>
          <p:nvSpPr>
            <p:cNvPr id="12364" name="Text Box 56"/>
            <p:cNvSpPr txBox="1">
              <a:spLocks noChangeArrowheads="1"/>
            </p:cNvSpPr>
            <p:nvPr/>
          </p:nvSpPr>
          <p:spPr bwMode="auto">
            <a:xfrm>
              <a:off x="288" y="2640"/>
              <a:ext cx="42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H=x</a:t>
              </a:r>
            </a:p>
          </p:txBody>
        </p:sp>
        <p:sp>
          <p:nvSpPr>
            <p:cNvPr id="12365" name="Text Box 57"/>
            <p:cNvSpPr txBox="1">
              <a:spLocks noChangeArrowheads="1"/>
            </p:cNvSpPr>
            <p:nvPr/>
          </p:nvSpPr>
          <p:spPr bwMode="auto">
            <a:xfrm>
              <a:off x="2448" y="957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66" name="Text Box 58"/>
            <p:cNvSpPr txBox="1">
              <a:spLocks noChangeArrowheads="1"/>
            </p:cNvSpPr>
            <p:nvPr/>
          </p:nvSpPr>
          <p:spPr bwMode="auto">
            <a:xfrm>
              <a:off x="2448" y="1257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67" name="Text Box 59"/>
            <p:cNvSpPr txBox="1">
              <a:spLocks noChangeArrowheads="1"/>
            </p:cNvSpPr>
            <p:nvPr/>
          </p:nvSpPr>
          <p:spPr bwMode="auto">
            <a:xfrm>
              <a:off x="2459" y="1824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68" name="Text Box 60"/>
            <p:cNvSpPr txBox="1">
              <a:spLocks noChangeArrowheads="1"/>
            </p:cNvSpPr>
            <p:nvPr/>
          </p:nvSpPr>
          <p:spPr bwMode="auto">
            <a:xfrm>
              <a:off x="2459" y="2217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69" name="Text Box 61"/>
            <p:cNvSpPr txBox="1">
              <a:spLocks noChangeArrowheads="1"/>
            </p:cNvSpPr>
            <p:nvPr/>
          </p:nvSpPr>
          <p:spPr bwMode="auto">
            <a:xfrm>
              <a:off x="2459" y="2592"/>
              <a:ext cx="162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12370" name="Text Box 62"/>
            <p:cNvSpPr txBox="1">
              <a:spLocks noChangeArrowheads="1"/>
            </p:cNvSpPr>
            <p:nvPr/>
          </p:nvSpPr>
          <p:spPr bwMode="auto">
            <a:xfrm>
              <a:off x="2448" y="2745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1" name="Text Box 63"/>
            <p:cNvSpPr txBox="1">
              <a:spLocks noChangeArrowheads="1"/>
            </p:cNvSpPr>
            <p:nvPr/>
          </p:nvSpPr>
          <p:spPr bwMode="auto">
            <a:xfrm>
              <a:off x="2448" y="2361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2" name="Text Box 64"/>
            <p:cNvSpPr txBox="1">
              <a:spLocks noChangeArrowheads="1"/>
            </p:cNvSpPr>
            <p:nvPr/>
          </p:nvSpPr>
          <p:spPr bwMode="auto">
            <a:xfrm>
              <a:off x="2448" y="1968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3" name="Text Box 65"/>
            <p:cNvSpPr txBox="1">
              <a:spLocks noChangeArrowheads="1"/>
            </p:cNvSpPr>
            <p:nvPr/>
          </p:nvSpPr>
          <p:spPr bwMode="auto">
            <a:xfrm>
              <a:off x="2448" y="1440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4" name="Text Box 66"/>
            <p:cNvSpPr txBox="1">
              <a:spLocks noChangeArrowheads="1"/>
            </p:cNvSpPr>
            <p:nvPr/>
          </p:nvSpPr>
          <p:spPr bwMode="auto">
            <a:xfrm>
              <a:off x="2448" y="1104"/>
              <a:ext cx="183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/>
                <a:t>0</a:t>
              </a:r>
            </a:p>
          </p:txBody>
        </p:sp>
        <p:sp>
          <p:nvSpPr>
            <p:cNvPr id="12375" name="Text Box 67"/>
            <p:cNvSpPr txBox="1">
              <a:spLocks noChangeArrowheads="1"/>
            </p:cNvSpPr>
            <p:nvPr/>
          </p:nvSpPr>
          <p:spPr bwMode="auto">
            <a:xfrm>
              <a:off x="624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0</a:t>
              </a:r>
            </a:p>
          </p:txBody>
        </p:sp>
        <p:sp>
          <p:nvSpPr>
            <p:cNvPr id="12376" name="Text Box 68"/>
            <p:cNvSpPr txBox="1">
              <a:spLocks noChangeArrowheads="1"/>
            </p:cNvSpPr>
            <p:nvPr/>
          </p:nvSpPr>
          <p:spPr bwMode="auto">
            <a:xfrm>
              <a:off x="916" y="576"/>
              <a:ext cx="23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1</a:t>
              </a:r>
            </a:p>
          </p:txBody>
        </p:sp>
        <p:sp>
          <p:nvSpPr>
            <p:cNvPr id="12377" name="Text Box 69"/>
            <p:cNvSpPr txBox="1">
              <a:spLocks noChangeArrowheads="1"/>
            </p:cNvSpPr>
            <p:nvPr/>
          </p:nvSpPr>
          <p:spPr bwMode="auto">
            <a:xfrm>
              <a:off x="1200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12378" name="Text Box 70"/>
            <p:cNvSpPr txBox="1">
              <a:spLocks noChangeArrowheads="1"/>
            </p:cNvSpPr>
            <p:nvPr/>
          </p:nvSpPr>
          <p:spPr bwMode="auto">
            <a:xfrm>
              <a:off x="1492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3</a:t>
              </a:r>
            </a:p>
          </p:txBody>
        </p:sp>
        <p:sp>
          <p:nvSpPr>
            <p:cNvPr id="12379" name="Text Box 71"/>
            <p:cNvSpPr txBox="1">
              <a:spLocks noChangeArrowheads="1"/>
            </p:cNvSpPr>
            <p:nvPr/>
          </p:nvSpPr>
          <p:spPr bwMode="auto">
            <a:xfrm>
              <a:off x="1780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4</a:t>
              </a:r>
            </a:p>
          </p:txBody>
        </p:sp>
        <p:sp>
          <p:nvSpPr>
            <p:cNvPr id="12380" name="Text Box 72"/>
            <p:cNvSpPr txBox="1">
              <a:spLocks noChangeArrowheads="1"/>
            </p:cNvSpPr>
            <p:nvPr/>
          </p:nvSpPr>
          <p:spPr bwMode="auto">
            <a:xfrm>
              <a:off x="2068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5</a:t>
              </a:r>
            </a:p>
          </p:txBody>
        </p:sp>
        <p:sp>
          <p:nvSpPr>
            <p:cNvPr id="12381" name="Text Box 73"/>
            <p:cNvSpPr txBox="1">
              <a:spLocks noChangeArrowheads="1"/>
            </p:cNvSpPr>
            <p:nvPr/>
          </p:nvSpPr>
          <p:spPr bwMode="auto">
            <a:xfrm>
              <a:off x="2356" y="576"/>
              <a:ext cx="25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400"/>
                <a:t>t</a:t>
              </a:r>
              <a:r>
                <a:rPr lang="en-US" altLang="en-US" sz="2400" baseline="-25000"/>
                <a:t>6</a:t>
              </a:r>
            </a:p>
          </p:txBody>
        </p:sp>
      </p:grpSp>
      <p:sp>
        <p:nvSpPr>
          <p:cNvPr id="12294" name="Freeform 75"/>
          <p:cNvSpPr>
            <a:spLocks/>
          </p:cNvSpPr>
          <p:nvPr/>
        </p:nvSpPr>
        <p:spPr bwMode="auto">
          <a:xfrm>
            <a:off x="1447800" y="2324100"/>
            <a:ext cx="1219200" cy="266700"/>
          </a:xfrm>
          <a:custGeom>
            <a:avLst/>
            <a:gdLst>
              <a:gd name="T0" fmla="*/ 0 w 768"/>
              <a:gd name="T1" fmla="*/ 266700 h 168"/>
              <a:gd name="T2" fmla="*/ 685800 w 768"/>
              <a:gd name="T3" fmla="*/ 38100 h 168"/>
              <a:gd name="T4" fmla="*/ 1219200 w 768"/>
              <a:gd name="T5" fmla="*/ 38100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Freeform 76"/>
          <p:cNvSpPr>
            <a:spLocks/>
          </p:cNvSpPr>
          <p:nvPr/>
        </p:nvSpPr>
        <p:spPr bwMode="auto">
          <a:xfrm flipV="1">
            <a:off x="1371600" y="2895600"/>
            <a:ext cx="1295400" cy="228600"/>
          </a:xfrm>
          <a:custGeom>
            <a:avLst/>
            <a:gdLst>
              <a:gd name="T0" fmla="*/ 0 w 768"/>
              <a:gd name="T1" fmla="*/ 228600 h 168"/>
              <a:gd name="T2" fmla="*/ 728663 w 768"/>
              <a:gd name="T3" fmla="*/ 32657 h 168"/>
              <a:gd name="T4" fmla="*/ 1295400 w 768"/>
              <a:gd name="T5" fmla="*/ 32657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47"/>
          <p:cNvSpPr txBox="1">
            <a:spLocks noChangeArrowheads="1"/>
          </p:cNvSpPr>
          <p:nvPr/>
        </p:nvSpPr>
        <p:spPr bwMode="auto">
          <a:xfrm>
            <a:off x="0" y="2341563"/>
            <a:ext cx="137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Garamond" pitchFamily="18" charset="0"/>
              </a:rPr>
              <a:t>Input signals</a:t>
            </a:r>
          </a:p>
        </p:txBody>
      </p:sp>
      <p:sp>
        <p:nvSpPr>
          <p:cNvPr id="12297" name="Freeform 149"/>
          <p:cNvSpPr>
            <a:spLocks/>
          </p:cNvSpPr>
          <p:nvPr/>
        </p:nvSpPr>
        <p:spPr bwMode="auto">
          <a:xfrm>
            <a:off x="1143000" y="3886200"/>
            <a:ext cx="838200" cy="457200"/>
          </a:xfrm>
          <a:custGeom>
            <a:avLst/>
            <a:gdLst>
              <a:gd name="T0" fmla="*/ 0 w 768"/>
              <a:gd name="T1" fmla="*/ 457200 h 168"/>
              <a:gd name="T2" fmla="*/ 471488 w 768"/>
              <a:gd name="T3" fmla="*/ 65314 h 168"/>
              <a:gd name="T4" fmla="*/ 838200 w 768"/>
              <a:gd name="T5" fmla="*/ 65314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Freeform 150"/>
          <p:cNvSpPr>
            <a:spLocks/>
          </p:cNvSpPr>
          <p:nvPr/>
        </p:nvSpPr>
        <p:spPr bwMode="auto">
          <a:xfrm flipV="1">
            <a:off x="1371600" y="4800600"/>
            <a:ext cx="914400" cy="609600"/>
          </a:xfrm>
          <a:custGeom>
            <a:avLst/>
            <a:gdLst>
              <a:gd name="T0" fmla="*/ 0 w 768"/>
              <a:gd name="T1" fmla="*/ 609600 h 168"/>
              <a:gd name="T2" fmla="*/ 514350 w 768"/>
              <a:gd name="T3" fmla="*/ 87086 h 168"/>
              <a:gd name="T4" fmla="*/ 914400 w 768"/>
              <a:gd name="T5" fmla="*/ 87086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Freeform 152"/>
          <p:cNvSpPr>
            <a:spLocks/>
          </p:cNvSpPr>
          <p:nvPr/>
        </p:nvSpPr>
        <p:spPr bwMode="auto">
          <a:xfrm>
            <a:off x="1447800" y="4572000"/>
            <a:ext cx="533400" cy="76200"/>
          </a:xfrm>
          <a:custGeom>
            <a:avLst/>
            <a:gdLst>
              <a:gd name="T0" fmla="*/ 0 w 768"/>
              <a:gd name="T1" fmla="*/ 76200 h 168"/>
              <a:gd name="T2" fmla="*/ 300038 w 768"/>
              <a:gd name="T3" fmla="*/ 10886 h 168"/>
              <a:gd name="T4" fmla="*/ 533400 w 768"/>
              <a:gd name="T5" fmla="*/ 10886 h 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68" h="168">
                <a:moveTo>
                  <a:pt x="0" y="168"/>
                </a:moveTo>
                <a:cubicBezTo>
                  <a:pt x="152" y="108"/>
                  <a:pt x="304" y="48"/>
                  <a:pt x="432" y="24"/>
                </a:cubicBezTo>
                <a:cubicBezTo>
                  <a:pt x="560" y="0"/>
                  <a:pt x="720" y="16"/>
                  <a:pt x="768" y="24"/>
                </a:cubicBezTo>
              </a:path>
            </a:pathLst>
          </a:cu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Text Box 154"/>
          <p:cNvSpPr txBox="1">
            <a:spLocks noChangeArrowheads="1"/>
          </p:cNvSpPr>
          <p:nvPr/>
        </p:nvSpPr>
        <p:spPr bwMode="auto">
          <a:xfrm>
            <a:off x="6896100" y="2743200"/>
            <a:ext cx="15126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Garamond" pitchFamily="18" charset="0"/>
              </a:rPr>
              <a:t>Trans</a:t>
            </a:r>
            <a:r>
              <a:rPr lang="ro-RO" altLang="en-US" sz="2400" dirty="0">
                <a:latin typeface="Garamond" pitchFamily="18" charset="0"/>
              </a:rPr>
              <a:t>i</a:t>
            </a:r>
            <a:r>
              <a:rPr lang="en-US" altLang="en-US" sz="2400" dirty="0" err="1">
                <a:latin typeface="Garamond" pitchFamily="18" charset="0"/>
              </a:rPr>
              <a:t>tions</a:t>
            </a:r>
            <a:endParaRPr lang="en-US" altLang="en-US" sz="2400" dirty="0">
              <a:latin typeface="Garamond" pitchFamily="18" charset="0"/>
            </a:endParaRPr>
          </a:p>
        </p:txBody>
      </p:sp>
      <p:sp>
        <p:nvSpPr>
          <p:cNvPr id="12301" name="Line 155"/>
          <p:cNvSpPr>
            <a:spLocks noChangeShapeType="1"/>
          </p:cNvSpPr>
          <p:nvPr/>
        </p:nvSpPr>
        <p:spPr bwMode="auto">
          <a:xfrm flipH="1" flipV="1">
            <a:off x="3657600" y="2438400"/>
            <a:ext cx="3200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56"/>
          <p:cNvSpPr>
            <a:spLocks noChangeShapeType="1"/>
          </p:cNvSpPr>
          <p:nvPr/>
        </p:nvSpPr>
        <p:spPr bwMode="auto">
          <a:xfrm flipH="1" flipV="1">
            <a:off x="4648200" y="2438400"/>
            <a:ext cx="213360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7"/>
          <p:cNvSpPr>
            <a:spLocks noChangeShapeType="1"/>
          </p:cNvSpPr>
          <p:nvPr/>
        </p:nvSpPr>
        <p:spPr bwMode="auto">
          <a:xfrm flipH="1" flipV="1">
            <a:off x="51816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58"/>
          <p:cNvSpPr>
            <a:spLocks noChangeShapeType="1"/>
          </p:cNvSpPr>
          <p:nvPr/>
        </p:nvSpPr>
        <p:spPr bwMode="auto">
          <a:xfrm flipH="1" flipV="1">
            <a:off x="4191000" y="30480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59"/>
          <p:cNvSpPr>
            <a:spLocks noChangeShapeType="1"/>
          </p:cNvSpPr>
          <p:nvPr/>
        </p:nvSpPr>
        <p:spPr bwMode="auto">
          <a:xfrm flipH="1">
            <a:off x="5105400" y="3124200"/>
            <a:ext cx="17526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60"/>
          <p:cNvSpPr>
            <a:spLocks noChangeShapeType="1"/>
          </p:cNvSpPr>
          <p:nvPr/>
        </p:nvSpPr>
        <p:spPr bwMode="auto">
          <a:xfrm flipH="1">
            <a:off x="4648200" y="3124200"/>
            <a:ext cx="23622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61"/>
          <p:cNvSpPr>
            <a:spLocks noChangeShapeType="1"/>
          </p:cNvSpPr>
          <p:nvPr/>
        </p:nvSpPr>
        <p:spPr bwMode="auto">
          <a:xfrm flipH="1">
            <a:off x="3657600" y="3124200"/>
            <a:ext cx="350520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162"/>
          <p:cNvSpPr>
            <a:spLocks noChangeShapeType="1"/>
          </p:cNvSpPr>
          <p:nvPr/>
        </p:nvSpPr>
        <p:spPr bwMode="auto">
          <a:xfrm flipH="1">
            <a:off x="4114800" y="3124200"/>
            <a:ext cx="3200400" cy="1600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163"/>
          <p:cNvSpPr>
            <a:spLocks noChangeShapeType="1"/>
          </p:cNvSpPr>
          <p:nvPr/>
        </p:nvSpPr>
        <p:spPr bwMode="auto">
          <a:xfrm flipH="1">
            <a:off x="3657600" y="3124200"/>
            <a:ext cx="38100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164"/>
          <p:cNvSpPr>
            <a:spLocks noChangeShapeType="1"/>
          </p:cNvSpPr>
          <p:nvPr/>
        </p:nvSpPr>
        <p:spPr bwMode="auto">
          <a:xfrm flipH="1">
            <a:off x="4648200" y="3124200"/>
            <a:ext cx="29718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Text Box 165"/>
          <p:cNvSpPr txBox="1">
            <a:spLocks noChangeArrowheads="1"/>
          </p:cNvSpPr>
          <p:nvPr/>
        </p:nvSpPr>
        <p:spPr bwMode="auto">
          <a:xfrm>
            <a:off x="152400" y="4206875"/>
            <a:ext cx="137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 sz="2400" dirty="0">
                <a:latin typeface="Garamond" pitchFamily="18" charset="0"/>
              </a:rPr>
              <a:t>Gate signals - output</a:t>
            </a:r>
          </a:p>
        </p:txBody>
      </p:sp>
      <p:sp>
        <p:nvSpPr>
          <p:cNvPr id="12312" name="Line 166"/>
          <p:cNvSpPr>
            <a:spLocks noChangeShapeType="1"/>
          </p:cNvSpPr>
          <p:nvPr/>
        </p:nvSpPr>
        <p:spPr bwMode="auto">
          <a:xfrm>
            <a:off x="2743200" y="5105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9F9355-62AC-4D17-BDDF-E6B7AE94F4FB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EC34A1B1-9256-455F-9E17-1DF4F559C3B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20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Logic combinational circuits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/>
              <a:t>One </a:t>
            </a:r>
            <a:r>
              <a:rPr lang="ro-RO" sz="2000" dirty="0"/>
              <a:t>logic</a:t>
            </a:r>
            <a:r>
              <a:rPr lang="en-US" sz="2000" dirty="0"/>
              <a:t> circuit whose output is depending of inputs only is a</a:t>
            </a:r>
            <a:r>
              <a:rPr lang="ro-RO" sz="2000" dirty="0"/>
              <a:t> </a:t>
            </a:r>
            <a:r>
              <a:rPr lang="ro-RO" sz="2000" b="1" u="sng" dirty="0"/>
              <a:t>c</a:t>
            </a:r>
            <a:r>
              <a:rPr lang="en-US" sz="2000" b="1" u="sng" dirty="0" err="1"/>
              <a:t>ombinational</a:t>
            </a:r>
            <a:r>
              <a:rPr lang="en-US" sz="2000" b="1" u="sng" dirty="0"/>
              <a:t> c</a:t>
            </a:r>
            <a:r>
              <a:rPr lang="ro-RO" sz="2000" b="1" u="sng" dirty="0"/>
              <a:t>ircuit</a:t>
            </a:r>
          </a:p>
          <a:p>
            <a:pPr eaLnBrk="1" hangingPunct="1">
              <a:defRPr/>
            </a:pPr>
            <a:r>
              <a:rPr lang="en-US" sz="2000" dirty="0"/>
              <a:t>I</a:t>
            </a:r>
            <a:r>
              <a:rPr lang="ro-RO" sz="2000" dirty="0"/>
              <a:t>n</a:t>
            </a:r>
            <a:r>
              <a:rPr lang="en-US" sz="2000" dirty="0"/>
              <a:t> case of the circuits with memory the output may depend on inputs and on values stored in memory</a:t>
            </a:r>
            <a:r>
              <a:rPr lang="ro-RO" sz="2000" dirty="0"/>
              <a:t>– </a:t>
            </a:r>
            <a:r>
              <a:rPr lang="en-US" sz="2000" b="1" u="sng" dirty="0" err="1"/>
              <a:t>secquential</a:t>
            </a:r>
            <a:r>
              <a:rPr lang="en-US" sz="2000" b="1" u="sng" dirty="0"/>
              <a:t> c</a:t>
            </a:r>
            <a:r>
              <a:rPr lang="ro-RO" sz="2000" b="1" u="sng" dirty="0"/>
              <a:t>ircuit</a:t>
            </a:r>
          </a:p>
          <a:p>
            <a:pPr eaLnBrk="1" hangingPunct="1">
              <a:defRPr/>
            </a:pPr>
            <a:r>
              <a:rPr lang="en-US" sz="2000" dirty="0"/>
              <a:t>Let be        F = x + y </a:t>
            </a:r>
            <a:r>
              <a:rPr lang="en-US" sz="2000" dirty="0">
                <a:latin typeface="Comic Sans MS"/>
                <a:cs typeface="Times New Roman" pitchFamily="18" charset="0"/>
              </a:rPr>
              <a:t>•</a:t>
            </a:r>
            <a:r>
              <a:rPr lang="en-US" sz="2000" dirty="0">
                <a:cs typeface="Times New Roman" pitchFamily="18" charset="0"/>
              </a:rPr>
              <a:t> z +  x</a:t>
            </a:r>
            <a:r>
              <a:rPr lang="en-US" sz="2000" dirty="0">
                <a:latin typeface="Comic Sans MS"/>
                <a:cs typeface="Times New Roman" pitchFamily="18" charset="0"/>
              </a:rPr>
              <a:t>•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/>
              <a:t>y</a:t>
            </a:r>
            <a:endParaRPr lang="en-US" sz="2000" dirty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000" dirty="0"/>
              <a:t>The logic combinational </a:t>
            </a:r>
            <a:r>
              <a:rPr lang="ro-RO" sz="2000" dirty="0"/>
              <a:t>circuit </a:t>
            </a:r>
            <a:r>
              <a:rPr lang="en-US" sz="2000" dirty="0"/>
              <a:t>associated to the function is the following</a:t>
            </a:r>
            <a:r>
              <a:rPr lang="en-US" sz="1800" dirty="0">
                <a:sym typeface="Wingdings" pitchFamily="2" charset="2"/>
              </a:rPr>
              <a:t>:</a:t>
            </a:r>
            <a:endParaRPr lang="en-US" sz="1800" dirty="0">
              <a:cs typeface="Times New Roman" pitchFamily="18" charset="0"/>
              <a:sym typeface="Wingdings" pitchFamily="2" charset="2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800" dirty="0">
              <a:cs typeface="Times New Roman" pitchFamily="18" charset="0"/>
            </a:endParaRPr>
          </a:p>
        </p:txBody>
      </p:sp>
      <p:grpSp>
        <p:nvGrpSpPr>
          <p:cNvPr id="13318" name="Group 157"/>
          <p:cNvGrpSpPr>
            <a:grpSpLocks/>
          </p:cNvGrpSpPr>
          <p:nvPr/>
        </p:nvGrpSpPr>
        <p:grpSpPr bwMode="auto">
          <a:xfrm>
            <a:off x="1981200" y="3505200"/>
            <a:ext cx="5257800" cy="2438400"/>
            <a:chOff x="1008" y="2352"/>
            <a:chExt cx="3312" cy="1536"/>
          </a:xfrm>
        </p:grpSpPr>
        <p:sp>
          <p:nvSpPr>
            <p:cNvPr id="13324" name="Rectangle 46"/>
            <p:cNvSpPr>
              <a:spLocks noChangeArrowheads="1"/>
            </p:cNvSpPr>
            <p:nvPr/>
          </p:nvSpPr>
          <p:spPr bwMode="auto">
            <a:xfrm>
              <a:off x="1008" y="2352"/>
              <a:ext cx="3312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25" name="Line 47"/>
            <p:cNvSpPr>
              <a:spLocks noChangeShapeType="1"/>
            </p:cNvSpPr>
            <p:nvPr/>
          </p:nvSpPr>
          <p:spPr bwMode="auto">
            <a:xfrm>
              <a:off x="1268" y="2640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Line 48"/>
            <p:cNvSpPr>
              <a:spLocks noChangeShapeType="1"/>
            </p:cNvSpPr>
            <p:nvPr/>
          </p:nvSpPr>
          <p:spPr bwMode="auto">
            <a:xfrm>
              <a:off x="1268" y="3168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7" name="Group 52"/>
            <p:cNvGrpSpPr>
              <a:grpSpLocks/>
            </p:cNvGrpSpPr>
            <p:nvPr/>
          </p:nvGrpSpPr>
          <p:grpSpPr bwMode="auto">
            <a:xfrm>
              <a:off x="1728" y="2496"/>
              <a:ext cx="240" cy="288"/>
              <a:chOff x="4512" y="2688"/>
              <a:chExt cx="432" cy="480"/>
            </a:xfrm>
          </p:grpSpPr>
          <p:sp>
            <p:nvSpPr>
              <p:cNvPr id="13361" name="AutoShape 50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62" name="Oval 51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13328" name="Group 53"/>
            <p:cNvGrpSpPr>
              <a:grpSpLocks/>
            </p:cNvGrpSpPr>
            <p:nvPr/>
          </p:nvGrpSpPr>
          <p:grpSpPr bwMode="auto">
            <a:xfrm>
              <a:off x="1728" y="3024"/>
              <a:ext cx="240" cy="288"/>
              <a:chOff x="4512" y="2688"/>
              <a:chExt cx="432" cy="480"/>
            </a:xfrm>
          </p:grpSpPr>
          <p:sp>
            <p:nvSpPr>
              <p:cNvPr id="13359" name="AutoShape 54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60" name="Oval 55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329" name="AutoShape 56"/>
            <p:cNvSpPr>
              <a:spLocks noChangeArrowheads="1"/>
            </p:cNvSpPr>
            <p:nvPr/>
          </p:nvSpPr>
          <p:spPr bwMode="auto">
            <a:xfrm>
              <a:off x="2400" y="3216"/>
              <a:ext cx="384" cy="336"/>
            </a:xfrm>
            <a:prstGeom prst="flowChartDelay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0" name="Line 58"/>
            <p:cNvSpPr>
              <a:spLocks noChangeShapeType="1"/>
            </p:cNvSpPr>
            <p:nvPr/>
          </p:nvSpPr>
          <p:spPr bwMode="auto">
            <a:xfrm>
              <a:off x="1968" y="3168"/>
              <a:ext cx="24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Line 59"/>
            <p:cNvSpPr>
              <a:spLocks noChangeShapeType="1"/>
            </p:cNvSpPr>
            <p:nvPr/>
          </p:nvSpPr>
          <p:spPr bwMode="auto">
            <a:xfrm flipV="1">
              <a:off x="2208" y="3168"/>
              <a:ext cx="0" cy="14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60"/>
            <p:cNvSpPr>
              <a:spLocks noChangeShapeType="1"/>
            </p:cNvSpPr>
            <p:nvPr/>
          </p:nvSpPr>
          <p:spPr bwMode="auto">
            <a:xfrm>
              <a:off x="1248" y="3600"/>
              <a:ext cx="46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33" name="Group 61"/>
            <p:cNvGrpSpPr>
              <a:grpSpLocks/>
            </p:cNvGrpSpPr>
            <p:nvPr/>
          </p:nvGrpSpPr>
          <p:grpSpPr bwMode="auto">
            <a:xfrm>
              <a:off x="1708" y="3456"/>
              <a:ext cx="240" cy="288"/>
              <a:chOff x="4512" y="2688"/>
              <a:chExt cx="432" cy="480"/>
            </a:xfrm>
          </p:grpSpPr>
          <p:sp>
            <p:nvSpPr>
              <p:cNvPr id="13357" name="AutoShape 62"/>
              <p:cNvSpPr>
                <a:spLocks noChangeArrowheads="1"/>
              </p:cNvSpPr>
              <p:nvPr/>
            </p:nvSpPr>
            <p:spPr bwMode="auto">
              <a:xfrm rot="5400000">
                <a:off x="4450" y="2750"/>
                <a:ext cx="480" cy="355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58" name="Oval 63"/>
              <p:cNvSpPr>
                <a:spLocks noChangeArrowheads="1"/>
              </p:cNvSpPr>
              <p:nvPr/>
            </p:nvSpPr>
            <p:spPr bwMode="auto">
              <a:xfrm>
                <a:off x="4848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3334" name="Line 64"/>
            <p:cNvSpPr>
              <a:spLocks noChangeShapeType="1"/>
            </p:cNvSpPr>
            <p:nvPr/>
          </p:nvSpPr>
          <p:spPr bwMode="auto">
            <a:xfrm>
              <a:off x="2208" y="331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5" name="Line 65"/>
            <p:cNvSpPr>
              <a:spLocks noChangeShapeType="1"/>
            </p:cNvSpPr>
            <p:nvPr/>
          </p:nvSpPr>
          <p:spPr bwMode="auto">
            <a:xfrm>
              <a:off x="2208" y="3456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Line 66"/>
            <p:cNvSpPr>
              <a:spLocks noChangeShapeType="1"/>
            </p:cNvSpPr>
            <p:nvPr/>
          </p:nvSpPr>
          <p:spPr bwMode="auto">
            <a:xfrm>
              <a:off x="1968" y="3600"/>
              <a:ext cx="24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Line 67"/>
            <p:cNvSpPr>
              <a:spLocks noChangeShapeType="1"/>
            </p:cNvSpPr>
            <p:nvPr/>
          </p:nvSpPr>
          <p:spPr bwMode="auto">
            <a:xfrm flipV="1">
              <a:off x="2208" y="3456"/>
              <a:ext cx="0" cy="14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AutoShape 68"/>
            <p:cNvSpPr>
              <a:spLocks noChangeArrowheads="1"/>
            </p:cNvSpPr>
            <p:nvPr/>
          </p:nvSpPr>
          <p:spPr bwMode="auto">
            <a:xfrm>
              <a:off x="2400" y="2688"/>
              <a:ext cx="384" cy="336"/>
            </a:xfrm>
            <a:prstGeom prst="flowChartDelay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39" name="Line 69"/>
            <p:cNvSpPr>
              <a:spLocks noChangeShapeType="1"/>
            </p:cNvSpPr>
            <p:nvPr/>
          </p:nvSpPr>
          <p:spPr bwMode="auto">
            <a:xfrm>
              <a:off x="1968" y="2640"/>
              <a:ext cx="24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Line 70"/>
            <p:cNvSpPr>
              <a:spLocks noChangeShapeType="1"/>
            </p:cNvSpPr>
            <p:nvPr/>
          </p:nvSpPr>
          <p:spPr bwMode="auto">
            <a:xfrm flipV="1">
              <a:off x="1536" y="2928"/>
              <a:ext cx="0" cy="672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71"/>
            <p:cNvSpPr>
              <a:spLocks noChangeShapeType="1"/>
            </p:cNvSpPr>
            <p:nvPr/>
          </p:nvSpPr>
          <p:spPr bwMode="auto">
            <a:xfrm>
              <a:off x="1536" y="2928"/>
              <a:ext cx="86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Line 72"/>
            <p:cNvSpPr>
              <a:spLocks noChangeShapeType="1"/>
            </p:cNvSpPr>
            <p:nvPr/>
          </p:nvSpPr>
          <p:spPr bwMode="auto">
            <a:xfrm flipV="1">
              <a:off x="2208" y="2640"/>
              <a:ext cx="0" cy="144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73"/>
            <p:cNvSpPr>
              <a:spLocks noChangeShapeType="1"/>
            </p:cNvSpPr>
            <p:nvPr/>
          </p:nvSpPr>
          <p:spPr bwMode="auto">
            <a:xfrm>
              <a:off x="2208" y="2784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Text Box 144"/>
            <p:cNvSpPr txBox="1">
              <a:spLocks noChangeArrowheads="1"/>
            </p:cNvSpPr>
            <p:nvPr/>
          </p:nvSpPr>
          <p:spPr bwMode="auto">
            <a:xfrm>
              <a:off x="1248" y="2966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x</a:t>
              </a:r>
            </a:p>
          </p:txBody>
        </p:sp>
        <p:sp>
          <p:nvSpPr>
            <p:cNvPr id="13345" name="Text Box 145"/>
            <p:cNvSpPr txBox="1">
              <a:spLocks noChangeArrowheads="1"/>
            </p:cNvSpPr>
            <p:nvPr/>
          </p:nvSpPr>
          <p:spPr bwMode="auto">
            <a:xfrm>
              <a:off x="1248" y="3398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y</a:t>
              </a:r>
            </a:p>
          </p:txBody>
        </p:sp>
        <p:sp>
          <p:nvSpPr>
            <p:cNvPr id="13346" name="Text Box 146"/>
            <p:cNvSpPr txBox="1">
              <a:spLocks noChangeArrowheads="1"/>
            </p:cNvSpPr>
            <p:nvPr/>
          </p:nvSpPr>
          <p:spPr bwMode="auto">
            <a:xfrm>
              <a:off x="1296" y="2438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z</a:t>
              </a:r>
            </a:p>
          </p:txBody>
        </p:sp>
        <p:sp>
          <p:nvSpPr>
            <p:cNvPr id="13347" name="AutoShape 147"/>
            <p:cNvSpPr>
              <a:spLocks noChangeArrowheads="1"/>
            </p:cNvSpPr>
            <p:nvPr/>
          </p:nvSpPr>
          <p:spPr bwMode="auto">
            <a:xfrm flipH="1">
              <a:off x="3216" y="2928"/>
              <a:ext cx="412" cy="441"/>
            </a:xfrm>
            <a:prstGeom prst="moon">
              <a:avLst>
                <a:gd name="adj" fmla="val 83847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348" name="Line 148"/>
            <p:cNvSpPr>
              <a:spLocks noChangeShapeType="1"/>
            </p:cNvSpPr>
            <p:nvPr/>
          </p:nvSpPr>
          <p:spPr bwMode="auto">
            <a:xfrm>
              <a:off x="2208" y="3168"/>
              <a:ext cx="105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Line 149"/>
            <p:cNvSpPr>
              <a:spLocks noChangeShapeType="1"/>
            </p:cNvSpPr>
            <p:nvPr/>
          </p:nvSpPr>
          <p:spPr bwMode="auto">
            <a:xfrm>
              <a:off x="2784" y="3360"/>
              <a:ext cx="28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Line 150"/>
            <p:cNvSpPr>
              <a:spLocks noChangeShapeType="1"/>
            </p:cNvSpPr>
            <p:nvPr/>
          </p:nvSpPr>
          <p:spPr bwMode="auto">
            <a:xfrm>
              <a:off x="3072" y="3264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Line 151"/>
            <p:cNvSpPr>
              <a:spLocks noChangeShapeType="1"/>
            </p:cNvSpPr>
            <p:nvPr/>
          </p:nvSpPr>
          <p:spPr bwMode="auto">
            <a:xfrm>
              <a:off x="3072" y="307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Line 152"/>
            <p:cNvSpPr>
              <a:spLocks noChangeShapeType="1"/>
            </p:cNvSpPr>
            <p:nvPr/>
          </p:nvSpPr>
          <p:spPr bwMode="auto">
            <a:xfrm>
              <a:off x="2784" y="2832"/>
              <a:ext cx="288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Line 153"/>
            <p:cNvSpPr>
              <a:spLocks noChangeShapeType="1"/>
            </p:cNvSpPr>
            <p:nvPr/>
          </p:nvSpPr>
          <p:spPr bwMode="auto">
            <a:xfrm flipV="1">
              <a:off x="3072" y="2832"/>
              <a:ext cx="0" cy="24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Line 154"/>
            <p:cNvSpPr>
              <a:spLocks noChangeShapeType="1"/>
            </p:cNvSpPr>
            <p:nvPr/>
          </p:nvSpPr>
          <p:spPr bwMode="auto">
            <a:xfrm flipV="1">
              <a:off x="3072" y="3264"/>
              <a:ext cx="0" cy="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155"/>
            <p:cNvSpPr>
              <a:spLocks noChangeShapeType="1"/>
            </p:cNvSpPr>
            <p:nvPr/>
          </p:nvSpPr>
          <p:spPr bwMode="auto">
            <a:xfrm>
              <a:off x="3648" y="3168"/>
              <a:ext cx="38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Text Box 156"/>
            <p:cNvSpPr txBox="1">
              <a:spLocks noChangeArrowheads="1"/>
            </p:cNvSpPr>
            <p:nvPr/>
          </p:nvSpPr>
          <p:spPr bwMode="auto">
            <a:xfrm>
              <a:off x="3696" y="2928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bg2"/>
                  </a:solidFill>
                </a:rPr>
                <a:t>F</a:t>
              </a:r>
            </a:p>
          </p:txBody>
        </p:sp>
      </p:grpSp>
      <p:grpSp>
        <p:nvGrpSpPr>
          <p:cNvPr id="13319" name="Group 162"/>
          <p:cNvGrpSpPr>
            <a:grpSpLocks/>
          </p:cNvGrpSpPr>
          <p:nvPr/>
        </p:nvGrpSpPr>
        <p:grpSpPr bwMode="auto">
          <a:xfrm>
            <a:off x="2438400" y="2438400"/>
            <a:ext cx="1676400" cy="0"/>
            <a:chOff x="1536" y="1056"/>
            <a:chExt cx="1056" cy="0"/>
          </a:xfrm>
        </p:grpSpPr>
        <p:sp>
          <p:nvSpPr>
            <p:cNvPr id="13320" name="Line 158"/>
            <p:cNvSpPr>
              <a:spLocks noChangeShapeType="1"/>
            </p:cNvSpPr>
            <p:nvPr/>
          </p:nvSpPr>
          <p:spPr bwMode="auto">
            <a:xfrm>
              <a:off x="1536" y="1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159"/>
            <p:cNvSpPr>
              <a:spLocks noChangeShapeType="1"/>
            </p:cNvSpPr>
            <p:nvPr/>
          </p:nvSpPr>
          <p:spPr bwMode="auto">
            <a:xfrm>
              <a:off x="2016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60"/>
            <p:cNvSpPr>
              <a:spLocks noChangeShapeType="1"/>
            </p:cNvSpPr>
            <p:nvPr/>
          </p:nvSpPr>
          <p:spPr bwMode="auto">
            <a:xfrm>
              <a:off x="2448" y="10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61"/>
            <p:cNvSpPr>
              <a:spLocks noChangeShapeType="1"/>
            </p:cNvSpPr>
            <p:nvPr/>
          </p:nvSpPr>
          <p:spPr bwMode="auto">
            <a:xfrm>
              <a:off x="2304" y="1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2B5C60-AD04-42F3-B24F-1895DF094178}" type="datetime5">
              <a:rPr lang="en-US"/>
              <a:pPr>
                <a:defRPr/>
              </a:pPr>
              <a:t>8-Nov-23</a:t>
            </a:fld>
            <a:endParaRPr lang="en-US"/>
          </a:p>
        </p:txBody>
      </p:sp>
      <p:sp>
        <p:nvSpPr>
          <p:cNvPr id="7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488EE369-A753-487C-B7F7-66BCEB6CC4F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22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/>
              <a:t>Logic combinational circuits</a:t>
            </a:r>
            <a:r>
              <a:rPr lang="ro-RO" sz="4000" dirty="0"/>
              <a:t> </a:t>
            </a:r>
            <a:r>
              <a:rPr lang="en-US" sz="4000" dirty="0"/>
              <a:t>(cont.)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800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/>
              <a:t>In order to make an efficient circuit we must </a:t>
            </a:r>
            <a:r>
              <a:rPr lang="ro-RO" sz="2200" dirty="0"/>
              <a:t>minimi</a:t>
            </a:r>
            <a:r>
              <a:rPr lang="en-US" sz="2200" dirty="0" err="1"/>
              <a:t>ze</a:t>
            </a:r>
            <a:r>
              <a:rPr lang="en-US" sz="2200" dirty="0"/>
              <a:t> its dimension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o-RO" sz="2200" dirty="0"/>
              <a:t>T</a:t>
            </a:r>
            <a:r>
              <a:rPr lang="en-US" sz="2200" dirty="0"/>
              <a:t>he truth table for</a:t>
            </a:r>
            <a:endParaRPr lang="ro-RO" sz="22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F=x + y </a:t>
            </a:r>
            <a:r>
              <a:rPr lang="en-US" sz="2000" dirty="0">
                <a:latin typeface="Comic Sans MS"/>
                <a:cs typeface="Times New Roman" pitchFamily="18" charset="0"/>
              </a:rPr>
              <a:t>•</a:t>
            </a:r>
            <a:r>
              <a:rPr lang="en-US" sz="2000" dirty="0">
                <a:cs typeface="Times New Roman" pitchFamily="18" charset="0"/>
              </a:rPr>
              <a:t> z</a:t>
            </a:r>
            <a:r>
              <a:rPr lang="ro-RO" sz="2000" dirty="0"/>
              <a:t> </a:t>
            </a:r>
            <a:r>
              <a:rPr lang="en-US" sz="2000" dirty="0">
                <a:cs typeface="Times New Roman" pitchFamily="18" charset="0"/>
              </a:rPr>
              <a:t>+  x </a:t>
            </a:r>
            <a:r>
              <a:rPr lang="en-US" sz="2000" dirty="0">
                <a:latin typeface="Comic Sans MS"/>
                <a:cs typeface="Times New Roman" pitchFamily="18" charset="0"/>
              </a:rPr>
              <a:t>•</a:t>
            </a:r>
            <a:r>
              <a:rPr lang="en-US" sz="2000" dirty="0"/>
              <a:t>y</a:t>
            </a:r>
            <a:endParaRPr lang="ro-RO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cs typeface="Times New Roman" pitchFamily="18" charset="0"/>
              </a:rPr>
              <a:t>G</a:t>
            </a:r>
            <a:r>
              <a:rPr lang="en-US" sz="2000" dirty="0"/>
              <a:t>=x + y </a:t>
            </a:r>
            <a:r>
              <a:rPr lang="en-US" sz="2000" dirty="0">
                <a:latin typeface="Comic Sans MS"/>
                <a:cs typeface="Times New Roman" pitchFamily="18" charset="0"/>
              </a:rPr>
              <a:t>•</a:t>
            </a:r>
            <a:r>
              <a:rPr lang="en-US" sz="2000" dirty="0">
                <a:cs typeface="Times New Roman" pitchFamily="18" charset="0"/>
              </a:rPr>
              <a:t> z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>
                <a:cs typeface="Times New Roman" pitchFamily="18" charset="0"/>
              </a:rPr>
              <a:t>The truth tables for F and G are identical, so we have the same function</a:t>
            </a:r>
            <a:endParaRPr lang="en-US" sz="2200" dirty="0">
              <a:cs typeface="Times New Roman" pitchFamily="18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>
                <a:sym typeface="Wingdings" pitchFamily="2" charset="2"/>
              </a:rPr>
              <a:t>To implement the logic circuit we will use </a:t>
            </a:r>
            <a:r>
              <a:rPr lang="en-US" sz="2200" dirty="0">
                <a:cs typeface="Times New Roman" pitchFamily="18" charset="0"/>
                <a:sym typeface="Wingdings" pitchFamily="2" charset="2"/>
              </a:rPr>
              <a:t>G </a:t>
            </a:r>
            <a:r>
              <a:rPr lang="en-US" sz="2200" dirty="0">
                <a:sym typeface="Wingdings" pitchFamily="2" charset="2"/>
              </a:rPr>
              <a:t>because we need less components</a:t>
            </a:r>
            <a:endParaRPr lang="en-US" sz="2200" dirty="0"/>
          </a:p>
        </p:txBody>
      </p:sp>
      <p:graphicFrame>
        <p:nvGraphicFramePr>
          <p:cNvPr id="322685" name="Group 125"/>
          <p:cNvGraphicFramePr>
            <a:graphicFrameLocks noGrp="1"/>
          </p:cNvGraphicFramePr>
          <p:nvPr>
            <p:ph sz="half" idx="2"/>
          </p:nvPr>
        </p:nvGraphicFramePr>
        <p:xfrm>
          <a:off x="5638800" y="1752600"/>
          <a:ext cx="2743200" cy="3566016"/>
        </p:xfrm>
        <a:graphic>
          <a:graphicData uri="http://schemas.openxmlformats.org/drawingml/2006/table">
            <a:tbl>
              <a:tblPr/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x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z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14404" name="Group 132"/>
          <p:cNvGrpSpPr>
            <a:grpSpLocks/>
          </p:cNvGrpSpPr>
          <p:nvPr/>
        </p:nvGrpSpPr>
        <p:grpSpPr bwMode="auto">
          <a:xfrm>
            <a:off x="1447800" y="2743200"/>
            <a:ext cx="1600200" cy="0"/>
            <a:chOff x="912" y="2448"/>
            <a:chExt cx="1008" cy="0"/>
          </a:xfrm>
        </p:grpSpPr>
        <p:sp>
          <p:nvSpPr>
            <p:cNvPr id="14408" name="Line 126"/>
            <p:cNvSpPr>
              <a:spLocks noChangeShapeType="1"/>
            </p:cNvSpPr>
            <p:nvPr/>
          </p:nvSpPr>
          <p:spPr bwMode="auto">
            <a:xfrm>
              <a:off x="912" y="244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127"/>
            <p:cNvSpPr>
              <a:spLocks noChangeShapeType="1"/>
            </p:cNvSpPr>
            <p:nvPr/>
          </p:nvSpPr>
          <p:spPr bwMode="auto">
            <a:xfrm>
              <a:off x="1392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129"/>
            <p:cNvSpPr>
              <a:spLocks noChangeShapeType="1"/>
            </p:cNvSpPr>
            <p:nvPr/>
          </p:nvSpPr>
          <p:spPr bwMode="auto">
            <a:xfrm>
              <a:off x="1680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130"/>
            <p:cNvSpPr>
              <a:spLocks noChangeShapeType="1"/>
            </p:cNvSpPr>
            <p:nvPr/>
          </p:nvSpPr>
          <p:spPr bwMode="auto">
            <a:xfrm>
              <a:off x="1824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405" name="Group 134"/>
          <p:cNvGrpSpPr>
            <a:grpSpLocks/>
          </p:cNvGrpSpPr>
          <p:nvPr/>
        </p:nvGrpSpPr>
        <p:grpSpPr bwMode="auto">
          <a:xfrm flipV="1">
            <a:off x="1447800" y="2971800"/>
            <a:ext cx="990600" cy="76200"/>
            <a:chOff x="912" y="2640"/>
            <a:chExt cx="576" cy="0"/>
          </a:xfrm>
        </p:grpSpPr>
        <p:sp>
          <p:nvSpPr>
            <p:cNvPr id="14406" name="Line 131"/>
            <p:cNvSpPr>
              <a:spLocks noChangeShapeType="1"/>
            </p:cNvSpPr>
            <p:nvPr/>
          </p:nvSpPr>
          <p:spPr bwMode="auto">
            <a:xfrm>
              <a:off x="912" y="264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133"/>
            <p:cNvSpPr>
              <a:spLocks noChangeShapeType="1"/>
            </p:cNvSpPr>
            <p:nvPr/>
          </p:nvSpPr>
          <p:spPr bwMode="auto">
            <a:xfrm>
              <a:off x="1392" y="26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2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2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10587</TotalTime>
  <Words>4290</Words>
  <Application>Microsoft Office PowerPoint</Application>
  <PresentationFormat>On-screen Show (4:3)</PresentationFormat>
  <Paragraphs>1028</Paragraphs>
  <Slides>46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</vt:lpstr>
      <vt:lpstr>Comic Sans MS</vt:lpstr>
      <vt:lpstr>Garamond</vt:lpstr>
      <vt:lpstr>Monotype Sorts</vt:lpstr>
      <vt:lpstr>Shruti</vt:lpstr>
      <vt:lpstr>Symbol</vt:lpstr>
      <vt:lpstr>Times New Roman</vt:lpstr>
      <vt:lpstr>Wingdings</vt:lpstr>
      <vt:lpstr>Stream</vt:lpstr>
      <vt:lpstr>Equation</vt:lpstr>
      <vt:lpstr> Logic Algebra Part one </vt:lpstr>
      <vt:lpstr>Contents</vt:lpstr>
      <vt:lpstr>Basic logic operators</vt:lpstr>
      <vt:lpstr>Basic logic operators(cont.)</vt:lpstr>
      <vt:lpstr>Truth tables</vt:lpstr>
      <vt:lpstr>Logic gates</vt:lpstr>
      <vt:lpstr>Diagrams – functions of time</vt:lpstr>
      <vt:lpstr>Logic combinational circuits</vt:lpstr>
      <vt:lpstr>Logic combinational circuits (cont.)</vt:lpstr>
      <vt:lpstr>Logic combinational circuits(cont.)</vt:lpstr>
      <vt:lpstr>Duality</vt:lpstr>
      <vt:lpstr>Duality properties</vt:lpstr>
      <vt:lpstr> Other properties of the Boolean Algebra</vt:lpstr>
      <vt:lpstr> Other properties of the boolean algebra</vt:lpstr>
      <vt:lpstr>Truth tables</vt:lpstr>
      <vt:lpstr>Truth tables</vt:lpstr>
      <vt:lpstr>Truth tables(cont.)</vt:lpstr>
      <vt:lpstr>The logic expressions are not unique</vt:lpstr>
      <vt:lpstr>Algebraic calculus</vt:lpstr>
      <vt:lpstr>Algebraic calculus (cont.)</vt:lpstr>
      <vt:lpstr>Complementary functions</vt:lpstr>
      <vt:lpstr>Complementing example</vt:lpstr>
      <vt:lpstr>Minterms/maxterms for a function of two boolean variables</vt:lpstr>
      <vt:lpstr>Minterms/maxterms for a function of 3 boolean variables</vt:lpstr>
      <vt:lpstr>Example</vt:lpstr>
      <vt:lpstr>Shortcuts: ∑ and ∏</vt:lpstr>
      <vt:lpstr>Conversion between the canonical forms</vt:lpstr>
      <vt:lpstr>Standard forms</vt:lpstr>
      <vt:lpstr>Sum-of-product conversion from standard to canonical form</vt:lpstr>
      <vt:lpstr>Product-of-sums conversion from standard to canonical form</vt:lpstr>
      <vt:lpstr>Karnaugh maps</vt:lpstr>
      <vt:lpstr>Karnaugh map for two variables</vt:lpstr>
      <vt:lpstr>Karnaugh map for two variables (cont.)</vt:lpstr>
      <vt:lpstr>Karnaugh maps - examples</vt:lpstr>
      <vt:lpstr>DCF using Karnaugh maps</vt:lpstr>
      <vt:lpstr>Karnaugh maps for three variables</vt:lpstr>
      <vt:lpstr>Karnaugh maps for three variables (cont.)</vt:lpstr>
      <vt:lpstr>Simplification rules</vt:lpstr>
      <vt:lpstr>More examples</vt:lpstr>
      <vt:lpstr>Four variables diagram</vt:lpstr>
      <vt:lpstr>4 variables diagram simplification</vt:lpstr>
      <vt:lpstr>Example</vt:lpstr>
      <vt:lpstr>Product-of-sums</vt:lpstr>
      <vt:lpstr>Redundant terms</vt:lpstr>
      <vt:lpstr> Example</vt:lpstr>
      <vt:lpstr> Examples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Basics | Lecture 7</dc:title>
  <dc:creator>RZ</dc:creator>
  <cp:lastModifiedBy>Administrator</cp:lastModifiedBy>
  <cp:revision>279</cp:revision>
  <cp:lastPrinted>2003-12-15T07:42:00Z</cp:lastPrinted>
  <dcterms:created xsi:type="dcterms:W3CDTF">2002-09-02T17:21:45Z</dcterms:created>
  <dcterms:modified xsi:type="dcterms:W3CDTF">2023-11-08T08:05:43Z</dcterms:modified>
</cp:coreProperties>
</file>