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6" r:id="rId1"/>
  </p:sldMasterIdLst>
  <p:notesMasterIdLst>
    <p:notesMasterId r:id="rId39"/>
  </p:notesMasterIdLst>
  <p:handoutMasterIdLst>
    <p:handoutMasterId r:id="rId40"/>
  </p:handoutMasterIdLst>
  <p:sldIdLst>
    <p:sldId id="275" r:id="rId2"/>
    <p:sldId id="276" r:id="rId3"/>
    <p:sldId id="277" r:id="rId4"/>
    <p:sldId id="290" r:id="rId5"/>
    <p:sldId id="292" r:id="rId6"/>
    <p:sldId id="293" r:id="rId7"/>
    <p:sldId id="294" r:id="rId8"/>
    <p:sldId id="296" r:id="rId9"/>
    <p:sldId id="295" r:id="rId10"/>
    <p:sldId id="297" r:id="rId11"/>
    <p:sldId id="282" r:id="rId12"/>
    <p:sldId id="283" r:id="rId13"/>
    <p:sldId id="284" r:id="rId14"/>
    <p:sldId id="287" r:id="rId15"/>
    <p:sldId id="288" r:id="rId16"/>
    <p:sldId id="298" r:id="rId17"/>
    <p:sldId id="320" r:id="rId18"/>
    <p:sldId id="303" r:id="rId19"/>
    <p:sldId id="301" r:id="rId20"/>
    <p:sldId id="299" r:id="rId21"/>
    <p:sldId id="300" r:id="rId22"/>
    <p:sldId id="304" r:id="rId23"/>
    <p:sldId id="305" r:id="rId24"/>
    <p:sldId id="306" r:id="rId25"/>
    <p:sldId id="310" r:id="rId26"/>
    <p:sldId id="307" r:id="rId27"/>
    <p:sldId id="308" r:id="rId28"/>
    <p:sldId id="311" r:id="rId29"/>
    <p:sldId id="312" r:id="rId30"/>
    <p:sldId id="313" r:id="rId31"/>
    <p:sldId id="309" r:id="rId32"/>
    <p:sldId id="314" r:id="rId33"/>
    <p:sldId id="315" r:id="rId34"/>
    <p:sldId id="316" r:id="rId35"/>
    <p:sldId id="317" r:id="rId36"/>
    <p:sldId id="318" r:id="rId37"/>
    <p:sldId id="319" r:id="rId3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CC"/>
    <a:srgbClr val="00FFFF"/>
    <a:srgbClr val="B9B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7" autoAdjust="0"/>
    <p:restoredTop sz="82842" autoAdjust="0"/>
  </p:normalViewPr>
  <p:slideViewPr>
    <p:cSldViewPr>
      <p:cViewPr varScale="1">
        <p:scale>
          <a:sx n="73" d="100"/>
          <a:sy n="73" d="100"/>
        </p:scale>
        <p:origin x="1752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1980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SCO I: Algebra Logică 2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2023EDB7-E095-428B-801E-1B0A54210A33}" type="datetime5">
              <a:rPr lang="en-US"/>
              <a:pPr>
                <a:defRPr/>
              </a:pPr>
              <a:t>15-Nov-23</a:t>
            </a:fld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B2A660C0-2640-4524-BB4C-60C36F7346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2457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SCO I: Algebra Logică 2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02F34105-09BB-43FC-AA75-68B0C9531A7E}" type="datetime5">
              <a:rPr lang="en-US"/>
              <a:pPr>
                <a:defRPr/>
              </a:pPr>
              <a:t>15-Nov-23</a:t>
            </a:fld>
            <a:endParaRPr 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2AC688E6-1167-49DD-8A29-B66D9873BB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853564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dirty="0">
                <a:latin typeface="Times New Roman" pitchFamily="18" charset="0"/>
              </a:rPr>
              <a:t>SCO I: Algebra </a:t>
            </a:r>
            <a:r>
              <a:rPr lang="en-US" altLang="en-US" dirty="0" err="1">
                <a:latin typeface="Times New Roman" pitchFamily="18" charset="0"/>
              </a:rPr>
              <a:t>Logică</a:t>
            </a:r>
            <a:r>
              <a:rPr lang="en-US" altLang="en-US">
                <a:latin typeface="Times New Roman" pitchFamily="18" charset="0"/>
              </a:rPr>
              <a:t> 2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02348301-2A2F-4396-AED4-B8DC040F02C3}" type="datetime5">
              <a:rPr lang="en-US" altLang="en-US">
                <a:latin typeface="Times New Roman" pitchFamily="18" charset="0"/>
              </a:rPr>
              <a:pPr/>
              <a:t>15-Nov-23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096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71AD8BD9-54CF-4ADF-882E-ED73DC4F6196}" type="slidenum">
              <a:rPr lang="en-US" altLang="en-US">
                <a:latin typeface="Times New Roman" pitchFamily="18" charset="0"/>
              </a:rPr>
              <a:pPr/>
              <a:t>1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096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6" name="Rectangle 10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SCO I: Algebra Logică 2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2753D7F0-F99A-4534-8A32-A5407EEE8F83}" type="datetime5">
              <a:rPr lang="en-US" altLang="en-US">
                <a:latin typeface="Times New Roman" pitchFamily="18" charset="0"/>
              </a:rPr>
              <a:pPr/>
              <a:t>15-Nov-23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198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25452DCF-E0C7-40E7-9F9A-D48C2BBD002E}" type="slidenum">
              <a:rPr lang="en-US" altLang="en-US">
                <a:latin typeface="Times New Roman" pitchFamily="18" charset="0"/>
              </a:rPr>
              <a:pPr/>
              <a:t>2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dirty="0"/>
              <a:t>10100101P</a:t>
            </a:r>
          </a:p>
          <a:p>
            <a:r>
              <a:rPr lang="en-US" sz="1600" dirty="0"/>
              <a:t>Even parity: P=0</a:t>
            </a:r>
          </a:p>
          <a:p>
            <a:r>
              <a:rPr lang="en-US" sz="1600" dirty="0"/>
              <a:t>Odd parity:</a:t>
            </a:r>
            <a:r>
              <a:rPr lang="en-US" sz="1600" baseline="0" dirty="0"/>
              <a:t> P=1</a:t>
            </a:r>
            <a:endParaRPr lang="en-US" sz="1600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SCO I: Algebra Logică 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02F34105-09BB-43FC-AA75-68B0C9531A7E}" type="datetime5">
              <a:rPr lang="en-US" smtClean="0"/>
              <a:pPr>
                <a:defRPr/>
              </a:pPr>
              <a:t>15-Nov-23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C688E6-1167-49DD-8A29-B66D9873BBEF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918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776 h 1906"/>
                <a:gd name="T4" fmla="*/ 5758 w 5740"/>
                <a:gd name="T5" fmla="*/ 1776 h 1906"/>
                <a:gd name="T6" fmla="*/ 5758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047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9047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fld id="{C2B8DBE1-AFA2-46F3-A95F-09569F34D9C2}" type="datetime5">
              <a:rPr lang="en-US"/>
              <a:pPr>
                <a:defRPr/>
              </a:pPr>
              <a:t>15-Nov-23</a:t>
            </a:fld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9691D48-AFE7-41C2-88F9-35156150FB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115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6F404-446F-4067-909B-95037F306CA3}" type="datetime5">
              <a:rPr lang="en-US"/>
              <a:pPr>
                <a:defRPr/>
              </a:pPr>
              <a:t>15-Nov-23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  <a:fld id="{261C02BF-584F-4666-9221-F822070E4155}" type="slidenum">
              <a:rPr lang="en-US">
                <a:latin typeface="Comic Sans MS" pitchFamily="66" charset="0"/>
              </a:rPr>
              <a:pPr>
                <a:defRPr/>
              </a:pPr>
              <a:t>‹#›</a:t>
            </a:fld>
            <a:endParaRPr lang="en-US">
              <a:latin typeface="Comic Sans MS" pitchFamily="66" charset="0"/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890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8"/>
            <a:ext cx="22860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274638"/>
            <a:ext cx="6705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66C9DE-ED90-45C9-8722-E32DB61A171E}" type="datetime5">
              <a:rPr lang="en-US"/>
              <a:pPr>
                <a:defRPr/>
              </a:pPr>
              <a:t>15-Nov-23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  <a:fld id="{3F9B86A7-02E1-4EF5-8DB0-554E4C239B04}" type="slidenum">
              <a:rPr lang="en-US">
                <a:latin typeface="Comic Sans MS" pitchFamily="66" charset="0"/>
              </a:rPr>
              <a:pPr>
                <a:defRPr/>
              </a:pPr>
              <a:t>‹#›</a:t>
            </a:fld>
            <a:endParaRPr lang="en-US">
              <a:latin typeface="Comic Sans MS" pitchFamily="66" charset="0"/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6877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32C88D-CBE5-4A3F-B641-F7942C64100B}" type="datetime5">
              <a:rPr lang="en-US"/>
              <a:pPr>
                <a:defRPr/>
              </a:pPr>
              <a:t>15-Nov-23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  <a:fld id="{998CAE17-5A95-4711-B9EF-C5D6291F9BFD}" type="slidenum">
              <a:rPr lang="en-US">
                <a:latin typeface="Comic Sans MS" pitchFamily="66" charset="0"/>
              </a:rPr>
              <a:pPr>
                <a:defRPr/>
              </a:pPr>
              <a:t>‹#›</a:t>
            </a:fld>
            <a:endParaRPr lang="en-US">
              <a:latin typeface="Comic Sans MS" pitchFamily="66" charset="0"/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5146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1F7C41-E847-4902-8AE6-A35E7DF84F40}" type="datetime5">
              <a:rPr lang="en-US"/>
              <a:pPr>
                <a:defRPr/>
              </a:pPr>
              <a:t>15-Nov-23</a:t>
            </a:fld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  <a:fld id="{5DC1A40F-B1A9-47D9-BDB9-FE05EA400A42}" type="slidenum">
              <a:rPr lang="en-US">
                <a:latin typeface="Comic Sans MS" pitchFamily="66" charset="0"/>
              </a:rPr>
              <a:pPr>
                <a:defRPr/>
              </a:pPr>
              <a:t>‹#›</a:t>
            </a:fld>
            <a:endParaRPr lang="en-US">
              <a:latin typeface="Comic Sans MS" pitchFamily="66" charset="0"/>
            </a:endParaRPr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5658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61DD9F-D8FF-481E-A1CB-E777A635C210}" type="datetime5">
              <a:rPr lang="en-US"/>
              <a:pPr>
                <a:defRPr/>
              </a:pPr>
              <a:t>15-Nov-23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  <a:fld id="{CBFBA6E9-83C7-497E-B9A1-D0E7B31A3148}" type="slidenum">
              <a:rPr lang="en-US">
                <a:latin typeface="Comic Sans MS" pitchFamily="66" charset="0"/>
              </a:rPr>
              <a:pPr>
                <a:defRPr/>
              </a:pPr>
              <a:t>‹#›</a:t>
            </a:fld>
            <a:endParaRPr lang="en-US">
              <a:latin typeface="Comic Sans MS" pitchFamily="66" charset="0"/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650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35DE36-1932-498E-8A41-B7C34E2AE5FA}" type="datetime5">
              <a:rPr lang="en-US"/>
              <a:pPr>
                <a:defRPr/>
              </a:pPr>
              <a:t>15-Nov-23</a:t>
            </a:fld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  <a:fld id="{7DDF3E0C-4768-4CF0-9233-1A2806184698}" type="slidenum">
              <a:rPr lang="en-US">
                <a:latin typeface="Comic Sans MS" pitchFamily="66" charset="0"/>
              </a:rPr>
              <a:pPr>
                <a:defRPr/>
              </a:pPr>
              <a:t>‹#›</a:t>
            </a:fld>
            <a:endParaRPr lang="en-US">
              <a:latin typeface="Comic Sans MS" pitchFamily="66" charset="0"/>
            </a:endParaRPr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516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7BB807-FD0D-4C86-87C2-E3A96DB08252}" type="datetime5">
              <a:rPr lang="en-US"/>
              <a:pPr>
                <a:defRPr/>
              </a:pPr>
              <a:t>15-Nov-23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  <a:fld id="{EB538C83-08F4-48F7-82EC-DD8C6A831881}" type="slidenum">
              <a:rPr lang="en-US">
                <a:latin typeface="Comic Sans MS" pitchFamily="66" charset="0"/>
              </a:rPr>
              <a:pPr>
                <a:defRPr/>
              </a:pPr>
              <a:t>‹#›</a:t>
            </a:fld>
            <a:endParaRPr lang="en-US">
              <a:latin typeface="Comic Sans MS" pitchFamily="66" charset="0"/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639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925B27-4854-4482-9FEA-B16D3825A9F4}" type="datetime5">
              <a:rPr lang="en-US"/>
              <a:pPr>
                <a:defRPr/>
              </a:pPr>
              <a:t>15-Nov-23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  <a:fld id="{2B3806FB-69E5-4850-9906-230F00A0127C}" type="slidenum">
              <a:rPr lang="en-US">
                <a:latin typeface="Comic Sans MS" pitchFamily="66" charset="0"/>
              </a:rPr>
              <a:pPr>
                <a:defRPr/>
              </a:pPr>
              <a:t>‹#›</a:t>
            </a:fld>
            <a:endParaRPr lang="en-US">
              <a:latin typeface="Comic Sans MS" pitchFamily="66" charset="0"/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419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0AC289-FDB5-42E6-AF2D-7524BB2196FB}" type="datetime5">
              <a:rPr lang="en-US"/>
              <a:pPr>
                <a:defRPr/>
              </a:pPr>
              <a:t>15-Nov-23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  <a:fld id="{5503F81C-4ED2-4C53-9F7C-D3D0F9544E52}" type="slidenum">
              <a:rPr lang="en-US">
                <a:latin typeface="Comic Sans MS" pitchFamily="66" charset="0"/>
              </a:rPr>
              <a:pPr>
                <a:defRPr/>
              </a:pPr>
              <a:t>‹#›</a:t>
            </a:fld>
            <a:endParaRPr lang="en-US">
              <a:latin typeface="Comic Sans MS" pitchFamily="66" charset="0"/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722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DF93F7-0118-48AD-BFCD-93A76C1F136F}" type="datetime5">
              <a:rPr lang="en-US"/>
              <a:pPr>
                <a:defRPr/>
              </a:pPr>
              <a:t>15-Nov-23</a:t>
            </a:fld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  <a:fld id="{6BDC5C0E-527E-4343-B2E8-CC850BDBBBDA}" type="slidenum">
              <a:rPr lang="en-US">
                <a:latin typeface="Comic Sans MS" pitchFamily="66" charset="0"/>
              </a:rPr>
              <a:pPr>
                <a:defRPr/>
              </a:pPr>
              <a:t>‹#›</a:t>
            </a:fld>
            <a:endParaRPr lang="en-US">
              <a:latin typeface="Comic Sans MS" pitchFamily="66" charset="0"/>
            </a:endParaRPr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634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8DAA1-1BF8-449B-9D6B-1EFBC20D8320}" type="datetime5">
              <a:rPr lang="en-US"/>
              <a:pPr>
                <a:defRPr/>
              </a:pPr>
              <a:t>15-Nov-23</a:t>
            </a:fld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  <a:fld id="{A7807A9F-C520-4DC3-81D5-2E872CC1D342}" type="slidenum">
              <a:rPr lang="en-US">
                <a:latin typeface="Comic Sans MS" pitchFamily="66" charset="0"/>
              </a:rPr>
              <a:pPr>
                <a:defRPr/>
              </a:pPr>
              <a:t>‹#›</a:t>
            </a:fld>
            <a:endParaRPr lang="en-US">
              <a:latin typeface="Comic Sans MS" pitchFamily="66" charset="0"/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176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B3924A-B3BE-4C3C-8938-BC12756FB703}" type="datetime5">
              <a:rPr lang="en-US"/>
              <a:pPr>
                <a:defRPr/>
              </a:pPr>
              <a:t>15-Nov-23</a:t>
            </a:fld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  <a:fld id="{8698BE14-82BC-46E2-866F-35C29CC920F5}" type="slidenum">
              <a:rPr lang="en-US">
                <a:latin typeface="Comic Sans MS" pitchFamily="66" charset="0"/>
              </a:rPr>
              <a:pPr>
                <a:defRPr/>
              </a:pPr>
              <a:t>‹#›</a:t>
            </a:fld>
            <a:endParaRPr lang="en-US">
              <a:latin typeface="Comic Sans MS" pitchFamily="66" charset="0"/>
            </a:endParaRP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308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BF9524-2B87-4627-BB9A-0551117138C8}" type="datetime5">
              <a:rPr lang="en-US"/>
              <a:pPr>
                <a:defRPr/>
              </a:pPr>
              <a:t>15-Nov-23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  <a:fld id="{003236DD-FBEC-45B6-9A06-45D624EC052F}" type="slidenum">
              <a:rPr lang="en-US">
                <a:latin typeface="Comic Sans MS" pitchFamily="66" charset="0"/>
              </a:rPr>
              <a:pPr>
                <a:defRPr/>
              </a:pPr>
              <a:t>‹#›</a:t>
            </a:fld>
            <a:endParaRPr lang="en-US">
              <a:latin typeface="Comic Sans MS" pitchFamily="66" charset="0"/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462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510CB6-267C-4E65-A4AD-D3544C2DF888}" type="datetime5">
              <a:rPr lang="en-US"/>
              <a:pPr>
                <a:defRPr/>
              </a:pPr>
              <a:t>15-Nov-23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  <a:fld id="{5301CE9C-D392-45D0-A69C-28B883634408}" type="slidenum">
              <a:rPr lang="en-US">
                <a:latin typeface="Comic Sans MS" pitchFamily="66" charset="0"/>
              </a:rPr>
              <a:pPr>
                <a:defRPr/>
              </a:pPr>
              <a:t>‹#›</a:t>
            </a:fld>
            <a:endParaRPr lang="en-US">
              <a:latin typeface="Comic Sans MS" pitchFamily="66" charset="0"/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888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1066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fld id="{9C4525CA-4A7A-4835-A53A-C4317E1424A0}" type="datetime5">
              <a:rPr lang="en-US"/>
              <a:pPr>
                <a:defRPr/>
              </a:pPr>
              <a:t>15-Nov-23</a:t>
            </a:fld>
            <a:endParaRPr lang="en-US"/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15200" y="6248400"/>
            <a:ext cx="1371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418E963A-6FF1-4127-9901-C6200CFD5F21}" type="slidenum">
              <a:rPr lang="en-US">
                <a:latin typeface="Comic Sans MS" pitchFamily="66" charset="0"/>
              </a:rPr>
              <a:pPr>
                <a:defRPr/>
              </a:pPr>
              <a:t>‹#›</a:t>
            </a:fld>
            <a:endParaRPr lang="en-US">
              <a:latin typeface="Comic Sans MS" pitchFamily="66" charset="0"/>
            </a:endParaRPr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89446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9447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9448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9450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89451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776 h 1906"/>
                <a:gd name="T4" fmla="*/ 5758 w 5740"/>
                <a:gd name="T5" fmla="*/ 1776 h 1906"/>
                <a:gd name="T6" fmla="*/ 5758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9453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0" y="274638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8945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81200" y="6248400"/>
            <a:ext cx="5181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945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97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  <p:sldLayoutId id="2147483793" r:id="rId12"/>
    <p:sldLayoutId id="2147483794" r:id="rId13"/>
    <p:sldLayoutId id="2147483795" r:id="rId14"/>
    <p:sldLayoutId id="2147483796" r:id="rId15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1371600"/>
            <a:ext cx="7772400" cy="1676400"/>
          </a:xfrm>
        </p:spPr>
        <p:txBody>
          <a:bodyPr/>
          <a:lstStyle/>
          <a:p>
            <a:pPr algn="l" eaLnBrk="1" hangingPunct="1">
              <a:defRPr/>
            </a:pPr>
            <a:br>
              <a:rPr lang="en-US" sz="4400" dirty="0"/>
            </a:br>
            <a:r>
              <a:rPr lang="en-US" sz="4400" dirty="0"/>
              <a:t>Logic Algebra</a:t>
            </a:r>
            <a:r>
              <a:rPr lang="en-US" sz="4400" dirty="0">
                <a:solidFill>
                  <a:schemeClr val="tx1"/>
                </a:solidFill>
              </a:rPr>
              <a:t> </a:t>
            </a:r>
            <a:br>
              <a:rPr lang="en-US" sz="4400" dirty="0">
                <a:solidFill>
                  <a:schemeClr val="tx1"/>
                </a:solidFill>
              </a:rPr>
            </a:br>
            <a:r>
              <a:rPr lang="en-US" sz="4400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152400" y="3352800"/>
            <a:ext cx="8305800" cy="3429000"/>
          </a:xfrm>
        </p:spPr>
        <p:txBody>
          <a:bodyPr/>
          <a:lstStyle/>
          <a:p>
            <a:pPr>
              <a:buClr>
                <a:schemeClr val="bg2"/>
              </a:buClr>
              <a:buSzPct val="75000"/>
              <a:buFont typeface="Monotype Sorts" pitchFamily="2" charset="2"/>
              <a:buNone/>
              <a:defRPr/>
            </a:pPr>
            <a:endParaRPr lang="en-US" sz="2800" i="1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sz="3600" dirty="0">
                <a:solidFill>
                  <a:schemeClr val="hlink"/>
                </a:solidFill>
              </a:rPr>
              <a:t>Logic Combinational Circuits</a:t>
            </a:r>
          </a:p>
          <a:p>
            <a:pPr eaLnBrk="1" hangingPunct="1">
              <a:defRPr/>
            </a:pPr>
            <a:endParaRPr lang="en-US" sz="3600" dirty="0">
              <a:solidFill>
                <a:schemeClr val="hlink"/>
              </a:solidFill>
            </a:endParaRPr>
          </a:p>
          <a:p>
            <a:pPr eaLnBrk="1" hangingPunct="1">
              <a:defRPr/>
            </a:pPr>
            <a:endParaRPr lang="en-US" sz="3600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A4E4D595-7359-4FA2-89A0-2924E92C0689}" type="datetime5">
              <a:rPr lang="en-US" altLang="en-US"/>
              <a:pPr/>
              <a:t>15-Nov-23</a:t>
            </a:fld>
            <a:endParaRPr lang="en-US" altLang="en-US"/>
          </a:p>
        </p:txBody>
      </p:sp>
      <p:sp>
        <p:nvSpPr>
          <p:cNvPr id="1229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>
                <a:latin typeface="Arial" charset="0"/>
              </a:rPr>
              <a:t> </a:t>
            </a:r>
            <a:fld id="{60F05E1E-D6D6-454D-AF76-D5D49777821E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3758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dirty="0"/>
              <a:t>AND-OR Emulation Using NAND</a:t>
            </a:r>
            <a:r>
              <a:rPr lang="ro-RO" sz="3200" dirty="0"/>
              <a:t> </a:t>
            </a:r>
            <a:r>
              <a:rPr lang="en-US" sz="3200" dirty="0"/>
              <a:t>Gates </a:t>
            </a:r>
          </a:p>
        </p:txBody>
      </p:sp>
      <p:pic>
        <p:nvPicPr>
          <p:cNvPr id="12293" name="Picture 3" descr="two-level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873"/>
          <a:stretch>
            <a:fillRect/>
          </a:stretch>
        </p:blipFill>
        <p:spPr>
          <a:xfrm>
            <a:off x="304800" y="1676400"/>
            <a:ext cx="8382000" cy="192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75812" name="Rectangle 4"/>
          <p:cNvSpPr>
            <a:spLocks noChangeArrowheads="1"/>
          </p:cNvSpPr>
          <p:nvPr/>
        </p:nvSpPr>
        <p:spPr bwMode="auto">
          <a:xfrm>
            <a:off x="381000" y="3657600"/>
            <a:ext cx="7772400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09600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Checking: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AutoNum type="alphaLcParenBoth"/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G = WXY + YZ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AutoNum type="alphaLcParenBoth"/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G = ( (WXY)’ • (YZ)’ )’ </a:t>
            </a:r>
            <a:b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</a:b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   = (WXY)’’ + (YZ)’’ = WXY + YZ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076526FC-5FF0-494E-A285-9AE6A982C875}" type="datetime5">
              <a:rPr lang="en-US" altLang="en-US"/>
              <a:pPr/>
              <a:t>15-Nov-23</a:t>
            </a:fld>
            <a:endParaRPr lang="en-US" altLang="en-US"/>
          </a:p>
        </p:txBody>
      </p:sp>
      <p:sp>
        <p:nvSpPr>
          <p:cNvPr id="1331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>
                <a:latin typeface="Arial" charset="0"/>
              </a:rPr>
              <a:t> </a:t>
            </a:r>
            <a:fld id="{410DBCFA-6F83-4678-BBCB-C68707AF5524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3491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o-RO" sz="3200" dirty="0"/>
              <a:t>D</a:t>
            </a:r>
            <a:r>
              <a:rPr lang="en-US" sz="3200" dirty="0"/>
              <a:t>NF using NAND gates</a:t>
            </a:r>
          </a:p>
        </p:txBody>
      </p:sp>
      <p:sp>
        <p:nvSpPr>
          <p:cNvPr id="349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5181600"/>
            <a:ext cx="8229600" cy="11684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lphaLcParenBoth"/>
              <a:defRPr/>
            </a:pPr>
            <a:r>
              <a:rPr lang="en-US" sz="2200" dirty="0"/>
              <a:t>Initial </a:t>
            </a:r>
            <a:r>
              <a:rPr lang="ro-RO" sz="2200" dirty="0"/>
              <a:t>D</a:t>
            </a:r>
            <a:r>
              <a:rPr lang="en-US" sz="2200" dirty="0"/>
              <a:t>NF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lphaLcParenBoth"/>
              <a:defRPr/>
            </a:pPr>
            <a:r>
              <a:rPr lang="en-US" sz="2200" dirty="0"/>
              <a:t>Double negation and grouping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lphaLcParenBoth"/>
              <a:defRPr/>
            </a:pPr>
            <a:r>
              <a:rPr lang="en-US" sz="2200" dirty="0"/>
              <a:t>Replacing the gates with NAND gates</a:t>
            </a:r>
          </a:p>
        </p:txBody>
      </p:sp>
      <p:pic>
        <p:nvPicPr>
          <p:cNvPr id="13318" name="Picture 4" descr="sumofproduc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219200"/>
            <a:ext cx="7418388" cy="373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9" name="Text Box 5"/>
          <p:cNvSpPr txBox="1">
            <a:spLocks noChangeArrowheads="1"/>
          </p:cNvSpPr>
          <p:nvPr/>
        </p:nvSpPr>
        <p:spPr bwMode="auto">
          <a:xfrm>
            <a:off x="5562600" y="5334000"/>
            <a:ext cx="1905000" cy="482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/>
              <a:t>AND-NOT</a:t>
            </a:r>
          </a:p>
        </p:txBody>
      </p:sp>
      <p:sp>
        <p:nvSpPr>
          <p:cNvPr id="13320" name="Text Box 6"/>
          <p:cNvSpPr txBox="1">
            <a:spLocks noChangeArrowheads="1"/>
          </p:cNvSpPr>
          <p:nvPr/>
        </p:nvSpPr>
        <p:spPr bwMode="auto">
          <a:xfrm>
            <a:off x="6858000" y="5867400"/>
            <a:ext cx="2057400" cy="482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/>
              <a:t>NOT-OR</a:t>
            </a:r>
          </a:p>
        </p:txBody>
      </p:sp>
      <p:sp>
        <p:nvSpPr>
          <p:cNvPr id="13321" name="Freeform 7"/>
          <p:cNvSpPr>
            <a:spLocks/>
          </p:cNvSpPr>
          <p:nvPr/>
        </p:nvSpPr>
        <p:spPr bwMode="auto">
          <a:xfrm>
            <a:off x="2286000" y="2895600"/>
            <a:ext cx="3554413" cy="2476500"/>
          </a:xfrm>
          <a:custGeom>
            <a:avLst/>
            <a:gdLst>
              <a:gd name="T0" fmla="*/ 3554413 w 2239"/>
              <a:gd name="T1" fmla="*/ 2476500 h 1560"/>
              <a:gd name="T2" fmla="*/ 3051175 w 2239"/>
              <a:gd name="T3" fmla="*/ 876300 h 1560"/>
              <a:gd name="T4" fmla="*/ 0 w 2239"/>
              <a:gd name="T5" fmla="*/ 0 h 15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9" h="1560">
                <a:moveTo>
                  <a:pt x="2239" y="1560"/>
                </a:moveTo>
                <a:lnTo>
                  <a:pt x="1922" y="552"/>
                </a:lnTo>
                <a:lnTo>
                  <a:pt x="0" y="0"/>
                </a:lnTo>
              </a:path>
            </a:pathLst>
          </a:custGeom>
          <a:noFill/>
          <a:ln w="38100" cap="flat" cmpd="sng">
            <a:solidFill>
              <a:srgbClr val="00FFFF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Freeform 8"/>
          <p:cNvSpPr>
            <a:spLocks/>
          </p:cNvSpPr>
          <p:nvPr/>
        </p:nvSpPr>
        <p:spPr bwMode="auto">
          <a:xfrm>
            <a:off x="4332288" y="2503488"/>
            <a:ext cx="3641725" cy="3402012"/>
          </a:xfrm>
          <a:custGeom>
            <a:avLst/>
            <a:gdLst>
              <a:gd name="T0" fmla="*/ 3641725 w 2294"/>
              <a:gd name="T1" fmla="*/ 3402012 h 2143"/>
              <a:gd name="T2" fmla="*/ 3138488 w 2294"/>
              <a:gd name="T3" fmla="*/ 1801812 h 2143"/>
              <a:gd name="T4" fmla="*/ 0 w 2294"/>
              <a:gd name="T5" fmla="*/ 0 h 214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94" h="2143">
                <a:moveTo>
                  <a:pt x="2294" y="2143"/>
                </a:moveTo>
                <a:lnTo>
                  <a:pt x="1977" y="1135"/>
                </a:lnTo>
                <a:lnTo>
                  <a:pt x="0" y="0"/>
                </a:lnTo>
              </a:path>
            </a:pathLst>
          </a:custGeom>
          <a:noFill/>
          <a:ln w="38100" cap="flat" cmpd="sng">
            <a:solidFill>
              <a:srgbClr val="00FFFF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9BB8ECC4-CD41-43F6-B3AF-90A2775A0F41}" type="datetime5">
              <a:rPr lang="en-US" altLang="en-US"/>
              <a:pPr/>
              <a:t>15-Nov-23</a:t>
            </a:fld>
            <a:endParaRPr lang="en-US" altLang="en-US"/>
          </a:p>
        </p:txBody>
      </p:sp>
      <p:sp>
        <p:nvSpPr>
          <p:cNvPr id="1433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>
                <a:latin typeface="Arial" charset="0"/>
              </a:rPr>
              <a:t> </a:t>
            </a:r>
            <a:fld id="{64BF3D3F-A35E-44FE-84A7-BD4177598ED2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3502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>
                <a:cs typeface="Simplified Arabic" pitchFamily="2" charset="-78"/>
              </a:rPr>
              <a:t>NAND Implementation - Ex</a:t>
            </a:r>
            <a:r>
              <a:rPr lang="en-US" sz="4000" dirty="0"/>
              <a:t>ample</a:t>
            </a:r>
          </a:p>
        </p:txBody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305800" cy="4525963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US" dirty="0">
                <a:cs typeface="Simplified Arabic" pitchFamily="2" charset="-78"/>
              </a:rPr>
              <a:t>F (X,Y,Z) = </a:t>
            </a:r>
            <a:r>
              <a:rPr lang="en-US" b="1" dirty="0">
                <a:cs typeface="Simplified Arabic" pitchFamily="2" charset="-78"/>
                <a:sym typeface="Symbol" pitchFamily="18" charset="2"/>
              </a:rPr>
              <a:t></a:t>
            </a:r>
            <a:r>
              <a:rPr lang="en-US" dirty="0">
                <a:cs typeface="Simplified Arabic" pitchFamily="2" charset="-78"/>
              </a:rPr>
              <a:t>m(0,6)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dirty="0"/>
              <a:t>DNF for F is the following</a:t>
            </a:r>
            <a:r>
              <a:rPr lang="en-US" dirty="0">
                <a:cs typeface="Simplified Arabic" pitchFamily="2" charset="-78"/>
              </a:rPr>
              <a:t>: </a:t>
            </a:r>
            <a:br>
              <a:rPr lang="en-US" dirty="0">
                <a:cs typeface="Simplified Arabic" pitchFamily="2" charset="-78"/>
              </a:rPr>
            </a:br>
            <a:r>
              <a:rPr lang="en-US" dirty="0">
                <a:cs typeface="Simplified Arabic" pitchFamily="2" charset="-78"/>
              </a:rPr>
              <a:t>F = X</a:t>
            </a:r>
            <a:r>
              <a:rPr lang="en-US" dirty="0">
                <a:latin typeface="Comic Sans MS"/>
                <a:cs typeface="Simplified Arabic" pitchFamily="2" charset="-78"/>
              </a:rPr>
              <a:t>’</a:t>
            </a:r>
            <a:r>
              <a:rPr lang="en-US" dirty="0">
                <a:cs typeface="Simplified Arabic" pitchFamily="2" charset="-78"/>
              </a:rPr>
              <a:t>Y</a:t>
            </a:r>
            <a:r>
              <a:rPr lang="en-US" dirty="0">
                <a:latin typeface="Comic Sans MS"/>
                <a:cs typeface="Simplified Arabic" pitchFamily="2" charset="-78"/>
              </a:rPr>
              <a:t>’</a:t>
            </a:r>
            <a:r>
              <a:rPr lang="en-US" dirty="0">
                <a:cs typeface="Simplified Arabic" pitchFamily="2" charset="-78"/>
              </a:rPr>
              <a:t>Z</a:t>
            </a:r>
            <a:r>
              <a:rPr lang="en-US" dirty="0">
                <a:latin typeface="Comic Sans MS"/>
                <a:cs typeface="Simplified Arabic" pitchFamily="2" charset="-78"/>
              </a:rPr>
              <a:t>’</a:t>
            </a:r>
            <a:r>
              <a:rPr lang="en-US" dirty="0">
                <a:cs typeface="Simplified Arabic" pitchFamily="2" charset="-78"/>
              </a:rPr>
              <a:t> + XYZ</a:t>
            </a:r>
            <a:r>
              <a:rPr lang="en-US" dirty="0">
                <a:latin typeface="Comic Sans MS"/>
                <a:cs typeface="Simplified Arabic" pitchFamily="2" charset="-78"/>
              </a:rPr>
              <a:t>’</a:t>
            </a:r>
            <a:endParaRPr lang="en-US" dirty="0">
              <a:cs typeface="Simplified Arabic" pitchFamily="2" charset="-78"/>
            </a:endParaRP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dirty="0">
                <a:cs typeface="Simplified Arabic" pitchFamily="2" charset="-78"/>
              </a:rPr>
              <a:t>We get AND-OR implementation for F.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dirty="0"/>
              <a:t>We transform </a:t>
            </a:r>
            <a:r>
              <a:rPr lang="en-US" dirty="0">
                <a:cs typeface="Simplified Arabic" pitchFamily="2" charset="-78"/>
              </a:rPr>
              <a:t>AND-OR gates in NAND-NAND gates.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5101E555-F841-44C2-A6E0-91975BB665AB}" type="datetime5">
              <a:rPr lang="en-US" altLang="en-US"/>
              <a:pPr/>
              <a:t>15-Nov-23</a:t>
            </a:fld>
            <a:endParaRPr lang="en-US" altLang="en-US"/>
          </a:p>
        </p:txBody>
      </p:sp>
      <p:sp>
        <p:nvSpPr>
          <p:cNvPr id="1536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>
                <a:latin typeface="Arial" charset="0"/>
              </a:rPr>
              <a:t> </a:t>
            </a:r>
            <a:fld id="{3E65B2DB-0A4A-4271-AB37-73307E8E3720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3512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/>
              <a:t>Example (cont.)</a:t>
            </a:r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181600"/>
            <a:ext cx="8229600" cy="1084263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/>
              <a:t>2 level implementation with NAND gates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>
                <a:cs typeface="Simplified Arabic" pitchFamily="2" charset="-78"/>
              </a:rPr>
              <a:t>F = X</a:t>
            </a:r>
            <a:r>
              <a:rPr lang="en-US" dirty="0">
                <a:latin typeface="Comic Sans MS"/>
                <a:cs typeface="Simplified Arabic" pitchFamily="2" charset="-78"/>
              </a:rPr>
              <a:t>’</a:t>
            </a:r>
            <a:r>
              <a:rPr lang="en-US" dirty="0">
                <a:cs typeface="Simplified Arabic" pitchFamily="2" charset="-78"/>
              </a:rPr>
              <a:t>Y</a:t>
            </a:r>
            <a:r>
              <a:rPr lang="en-US" dirty="0">
                <a:latin typeface="Comic Sans MS"/>
                <a:cs typeface="Simplified Arabic" pitchFamily="2" charset="-78"/>
              </a:rPr>
              <a:t>’</a:t>
            </a:r>
            <a:r>
              <a:rPr lang="en-US" dirty="0">
                <a:cs typeface="Simplified Arabic" pitchFamily="2" charset="-78"/>
              </a:rPr>
              <a:t>Z</a:t>
            </a:r>
            <a:r>
              <a:rPr lang="en-US" dirty="0">
                <a:latin typeface="Comic Sans MS"/>
                <a:cs typeface="Simplified Arabic" pitchFamily="2" charset="-78"/>
              </a:rPr>
              <a:t>’</a:t>
            </a:r>
            <a:r>
              <a:rPr lang="en-US" dirty="0">
                <a:cs typeface="Simplified Arabic" pitchFamily="2" charset="-78"/>
              </a:rPr>
              <a:t> + XYZ</a:t>
            </a:r>
            <a:r>
              <a:rPr lang="en-US" dirty="0">
                <a:latin typeface="Comic Sans MS"/>
                <a:cs typeface="Simplified Arabic" pitchFamily="2" charset="-78"/>
              </a:rPr>
              <a:t>’</a:t>
            </a:r>
            <a:endParaRPr lang="en-US" dirty="0">
              <a:cs typeface="Simplified Arabic" pitchFamily="2" charset="-78"/>
            </a:endParaRPr>
          </a:p>
        </p:txBody>
      </p:sp>
      <p:pic>
        <p:nvPicPr>
          <p:cNvPr id="15366" name="Picture 4" descr="nandex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47800"/>
            <a:ext cx="8305800" cy="3570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A096435B-02DF-4003-A485-EFBCF40D6C13}" type="datetime5">
              <a:rPr lang="en-US" altLang="en-US"/>
              <a:pPr/>
              <a:t>15-Nov-23</a:t>
            </a:fld>
            <a:endParaRPr lang="en-US" altLang="en-US"/>
          </a:p>
        </p:txBody>
      </p:sp>
      <p:sp>
        <p:nvSpPr>
          <p:cNvPr id="1638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>
                <a:latin typeface="Arial" charset="0"/>
              </a:rPr>
              <a:t> </a:t>
            </a:r>
            <a:fld id="{B9519711-B21A-40B1-BAF4-2D99AC6EE57B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3543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/>
              <a:t>Multiple level NAND circuits</a:t>
            </a:r>
          </a:p>
        </p:txBody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51037"/>
            <a:ext cx="8229600" cy="4525963"/>
          </a:xfrm>
        </p:spPr>
        <p:txBody>
          <a:bodyPr/>
          <a:lstStyle/>
          <a:p>
            <a:pPr marL="533400" indent="-533400" eaLnBrk="1" hangingPunct="1">
              <a:buFont typeface="Wingdings" pitchFamily="2" charset="2"/>
              <a:buNone/>
              <a:defRPr/>
            </a:pPr>
            <a:r>
              <a:rPr lang="en-US" sz="2800" dirty="0"/>
              <a:t>The steps for transforming a multiple level </a:t>
            </a:r>
            <a:r>
              <a:rPr lang="ro-RO" sz="2800" dirty="0"/>
              <a:t>circuit</a:t>
            </a:r>
            <a:r>
              <a:rPr lang="en-US" sz="2800" dirty="0"/>
              <a:t>:</a:t>
            </a:r>
          </a:p>
          <a:p>
            <a:pPr marL="533400" indent="-533400" eaLnBrk="1" hangingPunct="1">
              <a:buFont typeface="Wingdings" pitchFamily="2" charset="2"/>
              <a:buAutoNum type="arabicPeriod"/>
              <a:defRPr/>
            </a:pPr>
            <a:r>
              <a:rPr lang="en-US" sz="2800" dirty="0"/>
              <a:t>We are transforming all AND gates in NAND gates with AND-NOT symbols.</a:t>
            </a:r>
          </a:p>
          <a:p>
            <a:pPr marL="533400" indent="-533400" eaLnBrk="1" hangingPunct="1">
              <a:buFont typeface="Wingdings" pitchFamily="2" charset="2"/>
              <a:buAutoNum type="arabicPeriod"/>
              <a:defRPr/>
            </a:pPr>
            <a:r>
              <a:rPr lang="en-US" sz="2800" dirty="0"/>
              <a:t>We are transforming all OR gates in NAND gates with NOT-OR symbols.</a:t>
            </a:r>
          </a:p>
          <a:p>
            <a:pPr marL="533400" indent="-533400" eaLnBrk="1" hangingPunct="1">
              <a:buFont typeface="Wingdings" pitchFamily="2" charset="2"/>
              <a:buAutoNum type="arabicPeriod"/>
              <a:defRPr/>
            </a:pPr>
            <a:r>
              <a:rPr lang="en-US" sz="2800" dirty="0"/>
              <a:t>We are checking all the circles in the diagram. For every circle which is not negated by another circle on the same line, we insert a </a:t>
            </a:r>
            <a:r>
              <a:rPr lang="ro-RO" sz="2800" dirty="0"/>
              <a:t>NOT</a:t>
            </a:r>
            <a:r>
              <a:rPr lang="en-US" sz="2800" dirty="0"/>
              <a:t> gate or we complement the input.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C9CC63A0-1BEB-4517-94D5-40103BD47E69}" type="datetime5">
              <a:rPr lang="en-US" altLang="en-US"/>
              <a:pPr/>
              <a:t>15-Nov-23</a:t>
            </a:fld>
            <a:endParaRPr lang="en-US" altLang="en-US"/>
          </a:p>
        </p:txBody>
      </p:sp>
      <p:sp>
        <p:nvSpPr>
          <p:cNvPr id="1741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>
                <a:latin typeface="Arial" charset="0"/>
              </a:rPr>
              <a:t> </a:t>
            </a:r>
            <a:fld id="{C362DCCD-8528-4239-95A5-749EC88298A7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3553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1000" y="228600"/>
            <a:ext cx="3886200" cy="1219200"/>
          </a:xfrm>
        </p:spPr>
        <p:txBody>
          <a:bodyPr/>
          <a:lstStyle/>
          <a:p>
            <a:pPr eaLnBrk="1" hangingPunct="1">
              <a:defRPr/>
            </a:pPr>
            <a:r>
              <a:rPr lang="ro-RO" sz="4000" dirty="0"/>
              <a:t>Ex</a:t>
            </a:r>
            <a:r>
              <a:rPr lang="en-US" sz="4000" dirty="0"/>
              <a:t>ample</a:t>
            </a:r>
          </a:p>
        </p:txBody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4114800" cy="4648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/>
              <a:t>   Using NAND and NOT gates to implement the function</a:t>
            </a:r>
            <a:r>
              <a:rPr lang="ro-RO" sz="2800" dirty="0"/>
              <a:t>:</a:t>
            </a:r>
            <a:br>
              <a:rPr lang="en-US" sz="2800" dirty="0"/>
            </a:br>
            <a:r>
              <a:rPr lang="en-US" sz="2800" dirty="0"/>
              <a:t>Z=E’F(AB+C’+D’)+GH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/>
              <a:t>             AB         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/>
              <a:t>             AB+C’+D’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/>
              <a:t>       E’F(AB+C’+D’)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/>
              <a:t>       E’F(AB+C’+D’)+GH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/>
              <a:t>             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dirty="0"/>
          </a:p>
        </p:txBody>
      </p:sp>
      <p:pic>
        <p:nvPicPr>
          <p:cNvPr id="17414" name="Picture 4" descr="synthes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9425" y="76200"/>
            <a:ext cx="4778375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5" name="Line 5"/>
          <p:cNvSpPr>
            <a:spLocks noChangeShapeType="1"/>
          </p:cNvSpPr>
          <p:nvPr/>
        </p:nvSpPr>
        <p:spPr bwMode="auto">
          <a:xfrm flipV="1">
            <a:off x="3429000" y="3276600"/>
            <a:ext cx="0" cy="1371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AB6DFE61-B495-44F0-B321-8E17E5210051}" type="datetime5">
              <a:rPr lang="en-US" altLang="en-US"/>
              <a:pPr/>
              <a:t>15-Nov-23</a:t>
            </a:fld>
            <a:endParaRPr lang="en-US" altLang="en-US"/>
          </a:p>
        </p:txBody>
      </p:sp>
      <p:sp>
        <p:nvSpPr>
          <p:cNvPr id="1843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>
                <a:latin typeface="Arial" charset="0"/>
              </a:rPr>
              <a:t> </a:t>
            </a:r>
            <a:fld id="{6B8A338B-7BA9-4F17-90EA-5D89B3C71AE7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3768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/>
              <a:t>Another example</a:t>
            </a:r>
          </a:p>
        </p:txBody>
      </p:sp>
      <p:pic>
        <p:nvPicPr>
          <p:cNvPr id="18437" name="Picture 4" descr="ch02-f40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724" b="6790"/>
          <a:stretch>
            <a:fillRect/>
          </a:stretch>
        </p:blipFill>
        <p:spPr>
          <a:xfrm>
            <a:off x="1143000" y="1295400"/>
            <a:ext cx="7086600" cy="4997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Practical use for NAND gates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eaLnBrk="1" hangingPunct="1">
              <a:buNone/>
              <a:defRPr/>
            </a:pPr>
            <a:r>
              <a:rPr lang="en-US" sz="2300" dirty="0"/>
              <a:t>In practice, the logical gates </a:t>
            </a:r>
            <a:r>
              <a:rPr lang="ro-RO" sz="2300" dirty="0"/>
              <a:t>NAND </a:t>
            </a:r>
            <a:r>
              <a:rPr lang="en-US" sz="2300" dirty="0"/>
              <a:t>and</a:t>
            </a:r>
            <a:r>
              <a:rPr lang="ro-RO" sz="2300" dirty="0"/>
              <a:t> NOR </a:t>
            </a:r>
            <a:r>
              <a:rPr lang="en-US" sz="2300" dirty="0"/>
              <a:t>are used as the building blocks for the flash memory cells</a:t>
            </a:r>
            <a:r>
              <a:rPr lang="ro-RO" sz="2300" dirty="0"/>
              <a:t>.</a:t>
            </a:r>
            <a:r>
              <a:rPr lang="en-US" sz="2300" dirty="0"/>
              <a:t> For example, the NOR memory is widely used in mobile phones and other small electronic devices.</a:t>
            </a:r>
          </a:p>
          <a:p>
            <a:pPr eaLnBrk="1" hangingPunct="1">
              <a:buNone/>
              <a:defRPr/>
            </a:pPr>
            <a:r>
              <a:rPr lang="en-US" sz="2300" dirty="0"/>
              <a:t>NAND technology is used for building SSD (Solid State Drive) drives. Basically, two types of NAND cells exist: Single-level cell (SLC)-can store only one bit and Multi-level cell (MLC), that can store 4 possible values per cell. (There are also triple level cells and quad level cells that can store 8/16 values but they are not too much used).</a:t>
            </a:r>
          </a:p>
          <a:p>
            <a:pPr eaLnBrk="1" hangingPunct="1">
              <a:buNone/>
              <a:defRPr/>
            </a:pPr>
            <a:r>
              <a:rPr lang="en-US" sz="2300" dirty="0"/>
              <a:t>In the last years, Samsung ha</a:t>
            </a:r>
            <a:r>
              <a:rPr lang="ro-RO" sz="2300" dirty="0"/>
              <a:t>s</a:t>
            </a:r>
            <a:r>
              <a:rPr lang="en-US" sz="2300" dirty="0"/>
              <a:t> developed the V-NAND technology that stacks over multiple layers of NAND cells (V comes from Vertical), generating larger storage capacity, much higher access speeds and approximately 10 times longer life duration</a:t>
            </a:r>
            <a:r>
              <a:rPr lang="ro-RO" sz="2300" dirty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7BB807-FD0D-4C86-87C2-E3A96DB08252}" type="datetime5">
              <a:rPr lang="en-US" smtClean="0"/>
              <a:pPr>
                <a:defRPr/>
              </a:pPr>
              <a:t>15-Nov-23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 </a:t>
            </a:r>
            <a:fld id="{EB538C83-08F4-48F7-82EC-DD8C6A831881}" type="slidenum">
              <a:rPr lang="en-US" smtClean="0">
                <a:latin typeface="Comic Sans MS" pitchFamily="66" charset="0"/>
              </a:rPr>
              <a:pPr>
                <a:defRPr/>
              </a:pPr>
              <a:t>17</a:t>
            </a:fld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84156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3D88463E-692F-4888-BBC7-422D36E357DD}" type="datetime5">
              <a:rPr lang="en-US" altLang="en-US"/>
              <a:pPr/>
              <a:t>15-Nov-23</a:t>
            </a:fld>
            <a:endParaRPr lang="en-US" altLang="en-US" dirty="0"/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dirty="0">
                <a:latin typeface="Arial" charset="0"/>
              </a:rPr>
              <a:t> </a:t>
            </a:r>
            <a:fld id="{7777B76C-CDAD-4160-B45D-BE6604A1646A}" type="slidenum">
              <a:rPr lang="en-US" altLang="en-US"/>
              <a:pPr/>
              <a:t>18</a:t>
            </a:fld>
            <a:endParaRPr lang="en-US" altLang="en-US" dirty="0"/>
          </a:p>
        </p:txBody>
      </p:sp>
      <p:sp>
        <p:nvSpPr>
          <p:cNvPr id="3829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/>
              <a:t>NOR Gate</a:t>
            </a:r>
          </a:p>
        </p:txBody>
      </p:sp>
      <p:sp>
        <p:nvSpPr>
          <p:cNvPr id="3829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eaLnBrk="1" hangingPunct="1">
              <a:defRPr/>
            </a:pPr>
            <a:r>
              <a:rPr lang="ro-RO" dirty="0"/>
              <a:t>NOR </a:t>
            </a:r>
            <a:r>
              <a:rPr lang="en-US" dirty="0"/>
              <a:t>gate – also an </a:t>
            </a:r>
            <a:r>
              <a:rPr lang="ro-RO" dirty="0"/>
              <a:t>“</a:t>
            </a:r>
            <a:r>
              <a:rPr lang="en-US" dirty="0"/>
              <a:t>universal gate” because we may implement any </a:t>
            </a:r>
            <a:r>
              <a:rPr lang="ro-RO" dirty="0"/>
              <a:t>digital </a:t>
            </a:r>
            <a:r>
              <a:rPr lang="en-US" dirty="0"/>
              <a:t>circuit using only NOR gates.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B92931D6-EF21-4058-AEB5-2B7048D3AC50}" type="datetime5">
              <a:rPr lang="en-US" altLang="en-US"/>
              <a:pPr/>
              <a:t>15-Nov-23</a:t>
            </a:fld>
            <a:endParaRPr lang="en-US" altLang="en-US" dirty="0"/>
          </a:p>
        </p:txBody>
      </p:sp>
      <p:sp>
        <p:nvSpPr>
          <p:cNvPr id="20483" name="Slide Number Placeholder 6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dirty="0">
                <a:latin typeface="Arial" charset="0"/>
              </a:rPr>
              <a:t> </a:t>
            </a:r>
            <a:fld id="{786BB9B6-A1FD-4D5E-8607-D7C08BEDAE89}" type="slidenum">
              <a:rPr lang="en-US" altLang="en-US"/>
              <a:pPr/>
              <a:t>19</a:t>
            </a:fld>
            <a:endParaRPr lang="en-US" altLang="en-US" dirty="0"/>
          </a:p>
        </p:txBody>
      </p:sp>
      <p:sp>
        <p:nvSpPr>
          <p:cNvPr id="3809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/>
              <a:t>NOR Circuits</a:t>
            </a:r>
          </a:p>
        </p:txBody>
      </p:sp>
      <p:sp>
        <p:nvSpPr>
          <p:cNvPr id="3809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71600"/>
            <a:ext cx="8077200" cy="32004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/>
              <a:t>To get a NOR</a:t>
            </a:r>
            <a:r>
              <a:rPr lang="ro-RO" sz="2800" dirty="0"/>
              <a:t> </a:t>
            </a:r>
            <a:r>
              <a:rPr lang="en-US" sz="2800" dirty="0"/>
              <a:t>implementation for a logic function we have to:</a:t>
            </a:r>
          </a:p>
          <a:p>
            <a:pPr lvl="1" eaLnBrk="1" hangingPunct="1">
              <a:defRPr/>
            </a:pPr>
            <a:r>
              <a:rPr lang="en-US" sz="2400" dirty="0"/>
              <a:t>Find the </a:t>
            </a:r>
            <a:r>
              <a:rPr lang="ro-RO" sz="2400" dirty="0"/>
              <a:t>C</a:t>
            </a:r>
            <a:r>
              <a:rPr lang="en-US" sz="2400" dirty="0"/>
              <a:t>NF form (product-of-sums)</a:t>
            </a:r>
          </a:p>
          <a:p>
            <a:pPr lvl="1" eaLnBrk="1" hangingPunct="1">
              <a:defRPr/>
            </a:pPr>
            <a:r>
              <a:rPr lang="ro-RO" sz="2400" dirty="0"/>
              <a:t>C</a:t>
            </a:r>
            <a:r>
              <a:rPr lang="en-US" sz="2400" dirty="0"/>
              <a:t>NF is a OR-AND circuit</a:t>
            </a:r>
          </a:p>
          <a:p>
            <a:pPr lvl="1" eaLnBrk="1" hangingPunct="1">
              <a:defRPr/>
            </a:pPr>
            <a:r>
              <a:rPr lang="en-US" sz="2400" dirty="0"/>
              <a:t>Transform OR-AND in NOR circuits</a:t>
            </a:r>
          </a:p>
          <a:p>
            <a:pPr lvl="1" eaLnBrk="1" hangingPunct="1">
              <a:defRPr/>
            </a:pPr>
            <a:r>
              <a:rPr lang="en-US" sz="2400" dirty="0"/>
              <a:t>We may use the following symbols</a:t>
            </a:r>
            <a:r>
              <a:rPr lang="ro-RO" sz="2400" dirty="0"/>
              <a:t>:</a:t>
            </a:r>
            <a:endParaRPr lang="en-US" sz="24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E33D3E2-CFED-45D1-BF7D-B1DF88DBCB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7625" y="4055351"/>
            <a:ext cx="6993375" cy="24574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A978C589-8CA6-4839-B62F-123A34D62BC1}" type="datetime5">
              <a:rPr lang="en-US" altLang="en-US"/>
              <a:pPr/>
              <a:t>15-Nov-23</a:t>
            </a:fld>
            <a:endParaRPr lang="en-US" altLang="en-US"/>
          </a:p>
        </p:txBody>
      </p:sp>
      <p:sp>
        <p:nvSpPr>
          <p:cNvPr id="409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>
                <a:latin typeface="Arial" charset="0"/>
              </a:rPr>
              <a:t> </a:t>
            </a:r>
            <a:fld id="{F6CC6FF9-CFD6-408E-B249-265F57B5A245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925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o-RO" dirty="0"/>
              <a:t>C</a:t>
            </a:r>
            <a:r>
              <a:rPr lang="en-US" dirty="0" err="1"/>
              <a:t>ontents</a:t>
            </a:r>
            <a:endParaRPr lang="en-US" dirty="0"/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838200"/>
            <a:ext cx="82296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o-RO" dirty="0"/>
              <a:t>N</a:t>
            </a:r>
            <a:r>
              <a:rPr lang="en-US" dirty="0" err="1"/>
              <a:t>ew</a:t>
            </a:r>
            <a:r>
              <a:rPr lang="en-US" dirty="0"/>
              <a:t> types of logic gates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NAND and NOR gates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NAND and NOR circuits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ro-RO" dirty="0"/>
              <a:t>2 </a:t>
            </a:r>
            <a:r>
              <a:rPr lang="en-US" dirty="0"/>
              <a:t>level implementations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M</a:t>
            </a:r>
            <a:r>
              <a:rPr lang="ro-RO" dirty="0"/>
              <a:t>ulti-</a:t>
            </a:r>
            <a:r>
              <a:rPr lang="en-US" dirty="0"/>
              <a:t>lev</a:t>
            </a:r>
            <a:r>
              <a:rPr lang="ro-RO" dirty="0"/>
              <a:t>el</a:t>
            </a:r>
            <a:r>
              <a:rPr lang="en-US" dirty="0"/>
              <a:t> implementations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XOR gate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Odd function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Parity generating/</a:t>
            </a:r>
            <a:r>
              <a:rPr lang="en-US" dirty="0" err="1"/>
              <a:t>checkingXOR</a:t>
            </a:r>
            <a:r>
              <a:rPr lang="en-US"/>
              <a:t> gate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Application: logic decoders 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dirty="0"/>
          </a:p>
          <a:p>
            <a:pPr lvl="1" eaLnBrk="1" hangingPunct="1">
              <a:lnSpc>
                <a:spcPct val="90000"/>
              </a:lnSpc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61613FF6-A6D2-4C59-9E54-B562468EE021}" type="datetime5">
              <a:rPr lang="en-US" altLang="en-US"/>
              <a:pPr/>
              <a:t>15-Nov-23</a:t>
            </a:fld>
            <a:endParaRPr lang="en-US" altLang="en-US" dirty="0"/>
          </a:p>
        </p:txBody>
      </p:sp>
      <p:sp>
        <p:nvSpPr>
          <p:cNvPr id="2150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dirty="0">
                <a:latin typeface="Arial" charset="0"/>
              </a:rPr>
              <a:t> </a:t>
            </a:r>
            <a:fld id="{0AE4D7F7-1713-4189-B067-BF7E9901F87C}" type="slidenum">
              <a:rPr lang="en-US" altLang="en-US"/>
              <a:pPr/>
              <a:t>20</a:t>
            </a:fld>
            <a:endParaRPr lang="en-US" altLang="en-US" dirty="0"/>
          </a:p>
        </p:txBody>
      </p:sp>
      <p:sp>
        <p:nvSpPr>
          <p:cNvPr id="3788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/>
              <a:t>2 level implementation - Example</a:t>
            </a:r>
          </a:p>
        </p:txBody>
      </p:sp>
      <p:sp>
        <p:nvSpPr>
          <p:cNvPr id="378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525963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/>
              <a:t>F(X,Y,Z) = </a:t>
            </a:r>
            <a:r>
              <a:rPr lang="en-US" sz="2800" b="1" dirty="0">
                <a:sym typeface="Symbol" pitchFamily="18" charset="2"/>
              </a:rPr>
              <a:t></a:t>
            </a:r>
            <a:r>
              <a:rPr lang="ro-RO" sz="2800" b="1" dirty="0">
                <a:sym typeface="Symbol" pitchFamily="18" charset="2"/>
              </a:rPr>
              <a:t>m</a:t>
            </a:r>
            <a:r>
              <a:rPr lang="en-US" sz="2800" dirty="0"/>
              <a:t>(0,6)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US" sz="2800" dirty="0"/>
              <a:t>In </a:t>
            </a:r>
            <a:r>
              <a:rPr lang="ro-RO" sz="2800" dirty="0"/>
              <a:t>D</a:t>
            </a:r>
            <a:r>
              <a:rPr lang="en-US" sz="2800" dirty="0"/>
              <a:t>NF F’ is:</a:t>
            </a:r>
          </a:p>
          <a:p>
            <a:pPr marL="914400" lvl="1" indent="-4572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US" sz="2400" dirty="0"/>
              <a:t>F’ = </a:t>
            </a:r>
            <a:r>
              <a:rPr lang="en-US" sz="2400" b="1" dirty="0">
                <a:sym typeface="Symbol" pitchFamily="18" charset="2"/>
              </a:rPr>
              <a:t></a:t>
            </a:r>
            <a:r>
              <a:rPr lang="en-US" sz="2400" dirty="0">
                <a:sym typeface="Symbol" pitchFamily="18" charset="2"/>
              </a:rPr>
              <a:t>m(1,2,3,4,5,7)</a:t>
            </a:r>
            <a:br>
              <a:rPr lang="en-US" sz="2400" dirty="0">
                <a:sym typeface="Symbol" pitchFamily="18" charset="2"/>
              </a:rPr>
            </a:br>
            <a:r>
              <a:rPr lang="en-US" sz="2400" dirty="0">
                <a:sym typeface="Symbol" pitchFamily="18" charset="2"/>
              </a:rPr>
              <a:t>    = </a:t>
            </a:r>
            <a:r>
              <a:rPr lang="en-US" sz="2000" dirty="0">
                <a:sym typeface="Symbol" pitchFamily="18" charset="2"/>
              </a:rPr>
              <a:t>X’Y’Z + X’YZ’ + X’YZ + XY’Z’ + XY’Z + XYZ</a:t>
            </a:r>
          </a:p>
          <a:p>
            <a:pPr marL="914400" lvl="1" indent="-4572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US" sz="2400" dirty="0"/>
              <a:t>F’ = XY’ + X’Y + Z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US" sz="2800" dirty="0"/>
              <a:t>We are using the F’ complement to get F in CNF: F = (F’)' = (X'+Y)(X+Y')Z'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US" sz="2800" dirty="0"/>
              <a:t>We get the</a:t>
            </a:r>
            <a:r>
              <a:rPr lang="ro-RO" sz="2800" dirty="0"/>
              <a:t> </a:t>
            </a:r>
            <a:r>
              <a:rPr lang="en-US" sz="2800" dirty="0"/>
              <a:t>OR-AND</a:t>
            </a:r>
            <a:r>
              <a:rPr lang="ro-RO" sz="2800" dirty="0"/>
              <a:t> </a:t>
            </a:r>
            <a:r>
              <a:rPr lang="en-US" sz="2800" dirty="0"/>
              <a:t>implementation for F.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US" sz="2800" dirty="0"/>
              <a:t>We add circles and invertors to transform OR-AND implementation in a NOR-NOR implementation.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582A57E6-4FE5-4B6F-88CA-1B4F30158546}" type="datetime5">
              <a:rPr lang="en-US" altLang="en-US"/>
              <a:pPr/>
              <a:t>15-Nov-23</a:t>
            </a:fld>
            <a:endParaRPr lang="en-US" altLang="en-US" dirty="0"/>
          </a:p>
        </p:txBody>
      </p:sp>
      <p:sp>
        <p:nvSpPr>
          <p:cNvPr id="2253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dirty="0">
                <a:latin typeface="Arial" charset="0"/>
              </a:rPr>
              <a:t> </a:t>
            </a:r>
            <a:fld id="{471C62B1-2CF8-4BBF-AFCF-8ACF6828BB7E}" type="slidenum">
              <a:rPr lang="en-US" altLang="en-US"/>
              <a:pPr/>
              <a:t>21</a:t>
            </a:fld>
            <a:endParaRPr lang="en-US" altLang="en-US" dirty="0"/>
          </a:p>
        </p:txBody>
      </p:sp>
      <p:sp>
        <p:nvSpPr>
          <p:cNvPr id="3799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/>
              <a:t>Example (cont.)</a:t>
            </a:r>
          </a:p>
        </p:txBody>
      </p:sp>
      <p:sp>
        <p:nvSpPr>
          <p:cNvPr id="379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24400"/>
            <a:ext cx="8229600" cy="1084263"/>
          </a:xfrm>
        </p:spPr>
        <p:txBody>
          <a:bodyPr/>
          <a:lstStyle/>
          <a:p>
            <a:pPr marL="609600" indent="-609600" algn="ctr" eaLnBrk="1" hangingPunct="1">
              <a:buFont typeface="Wingdings" pitchFamily="2" charset="2"/>
              <a:buNone/>
              <a:defRPr/>
            </a:pPr>
            <a:r>
              <a:rPr lang="en-US" sz="2800" dirty="0"/>
              <a:t>2 level implementation with NOR gates</a:t>
            </a:r>
          </a:p>
          <a:p>
            <a:pPr marL="609600" indent="-609600" algn="ctr" eaLnBrk="1" hangingPunct="1">
              <a:buFont typeface="Wingdings" pitchFamily="2" charset="2"/>
              <a:buNone/>
              <a:defRPr/>
            </a:pPr>
            <a:r>
              <a:rPr lang="en-US" sz="2800" dirty="0"/>
              <a:t>F = (F’)' = (X'+Y)(X+Y')Z'</a:t>
            </a:r>
          </a:p>
        </p:txBody>
      </p:sp>
      <p:pic>
        <p:nvPicPr>
          <p:cNvPr id="22534" name="Picture 4" descr="norex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50988"/>
            <a:ext cx="8305800" cy="294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1197D137-5108-4ED2-99A5-AB618F7BA0EB}" type="datetime5">
              <a:rPr lang="en-US" altLang="en-US"/>
              <a:pPr/>
              <a:t>15-Nov-23</a:t>
            </a:fld>
            <a:endParaRPr lang="en-US" altLang="en-US" dirty="0"/>
          </a:p>
        </p:txBody>
      </p:sp>
      <p:sp>
        <p:nvSpPr>
          <p:cNvPr id="2355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dirty="0">
                <a:latin typeface="Arial" charset="0"/>
              </a:rPr>
              <a:t> </a:t>
            </a:r>
            <a:fld id="{430C77CB-CA5B-4A0C-997B-92E2681BAFAB}" type="slidenum">
              <a:rPr lang="en-US" altLang="en-US"/>
              <a:pPr/>
              <a:t>22</a:t>
            </a:fld>
            <a:endParaRPr lang="en-US" altLang="en-US" dirty="0"/>
          </a:p>
        </p:txBody>
      </p:sp>
      <p:sp>
        <p:nvSpPr>
          <p:cNvPr id="3870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dirty="0"/>
              <a:t>Multiple level NOR circuits</a:t>
            </a:r>
          </a:p>
        </p:txBody>
      </p:sp>
      <p:sp>
        <p:nvSpPr>
          <p:cNvPr id="387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/>
              <a:t>The steps for transforming a multiple level circuit: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US" sz="2800" dirty="0"/>
              <a:t>We are transforming all OR gates in NOR gates with OR-NOT symbols.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US" sz="2800" dirty="0"/>
              <a:t>We are transforming all OR gates in NOR gates with NOT-AND symbols.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US" sz="2800" dirty="0"/>
              <a:t>We are checking all the circles in the diagram</a:t>
            </a:r>
            <a:r>
              <a:rPr lang="ro-RO" sz="2800" dirty="0"/>
              <a:t>.</a:t>
            </a:r>
            <a:r>
              <a:rPr lang="en-US" sz="2800" dirty="0"/>
              <a:t> For every circle which is not negated by another one on the same line, we are inserting a </a:t>
            </a:r>
            <a:r>
              <a:rPr lang="ro-RO" sz="2800" dirty="0"/>
              <a:t>NOT</a:t>
            </a:r>
            <a:r>
              <a:rPr lang="en-US" sz="2800" dirty="0"/>
              <a:t> gate or we complement the input.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AB8F333B-512A-434A-9A05-BBB768860076}" type="datetime5">
              <a:rPr lang="en-US" altLang="en-US"/>
              <a:pPr/>
              <a:t>15-Nov-23</a:t>
            </a:fld>
            <a:endParaRPr lang="en-US" altLang="en-US" dirty="0"/>
          </a:p>
        </p:txBody>
      </p:sp>
      <p:sp>
        <p:nvSpPr>
          <p:cNvPr id="2457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dirty="0">
                <a:latin typeface="Arial" charset="0"/>
              </a:rPr>
              <a:t> </a:t>
            </a:r>
            <a:fld id="{690D95B0-A61D-4C7C-B3EA-5185D3B545AD}" type="slidenum">
              <a:rPr lang="en-US" altLang="en-US"/>
              <a:pPr/>
              <a:t>23</a:t>
            </a:fld>
            <a:endParaRPr lang="en-US" altLang="en-US" dirty="0"/>
          </a:p>
        </p:txBody>
      </p:sp>
      <p:sp>
        <p:nvSpPr>
          <p:cNvPr id="3880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dirty="0"/>
              <a:t>OR</a:t>
            </a:r>
            <a:r>
              <a:rPr lang="ro-RO" sz="3200" dirty="0"/>
              <a:t>-</a:t>
            </a:r>
            <a:r>
              <a:rPr lang="en-US" sz="3200" dirty="0"/>
              <a:t>Exclusive</a:t>
            </a:r>
            <a:r>
              <a:rPr lang="ro-RO" sz="3200" dirty="0"/>
              <a:t> </a:t>
            </a:r>
            <a:r>
              <a:rPr lang="en-US" sz="3200" dirty="0"/>
              <a:t>(XOR)</a:t>
            </a:r>
          </a:p>
        </p:txBody>
      </p:sp>
      <p:sp>
        <p:nvSpPr>
          <p:cNvPr id="388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76400"/>
            <a:ext cx="82296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/>
              <a:t>XOR (denoted with </a:t>
            </a:r>
            <a:r>
              <a:rPr lang="en-US" sz="2800" dirty="0">
                <a:sym typeface="Symbol" pitchFamily="18" charset="2"/>
              </a:rPr>
              <a:t>) : “not-equal” function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>
                <a:sym typeface="Symbol" pitchFamily="18" charset="2"/>
              </a:rPr>
              <a:t>XOR(X,Y) = X  Y = X’Y + XY’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>
                <a:sym typeface="Symbol" pitchFamily="18" charset="2"/>
              </a:rPr>
              <a:t>Identities: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>
                <a:sym typeface="Symbol" pitchFamily="18" charset="2"/>
              </a:rPr>
              <a:t>X  0 = X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>
                <a:sym typeface="Symbol" pitchFamily="18" charset="2"/>
              </a:rPr>
              <a:t>X  1 = X’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>
                <a:sym typeface="Symbol" pitchFamily="18" charset="2"/>
              </a:rPr>
              <a:t>X  X = 0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>
                <a:sym typeface="Symbol" pitchFamily="18" charset="2"/>
              </a:rPr>
              <a:t>X  X’ = 1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>
                <a:sym typeface="Symbol" pitchFamily="18" charset="2"/>
              </a:rPr>
              <a:t>Properties: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>
                <a:sym typeface="Symbol" pitchFamily="18" charset="2"/>
              </a:rPr>
              <a:t>X  Y = Y  X  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>
                <a:sym typeface="Symbol" pitchFamily="18" charset="2"/>
              </a:rPr>
              <a:t>(X  Y)  W = X  ( Y  W)</a:t>
            </a:r>
            <a:endParaRPr lang="en-US" sz="2800" dirty="0"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8BB60F93-4DB3-4E10-86BD-13F876A33540}" type="datetime5">
              <a:rPr lang="en-US" altLang="en-US"/>
              <a:pPr/>
              <a:t>15-Nov-23</a:t>
            </a:fld>
            <a:endParaRPr lang="en-US" altLang="en-US" dirty="0"/>
          </a:p>
        </p:txBody>
      </p:sp>
      <p:sp>
        <p:nvSpPr>
          <p:cNvPr id="25603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dirty="0">
                <a:latin typeface="Arial" charset="0"/>
              </a:rPr>
              <a:t> </a:t>
            </a:r>
            <a:fld id="{972A1B59-549D-4B00-A880-F144DB23DD28}" type="slidenum">
              <a:rPr lang="en-US" altLang="en-US"/>
              <a:pPr/>
              <a:t>24</a:t>
            </a:fld>
            <a:endParaRPr lang="en-US" altLang="en-US" dirty="0"/>
          </a:p>
        </p:txBody>
      </p:sp>
      <p:sp>
        <p:nvSpPr>
          <p:cNvPr id="389122" name="Rectangle 1026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dirty="0"/>
              <a:t>XOR implementation</a:t>
            </a:r>
          </a:p>
        </p:txBody>
      </p:sp>
      <p:sp>
        <p:nvSpPr>
          <p:cNvPr id="389123" name="Rectangle 1027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01000" cy="3657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XOR(</a:t>
            </a:r>
            <a:r>
              <a:rPr lang="en-US" dirty="0" err="1"/>
              <a:t>a,b</a:t>
            </a:r>
            <a:r>
              <a:rPr lang="en-US" dirty="0"/>
              <a:t>) = ab’ + </a:t>
            </a:r>
            <a:r>
              <a:rPr lang="en-US" dirty="0" err="1"/>
              <a:t>a’b</a:t>
            </a:r>
            <a:endParaRPr lang="en-US" dirty="0"/>
          </a:p>
          <a:p>
            <a:pPr eaLnBrk="1" hangingPunct="1">
              <a:defRPr/>
            </a:pPr>
            <a:r>
              <a:rPr lang="en-US" dirty="0"/>
              <a:t>We are using 5 gates (directly)</a:t>
            </a:r>
            <a:r>
              <a:rPr lang="ro-RO" dirty="0"/>
              <a:t>: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2 invert</a:t>
            </a:r>
            <a:r>
              <a:rPr lang="ro-RO" dirty="0"/>
              <a:t>o</a:t>
            </a:r>
            <a:r>
              <a:rPr lang="en-US" dirty="0" err="1"/>
              <a:t>rs</a:t>
            </a:r>
            <a:r>
              <a:rPr lang="en-US" dirty="0"/>
              <a:t>, 2</a:t>
            </a:r>
            <a:r>
              <a:rPr lang="ro-RO" dirty="0"/>
              <a:t> AND </a:t>
            </a:r>
            <a:r>
              <a:rPr lang="en-US" dirty="0"/>
              <a:t>gates and one OR gate</a:t>
            </a:r>
          </a:p>
          <a:p>
            <a:pPr lvl="1" eaLnBrk="1" hangingPunct="1">
              <a:defRPr/>
            </a:pPr>
            <a:r>
              <a:rPr lang="en-US" dirty="0"/>
              <a:t>2 invert</a:t>
            </a:r>
            <a:r>
              <a:rPr lang="ro-RO" dirty="0"/>
              <a:t>o</a:t>
            </a:r>
            <a:r>
              <a:rPr lang="en-US" dirty="0" err="1"/>
              <a:t>rs</a:t>
            </a:r>
            <a:r>
              <a:rPr lang="en-US" dirty="0"/>
              <a:t> and 3 NAND gates</a:t>
            </a:r>
          </a:p>
          <a:p>
            <a:pPr eaLnBrk="1" hangingPunct="1">
              <a:defRPr/>
            </a:pPr>
            <a:r>
              <a:rPr lang="ro-RO" dirty="0"/>
              <a:t>Indirect</a:t>
            </a:r>
            <a:r>
              <a:rPr lang="en-US" dirty="0" err="1"/>
              <a:t>ly</a:t>
            </a:r>
            <a:r>
              <a:rPr lang="en-US" dirty="0"/>
              <a:t>:</a:t>
            </a:r>
          </a:p>
          <a:p>
            <a:pPr lvl="1" eaLnBrk="1" hangingPunct="1">
              <a:defRPr/>
            </a:pPr>
            <a:r>
              <a:rPr lang="en-US" dirty="0"/>
              <a:t>4 NAND gates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3319732F-89ED-483F-A82F-4FBCA9E266D3}" type="datetime5">
              <a:rPr lang="en-US" altLang="en-US"/>
              <a:pPr/>
              <a:t>15-Nov-23</a:t>
            </a:fld>
            <a:endParaRPr lang="en-US" altLang="en-US"/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>
                <a:latin typeface="Arial" charset="0"/>
              </a:rPr>
              <a:t> </a:t>
            </a:r>
            <a:fld id="{F5553DD3-EAAE-4F31-AF0A-452D7D54325D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3942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dirty="0"/>
              <a:t>XOR circuit with 4</a:t>
            </a:r>
            <a:r>
              <a:rPr lang="ro-RO" sz="3200" dirty="0"/>
              <a:t> </a:t>
            </a:r>
            <a:r>
              <a:rPr lang="en-US" sz="3200" dirty="0"/>
              <a:t>NAND gates</a:t>
            </a:r>
          </a:p>
        </p:txBody>
      </p:sp>
      <p:pic>
        <p:nvPicPr>
          <p:cNvPr id="26629" name="Picture 4" descr="ch02-f4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72" t="52193" b="20869"/>
          <a:stretch>
            <a:fillRect/>
          </a:stretch>
        </p:blipFill>
        <p:spPr>
          <a:xfrm>
            <a:off x="381000" y="1887538"/>
            <a:ext cx="8305800" cy="33702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52B1E752-64CB-4B63-8C39-0A25C1347CB2}" type="datetime5">
              <a:rPr lang="en-US" altLang="en-US"/>
              <a:pPr/>
              <a:t>15-Nov-23</a:t>
            </a:fld>
            <a:endParaRPr lang="en-US" altLang="en-US"/>
          </a:p>
        </p:txBody>
      </p:sp>
      <p:sp>
        <p:nvSpPr>
          <p:cNvPr id="2765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>
                <a:latin typeface="Arial" charset="0"/>
              </a:rPr>
              <a:t> </a:t>
            </a:r>
            <a:fld id="{F100FC03-CC43-40A0-927D-61F6DA3EFA9A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391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o-RO" sz="4000" dirty="0"/>
              <a:t>N</a:t>
            </a:r>
            <a:r>
              <a:rPr lang="en-US" sz="4000" dirty="0"/>
              <a:t>OR</a:t>
            </a:r>
            <a:r>
              <a:rPr lang="ro-RO" sz="4000" dirty="0"/>
              <a:t>-Exclusiv</a:t>
            </a:r>
            <a:r>
              <a:rPr lang="en-US" sz="4000" dirty="0"/>
              <a:t>e (XNOR)</a:t>
            </a:r>
          </a:p>
        </p:txBody>
      </p:sp>
      <p:sp>
        <p:nvSpPr>
          <p:cNvPr id="391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XNOR</a:t>
            </a:r>
            <a:r>
              <a:rPr lang="en-US" dirty="0">
                <a:sym typeface="Symbol" pitchFamily="18" charset="2"/>
              </a:rPr>
              <a:t>: “Equality” function</a:t>
            </a:r>
          </a:p>
          <a:p>
            <a:pPr eaLnBrk="1" hangingPunct="1">
              <a:defRPr/>
            </a:pPr>
            <a:r>
              <a:rPr lang="en-US" dirty="0">
                <a:sym typeface="Symbol" pitchFamily="18" charset="2"/>
              </a:rPr>
              <a:t>XNOR(</a:t>
            </a:r>
            <a:r>
              <a:rPr lang="en-US" dirty="0" err="1">
                <a:sym typeface="Symbol" pitchFamily="18" charset="2"/>
              </a:rPr>
              <a:t>a,b</a:t>
            </a:r>
            <a:r>
              <a:rPr lang="en-US" dirty="0">
                <a:sym typeface="Symbol" pitchFamily="18" charset="2"/>
              </a:rPr>
              <a:t>) = ab + </a:t>
            </a:r>
            <a:r>
              <a:rPr lang="en-US" dirty="0" err="1">
                <a:sym typeface="Symbol" pitchFamily="18" charset="2"/>
              </a:rPr>
              <a:t>a’b</a:t>
            </a:r>
            <a:r>
              <a:rPr lang="en-US" dirty="0">
                <a:sym typeface="Symbol" pitchFamily="18" charset="2"/>
              </a:rPr>
              <a:t>’</a:t>
            </a:r>
          </a:p>
          <a:p>
            <a:pPr eaLnBrk="1" hangingPunct="1">
              <a:defRPr/>
            </a:pPr>
            <a:r>
              <a:rPr lang="en-US" dirty="0">
                <a:sym typeface="Symbol" pitchFamily="18" charset="2"/>
              </a:rPr>
              <a:t>We may see that</a:t>
            </a:r>
            <a:r>
              <a:rPr lang="ro-RO" dirty="0">
                <a:sym typeface="Symbol" pitchFamily="18" charset="2"/>
              </a:rPr>
              <a:t>:</a:t>
            </a:r>
            <a:r>
              <a:rPr lang="en-US" dirty="0">
                <a:sym typeface="Symbol" pitchFamily="18" charset="2"/>
              </a:rPr>
              <a:t> XNOR(</a:t>
            </a:r>
            <a:r>
              <a:rPr lang="en-US" dirty="0" err="1">
                <a:sym typeface="Symbol" pitchFamily="18" charset="2"/>
              </a:rPr>
              <a:t>a,b</a:t>
            </a:r>
            <a:r>
              <a:rPr lang="en-US" dirty="0">
                <a:sym typeface="Symbol" pitchFamily="18" charset="2"/>
              </a:rPr>
              <a:t>) = ( XOR(</a:t>
            </a:r>
            <a:r>
              <a:rPr lang="en-US" dirty="0" err="1">
                <a:sym typeface="Symbol" pitchFamily="18" charset="2"/>
              </a:rPr>
              <a:t>a,b</a:t>
            </a:r>
            <a:r>
              <a:rPr lang="en-US" dirty="0">
                <a:sym typeface="Symbol" pitchFamily="18" charset="2"/>
              </a:rPr>
              <a:t>) )’ </a:t>
            </a:r>
          </a:p>
          <a:p>
            <a:pPr lvl="1" eaLnBrk="1" hangingPunct="1">
              <a:defRPr/>
            </a:pPr>
            <a:r>
              <a:rPr lang="en-US" sz="3200" dirty="0">
                <a:sym typeface="Symbol" pitchFamily="18" charset="2"/>
              </a:rPr>
              <a:t>( a  b )’ = ( </a:t>
            </a:r>
            <a:r>
              <a:rPr lang="en-US" sz="3200" dirty="0" err="1">
                <a:sym typeface="Symbol" pitchFamily="18" charset="2"/>
              </a:rPr>
              <a:t>a’b</a:t>
            </a:r>
            <a:r>
              <a:rPr lang="en-US" sz="3200" dirty="0">
                <a:sym typeface="Symbol" pitchFamily="18" charset="2"/>
              </a:rPr>
              <a:t> + ab’)’</a:t>
            </a:r>
            <a:br>
              <a:rPr lang="en-US" sz="3200" dirty="0">
                <a:sym typeface="Symbol" pitchFamily="18" charset="2"/>
              </a:rPr>
            </a:br>
            <a:r>
              <a:rPr lang="en-US" sz="3200" dirty="0">
                <a:sym typeface="Symbol" pitchFamily="18" charset="2"/>
              </a:rPr>
              <a:t>              = (</a:t>
            </a:r>
            <a:r>
              <a:rPr lang="en-US" sz="3200" dirty="0" err="1">
                <a:sym typeface="Symbol" pitchFamily="18" charset="2"/>
              </a:rPr>
              <a:t>a’b</a:t>
            </a:r>
            <a:r>
              <a:rPr lang="en-US" sz="3200" dirty="0">
                <a:sym typeface="Symbol" pitchFamily="18" charset="2"/>
              </a:rPr>
              <a:t>)’ •(ab’)’</a:t>
            </a:r>
            <a:br>
              <a:rPr lang="en-US" sz="3200" dirty="0">
                <a:sym typeface="Symbol" pitchFamily="18" charset="2"/>
              </a:rPr>
            </a:br>
            <a:r>
              <a:rPr lang="en-US" sz="3200" dirty="0">
                <a:sym typeface="Symbol" pitchFamily="18" charset="2"/>
              </a:rPr>
              <a:t>              = (a + b’) • (a’ +b)</a:t>
            </a:r>
            <a:br>
              <a:rPr lang="en-US" sz="3200" dirty="0">
                <a:sym typeface="Symbol" pitchFamily="18" charset="2"/>
              </a:rPr>
            </a:br>
            <a:r>
              <a:rPr lang="en-US" sz="3200" dirty="0">
                <a:sym typeface="Symbol" pitchFamily="18" charset="2"/>
              </a:rPr>
              <a:t>              = ab + </a:t>
            </a:r>
            <a:r>
              <a:rPr lang="en-US" sz="3200" dirty="0" err="1">
                <a:sym typeface="Symbol" pitchFamily="18" charset="2"/>
              </a:rPr>
              <a:t>a’b</a:t>
            </a:r>
            <a:r>
              <a:rPr lang="en-US" sz="3200" dirty="0">
                <a:sym typeface="Symbol" pitchFamily="18" charset="2"/>
              </a:rPr>
              <a:t>’</a:t>
            </a:r>
          </a:p>
          <a:p>
            <a:pPr eaLnBrk="1" hangingPunct="1">
              <a:defRPr/>
            </a:pPr>
            <a:r>
              <a:rPr lang="en-US" dirty="0">
                <a:sym typeface="Symbol" pitchFamily="18" charset="2"/>
              </a:rPr>
              <a:t>a  b’ = ( a  b )’ = a’  b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513729A5-2D83-442D-B368-2F8CEE3C764D}" type="datetime5">
              <a:rPr lang="en-US" altLang="en-US"/>
              <a:pPr/>
              <a:t>15-Nov-23</a:t>
            </a:fld>
            <a:endParaRPr lang="en-US" altLang="en-US"/>
          </a:p>
        </p:txBody>
      </p:sp>
      <p:sp>
        <p:nvSpPr>
          <p:cNvPr id="286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>
                <a:latin typeface="Arial" charset="0"/>
              </a:rPr>
              <a:t> </a:t>
            </a:r>
            <a:fld id="{BAB43084-5A85-440C-A99F-AA040E1163E2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3921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/>
              <a:t>Odd function</a:t>
            </a:r>
          </a:p>
        </p:txBody>
      </p:sp>
      <p:sp>
        <p:nvSpPr>
          <p:cNvPr id="392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8392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err="1"/>
              <a:t>x</a:t>
            </a:r>
            <a:r>
              <a:rPr lang="en-US" sz="2800" dirty="0" err="1">
                <a:sym typeface="Symbol" pitchFamily="18" charset="2"/>
              </a:rPr>
              <a:t>y</a:t>
            </a:r>
            <a:r>
              <a:rPr lang="en-US" sz="2800" dirty="0">
                <a:sym typeface="Symbol" pitchFamily="18" charset="2"/>
              </a:rPr>
              <a:t> = </a:t>
            </a:r>
            <a:r>
              <a:rPr lang="en-US" sz="2800" dirty="0" err="1">
                <a:sym typeface="Symbol" pitchFamily="18" charset="2"/>
              </a:rPr>
              <a:t>x’y</a:t>
            </a:r>
            <a:r>
              <a:rPr lang="en-US" sz="2800" dirty="0">
                <a:sym typeface="Symbol" pitchFamily="18" charset="2"/>
              </a:rPr>
              <a:t> + </a:t>
            </a:r>
            <a:r>
              <a:rPr lang="en-US" sz="2800" dirty="0" err="1">
                <a:sym typeface="Symbol" pitchFamily="18" charset="2"/>
              </a:rPr>
              <a:t>xy</a:t>
            </a:r>
            <a:r>
              <a:rPr lang="en-US" sz="2800" dirty="0">
                <a:sym typeface="Symbol" pitchFamily="18" charset="2"/>
              </a:rPr>
              <a:t>’</a:t>
            </a:r>
            <a:r>
              <a:rPr lang="ro-RO" sz="2800" dirty="0">
                <a:sym typeface="Symbol" pitchFamily="18" charset="2"/>
              </a:rPr>
              <a:t> </a:t>
            </a:r>
            <a:r>
              <a:rPr lang="en-US" sz="2800" dirty="0">
                <a:sym typeface="Symbol" pitchFamily="18" charset="2"/>
              </a:rPr>
              <a:t>= m</a:t>
            </a:r>
            <a:r>
              <a:rPr lang="en-US" sz="2800" baseline="-25000" dirty="0">
                <a:solidFill>
                  <a:schemeClr val="hlink"/>
                </a:solidFill>
                <a:sym typeface="Symbol" pitchFamily="18" charset="2"/>
              </a:rPr>
              <a:t>01 </a:t>
            </a:r>
            <a:r>
              <a:rPr lang="en-US" sz="2800" dirty="0">
                <a:sym typeface="Symbol" pitchFamily="18" charset="2"/>
              </a:rPr>
              <a:t>+ m</a:t>
            </a:r>
            <a:r>
              <a:rPr lang="en-US" sz="2800" baseline="-25000" dirty="0">
                <a:solidFill>
                  <a:schemeClr val="hlink"/>
                </a:solidFill>
                <a:sym typeface="Symbol" pitchFamily="18" charset="2"/>
              </a:rPr>
              <a:t>10</a:t>
            </a:r>
            <a:r>
              <a:rPr lang="en-US" sz="2800" dirty="0">
                <a:sym typeface="Symbol" pitchFamily="18" charset="2"/>
              </a:rPr>
              <a:t> </a:t>
            </a:r>
            <a:endParaRPr lang="en-US" sz="2800" baseline="-25000" dirty="0">
              <a:solidFill>
                <a:schemeClr val="hlink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err="1"/>
              <a:t>x</a:t>
            </a:r>
            <a:r>
              <a:rPr lang="en-US" sz="2800" dirty="0" err="1">
                <a:sym typeface="Symbol" pitchFamily="18" charset="2"/>
              </a:rPr>
              <a:t>yz</a:t>
            </a:r>
            <a:r>
              <a:rPr lang="en-US" sz="2800" dirty="0">
                <a:sym typeface="Symbol" pitchFamily="18" charset="2"/>
              </a:rPr>
              <a:t> = </a:t>
            </a:r>
            <a:r>
              <a:rPr lang="en-US" sz="2800" dirty="0" err="1">
                <a:sym typeface="Symbol" pitchFamily="18" charset="2"/>
              </a:rPr>
              <a:t>xy’z</a:t>
            </a:r>
            <a:r>
              <a:rPr lang="en-US" sz="2800" dirty="0">
                <a:sym typeface="Symbol" pitchFamily="18" charset="2"/>
              </a:rPr>
              <a:t>’ + </a:t>
            </a:r>
            <a:r>
              <a:rPr lang="en-US" sz="2800" dirty="0" err="1">
                <a:sym typeface="Symbol" pitchFamily="18" charset="2"/>
              </a:rPr>
              <a:t>x’yz</a:t>
            </a:r>
            <a:r>
              <a:rPr lang="en-US" sz="2800" dirty="0">
                <a:sym typeface="Symbol" pitchFamily="18" charset="2"/>
              </a:rPr>
              <a:t>’ + </a:t>
            </a:r>
            <a:r>
              <a:rPr lang="en-US" sz="2800" dirty="0" err="1">
                <a:sym typeface="Symbol" pitchFamily="18" charset="2"/>
              </a:rPr>
              <a:t>x’y’z</a:t>
            </a:r>
            <a:r>
              <a:rPr lang="en-US" sz="2800" dirty="0">
                <a:sym typeface="Symbol" pitchFamily="18" charset="2"/>
              </a:rPr>
              <a:t> +xyz = m</a:t>
            </a:r>
            <a:r>
              <a:rPr lang="en-US" sz="2800" baseline="-25000" dirty="0">
                <a:solidFill>
                  <a:schemeClr val="hlink"/>
                </a:solidFill>
                <a:sym typeface="Symbol" pitchFamily="18" charset="2"/>
              </a:rPr>
              <a:t>100 </a:t>
            </a:r>
            <a:r>
              <a:rPr lang="en-US" sz="2800" dirty="0">
                <a:sym typeface="Symbol" pitchFamily="18" charset="2"/>
              </a:rPr>
              <a:t>+ m</a:t>
            </a:r>
            <a:r>
              <a:rPr lang="en-US" sz="2800" baseline="-25000" dirty="0">
                <a:solidFill>
                  <a:schemeClr val="hlink"/>
                </a:solidFill>
                <a:sym typeface="Symbol" pitchFamily="18" charset="2"/>
              </a:rPr>
              <a:t>010 </a:t>
            </a:r>
            <a:r>
              <a:rPr lang="en-US" sz="2800" dirty="0">
                <a:sym typeface="Symbol" pitchFamily="18" charset="2"/>
              </a:rPr>
              <a:t>+ m</a:t>
            </a:r>
            <a:r>
              <a:rPr lang="en-US" sz="2800" baseline="-25000" dirty="0">
                <a:solidFill>
                  <a:schemeClr val="hlink"/>
                </a:solidFill>
                <a:sym typeface="Symbol" pitchFamily="18" charset="2"/>
              </a:rPr>
              <a:t>001 </a:t>
            </a:r>
            <a:r>
              <a:rPr lang="en-US" sz="2800" dirty="0">
                <a:sym typeface="Symbol" pitchFamily="18" charset="2"/>
              </a:rPr>
              <a:t>+ m</a:t>
            </a:r>
            <a:r>
              <a:rPr lang="en-US" sz="2800" baseline="-25000" dirty="0">
                <a:solidFill>
                  <a:schemeClr val="hlink"/>
                </a:solidFill>
                <a:sym typeface="Symbol" pitchFamily="18" charset="2"/>
              </a:rPr>
              <a:t>111</a:t>
            </a:r>
            <a:endParaRPr lang="en-US" sz="2800" dirty="0"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err="1">
                <a:sym typeface="Symbol" pitchFamily="18" charset="2"/>
              </a:rPr>
              <a:t>xyzw</a:t>
            </a:r>
            <a:r>
              <a:rPr lang="en-US" sz="2800" dirty="0">
                <a:sym typeface="Symbol" pitchFamily="18" charset="2"/>
              </a:rPr>
              <a:t> = </a:t>
            </a:r>
            <a:r>
              <a:rPr lang="en-US" sz="2800" dirty="0" err="1">
                <a:sym typeface="Symbol" pitchFamily="18" charset="2"/>
              </a:rPr>
              <a:t>x’yzw</a:t>
            </a:r>
            <a:r>
              <a:rPr lang="en-US" sz="2800" dirty="0">
                <a:sym typeface="Symbol" pitchFamily="18" charset="2"/>
              </a:rPr>
              <a:t> + </a:t>
            </a:r>
            <a:r>
              <a:rPr lang="en-US" sz="2800" dirty="0" err="1">
                <a:sym typeface="Symbol" pitchFamily="18" charset="2"/>
              </a:rPr>
              <a:t>xy’zw</a:t>
            </a:r>
            <a:r>
              <a:rPr lang="en-US" sz="2800" dirty="0">
                <a:sym typeface="Symbol" pitchFamily="18" charset="2"/>
              </a:rPr>
              <a:t> + </a:t>
            </a:r>
            <a:r>
              <a:rPr lang="en-US" sz="2800" dirty="0" err="1">
                <a:sym typeface="Symbol" pitchFamily="18" charset="2"/>
              </a:rPr>
              <a:t>xyz’w</a:t>
            </a:r>
            <a:r>
              <a:rPr lang="en-US" sz="2800" dirty="0">
                <a:sym typeface="Symbol" pitchFamily="18" charset="2"/>
              </a:rPr>
              <a:t> + </a:t>
            </a:r>
            <a:r>
              <a:rPr lang="en-US" sz="2800" dirty="0" err="1">
                <a:sym typeface="Symbol" pitchFamily="18" charset="2"/>
              </a:rPr>
              <a:t>xyzw</a:t>
            </a:r>
            <a:r>
              <a:rPr lang="en-US" sz="2800" dirty="0">
                <a:sym typeface="Symbol" pitchFamily="18" charset="2"/>
              </a:rPr>
              <a:t>’ +</a:t>
            </a:r>
            <a:br>
              <a:rPr lang="en-US" sz="2800" dirty="0">
                <a:sym typeface="Symbol" pitchFamily="18" charset="2"/>
              </a:rPr>
            </a:br>
            <a:r>
              <a:rPr lang="en-US" sz="2800" dirty="0">
                <a:sym typeface="Symbol" pitchFamily="18" charset="2"/>
              </a:rPr>
              <a:t>                   </a:t>
            </a:r>
            <a:r>
              <a:rPr lang="en-US" sz="2800" dirty="0" err="1">
                <a:sym typeface="Symbol" pitchFamily="18" charset="2"/>
              </a:rPr>
              <a:t>x’y’z’w</a:t>
            </a:r>
            <a:r>
              <a:rPr lang="en-US" sz="2800" dirty="0">
                <a:sym typeface="Symbol" pitchFamily="18" charset="2"/>
              </a:rPr>
              <a:t> + </a:t>
            </a:r>
            <a:r>
              <a:rPr lang="en-US" sz="2800" dirty="0" err="1">
                <a:sym typeface="Symbol" pitchFamily="18" charset="2"/>
              </a:rPr>
              <a:t>x’yz’w</a:t>
            </a:r>
            <a:r>
              <a:rPr lang="en-US" sz="2800" dirty="0">
                <a:sym typeface="Symbol" pitchFamily="18" charset="2"/>
              </a:rPr>
              <a:t>’ + </a:t>
            </a:r>
            <a:r>
              <a:rPr lang="en-US" sz="2800" dirty="0" err="1">
                <a:sym typeface="Symbol" pitchFamily="18" charset="2"/>
              </a:rPr>
              <a:t>x’y’zw</a:t>
            </a:r>
            <a:r>
              <a:rPr lang="en-US" sz="2800" dirty="0">
                <a:sym typeface="Symbol" pitchFamily="18" charset="2"/>
              </a:rPr>
              <a:t>’ +</a:t>
            </a:r>
            <a:r>
              <a:rPr lang="en-US" sz="2800" dirty="0" err="1">
                <a:sym typeface="Symbol" pitchFamily="18" charset="2"/>
              </a:rPr>
              <a:t>xy’z’w</a:t>
            </a:r>
            <a:r>
              <a:rPr lang="en-US" sz="2800" dirty="0">
                <a:sym typeface="Symbol" pitchFamily="18" charset="2"/>
              </a:rPr>
              <a:t>’= m</a:t>
            </a:r>
            <a:r>
              <a:rPr lang="en-US" sz="2800" baseline="-25000" dirty="0">
                <a:solidFill>
                  <a:schemeClr val="hlink"/>
                </a:solidFill>
                <a:sym typeface="Symbol" pitchFamily="18" charset="2"/>
              </a:rPr>
              <a:t>0111 </a:t>
            </a:r>
            <a:r>
              <a:rPr lang="en-US" sz="2800" dirty="0">
                <a:sym typeface="Symbol" pitchFamily="18" charset="2"/>
              </a:rPr>
              <a:t>+ m</a:t>
            </a:r>
            <a:r>
              <a:rPr lang="en-US" sz="2800" baseline="-25000" dirty="0">
                <a:solidFill>
                  <a:schemeClr val="hlink"/>
                </a:solidFill>
                <a:sym typeface="Symbol" pitchFamily="18" charset="2"/>
              </a:rPr>
              <a:t>1011 </a:t>
            </a:r>
            <a:r>
              <a:rPr lang="en-US" sz="2800" dirty="0">
                <a:sym typeface="Symbol" pitchFamily="18" charset="2"/>
              </a:rPr>
              <a:t>+ m</a:t>
            </a:r>
            <a:r>
              <a:rPr lang="en-US" sz="2800" baseline="-25000" dirty="0">
                <a:solidFill>
                  <a:schemeClr val="hlink"/>
                </a:solidFill>
                <a:sym typeface="Symbol" pitchFamily="18" charset="2"/>
              </a:rPr>
              <a:t>1101 </a:t>
            </a:r>
            <a:r>
              <a:rPr lang="en-US" sz="2800" dirty="0">
                <a:sym typeface="Symbol" pitchFamily="18" charset="2"/>
              </a:rPr>
              <a:t>+ m</a:t>
            </a:r>
            <a:r>
              <a:rPr lang="en-US" sz="2800" baseline="-25000" dirty="0">
                <a:solidFill>
                  <a:schemeClr val="hlink"/>
                </a:solidFill>
                <a:sym typeface="Symbol" pitchFamily="18" charset="2"/>
              </a:rPr>
              <a:t>1110 </a:t>
            </a:r>
            <a:r>
              <a:rPr lang="en-US" sz="2800" dirty="0">
                <a:sym typeface="Symbol" pitchFamily="18" charset="2"/>
              </a:rPr>
              <a:t>+ m</a:t>
            </a:r>
            <a:r>
              <a:rPr lang="en-US" sz="2800" baseline="-25000" dirty="0">
                <a:solidFill>
                  <a:schemeClr val="hlink"/>
                </a:solidFill>
                <a:sym typeface="Symbol" pitchFamily="18" charset="2"/>
              </a:rPr>
              <a:t>0001 </a:t>
            </a:r>
            <a:r>
              <a:rPr lang="en-US" sz="2800" dirty="0">
                <a:sym typeface="Symbol" pitchFamily="18" charset="2"/>
              </a:rPr>
              <a:t>+ m</a:t>
            </a:r>
            <a:r>
              <a:rPr lang="en-US" sz="2800" baseline="-25000" dirty="0">
                <a:solidFill>
                  <a:schemeClr val="hlink"/>
                </a:solidFill>
                <a:sym typeface="Symbol" pitchFamily="18" charset="2"/>
              </a:rPr>
              <a:t>0100 </a:t>
            </a:r>
            <a:r>
              <a:rPr lang="en-US" sz="2800" dirty="0">
                <a:sym typeface="Symbol" pitchFamily="18" charset="2"/>
              </a:rPr>
              <a:t>+ m</a:t>
            </a:r>
            <a:r>
              <a:rPr lang="en-US" sz="2800" baseline="-25000" dirty="0">
                <a:solidFill>
                  <a:schemeClr val="hlink"/>
                </a:solidFill>
                <a:sym typeface="Symbol" pitchFamily="18" charset="2"/>
              </a:rPr>
              <a:t>0010 </a:t>
            </a:r>
            <a:r>
              <a:rPr lang="en-US" sz="2800" dirty="0">
                <a:sym typeface="Symbol" pitchFamily="18" charset="2"/>
              </a:rPr>
              <a:t>+ m</a:t>
            </a:r>
            <a:r>
              <a:rPr lang="en-US" sz="2800" baseline="-25000" dirty="0">
                <a:solidFill>
                  <a:schemeClr val="hlink"/>
                </a:solidFill>
                <a:sym typeface="Symbol" pitchFamily="18" charset="2"/>
              </a:rPr>
              <a:t>1000</a:t>
            </a:r>
            <a:endParaRPr lang="en-US" sz="2800" dirty="0"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>
                <a:sym typeface="Symbol" pitchFamily="18" charset="2"/>
              </a:rPr>
              <a:t>… 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>
                <a:sym typeface="Symbol" pitchFamily="18" charset="2"/>
              </a:rPr>
              <a:t>We notice that any XOR with n inputs has the value of 1</a:t>
            </a:r>
            <a:r>
              <a:rPr lang="ro-RO" sz="2800" dirty="0">
                <a:sym typeface="Symbol" pitchFamily="18" charset="2"/>
              </a:rPr>
              <a:t> </a:t>
            </a:r>
            <a:r>
              <a:rPr lang="en-US" sz="2800" dirty="0">
                <a:sym typeface="Symbol" pitchFamily="18" charset="2"/>
              </a:rPr>
              <a:t>for all the minterms with all indexes that contain an odd numbers of 1 in their binary representation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>
                <a:sym typeface="Symbol" pitchFamily="18" charset="2"/>
              </a:rPr>
              <a:t>The XOR function is also known as the </a:t>
            </a:r>
            <a:r>
              <a:rPr lang="ro-RO" sz="2800" dirty="0">
                <a:sym typeface="Symbol" pitchFamily="18" charset="2"/>
              </a:rPr>
              <a:t>“</a:t>
            </a:r>
            <a:r>
              <a:rPr lang="en-US" sz="2800" dirty="0">
                <a:sym typeface="Symbol" pitchFamily="18" charset="2"/>
              </a:rPr>
              <a:t>odd function</a:t>
            </a:r>
            <a:r>
              <a:rPr lang="ro-RO" sz="2800" dirty="0">
                <a:sym typeface="Symbol" pitchFamily="18" charset="2"/>
              </a:rPr>
              <a:t>”</a:t>
            </a:r>
            <a:endParaRPr lang="en-US" sz="2800" dirty="0"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2800" dirty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2195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1E8E5E46-1C4D-4CC2-A1B1-A2934C4A834A}" type="datetime5">
              <a:rPr lang="en-US" altLang="en-US"/>
              <a:pPr/>
              <a:t>15-Nov-23</a:t>
            </a:fld>
            <a:endParaRPr lang="en-US" altLang="en-US"/>
          </a:p>
        </p:txBody>
      </p:sp>
      <p:sp>
        <p:nvSpPr>
          <p:cNvPr id="2969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>
                <a:latin typeface="Arial" charset="0"/>
              </a:rPr>
              <a:t> </a:t>
            </a:r>
            <a:fld id="{8D1417AE-9263-4A42-B75F-E148BC970A8F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3962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/>
              <a:t>Odd function</a:t>
            </a:r>
            <a:r>
              <a:rPr lang="ro-RO" sz="4000" dirty="0"/>
              <a:t> (cont.)</a:t>
            </a:r>
            <a:endParaRPr lang="en-US" sz="4000" dirty="0"/>
          </a:p>
        </p:txBody>
      </p:sp>
      <p:pic>
        <p:nvPicPr>
          <p:cNvPr id="29701" name="Picture 4" descr="odd_fnc_map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" y="1447800"/>
            <a:ext cx="8305800" cy="38242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533400" y="5486400"/>
            <a:ext cx="8305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400" dirty="0">
                <a:latin typeface="Garamond" pitchFamily="18" charset="0"/>
              </a:rPr>
              <a:t>In the </a:t>
            </a:r>
            <a:r>
              <a:rPr lang="ro-RO" altLang="en-US" sz="2400" dirty="0">
                <a:latin typeface="Garamond" pitchFamily="18" charset="0"/>
              </a:rPr>
              <a:t>Karnaugh</a:t>
            </a:r>
            <a:r>
              <a:rPr lang="en-US" altLang="en-US" sz="2400" dirty="0">
                <a:latin typeface="Garamond" pitchFamily="18" charset="0"/>
              </a:rPr>
              <a:t> map the minterms are always at a distance of 2 from others</a:t>
            </a:r>
            <a:r>
              <a:rPr lang="ro-RO" altLang="en-US" sz="2400" dirty="0">
                <a:latin typeface="Garamond" pitchFamily="18" charset="0"/>
              </a:rPr>
              <a:t> (</a:t>
            </a:r>
            <a:r>
              <a:rPr lang="en-US" altLang="en-US" sz="2400" dirty="0">
                <a:latin typeface="Garamond" pitchFamily="18" charset="0"/>
              </a:rPr>
              <a:t>separated by a free cell</a:t>
            </a:r>
            <a:r>
              <a:rPr lang="ro-RO" altLang="en-US" sz="2400" dirty="0">
                <a:latin typeface="Garamond" pitchFamily="18" charset="0"/>
              </a:rPr>
              <a:t>)</a:t>
            </a:r>
            <a:endParaRPr lang="en-US" altLang="en-US" sz="2400" dirty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83DA72A4-86FA-4F2C-B458-A6847E6FCEBE}" type="datetime5">
              <a:rPr lang="en-US" altLang="en-US"/>
              <a:pPr/>
              <a:t>15-Nov-23</a:t>
            </a:fld>
            <a:endParaRPr lang="en-US" altLang="en-US"/>
          </a:p>
        </p:txBody>
      </p:sp>
      <p:sp>
        <p:nvSpPr>
          <p:cNvPr id="3072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>
                <a:latin typeface="Arial" charset="0"/>
              </a:rPr>
              <a:t> </a:t>
            </a:r>
            <a:fld id="{EA76A42E-7E93-40F2-B36E-910B7E6020A7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398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/>
              <a:t>Odd function </a:t>
            </a:r>
            <a:r>
              <a:rPr lang="ro-RO" sz="4000" dirty="0"/>
              <a:t>(cont.)</a:t>
            </a:r>
            <a:endParaRPr lang="en-US" sz="4000" dirty="0"/>
          </a:p>
        </p:txBody>
      </p:sp>
      <p:pic>
        <p:nvPicPr>
          <p:cNvPr id="30725" name="Picture 4" descr="odd_fnc_diagram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" y="2278063"/>
            <a:ext cx="8512175" cy="22177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BEBD2190-B83A-434F-BAA5-B03281B64C58}" type="datetime5">
              <a:rPr lang="en-US" altLang="en-US"/>
              <a:pPr/>
              <a:t>15-Nov-23</a:t>
            </a:fld>
            <a:endParaRPr lang="en-US" altLang="en-US"/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>
                <a:latin typeface="Arial" charset="0"/>
              </a:rPr>
              <a:t> </a:t>
            </a:r>
            <a:fld id="{3A691A88-5B87-48F1-8C4F-0998DD40A1BB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3440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New logic gates</a:t>
            </a:r>
          </a:p>
        </p:txBody>
      </p:sp>
      <p:sp>
        <p:nvSpPr>
          <p:cNvPr id="3440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71600"/>
            <a:ext cx="81534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/>
              <a:t>We may build any logic combinational circuit with the basic gates AND, OR and NOT</a:t>
            </a:r>
          </a:p>
          <a:p>
            <a:pPr eaLnBrk="1" hangingPunct="1">
              <a:defRPr/>
            </a:pPr>
            <a:endParaRPr lang="en-US" sz="2800" dirty="0"/>
          </a:p>
          <a:p>
            <a:pPr eaLnBrk="1" hangingPunct="1">
              <a:defRPr/>
            </a:pPr>
            <a:endParaRPr lang="en-US" sz="2800" dirty="0"/>
          </a:p>
          <a:p>
            <a:pPr eaLnBrk="1" hangingPunct="1">
              <a:defRPr/>
            </a:pPr>
            <a:endParaRPr lang="en-US" sz="2800" dirty="0"/>
          </a:p>
          <a:p>
            <a:pPr eaLnBrk="1" hangingPunct="1">
              <a:defRPr/>
            </a:pPr>
            <a:endParaRPr lang="en-US" sz="2800" dirty="0"/>
          </a:p>
          <a:p>
            <a:pPr eaLnBrk="1" hangingPunct="1">
              <a:defRPr/>
            </a:pPr>
            <a:endParaRPr lang="en-US" sz="2800" dirty="0"/>
          </a:p>
          <a:p>
            <a:pPr eaLnBrk="1" hangingPunct="1">
              <a:defRPr/>
            </a:pPr>
            <a:endParaRPr lang="en-US" sz="2800" dirty="0"/>
          </a:p>
          <a:p>
            <a:pPr eaLnBrk="1" hangingPunct="1">
              <a:defRPr/>
            </a:pPr>
            <a:r>
              <a:rPr lang="en-US" sz="2800" dirty="0"/>
              <a:t>Also, in practice, there are used other logic gates</a:t>
            </a:r>
          </a:p>
        </p:txBody>
      </p:sp>
      <p:pic>
        <p:nvPicPr>
          <p:cNvPr id="5126" name="Picture 4" descr="logelem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" y="2514600"/>
            <a:ext cx="8087032" cy="2667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D7F63603-4128-4D3F-B165-9F51D2232ACE}" type="datetime5">
              <a:rPr lang="en-US" altLang="en-US"/>
              <a:pPr/>
              <a:t>15-Nov-23</a:t>
            </a:fld>
            <a:endParaRPr lang="en-US" altLang="en-US"/>
          </a:p>
        </p:txBody>
      </p:sp>
      <p:sp>
        <p:nvSpPr>
          <p:cNvPr id="3174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>
                <a:latin typeface="Arial" charset="0"/>
              </a:rPr>
              <a:t> </a:t>
            </a:r>
            <a:fld id="{BD4E6B23-FF38-4E51-9564-103F92362AE6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4003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/>
              <a:t>Even function</a:t>
            </a:r>
          </a:p>
        </p:txBody>
      </p:sp>
      <p:sp>
        <p:nvSpPr>
          <p:cNvPr id="400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8229600" cy="1828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How can we implement an even function?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>
                <a:effectLst/>
              </a:rPr>
              <a:t>By complementing XOR </a:t>
            </a:r>
            <a:r>
              <a:rPr lang="en-US" dirty="0">
                <a:effectLst/>
                <a:sym typeface="Wingdings" pitchFamily="2" charset="2"/>
              </a:rPr>
              <a:t> XNOR</a:t>
            </a:r>
            <a:endParaRPr lang="en-US" dirty="0">
              <a:effectLst/>
            </a:endParaRPr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0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0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0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0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0387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/>
              <a:t>Parity generating and checking</a:t>
            </a:r>
          </a:p>
        </p:txBody>
      </p:sp>
      <p:sp>
        <p:nvSpPr>
          <p:cNvPr id="393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Parity functions </a:t>
            </a:r>
            <a:r>
              <a:rPr lang="ro-RO" dirty="0"/>
              <a:t>(</a:t>
            </a:r>
            <a:r>
              <a:rPr lang="en-US" dirty="0"/>
              <a:t>odd and even</a:t>
            </a:r>
            <a:r>
              <a:rPr lang="ro-RO" dirty="0"/>
              <a:t>) </a:t>
            </a:r>
            <a:r>
              <a:rPr lang="en-US" dirty="0"/>
              <a:t>can be used to implement circuits for parity checking in the case of the error detection and correction codes. </a:t>
            </a:r>
          </a:p>
          <a:p>
            <a:pPr eaLnBrk="1" hangingPunct="1">
              <a:defRPr/>
            </a:pPr>
            <a:r>
              <a:rPr lang="en-US" dirty="0"/>
              <a:t>We call a</a:t>
            </a:r>
            <a:r>
              <a:rPr lang="ro-RO" i="1" dirty="0"/>
              <a:t> </a:t>
            </a:r>
            <a:r>
              <a:rPr lang="en-US" i="1" u="sng" dirty="0"/>
              <a:t>parity generator</a:t>
            </a:r>
            <a:r>
              <a:rPr lang="en-US" i="1" dirty="0"/>
              <a:t>:</a:t>
            </a:r>
            <a:r>
              <a:rPr lang="en-US" dirty="0"/>
              <a:t> a circuit which is generating a parity bit before transmitting the flow of bits.</a:t>
            </a:r>
          </a:p>
          <a:p>
            <a:pPr eaLnBrk="1" hangingPunct="1">
              <a:defRPr/>
            </a:pPr>
            <a:r>
              <a:rPr lang="en-US" dirty="0"/>
              <a:t>We call a</a:t>
            </a:r>
            <a:r>
              <a:rPr lang="en-US" i="1" dirty="0"/>
              <a:t> </a:t>
            </a:r>
            <a:r>
              <a:rPr lang="en-US" i="1" u="sng" dirty="0"/>
              <a:t>parity checker</a:t>
            </a:r>
            <a:r>
              <a:rPr lang="en-US" i="1" dirty="0"/>
              <a:t>:</a:t>
            </a:r>
            <a:r>
              <a:rPr lang="en-US" dirty="0"/>
              <a:t> a circuit which checks the parity when the message is received.</a:t>
            </a:r>
            <a:endParaRPr lang="en-US" i="1" dirty="0"/>
          </a:p>
        </p:txBody>
      </p:sp>
      <p:sp>
        <p:nvSpPr>
          <p:cNvPr id="32770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2EE8BEE7-8F27-44BB-9270-1D36FF88AE33}" type="datetime5">
              <a:rPr lang="en-US" altLang="en-US"/>
              <a:pPr/>
              <a:t>15-Nov-23</a:t>
            </a:fld>
            <a:endParaRPr lang="en-US" altLang="en-US"/>
          </a:p>
        </p:txBody>
      </p:sp>
      <p:sp>
        <p:nvSpPr>
          <p:cNvPr id="327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>
                <a:latin typeface="Arial" charset="0"/>
              </a:rPr>
              <a:t> </a:t>
            </a:r>
            <a:fld id="{8A9B8178-1917-4518-A4BF-1E54D15C30A4}" type="slidenum">
              <a:rPr lang="en-US" altLang="en-US"/>
              <a:pPr/>
              <a:t>31</a:t>
            </a:fld>
            <a:endParaRPr lang="en-US" alt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43CBED7C-80A4-4614-8316-4E598B62A609}" type="datetime5">
              <a:rPr lang="en-US" altLang="en-US"/>
              <a:pPr/>
              <a:t>15-Nov-23</a:t>
            </a:fld>
            <a:endParaRPr lang="en-US" altLang="en-US"/>
          </a:p>
        </p:txBody>
      </p:sp>
      <p:sp>
        <p:nvSpPr>
          <p:cNvPr id="3379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>
                <a:latin typeface="Arial" charset="0"/>
              </a:rPr>
              <a:t> </a:t>
            </a:r>
            <a:fld id="{02FC1731-DCE8-410E-A3BF-D145F6ADE3BD}" type="slidenum">
              <a:rPr lang="en-US" altLang="en-US"/>
              <a:pPr/>
              <a:t>32</a:t>
            </a:fld>
            <a:endParaRPr lang="en-US" altLang="en-US"/>
          </a:p>
        </p:txBody>
      </p:sp>
      <p:sp>
        <p:nvSpPr>
          <p:cNvPr id="4014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-76200"/>
            <a:ext cx="9144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/>
              <a:t>Parity generator</a:t>
            </a:r>
            <a:r>
              <a:rPr lang="ro-RO" sz="4000" dirty="0"/>
              <a:t> </a:t>
            </a:r>
            <a:r>
              <a:rPr lang="en-US" sz="4000" dirty="0"/>
              <a:t>- Example </a:t>
            </a:r>
          </a:p>
        </p:txBody>
      </p:sp>
      <p:pic>
        <p:nvPicPr>
          <p:cNvPr id="33797" name="Picture 5" descr="PARITY_GEN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81200" y="1119187"/>
            <a:ext cx="5029200" cy="33004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01415" name="Rectangle 7"/>
          <p:cNvSpPr>
            <a:spLocks noChangeArrowheads="1"/>
          </p:cNvSpPr>
          <p:nvPr/>
        </p:nvSpPr>
        <p:spPr bwMode="auto">
          <a:xfrm>
            <a:off x="457200" y="1447800"/>
            <a:ext cx="8229600" cy="5059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sz="2800" i="1" dirty="0"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sz="2800" i="1" dirty="0"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sz="2800" i="1" dirty="0"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sz="2800" i="1" dirty="0"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sz="2800" i="1" dirty="0"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ro-RO" sz="2400" dirty="0"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P(X,Y,Z) must have the value of 1 for all input combinations which contain a odd number of 1’s.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As a result, our function will be XOR </a:t>
            </a:r>
            <a:r>
              <a:rPr lang="ro-RO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(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odd function</a:t>
            </a:r>
            <a:r>
              <a:rPr lang="ro-RO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)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with 3 inputs</a:t>
            </a:r>
            <a:r>
              <a:rPr lang="ro-RO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: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P = X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sym typeface="Symbol" pitchFamily="18" charset="2"/>
              </a:rPr>
              <a:t>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Y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sym typeface="Symbol" pitchFamily="18" charset="2"/>
              </a:rPr>
              <a:t>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Z.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BD8FEE96-493B-4E4E-A817-FEADB62F5A48}" type="datetime5">
              <a:rPr lang="en-US" altLang="en-US"/>
              <a:pPr/>
              <a:t>15-Nov-23</a:t>
            </a:fld>
            <a:endParaRPr lang="en-US" altLang="en-US"/>
          </a:p>
        </p:txBody>
      </p:sp>
      <p:sp>
        <p:nvSpPr>
          <p:cNvPr id="3481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>
                <a:latin typeface="Arial" charset="0"/>
              </a:rPr>
              <a:t> </a:t>
            </a:r>
            <a:fld id="{230959EC-7696-4028-980D-0530107F99AE}" type="slidenum">
              <a:rPr lang="en-US" altLang="en-US"/>
              <a:pPr/>
              <a:t>33</a:t>
            </a:fld>
            <a:endParaRPr lang="en-US" altLang="en-US"/>
          </a:p>
        </p:txBody>
      </p:sp>
      <p:sp>
        <p:nvSpPr>
          <p:cNvPr id="4034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/>
              <a:t>Parity checking - Example</a:t>
            </a:r>
          </a:p>
        </p:txBody>
      </p:sp>
      <p:sp>
        <p:nvSpPr>
          <p:cNvPr id="403460" name="Rectangle 4"/>
          <p:cNvSpPr>
            <a:spLocks noChangeArrowheads="1"/>
          </p:cNvSpPr>
          <p:nvPr/>
        </p:nvSpPr>
        <p:spPr bwMode="auto">
          <a:xfrm>
            <a:off x="457200" y="1828800"/>
            <a:ext cx="8229600" cy="460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sz="3200"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457200" y="1524000"/>
            <a:ext cx="83820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800" dirty="0">
                <a:latin typeface="Garamond" pitchFamily="18" charset="0"/>
              </a:rPr>
              <a:t>    How can we implement a parity checker for the previous example?</a:t>
            </a:r>
          </a:p>
          <a:p>
            <a:endParaRPr lang="en-US" altLang="en-US" sz="2800" dirty="0">
              <a:latin typeface="Garamond" pitchFamily="18" charset="0"/>
            </a:endParaRPr>
          </a:p>
          <a:p>
            <a:r>
              <a:rPr lang="en-US" altLang="en-US" sz="2800" dirty="0">
                <a:latin typeface="Garamond" pitchFamily="18" charset="0"/>
              </a:rPr>
              <a:t>   </a:t>
            </a:r>
          </a:p>
        </p:txBody>
      </p:sp>
      <p:sp>
        <p:nvSpPr>
          <p:cNvPr id="403463" name="Text Box 7"/>
          <p:cNvSpPr txBox="1">
            <a:spLocks noChangeArrowheads="1"/>
          </p:cNvSpPr>
          <p:nvPr/>
        </p:nvSpPr>
        <p:spPr bwMode="auto">
          <a:xfrm>
            <a:off x="0" y="2987675"/>
            <a:ext cx="9144000" cy="37394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3200" dirty="0">
                <a:latin typeface="Garamond" pitchFamily="18" charset="0"/>
              </a:rPr>
              <a:t>    </a:t>
            </a:r>
            <a:r>
              <a:rPr lang="en-US" sz="2800" dirty="0">
                <a:latin typeface="Garamond" pitchFamily="18" charset="0"/>
              </a:rPr>
              <a:t>We may use a </a:t>
            </a:r>
            <a:r>
              <a:rPr lang="ro-RO" sz="2800" dirty="0">
                <a:latin typeface="Garamond" pitchFamily="18" charset="0"/>
              </a:rPr>
              <a:t>XOR</a:t>
            </a:r>
            <a:r>
              <a:rPr lang="en-US" sz="2800" dirty="0">
                <a:latin typeface="Garamond" pitchFamily="18" charset="0"/>
              </a:rPr>
              <a:t> circuit with 4</a:t>
            </a:r>
            <a:r>
              <a:rPr lang="ro-RO" sz="2800" dirty="0">
                <a:latin typeface="Garamond" pitchFamily="18" charset="0"/>
              </a:rPr>
              <a:t> </a:t>
            </a:r>
            <a:r>
              <a:rPr lang="en-US" sz="2800" dirty="0">
                <a:latin typeface="Garamond" pitchFamily="18" charset="0"/>
              </a:rPr>
              <a:t>inputs</a:t>
            </a:r>
            <a:r>
              <a:rPr lang="ro-RO" sz="2800" dirty="0">
                <a:latin typeface="Garamond" pitchFamily="18" charset="0"/>
              </a:rPr>
              <a:t> </a:t>
            </a:r>
            <a:r>
              <a:rPr lang="en-US" sz="2800" dirty="0">
                <a:latin typeface="Garamond" pitchFamily="18" charset="0"/>
              </a:rPr>
              <a:t>(an odd function)  </a:t>
            </a:r>
            <a:r>
              <a:rPr lang="ro-RO" sz="2800" dirty="0">
                <a:latin typeface="Garamond" pitchFamily="18" charset="0"/>
              </a:rPr>
              <a:t>Cor</a:t>
            </a:r>
            <a:r>
              <a:rPr lang="en-US" sz="2800" dirty="0">
                <a:latin typeface="Garamond" pitchFamily="18" charset="0"/>
              </a:rPr>
              <a:t> = 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X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sym typeface="Symbol" pitchFamily="18" charset="2"/>
              </a:rPr>
              <a:t>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Y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sym typeface="Symbol" pitchFamily="18" charset="2"/>
              </a:rPr>
              <a:t>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Z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sym typeface="Symbol" pitchFamily="18" charset="2"/>
              </a:rPr>
              <a:t>P </a:t>
            </a:r>
            <a:r>
              <a:rPr lang="en-US" sz="2800" dirty="0">
                <a:latin typeface="Garamond" pitchFamily="18" charset="0"/>
              </a:rPr>
              <a:t> </a:t>
            </a:r>
            <a:r>
              <a:rPr lang="en-US" sz="2800" dirty="0">
                <a:latin typeface="Garamond" pitchFamily="18" charset="0"/>
                <a:sym typeface="Wingdings" pitchFamily="2" charset="2"/>
              </a:rPr>
              <a:t> 1 means transmission </a:t>
            </a:r>
            <a:r>
              <a:rPr lang="ro-RO" sz="2800" u="sng" dirty="0">
                <a:latin typeface="Garamond" pitchFamily="18" charset="0"/>
                <a:sym typeface="Wingdings" pitchFamily="2" charset="2"/>
              </a:rPr>
              <a:t>er</a:t>
            </a:r>
            <a:r>
              <a:rPr lang="en-US" sz="2800" u="sng" dirty="0" err="1">
                <a:latin typeface="Garamond" pitchFamily="18" charset="0"/>
                <a:sym typeface="Wingdings" pitchFamily="2" charset="2"/>
              </a:rPr>
              <a:t>ror</a:t>
            </a:r>
            <a:r>
              <a:rPr lang="ro-RO" sz="2800" dirty="0">
                <a:latin typeface="Garamond" pitchFamily="18" charset="0"/>
                <a:sym typeface="Wingdings" pitchFamily="2" charset="2"/>
              </a:rPr>
              <a:t> </a:t>
            </a:r>
            <a:endParaRPr lang="en-US" sz="2800" dirty="0">
              <a:latin typeface="Garamond" pitchFamily="18" charset="0"/>
              <a:sym typeface="Wingdings" pitchFamily="2" charset="2"/>
            </a:endParaRPr>
          </a:p>
          <a:p>
            <a:pPr>
              <a:defRPr/>
            </a:pPr>
            <a:endParaRPr lang="en-US" sz="2800" dirty="0">
              <a:latin typeface="Garamond" pitchFamily="18" charset="0"/>
              <a:sym typeface="Wingdings" pitchFamily="2" charset="2"/>
            </a:endParaRPr>
          </a:p>
          <a:p>
            <a:pPr>
              <a:defRPr/>
            </a:pPr>
            <a:r>
              <a:rPr lang="en-US" sz="2800" dirty="0">
                <a:latin typeface="Garamond" pitchFamily="18" charset="0"/>
              </a:rPr>
              <a:t>                                 </a:t>
            </a:r>
            <a:r>
              <a:rPr lang="en-US" sz="2800" i="1" dirty="0">
                <a:latin typeface="Garamond" pitchFamily="18" charset="0"/>
              </a:rPr>
              <a:t>or</a:t>
            </a:r>
          </a:p>
          <a:p>
            <a:pPr>
              <a:defRPr/>
            </a:pPr>
            <a:endParaRPr lang="en-US" sz="900" i="1" dirty="0">
              <a:latin typeface="Garamond" pitchFamily="18" charset="0"/>
            </a:endParaRPr>
          </a:p>
          <a:p>
            <a:pPr>
              <a:defRPr/>
            </a:pPr>
            <a:r>
              <a:rPr lang="en-US" sz="2800" dirty="0">
                <a:latin typeface="Garamond" pitchFamily="18" charset="0"/>
              </a:rPr>
              <a:t>    We may use a XNOR circuit with</a:t>
            </a:r>
            <a:r>
              <a:rPr lang="ro-RO" sz="2800" dirty="0">
                <a:latin typeface="Garamond" pitchFamily="18" charset="0"/>
              </a:rPr>
              <a:t> 4 </a:t>
            </a:r>
            <a:r>
              <a:rPr lang="en-US" sz="2800" dirty="0">
                <a:latin typeface="Garamond" pitchFamily="18" charset="0"/>
              </a:rPr>
              <a:t>inputs (an even function)</a:t>
            </a:r>
            <a:br>
              <a:rPr lang="en-US" sz="2800" dirty="0">
                <a:latin typeface="Garamond" pitchFamily="18" charset="0"/>
              </a:rPr>
            </a:br>
            <a:r>
              <a:rPr lang="en-US" sz="2800" dirty="0">
                <a:latin typeface="Garamond" pitchFamily="18" charset="0"/>
              </a:rPr>
              <a:t> C</a:t>
            </a:r>
            <a:r>
              <a:rPr lang="ro-RO" sz="2800" dirty="0">
                <a:latin typeface="Garamond" pitchFamily="18" charset="0"/>
              </a:rPr>
              <a:t>or</a:t>
            </a:r>
            <a:r>
              <a:rPr lang="en-US" sz="2800" dirty="0">
                <a:latin typeface="Garamond" pitchFamily="18" charset="0"/>
              </a:rPr>
              <a:t> = (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X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sym typeface="Symbol" pitchFamily="18" charset="2"/>
              </a:rPr>
              <a:t>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Y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sym typeface="Symbol" pitchFamily="18" charset="2"/>
              </a:rPr>
              <a:t>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Z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sym typeface="Symbol" pitchFamily="18" charset="2"/>
              </a:rPr>
              <a:t>P)’ </a:t>
            </a:r>
            <a:r>
              <a:rPr lang="en-US" sz="2800" dirty="0">
                <a:latin typeface="Garamond" pitchFamily="18" charset="0"/>
                <a:sym typeface="Wingdings" pitchFamily="2" charset="2"/>
              </a:rPr>
              <a:t> 1 means</a:t>
            </a:r>
            <a:r>
              <a:rPr lang="ro-RO" sz="2800" dirty="0">
                <a:latin typeface="Garamond" pitchFamily="18" charset="0"/>
                <a:sym typeface="Wingdings" pitchFamily="2" charset="2"/>
              </a:rPr>
              <a:t> </a:t>
            </a:r>
            <a:r>
              <a:rPr lang="ro-RO" sz="2800" u="sng" dirty="0">
                <a:latin typeface="Garamond" pitchFamily="18" charset="0"/>
                <a:sym typeface="Wingdings" pitchFamily="2" charset="2"/>
              </a:rPr>
              <a:t>cor</a:t>
            </a:r>
            <a:r>
              <a:rPr lang="en-US" sz="2800" u="sng" dirty="0" err="1">
                <a:latin typeface="Garamond" pitchFamily="18" charset="0"/>
                <a:sym typeface="Wingdings" pitchFamily="2" charset="2"/>
              </a:rPr>
              <a:t>rect</a:t>
            </a:r>
            <a:r>
              <a:rPr lang="en-US" sz="2800" dirty="0">
                <a:latin typeface="Garamond" pitchFamily="18" charset="0"/>
                <a:sym typeface="Wingdings" pitchFamily="2" charset="2"/>
              </a:rPr>
              <a:t> reception of the message</a:t>
            </a:r>
            <a:endParaRPr lang="en-US" sz="2800" dirty="0">
              <a:latin typeface="Garamond" pitchFamily="18" charset="0"/>
            </a:endParaRPr>
          </a:p>
          <a:p>
            <a:pPr>
              <a:defRPr/>
            </a:pPr>
            <a:r>
              <a:rPr lang="en-US" sz="2800" dirty="0">
                <a:latin typeface="Garamond" pitchFamily="18" charset="0"/>
              </a:rPr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346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AF7DEA74-D3D6-450E-89A5-E882C42314DD}" type="datetime5">
              <a:rPr lang="en-US" altLang="en-US"/>
              <a:pPr/>
              <a:t>15-Nov-23</a:t>
            </a:fld>
            <a:endParaRPr lang="en-US" altLang="en-US"/>
          </a:p>
        </p:txBody>
      </p:sp>
      <p:sp>
        <p:nvSpPr>
          <p:cNvPr id="3584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>
                <a:latin typeface="Arial" charset="0"/>
              </a:rPr>
              <a:t> </a:t>
            </a:r>
            <a:fld id="{0DF88350-513F-4872-8D1C-48C9F69DA93A}" type="slidenum">
              <a:rPr lang="en-US" altLang="en-US"/>
              <a:pPr/>
              <a:t>34</a:t>
            </a:fld>
            <a:endParaRPr lang="en-US" altLang="en-US"/>
          </a:p>
        </p:txBody>
      </p:sp>
      <p:sp>
        <p:nvSpPr>
          <p:cNvPr id="4065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/>
              <a:t>Application</a:t>
            </a:r>
            <a:r>
              <a:rPr lang="ro-RO" sz="4000" dirty="0"/>
              <a:t> – </a:t>
            </a:r>
            <a:r>
              <a:rPr lang="en-US" sz="4000" dirty="0"/>
              <a:t>logic decoders</a:t>
            </a:r>
          </a:p>
        </p:txBody>
      </p:sp>
      <p:sp>
        <p:nvSpPr>
          <p:cNvPr id="35845" name="Text Box 4"/>
          <p:cNvSpPr txBox="1">
            <a:spLocks noChangeArrowheads="1"/>
          </p:cNvSpPr>
          <p:nvPr/>
        </p:nvSpPr>
        <p:spPr bwMode="auto">
          <a:xfrm>
            <a:off x="685800" y="1524000"/>
            <a:ext cx="78486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800" dirty="0">
                <a:latin typeface="Garamond" pitchFamily="18" charset="0"/>
              </a:rPr>
              <a:t>    L</a:t>
            </a:r>
            <a:r>
              <a:rPr lang="ro-RO" altLang="en-US" sz="2800" dirty="0">
                <a:latin typeface="Garamond" pitchFamily="18" charset="0"/>
              </a:rPr>
              <a:t>ogic</a:t>
            </a:r>
            <a:r>
              <a:rPr lang="en-US" altLang="en-US" sz="2800" dirty="0">
                <a:latin typeface="Garamond" pitchFamily="18" charset="0"/>
              </a:rPr>
              <a:t> decoders </a:t>
            </a:r>
            <a:r>
              <a:rPr lang="ro-RO" altLang="en-US" sz="2800" dirty="0">
                <a:latin typeface="Garamond" pitchFamily="18" charset="0"/>
              </a:rPr>
              <a:t>– </a:t>
            </a:r>
            <a:r>
              <a:rPr lang="en-US" altLang="en-US" sz="2800" dirty="0">
                <a:latin typeface="Garamond" pitchFamily="18" charset="0"/>
              </a:rPr>
              <a:t>essential for the control unit of the CPU and memories</a:t>
            </a:r>
          </a:p>
          <a:p>
            <a:endParaRPr lang="en-US" altLang="en-US" sz="2800" dirty="0">
              <a:latin typeface="Garamond" pitchFamily="18" charset="0"/>
            </a:endParaRPr>
          </a:p>
          <a:p>
            <a:r>
              <a:rPr lang="en-US" altLang="en-US" sz="2800" dirty="0">
                <a:latin typeface="Garamond" pitchFamily="18" charset="0"/>
              </a:rPr>
              <a:t>   </a:t>
            </a:r>
          </a:p>
        </p:txBody>
      </p:sp>
      <p:grpSp>
        <p:nvGrpSpPr>
          <p:cNvPr id="35846" name="Group 21"/>
          <p:cNvGrpSpPr>
            <a:grpSpLocks/>
          </p:cNvGrpSpPr>
          <p:nvPr/>
        </p:nvGrpSpPr>
        <p:grpSpPr bwMode="auto">
          <a:xfrm>
            <a:off x="1752600" y="3886200"/>
            <a:ext cx="5562600" cy="1752600"/>
            <a:chOff x="1104" y="2448"/>
            <a:chExt cx="3504" cy="1104"/>
          </a:xfrm>
        </p:grpSpPr>
        <p:sp>
          <p:nvSpPr>
            <p:cNvPr id="35847" name="Text Box 5"/>
            <p:cNvSpPr txBox="1">
              <a:spLocks noChangeArrowheads="1"/>
            </p:cNvSpPr>
            <p:nvPr/>
          </p:nvSpPr>
          <p:spPr bwMode="auto">
            <a:xfrm>
              <a:off x="2208" y="2592"/>
              <a:ext cx="134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35848" name="Rectangle 6"/>
            <p:cNvSpPr>
              <a:spLocks noChangeArrowheads="1"/>
            </p:cNvSpPr>
            <p:nvPr/>
          </p:nvSpPr>
          <p:spPr bwMode="auto">
            <a:xfrm>
              <a:off x="2184" y="2592"/>
              <a:ext cx="1392" cy="96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5849" name="Line 7"/>
            <p:cNvSpPr>
              <a:spLocks noChangeShapeType="1"/>
            </p:cNvSpPr>
            <p:nvPr/>
          </p:nvSpPr>
          <p:spPr bwMode="auto">
            <a:xfrm>
              <a:off x="1104" y="2736"/>
              <a:ext cx="10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50" name="Line 8"/>
            <p:cNvSpPr>
              <a:spLocks noChangeShapeType="1"/>
            </p:cNvSpPr>
            <p:nvPr/>
          </p:nvSpPr>
          <p:spPr bwMode="auto">
            <a:xfrm>
              <a:off x="1104" y="2880"/>
              <a:ext cx="10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51" name="Line 9"/>
            <p:cNvSpPr>
              <a:spLocks noChangeShapeType="1"/>
            </p:cNvSpPr>
            <p:nvPr/>
          </p:nvSpPr>
          <p:spPr bwMode="auto">
            <a:xfrm>
              <a:off x="1104" y="3024"/>
              <a:ext cx="10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52" name="Line 10"/>
            <p:cNvSpPr>
              <a:spLocks noChangeShapeType="1"/>
            </p:cNvSpPr>
            <p:nvPr/>
          </p:nvSpPr>
          <p:spPr bwMode="auto">
            <a:xfrm>
              <a:off x="1104" y="3312"/>
              <a:ext cx="10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53" name="Line 11"/>
            <p:cNvSpPr>
              <a:spLocks noChangeShapeType="1"/>
            </p:cNvSpPr>
            <p:nvPr/>
          </p:nvSpPr>
          <p:spPr bwMode="auto">
            <a:xfrm>
              <a:off x="1104" y="3456"/>
              <a:ext cx="10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54" name="Line 12"/>
            <p:cNvSpPr>
              <a:spLocks noChangeShapeType="1"/>
            </p:cNvSpPr>
            <p:nvPr/>
          </p:nvSpPr>
          <p:spPr bwMode="auto">
            <a:xfrm>
              <a:off x="1104" y="3168"/>
              <a:ext cx="10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55" name="Line 13"/>
            <p:cNvSpPr>
              <a:spLocks noChangeShapeType="1"/>
            </p:cNvSpPr>
            <p:nvPr/>
          </p:nvSpPr>
          <p:spPr bwMode="auto">
            <a:xfrm>
              <a:off x="3552" y="2736"/>
              <a:ext cx="10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56" name="Line 14"/>
            <p:cNvSpPr>
              <a:spLocks noChangeShapeType="1"/>
            </p:cNvSpPr>
            <p:nvPr/>
          </p:nvSpPr>
          <p:spPr bwMode="auto">
            <a:xfrm>
              <a:off x="3552" y="2880"/>
              <a:ext cx="10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57" name="Line 15"/>
            <p:cNvSpPr>
              <a:spLocks noChangeShapeType="1"/>
            </p:cNvSpPr>
            <p:nvPr/>
          </p:nvSpPr>
          <p:spPr bwMode="auto">
            <a:xfrm>
              <a:off x="3552" y="3024"/>
              <a:ext cx="10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58" name="Line 16"/>
            <p:cNvSpPr>
              <a:spLocks noChangeShapeType="1"/>
            </p:cNvSpPr>
            <p:nvPr/>
          </p:nvSpPr>
          <p:spPr bwMode="auto">
            <a:xfrm>
              <a:off x="3552" y="3312"/>
              <a:ext cx="10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59" name="Line 17"/>
            <p:cNvSpPr>
              <a:spLocks noChangeShapeType="1"/>
            </p:cNvSpPr>
            <p:nvPr/>
          </p:nvSpPr>
          <p:spPr bwMode="auto">
            <a:xfrm>
              <a:off x="3552" y="3456"/>
              <a:ext cx="10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60" name="Line 18"/>
            <p:cNvSpPr>
              <a:spLocks noChangeShapeType="1"/>
            </p:cNvSpPr>
            <p:nvPr/>
          </p:nvSpPr>
          <p:spPr bwMode="auto">
            <a:xfrm>
              <a:off x="3552" y="3168"/>
              <a:ext cx="10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61" name="Text Box 19"/>
            <p:cNvSpPr txBox="1">
              <a:spLocks noChangeArrowheads="1"/>
            </p:cNvSpPr>
            <p:nvPr/>
          </p:nvSpPr>
          <p:spPr bwMode="auto">
            <a:xfrm>
              <a:off x="1248" y="2448"/>
              <a:ext cx="720" cy="2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200" b="1" dirty="0">
                  <a:latin typeface="Garamond" pitchFamily="18" charset="0"/>
                </a:rPr>
                <a:t>Inputs</a:t>
              </a:r>
            </a:p>
          </p:txBody>
        </p:sp>
        <p:sp>
          <p:nvSpPr>
            <p:cNvPr id="35862" name="Text Box 20"/>
            <p:cNvSpPr txBox="1">
              <a:spLocks noChangeArrowheads="1"/>
            </p:cNvSpPr>
            <p:nvPr/>
          </p:nvSpPr>
          <p:spPr bwMode="auto">
            <a:xfrm>
              <a:off x="3696" y="2448"/>
              <a:ext cx="768" cy="2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200" b="1" dirty="0">
                  <a:latin typeface="Garamond" pitchFamily="18" charset="0"/>
                </a:rPr>
                <a:t>Outputs</a:t>
              </a:r>
            </a:p>
          </p:txBody>
        </p:sp>
      </p:grp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18667650-26FB-4D20-B422-962DF8F17614}" type="datetime5">
              <a:rPr lang="en-US" altLang="en-US"/>
              <a:pPr/>
              <a:t>15-Nov-23</a:t>
            </a:fld>
            <a:endParaRPr lang="en-US" altLang="en-US"/>
          </a:p>
        </p:txBody>
      </p:sp>
      <p:sp>
        <p:nvSpPr>
          <p:cNvPr id="3686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>
                <a:latin typeface="Arial" charset="0"/>
              </a:rPr>
              <a:t> </a:t>
            </a:r>
            <a:fld id="{8B1B9C88-1A90-4FE0-B376-6A09D26A3671}" type="slidenum">
              <a:rPr lang="en-US" altLang="en-US"/>
              <a:pPr/>
              <a:t>35</a:t>
            </a:fld>
            <a:endParaRPr lang="en-US" altLang="en-US"/>
          </a:p>
        </p:txBody>
      </p:sp>
      <p:sp>
        <p:nvSpPr>
          <p:cNvPr id="4075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/>
              <a:t>Logic decoders</a:t>
            </a:r>
            <a:r>
              <a:rPr lang="ro-RO" sz="4000" dirty="0"/>
              <a:t> (cont.)</a:t>
            </a:r>
            <a:endParaRPr lang="en-US" sz="4000" dirty="0"/>
          </a:p>
        </p:txBody>
      </p:sp>
      <p:sp>
        <p:nvSpPr>
          <p:cNvPr id="36869" name="Text Box 3"/>
          <p:cNvSpPr txBox="1">
            <a:spLocks noChangeArrowheads="1"/>
          </p:cNvSpPr>
          <p:nvPr/>
        </p:nvSpPr>
        <p:spPr bwMode="auto">
          <a:xfrm>
            <a:off x="685800" y="1219200"/>
            <a:ext cx="78486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800" dirty="0">
                <a:latin typeface="Garamond" pitchFamily="18" charset="0"/>
              </a:rPr>
              <a:t>A decoder is selecting only one output at a moment function of the input.</a:t>
            </a:r>
            <a:endParaRPr lang="ro-RO" altLang="en-US" sz="2800" dirty="0">
              <a:latin typeface="Garamond" pitchFamily="18" charset="0"/>
            </a:endParaRPr>
          </a:p>
          <a:p>
            <a:r>
              <a:rPr lang="en-US" altLang="en-US" sz="2800" b="1" dirty="0">
                <a:latin typeface="Garamond" pitchFamily="18" charset="0"/>
              </a:rPr>
              <a:t>Example</a:t>
            </a:r>
            <a:r>
              <a:rPr lang="en-US" altLang="en-US" sz="2800" dirty="0">
                <a:latin typeface="Garamond" pitchFamily="18" charset="0"/>
              </a:rPr>
              <a:t> (the </a:t>
            </a:r>
            <a:r>
              <a:rPr lang="ro-RO" altLang="en-US" sz="2800" dirty="0">
                <a:latin typeface="Garamond" pitchFamily="18" charset="0"/>
              </a:rPr>
              <a:t>digital</a:t>
            </a:r>
            <a:r>
              <a:rPr lang="en-US" altLang="en-US" sz="2800" dirty="0">
                <a:latin typeface="Garamond" pitchFamily="18" charset="0"/>
              </a:rPr>
              <a:t> display)</a:t>
            </a:r>
            <a:r>
              <a:rPr lang="ro-RO" altLang="en-US" sz="2800" dirty="0">
                <a:latin typeface="Garamond" pitchFamily="18" charset="0"/>
              </a:rPr>
              <a:t>:</a:t>
            </a:r>
            <a:endParaRPr lang="en-US" altLang="en-US" sz="2800" dirty="0">
              <a:latin typeface="Garamond" pitchFamily="18" charset="0"/>
            </a:endParaRPr>
          </a:p>
          <a:p>
            <a:r>
              <a:rPr lang="en-US" altLang="en-US" sz="2800" dirty="0">
                <a:latin typeface="Garamond" pitchFamily="18" charset="0"/>
              </a:rPr>
              <a:t>   </a:t>
            </a:r>
          </a:p>
        </p:txBody>
      </p:sp>
      <p:sp>
        <p:nvSpPr>
          <p:cNvPr id="36870" name="Line 183"/>
          <p:cNvSpPr>
            <a:spLocks noChangeShapeType="1"/>
          </p:cNvSpPr>
          <p:nvPr/>
        </p:nvSpPr>
        <p:spPr bwMode="auto">
          <a:xfrm>
            <a:off x="2286000" y="3048000"/>
            <a:ext cx="762000" cy="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1" name="Line 184"/>
          <p:cNvSpPr>
            <a:spLocks noChangeShapeType="1"/>
          </p:cNvSpPr>
          <p:nvPr/>
        </p:nvSpPr>
        <p:spPr bwMode="auto">
          <a:xfrm>
            <a:off x="1600200" y="2971800"/>
            <a:ext cx="0" cy="137160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2" name="Line 185"/>
          <p:cNvSpPr>
            <a:spLocks noChangeShapeType="1"/>
          </p:cNvSpPr>
          <p:nvPr/>
        </p:nvSpPr>
        <p:spPr bwMode="auto">
          <a:xfrm>
            <a:off x="3048000" y="3048000"/>
            <a:ext cx="0" cy="60960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3" name="Line 186"/>
          <p:cNvSpPr>
            <a:spLocks noChangeShapeType="1"/>
          </p:cNvSpPr>
          <p:nvPr/>
        </p:nvSpPr>
        <p:spPr bwMode="auto">
          <a:xfrm>
            <a:off x="2362200" y="3657600"/>
            <a:ext cx="685800" cy="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4" name="Line 187"/>
          <p:cNvSpPr>
            <a:spLocks noChangeShapeType="1"/>
          </p:cNvSpPr>
          <p:nvPr/>
        </p:nvSpPr>
        <p:spPr bwMode="auto">
          <a:xfrm>
            <a:off x="2362200" y="3657600"/>
            <a:ext cx="0" cy="68580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5" name="Line 188"/>
          <p:cNvSpPr>
            <a:spLocks noChangeShapeType="1"/>
          </p:cNvSpPr>
          <p:nvPr/>
        </p:nvSpPr>
        <p:spPr bwMode="auto">
          <a:xfrm>
            <a:off x="2286000" y="4343400"/>
            <a:ext cx="838200" cy="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6876" name="Group 196"/>
          <p:cNvGrpSpPr>
            <a:grpSpLocks/>
          </p:cNvGrpSpPr>
          <p:nvPr/>
        </p:nvGrpSpPr>
        <p:grpSpPr bwMode="auto">
          <a:xfrm>
            <a:off x="381000" y="2590800"/>
            <a:ext cx="1600200" cy="2209800"/>
            <a:chOff x="2112" y="1680"/>
            <a:chExt cx="1008" cy="1392"/>
          </a:xfrm>
        </p:grpSpPr>
        <p:grpSp>
          <p:nvGrpSpPr>
            <p:cNvPr id="37012" name="Group 179"/>
            <p:cNvGrpSpPr>
              <a:grpSpLocks/>
            </p:cNvGrpSpPr>
            <p:nvPr/>
          </p:nvGrpSpPr>
          <p:grpSpPr bwMode="auto">
            <a:xfrm>
              <a:off x="2352" y="1920"/>
              <a:ext cx="528" cy="912"/>
              <a:chOff x="1968" y="1632"/>
              <a:chExt cx="528" cy="912"/>
            </a:xfrm>
          </p:grpSpPr>
          <p:sp>
            <p:nvSpPr>
              <p:cNvPr id="37020" name="AutoShape 177"/>
              <p:cNvSpPr>
                <a:spLocks noChangeArrowheads="1"/>
              </p:cNvSpPr>
              <p:nvPr/>
            </p:nvSpPr>
            <p:spPr bwMode="auto">
              <a:xfrm>
                <a:off x="1968" y="1632"/>
                <a:ext cx="528" cy="480"/>
              </a:xfrm>
              <a:prstGeom prst="bevel">
                <a:avLst>
                  <a:gd name="adj" fmla="val 125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37021" name="AutoShape 178"/>
              <p:cNvSpPr>
                <a:spLocks noChangeArrowheads="1"/>
              </p:cNvSpPr>
              <p:nvPr/>
            </p:nvSpPr>
            <p:spPr bwMode="auto">
              <a:xfrm>
                <a:off x="1968" y="2064"/>
                <a:ext cx="528" cy="480"/>
              </a:xfrm>
              <a:prstGeom prst="bevel">
                <a:avLst>
                  <a:gd name="adj" fmla="val 125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37013" name="Text Box 189"/>
            <p:cNvSpPr txBox="1">
              <a:spLocks noChangeArrowheads="1"/>
            </p:cNvSpPr>
            <p:nvPr/>
          </p:nvSpPr>
          <p:spPr bwMode="auto">
            <a:xfrm>
              <a:off x="2496" y="1680"/>
              <a:ext cx="24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o-RO" altLang="en-US" sz="2200" b="1">
                  <a:latin typeface="Garamond" pitchFamily="18" charset="0"/>
                </a:rPr>
                <a:t>a</a:t>
              </a:r>
              <a:endParaRPr lang="en-US" altLang="en-US" sz="2200" b="1">
                <a:latin typeface="Garamond" pitchFamily="18" charset="0"/>
              </a:endParaRPr>
            </a:p>
          </p:txBody>
        </p:sp>
        <p:sp>
          <p:nvSpPr>
            <p:cNvPr id="37014" name="Text Box 190"/>
            <p:cNvSpPr txBox="1">
              <a:spLocks noChangeArrowheads="1"/>
            </p:cNvSpPr>
            <p:nvPr/>
          </p:nvSpPr>
          <p:spPr bwMode="auto">
            <a:xfrm>
              <a:off x="2880" y="2035"/>
              <a:ext cx="24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o-RO" altLang="en-US" sz="2200" b="1">
                  <a:latin typeface="Garamond" pitchFamily="18" charset="0"/>
                </a:rPr>
                <a:t>b</a:t>
              </a:r>
              <a:endParaRPr lang="en-US" altLang="en-US" sz="2200" b="1">
                <a:latin typeface="Garamond" pitchFamily="18" charset="0"/>
              </a:endParaRPr>
            </a:p>
          </p:txBody>
        </p:sp>
        <p:sp>
          <p:nvSpPr>
            <p:cNvPr id="37015" name="Text Box 191"/>
            <p:cNvSpPr txBox="1">
              <a:spLocks noChangeArrowheads="1"/>
            </p:cNvSpPr>
            <p:nvPr/>
          </p:nvSpPr>
          <p:spPr bwMode="auto">
            <a:xfrm>
              <a:off x="2880" y="2419"/>
              <a:ext cx="24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o-RO" altLang="en-US" sz="2200" b="1">
                  <a:latin typeface="Garamond" pitchFamily="18" charset="0"/>
                </a:rPr>
                <a:t>c</a:t>
              </a:r>
              <a:endParaRPr lang="en-US" altLang="en-US" sz="2200" b="1">
                <a:latin typeface="Garamond" pitchFamily="18" charset="0"/>
              </a:endParaRPr>
            </a:p>
          </p:txBody>
        </p:sp>
        <p:sp>
          <p:nvSpPr>
            <p:cNvPr id="37016" name="Text Box 192"/>
            <p:cNvSpPr txBox="1">
              <a:spLocks noChangeArrowheads="1"/>
            </p:cNvSpPr>
            <p:nvPr/>
          </p:nvSpPr>
          <p:spPr bwMode="auto">
            <a:xfrm>
              <a:off x="2496" y="2803"/>
              <a:ext cx="24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o-RO" altLang="en-US" sz="2200" b="1">
                  <a:latin typeface="Garamond" pitchFamily="18" charset="0"/>
                </a:rPr>
                <a:t>d</a:t>
              </a:r>
              <a:endParaRPr lang="en-US" altLang="en-US" sz="2200" b="1">
                <a:latin typeface="Garamond" pitchFamily="18" charset="0"/>
              </a:endParaRPr>
            </a:p>
          </p:txBody>
        </p:sp>
        <p:sp>
          <p:nvSpPr>
            <p:cNvPr id="37017" name="Text Box 193"/>
            <p:cNvSpPr txBox="1">
              <a:spLocks noChangeArrowheads="1"/>
            </p:cNvSpPr>
            <p:nvPr/>
          </p:nvSpPr>
          <p:spPr bwMode="auto">
            <a:xfrm>
              <a:off x="2112" y="2419"/>
              <a:ext cx="24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o-RO" altLang="en-US" sz="2200" b="1">
                  <a:latin typeface="Garamond" pitchFamily="18" charset="0"/>
                </a:rPr>
                <a:t>e</a:t>
              </a:r>
              <a:endParaRPr lang="en-US" altLang="en-US" sz="2200" b="1">
                <a:latin typeface="Garamond" pitchFamily="18" charset="0"/>
              </a:endParaRPr>
            </a:p>
          </p:txBody>
        </p:sp>
        <p:sp>
          <p:nvSpPr>
            <p:cNvPr id="37018" name="Text Box 194"/>
            <p:cNvSpPr txBox="1">
              <a:spLocks noChangeArrowheads="1"/>
            </p:cNvSpPr>
            <p:nvPr/>
          </p:nvSpPr>
          <p:spPr bwMode="auto">
            <a:xfrm>
              <a:off x="2112" y="2016"/>
              <a:ext cx="24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o-RO" altLang="en-US" sz="2200" b="1">
                  <a:latin typeface="Garamond" pitchFamily="18" charset="0"/>
                </a:rPr>
                <a:t>f</a:t>
              </a:r>
              <a:endParaRPr lang="en-US" altLang="en-US" sz="2200" b="1">
                <a:latin typeface="Garamond" pitchFamily="18" charset="0"/>
              </a:endParaRPr>
            </a:p>
          </p:txBody>
        </p:sp>
        <p:sp>
          <p:nvSpPr>
            <p:cNvPr id="37019" name="Text Box 195"/>
            <p:cNvSpPr txBox="1">
              <a:spLocks noChangeArrowheads="1"/>
            </p:cNvSpPr>
            <p:nvPr/>
          </p:nvSpPr>
          <p:spPr bwMode="auto">
            <a:xfrm>
              <a:off x="2496" y="2112"/>
              <a:ext cx="24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o-RO" altLang="en-US" sz="2200" b="1">
                  <a:latin typeface="Garamond" pitchFamily="18" charset="0"/>
                </a:rPr>
                <a:t>g</a:t>
              </a:r>
              <a:endParaRPr lang="en-US" altLang="en-US" sz="2200" b="1">
                <a:latin typeface="Garamond" pitchFamily="18" charset="0"/>
              </a:endParaRPr>
            </a:p>
          </p:txBody>
        </p:sp>
      </p:grpSp>
      <p:grpSp>
        <p:nvGrpSpPr>
          <p:cNvPr id="36877" name="Group 197"/>
          <p:cNvGrpSpPr>
            <a:grpSpLocks/>
          </p:cNvGrpSpPr>
          <p:nvPr/>
        </p:nvGrpSpPr>
        <p:grpSpPr bwMode="auto">
          <a:xfrm>
            <a:off x="1905000" y="2590800"/>
            <a:ext cx="1600200" cy="2209800"/>
            <a:chOff x="2112" y="1680"/>
            <a:chExt cx="1008" cy="1392"/>
          </a:xfrm>
        </p:grpSpPr>
        <p:grpSp>
          <p:nvGrpSpPr>
            <p:cNvPr id="37002" name="Group 198"/>
            <p:cNvGrpSpPr>
              <a:grpSpLocks/>
            </p:cNvGrpSpPr>
            <p:nvPr/>
          </p:nvGrpSpPr>
          <p:grpSpPr bwMode="auto">
            <a:xfrm>
              <a:off x="2352" y="1920"/>
              <a:ext cx="528" cy="912"/>
              <a:chOff x="1968" y="1632"/>
              <a:chExt cx="528" cy="912"/>
            </a:xfrm>
          </p:grpSpPr>
          <p:sp>
            <p:nvSpPr>
              <p:cNvPr id="37010" name="AutoShape 199"/>
              <p:cNvSpPr>
                <a:spLocks noChangeArrowheads="1"/>
              </p:cNvSpPr>
              <p:nvPr/>
            </p:nvSpPr>
            <p:spPr bwMode="auto">
              <a:xfrm>
                <a:off x="1968" y="1632"/>
                <a:ext cx="528" cy="480"/>
              </a:xfrm>
              <a:prstGeom prst="bevel">
                <a:avLst>
                  <a:gd name="adj" fmla="val 125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37011" name="AutoShape 200"/>
              <p:cNvSpPr>
                <a:spLocks noChangeArrowheads="1"/>
              </p:cNvSpPr>
              <p:nvPr/>
            </p:nvSpPr>
            <p:spPr bwMode="auto">
              <a:xfrm>
                <a:off x="1968" y="2064"/>
                <a:ext cx="528" cy="480"/>
              </a:xfrm>
              <a:prstGeom prst="bevel">
                <a:avLst>
                  <a:gd name="adj" fmla="val 125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37003" name="Text Box 201"/>
            <p:cNvSpPr txBox="1">
              <a:spLocks noChangeArrowheads="1"/>
            </p:cNvSpPr>
            <p:nvPr/>
          </p:nvSpPr>
          <p:spPr bwMode="auto">
            <a:xfrm>
              <a:off x="2496" y="1680"/>
              <a:ext cx="24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o-RO" altLang="en-US" sz="2200" b="1">
                  <a:latin typeface="Garamond" pitchFamily="18" charset="0"/>
                </a:rPr>
                <a:t>a</a:t>
              </a:r>
              <a:endParaRPr lang="en-US" altLang="en-US" sz="2200" b="1">
                <a:latin typeface="Garamond" pitchFamily="18" charset="0"/>
              </a:endParaRPr>
            </a:p>
          </p:txBody>
        </p:sp>
        <p:sp>
          <p:nvSpPr>
            <p:cNvPr id="37004" name="Text Box 202"/>
            <p:cNvSpPr txBox="1">
              <a:spLocks noChangeArrowheads="1"/>
            </p:cNvSpPr>
            <p:nvPr/>
          </p:nvSpPr>
          <p:spPr bwMode="auto">
            <a:xfrm>
              <a:off x="2880" y="2035"/>
              <a:ext cx="24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o-RO" altLang="en-US" sz="2200" b="1">
                  <a:latin typeface="Garamond" pitchFamily="18" charset="0"/>
                </a:rPr>
                <a:t>b</a:t>
              </a:r>
              <a:endParaRPr lang="en-US" altLang="en-US" sz="2200" b="1">
                <a:latin typeface="Garamond" pitchFamily="18" charset="0"/>
              </a:endParaRPr>
            </a:p>
          </p:txBody>
        </p:sp>
        <p:sp>
          <p:nvSpPr>
            <p:cNvPr id="37005" name="Text Box 203"/>
            <p:cNvSpPr txBox="1">
              <a:spLocks noChangeArrowheads="1"/>
            </p:cNvSpPr>
            <p:nvPr/>
          </p:nvSpPr>
          <p:spPr bwMode="auto">
            <a:xfrm>
              <a:off x="2880" y="2419"/>
              <a:ext cx="24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o-RO" altLang="en-US" sz="2200" b="1">
                  <a:latin typeface="Garamond" pitchFamily="18" charset="0"/>
                </a:rPr>
                <a:t>c</a:t>
              </a:r>
              <a:endParaRPr lang="en-US" altLang="en-US" sz="2200" b="1">
                <a:latin typeface="Garamond" pitchFamily="18" charset="0"/>
              </a:endParaRPr>
            </a:p>
          </p:txBody>
        </p:sp>
        <p:sp>
          <p:nvSpPr>
            <p:cNvPr id="37006" name="Text Box 204"/>
            <p:cNvSpPr txBox="1">
              <a:spLocks noChangeArrowheads="1"/>
            </p:cNvSpPr>
            <p:nvPr/>
          </p:nvSpPr>
          <p:spPr bwMode="auto">
            <a:xfrm>
              <a:off x="2496" y="2803"/>
              <a:ext cx="24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o-RO" altLang="en-US" sz="2200" b="1">
                  <a:latin typeface="Garamond" pitchFamily="18" charset="0"/>
                </a:rPr>
                <a:t>d</a:t>
              </a:r>
              <a:endParaRPr lang="en-US" altLang="en-US" sz="2200" b="1">
                <a:latin typeface="Garamond" pitchFamily="18" charset="0"/>
              </a:endParaRPr>
            </a:p>
          </p:txBody>
        </p:sp>
        <p:sp>
          <p:nvSpPr>
            <p:cNvPr id="37007" name="Text Box 205"/>
            <p:cNvSpPr txBox="1">
              <a:spLocks noChangeArrowheads="1"/>
            </p:cNvSpPr>
            <p:nvPr/>
          </p:nvSpPr>
          <p:spPr bwMode="auto">
            <a:xfrm>
              <a:off x="2112" y="2419"/>
              <a:ext cx="24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o-RO" altLang="en-US" sz="2200" b="1">
                  <a:latin typeface="Garamond" pitchFamily="18" charset="0"/>
                </a:rPr>
                <a:t>e</a:t>
              </a:r>
              <a:endParaRPr lang="en-US" altLang="en-US" sz="2200" b="1">
                <a:latin typeface="Garamond" pitchFamily="18" charset="0"/>
              </a:endParaRPr>
            </a:p>
          </p:txBody>
        </p:sp>
        <p:sp>
          <p:nvSpPr>
            <p:cNvPr id="37008" name="Text Box 206"/>
            <p:cNvSpPr txBox="1">
              <a:spLocks noChangeArrowheads="1"/>
            </p:cNvSpPr>
            <p:nvPr/>
          </p:nvSpPr>
          <p:spPr bwMode="auto">
            <a:xfrm>
              <a:off x="2112" y="2016"/>
              <a:ext cx="24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o-RO" altLang="en-US" sz="2200" b="1">
                  <a:latin typeface="Garamond" pitchFamily="18" charset="0"/>
                </a:rPr>
                <a:t>f</a:t>
              </a:r>
              <a:endParaRPr lang="en-US" altLang="en-US" sz="2200" b="1">
                <a:latin typeface="Garamond" pitchFamily="18" charset="0"/>
              </a:endParaRPr>
            </a:p>
          </p:txBody>
        </p:sp>
        <p:sp>
          <p:nvSpPr>
            <p:cNvPr id="37009" name="Text Box 207"/>
            <p:cNvSpPr txBox="1">
              <a:spLocks noChangeArrowheads="1"/>
            </p:cNvSpPr>
            <p:nvPr/>
          </p:nvSpPr>
          <p:spPr bwMode="auto">
            <a:xfrm>
              <a:off x="2496" y="2112"/>
              <a:ext cx="24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o-RO" altLang="en-US" sz="2200" b="1">
                  <a:latin typeface="Garamond" pitchFamily="18" charset="0"/>
                </a:rPr>
                <a:t>g</a:t>
              </a:r>
              <a:endParaRPr lang="en-US" altLang="en-US" sz="2200" b="1">
                <a:latin typeface="Garamond" pitchFamily="18" charset="0"/>
              </a:endParaRPr>
            </a:p>
          </p:txBody>
        </p:sp>
      </p:grpSp>
      <p:grpSp>
        <p:nvGrpSpPr>
          <p:cNvPr id="36878" name="Group 208"/>
          <p:cNvGrpSpPr>
            <a:grpSpLocks/>
          </p:cNvGrpSpPr>
          <p:nvPr/>
        </p:nvGrpSpPr>
        <p:grpSpPr bwMode="auto">
          <a:xfrm>
            <a:off x="3352800" y="2590800"/>
            <a:ext cx="1600200" cy="2209800"/>
            <a:chOff x="2112" y="1680"/>
            <a:chExt cx="1008" cy="1392"/>
          </a:xfrm>
        </p:grpSpPr>
        <p:grpSp>
          <p:nvGrpSpPr>
            <p:cNvPr id="36992" name="Group 209"/>
            <p:cNvGrpSpPr>
              <a:grpSpLocks/>
            </p:cNvGrpSpPr>
            <p:nvPr/>
          </p:nvGrpSpPr>
          <p:grpSpPr bwMode="auto">
            <a:xfrm>
              <a:off x="2352" y="1920"/>
              <a:ext cx="528" cy="912"/>
              <a:chOff x="1968" y="1632"/>
              <a:chExt cx="528" cy="912"/>
            </a:xfrm>
          </p:grpSpPr>
          <p:sp>
            <p:nvSpPr>
              <p:cNvPr id="37000" name="AutoShape 210"/>
              <p:cNvSpPr>
                <a:spLocks noChangeArrowheads="1"/>
              </p:cNvSpPr>
              <p:nvPr/>
            </p:nvSpPr>
            <p:spPr bwMode="auto">
              <a:xfrm>
                <a:off x="1968" y="1632"/>
                <a:ext cx="528" cy="480"/>
              </a:xfrm>
              <a:prstGeom prst="bevel">
                <a:avLst>
                  <a:gd name="adj" fmla="val 125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37001" name="AutoShape 211"/>
              <p:cNvSpPr>
                <a:spLocks noChangeArrowheads="1"/>
              </p:cNvSpPr>
              <p:nvPr/>
            </p:nvSpPr>
            <p:spPr bwMode="auto">
              <a:xfrm>
                <a:off x="1968" y="2064"/>
                <a:ext cx="528" cy="480"/>
              </a:xfrm>
              <a:prstGeom prst="bevel">
                <a:avLst>
                  <a:gd name="adj" fmla="val 125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36993" name="Text Box 212"/>
            <p:cNvSpPr txBox="1">
              <a:spLocks noChangeArrowheads="1"/>
            </p:cNvSpPr>
            <p:nvPr/>
          </p:nvSpPr>
          <p:spPr bwMode="auto">
            <a:xfrm>
              <a:off x="2496" y="1680"/>
              <a:ext cx="24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o-RO" altLang="en-US" sz="2200" b="1">
                  <a:latin typeface="Garamond" pitchFamily="18" charset="0"/>
                </a:rPr>
                <a:t>a</a:t>
              </a:r>
              <a:endParaRPr lang="en-US" altLang="en-US" sz="2200" b="1">
                <a:latin typeface="Garamond" pitchFamily="18" charset="0"/>
              </a:endParaRPr>
            </a:p>
          </p:txBody>
        </p:sp>
        <p:sp>
          <p:nvSpPr>
            <p:cNvPr id="36994" name="Text Box 213"/>
            <p:cNvSpPr txBox="1">
              <a:spLocks noChangeArrowheads="1"/>
            </p:cNvSpPr>
            <p:nvPr/>
          </p:nvSpPr>
          <p:spPr bwMode="auto">
            <a:xfrm>
              <a:off x="2880" y="2035"/>
              <a:ext cx="24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o-RO" altLang="en-US" sz="2200" b="1">
                  <a:latin typeface="Garamond" pitchFamily="18" charset="0"/>
                </a:rPr>
                <a:t>b</a:t>
              </a:r>
              <a:endParaRPr lang="en-US" altLang="en-US" sz="2200" b="1">
                <a:latin typeface="Garamond" pitchFamily="18" charset="0"/>
              </a:endParaRPr>
            </a:p>
          </p:txBody>
        </p:sp>
        <p:sp>
          <p:nvSpPr>
            <p:cNvPr id="36995" name="Text Box 214"/>
            <p:cNvSpPr txBox="1">
              <a:spLocks noChangeArrowheads="1"/>
            </p:cNvSpPr>
            <p:nvPr/>
          </p:nvSpPr>
          <p:spPr bwMode="auto">
            <a:xfrm>
              <a:off x="2880" y="2419"/>
              <a:ext cx="24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o-RO" altLang="en-US" sz="2200" b="1">
                  <a:latin typeface="Garamond" pitchFamily="18" charset="0"/>
                </a:rPr>
                <a:t>c</a:t>
              </a:r>
              <a:endParaRPr lang="en-US" altLang="en-US" sz="2200" b="1">
                <a:latin typeface="Garamond" pitchFamily="18" charset="0"/>
              </a:endParaRPr>
            </a:p>
          </p:txBody>
        </p:sp>
        <p:sp>
          <p:nvSpPr>
            <p:cNvPr id="36996" name="Text Box 215"/>
            <p:cNvSpPr txBox="1">
              <a:spLocks noChangeArrowheads="1"/>
            </p:cNvSpPr>
            <p:nvPr/>
          </p:nvSpPr>
          <p:spPr bwMode="auto">
            <a:xfrm>
              <a:off x="2496" y="2803"/>
              <a:ext cx="24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o-RO" altLang="en-US" sz="2200" b="1">
                  <a:latin typeface="Garamond" pitchFamily="18" charset="0"/>
                </a:rPr>
                <a:t>d</a:t>
              </a:r>
              <a:endParaRPr lang="en-US" altLang="en-US" sz="2200" b="1">
                <a:latin typeface="Garamond" pitchFamily="18" charset="0"/>
              </a:endParaRPr>
            </a:p>
          </p:txBody>
        </p:sp>
        <p:sp>
          <p:nvSpPr>
            <p:cNvPr id="36997" name="Text Box 216"/>
            <p:cNvSpPr txBox="1">
              <a:spLocks noChangeArrowheads="1"/>
            </p:cNvSpPr>
            <p:nvPr/>
          </p:nvSpPr>
          <p:spPr bwMode="auto">
            <a:xfrm>
              <a:off x="2112" y="2419"/>
              <a:ext cx="24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o-RO" altLang="en-US" sz="2200" b="1">
                  <a:latin typeface="Garamond" pitchFamily="18" charset="0"/>
                </a:rPr>
                <a:t>e</a:t>
              </a:r>
              <a:endParaRPr lang="en-US" altLang="en-US" sz="2200" b="1">
                <a:latin typeface="Garamond" pitchFamily="18" charset="0"/>
              </a:endParaRPr>
            </a:p>
          </p:txBody>
        </p:sp>
        <p:sp>
          <p:nvSpPr>
            <p:cNvPr id="36998" name="Text Box 217"/>
            <p:cNvSpPr txBox="1">
              <a:spLocks noChangeArrowheads="1"/>
            </p:cNvSpPr>
            <p:nvPr/>
          </p:nvSpPr>
          <p:spPr bwMode="auto">
            <a:xfrm>
              <a:off x="2112" y="2016"/>
              <a:ext cx="24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o-RO" altLang="en-US" sz="2200" b="1">
                  <a:latin typeface="Garamond" pitchFamily="18" charset="0"/>
                </a:rPr>
                <a:t>f</a:t>
              </a:r>
              <a:endParaRPr lang="en-US" altLang="en-US" sz="2200" b="1">
                <a:latin typeface="Garamond" pitchFamily="18" charset="0"/>
              </a:endParaRPr>
            </a:p>
          </p:txBody>
        </p:sp>
        <p:sp>
          <p:nvSpPr>
            <p:cNvPr id="36999" name="Text Box 218"/>
            <p:cNvSpPr txBox="1">
              <a:spLocks noChangeArrowheads="1"/>
            </p:cNvSpPr>
            <p:nvPr/>
          </p:nvSpPr>
          <p:spPr bwMode="auto">
            <a:xfrm>
              <a:off x="2496" y="2112"/>
              <a:ext cx="24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o-RO" altLang="en-US" sz="2200" b="1">
                  <a:latin typeface="Garamond" pitchFamily="18" charset="0"/>
                </a:rPr>
                <a:t>g</a:t>
              </a:r>
              <a:endParaRPr lang="en-US" altLang="en-US" sz="2200" b="1">
                <a:latin typeface="Garamond" pitchFamily="18" charset="0"/>
              </a:endParaRPr>
            </a:p>
          </p:txBody>
        </p:sp>
      </p:grpSp>
      <p:sp>
        <p:nvSpPr>
          <p:cNvPr id="36879" name="Line 219"/>
          <p:cNvSpPr>
            <a:spLocks noChangeShapeType="1"/>
          </p:cNvSpPr>
          <p:nvPr/>
        </p:nvSpPr>
        <p:spPr bwMode="auto">
          <a:xfrm>
            <a:off x="3810000" y="3048000"/>
            <a:ext cx="762000" cy="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0" name="Line 220"/>
          <p:cNvSpPr>
            <a:spLocks noChangeShapeType="1"/>
          </p:cNvSpPr>
          <p:nvPr/>
        </p:nvSpPr>
        <p:spPr bwMode="auto">
          <a:xfrm>
            <a:off x="3810000" y="3657600"/>
            <a:ext cx="762000" cy="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1" name="Line 221"/>
          <p:cNvSpPr>
            <a:spLocks noChangeShapeType="1"/>
          </p:cNvSpPr>
          <p:nvPr/>
        </p:nvSpPr>
        <p:spPr bwMode="auto">
          <a:xfrm>
            <a:off x="3810000" y="4343400"/>
            <a:ext cx="762000" cy="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2" name="Line 222"/>
          <p:cNvSpPr>
            <a:spLocks noChangeShapeType="1"/>
          </p:cNvSpPr>
          <p:nvPr/>
        </p:nvSpPr>
        <p:spPr bwMode="auto">
          <a:xfrm>
            <a:off x="4572000" y="3048000"/>
            <a:ext cx="0" cy="137160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6883" name="Group 223"/>
          <p:cNvGrpSpPr>
            <a:grpSpLocks/>
          </p:cNvGrpSpPr>
          <p:nvPr/>
        </p:nvGrpSpPr>
        <p:grpSpPr bwMode="auto">
          <a:xfrm>
            <a:off x="4800600" y="2590800"/>
            <a:ext cx="1600200" cy="2209800"/>
            <a:chOff x="2112" y="1680"/>
            <a:chExt cx="1008" cy="1392"/>
          </a:xfrm>
        </p:grpSpPr>
        <p:grpSp>
          <p:nvGrpSpPr>
            <p:cNvPr id="36982" name="Group 224"/>
            <p:cNvGrpSpPr>
              <a:grpSpLocks/>
            </p:cNvGrpSpPr>
            <p:nvPr/>
          </p:nvGrpSpPr>
          <p:grpSpPr bwMode="auto">
            <a:xfrm>
              <a:off x="2352" y="1920"/>
              <a:ext cx="528" cy="912"/>
              <a:chOff x="1968" y="1632"/>
              <a:chExt cx="528" cy="912"/>
            </a:xfrm>
          </p:grpSpPr>
          <p:sp>
            <p:nvSpPr>
              <p:cNvPr id="36990" name="AutoShape 225"/>
              <p:cNvSpPr>
                <a:spLocks noChangeArrowheads="1"/>
              </p:cNvSpPr>
              <p:nvPr/>
            </p:nvSpPr>
            <p:spPr bwMode="auto">
              <a:xfrm>
                <a:off x="1968" y="1632"/>
                <a:ext cx="528" cy="480"/>
              </a:xfrm>
              <a:prstGeom prst="bevel">
                <a:avLst>
                  <a:gd name="adj" fmla="val 125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36991" name="AutoShape 226"/>
              <p:cNvSpPr>
                <a:spLocks noChangeArrowheads="1"/>
              </p:cNvSpPr>
              <p:nvPr/>
            </p:nvSpPr>
            <p:spPr bwMode="auto">
              <a:xfrm>
                <a:off x="1968" y="2064"/>
                <a:ext cx="528" cy="480"/>
              </a:xfrm>
              <a:prstGeom prst="bevel">
                <a:avLst>
                  <a:gd name="adj" fmla="val 125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36983" name="Text Box 227"/>
            <p:cNvSpPr txBox="1">
              <a:spLocks noChangeArrowheads="1"/>
            </p:cNvSpPr>
            <p:nvPr/>
          </p:nvSpPr>
          <p:spPr bwMode="auto">
            <a:xfrm>
              <a:off x="2496" y="1680"/>
              <a:ext cx="24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o-RO" altLang="en-US" sz="2200" b="1">
                  <a:latin typeface="Garamond" pitchFamily="18" charset="0"/>
                </a:rPr>
                <a:t>a</a:t>
              </a:r>
              <a:endParaRPr lang="en-US" altLang="en-US" sz="2200" b="1">
                <a:latin typeface="Garamond" pitchFamily="18" charset="0"/>
              </a:endParaRPr>
            </a:p>
          </p:txBody>
        </p:sp>
        <p:sp>
          <p:nvSpPr>
            <p:cNvPr id="36984" name="Text Box 228"/>
            <p:cNvSpPr txBox="1">
              <a:spLocks noChangeArrowheads="1"/>
            </p:cNvSpPr>
            <p:nvPr/>
          </p:nvSpPr>
          <p:spPr bwMode="auto">
            <a:xfrm>
              <a:off x="2880" y="2035"/>
              <a:ext cx="24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o-RO" altLang="en-US" sz="2200" b="1">
                  <a:latin typeface="Garamond" pitchFamily="18" charset="0"/>
                </a:rPr>
                <a:t>b</a:t>
              </a:r>
              <a:endParaRPr lang="en-US" altLang="en-US" sz="2200" b="1">
                <a:latin typeface="Garamond" pitchFamily="18" charset="0"/>
              </a:endParaRPr>
            </a:p>
          </p:txBody>
        </p:sp>
        <p:sp>
          <p:nvSpPr>
            <p:cNvPr id="36985" name="Text Box 229"/>
            <p:cNvSpPr txBox="1">
              <a:spLocks noChangeArrowheads="1"/>
            </p:cNvSpPr>
            <p:nvPr/>
          </p:nvSpPr>
          <p:spPr bwMode="auto">
            <a:xfrm>
              <a:off x="2880" y="2419"/>
              <a:ext cx="24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o-RO" altLang="en-US" sz="2200" b="1">
                  <a:latin typeface="Garamond" pitchFamily="18" charset="0"/>
                </a:rPr>
                <a:t>c</a:t>
              </a:r>
              <a:endParaRPr lang="en-US" altLang="en-US" sz="2200" b="1">
                <a:latin typeface="Garamond" pitchFamily="18" charset="0"/>
              </a:endParaRPr>
            </a:p>
          </p:txBody>
        </p:sp>
        <p:sp>
          <p:nvSpPr>
            <p:cNvPr id="36986" name="Text Box 230"/>
            <p:cNvSpPr txBox="1">
              <a:spLocks noChangeArrowheads="1"/>
            </p:cNvSpPr>
            <p:nvPr/>
          </p:nvSpPr>
          <p:spPr bwMode="auto">
            <a:xfrm>
              <a:off x="2496" y="2803"/>
              <a:ext cx="24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o-RO" altLang="en-US" sz="2200" b="1">
                  <a:latin typeface="Garamond" pitchFamily="18" charset="0"/>
                </a:rPr>
                <a:t>d</a:t>
              </a:r>
              <a:endParaRPr lang="en-US" altLang="en-US" sz="2200" b="1">
                <a:latin typeface="Garamond" pitchFamily="18" charset="0"/>
              </a:endParaRPr>
            </a:p>
          </p:txBody>
        </p:sp>
        <p:sp>
          <p:nvSpPr>
            <p:cNvPr id="36987" name="Text Box 231"/>
            <p:cNvSpPr txBox="1">
              <a:spLocks noChangeArrowheads="1"/>
            </p:cNvSpPr>
            <p:nvPr/>
          </p:nvSpPr>
          <p:spPr bwMode="auto">
            <a:xfrm>
              <a:off x="2112" y="2419"/>
              <a:ext cx="24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o-RO" altLang="en-US" sz="2200" b="1">
                  <a:latin typeface="Garamond" pitchFamily="18" charset="0"/>
                </a:rPr>
                <a:t>e</a:t>
              </a:r>
              <a:endParaRPr lang="en-US" altLang="en-US" sz="2200" b="1">
                <a:latin typeface="Garamond" pitchFamily="18" charset="0"/>
              </a:endParaRPr>
            </a:p>
          </p:txBody>
        </p:sp>
        <p:sp>
          <p:nvSpPr>
            <p:cNvPr id="36988" name="Text Box 232"/>
            <p:cNvSpPr txBox="1">
              <a:spLocks noChangeArrowheads="1"/>
            </p:cNvSpPr>
            <p:nvPr/>
          </p:nvSpPr>
          <p:spPr bwMode="auto">
            <a:xfrm>
              <a:off x="2112" y="2016"/>
              <a:ext cx="24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o-RO" altLang="en-US" sz="2200" b="1">
                  <a:latin typeface="Garamond" pitchFamily="18" charset="0"/>
                </a:rPr>
                <a:t>f</a:t>
              </a:r>
              <a:endParaRPr lang="en-US" altLang="en-US" sz="2200" b="1">
                <a:latin typeface="Garamond" pitchFamily="18" charset="0"/>
              </a:endParaRPr>
            </a:p>
          </p:txBody>
        </p:sp>
        <p:sp>
          <p:nvSpPr>
            <p:cNvPr id="36989" name="Text Box 233"/>
            <p:cNvSpPr txBox="1">
              <a:spLocks noChangeArrowheads="1"/>
            </p:cNvSpPr>
            <p:nvPr/>
          </p:nvSpPr>
          <p:spPr bwMode="auto">
            <a:xfrm>
              <a:off x="2496" y="2112"/>
              <a:ext cx="24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o-RO" altLang="en-US" sz="2200" b="1">
                  <a:latin typeface="Garamond" pitchFamily="18" charset="0"/>
                </a:rPr>
                <a:t>g</a:t>
              </a:r>
              <a:endParaRPr lang="en-US" altLang="en-US" sz="2200" b="1">
                <a:latin typeface="Garamond" pitchFamily="18" charset="0"/>
              </a:endParaRPr>
            </a:p>
          </p:txBody>
        </p:sp>
      </p:grpSp>
      <p:sp>
        <p:nvSpPr>
          <p:cNvPr id="36884" name="Line 234"/>
          <p:cNvSpPr>
            <a:spLocks noChangeShapeType="1"/>
          </p:cNvSpPr>
          <p:nvPr/>
        </p:nvSpPr>
        <p:spPr bwMode="auto">
          <a:xfrm>
            <a:off x="5257800" y="3048000"/>
            <a:ext cx="0" cy="60960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5" name="Line 235"/>
          <p:cNvSpPr>
            <a:spLocks noChangeShapeType="1"/>
          </p:cNvSpPr>
          <p:nvPr/>
        </p:nvSpPr>
        <p:spPr bwMode="auto">
          <a:xfrm>
            <a:off x="5181600" y="3733800"/>
            <a:ext cx="762000" cy="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6" name="Line 236"/>
          <p:cNvSpPr>
            <a:spLocks noChangeShapeType="1"/>
          </p:cNvSpPr>
          <p:nvPr/>
        </p:nvSpPr>
        <p:spPr bwMode="auto">
          <a:xfrm>
            <a:off x="5943600" y="3733800"/>
            <a:ext cx="0" cy="60960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7" name="Line 237"/>
          <p:cNvSpPr>
            <a:spLocks noChangeShapeType="1"/>
          </p:cNvSpPr>
          <p:nvPr/>
        </p:nvSpPr>
        <p:spPr bwMode="auto">
          <a:xfrm>
            <a:off x="5943600" y="3048000"/>
            <a:ext cx="0" cy="60960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6888" name="Group 238"/>
          <p:cNvGrpSpPr>
            <a:grpSpLocks/>
          </p:cNvGrpSpPr>
          <p:nvPr/>
        </p:nvGrpSpPr>
        <p:grpSpPr bwMode="auto">
          <a:xfrm>
            <a:off x="6248400" y="2590800"/>
            <a:ext cx="1600200" cy="2209800"/>
            <a:chOff x="2112" y="1680"/>
            <a:chExt cx="1008" cy="1392"/>
          </a:xfrm>
        </p:grpSpPr>
        <p:grpSp>
          <p:nvGrpSpPr>
            <p:cNvPr id="36972" name="Group 239"/>
            <p:cNvGrpSpPr>
              <a:grpSpLocks/>
            </p:cNvGrpSpPr>
            <p:nvPr/>
          </p:nvGrpSpPr>
          <p:grpSpPr bwMode="auto">
            <a:xfrm>
              <a:off x="2352" y="1920"/>
              <a:ext cx="528" cy="912"/>
              <a:chOff x="1968" y="1632"/>
              <a:chExt cx="528" cy="912"/>
            </a:xfrm>
          </p:grpSpPr>
          <p:sp>
            <p:nvSpPr>
              <p:cNvPr id="36980" name="AutoShape 240"/>
              <p:cNvSpPr>
                <a:spLocks noChangeArrowheads="1"/>
              </p:cNvSpPr>
              <p:nvPr/>
            </p:nvSpPr>
            <p:spPr bwMode="auto">
              <a:xfrm>
                <a:off x="1968" y="1632"/>
                <a:ext cx="528" cy="480"/>
              </a:xfrm>
              <a:prstGeom prst="bevel">
                <a:avLst>
                  <a:gd name="adj" fmla="val 125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36981" name="AutoShape 241"/>
              <p:cNvSpPr>
                <a:spLocks noChangeArrowheads="1"/>
              </p:cNvSpPr>
              <p:nvPr/>
            </p:nvSpPr>
            <p:spPr bwMode="auto">
              <a:xfrm>
                <a:off x="1968" y="2064"/>
                <a:ext cx="528" cy="480"/>
              </a:xfrm>
              <a:prstGeom prst="bevel">
                <a:avLst>
                  <a:gd name="adj" fmla="val 125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36973" name="Text Box 242"/>
            <p:cNvSpPr txBox="1">
              <a:spLocks noChangeArrowheads="1"/>
            </p:cNvSpPr>
            <p:nvPr/>
          </p:nvSpPr>
          <p:spPr bwMode="auto">
            <a:xfrm>
              <a:off x="2496" y="1680"/>
              <a:ext cx="24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o-RO" altLang="en-US" sz="2200" b="1">
                  <a:latin typeface="Garamond" pitchFamily="18" charset="0"/>
                </a:rPr>
                <a:t>a</a:t>
              </a:r>
              <a:endParaRPr lang="en-US" altLang="en-US" sz="2200" b="1">
                <a:latin typeface="Garamond" pitchFamily="18" charset="0"/>
              </a:endParaRPr>
            </a:p>
          </p:txBody>
        </p:sp>
        <p:sp>
          <p:nvSpPr>
            <p:cNvPr id="36974" name="Text Box 243"/>
            <p:cNvSpPr txBox="1">
              <a:spLocks noChangeArrowheads="1"/>
            </p:cNvSpPr>
            <p:nvPr/>
          </p:nvSpPr>
          <p:spPr bwMode="auto">
            <a:xfrm>
              <a:off x="2880" y="2035"/>
              <a:ext cx="24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o-RO" altLang="en-US" sz="2200" b="1">
                  <a:latin typeface="Garamond" pitchFamily="18" charset="0"/>
                </a:rPr>
                <a:t>b</a:t>
              </a:r>
              <a:endParaRPr lang="en-US" altLang="en-US" sz="2200" b="1">
                <a:latin typeface="Garamond" pitchFamily="18" charset="0"/>
              </a:endParaRPr>
            </a:p>
          </p:txBody>
        </p:sp>
        <p:sp>
          <p:nvSpPr>
            <p:cNvPr id="36975" name="Text Box 244"/>
            <p:cNvSpPr txBox="1">
              <a:spLocks noChangeArrowheads="1"/>
            </p:cNvSpPr>
            <p:nvPr/>
          </p:nvSpPr>
          <p:spPr bwMode="auto">
            <a:xfrm>
              <a:off x="2880" y="2419"/>
              <a:ext cx="24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o-RO" altLang="en-US" sz="2200" b="1">
                  <a:latin typeface="Garamond" pitchFamily="18" charset="0"/>
                </a:rPr>
                <a:t>c</a:t>
              </a:r>
              <a:endParaRPr lang="en-US" altLang="en-US" sz="2200" b="1">
                <a:latin typeface="Garamond" pitchFamily="18" charset="0"/>
              </a:endParaRPr>
            </a:p>
          </p:txBody>
        </p:sp>
        <p:sp>
          <p:nvSpPr>
            <p:cNvPr id="36976" name="Text Box 245"/>
            <p:cNvSpPr txBox="1">
              <a:spLocks noChangeArrowheads="1"/>
            </p:cNvSpPr>
            <p:nvPr/>
          </p:nvSpPr>
          <p:spPr bwMode="auto">
            <a:xfrm>
              <a:off x="2496" y="2803"/>
              <a:ext cx="24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o-RO" altLang="en-US" sz="2200" b="1">
                  <a:latin typeface="Garamond" pitchFamily="18" charset="0"/>
                </a:rPr>
                <a:t>d</a:t>
              </a:r>
              <a:endParaRPr lang="en-US" altLang="en-US" sz="2200" b="1">
                <a:latin typeface="Garamond" pitchFamily="18" charset="0"/>
              </a:endParaRPr>
            </a:p>
          </p:txBody>
        </p:sp>
        <p:sp>
          <p:nvSpPr>
            <p:cNvPr id="36977" name="Text Box 246"/>
            <p:cNvSpPr txBox="1">
              <a:spLocks noChangeArrowheads="1"/>
            </p:cNvSpPr>
            <p:nvPr/>
          </p:nvSpPr>
          <p:spPr bwMode="auto">
            <a:xfrm>
              <a:off x="2112" y="2419"/>
              <a:ext cx="24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o-RO" altLang="en-US" sz="2200" b="1">
                  <a:latin typeface="Garamond" pitchFamily="18" charset="0"/>
                </a:rPr>
                <a:t>e</a:t>
              </a:r>
              <a:endParaRPr lang="en-US" altLang="en-US" sz="2200" b="1">
                <a:latin typeface="Garamond" pitchFamily="18" charset="0"/>
              </a:endParaRPr>
            </a:p>
          </p:txBody>
        </p:sp>
        <p:sp>
          <p:nvSpPr>
            <p:cNvPr id="36978" name="Text Box 247"/>
            <p:cNvSpPr txBox="1">
              <a:spLocks noChangeArrowheads="1"/>
            </p:cNvSpPr>
            <p:nvPr/>
          </p:nvSpPr>
          <p:spPr bwMode="auto">
            <a:xfrm>
              <a:off x="2112" y="2016"/>
              <a:ext cx="24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o-RO" altLang="en-US" sz="2200" b="1">
                  <a:latin typeface="Garamond" pitchFamily="18" charset="0"/>
                </a:rPr>
                <a:t>f</a:t>
              </a:r>
              <a:endParaRPr lang="en-US" altLang="en-US" sz="2200" b="1">
                <a:latin typeface="Garamond" pitchFamily="18" charset="0"/>
              </a:endParaRPr>
            </a:p>
          </p:txBody>
        </p:sp>
        <p:sp>
          <p:nvSpPr>
            <p:cNvPr id="36979" name="Text Box 248"/>
            <p:cNvSpPr txBox="1">
              <a:spLocks noChangeArrowheads="1"/>
            </p:cNvSpPr>
            <p:nvPr/>
          </p:nvSpPr>
          <p:spPr bwMode="auto">
            <a:xfrm>
              <a:off x="2496" y="2112"/>
              <a:ext cx="24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o-RO" altLang="en-US" sz="2200" b="1">
                  <a:latin typeface="Garamond" pitchFamily="18" charset="0"/>
                </a:rPr>
                <a:t>g</a:t>
              </a:r>
              <a:endParaRPr lang="en-US" altLang="en-US" sz="2200" b="1">
                <a:latin typeface="Garamond" pitchFamily="18" charset="0"/>
              </a:endParaRPr>
            </a:p>
          </p:txBody>
        </p:sp>
      </p:grpSp>
      <p:sp>
        <p:nvSpPr>
          <p:cNvPr id="36889" name="Line 249"/>
          <p:cNvSpPr>
            <a:spLocks noChangeShapeType="1"/>
          </p:cNvSpPr>
          <p:nvPr/>
        </p:nvSpPr>
        <p:spPr bwMode="auto">
          <a:xfrm>
            <a:off x="6705600" y="3048000"/>
            <a:ext cx="762000" cy="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0" name="Line 250"/>
          <p:cNvSpPr>
            <a:spLocks noChangeShapeType="1"/>
          </p:cNvSpPr>
          <p:nvPr/>
        </p:nvSpPr>
        <p:spPr bwMode="auto">
          <a:xfrm>
            <a:off x="6705600" y="3048000"/>
            <a:ext cx="0" cy="60960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1" name="Line 251"/>
          <p:cNvSpPr>
            <a:spLocks noChangeShapeType="1"/>
          </p:cNvSpPr>
          <p:nvPr/>
        </p:nvSpPr>
        <p:spPr bwMode="auto">
          <a:xfrm>
            <a:off x="6629400" y="3733800"/>
            <a:ext cx="762000" cy="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2" name="Line 252"/>
          <p:cNvSpPr>
            <a:spLocks noChangeShapeType="1"/>
          </p:cNvSpPr>
          <p:nvPr/>
        </p:nvSpPr>
        <p:spPr bwMode="auto">
          <a:xfrm>
            <a:off x="7391400" y="3733800"/>
            <a:ext cx="0" cy="60960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3" name="Line 253"/>
          <p:cNvSpPr>
            <a:spLocks noChangeShapeType="1"/>
          </p:cNvSpPr>
          <p:nvPr/>
        </p:nvSpPr>
        <p:spPr bwMode="auto">
          <a:xfrm>
            <a:off x="6629400" y="4343400"/>
            <a:ext cx="762000" cy="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6894" name="Group 254"/>
          <p:cNvGrpSpPr>
            <a:grpSpLocks/>
          </p:cNvGrpSpPr>
          <p:nvPr/>
        </p:nvGrpSpPr>
        <p:grpSpPr bwMode="auto">
          <a:xfrm>
            <a:off x="381000" y="4572000"/>
            <a:ext cx="1600200" cy="2209800"/>
            <a:chOff x="2112" y="1680"/>
            <a:chExt cx="1008" cy="1392"/>
          </a:xfrm>
        </p:grpSpPr>
        <p:grpSp>
          <p:nvGrpSpPr>
            <p:cNvPr id="36962" name="Group 255"/>
            <p:cNvGrpSpPr>
              <a:grpSpLocks/>
            </p:cNvGrpSpPr>
            <p:nvPr/>
          </p:nvGrpSpPr>
          <p:grpSpPr bwMode="auto">
            <a:xfrm>
              <a:off x="2352" y="1920"/>
              <a:ext cx="528" cy="912"/>
              <a:chOff x="1968" y="1632"/>
              <a:chExt cx="528" cy="912"/>
            </a:xfrm>
          </p:grpSpPr>
          <p:sp>
            <p:nvSpPr>
              <p:cNvPr id="36970" name="AutoShape 256"/>
              <p:cNvSpPr>
                <a:spLocks noChangeArrowheads="1"/>
              </p:cNvSpPr>
              <p:nvPr/>
            </p:nvSpPr>
            <p:spPr bwMode="auto">
              <a:xfrm>
                <a:off x="1968" y="1632"/>
                <a:ext cx="528" cy="480"/>
              </a:xfrm>
              <a:prstGeom prst="bevel">
                <a:avLst>
                  <a:gd name="adj" fmla="val 125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36971" name="AutoShape 257"/>
              <p:cNvSpPr>
                <a:spLocks noChangeArrowheads="1"/>
              </p:cNvSpPr>
              <p:nvPr/>
            </p:nvSpPr>
            <p:spPr bwMode="auto">
              <a:xfrm>
                <a:off x="1968" y="2064"/>
                <a:ext cx="528" cy="480"/>
              </a:xfrm>
              <a:prstGeom prst="bevel">
                <a:avLst>
                  <a:gd name="adj" fmla="val 125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36963" name="Text Box 258"/>
            <p:cNvSpPr txBox="1">
              <a:spLocks noChangeArrowheads="1"/>
            </p:cNvSpPr>
            <p:nvPr/>
          </p:nvSpPr>
          <p:spPr bwMode="auto">
            <a:xfrm>
              <a:off x="2496" y="1680"/>
              <a:ext cx="24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o-RO" altLang="en-US" sz="2200" b="1">
                  <a:latin typeface="Garamond" pitchFamily="18" charset="0"/>
                </a:rPr>
                <a:t>a</a:t>
              </a:r>
              <a:endParaRPr lang="en-US" altLang="en-US" sz="2200" b="1">
                <a:latin typeface="Garamond" pitchFamily="18" charset="0"/>
              </a:endParaRPr>
            </a:p>
          </p:txBody>
        </p:sp>
        <p:sp>
          <p:nvSpPr>
            <p:cNvPr id="36964" name="Text Box 259"/>
            <p:cNvSpPr txBox="1">
              <a:spLocks noChangeArrowheads="1"/>
            </p:cNvSpPr>
            <p:nvPr/>
          </p:nvSpPr>
          <p:spPr bwMode="auto">
            <a:xfrm>
              <a:off x="2880" y="2035"/>
              <a:ext cx="24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o-RO" altLang="en-US" sz="2200" b="1">
                  <a:latin typeface="Garamond" pitchFamily="18" charset="0"/>
                </a:rPr>
                <a:t>b</a:t>
              </a:r>
              <a:endParaRPr lang="en-US" altLang="en-US" sz="2200" b="1">
                <a:latin typeface="Garamond" pitchFamily="18" charset="0"/>
              </a:endParaRPr>
            </a:p>
          </p:txBody>
        </p:sp>
        <p:sp>
          <p:nvSpPr>
            <p:cNvPr id="36965" name="Text Box 260"/>
            <p:cNvSpPr txBox="1">
              <a:spLocks noChangeArrowheads="1"/>
            </p:cNvSpPr>
            <p:nvPr/>
          </p:nvSpPr>
          <p:spPr bwMode="auto">
            <a:xfrm>
              <a:off x="2880" y="2419"/>
              <a:ext cx="24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o-RO" altLang="en-US" sz="2200" b="1">
                  <a:latin typeface="Garamond" pitchFamily="18" charset="0"/>
                </a:rPr>
                <a:t>c</a:t>
              </a:r>
              <a:endParaRPr lang="en-US" altLang="en-US" sz="2200" b="1">
                <a:latin typeface="Garamond" pitchFamily="18" charset="0"/>
              </a:endParaRPr>
            </a:p>
          </p:txBody>
        </p:sp>
        <p:sp>
          <p:nvSpPr>
            <p:cNvPr id="36966" name="Text Box 261"/>
            <p:cNvSpPr txBox="1">
              <a:spLocks noChangeArrowheads="1"/>
            </p:cNvSpPr>
            <p:nvPr/>
          </p:nvSpPr>
          <p:spPr bwMode="auto">
            <a:xfrm>
              <a:off x="2496" y="2803"/>
              <a:ext cx="24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o-RO" altLang="en-US" sz="2200" b="1">
                  <a:latin typeface="Garamond" pitchFamily="18" charset="0"/>
                </a:rPr>
                <a:t>d</a:t>
              </a:r>
              <a:endParaRPr lang="en-US" altLang="en-US" sz="2200" b="1">
                <a:latin typeface="Garamond" pitchFamily="18" charset="0"/>
              </a:endParaRPr>
            </a:p>
          </p:txBody>
        </p:sp>
        <p:sp>
          <p:nvSpPr>
            <p:cNvPr id="36967" name="Text Box 262"/>
            <p:cNvSpPr txBox="1">
              <a:spLocks noChangeArrowheads="1"/>
            </p:cNvSpPr>
            <p:nvPr/>
          </p:nvSpPr>
          <p:spPr bwMode="auto">
            <a:xfrm>
              <a:off x="2112" y="2419"/>
              <a:ext cx="24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o-RO" altLang="en-US" sz="2200" b="1">
                  <a:latin typeface="Garamond" pitchFamily="18" charset="0"/>
                </a:rPr>
                <a:t>e</a:t>
              </a:r>
              <a:endParaRPr lang="en-US" altLang="en-US" sz="2200" b="1">
                <a:latin typeface="Garamond" pitchFamily="18" charset="0"/>
              </a:endParaRPr>
            </a:p>
          </p:txBody>
        </p:sp>
        <p:sp>
          <p:nvSpPr>
            <p:cNvPr id="36968" name="Text Box 263"/>
            <p:cNvSpPr txBox="1">
              <a:spLocks noChangeArrowheads="1"/>
            </p:cNvSpPr>
            <p:nvPr/>
          </p:nvSpPr>
          <p:spPr bwMode="auto">
            <a:xfrm>
              <a:off x="2112" y="2016"/>
              <a:ext cx="24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o-RO" altLang="en-US" sz="2200" b="1">
                  <a:latin typeface="Garamond" pitchFamily="18" charset="0"/>
                </a:rPr>
                <a:t>f</a:t>
              </a:r>
              <a:endParaRPr lang="en-US" altLang="en-US" sz="2200" b="1">
                <a:latin typeface="Garamond" pitchFamily="18" charset="0"/>
              </a:endParaRPr>
            </a:p>
          </p:txBody>
        </p:sp>
        <p:sp>
          <p:nvSpPr>
            <p:cNvPr id="36969" name="Text Box 264"/>
            <p:cNvSpPr txBox="1">
              <a:spLocks noChangeArrowheads="1"/>
            </p:cNvSpPr>
            <p:nvPr/>
          </p:nvSpPr>
          <p:spPr bwMode="auto">
            <a:xfrm>
              <a:off x="2496" y="2112"/>
              <a:ext cx="24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o-RO" altLang="en-US" sz="2200" b="1">
                  <a:latin typeface="Garamond" pitchFamily="18" charset="0"/>
                </a:rPr>
                <a:t>g</a:t>
              </a:r>
              <a:endParaRPr lang="en-US" altLang="en-US" sz="2200" b="1">
                <a:latin typeface="Garamond" pitchFamily="18" charset="0"/>
              </a:endParaRPr>
            </a:p>
          </p:txBody>
        </p:sp>
      </p:grpSp>
      <p:grpSp>
        <p:nvGrpSpPr>
          <p:cNvPr id="36895" name="Group 265"/>
          <p:cNvGrpSpPr>
            <a:grpSpLocks/>
          </p:cNvGrpSpPr>
          <p:nvPr/>
        </p:nvGrpSpPr>
        <p:grpSpPr bwMode="auto">
          <a:xfrm>
            <a:off x="1905000" y="4572000"/>
            <a:ext cx="1600200" cy="2209800"/>
            <a:chOff x="2112" y="1680"/>
            <a:chExt cx="1008" cy="1392"/>
          </a:xfrm>
        </p:grpSpPr>
        <p:grpSp>
          <p:nvGrpSpPr>
            <p:cNvPr id="36952" name="Group 266"/>
            <p:cNvGrpSpPr>
              <a:grpSpLocks/>
            </p:cNvGrpSpPr>
            <p:nvPr/>
          </p:nvGrpSpPr>
          <p:grpSpPr bwMode="auto">
            <a:xfrm>
              <a:off x="2352" y="1920"/>
              <a:ext cx="528" cy="912"/>
              <a:chOff x="1968" y="1632"/>
              <a:chExt cx="528" cy="912"/>
            </a:xfrm>
          </p:grpSpPr>
          <p:sp>
            <p:nvSpPr>
              <p:cNvPr id="36960" name="AutoShape 267"/>
              <p:cNvSpPr>
                <a:spLocks noChangeArrowheads="1"/>
              </p:cNvSpPr>
              <p:nvPr/>
            </p:nvSpPr>
            <p:spPr bwMode="auto">
              <a:xfrm>
                <a:off x="1968" y="1632"/>
                <a:ext cx="528" cy="480"/>
              </a:xfrm>
              <a:prstGeom prst="bevel">
                <a:avLst>
                  <a:gd name="adj" fmla="val 125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36961" name="AutoShape 268"/>
              <p:cNvSpPr>
                <a:spLocks noChangeArrowheads="1"/>
              </p:cNvSpPr>
              <p:nvPr/>
            </p:nvSpPr>
            <p:spPr bwMode="auto">
              <a:xfrm>
                <a:off x="1968" y="2064"/>
                <a:ext cx="528" cy="480"/>
              </a:xfrm>
              <a:prstGeom prst="bevel">
                <a:avLst>
                  <a:gd name="adj" fmla="val 125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36953" name="Text Box 269"/>
            <p:cNvSpPr txBox="1">
              <a:spLocks noChangeArrowheads="1"/>
            </p:cNvSpPr>
            <p:nvPr/>
          </p:nvSpPr>
          <p:spPr bwMode="auto">
            <a:xfrm>
              <a:off x="2496" y="1680"/>
              <a:ext cx="24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o-RO" altLang="en-US" sz="2200" b="1">
                  <a:latin typeface="Garamond" pitchFamily="18" charset="0"/>
                </a:rPr>
                <a:t>a</a:t>
              </a:r>
              <a:endParaRPr lang="en-US" altLang="en-US" sz="2200" b="1">
                <a:latin typeface="Garamond" pitchFamily="18" charset="0"/>
              </a:endParaRPr>
            </a:p>
          </p:txBody>
        </p:sp>
        <p:sp>
          <p:nvSpPr>
            <p:cNvPr id="36954" name="Text Box 270"/>
            <p:cNvSpPr txBox="1">
              <a:spLocks noChangeArrowheads="1"/>
            </p:cNvSpPr>
            <p:nvPr/>
          </p:nvSpPr>
          <p:spPr bwMode="auto">
            <a:xfrm>
              <a:off x="2880" y="2035"/>
              <a:ext cx="24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o-RO" altLang="en-US" sz="2200" b="1">
                  <a:latin typeface="Garamond" pitchFamily="18" charset="0"/>
                </a:rPr>
                <a:t>b</a:t>
              </a:r>
              <a:endParaRPr lang="en-US" altLang="en-US" sz="2200" b="1">
                <a:latin typeface="Garamond" pitchFamily="18" charset="0"/>
              </a:endParaRPr>
            </a:p>
          </p:txBody>
        </p:sp>
        <p:sp>
          <p:nvSpPr>
            <p:cNvPr id="36955" name="Text Box 271"/>
            <p:cNvSpPr txBox="1">
              <a:spLocks noChangeArrowheads="1"/>
            </p:cNvSpPr>
            <p:nvPr/>
          </p:nvSpPr>
          <p:spPr bwMode="auto">
            <a:xfrm>
              <a:off x="2880" y="2419"/>
              <a:ext cx="24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o-RO" altLang="en-US" sz="2200" b="1">
                  <a:latin typeface="Garamond" pitchFamily="18" charset="0"/>
                </a:rPr>
                <a:t>c</a:t>
              </a:r>
              <a:endParaRPr lang="en-US" altLang="en-US" sz="2200" b="1">
                <a:latin typeface="Garamond" pitchFamily="18" charset="0"/>
              </a:endParaRPr>
            </a:p>
          </p:txBody>
        </p:sp>
        <p:sp>
          <p:nvSpPr>
            <p:cNvPr id="36956" name="Text Box 272"/>
            <p:cNvSpPr txBox="1">
              <a:spLocks noChangeArrowheads="1"/>
            </p:cNvSpPr>
            <p:nvPr/>
          </p:nvSpPr>
          <p:spPr bwMode="auto">
            <a:xfrm>
              <a:off x="2496" y="2803"/>
              <a:ext cx="24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o-RO" altLang="en-US" sz="2200" b="1">
                  <a:latin typeface="Garamond" pitchFamily="18" charset="0"/>
                </a:rPr>
                <a:t>d</a:t>
              </a:r>
              <a:endParaRPr lang="en-US" altLang="en-US" sz="2200" b="1">
                <a:latin typeface="Garamond" pitchFamily="18" charset="0"/>
              </a:endParaRPr>
            </a:p>
          </p:txBody>
        </p:sp>
        <p:sp>
          <p:nvSpPr>
            <p:cNvPr id="36957" name="Text Box 273"/>
            <p:cNvSpPr txBox="1">
              <a:spLocks noChangeArrowheads="1"/>
            </p:cNvSpPr>
            <p:nvPr/>
          </p:nvSpPr>
          <p:spPr bwMode="auto">
            <a:xfrm>
              <a:off x="2112" y="2419"/>
              <a:ext cx="24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o-RO" altLang="en-US" sz="2200" b="1">
                  <a:latin typeface="Garamond" pitchFamily="18" charset="0"/>
                </a:rPr>
                <a:t>e</a:t>
              </a:r>
              <a:endParaRPr lang="en-US" altLang="en-US" sz="2200" b="1">
                <a:latin typeface="Garamond" pitchFamily="18" charset="0"/>
              </a:endParaRPr>
            </a:p>
          </p:txBody>
        </p:sp>
        <p:sp>
          <p:nvSpPr>
            <p:cNvPr id="36958" name="Text Box 274"/>
            <p:cNvSpPr txBox="1">
              <a:spLocks noChangeArrowheads="1"/>
            </p:cNvSpPr>
            <p:nvPr/>
          </p:nvSpPr>
          <p:spPr bwMode="auto">
            <a:xfrm>
              <a:off x="2112" y="2016"/>
              <a:ext cx="24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o-RO" altLang="en-US" sz="2200" b="1">
                  <a:latin typeface="Garamond" pitchFamily="18" charset="0"/>
                </a:rPr>
                <a:t>f</a:t>
              </a:r>
              <a:endParaRPr lang="en-US" altLang="en-US" sz="2200" b="1">
                <a:latin typeface="Garamond" pitchFamily="18" charset="0"/>
              </a:endParaRPr>
            </a:p>
          </p:txBody>
        </p:sp>
        <p:sp>
          <p:nvSpPr>
            <p:cNvPr id="36959" name="Text Box 275"/>
            <p:cNvSpPr txBox="1">
              <a:spLocks noChangeArrowheads="1"/>
            </p:cNvSpPr>
            <p:nvPr/>
          </p:nvSpPr>
          <p:spPr bwMode="auto">
            <a:xfrm>
              <a:off x="2496" y="2112"/>
              <a:ext cx="24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o-RO" altLang="en-US" sz="2200" b="1">
                  <a:latin typeface="Garamond" pitchFamily="18" charset="0"/>
                </a:rPr>
                <a:t>g</a:t>
              </a:r>
              <a:endParaRPr lang="en-US" altLang="en-US" sz="2200" b="1">
                <a:latin typeface="Garamond" pitchFamily="18" charset="0"/>
              </a:endParaRPr>
            </a:p>
          </p:txBody>
        </p:sp>
      </p:grpSp>
      <p:sp>
        <p:nvSpPr>
          <p:cNvPr id="36896" name="Line 276"/>
          <p:cNvSpPr>
            <a:spLocks noChangeShapeType="1"/>
          </p:cNvSpPr>
          <p:nvPr/>
        </p:nvSpPr>
        <p:spPr bwMode="auto">
          <a:xfrm>
            <a:off x="838200" y="6324600"/>
            <a:ext cx="762000" cy="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6897" name="Group 277"/>
          <p:cNvGrpSpPr>
            <a:grpSpLocks/>
          </p:cNvGrpSpPr>
          <p:nvPr/>
        </p:nvGrpSpPr>
        <p:grpSpPr bwMode="auto">
          <a:xfrm>
            <a:off x="4800600" y="4572000"/>
            <a:ext cx="1600200" cy="2209800"/>
            <a:chOff x="2112" y="1680"/>
            <a:chExt cx="1008" cy="1392"/>
          </a:xfrm>
        </p:grpSpPr>
        <p:grpSp>
          <p:nvGrpSpPr>
            <p:cNvPr id="36942" name="Group 278"/>
            <p:cNvGrpSpPr>
              <a:grpSpLocks/>
            </p:cNvGrpSpPr>
            <p:nvPr/>
          </p:nvGrpSpPr>
          <p:grpSpPr bwMode="auto">
            <a:xfrm>
              <a:off x="2352" y="1920"/>
              <a:ext cx="528" cy="912"/>
              <a:chOff x="1968" y="1632"/>
              <a:chExt cx="528" cy="912"/>
            </a:xfrm>
          </p:grpSpPr>
          <p:sp>
            <p:nvSpPr>
              <p:cNvPr id="36950" name="AutoShape 279"/>
              <p:cNvSpPr>
                <a:spLocks noChangeArrowheads="1"/>
              </p:cNvSpPr>
              <p:nvPr/>
            </p:nvSpPr>
            <p:spPr bwMode="auto">
              <a:xfrm>
                <a:off x="1968" y="1632"/>
                <a:ext cx="528" cy="480"/>
              </a:xfrm>
              <a:prstGeom prst="bevel">
                <a:avLst>
                  <a:gd name="adj" fmla="val 125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36951" name="AutoShape 280"/>
              <p:cNvSpPr>
                <a:spLocks noChangeArrowheads="1"/>
              </p:cNvSpPr>
              <p:nvPr/>
            </p:nvSpPr>
            <p:spPr bwMode="auto">
              <a:xfrm>
                <a:off x="1968" y="2064"/>
                <a:ext cx="528" cy="480"/>
              </a:xfrm>
              <a:prstGeom prst="bevel">
                <a:avLst>
                  <a:gd name="adj" fmla="val 125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36943" name="Text Box 281"/>
            <p:cNvSpPr txBox="1">
              <a:spLocks noChangeArrowheads="1"/>
            </p:cNvSpPr>
            <p:nvPr/>
          </p:nvSpPr>
          <p:spPr bwMode="auto">
            <a:xfrm>
              <a:off x="2496" y="1680"/>
              <a:ext cx="24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o-RO" altLang="en-US" sz="2200" b="1">
                  <a:latin typeface="Garamond" pitchFamily="18" charset="0"/>
                </a:rPr>
                <a:t>a</a:t>
              </a:r>
              <a:endParaRPr lang="en-US" altLang="en-US" sz="2200" b="1">
                <a:latin typeface="Garamond" pitchFamily="18" charset="0"/>
              </a:endParaRPr>
            </a:p>
          </p:txBody>
        </p:sp>
        <p:sp>
          <p:nvSpPr>
            <p:cNvPr id="36944" name="Text Box 282"/>
            <p:cNvSpPr txBox="1">
              <a:spLocks noChangeArrowheads="1"/>
            </p:cNvSpPr>
            <p:nvPr/>
          </p:nvSpPr>
          <p:spPr bwMode="auto">
            <a:xfrm>
              <a:off x="2880" y="2035"/>
              <a:ext cx="24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o-RO" altLang="en-US" sz="2200" b="1">
                  <a:latin typeface="Garamond" pitchFamily="18" charset="0"/>
                </a:rPr>
                <a:t>b</a:t>
              </a:r>
              <a:endParaRPr lang="en-US" altLang="en-US" sz="2200" b="1">
                <a:latin typeface="Garamond" pitchFamily="18" charset="0"/>
              </a:endParaRPr>
            </a:p>
          </p:txBody>
        </p:sp>
        <p:sp>
          <p:nvSpPr>
            <p:cNvPr id="36945" name="Text Box 283"/>
            <p:cNvSpPr txBox="1">
              <a:spLocks noChangeArrowheads="1"/>
            </p:cNvSpPr>
            <p:nvPr/>
          </p:nvSpPr>
          <p:spPr bwMode="auto">
            <a:xfrm>
              <a:off x="2880" y="2419"/>
              <a:ext cx="24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o-RO" altLang="en-US" sz="2200" b="1">
                  <a:latin typeface="Garamond" pitchFamily="18" charset="0"/>
                </a:rPr>
                <a:t>c</a:t>
              </a:r>
              <a:endParaRPr lang="en-US" altLang="en-US" sz="2200" b="1">
                <a:latin typeface="Garamond" pitchFamily="18" charset="0"/>
              </a:endParaRPr>
            </a:p>
          </p:txBody>
        </p:sp>
        <p:sp>
          <p:nvSpPr>
            <p:cNvPr id="36946" name="Text Box 284"/>
            <p:cNvSpPr txBox="1">
              <a:spLocks noChangeArrowheads="1"/>
            </p:cNvSpPr>
            <p:nvPr/>
          </p:nvSpPr>
          <p:spPr bwMode="auto">
            <a:xfrm>
              <a:off x="2496" y="2803"/>
              <a:ext cx="24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o-RO" altLang="en-US" sz="2200" b="1">
                  <a:latin typeface="Garamond" pitchFamily="18" charset="0"/>
                </a:rPr>
                <a:t>d</a:t>
              </a:r>
              <a:endParaRPr lang="en-US" altLang="en-US" sz="2200" b="1">
                <a:latin typeface="Garamond" pitchFamily="18" charset="0"/>
              </a:endParaRPr>
            </a:p>
          </p:txBody>
        </p:sp>
        <p:sp>
          <p:nvSpPr>
            <p:cNvPr id="36947" name="Text Box 285"/>
            <p:cNvSpPr txBox="1">
              <a:spLocks noChangeArrowheads="1"/>
            </p:cNvSpPr>
            <p:nvPr/>
          </p:nvSpPr>
          <p:spPr bwMode="auto">
            <a:xfrm>
              <a:off x="2112" y="2419"/>
              <a:ext cx="24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o-RO" altLang="en-US" sz="2200" b="1">
                  <a:latin typeface="Garamond" pitchFamily="18" charset="0"/>
                </a:rPr>
                <a:t>e</a:t>
              </a:r>
              <a:endParaRPr lang="en-US" altLang="en-US" sz="2200" b="1">
                <a:latin typeface="Garamond" pitchFamily="18" charset="0"/>
              </a:endParaRPr>
            </a:p>
          </p:txBody>
        </p:sp>
        <p:sp>
          <p:nvSpPr>
            <p:cNvPr id="36948" name="Text Box 286"/>
            <p:cNvSpPr txBox="1">
              <a:spLocks noChangeArrowheads="1"/>
            </p:cNvSpPr>
            <p:nvPr/>
          </p:nvSpPr>
          <p:spPr bwMode="auto">
            <a:xfrm>
              <a:off x="2112" y="2016"/>
              <a:ext cx="24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o-RO" altLang="en-US" sz="2200" b="1">
                  <a:latin typeface="Garamond" pitchFamily="18" charset="0"/>
                </a:rPr>
                <a:t>f</a:t>
              </a:r>
              <a:endParaRPr lang="en-US" altLang="en-US" sz="2200" b="1">
                <a:latin typeface="Garamond" pitchFamily="18" charset="0"/>
              </a:endParaRPr>
            </a:p>
          </p:txBody>
        </p:sp>
        <p:sp>
          <p:nvSpPr>
            <p:cNvPr id="36949" name="Text Box 287"/>
            <p:cNvSpPr txBox="1">
              <a:spLocks noChangeArrowheads="1"/>
            </p:cNvSpPr>
            <p:nvPr/>
          </p:nvSpPr>
          <p:spPr bwMode="auto">
            <a:xfrm>
              <a:off x="2496" y="2112"/>
              <a:ext cx="24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o-RO" altLang="en-US" sz="2200" b="1">
                  <a:latin typeface="Garamond" pitchFamily="18" charset="0"/>
                </a:rPr>
                <a:t>g</a:t>
              </a:r>
              <a:endParaRPr lang="en-US" altLang="en-US" sz="2200" b="1">
                <a:latin typeface="Garamond" pitchFamily="18" charset="0"/>
              </a:endParaRPr>
            </a:p>
          </p:txBody>
        </p:sp>
      </p:grpSp>
      <p:grpSp>
        <p:nvGrpSpPr>
          <p:cNvPr id="36898" name="Group 288"/>
          <p:cNvGrpSpPr>
            <a:grpSpLocks/>
          </p:cNvGrpSpPr>
          <p:nvPr/>
        </p:nvGrpSpPr>
        <p:grpSpPr bwMode="auto">
          <a:xfrm>
            <a:off x="6248400" y="4572000"/>
            <a:ext cx="1600200" cy="2209800"/>
            <a:chOff x="2112" y="1680"/>
            <a:chExt cx="1008" cy="1392"/>
          </a:xfrm>
        </p:grpSpPr>
        <p:grpSp>
          <p:nvGrpSpPr>
            <p:cNvPr id="36932" name="Group 289"/>
            <p:cNvGrpSpPr>
              <a:grpSpLocks/>
            </p:cNvGrpSpPr>
            <p:nvPr/>
          </p:nvGrpSpPr>
          <p:grpSpPr bwMode="auto">
            <a:xfrm>
              <a:off x="2352" y="1920"/>
              <a:ext cx="528" cy="912"/>
              <a:chOff x="1968" y="1632"/>
              <a:chExt cx="528" cy="912"/>
            </a:xfrm>
          </p:grpSpPr>
          <p:sp>
            <p:nvSpPr>
              <p:cNvPr id="36940" name="AutoShape 290"/>
              <p:cNvSpPr>
                <a:spLocks noChangeArrowheads="1"/>
              </p:cNvSpPr>
              <p:nvPr/>
            </p:nvSpPr>
            <p:spPr bwMode="auto">
              <a:xfrm>
                <a:off x="1968" y="1632"/>
                <a:ext cx="528" cy="480"/>
              </a:xfrm>
              <a:prstGeom prst="bevel">
                <a:avLst>
                  <a:gd name="adj" fmla="val 125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36941" name="AutoShape 291"/>
              <p:cNvSpPr>
                <a:spLocks noChangeArrowheads="1"/>
              </p:cNvSpPr>
              <p:nvPr/>
            </p:nvSpPr>
            <p:spPr bwMode="auto">
              <a:xfrm>
                <a:off x="1968" y="2064"/>
                <a:ext cx="528" cy="480"/>
              </a:xfrm>
              <a:prstGeom prst="bevel">
                <a:avLst>
                  <a:gd name="adj" fmla="val 125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36933" name="Text Box 292"/>
            <p:cNvSpPr txBox="1">
              <a:spLocks noChangeArrowheads="1"/>
            </p:cNvSpPr>
            <p:nvPr/>
          </p:nvSpPr>
          <p:spPr bwMode="auto">
            <a:xfrm>
              <a:off x="2496" y="1680"/>
              <a:ext cx="24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o-RO" altLang="en-US" sz="2200" b="1">
                  <a:latin typeface="Garamond" pitchFamily="18" charset="0"/>
                </a:rPr>
                <a:t>a</a:t>
              </a:r>
              <a:endParaRPr lang="en-US" altLang="en-US" sz="2200" b="1">
                <a:latin typeface="Garamond" pitchFamily="18" charset="0"/>
              </a:endParaRPr>
            </a:p>
          </p:txBody>
        </p:sp>
        <p:sp>
          <p:nvSpPr>
            <p:cNvPr id="36934" name="Text Box 293"/>
            <p:cNvSpPr txBox="1">
              <a:spLocks noChangeArrowheads="1"/>
            </p:cNvSpPr>
            <p:nvPr/>
          </p:nvSpPr>
          <p:spPr bwMode="auto">
            <a:xfrm>
              <a:off x="2880" y="2035"/>
              <a:ext cx="24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o-RO" altLang="en-US" sz="2200" b="1">
                  <a:latin typeface="Garamond" pitchFamily="18" charset="0"/>
                </a:rPr>
                <a:t>b</a:t>
              </a:r>
              <a:endParaRPr lang="en-US" altLang="en-US" sz="2200" b="1">
                <a:latin typeface="Garamond" pitchFamily="18" charset="0"/>
              </a:endParaRPr>
            </a:p>
          </p:txBody>
        </p:sp>
        <p:sp>
          <p:nvSpPr>
            <p:cNvPr id="36935" name="Text Box 294"/>
            <p:cNvSpPr txBox="1">
              <a:spLocks noChangeArrowheads="1"/>
            </p:cNvSpPr>
            <p:nvPr/>
          </p:nvSpPr>
          <p:spPr bwMode="auto">
            <a:xfrm>
              <a:off x="2880" y="2419"/>
              <a:ext cx="24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o-RO" altLang="en-US" sz="2200" b="1">
                  <a:latin typeface="Garamond" pitchFamily="18" charset="0"/>
                </a:rPr>
                <a:t>c</a:t>
              </a:r>
              <a:endParaRPr lang="en-US" altLang="en-US" sz="2200" b="1">
                <a:latin typeface="Garamond" pitchFamily="18" charset="0"/>
              </a:endParaRPr>
            </a:p>
          </p:txBody>
        </p:sp>
        <p:sp>
          <p:nvSpPr>
            <p:cNvPr id="36936" name="Text Box 295"/>
            <p:cNvSpPr txBox="1">
              <a:spLocks noChangeArrowheads="1"/>
            </p:cNvSpPr>
            <p:nvPr/>
          </p:nvSpPr>
          <p:spPr bwMode="auto">
            <a:xfrm>
              <a:off x="2496" y="2803"/>
              <a:ext cx="24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o-RO" altLang="en-US" sz="2200" b="1">
                  <a:latin typeface="Garamond" pitchFamily="18" charset="0"/>
                </a:rPr>
                <a:t>d</a:t>
              </a:r>
              <a:endParaRPr lang="en-US" altLang="en-US" sz="2200" b="1">
                <a:latin typeface="Garamond" pitchFamily="18" charset="0"/>
              </a:endParaRPr>
            </a:p>
          </p:txBody>
        </p:sp>
        <p:sp>
          <p:nvSpPr>
            <p:cNvPr id="36937" name="Text Box 296"/>
            <p:cNvSpPr txBox="1">
              <a:spLocks noChangeArrowheads="1"/>
            </p:cNvSpPr>
            <p:nvPr/>
          </p:nvSpPr>
          <p:spPr bwMode="auto">
            <a:xfrm>
              <a:off x="2112" y="2419"/>
              <a:ext cx="24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o-RO" altLang="en-US" sz="2200" b="1">
                  <a:latin typeface="Garamond" pitchFamily="18" charset="0"/>
                </a:rPr>
                <a:t>e</a:t>
              </a:r>
              <a:endParaRPr lang="en-US" altLang="en-US" sz="2200" b="1">
                <a:latin typeface="Garamond" pitchFamily="18" charset="0"/>
              </a:endParaRPr>
            </a:p>
          </p:txBody>
        </p:sp>
        <p:sp>
          <p:nvSpPr>
            <p:cNvPr id="36938" name="Text Box 297"/>
            <p:cNvSpPr txBox="1">
              <a:spLocks noChangeArrowheads="1"/>
            </p:cNvSpPr>
            <p:nvPr/>
          </p:nvSpPr>
          <p:spPr bwMode="auto">
            <a:xfrm>
              <a:off x="2112" y="2016"/>
              <a:ext cx="24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o-RO" altLang="en-US" sz="2200" b="1">
                  <a:latin typeface="Garamond" pitchFamily="18" charset="0"/>
                </a:rPr>
                <a:t>f</a:t>
              </a:r>
              <a:endParaRPr lang="en-US" altLang="en-US" sz="2200" b="1">
                <a:latin typeface="Garamond" pitchFamily="18" charset="0"/>
              </a:endParaRPr>
            </a:p>
          </p:txBody>
        </p:sp>
        <p:sp>
          <p:nvSpPr>
            <p:cNvPr id="36939" name="Text Box 298"/>
            <p:cNvSpPr txBox="1">
              <a:spLocks noChangeArrowheads="1"/>
            </p:cNvSpPr>
            <p:nvPr/>
          </p:nvSpPr>
          <p:spPr bwMode="auto">
            <a:xfrm>
              <a:off x="2496" y="2112"/>
              <a:ext cx="24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o-RO" altLang="en-US" sz="2200" b="1">
                  <a:latin typeface="Garamond" pitchFamily="18" charset="0"/>
                </a:rPr>
                <a:t>g</a:t>
              </a:r>
              <a:endParaRPr lang="en-US" altLang="en-US" sz="2200" b="1">
                <a:latin typeface="Garamond" pitchFamily="18" charset="0"/>
              </a:endParaRPr>
            </a:p>
          </p:txBody>
        </p:sp>
      </p:grpSp>
      <p:sp>
        <p:nvSpPr>
          <p:cNvPr id="36899" name="Line 299"/>
          <p:cNvSpPr>
            <a:spLocks noChangeShapeType="1"/>
          </p:cNvSpPr>
          <p:nvPr/>
        </p:nvSpPr>
        <p:spPr bwMode="auto">
          <a:xfrm>
            <a:off x="838200" y="5029200"/>
            <a:ext cx="762000" cy="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6900" name="Group 300"/>
          <p:cNvGrpSpPr>
            <a:grpSpLocks/>
          </p:cNvGrpSpPr>
          <p:nvPr/>
        </p:nvGrpSpPr>
        <p:grpSpPr bwMode="auto">
          <a:xfrm>
            <a:off x="3352800" y="4572000"/>
            <a:ext cx="1600200" cy="2209800"/>
            <a:chOff x="2112" y="1680"/>
            <a:chExt cx="1008" cy="1392"/>
          </a:xfrm>
        </p:grpSpPr>
        <p:grpSp>
          <p:nvGrpSpPr>
            <p:cNvPr id="36922" name="Group 301"/>
            <p:cNvGrpSpPr>
              <a:grpSpLocks/>
            </p:cNvGrpSpPr>
            <p:nvPr/>
          </p:nvGrpSpPr>
          <p:grpSpPr bwMode="auto">
            <a:xfrm>
              <a:off x="2352" y="1920"/>
              <a:ext cx="528" cy="912"/>
              <a:chOff x="1968" y="1632"/>
              <a:chExt cx="528" cy="912"/>
            </a:xfrm>
          </p:grpSpPr>
          <p:sp>
            <p:nvSpPr>
              <p:cNvPr id="36930" name="AutoShape 302"/>
              <p:cNvSpPr>
                <a:spLocks noChangeArrowheads="1"/>
              </p:cNvSpPr>
              <p:nvPr/>
            </p:nvSpPr>
            <p:spPr bwMode="auto">
              <a:xfrm>
                <a:off x="1968" y="1632"/>
                <a:ext cx="528" cy="480"/>
              </a:xfrm>
              <a:prstGeom prst="bevel">
                <a:avLst>
                  <a:gd name="adj" fmla="val 125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36931" name="AutoShape 303"/>
              <p:cNvSpPr>
                <a:spLocks noChangeArrowheads="1"/>
              </p:cNvSpPr>
              <p:nvPr/>
            </p:nvSpPr>
            <p:spPr bwMode="auto">
              <a:xfrm>
                <a:off x="1968" y="2064"/>
                <a:ext cx="528" cy="480"/>
              </a:xfrm>
              <a:prstGeom prst="bevel">
                <a:avLst>
                  <a:gd name="adj" fmla="val 125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36923" name="Text Box 304"/>
            <p:cNvSpPr txBox="1">
              <a:spLocks noChangeArrowheads="1"/>
            </p:cNvSpPr>
            <p:nvPr/>
          </p:nvSpPr>
          <p:spPr bwMode="auto">
            <a:xfrm>
              <a:off x="2496" y="1680"/>
              <a:ext cx="24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o-RO" altLang="en-US" sz="2200" b="1">
                  <a:latin typeface="Garamond" pitchFamily="18" charset="0"/>
                </a:rPr>
                <a:t>a</a:t>
              </a:r>
              <a:endParaRPr lang="en-US" altLang="en-US" sz="2200" b="1">
                <a:latin typeface="Garamond" pitchFamily="18" charset="0"/>
              </a:endParaRPr>
            </a:p>
          </p:txBody>
        </p:sp>
        <p:sp>
          <p:nvSpPr>
            <p:cNvPr id="36924" name="Text Box 305"/>
            <p:cNvSpPr txBox="1">
              <a:spLocks noChangeArrowheads="1"/>
            </p:cNvSpPr>
            <p:nvPr/>
          </p:nvSpPr>
          <p:spPr bwMode="auto">
            <a:xfrm>
              <a:off x="2880" y="2035"/>
              <a:ext cx="24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o-RO" altLang="en-US" sz="2200" b="1">
                  <a:latin typeface="Garamond" pitchFamily="18" charset="0"/>
                </a:rPr>
                <a:t>b</a:t>
              </a:r>
              <a:endParaRPr lang="en-US" altLang="en-US" sz="2200" b="1">
                <a:latin typeface="Garamond" pitchFamily="18" charset="0"/>
              </a:endParaRPr>
            </a:p>
          </p:txBody>
        </p:sp>
        <p:sp>
          <p:nvSpPr>
            <p:cNvPr id="36925" name="Text Box 306"/>
            <p:cNvSpPr txBox="1">
              <a:spLocks noChangeArrowheads="1"/>
            </p:cNvSpPr>
            <p:nvPr/>
          </p:nvSpPr>
          <p:spPr bwMode="auto">
            <a:xfrm>
              <a:off x="2880" y="2419"/>
              <a:ext cx="24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o-RO" altLang="en-US" sz="2200" b="1">
                  <a:latin typeface="Garamond" pitchFamily="18" charset="0"/>
                </a:rPr>
                <a:t>c</a:t>
              </a:r>
              <a:endParaRPr lang="en-US" altLang="en-US" sz="2200" b="1">
                <a:latin typeface="Garamond" pitchFamily="18" charset="0"/>
              </a:endParaRPr>
            </a:p>
          </p:txBody>
        </p:sp>
        <p:sp>
          <p:nvSpPr>
            <p:cNvPr id="36926" name="Text Box 307"/>
            <p:cNvSpPr txBox="1">
              <a:spLocks noChangeArrowheads="1"/>
            </p:cNvSpPr>
            <p:nvPr/>
          </p:nvSpPr>
          <p:spPr bwMode="auto">
            <a:xfrm>
              <a:off x="2496" y="2803"/>
              <a:ext cx="24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o-RO" altLang="en-US" sz="2200" b="1">
                  <a:latin typeface="Garamond" pitchFamily="18" charset="0"/>
                </a:rPr>
                <a:t>d</a:t>
              </a:r>
              <a:endParaRPr lang="en-US" altLang="en-US" sz="2200" b="1">
                <a:latin typeface="Garamond" pitchFamily="18" charset="0"/>
              </a:endParaRPr>
            </a:p>
          </p:txBody>
        </p:sp>
        <p:sp>
          <p:nvSpPr>
            <p:cNvPr id="36927" name="Text Box 308"/>
            <p:cNvSpPr txBox="1">
              <a:spLocks noChangeArrowheads="1"/>
            </p:cNvSpPr>
            <p:nvPr/>
          </p:nvSpPr>
          <p:spPr bwMode="auto">
            <a:xfrm>
              <a:off x="2112" y="2419"/>
              <a:ext cx="24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o-RO" altLang="en-US" sz="2200" b="1">
                  <a:latin typeface="Garamond" pitchFamily="18" charset="0"/>
                </a:rPr>
                <a:t>e</a:t>
              </a:r>
              <a:endParaRPr lang="en-US" altLang="en-US" sz="2200" b="1">
                <a:latin typeface="Garamond" pitchFamily="18" charset="0"/>
              </a:endParaRPr>
            </a:p>
          </p:txBody>
        </p:sp>
        <p:sp>
          <p:nvSpPr>
            <p:cNvPr id="36928" name="Text Box 309"/>
            <p:cNvSpPr txBox="1">
              <a:spLocks noChangeArrowheads="1"/>
            </p:cNvSpPr>
            <p:nvPr/>
          </p:nvSpPr>
          <p:spPr bwMode="auto">
            <a:xfrm>
              <a:off x="2112" y="2016"/>
              <a:ext cx="24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o-RO" altLang="en-US" sz="2200" b="1">
                  <a:latin typeface="Garamond" pitchFamily="18" charset="0"/>
                </a:rPr>
                <a:t>f</a:t>
              </a:r>
              <a:endParaRPr lang="en-US" altLang="en-US" sz="2200" b="1">
                <a:latin typeface="Garamond" pitchFamily="18" charset="0"/>
              </a:endParaRPr>
            </a:p>
          </p:txBody>
        </p:sp>
        <p:sp>
          <p:nvSpPr>
            <p:cNvPr id="36929" name="Text Box 310"/>
            <p:cNvSpPr txBox="1">
              <a:spLocks noChangeArrowheads="1"/>
            </p:cNvSpPr>
            <p:nvPr/>
          </p:nvSpPr>
          <p:spPr bwMode="auto">
            <a:xfrm>
              <a:off x="2496" y="2112"/>
              <a:ext cx="24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o-RO" altLang="en-US" sz="2200" b="1">
                  <a:latin typeface="Garamond" pitchFamily="18" charset="0"/>
                </a:rPr>
                <a:t>g</a:t>
              </a:r>
              <a:endParaRPr lang="en-US" altLang="en-US" sz="2200" b="1">
                <a:latin typeface="Garamond" pitchFamily="18" charset="0"/>
              </a:endParaRPr>
            </a:p>
          </p:txBody>
        </p:sp>
      </p:grpSp>
      <p:sp>
        <p:nvSpPr>
          <p:cNvPr id="36901" name="Line 311"/>
          <p:cNvSpPr>
            <a:spLocks noChangeShapeType="1"/>
          </p:cNvSpPr>
          <p:nvPr/>
        </p:nvSpPr>
        <p:spPr bwMode="auto">
          <a:xfrm>
            <a:off x="838200" y="5715000"/>
            <a:ext cx="762000" cy="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2" name="Line 312"/>
          <p:cNvSpPr>
            <a:spLocks noChangeShapeType="1"/>
          </p:cNvSpPr>
          <p:nvPr/>
        </p:nvSpPr>
        <p:spPr bwMode="auto">
          <a:xfrm>
            <a:off x="838200" y="5029200"/>
            <a:ext cx="0" cy="60960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3" name="Line 313"/>
          <p:cNvSpPr>
            <a:spLocks noChangeShapeType="1"/>
          </p:cNvSpPr>
          <p:nvPr/>
        </p:nvSpPr>
        <p:spPr bwMode="auto">
          <a:xfrm>
            <a:off x="838200" y="5715000"/>
            <a:ext cx="0" cy="60960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4" name="Line 314"/>
          <p:cNvSpPr>
            <a:spLocks noChangeShapeType="1"/>
          </p:cNvSpPr>
          <p:nvPr/>
        </p:nvSpPr>
        <p:spPr bwMode="auto">
          <a:xfrm>
            <a:off x="1600200" y="5715000"/>
            <a:ext cx="0" cy="60960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5" name="Line 315"/>
          <p:cNvSpPr>
            <a:spLocks noChangeShapeType="1"/>
          </p:cNvSpPr>
          <p:nvPr/>
        </p:nvSpPr>
        <p:spPr bwMode="auto">
          <a:xfrm>
            <a:off x="2362200" y="5029200"/>
            <a:ext cx="762000" cy="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6" name="Line 316"/>
          <p:cNvSpPr>
            <a:spLocks noChangeShapeType="1"/>
          </p:cNvSpPr>
          <p:nvPr/>
        </p:nvSpPr>
        <p:spPr bwMode="auto">
          <a:xfrm>
            <a:off x="3124200" y="5029200"/>
            <a:ext cx="0" cy="137160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7" name="Line 317"/>
          <p:cNvSpPr>
            <a:spLocks noChangeShapeType="1"/>
          </p:cNvSpPr>
          <p:nvPr/>
        </p:nvSpPr>
        <p:spPr bwMode="auto">
          <a:xfrm>
            <a:off x="3810000" y="5029200"/>
            <a:ext cx="762000" cy="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8" name="Line 318"/>
          <p:cNvSpPr>
            <a:spLocks noChangeShapeType="1"/>
          </p:cNvSpPr>
          <p:nvPr/>
        </p:nvSpPr>
        <p:spPr bwMode="auto">
          <a:xfrm>
            <a:off x="3810000" y="5715000"/>
            <a:ext cx="762000" cy="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9" name="Line 319"/>
          <p:cNvSpPr>
            <a:spLocks noChangeShapeType="1"/>
          </p:cNvSpPr>
          <p:nvPr/>
        </p:nvSpPr>
        <p:spPr bwMode="auto">
          <a:xfrm>
            <a:off x="3810000" y="6400800"/>
            <a:ext cx="762000" cy="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10" name="Line 320"/>
          <p:cNvSpPr>
            <a:spLocks noChangeShapeType="1"/>
          </p:cNvSpPr>
          <p:nvPr/>
        </p:nvSpPr>
        <p:spPr bwMode="auto">
          <a:xfrm>
            <a:off x="3810000" y="5029200"/>
            <a:ext cx="0" cy="137160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11" name="Line 321"/>
          <p:cNvSpPr>
            <a:spLocks noChangeShapeType="1"/>
          </p:cNvSpPr>
          <p:nvPr/>
        </p:nvSpPr>
        <p:spPr bwMode="auto">
          <a:xfrm>
            <a:off x="4572000" y="5029200"/>
            <a:ext cx="0" cy="137160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12" name="Line 322"/>
          <p:cNvSpPr>
            <a:spLocks noChangeShapeType="1"/>
          </p:cNvSpPr>
          <p:nvPr/>
        </p:nvSpPr>
        <p:spPr bwMode="auto">
          <a:xfrm>
            <a:off x="5257800" y="5029200"/>
            <a:ext cx="762000" cy="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13" name="Line 323"/>
          <p:cNvSpPr>
            <a:spLocks noChangeShapeType="1"/>
          </p:cNvSpPr>
          <p:nvPr/>
        </p:nvSpPr>
        <p:spPr bwMode="auto">
          <a:xfrm>
            <a:off x="5257800" y="5029200"/>
            <a:ext cx="0" cy="60960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14" name="Line 324"/>
          <p:cNvSpPr>
            <a:spLocks noChangeShapeType="1"/>
          </p:cNvSpPr>
          <p:nvPr/>
        </p:nvSpPr>
        <p:spPr bwMode="auto">
          <a:xfrm>
            <a:off x="6019800" y="5029200"/>
            <a:ext cx="0" cy="60960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15" name="Line 325"/>
          <p:cNvSpPr>
            <a:spLocks noChangeShapeType="1"/>
          </p:cNvSpPr>
          <p:nvPr/>
        </p:nvSpPr>
        <p:spPr bwMode="auto">
          <a:xfrm>
            <a:off x="5257800" y="5715000"/>
            <a:ext cx="762000" cy="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16" name="Line 326"/>
          <p:cNvSpPr>
            <a:spLocks noChangeShapeType="1"/>
          </p:cNvSpPr>
          <p:nvPr/>
        </p:nvSpPr>
        <p:spPr bwMode="auto">
          <a:xfrm>
            <a:off x="6019800" y="5715000"/>
            <a:ext cx="0" cy="60960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17" name="Line 327"/>
          <p:cNvSpPr>
            <a:spLocks noChangeShapeType="1"/>
          </p:cNvSpPr>
          <p:nvPr/>
        </p:nvSpPr>
        <p:spPr bwMode="auto">
          <a:xfrm>
            <a:off x="5257800" y="6400800"/>
            <a:ext cx="762000" cy="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18" name="Line 328"/>
          <p:cNvSpPr>
            <a:spLocks noChangeShapeType="1"/>
          </p:cNvSpPr>
          <p:nvPr/>
        </p:nvSpPr>
        <p:spPr bwMode="auto">
          <a:xfrm>
            <a:off x="6705600" y="5029200"/>
            <a:ext cx="0" cy="137160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19" name="Line 329"/>
          <p:cNvSpPr>
            <a:spLocks noChangeShapeType="1"/>
          </p:cNvSpPr>
          <p:nvPr/>
        </p:nvSpPr>
        <p:spPr bwMode="auto">
          <a:xfrm>
            <a:off x="7467600" y="5029200"/>
            <a:ext cx="0" cy="137160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20" name="Line 330"/>
          <p:cNvSpPr>
            <a:spLocks noChangeShapeType="1"/>
          </p:cNvSpPr>
          <p:nvPr/>
        </p:nvSpPr>
        <p:spPr bwMode="auto">
          <a:xfrm>
            <a:off x="6705600" y="5029200"/>
            <a:ext cx="762000" cy="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21" name="Line 331"/>
          <p:cNvSpPr>
            <a:spLocks noChangeShapeType="1"/>
          </p:cNvSpPr>
          <p:nvPr/>
        </p:nvSpPr>
        <p:spPr bwMode="auto">
          <a:xfrm>
            <a:off x="6705600" y="6400800"/>
            <a:ext cx="762000" cy="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2AE62935-EE30-448F-89E5-8B1D5F4F327E}" type="datetime5">
              <a:rPr lang="en-US" altLang="en-US"/>
              <a:pPr/>
              <a:t>15-Nov-23</a:t>
            </a:fld>
            <a:endParaRPr lang="en-US" altLang="en-US"/>
          </a:p>
        </p:txBody>
      </p:sp>
      <p:sp>
        <p:nvSpPr>
          <p:cNvPr id="3789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>
                <a:latin typeface="Arial" charset="0"/>
              </a:rPr>
              <a:t> </a:t>
            </a:r>
            <a:fld id="{A80B03F0-B1C3-4FC2-AAD0-3168565BF81D}" type="slidenum">
              <a:rPr lang="en-US" altLang="en-US"/>
              <a:pPr/>
              <a:t>36</a:t>
            </a:fld>
            <a:endParaRPr lang="en-US" altLang="en-US"/>
          </a:p>
        </p:txBody>
      </p:sp>
      <p:sp>
        <p:nvSpPr>
          <p:cNvPr id="4085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/>
              <a:t>Logic decoders</a:t>
            </a:r>
            <a:r>
              <a:rPr lang="ro-RO" sz="4000" dirty="0"/>
              <a:t> (cont.)</a:t>
            </a:r>
            <a:endParaRPr lang="en-US" sz="4000" dirty="0"/>
          </a:p>
        </p:txBody>
      </p:sp>
      <p:graphicFrame>
        <p:nvGraphicFramePr>
          <p:cNvPr id="409077" name="Group 50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6806100"/>
              </p:ext>
            </p:extLst>
          </p:nvPr>
        </p:nvGraphicFramePr>
        <p:xfrm>
          <a:off x="1524000" y="1981200"/>
          <a:ext cx="6096000" cy="4445004"/>
        </p:xfrm>
        <a:graphic>
          <a:graphicData uri="http://schemas.openxmlformats.org/drawingml/2006/table">
            <a:tbl>
              <a:tblPr/>
              <a:tblGrid>
                <a:gridCol w="5540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69888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nputs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LED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x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y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z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t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a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b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c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d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e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f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g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BFEBC27C-9B07-48DC-BD06-7D546065377A}" type="datetime5">
              <a:rPr lang="en-US" altLang="en-US"/>
              <a:pPr/>
              <a:t>15-Nov-23</a:t>
            </a:fld>
            <a:endParaRPr lang="en-US" altLang="en-US"/>
          </a:p>
        </p:txBody>
      </p:sp>
      <p:sp>
        <p:nvSpPr>
          <p:cNvPr id="3891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>
                <a:latin typeface="Arial" charset="0"/>
              </a:rPr>
              <a:t> </a:t>
            </a:r>
            <a:fld id="{D4C8066B-D14F-460B-ACD5-AC0FB223F658}" type="slidenum">
              <a:rPr lang="en-US" altLang="en-US"/>
              <a:pPr/>
              <a:t>37</a:t>
            </a:fld>
            <a:endParaRPr lang="en-US" altLang="en-US"/>
          </a:p>
        </p:txBody>
      </p:sp>
      <p:sp>
        <p:nvSpPr>
          <p:cNvPr id="4096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/>
              <a:t>Logic decoders</a:t>
            </a:r>
            <a:r>
              <a:rPr lang="ro-RO" sz="4000" dirty="0"/>
              <a:t> (cont.)</a:t>
            </a:r>
            <a:endParaRPr lang="en-US" sz="4000" dirty="0"/>
          </a:p>
        </p:txBody>
      </p:sp>
      <p:sp>
        <p:nvSpPr>
          <p:cNvPr id="38917" name="Text Box 158"/>
          <p:cNvSpPr txBox="1">
            <a:spLocks noChangeArrowheads="1"/>
          </p:cNvSpPr>
          <p:nvPr/>
        </p:nvSpPr>
        <p:spPr bwMode="auto">
          <a:xfrm>
            <a:off x="685800" y="1219200"/>
            <a:ext cx="7848600" cy="149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 sz="2800">
              <a:latin typeface="Garamond" pitchFamily="18" charset="0"/>
            </a:endParaRPr>
          </a:p>
          <a:p>
            <a:r>
              <a:rPr lang="en-US" altLang="en-US" sz="3600">
                <a:latin typeface="Garamond" pitchFamily="18" charset="0"/>
              </a:rPr>
              <a:t>a</a:t>
            </a:r>
            <a:r>
              <a:rPr lang="ro-RO" altLang="en-US" sz="3600">
                <a:latin typeface="Garamond" pitchFamily="18" charset="0"/>
              </a:rPr>
              <a:t> </a:t>
            </a:r>
            <a:r>
              <a:rPr lang="en-US" altLang="en-US" sz="3600">
                <a:latin typeface="Garamond" pitchFamily="18" charset="0"/>
              </a:rPr>
              <a:t>= x y z t + x y z t + x y z t</a:t>
            </a:r>
          </a:p>
          <a:p>
            <a:r>
              <a:rPr lang="en-US" altLang="en-US" sz="2800">
                <a:latin typeface="Garamond" pitchFamily="18" charset="0"/>
              </a:rPr>
              <a:t>   </a:t>
            </a:r>
          </a:p>
        </p:txBody>
      </p:sp>
      <p:sp>
        <p:nvSpPr>
          <p:cNvPr id="38918" name="Line 159"/>
          <p:cNvSpPr>
            <a:spLocks noChangeShapeType="1"/>
          </p:cNvSpPr>
          <p:nvPr/>
        </p:nvSpPr>
        <p:spPr bwMode="auto">
          <a:xfrm>
            <a:off x="762000" y="1828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9" name="Line 160"/>
          <p:cNvSpPr>
            <a:spLocks noChangeShapeType="1"/>
          </p:cNvSpPr>
          <p:nvPr/>
        </p:nvSpPr>
        <p:spPr bwMode="auto">
          <a:xfrm>
            <a:off x="1524000" y="1828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0" name="Line 161"/>
          <p:cNvSpPr>
            <a:spLocks noChangeShapeType="1"/>
          </p:cNvSpPr>
          <p:nvPr/>
        </p:nvSpPr>
        <p:spPr bwMode="auto">
          <a:xfrm>
            <a:off x="2133600" y="1828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1" name="Line 162"/>
          <p:cNvSpPr>
            <a:spLocks noChangeShapeType="1"/>
          </p:cNvSpPr>
          <p:nvPr/>
        </p:nvSpPr>
        <p:spPr bwMode="auto">
          <a:xfrm>
            <a:off x="1828800" y="1828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2" name="Line 163"/>
          <p:cNvSpPr>
            <a:spLocks noChangeShapeType="1"/>
          </p:cNvSpPr>
          <p:nvPr/>
        </p:nvSpPr>
        <p:spPr bwMode="auto">
          <a:xfrm>
            <a:off x="3048000" y="1828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3" name="Line 164"/>
          <p:cNvSpPr>
            <a:spLocks noChangeShapeType="1"/>
          </p:cNvSpPr>
          <p:nvPr/>
        </p:nvSpPr>
        <p:spPr bwMode="auto">
          <a:xfrm>
            <a:off x="3733800" y="1828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4" name="Line 165"/>
          <p:cNvSpPr>
            <a:spLocks noChangeShapeType="1"/>
          </p:cNvSpPr>
          <p:nvPr/>
        </p:nvSpPr>
        <p:spPr bwMode="auto">
          <a:xfrm>
            <a:off x="4038600" y="1828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5" name="Line 166"/>
          <p:cNvSpPr>
            <a:spLocks noChangeShapeType="1"/>
          </p:cNvSpPr>
          <p:nvPr/>
        </p:nvSpPr>
        <p:spPr bwMode="auto">
          <a:xfrm>
            <a:off x="4648200" y="1828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6" name="Line 167"/>
          <p:cNvSpPr>
            <a:spLocks noChangeShapeType="1"/>
          </p:cNvSpPr>
          <p:nvPr/>
        </p:nvSpPr>
        <p:spPr bwMode="auto">
          <a:xfrm>
            <a:off x="5562600" y="1828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7" name="Text Box 168"/>
          <p:cNvSpPr txBox="1">
            <a:spLocks noChangeArrowheads="1"/>
          </p:cNvSpPr>
          <p:nvPr/>
        </p:nvSpPr>
        <p:spPr bwMode="auto">
          <a:xfrm>
            <a:off x="685800" y="1828800"/>
            <a:ext cx="7848600" cy="149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 sz="2800">
              <a:latin typeface="Garamond" pitchFamily="18" charset="0"/>
            </a:endParaRPr>
          </a:p>
          <a:p>
            <a:r>
              <a:rPr lang="ro-RO" altLang="en-US" sz="3600">
                <a:latin typeface="Garamond" pitchFamily="18" charset="0"/>
              </a:rPr>
              <a:t>b </a:t>
            </a:r>
            <a:r>
              <a:rPr lang="en-US" altLang="en-US" sz="3600">
                <a:latin typeface="Garamond" pitchFamily="18" charset="0"/>
              </a:rPr>
              <a:t>= x y z t + x y z t</a:t>
            </a:r>
          </a:p>
          <a:p>
            <a:r>
              <a:rPr lang="en-US" altLang="en-US" sz="2800">
                <a:latin typeface="Garamond" pitchFamily="18" charset="0"/>
              </a:rPr>
              <a:t>   </a:t>
            </a:r>
          </a:p>
        </p:txBody>
      </p:sp>
      <p:sp>
        <p:nvSpPr>
          <p:cNvPr id="38928" name="Line 169"/>
          <p:cNvSpPr>
            <a:spLocks noChangeShapeType="1"/>
          </p:cNvSpPr>
          <p:nvPr/>
        </p:nvSpPr>
        <p:spPr bwMode="auto">
          <a:xfrm>
            <a:off x="762000" y="2390775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9" name="Line 170"/>
          <p:cNvSpPr>
            <a:spLocks noChangeShapeType="1"/>
          </p:cNvSpPr>
          <p:nvPr/>
        </p:nvSpPr>
        <p:spPr bwMode="auto">
          <a:xfrm>
            <a:off x="1524000" y="2390775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0" name="Line 171"/>
          <p:cNvSpPr>
            <a:spLocks noChangeShapeType="1"/>
          </p:cNvSpPr>
          <p:nvPr/>
        </p:nvSpPr>
        <p:spPr bwMode="auto">
          <a:xfrm>
            <a:off x="2133600" y="2390775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1" name="Line 173"/>
          <p:cNvSpPr>
            <a:spLocks noChangeShapeType="1"/>
          </p:cNvSpPr>
          <p:nvPr/>
        </p:nvSpPr>
        <p:spPr bwMode="auto">
          <a:xfrm>
            <a:off x="3048000" y="2390775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2" name="Line 175"/>
          <p:cNvSpPr>
            <a:spLocks noChangeShapeType="1"/>
          </p:cNvSpPr>
          <p:nvPr/>
        </p:nvSpPr>
        <p:spPr bwMode="auto">
          <a:xfrm>
            <a:off x="4038600" y="2390775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3" name="Text Box 178"/>
          <p:cNvSpPr txBox="1">
            <a:spLocks noChangeArrowheads="1"/>
          </p:cNvSpPr>
          <p:nvPr/>
        </p:nvSpPr>
        <p:spPr bwMode="auto">
          <a:xfrm>
            <a:off x="685800" y="2466975"/>
            <a:ext cx="7848600" cy="149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 sz="2800">
              <a:latin typeface="Garamond" pitchFamily="18" charset="0"/>
            </a:endParaRPr>
          </a:p>
          <a:p>
            <a:r>
              <a:rPr lang="ro-RO" altLang="en-US" sz="3600">
                <a:latin typeface="Garamond" pitchFamily="18" charset="0"/>
              </a:rPr>
              <a:t>c </a:t>
            </a:r>
            <a:r>
              <a:rPr lang="en-US" altLang="en-US" sz="3600">
                <a:latin typeface="Garamond" pitchFamily="18" charset="0"/>
              </a:rPr>
              <a:t>= x y z t</a:t>
            </a:r>
          </a:p>
          <a:p>
            <a:r>
              <a:rPr lang="en-US" altLang="en-US" sz="2800">
                <a:latin typeface="Garamond" pitchFamily="18" charset="0"/>
              </a:rPr>
              <a:t>   </a:t>
            </a:r>
          </a:p>
        </p:txBody>
      </p:sp>
      <p:sp>
        <p:nvSpPr>
          <p:cNvPr id="38934" name="Line 179"/>
          <p:cNvSpPr>
            <a:spLocks noChangeShapeType="1"/>
          </p:cNvSpPr>
          <p:nvPr/>
        </p:nvSpPr>
        <p:spPr bwMode="auto">
          <a:xfrm>
            <a:off x="1524000" y="3124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5" name="Line 180"/>
          <p:cNvSpPr>
            <a:spLocks noChangeShapeType="1"/>
          </p:cNvSpPr>
          <p:nvPr/>
        </p:nvSpPr>
        <p:spPr bwMode="auto">
          <a:xfrm>
            <a:off x="1828800" y="3124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6" name="Line 181"/>
          <p:cNvSpPr>
            <a:spLocks noChangeShapeType="1"/>
          </p:cNvSpPr>
          <p:nvPr/>
        </p:nvSpPr>
        <p:spPr bwMode="auto">
          <a:xfrm>
            <a:off x="2362200" y="3124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7" name="Line 182"/>
          <p:cNvSpPr>
            <a:spLocks noChangeShapeType="1"/>
          </p:cNvSpPr>
          <p:nvPr/>
        </p:nvSpPr>
        <p:spPr bwMode="auto">
          <a:xfrm>
            <a:off x="762000" y="3124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8" name="Text Box 184"/>
          <p:cNvSpPr txBox="1">
            <a:spLocks noChangeArrowheads="1"/>
          </p:cNvSpPr>
          <p:nvPr/>
        </p:nvSpPr>
        <p:spPr bwMode="auto">
          <a:xfrm>
            <a:off x="685800" y="3228975"/>
            <a:ext cx="7848600" cy="149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 sz="2800">
              <a:latin typeface="Garamond" pitchFamily="18" charset="0"/>
            </a:endParaRPr>
          </a:p>
          <a:p>
            <a:r>
              <a:rPr lang="ro-RO" altLang="en-US" sz="3600">
                <a:latin typeface="Garamond" pitchFamily="18" charset="0"/>
              </a:rPr>
              <a:t>d </a:t>
            </a:r>
            <a:r>
              <a:rPr lang="en-US" altLang="en-US" sz="3600">
                <a:latin typeface="Garamond" pitchFamily="18" charset="0"/>
              </a:rPr>
              <a:t>= x y z t + x y z t + x y z t</a:t>
            </a:r>
          </a:p>
          <a:p>
            <a:r>
              <a:rPr lang="en-US" altLang="en-US" sz="2800">
                <a:latin typeface="Garamond" pitchFamily="18" charset="0"/>
              </a:rPr>
              <a:t>   </a:t>
            </a:r>
          </a:p>
        </p:txBody>
      </p:sp>
      <p:sp>
        <p:nvSpPr>
          <p:cNvPr id="38939" name="Line 185"/>
          <p:cNvSpPr>
            <a:spLocks noChangeShapeType="1"/>
          </p:cNvSpPr>
          <p:nvPr/>
        </p:nvSpPr>
        <p:spPr bwMode="auto">
          <a:xfrm>
            <a:off x="762000" y="3810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40" name="Line 186"/>
          <p:cNvSpPr>
            <a:spLocks noChangeShapeType="1"/>
          </p:cNvSpPr>
          <p:nvPr/>
        </p:nvSpPr>
        <p:spPr bwMode="auto">
          <a:xfrm>
            <a:off x="1524000" y="3886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41" name="Line 187"/>
          <p:cNvSpPr>
            <a:spLocks noChangeShapeType="1"/>
          </p:cNvSpPr>
          <p:nvPr/>
        </p:nvSpPr>
        <p:spPr bwMode="auto">
          <a:xfrm>
            <a:off x="1828800" y="3886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42" name="Line 188"/>
          <p:cNvSpPr>
            <a:spLocks noChangeShapeType="1"/>
          </p:cNvSpPr>
          <p:nvPr/>
        </p:nvSpPr>
        <p:spPr bwMode="auto">
          <a:xfrm>
            <a:off x="2133600" y="3886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43" name="Line 189"/>
          <p:cNvSpPr>
            <a:spLocks noChangeShapeType="1"/>
          </p:cNvSpPr>
          <p:nvPr/>
        </p:nvSpPr>
        <p:spPr bwMode="auto">
          <a:xfrm>
            <a:off x="3124200" y="3886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44" name="Line 190"/>
          <p:cNvSpPr>
            <a:spLocks noChangeShapeType="1"/>
          </p:cNvSpPr>
          <p:nvPr/>
        </p:nvSpPr>
        <p:spPr bwMode="auto">
          <a:xfrm>
            <a:off x="3733800" y="3886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45" name="Line 191"/>
          <p:cNvSpPr>
            <a:spLocks noChangeShapeType="1"/>
          </p:cNvSpPr>
          <p:nvPr/>
        </p:nvSpPr>
        <p:spPr bwMode="auto">
          <a:xfrm>
            <a:off x="4038600" y="3886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46" name="Line 192"/>
          <p:cNvSpPr>
            <a:spLocks noChangeShapeType="1"/>
          </p:cNvSpPr>
          <p:nvPr/>
        </p:nvSpPr>
        <p:spPr bwMode="auto">
          <a:xfrm>
            <a:off x="4724400" y="3886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47" name="Text Box 193"/>
          <p:cNvSpPr txBox="1">
            <a:spLocks noChangeArrowheads="1"/>
          </p:cNvSpPr>
          <p:nvPr/>
        </p:nvSpPr>
        <p:spPr bwMode="auto">
          <a:xfrm>
            <a:off x="685800" y="3962400"/>
            <a:ext cx="7848600" cy="149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 sz="2800">
              <a:latin typeface="Garamond" pitchFamily="18" charset="0"/>
            </a:endParaRPr>
          </a:p>
          <a:p>
            <a:r>
              <a:rPr lang="ro-RO" altLang="en-US" sz="3600">
                <a:latin typeface="Garamond" pitchFamily="18" charset="0"/>
              </a:rPr>
              <a:t>e </a:t>
            </a:r>
            <a:r>
              <a:rPr lang="en-US" altLang="en-US" sz="3600">
                <a:latin typeface="Garamond" pitchFamily="18" charset="0"/>
              </a:rPr>
              <a:t>= x y z t + x y z t + x y z t</a:t>
            </a:r>
            <a:r>
              <a:rPr lang="ro-RO" altLang="en-US" sz="3600">
                <a:latin typeface="Garamond" pitchFamily="18" charset="0"/>
              </a:rPr>
              <a:t> </a:t>
            </a:r>
            <a:r>
              <a:rPr lang="en-US" altLang="en-US" sz="3600">
                <a:latin typeface="Garamond" pitchFamily="18" charset="0"/>
              </a:rPr>
              <a:t>+ x y z t</a:t>
            </a:r>
          </a:p>
          <a:p>
            <a:r>
              <a:rPr lang="en-US" altLang="en-US" sz="2800">
                <a:latin typeface="Garamond" pitchFamily="18" charset="0"/>
              </a:rPr>
              <a:t>   </a:t>
            </a:r>
          </a:p>
        </p:txBody>
      </p:sp>
      <p:sp>
        <p:nvSpPr>
          <p:cNvPr id="38948" name="Line 194"/>
          <p:cNvSpPr>
            <a:spLocks noChangeShapeType="1"/>
          </p:cNvSpPr>
          <p:nvPr/>
        </p:nvSpPr>
        <p:spPr bwMode="auto">
          <a:xfrm>
            <a:off x="1524000" y="4572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49" name="Line 195"/>
          <p:cNvSpPr>
            <a:spLocks noChangeShapeType="1"/>
          </p:cNvSpPr>
          <p:nvPr/>
        </p:nvSpPr>
        <p:spPr bwMode="auto">
          <a:xfrm>
            <a:off x="1828800" y="4572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50" name="Line 196"/>
          <p:cNvSpPr>
            <a:spLocks noChangeShapeType="1"/>
          </p:cNvSpPr>
          <p:nvPr/>
        </p:nvSpPr>
        <p:spPr bwMode="auto">
          <a:xfrm>
            <a:off x="2133600" y="4572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51" name="Line 197"/>
          <p:cNvSpPr>
            <a:spLocks noChangeShapeType="1"/>
          </p:cNvSpPr>
          <p:nvPr/>
        </p:nvSpPr>
        <p:spPr bwMode="auto">
          <a:xfrm>
            <a:off x="2438400" y="4572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52" name="Line 198"/>
          <p:cNvSpPr>
            <a:spLocks noChangeShapeType="1"/>
          </p:cNvSpPr>
          <p:nvPr/>
        </p:nvSpPr>
        <p:spPr bwMode="auto">
          <a:xfrm>
            <a:off x="3124200" y="4572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53" name="Line 199"/>
          <p:cNvSpPr>
            <a:spLocks noChangeShapeType="1"/>
          </p:cNvSpPr>
          <p:nvPr/>
        </p:nvSpPr>
        <p:spPr bwMode="auto">
          <a:xfrm>
            <a:off x="3429000" y="4572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54" name="Line 200"/>
          <p:cNvSpPr>
            <a:spLocks noChangeShapeType="1"/>
          </p:cNvSpPr>
          <p:nvPr/>
        </p:nvSpPr>
        <p:spPr bwMode="auto">
          <a:xfrm>
            <a:off x="3962400" y="4572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55" name="Line 201"/>
          <p:cNvSpPr>
            <a:spLocks noChangeShapeType="1"/>
          </p:cNvSpPr>
          <p:nvPr/>
        </p:nvSpPr>
        <p:spPr bwMode="auto">
          <a:xfrm>
            <a:off x="4724400" y="4572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56" name="Line 202"/>
          <p:cNvSpPr>
            <a:spLocks noChangeShapeType="1"/>
          </p:cNvSpPr>
          <p:nvPr/>
        </p:nvSpPr>
        <p:spPr bwMode="auto">
          <a:xfrm>
            <a:off x="5562600" y="4572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57" name="Line 203"/>
          <p:cNvSpPr>
            <a:spLocks noChangeShapeType="1"/>
          </p:cNvSpPr>
          <p:nvPr/>
        </p:nvSpPr>
        <p:spPr bwMode="auto">
          <a:xfrm>
            <a:off x="6629400" y="4572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58" name="Line 204"/>
          <p:cNvSpPr>
            <a:spLocks noChangeShapeType="1"/>
          </p:cNvSpPr>
          <p:nvPr/>
        </p:nvSpPr>
        <p:spPr bwMode="auto">
          <a:xfrm>
            <a:off x="6934200" y="4572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59" name="Line 205"/>
          <p:cNvSpPr>
            <a:spLocks noChangeShapeType="1"/>
          </p:cNvSpPr>
          <p:nvPr/>
        </p:nvSpPr>
        <p:spPr bwMode="auto">
          <a:xfrm>
            <a:off x="7239000" y="4572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60" name="Text Box 206"/>
          <p:cNvSpPr txBox="1">
            <a:spLocks noChangeArrowheads="1"/>
          </p:cNvSpPr>
          <p:nvPr/>
        </p:nvSpPr>
        <p:spPr bwMode="auto">
          <a:xfrm>
            <a:off x="685800" y="4752975"/>
            <a:ext cx="7848600" cy="149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 sz="2800">
              <a:latin typeface="Garamond" pitchFamily="18" charset="0"/>
            </a:endParaRPr>
          </a:p>
          <a:p>
            <a:r>
              <a:rPr lang="en-US" altLang="en-US" sz="3600">
                <a:latin typeface="Garamond" pitchFamily="18" charset="0"/>
              </a:rPr>
              <a:t>f</a:t>
            </a:r>
            <a:r>
              <a:rPr lang="ro-RO" altLang="en-US" sz="3600">
                <a:latin typeface="Garamond" pitchFamily="18" charset="0"/>
              </a:rPr>
              <a:t> </a:t>
            </a:r>
            <a:r>
              <a:rPr lang="en-US" altLang="en-US" sz="3600">
                <a:latin typeface="Garamond" pitchFamily="18" charset="0"/>
              </a:rPr>
              <a:t>= x y z t + x y z t + x y z t</a:t>
            </a:r>
            <a:r>
              <a:rPr lang="ro-RO" altLang="en-US" sz="3600">
                <a:latin typeface="Garamond" pitchFamily="18" charset="0"/>
              </a:rPr>
              <a:t> </a:t>
            </a:r>
            <a:r>
              <a:rPr lang="en-US" altLang="en-US" sz="3600">
                <a:latin typeface="Garamond" pitchFamily="18" charset="0"/>
              </a:rPr>
              <a:t>+ x y z t</a:t>
            </a:r>
          </a:p>
          <a:p>
            <a:r>
              <a:rPr lang="en-US" altLang="en-US" sz="2800">
                <a:latin typeface="Garamond" pitchFamily="18" charset="0"/>
              </a:rPr>
              <a:t>   </a:t>
            </a:r>
          </a:p>
        </p:txBody>
      </p:sp>
      <p:sp>
        <p:nvSpPr>
          <p:cNvPr id="38961" name="Line 207"/>
          <p:cNvSpPr>
            <a:spLocks noChangeShapeType="1"/>
          </p:cNvSpPr>
          <p:nvPr/>
        </p:nvSpPr>
        <p:spPr bwMode="auto">
          <a:xfrm>
            <a:off x="762000" y="5257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62" name="Line 208"/>
          <p:cNvSpPr>
            <a:spLocks noChangeShapeType="1"/>
          </p:cNvSpPr>
          <p:nvPr/>
        </p:nvSpPr>
        <p:spPr bwMode="auto">
          <a:xfrm>
            <a:off x="1447800" y="5410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63" name="Line 209"/>
          <p:cNvSpPr>
            <a:spLocks noChangeShapeType="1"/>
          </p:cNvSpPr>
          <p:nvPr/>
        </p:nvSpPr>
        <p:spPr bwMode="auto">
          <a:xfrm>
            <a:off x="1752600" y="5410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64" name="Line 210"/>
          <p:cNvSpPr>
            <a:spLocks noChangeShapeType="1"/>
          </p:cNvSpPr>
          <p:nvPr/>
        </p:nvSpPr>
        <p:spPr bwMode="auto">
          <a:xfrm>
            <a:off x="2057400" y="5410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65" name="Line 211"/>
          <p:cNvSpPr>
            <a:spLocks noChangeShapeType="1"/>
          </p:cNvSpPr>
          <p:nvPr/>
        </p:nvSpPr>
        <p:spPr bwMode="auto">
          <a:xfrm>
            <a:off x="3048000" y="5410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66" name="Line 212"/>
          <p:cNvSpPr>
            <a:spLocks noChangeShapeType="1"/>
          </p:cNvSpPr>
          <p:nvPr/>
        </p:nvSpPr>
        <p:spPr bwMode="auto">
          <a:xfrm>
            <a:off x="3352800" y="5410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67" name="Line 213"/>
          <p:cNvSpPr>
            <a:spLocks noChangeShapeType="1"/>
          </p:cNvSpPr>
          <p:nvPr/>
        </p:nvSpPr>
        <p:spPr bwMode="auto">
          <a:xfrm>
            <a:off x="3962400" y="5410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68" name="Line 214"/>
          <p:cNvSpPr>
            <a:spLocks noChangeShapeType="1"/>
          </p:cNvSpPr>
          <p:nvPr/>
        </p:nvSpPr>
        <p:spPr bwMode="auto">
          <a:xfrm>
            <a:off x="4648200" y="5410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69" name="Line 215"/>
          <p:cNvSpPr>
            <a:spLocks noChangeShapeType="1"/>
          </p:cNvSpPr>
          <p:nvPr/>
        </p:nvSpPr>
        <p:spPr bwMode="auto">
          <a:xfrm>
            <a:off x="4953000" y="5410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70" name="Line 216"/>
          <p:cNvSpPr>
            <a:spLocks noChangeShapeType="1"/>
          </p:cNvSpPr>
          <p:nvPr/>
        </p:nvSpPr>
        <p:spPr bwMode="auto">
          <a:xfrm>
            <a:off x="6248400" y="5410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71" name="Text Box 217"/>
          <p:cNvSpPr txBox="1">
            <a:spLocks noChangeArrowheads="1"/>
          </p:cNvSpPr>
          <p:nvPr/>
        </p:nvSpPr>
        <p:spPr bwMode="auto">
          <a:xfrm>
            <a:off x="685800" y="5438775"/>
            <a:ext cx="7848600" cy="149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 sz="2800">
              <a:latin typeface="Garamond" pitchFamily="18" charset="0"/>
            </a:endParaRPr>
          </a:p>
          <a:p>
            <a:r>
              <a:rPr lang="en-US" altLang="en-US" sz="3600">
                <a:latin typeface="Garamond" pitchFamily="18" charset="0"/>
              </a:rPr>
              <a:t>g</a:t>
            </a:r>
            <a:r>
              <a:rPr lang="ro-RO" altLang="en-US" sz="3600">
                <a:latin typeface="Garamond" pitchFamily="18" charset="0"/>
              </a:rPr>
              <a:t> </a:t>
            </a:r>
            <a:r>
              <a:rPr lang="en-US" altLang="en-US" sz="3600">
                <a:latin typeface="Garamond" pitchFamily="18" charset="0"/>
              </a:rPr>
              <a:t>= x y z t + x y z t + x y z t</a:t>
            </a:r>
          </a:p>
          <a:p>
            <a:r>
              <a:rPr lang="en-US" altLang="en-US" sz="2800">
                <a:latin typeface="Garamond" pitchFamily="18" charset="0"/>
              </a:rPr>
              <a:t>   </a:t>
            </a:r>
          </a:p>
        </p:txBody>
      </p:sp>
      <p:sp>
        <p:nvSpPr>
          <p:cNvPr id="38972" name="Line 218"/>
          <p:cNvSpPr>
            <a:spLocks noChangeShapeType="1"/>
          </p:cNvSpPr>
          <p:nvPr/>
        </p:nvSpPr>
        <p:spPr bwMode="auto">
          <a:xfrm>
            <a:off x="762000" y="6096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73" name="Line 219"/>
          <p:cNvSpPr>
            <a:spLocks noChangeShapeType="1"/>
          </p:cNvSpPr>
          <p:nvPr/>
        </p:nvSpPr>
        <p:spPr bwMode="auto">
          <a:xfrm>
            <a:off x="1524000" y="6096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74" name="Line 220"/>
          <p:cNvSpPr>
            <a:spLocks noChangeShapeType="1"/>
          </p:cNvSpPr>
          <p:nvPr/>
        </p:nvSpPr>
        <p:spPr bwMode="auto">
          <a:xfrm>
            <a:off x="1828800" y="6096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75" name="Line 221"/>
          <p:cNvSpPr>
            <a:spLocks noChangeShapeType="1"/>
          </p:cNvSpPr>
          <p:nvPr/>
        </p:nvSpPr>
        <p:spPr bwMode="auto">
          <a:xfrm>
            <a:off x="2133600" y="6096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76" name="Line 222"/>
          <p:cNvSpPr>
            <a:spLocks noChangeShapeType="1"/>
          </p:cNvSpPr>
          <p:nvPr/>
        </p:nvSpPr>
        <p:spPr bwMode="auto">
          <a:xfrm>
            <a:off x="2438400" y="6096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77" name="Line 223"/>
          <p:cNvSpPr>
            <a:spLocks noChangeShapeType="1"/>
          </p:cNvSpPr>
          <p:nvPr/>
        </p:nvSpPr>
        <p:spPr bwMode="auto">
          <a:xfrm>
            <a:off x="3124200" y="6096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78" name="Line 224"/>
          <p:cNvSpPr>
            <a:spLocks noChangeShapeType="1"/>
          </p:cNvSpPr>
          <p:nvPr/>
        </p:nvSpPr>
        <p:spPr bwMode="auto">
          <a:xfrm>
            <a:off x="3429000" y="6096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79" name="Line 225"/>
          <p:cNvSpPr>
            <a:spLocks noChangeShapeType="1"/>
          </p:cNvSpPr>
          <p:nvPr/>
        </p:nvSpPr>
        <p:spPr bwMode="auto">
          <a:xfrm>
            <a:off x="3733800" y="6096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80" name="Line 226"/>
          <p:cNvSpPr>
            <a:spLocks noChangeShapeType="1"/>
          </p:cNvSpPr>
          <p:nvPr/>
        </p:nvSpPr>
        <p:spPr bwMode="auto">
          <a:xfrm>
            <a:off x="4724400" y="6096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A0142D1B-7BD2-47E9-9B5B-48D14B31D599}" type="datetime5">
              <a:rPr lang="en-US" altLang="en-US"/>
              <a:pPr/>
              <a:t>15-Nov-23</a:t>
            </a:fld>
            <a:endParaRPr lang="en-US" altLang="en-US"/>
          </a:p>
        </p:txBody>
      </p:sp>
      <p:sp>
        <p:nvSpPr>
          <p:cNvPr id="6147" name="Slide Number Placeholder 6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>
                <a:latin typeface="Arial" charset="0"/>
              </a:rPr>
              <a:t> </a:t>
            </a:r>
            <a:fld id="{BD604441-5652-40DB-B46B-7602F41A7B71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35840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/>
              <a:t>BUFFER, NAND and NOR functions</a:t>
            </a:r>
          </a:p>
        </p:txBody>
      </p:sp>
      <p:pic>
        <p:nvPicPr>
          <p:cNvPr id="6149" name="Picture 4" descr="invgates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66800" y="3055938"/>
            <a:ext cx="6781800" cy="31924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6150" name="Group 14"/>
          <p:cNvGrpSpPr>
            <a:grpSpLocks/>
          </p:cNvGrpSpPr>
          <p:nvPr/>
        </p:nvGrpSpPr>
        <p:grpSpPr bwMode="auto">
          <a:xfrm>
            <a:off x="1752600" y="1447800"/>
            <a:ext cx="5334000" cy="1219200"/>
            <a:chOff x="1392" y="1104"/>
            <a:chExt cx="3216" cy="816"/>
          </a:xfrm>
        </p:grpSpPr>
        <p:pic>
          <p:nvPicPr>
            <p:cNvPr id="6151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884" t="83273" r="52803" b="1454"/>
            <a:stretch>
              <a:fillRect/>
            </a:stretch>
          </p:blipFill>
          <p:spPr bwMode="auto">
            <a:xfrm>
              <a:off x="1392" y="1104"/>
              <a:ext cx="1742" cy="8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152" name="Picture 11" descr="buffertb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20" y="1104"/>
              <a:ext cx="1486" cy="7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6153" name="Line 13"/>
            <p:cNvSpPr>
              <a:spLocks noChangeShapeType="1"/>
            </p:cNvSpPr>
            <p:nvPr/>
          </p:nvSpPr>
          <p:spPr bwMode="auto">
            <a:xfrm>
              <a:off x="1392" y="1920"/>
              <a:ext cx="3216" cy="0"/>
            </a:xfrm>
            <a:prstGeom prst="line">
              <a:avLst/>
            </a:prstGeom>
            <a:noFill/>
            <a:ln w="1905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20E5C50F-DD52-47E4-B3B7-C82E883E79CD}" type="datetime5">
              <a:rPr lang="en-US" altLang="en-US"/>
              <a:pPr/>
              <a:t>15-Nov-23</a:t>
            </a:fld>
            <a:endParaRPr lang="en-US" altLang="en-US"/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>
                <a:latin typeface="Arial" charset="0"/>
              </a:rPr>
              <a:t> </a:t>
            </a:r>
            <a:fld id="{011C6C84-F6A3-4FD4-BC73-4AF6C02D89F5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3665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/>
              <a:t>XOR and XNOR functions</a:t>
            </a:r>
          </a:p>
        </p:txBody>
      </p:sp>
      <p:grpSp>
        <p:nvGrpSpPr>
          <p:cNvPr id="7173" name="Group 9"/>
          <p:cNvGrpSpPr>
            <a:grpSpLocks/>
          </p:cNvGrpSpPr>
          <p:nvPr/>
        </p:nvGrpSpPr>
        <p:grpSpPr bwMode="auto">
          <a:xfrm>
            <a:off x="1676400" y="2438400"/>
            <a:ext cx="2819400" cy="990600"/>
            <a:chOff x="864" y="1248"/>
            <a:chExt cx="2064" cy="792"/>
          </a:xfrm>
        </p:grpSpPr>
        <p:sp>
          <p:nvSpPr>
            <p:cNvPr id="7244" name="AutoShape 4"/>
            <p:cNvSpPr>
              <a:spLocks noChangeArrowheads="1"/>
            </p:cNvSpPr>
            <p:nvPr/>
          </p:nvSpPr>
          <p:spPr bwMode="auto">
            <a:xfrm flipH="1">
              <a:off x="1536" y="1248"/>
              <a:ext cx="772" cy="792"/>
            </a:xfrm>
            <a:prstGeom prst="moon">
              <a:avLst>
                <a:gd name="adj" fmla="val 83847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7245" name="Freeform 5"/>
            <p:cNvSpPr>
              <a:spLocks/>
            </p:cNvSpPr>
            <p:nvPr/>
          </p:nvSpPr>
          <p:spPr bwMode="auto">
            <a:xfrm>
              <a:off x="1440" y="1248"/>
              <a:ext cx="96" cy="768"/>
            </a:xfrm>
            <a:custGeom>
              <a:avLst/>
              <a:gdLst>
                <a:gd name="T0" fmla="*/ 0 w 96"/>
                <a:gd name="T1" fmla="*/ 0 h 768"/>
                <a:gd name="T2" fmla="*/ 96 w 96"/>
                <a:gd name="T3" fmla="*/ 384 h 768"/>
                <a:gd name="T4" fmla="*/ 0 w 96"/>
                <a:gd name="T5" fmla="*/ 768 h 76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6" h="768">
                  <a:moveTo>
                    <a:pt x="0" y="0"/>
                  </a:moveTo>
                  <a:cubicBezTo>
                    <a:pt x="48" y="128"/>
                    <a:pt x="96" y="256"/>
                    <a:pt x="96" y="384"/>
                  </a:cubicBezTo>
                  <a:cubicBezTo>
                    <a:pt x="96" y="512"/>
                    <a:pt x="48" y="640"/>
                    <a:pt x="0" y="768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46" name="Line 6"/>
            <p:cNvSpPr>
              <a:spLocks noChangeShapeType="1"/>
            </p:cNvSpPr>
            <p:nvPr/>
          </p:nvSpPr>
          <p:spPr bwMode="auto">
            <a:xfrm flipH="1">
              <a:off x="864" y="1440"/>
              <a:ext cx="6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47" name="Line 7"/>
            <p:cNvSpPr>
              <a:spLocks noChangeShapeType="1"/>
            </p:cNvSpPr>
            <p:nvPr/>
          </p:nvSpPr>
          <p:spPr bwMode="auto">
            <a:xfrm flipH="1">
              <a:off x="864" y="1776"/>
              <a:ext cx="6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48" name="Line 8"/>
            <p:cNvSpPr>
              <a:spLocks noChangeShapeType="1"/>
            </p:cNvSpPr>
            <p:nvPr/>
          </p:nvSpPr>
          <p:spPr bwMode="auto">
            <a:xfrm flipH="1">
              <a:off x="2304" y="1632"/>
              <a:ext cx="6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366649" name="Group 57"/>
          <p:cNvGraphicFramePr>
            <a:graphicFrameLocks noGrp="1"/>
          </p:cNvGraphicFramePr>
          <p:nvPr>
            <p:ph idx="1"/>
          </p:nvPr>
        </p:nvGraphicFramePr>
        <p:xfrm>
          <a:off x="5410200" y="1447800"/>
          <a:ext cx="2590800" cy="1981200"/>
        </p:xfrm>
        <a:graphic>
          <a:graphicData uri="http://schemas.openxmlformats.org/drawingml/2006/table">
            <a:tbl>
              <a:tblPr/>
              <a:tblGrid>
                <a:gridCol w="5921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0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8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F = X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sym typeface="Symbol" pitchFamily="18" charset="2"/>
                        </a:rPr>
                        <a:t>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2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2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200" name="Text Box 59"/>
          <p:cNvSpPr txBox="1">
            <a:spLocks noChangeArrowheads="1"/>
          </p:cNvSpPr>
          <p:nvPr/>
        </p:nvSpPr>
        <p:spPr bwMode="auto">
          <a:xfrm>
            <a:off x="1295400" y="2895600"/>
            <a:ext cx="377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400"/>
              <a:t>Y</a:t>
            </a:r>
          </a:p>
        </p:txBody>
      </p:sp>
      <p:sp>
        <p:nvSpPr>
          <p:cNvPr id="7201" name="Text Box 60"/>
          <p:cNvSpPr txBox="1">
            <a:spLocks noChangeArrowheads="1"/>
          </p:cNvSpPr>
          <p:nvPr/>
        </p:nvSpPr>
        <p:spPr bwMode="auto">
          <a:xfrm>
            <a:off x="3886200" y="2438400"/>
            <a:ext cx="36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400"/>
              <a:t>F</a:t>
            </a:r>
          </a:p>
        </p:txBody>
      </p:sp>
      <p:sp>
        <p:nvSpPr>
          <p:cNvPr id="7202" name="Text Box 61"/>
          <p:cNvSpPr txBox="1">
            <a:spLocks noChangeArrowheads="1"/>
          </p:cNvSpPr>
          <p:nvPr/>
        </p:nvSpPr>
        <p:spPr bwMode="auto">
          <a:xfrm>
            <a:off x="2741613" y="26670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 sz="2400"/>
          </a:p>
        </p:txBody>
      </p:sp>
      <p:sp>
        <p:nvSpPr>
          <p:cNvPr id="366654" name="Text Box 62"/>
          <p:cNvSpPr txBox="1">
            <a:spLocks noChangeArrowheads="1"/>
          </p:cNvSpPr>
          <p:nvPr/>
        </p:nvSpPr>
        <p:spPr bwMode="auto">
          <a:xfrm>
            <a:off x="685800" y="1611313"/>
            <a:ext cx="3852721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dirty="0">
                <a:latin typeface="Garamond" pitchFamily="18" charset="0"/>
              </a:rPr>
              <a:t>XOR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: “not-equal” gate</a:t>
            </a:r>
          </a:p>
          <a:p>
            <a:pPr>
              <a:defRPr/>
            </a:pPr>
            <a:endParaRPr lang="en-US" dirty="0">
              <a:latin typeface="Garamond" pitchFamily="18" charset="0"/>
            </a:endParaRPr>
          </a:p>
        </p:txBody>
      </p:sp>
      <p:sp>
        <p:nvSpPr>
          <p:cNvPr id="7204" name="AutoShape 64"/>
          <p:cNvSpPr>
            <a:spLocks noChangeArrowheads="1"/>
          </p:cNvSpPr>
          <p:nvPr/>
        </p:nvSpPr>
        <p:spPr bwMode="auto">
          <a:xfrm flipH="1">
            <a:off x="2438400" y="5029200"/>
            <a:ext cx="1058863" cy="1066800"/>
          </a:xfrm>
          <a:prstGeom prst="moon">
            <a:avLst>
              <a:gd name="adj" fmla="val 83847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7205" name="Freeform 65"/>
          <p:cNvSpPr>
            <a:spLocks/>
          </p:cNvSpPr>
          <p:nvPr/>
        </p:nvSpPr>
        <p:spPr bwMode="auto">
          <a:xfrm>
            <a:off x="2286000" y="5029200"/>
            <a:ext cx="155575" cy="1066800"/>
          </a:xfrm>
          <a:custGeom>
            <a:avLst/>
            <a:gdLst>
              <a:gd name="T0" fmla="*/ 0 w 96"/>
              <a:gd name="T1" fmla="*/ 0 h 768"/>
              <a:gd name="T2" fmla="*/ 155575 w 96"/>
              <a:gd name="T3" fmla="*/ 533400 h 768"/>
              <a:gd name="T4" fmla="*/ 0 w 96"/>
              <a:gd name="T5" fmla="*/ 1066800 h 76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96" h="768">
                <a:moveTo>
                  <a:pt x="0" y="0"/>
                </a:moveTo>
                <a:cubicBezTo>
                  <a:pt x="48" y="128"/>
                  <a:pt x="96" y="256"/>
                  <a:pt x="96" y="384"/>
                </a:cubicBezTo>
                <a:cubicBezTo>
                  <a:pt x="96" y="512"/>
                  <a:pt x="48" y="640"/>
                  <a:pt x="0" y="768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6" name="Line 66"/>
          <p:cNvSpPr>
            <a:spLocks noChangeShapeType="1"/>
          </p:cNvSpPr>
          <p:nvPr/>
        </p:nvSpPr>
        <p:spPr bwMode="auto">
          <a:xfrm flipH="1">
            <a:off x="1524000" y="5268913"/>
            <a:ext cx="8524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7" name="Line 67"/>
          <p:cNvSpPr>
            <a:spLocks noChangeShapeType="1"/>
          </p:cNvSpPr>
          <p:nvPr/>
        </p:nvSpPr>
        <p:spPr bwMode="auto">
          <a:xfrm flipH="1">
            <a:off x="1524000" y="5715000"/>
            <a:ext cx="8524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8" name="Line 68"/>
          <p:cNvSpPr>
            <a:spLocks noChangeShapeType="1"/>
          </p:cNvSpPr>
          <p:nvPr/>
        </p:nvSpPr>
        <p:spPr bwMode="auto">
          <a:xfrm flipH="1">
            <a:off x="3657600" y="5562600"/>
            <a:ext cx="8524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366697" name="Group 105"/>
          <p:cNvGraphicFramePr>
            <a:graphicFrameLocks noGrp="1"/>
          </p:cNvGraphicFramePr>
          <p:nvPr/>
        </p:nvGraphicFramePr>
        <p:xfrm>
          <a:off x="5410200" y="3962400"/>
          <a:ext cx="2590800" cy="2133600"/>
        </p:xfrm>
        <a:graphic>
          <a:graphicData uri="http://schemas.openxmlformats.org/drawingml/2006/table">
            <a:tbl>
              <a:tblPr/>
              <a:tblGrid>
                <a:gridCol w="5921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0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8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F = X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sym typeface="Symbol" pitchFamily="18" charset="2"/>
                        </a:rPr>
                        <a:t>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2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2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235" name="Text Box 95"/>
          <p:cNvSpPr txBox="1">
            <a:spLocks noChangeArrowheads="1"/>
          </p:cNvSpPr>
          <p:nvPr/>
        </p:nvSpPr>
        <p:spPr bwMode="auto">
          <a:xfrm>
            <a:off x="1143000" y="50292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400"/>
              <a:t>X</a:t>
            </a:r>
          </a:p>
        </p:txBody>
      </p:sp>
      <p:sp>
        <p:nvSpPr>
          <p:cNvPr id="7236" name="Text Box 96"/>
          <p:cNvSpPr txBox="1">
            <a:spLocks noChangeArrowheads="1"/>
          </p:cNvSpPr>
          <p:nvPr/>
        </p:nvSpPr>
        <p:spPr bwMode="auto">
          <a:xfrm>
            <a:off x="1143000" y="5562600"/>
            <a:ext cx="377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400"/>
              <a:t>Y</a:t>
            </a:r>
          </a:p>
        </p:txBody>
      </p:sp>
      <p:sp>
        <p:nvSpPr>
          <p:cNvPr id="7237" name="Text Box 97"/>
          <p:cNvSpPr txBox="1">
            <a:spLocks noChangeArrowheads="1"/>
          </p:cNvSpPr>
          <p:nvPr/>
        </p:nvSpPr>
        <p:spPr bwMode="auto">
          <a:xfrm>
            <a:off x="3810000" y="5029200"/>
            <a:ext cx="36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400"/>
              <a:t>F</a:t>
            </a:r>
          </a:p>
        </p:txBody>
      </p:sp>
      <p:sp>
        <p:nvSpPr>
          <p:cNvPr id="7238" name="Text Box 98"/>
          <p:cNvSpPr txBox="1">
            <a:spLocks noChangeArrowheads="1"/>
          </p:cNvSpPr>
          <p:nvPr/>
        </p:nvSpPr>
        <p:spPr bwMode="auto">
          <a:xfrm>
            <a:off x="2589213" y="52578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 sz="2400"/>
          </a:p>
        </p:txBody>
      </p:sp>
      <p:sp>
        <p:nvSpPr>
          <p:cNvPr id="366691" name="Text Box 99"/>
          <p:cNvSpPr txBox="1">
            <a:spLocks noChangeArrowheads="1"/>
          </p:cNvSpPr>
          <p:nvPr/>
        </p:nvSpPr>
        <p:spPr bwMode="auto">
          <a:xfrm>
            <a:off x="685800" y="4202113"/>
            <a:ext cx="3512693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dirty="0">
                <a:latin typeface="Garamond" pitchFamily="18" charset="0"/>
              </a:rPr>
              <a:t>XNOR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: “equal” gate</a:t>
            </a:r>
          </a:p>
          <a:p>
            <a:pPr>
              <a:defRPr/>
            </a:pPr>
            <a:endParaRPr lang="en-US" dirty="0">
              <a:latin typeface="Garamond" pitchFamily="18" charset="0"/>
            </a:endParaRPr>
          </a:p>
        </p:txBody>
      </p:sp>
      <p:sp>
        <p:nvSpPr>
          <p:cNvPr id="7240" name="Line 100"/>
          <p:cNvSpPr>
            <a:spLocks noChangeShapeType="1"/>
          </p:cNvSpPr>
          <p:nvPr/>
        </p:nvSpPr>
        <p:spPr bwMode="auto">
          <a:xfrm>
            <a:off x="533400" y="3733800"/>
            <a:ext cx="8153400" cy="0"/>
          </a:xfrm>
          <a:prstGeom prst="line">
            <a:avLst/>
          </a:prstGeom>
          <a:noFill/>
          <a:ln w="25400">
            <a:solidFill>
              <a:schemeClr val="hlink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41" name="Line 106"/>
          <p:cNvSpPr>
            <a:spLocks noChangeShapeType="1"/>
          </p:cNvSpPr>
          <p:nvPr/>
        </p:nvSpPr>
        <p:spPr bwMode="auto">
          <a:xfrm>
            <a:off x="7239000" y="4114800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42" name="Oval 107"/>
          <p:cNvSpPr>
            <a:spLocks noChangeArrowheads="1"/>
          </p:cNvSpPr>
          <p:nvPr/>
        </p:nvSpPr>
        <p:spPr bwMode="auto">
          <a:xfrm>
            <a:off x="3505200" y="5486400"/>
            <a:ext cx="152400" cy="1524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7243" name="Text Box 108"/>
          <p:cNvSpPr txBox="1">
            <a:spLocks noChangeArrowheads="1"/>
          </p:cNvSpPr>
          <p:nvPr/>
        </p:nvSpPr>
        <p:spPr bwMode="auto">
          <a:xfrm>
            <a:off x="1295400" y="24384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400"/>
              <a:t>X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9643246B-3849-4FF5-A378-6963CEF173E7}" type="datetime5">
              <a:rPr lang="en-US" altLang="en-US"/>
              <a:pPr/>
              <a:t>15-Nov-23</a:t>
            </a:fld>
            <a:endParaRPr lang="en-US" altLang="en-US"/>
          </a:p>
        </p:txBody>
      </p:sp>
      <p:sp>
        <p:nvSpPr>
          <p:cNvPr id="819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>
                <a:latin typeface="Arial" charset="0"/>
              </a:rPr>
              <a:t> </a:t>
            </a:r>
            <a:fld id="{E7036648-C1C5-4DBC-BD43-579BE2339333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3686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/>
              <a:t>NAND Logic Gate</a:t>
            </a:r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8229600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It is also known as the </a:t>
            </a:r>
            <a:r>
              <a:rPr lang="ro-RO" dirty="0"/>
              <a:t>“</a:t>
            </a:r>
            <a:r>
              <a:rPr lang="en-US" dirty="0"/>
              <a:t>universal gate” because any digital circuit may be implemented using only NAND gates.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/>
              <a:t>To prove this, it is sufficient to show that AND, OR and NOT gates can be implemented using only NAND gates.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83DF75EA-57CA-4E7C-8B79-C7DC45AE4442}" type="datetime5">
              <a:rPr lang="en-US" altLang="en-US"/>
              <a:pPr/>
              <a:t>15-Nov-23</a:t>
            </a:fld>
            <a:endParaRPr lang="en-US" altLang="en-US"/>
          </a:p>
        </p:txBody>
      </p:sp>
      <p:sp>
        <p:nvSpPr>
          <p:cNvPr id="921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>
                <a:latin typeface="Arial" charset="0"/>
              </a:rPr>
              <a:t> </a:t>
            </a:r>
            <a:fld id="{006BED7E-313C-41C1-9761-2A6527FA4DD8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3696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/>
              <a:t>NAND Use</a:t>
            </a:r>
          </a:p>
        </p:txBody>
      </p:sp>
      <p:grpSp>
        <p:nvGrpSpPr>
          <p:cNvPr id="9221" name="Group 187"/>
          <p:cNvGrpSpPr>
            <a:grpSpLocks/>
          </p:cNvGrpSpPr>
          <p:nvPr/>
        </p:nvGrpSpPr>
        <p:grpSpPr bwMode="auto">
          <a:xfrm>
            <a:off x="457200" y="2057400"/>
            <a:ext cx="5554663" cy="4595813"/>
            <a:chOff x="288" y="1296"/>
            <a:chExt cx="3499" cy="2895"/>
          </a:xfrm>
        </p:grpSpPr>
        <p:grpSp>
          <p:nvGrpSpPr>
            <p:cNvPr id="9293" name="Group 99"/>
            <p:cNvGrpSpPr>
              <a:grpSpLocks/>
            </p:cNvGrpSpPr>
            <p:nvPr/>
          </p:nvGrpSpPr>
          <p:grpSpPr bwMode="auto">
            <a:xfrm>
              <a:off x="288" y="1296"/>
              <a:ext cx="2612" cy="2400"/>
              <a:chOff x="384" y="1056"/>
              <a:chExt cx="3168" cy="2544"/>
            </a:xfrm>
          </p:grpSpPr>
          <p:sp>
            <p:nvSpPr>
              <p:cNvPr id="9296" name="AutoShape 8"/>
              <p:cNvSpPr>
                <a:spLocks noChangeArrowheads="1"/>
              </p:cNvSpPr>
              <p:nvPr/>
            </p:nvSpPr>
            <p:spPr bwMode="auto">
              <a:xfrm>
                <a:off x="1132" y="1152"/>
                <a:ext cx="429" cy="365"/>
              </a:xfrm>
              <a:prstGeom prst="flowChartDelay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9297" name="Line 9"/>
              <p:cNvSpPr>
                <a:spLocks noChangeShapeType="1"/>
              </p:cNvSpPr>
              <p:nvPr/>
            </p:nvSpPr>
            <p:spPr bwMode="auto">
              <a:xfrm>
                <a:off x="783" y="1233"/>
                <a:ext cx="349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98" name="Line 10"/>
              <p:cNvSpPr>
                <a:spLocks noChangeShapeType="1"/>
              </p:cNvSpPr>
              <p:nvPr/>
            </p:nvSpPr>
            <p:spPr bwMode="auto">
              <a:xfrm>
                <a:off x="1644" y="1333"/>
                <a:ext cx="349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99" name="Line 11"/>
              <p:cNvSpPr>
                <a:spLocks noChangeShapeType="1"/>
              </p:cNvSpPr>
              <p:nvPr/>
            </p:nvSpPr>
            <p:spPr bwMode="auto">
              <a:xfrm>
                <a:off x="783" y="1437"/>
                <a:ext cx="349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00" name="Oval 17"/>
              <p:cNvSpPr>
                <a:spLocks noChangeArrowheads="1"/>
              </p:cNvSpPr>
              <p:nvPr/>
            </p:nvSpPr>
            <p:spPr bwMode="auto">
              <a:xfrm>
                <a:off x="1561" y="1287"/>
                <a:ext cx="84" cy="92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endParaRPr lang="en-US" altLang="en-US"/>
              </a:p>
            </p:txBody>
          </p:sp>
          <p:grpSp>
            <p:nvGrpSpPr>
              <p:cNvPr id="9301" name="Group 50"/>
              <p:cNvGrpSpPr>
                <a:grpSpLocks/>
              </p:cNvGrpSpPr>
              <p:nvPr/>
            </p:nvGrpSpPr>
            <p:grpSpPr bwMode="auto">
              <a:xfrm>
                <a:off x="419" y="1939"/>
                <a:ext cx="1210" cy="365"/>
                <a:chOff x="375" y="1363"/>
                <a:chExt cx="2227" cy="652"/>
              </a:xfrm>
            </p:grpSpPr>
            <p:sp>
              <p:nvSpPr>
                <p:cNvPr id="9341" name="AutoShape 51"/>
                <p:cNvSpPr>
                  <a:spLocks noChangeArrowheads="1"/>
                </p:cNvSpPr>
                <p:nvPr/>
              </p:nvSpPr>
              <p:spPr bwMode="auto">
                <a:xfrm>
                  <a:off x="1018" y="1363"/>
                  <a:ext cx="788" cy="652"/>
                </a:xfrm>
                <a:prstGeom prst="flowChartDelay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9342" name="Line 52"/>
                <p:cNvSpPr>
                  <a:spLocks noChangeShapeType="1"/>
                </p:cNvSpPr>
                <p:nvPr/>
              </p:nvSpPr>
              <p:spPr bwMode="auto">
                <a:xfrm>
                  <a:off x="375" y="1507"/>
                  <a:ext cx="643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43" name="Line 53"/>
                <p:cNvSpPr>
                  <a:spLocks noChangeShapeType="1"/>
                </p:cNvSpPr>
                <p:nvPr/>
              </p:nvSpPr>
              <p:spPr bwMode="auto">
                <a:xfrm>
                  <a:off x="1959" y="1686"/>
                  <a:ext cx="643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44" name="Line 54"/>
                <p:cNvSpPr>
                  <a:spLocks noChangeShapeType="1"/>
                </p:cNvSpPr>
                <p:nvPr/>
              </p:nvSpPr>
              <p:spPr bwMode="auto">
                <a:xfrm>
                  <a:off x="375" y="1872"/>
                  <a:ext cx="643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45" name="Oval 55"/>
                <p:cNvSpPr>
                  <a:spLocks noChangeArrowheads="1"/>
                </p:cNvSpPr>
                <p:nvPr/>
              </p:nvSpPr>
              <p:spPr bwMode="auto">
                <a:xfrm>
                  <a:off x="1807" y="1605"/>
                  <a:ext cx="154" cy="164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9302" name="Group 56"/>
              <p:cNvGrpSpPr>
                <a:grpSpLocks/>
              </p:cNvGrpSpPr>
              <p:nvPr/>
            </p:nvGrpSpPr>
            <p:grpSpPr bwMode="auto">
              <a:xfrm>
                <a:off x="1609" y="1939"/>
                <a:ext cx="1210" cy="365"/>
                <a:chOff x="375" y="1363"/>
                <a:chExt cx="2227" cy="652"/>
              </a:xfrm>
            </p:grpSpPr>
            <p:sp>
              <p:nvSpPr>
                <p:cNvPr id="9336" name="AutoShape 57"/>
                <p:cNvSpPr>
                  <a:spLocks noChangeArrowheads="1"/>
                </p:cNvSpPr>
                <p:nvPr/>
              </p:nvSpPr>
              <p:spPr bwMode="auto">
                <a:xfrm>
                  <a:off x="1018" y="1363"/>
                  <a:ext cx="788" cy="652"/>
                </a:xfrm>
                <a:prstGeom prst="flowChartDelay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9337" name="Line 58"/>
                <p:cNvSpPr>
                  <a:spLocks noChangeShapeType="1"/>
                </p:cNvSpPr>
                <p:nvPr/>
              </p:nvSpPr>
              <p:spPr bwMode="auto">
                <a:xfrm>
                  <a:off x="375" y="1507"/>
                  <a:ext cx="643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38" name="Line 59"/>
                <p:cNvSpPr>
                  <a:spLocks noChangeShapeType="1"/>
                </p:cNvSpPr>
                <p:nvPr/>
              </p:nvSpPr>
              <p:spPr bwMode="auto">
                <a:xfrm>
                  <a:off x="1959" y="1686"/>
                  <a:ext cx="643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39" name="Line 60"/>
                <p:cNvSpPr>
                  <a:spLocks noChangeShapeType="1"/>
                </p:cNvSpPr>
                <p:nvPr/>
              </p:nvSpPr>
              <p:spPr bwMode="auto">
                <a:xfrm>
                  <a:off x="375" y="1872"/>
                  <a:ext cx="643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40" name="Oval 61"/>
                <p:cNvSpPr>
                  <a:spLocks noChangeArrowheads="1"/>
                </p:cNvSpPr>
                <p:nvPr/>
              </p:nvSpPr>
              <p:spPr bwMode="auto">
                <a:xfrm>
                  <a:off x="1807" y="1605"/>
                  <a:ext cx="154" cy="164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9303" name="Group 62"/>
              <p:cNvGrpSpPr>
                <a:grpSpLocks/>
              </p:cNvGrpSpPr>
              <p:nvPr/>
            </p:nvGrpSpPr>
            <p:grpSpPr bwMode="auto">
              <a:xfrm>
                <a:off x="758" y="2707"/>
                <a:ext cx="1210" cy="365"/>
                <a:chOff x="375" y="1363"/>
                <a:chExt cx="2227" cy="652"/>
              </a:xfrm>
            </p:grpSpPr>
            <p:sp>
              <p:nvSpPr>
                <p:cNvPr id="9331" name="AutoShape 63"/>
                <p:cNvSpPr>
                  <a:spLocks noChangeArrowheads="1"/>
                </p:cNvSpPr>
                <p:nvPr/>
              </p:nvSpPr>
              <p:spPr bwMode="auto">
                <a:xfrm>
                  <a:off x="1018" y="1363"/>
                  <a:ext cx="788" cy="652"/>
                </a:xfrm>
                <a:prstGeom prst="flowChartDelay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9332" name="Line 64"/>
                <p:cNvSpPr>
                  <a:spLocks noChangeShapeType="1"/>
                </p:cNvSpPr>
                <p:nvPr/>
              </p:nvSpPr>
              <p:spPr bwMode="auto">
                <a:xfrm>
                  <a:off x="375" y="1507"/>
                  <a:ext cx="643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33" name="Line 65"/>
                <p:cNvSpPr>
                  <a:spLocks noChangeShapeType="1"/>
                </p:cNvSpPr>
                <p:nvPr/>
              </p:nvSpPr>
              <p:spPr bwMode="auto">
                <a:xfrm>
                  <a:off x="1959" y="1686"/>
                  <a:ext cx="643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34" name="Line 66"/>
                <p:cNvSpPr>
                  <a:spLocks noChangeShapeType="1"/>
                </p:cNvSpPr>
                <p:nvPr/>
              </p:nvSpPr>
              <p:spPr bwMode="auto">
                <a:xfrm>
                  <a:off x="375" y="1872"/>
                  <a:ext cx="643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35" name="Oval 67"/>
                <p:cNvSpPr>
                  <a:spLocks noChangeArrowheads="1"/>
                </p:cNvSpPr>
                <p:nvPr/>
              </p:nvSpPr>
              <p:spPr bwMode="auto">
                <a:xfrm>
                  <a:off x="1807" y="1605"/>
                  <a:ext cx="154" cy="164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9304" name="Group 68"/>
              <p:cNvGrpSpPr>
                <a:grpSpLocks/>
              </p:cNvGrpSpPr>
              <p:nvPr/>
            </p:nvGrpSpPr>
            <p:grpSpPr bwMode="auto">
              <a:xfrm>
                <a:off x="768" y="3235"/>
                <a:ext cx="1210" cy="365"/>
                <a:chOff x="375" y="1363"/>
                <a:chExt cx="2227" cy="652"/>
              </a:xfrm>
            </p:grpSpPr>
            <p:sp>
              <p:nvSpPr>
                <p:cNvPr id="9326" name="AutoShape 69"/>
                <p:cNvSpPr>
                  <a:spLocks noChangeArrowheads="1"/>
                </p:cNvSpPr>
                <p:nvPr/>
              </p:nvSpPr>
              <p:spPr bwMode="auto">
                <a:xfrm>
                  <a:off x="1018" y="1363"/>
                  <a:ext cx="788" cy="652"/>
                </a:xfrm>
                <a:prstGeom prst="flowChartDelay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9327" name="Line 70"/>
                <p:cNvSpPr>
                  <a:spLocks noChangeShapeType="1"/>
                </p:cNvSpPr>
                <p:nvPr/>
              </p:nvSpPr>
              <p:spPr bwMode="auto">
                <a:xfrm>
                  <a:off x="375" y="1507"/>
                  <a:ext cx="643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28" name="Line 71"/>
                <p:cNvSpPr>
                  <a:spLocks noChangeShapeType="1"/>
                </p:cNvSpPr>
                <p:nvPr/>
              </p:nvSpPr>
              <p:spPr bwMode="auto">
                <a:xfrm>
                  <a:off x="1959" y="1686"/>
                  <a:ext cx="643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29" name="Line 72"/>
                <p:cNvSpPr>
                  <a:spLocks noChangeShapeType="1"/>
                </p:cNvSpPr>
                <p:nvPr/>
              </p:nvSpPr>
              <p:spPr bwMode="auto">
                <a:xfrm>
                  <a:off x="375" y="1872"/>
                  <a:ext cx="643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30" name="Oval 73"/>
                <p:cNvSpPr>
                  <a:spLocks noChangeArrowheads="1"/>
                </p:cNvSpPr>
                <p:nvPr/>
              </p:nvSpPr>
              <p:spPr bwMode="auto">
                <a:xfrm>
                  <a:off x="1807" y="1605"/>
                  <a:ext cx="154" cy="164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9305" name="Group 74"/>
              <p:cNvGrpSpPr>
                <a:grpSpLocks/>
              </p:cNvGrpSpPr>
              <p:nvPr/>
            </p:nvGrpSpPr>
            <p:grpSpPr bwMode="auto">
              <a:xfrm>
                <a:off x="1958" y="2976"/>
                <a:ext cx="1210" cy="365"/>
                <a:chOff x="375" y="1363"/>
                <a:chExt cx="2227" cy="652"/>
              </a:xfrm>
            </p:grpSpPr>
            <p:sp>
              <p:nvSpPr>
                <p:cNvPr id="9321" name="AutoShape 75"/>
                <p:cNvSpPr>
                  <a:spLocks noChangeArrowheads="1"/>
                </p:cNvSpPr>
                <p:nvPr/>
              </p:nvSpPr>
              <p:spPr bwMode="auto">
                <a:xfrm>
                  <a:off x="1018" y="1363"/>
                  <a:ext cx="788" cy="652"/>
                </a:xfrm>
                <a:prstGeom prst="flowChartDelay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9322" name="Line 76"/>
                <p:cNvSpPr>
                  <a:spLocks noChangeShapeType="1"/>
                </p:cNvSpPr>
                <p:nvPr/>
              </p:nvSpPr>
              <p:spPr bwMode="auto">
                <a:xfrm>
                  <a:off x="375" y="1507"/>
                  <a:ext cx="643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23" name="Line 77"/>
                <p:cNvSpPr>
                  <a:spLocks noChangeShapeType="1"/>
                </p:cNvSpPr>
                <p:nvPr/>
              </p:nvSpPr>
              <p:spPr bwMode="auto">
                <a:xfrm>
                  <a:off x="1959" y="1686"/>
                  <a:ext cx="643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24" name="Line 78"/>
                <p:cNvSpPr>
                  <a:spLocks noChangeShapeType="1"/>
                </p:cNvSpPr>
                <p:nvPr/>
              </p:nvSpPr>
              <p:spPr bwMode="auto">
                <a:xfrm>
                  <a:off x="375" y="1872"/>
                  <a:ext cx="643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25" name="Oval 79"/>
                <p:cNvSpPr>
                  <a:spLocks noChangeArrowheads="1"/>
                </p:cNvSpPr>
                <p:nvPr/>
              </p:nvSpPr>
              <p:spPr bwMode="auto">
                <a:xfrm>
                  <a:off x="1807" y="1605"/>
                  <a:ext cx="154" cy="164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sp>
            <p:nvSpPr>
              <p:cNvPr id="9306" name="Line 80"/>
              <p:cNvSpPr>
                <a:spLocks noChangeShapeType="1"/>
              </p:cNvSpPr>
              <p:nvPr/>
            </p:nvSpPr>
            <p:spPr bwMode="auto">
              <a:xfrm>
                <a:off x="773" y="1248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07" name="Line 81"/>
              <p:cNvSpPr>
                <a:spLocks noChangeShapeType="1"/>
              </p:cNvSpPr>
              <p:nvPr/>
            </p:nvSpPr>
            <p:spPr bwMode="auto">
              <a:xfrm>
                <a:off x="1609" y="2016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08" name="Line 82"/>
              <p:cNvSpPr>
                <a:spLocks noChangeShapeType="1"/>
              </p:cNvSpPr>
              <p:nvPr/>
            </p:nvSpPr>
            <p:spPr bwMode="auto">
              <a:xfrm>
                <a:off x="758" y="2784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09" name="Line 83"/>
              <p:cNvSpPr>
                <a:spLocks noChangeShapeType="1"/>
              </p:cNvSpPr>
              <p:nvPr/>
            </p:nvSpPr>
            <p:spPr bwMode="auto">
              <a:xfrm>
                <a:off x="758" y="3312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10" name="Line 84"/>
              <p:cNvSpPr>
                <a:spLocks noChangeShapeType="1"/>
              </p:cNvSpPr>
              <p:nvPr/>
            </p:nvSpPr>
            <p:spPr bwMode="auto">
              <a:xfrm>
                <a:off x="409" y="1344"/>
                <a:ext cx="349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11" name="Line 85"/>
              <p:cNvSpPr>
                <a:spLocks noChangeShapeType="1"/>
              </p:cNvSpPr>
              <p:nvPr/>
            </p:nvSpPr>
            <p:spPr bwMode="auto">
              <a:xfrm>
                <a:off x="409" y="2880"/>
                <a:ext cx="349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12" name="Line 86"/>
              <p:cNvSpPr>
                <a:spLocks noChangeShapeType="1"/>
              </p:cNvSpPr>
              <p:nvPr/>
            </p:nvSpPr>
            <p:spPr bwMode="auto">
              <a:xfrm>
                <a:off x="409" y="3408"/>
                <a:ext cx="349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13" name="Line 87"/>
              <p:cNvSpPr>
                <a:spLocks noChangeShapeType="1"/>
              </p:cNvSpPr>
              <p:nvPr/>
            </p:nvSpPr>
            <p:spPr bwMode="auto">
              <a:xfrm>
                <a:off x="1958" y="2880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14" name="Line 88"/>
              <p:cNvSpPr>
                <a:spLocks noChangeShapeType="1"/>
              </p:cNvSpPr>
              <p:nvPr/>
            </p:nvSpPr>
            <p:spPr bwMode="auto">
              <a:xfrm>
                <a:off x="1958" y="3264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15" name="Text Box 89"/>
              <p:cNvSpPr txBox="1">
                <a:spLocks noChangeArrowheads="1"/>
              </p:cNvSpPr>
              <p:nvPr/>
            </p:nvSpPr>
            <p:spPr bwMode="auto">
              <a:xfrm>
                <a:off x="384" y="1152"/>
                <a:ext cx="287" cy="2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r>
                  <a:rPr lang="en-US" altLang="en-US"/>
                  <a:t>X</a:t>
                </a:r>
              </a:p>
            </p:txBody>
          </p:sp>
          <p:sp>
            <p:nvSpPr>
              <p:cNvPr id="9316" name="Text Box 91"/>
              <p:cNvSpPr txBox="1">
                <a:spLocks noChangeArrowheads="1"/>
              </p:cNvSpPr>
              <p:nvPr/>
            </p:nvSpPr>
            <p:spPr bwMode="auto">
              <a:xfrm>
                <a:off x="384" y="2697"/>
                <a:ext cx="287" cy="2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r>
                  <a:rPr lang="en-US" altLang="en-US"/>
                  <a:t>X</a:t>
                </a:r>
              </a:p>
            </p:txBody>
          </p:sp>
          <p:sp>
            <p:nvSpPr>
              <p:cNvPr id="369756" name="Text Box 92"/>
              <p:cNvSpPr txBox="1">
                <a:spLocks noChangeArrowheads="1"/>
              </p:cNvSpPr>
              <p:nvPr/>
            </p:nvSpPr>
            <p:spPr bwMode="auto">
              <a:xfrm>
                <a:off x="1919" y="1056"/>
                <a:ext cx="1633" cy="6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/>
                  <a:t>F = (X</a:t>
                </a:r>
                <a:r>
                  <a:rPr lang="en-US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•X)</a:t>
                </a:r>
              </a:p>
              <a:p>
                <a:pPr>
                  <a:defRPr/>
                </a:pPr>
                <a:r>
                  <a:rPr lang="en-US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   = X</a:t>
                </a:r>
                <a:r>
                  <a:rPr lang="ro-RO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 </a:t>
                </a:r>
                <a:r>
                  <a:rPr lang="en-US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+</a:t>
                </a:r>
                <a:r>
                  <a:rPr lang="ro-RO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 </a:t>
                </a:r>
                <a:r>
                  <a:rPr lang="en-US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X </a:t>
                </a:r>
              </a:p>
              <a:p>
                <a:pPr>
                  <a:defRPr/>
                </a:pPr>
                <a:r>
                  <a:rPr lang="en-US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   = X</a:t>
                </a:r>
                <a:endParaRPr lang="en-US"/>
              </a:p>
            </p:txBody>
          </p:sp>
          <p:sp>
            <p:nvSpPr>
              <p:cNvPr id="9318" name="Text Box 94"/>
              <p:cNvSpPr txBox="1">
                <a:spLocks noChangeArrowheads="1"/>
              </p:cNvSpPr>
              <p:nvPr/>
            </p:nvSpPr>
            <p:spPr bwMode="auto">
              <a:xfrm>
                <a:off x="384" y="1833"/>
                <a:ext cx="287" cy="2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r>
                  <a:rPr lang="en-US" altLang="en-US"/>
                  <a:t>X</a:t>
                </a:r>
              </a:p>
            </p:txBody>
          </p:sp>
          <p:sp>
            <p:nvSpPr>
              <p:cNvPr id="9319" name="Text Box 95"/>
              <p:cNvSpPr txBox="1">
                <a:spLocks noChangeArrowheads="1"/>
              </p:cNvSpPr>
              <p:nvPr/>
            </p:nvSpPr>
            <p:spPr bwMode="auto">
              <a:xfrm>
                <a:off x="384" y="2025"/>
                <a:ext cx="287" cy="2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r>
                  <a:rPr lang="en-US" altLang="en-US"/>
                  <a:t>Y</a:t>
                </a:r>
              </a:p>
            </p:txBody>
          </p:sp>
          <p:sp>
            <p:nvSpPr>
              <p:cNvPr id="9320" name="Text Box 96"/>
              <p:cNvSpPr txBox="1">
                <a:spLocks noChangeArrowheads="1"/>
              </p:cNvSpPr>
              <p:nvPr/>
            </p:nvSpPr>
            <p:spPr bwMode="auto">
              <a:xfrm>
                <a:off x="384" y="3216"/>
                <a:ext cx="287" cy="2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r>
                  <a:rPr lang="en-US" altLang="en-US"/>
                  <a:t>Y</a:t>
                </a:r>
              </a:p>
            </p:txBody>
          </p:sp>
        </p:grpSp>
        <p:sp>
          <p:nvSpPr>
            <p:cNvPr id="369761" name="Text Box 97"/>
            <p:cNvSpPr txBox="1">
              <a:spLocks noChangeArrowheads="1"/>
            </p:cNvSpPr>
            <p:nvPr/>
          </p:nvSpPr>
          <p:spPr bwMode="auto">
            <a:xfrm>
              <a:off x="2135" y="2002"/>
              <a:ext cx="1531" cy="12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30000"/>
                </a:lnSpc>
                <a:defRPr/>
              </a:pPr>
              <a:r>
                <a:rPr lang="en-US"/>
                <a:t>F = ((X</a:t>
              </a: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•Y) •</a:t>
              </a:r>
              <a:r>
                <a:rPr lang="en-US"/>
                <a:t>(X</a:t>
              </a: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•Y)) </a:t>
              </a:r>
            </a:p>
            <a:p>
              <a:pPr>
                <a:lnSpc>
                  <a:spcPct val="130000"/>
                </a:lnSpc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  = (</a:t>
              </a:r>
              <a:r>
                <a:rPr lang="en-US"/>
                <a:t>X</a:t>
              </a: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•Y) + (</a:t>
              </a:r>
              <a:r>
                <a:rPr lang="en-US"/>
                <a:t>X</a:t>
              </a: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•Y) </a:t>
              </a:r>
            </a:p>
            <a:p>
              <a:pPr>
                <a:lnSpc>
                  <a:spcPct val="140000"/>
                </a:lnSpc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  = (</a:t>
              </a:r>
              <a:r>
                <a:rPr lang="en-US"/>
                <a:t>X</a:t>
              </a: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•Y) = (X + Y)</a:t>
              </a:r>
            </a:p>
            <a:p>
              <a:pPr>
                <a:lnSpc>
                  <a:spcPct val="140000"/>
                </a:lnSpc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  = X •Y</a:t>
              </a:r>
            </a:p>
            <a:p>
              <a:pPr>
                <a:lnSpc>
                  <a:spcPct val="130000"/>
                </a:lnSpc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  = X•Y</a:t>
              </a:r>
            </a:p>
          </p:txBody>
        </p:sp>
        <p:sp>
          <p:nvSpPr>
            <p:cNvPr id="369762" name="Text Box 98"/>
            <p:cNvSpPr txBox="1">
              <a:spLocks noChangeArrowheads="1"/>
            </p:cNvSpPr>
            <p:nvPr/>
          </p:nvSpPr>
          <p:spPr bwMode="auto">
            <a:xfrm>
              <a:off x="2256" y="3407"/>
              <a:ext cx="1531" cy="7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40000"/>
                </a:lnSpc>
                <a:defRPr/>
              </a:pPr>
              <a:r>
                <a:rPr lang="en-US"/>
                <a:t>F = (X </a:t>
              </a: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• Y) </a:t>
              </a:r>
            </a:p>
            <a:p>
              <a:pPr>
                <a:lnSpc>
                  <a:spcPct val="140000"/>
                </a:lnSpc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  = X + Y</a:t>
              </a:r>
            </a:p>
            <a:p>
              <a:pPr>
                <a:lnSpc>
                  <a:spcPct val="140000"/>
                </a:lnSpc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  = X + Y</a:t>
              </a:r>
            </a:p>
          </p:txBody>
        </p:sp>
      </p:grpSp>
      <p:grpSp>
        <p:nvGrpSpPr>
          <p:cNvPr id="9222" name="Group 179"/>
          <p:cNvGrpSpPr>
            <a:grpSpLocks/>
          </p:cNvGrpSpPr>
          <p:nvPr/>
        </p:nvGrpSpPr>
        <p:grpSpPr bwMode="auto">
          <a:xfrm>
            <a:off x="5486400" y="1905000"/>
            <a:ext cx="3810000" cy="3795713"/>
            <a:chOff x="3360" y="1200"/>
            <a:chExt cx="2400" cy="2391"/>
          </a:xfrm>
        </p:grpSpPr>
        <p:grpSp>
          <p:nvGrpSpPr>
            <p:cNvPr id="9251" name="Group 108"/>
            <p:cNvGrpSpPr>
              <a:grpSpLocks/>
            </p:cNvGrpSpPr>
            <p:nvPr/>
          </p:nvGrpSpPr>
          <p:grpSpPr bwMode="auto">
            <a:xfrm>
              <a:off x="3389" y="1991"/>
              <a:ext cx="1003" cy="352"/>
              <a:chOff x="375" y="1363"/>
              <a:chExt cx="2227" cy="652"/>
            </a:xfrm>
          </p:grpSpPr>
          <p:sp>
            <p:nvSpPr>
              <p:cNvPr id="9288" name="AutoShape 109"/>
              <p:cNvSpPr>
                <a:spLocks noChangeArrowheads="1"/>
              </p:cNvSpPr>
              <p:nvPr/>
            </p:nvSpPr>
            <p:spPr bwMode="auto">
              <a:xfrm>
                <a:off x="1018" y="1363"/>
                <a:ext cx="788" cy="652"/>
              </a:xfrm>
              <a:prstGeom prst="flowChartDelay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9289" name="Line 110"/>
              <p:cNvSpPr>
                <a:spLocks noChangeShapeType="1"/>
              </p:cNvSpPr>
              <p:nvPr/>
            </p:nvSpPr>
            <p:spPr bwMode="auto">
              <a:xfrm>
                <a:off x="375" y="1507"/>
                <a:ext cx="64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90" name="Line 111"/>
              <p:cNvSpPr>
                <a:spLocks noChangeShapeType="1"/>
              </p:cNvSpPr>
              <p:nvPr/>
            </p:nvSpPr>
            <p:spPr bwMode="auto">
              <a:xfrm>
                <a:off x="1959" y="1686"/>
                <a:ext cx="64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91" name="Line 112"/>
              <p:cNvSpPr>
                <a:spLocks noChangeShapeType="1"/>
              </p:cNvSpPr>
              <p:nvPr/>
            </p:nvSpPr>
            <p:spPr bwMode="auto">
              <a:xfrm>
                <a:off x="375" y="1872"/>
                <a:ext cx="64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92" name="Oval 113"/>
              <p:cNvSpPr>
                <a:spLocks noChangeArrowheads="1"/>
              </p:cNvSpPr>
              <p:nvPr/>
            </p:nvSpPr>
            <p:spPr bwMode="auto">
              <a:xfrm>
                <a:off x="1807" y="1605"/>
                <a:ext cx="154" cy="164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endParaRPr lang="en-US" altLang="en-US"/>
              </a:p>
            </p:txBody>
          </p:sp>
        </p:grpSp>
        <p:grpSp>
          <p:nvGrpSpPr>
            <p:cNvPr id="9252" name="Group 132"/>
            <p:cNvGrpSpPr>
              <a:grpSpLocks/>
            </p:cNvGrpSpPr>
            <p:nvPr/>
          </p:nvGrpSpPr>
          <p:grpSpPr bwMode="auto">
            <a:xfrm>
              <a:off x="4356" y="2990"/>
              <a:ext cx="1004" cy="352"/>
              <a:chOff x="375" y="1363"/>
              <a:chExt cx="2227" cy="652"/>
            </a:xfrm>
          </p:grpSpPr>
          <p:sp>
            <p:nvSpPr>
              <p:cNvPr id="9283" name="AutoShape 133"/>
              <p:cNvSpPr>
                <a:spLocks noChangeArrowheads="1"/>
              </p:cNvSpPr>
              <p:nvPr/>
            </p:nvSpPr>
            <p:spPr bwMode="auto">
              <a:xfrm>
                <a:off x="1018" y="1363"/>
                <a:ext cx="788" cy="652"/>
              </a:xfrm>
              <a:prstGeom prst="flowChartDelay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9284" name="Line 134"/>
              <p:cNvSpPr>
                <a:spLocks noChangeShapeType="1"/>
              </p:cNvSpPr>
              <p:nvPr/>
            </p:nvSpPr>
            <p:spPr bwMode="auto">
              <a:xfrm>
                <a:off x="375" y="1507"/>
                <a:ext cx="64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5" name="Line 135"/>
              <p:cNvSpPr>
                <a:spLocks noChangeShapeType="1"/>
              </p:cNvSpPr>
              <p:nvPr/>
            </p:nvSpPr>
            <p:spPr bwMode="auto">
              <a:xfrm>
                <a:off x="1959" y="1686"/>
                <a:ext cx="64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6" name="Line 136"/>
              <p:cNvSpPr>
                <a:spLocks noChangeShapeType="1"/>
              </p:cNvSpPr>
              <p:nvPr/>
            </p:nvSpPr>
            <p:spPr bwMode="auto">
              <a:xfrm>
                <a:off x="375" y="1872"/>
                <a:ext cx="64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7" name="Oval 137"/>
              <p:cNvSpPr>
                <a:spLocks noChangeArrowheads="1"/>
              </p:cNvSpPr>
              <p:nvPr/>
            </p:nvSpPr>
            <p:spPr bwMode="auto">
              <a:xfrm>
                <a:off x="1807" y="1605"/>
                <a:ext cx="154" cy="164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9253" name="Line 145"/>
            <p:cNvSpPr>
              <a:spLocks noChangeShapeType="1"/>
            </p:cNvSpPr>
            <p:nvPr/>
          </p:nvSpPr>
          <p:spPr bwMode="auto">
            <a:xfrm>
              <a:off x="4356" y="2897"/>
              <a:ext cx="0" cy="18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4" name="Line 146"/>
            <p:cNvSpPr>
              <a:spLocks noChangeShapeType="1"/>
            </p:cNvSpPr>
            <p:nvPr/>
          </p:nvSpPr>
          <p:spPr bwMode="auto">
            <a:xfrm>
              <a:off x="4356" y="3267"/>
              <a:ext cx="0" cy="13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5" name="Text Box 147"/>
            <p:cNvSpPr txBox="1">
              <a:spLocks noChangeArrowheads="1"/>
            </p:cNvSpPr>
            <p:nvPr/>
          </p:nvSpPr>
          <p:spPr bwMode="auto">
            <a:xfrm>
              <a:off x="3360" y="1241"/>
              <a:ext cx="23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altLang="en-US"/>
                <a:t>X</a:t>
              </a:r>
            </a:p>
          </p:txBody>
        </p:sp>
        <p:sp>
          <p:nvSpPr>
            <p:cNvPr id="9256" name="Text Box 148"/>
            <p:cNvSpPr txBox="1">
              <a:spLocks noChangeArrowheads="1"/>
            </p:cNvSpPr>
            <p:nvPr/>
          </p:nvSpPr>
          <p:spPr bwMode="auto">
            <a:xfrm>
              <a:off x="3360" y="2721"/>
              <a:ext cx="23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altLang="en-US"/>
                <a:t>X</a:t>
              </a:r>
            </a:p>
          </p:txBody>
        </p:sp>
        <p:sp>
          <p:nvSpPr>
            <p:cNvPr id="369813" name="Text Box 149"/>
            <p:cNvSpPr txBox="1">
              <a:spLocks noChangeArrowheads="1"/>
            </p:cNvSpPr>
            <p:nvPr/>
          </p:nvSpPr>
          <p:spPr bwMode="auto">
            <a:xfrm>
              <a:off x="4130" y="1200"/>
              <a:ext cx="135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/>
                <a:t>F = </a:t>
              </a: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X</a:t>
              </a:r>
              <a:endParaRPr lang="en-US"/>
            </a:p>
          </p:txBody>
        </p:sp>
        <p:sp>
          <p:nvSpPr>
            <p:cNvPr id="9258" name="Text Box 150"/>
            <p:cNvSpPr txBox="1">
              <a:spLocks noChangeArrowheads="1"/>
            </p:cNvSpPr>
            <p:nvPr/>
          </p:nvSpPr>
          <p:spPr bwMode="auto">
            <a:xfrm>
              <a:off x="3360" y="1889"/>
              <a:ext cx="23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altLang="en-US"/>
                <a:t>X</a:t>
              </a:r>
            </a:p>
          </p:txBody>
        </p:sp>
        <p:sp>
          <p:nvSpPr>
            <p:cNvPr id="9259" name="Text Box 151"/>
            <p:cNvSpPr txBox="1">
              <a:spLocks noChangeArrowheads="1"/>
            </p:cNvSpPr>
            <p:nvPr/>
          </p:nvSpPr>
          <p:spPr bwMode="auto">
            <a:xfrm>
              <a:off x="3360" y="2074"/>
              <a:ext cx="23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altLang="en-US"/>
                <a:t>Y</a:t>
              </a:r>
            </a:p>
          </p:txBody>
        </p:sp>
        <p:sp>
          <p:nvSpPr>
            <p:cNvPr id="9260" name="Text Box 152"/>
            <p:cNvSpPr txBox="1">
              <a:spLocks noChangeArrowheads="1"/>
            </p:cNvSpPr>
            <p:nvPr/>
          </p:nvSpPr>
          <p:spPr bwMode="auto">
            <a:xfrm>
              <a:off x="3360" y="3221"/>
              <a:ext cx="23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altLang="en-US"/>
                <a:t>Y</a:t>
              </a:r>
            </a:p>
          </p:txBody>
        </p:sp>
        <p:sp>
          <p:nvSpPr>
            <p:cNvPr id="369817" name="Text Box 153"/>
            <p:cNvSpPr txBox="1">
              <a:spLocks noChangeArrowheads="1"/>
            </p:cNvSpPr>
            <p:nvPr/>
          </p:nvSpPr>
          <p:spPr bwMode="auto">
            <a:xfrm>
              <a:off x="4809" y="1950"/>
              <a:ext cx="61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o-RO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F</a:t>
              </a: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=</a:t>
              </a:r>
              <a:r>
                <a:rPr lang="ro-RO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X•Y</a:t>
              </a:r>
            </a:p>
          </p:txBody>
        </p:sp>
        <p:sp>
          <p:nvSpPr>
            <p:cNvPr id="369818" name="Text Box 154"/>
            <p:cNvSpPr txBox="1">
              <a:spLocks noChangeArrowheads="1"/>
            </p:cNvSpPr>
            <p:nvPr/>
          </p:nvSpPr>
          <p:spPr bwMode="auto">
            <a:xfrm>
              <a:off x="5081" y="2941"/>
              <a:ext cx="67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/>
                <a:t>F </a:t>
              </a: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= X+Y</a:t>
              </a:r>
            </a:p>
          </p:txBody>
        </p:sp>
        <p:grpSp>
          <p:nvGrpSpPr>
            <p:cNvPr id="9263" name="Group 156"/>
            <p:cNvGrpSpPr>
              <a:grpSpLocks/>
            </p:cNvGrpSpPr>
            <p:nvPr/>
          </p:nvGrpSpPr>
          <p:grpSpPr bwMode="auto">
            <a:xfrm>
              <a:off x="3381" y="1248"/>
              <a:ext cx="971" cy="350"/>
              <a:chOff x="3526" y="1255"/>
              <a:chExt cx="1030" cy="336"/>
            </a:xfrm>
          </p:grpSpPr>
          <p:sp>
            <p:nvSpPr>
              <p:cNvPr id="9279" name="Line 105"/>
              <p:cNvSpPr>
                <a:spLocks noChangeShapeType="1"/>
              </p:cNvSpPr>
              <p:nvPr/>
            </p:nvSpPr>
            <p:spPr bwMode="auto">
              <a:xfrm>
                <a:off x="4249" y="1415"/>
                <a:ext cx="30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0" name="Oval 107"/>
              <p:cNvSpPr>
                <a:spLocks noChangeArrowheads="1"/>
              </p:cNvSpPr>
              <p:nvPr/>
            </p:nvSpPr>
            <p:spPr bwMode="auto">
              <a:xfrm>
                <a:off x="4176" y="1373"/>
                <a:ext cx="74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9281" name="Line 142"/>
              <p:cNvSpPr>
                <a:spLocks noChangeShapeType="1"/>
              </p:cNvSpPr>
              <p:nvPr/>
            </p:nvSpPr>
            <p:spPr bwMode="auto">
              <a:xfrm>
                <a:off x="3526" y="1425"/>
                <a:ext cx="30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2" name="AutoShape 155"/>
              <p:cNvSpPr>
                <a:spLocks noChangeArrowheads="1"/>
              </p:cNvSpPr>
              <p:nvPr/>
            </p:nvSpPr>
            <p:spPr bwMode="auto">
              <a:xfrm rot="5400000">
                <a:off x="3840" y="1255"/>
                <a:ext cx="336" cy="336"/>
              </a:xfrm>
              <a:prstGeom prst="triangle">
                <a:avLst>
                  <a:gd name="adj" fmla="val 50000"/>
                </a:avLst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endParaRPr lang="en-US" altLang="en-US"/>
              </a:p>
            </p:txBody>
          </p:sp>
        </p:grpSp>
        <p:grpSp>
          <p:nvGrpSpPr>
            <p:cNvPr id="9264" name="Group 157"/>
            <p:cNvGrpSpPr>
              <a:grpSpLocks/>
            </p:cNvGrpSpPr>
            <p:nvPr/>
          </p:nvGrpSpPr>
          <p:grpSpPr bwMode="auto">
            <a:xfrm>
              <a:off x="4130" y="1991"/>
              <a:ext cx="972" cy="350"/>
              <a:chOff x="3526" y="1255"/>
              <a:chExt cx="1030" cy="336"/>
            </a:xfrm>
          </p:grpSpPr>
          <p:sp>
            <p:nvSpPr>
              <p:cNvPr id="9275" name="Line 158"/>
              <p:cNvSpPr>
                <a:spLocks noChangeShapeType="1"/>
              </p:cNvSpPr>
              <p:nvPr/>
            </p:nvSpPr>
            <p:spPr bwMode="auto">
              <a:xfrm>
                <a:off x="4249" y="1415"/>
                <a:ext cx="30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6" name="Oval 159"/>
              <p:cNvSpPr>
                <a:spLocks noChangeArrowheads="1"/>
              </p:cNvSpPr>
              <p:nvPr/>
            </p:nvSpPr>
            <p:spPr bwMode="auto">
              <a:xfrm>
                <a:off x="4176" y="1373"/>
                <a:ext cx="74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9277" name="Line 160"/>
              <p:cNvSpPr>
                <a:spLocks noChangeShapeType="1"/>
              </p:cNvSpPr>
              <p:nvPr/>
            </p:nvSpPr>
            <p:spPr bwMode="auto">
              <a:xfrm>
                <a:off x="3526" y="1425"/>
                <a:ext cx="30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8" name="AutoShape 161"/>
              <p:cNvSpPr>
                <a:spLocks noChangeArrowheads="1"/>
              </p:cNvSpPr>
              <p:nvPr/>
            </p:nvSpPr>
            <p:spPr bwMode="auto">
              <a:xfrm rot="5400000">
                <a:off x="3840" y="1255"/>
                <a:ext cx="336" cy="336"/>
              </a:xfrm>
              <a:prstGeom prst="triangle">
                <a:avLst>
                  <a:gd name="adj" fmla="val 50000"/>
                </a:avLst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endParaRPr lang="en-US" altLang="en-US"/>
              </a:p>
            </p:txBody>
          </p:sp>
        </p:grpSp>
        <p:grpSp>
          <p:nvGrpSpPr>
            <p:cNvPr id="9265" name="Group 162"/>
            <p:cNvGrpSpPr>
              <a:grpSpLocks/>
            </p:cNvGrpSpPr>
            <p:nvPr/>
          </p:nvGrpSpPr>
          <p:grpSpPr bwMode="auto">
            <a:xfrm>
              <a:off x="3405" y="2741"/>
              <a:ext cx="972" cy="350"/>
              <a:chOff x="3526" y="1255"/>
              <a:chExt cx="1030" cy="336"/>
            </a:xfrm>
          </p:grpSpPr>
          <p:sp>
            <p:nvSpPr>
              <p:cNvPr id="9271" name="Line 163"/>
              <p:cNvSpPr>
                <a:spLocks noChangeShapeType="1"/>
              </p:cNvSpPr>
              <p:nvPr/>
            </p:nvSpPr>
            <p:spPr bwMode="auto">
              <a:xfrm>
                <a:off x="4249" y="1415"/>
                <a:ext cx="30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2" name="Oval 164"/>
              <p:cNvSpPr>
                <a:spLocks noChangeArrowheads="1"/>
              </p:cNvSpPr>
              <p:nvPr/>
            </p:nvSpPr>
            <p:spPr bwMode="auto">
              <a:xfrm>
                <a:off x="4176" y="1373"/>
                <a:ext cx="74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9273" name="Line 165"/>
              <p:cNvSpPr>
                <a:spLocks noChangeShapeType="1"/>
              </p:cNvSpPr>
              <p:nvPr/>
            </p:nvSpPr>
            <p:spPr bwMode="auto">
              <a:xfrm>
                <a:off x="3526" y="1425"/>
                <a:ext cx="30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4" name="AutoShape 166"/>
              <p:cNvSpPr>
                <a:spLocks noChangeArrowheads="1"/>
              </p:cNvSpPr>
              <p:nvPr/>
            </p:nvSpPr>
            <p:spPr bwMode="auto">
              <a:xfrm rot="5400000">
                <a:off x="3840" y="1255"/>
                <a:ext cx="336" cy="336"/>
              </a:xfrm>
              <a:prstGeom prst="triangle">
                <a:avLst>
                  <a:gd name="adj" fmla="val 50000"/>
                </a:avLst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endParaRPr lang="en-US" altLang="en-US"/>
              </a:p>
            </p:txBody>
          </p:sp>
        </p:grpSp>
        <p:grpSp>
          <p:nvGrpSpPr>
            <p:cNvPr id="9266" name="Group 167"/>
            <p:cNvGrpSpPr>
              <a:grpSpLocks/>
            </p:cNvGrpSpPr>
            <p:nvPr/>
          </p:nvGrpSpPr>
          <p:grpSpPr bwMode="auto">
            <a:xfrm>
              <a:off x="3405" y="3241"/>
              <a:ext cx="972" cy="350"/>
              <a:chOff x="3526" y="1255"/>
              <a:chExt cx="1030" cy="336"/>
            </a:xfrm>
          </p:grpSpPr>
          <p:sp>
            <p:nvSpPr>
              <p:cNvPr id="9267" name="Line 168"/>
              <p:cNvSpPr>
                <a:spLocks noChangeShapeType="1"/>
              </p:cNvSpPr>
              <p:nvPr/>
            </p:nvSpPr>
            <p:spPr bwMode="auto">
              <a:xfrm>
                <a:off x="4249" y="1415"/>
                <a:ext cx="30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8" name="Oval 169"/>
              <p:cNvSpPr>
                <a:spLocks noChangeArrowheads="1"/>
              </p:cNvSpPr>
              <p:nvPr/>
            </p:nvSpPr>
            <p:spPr bwMode="auto">
              <a:xfrm>
                <a:off x="4176" y="1373"/>
                <a:ext cx="74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9269" name="Line 170"/>
              <p:cNvSpPr>
                <a:spLocks noChangeShapeType="1"/>
              </p:cNvSpPr>
              <p:nvPr/>
            </p:nvSpPr>
            <p:spPr bwMode="auto">
              <a:xfrm>
                <a:off x="3526" y="1425"/>
                <a:ext cx="30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0" name="AutoShape 171"/>
              <p:cNvSpPr>
                <a:spLocks noChangeArrowheads="1"/>
              </p:cNvSpPr>
              <p:nvPr/>
            </p:nvSpPr>
            <p:spPr bwMode="auto">
              <a:xfrm rot="5400000">
                <a:off x="3840" y="1255"/>
                <a:ext cx="336" cy="336"/>
              </a:xfrm>
              <a:prstGeom prst="triangle">
                <a:avLst>
                  <a:gd name="adj" fmla="val 50000"/>
                </a:avLst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endParaRPr lang="en-US" altLang="en-US"/>
              </a:p>
            </p:txBody>
          </p:sp>
        </p:grpSp>
      </p:grpSp>
      <p:sp>
        <p:nvSpPr>
          <p:cNvPr id="9223" name="Line 173"/>
          <p:cNvSpPr>
            <a:spLocks noChangeShapeType="1"/>
          </p:cNvSpPr>
          <p:nvPr/>
        </p:nvSpPr>
        <p:spPr bwMode="auto">
          <a:xfrm>
            <a:off x="2971800" y="2057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4" name="Line 174"/>
          <p:cNvSpPr>
            <a:spLocks noChangeShapeType="1"/>
          </p:cNvSpPr>
          <p:nvPr/>
        </p:nvSpPr>
        <p:spPr bwMode="auto">
          <a:xfrm>
            <a:off x="2971800" y="2362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5" name="Line 175"/>
          <p:cNvSpPr>
            <a:spLocks noChangeShapeType="1"/>
          </p:cNvSpPr>
          <p:nvPr/>
        </p:nvSpPr>
        <p:spPr bwMode="auto">
          <a:xfrm>
            <a:off x="3352800" y="2362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Line 176"/>
          <p:cNvSpPr>
            <a:spLocks noChangeShapeType="1"/>
          </p:cNvSpPr>
          <p:nvPr/>
        </p:nvSpPr>
        <p:spPr bwMode="auto">
          <a:xfrm>
            <a:off x="2971800" y="2667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7" name="Line 177"/>
          <p:cNvSpPr>
            <a:spLocks noChangeShapeType="1"/>
          </p:cNvSpPr>
          <p:nvPr/>
        </p:nvSpPr>
        <p:spPr bwMode="auto">
          <a:xfrm>
            <a:off x="4038600" y="3200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Line 178"/>
          <p:cNvSpPr>
            <a:spLocks noChangeShapeType="1"/>
          </p:cNvSpPr>
          <p:nvPr/>
        </p:nvSpPr>
        <p:spPr bwMode="auto">
          <a:xfrm>
            <a:off x="4724400" y="3200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9" name="Line 180"/>
          <p:cNvSpPr>
            <a:spLocks noChangeShapeType="1"/>
          </p:cNvSpPr>
          <p:nvPr/>
        </p:nvSpPr>
        <p:spPr bwMode="auto">
          <a:xfrm>
            <a:off x="3962400" y="31242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Line 181"/>
          <p:cNvSpPr>
            <a:spLocks noChangeShapeType="1"/>
          </p:cNvSpPr>
          <p:nvPr/>
        </p:nvSpPr>
        <p:spPr bwMode="auto">
          <a:xfrm>
            <a:off x="3962400" y="3657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1" name="Line 182"/>
          <p:cNvSpPr>
            <a:spLocks noChangeShapeType="1"/>
          </p:cNvSpPr>
          <p:nvPr/>
        </p:nvSpPr>
        <p:spPr bwMode="auto">
          <a:xfrm>
            <a:off x="3962400" y="3581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2" name="Line 183"/>
          <p:cNvSpPr>
            <a:spLocks noChangeShapeType="1"/>
          </p:cNvSpPr>
          <p:nvPr/>
        </p:nvSpPr>
        <p:spPr bwMode="auto">
          <a:xfrm>
            <a:off x="4724400" y="3581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3" name="Line 184"/>
          <p:cNvSpPr>
            <a:spLocks noChangeShapeType="1"/>
          </p:cNvSpPr>
          <p:nvPr/>
        </p:nvSpPr>
        <p:spPr bwMode="auto">
          <a:xfrm>
            <a:off x="4724400" y="3657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4" name="Line 185"/>
          <p:cNvSpPr>
            <a:spLocks noChangeShapeType="1"/>
          </p:cNvSpPr>
          <p:nvPr/>
        </p:nvSpPr>
        <p:spPr bwMode="auto">
          <a:xfrm>
            <a:off x="3962400" y="3962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5" name="Line 186"/>
          <p:cNvSpPr>
            <a:spLocks noChangeShapeType="1"/>
          </p:cNvSpPr>
          <p:nvPr/>
        </p:nvSpPr>
        <p:spPr bwMode="auto">
          <a:xfrm>
            <a:off x="3962400" y="4038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6" name="Line 189"/>
          <p:cNvSpPr>
            <a:spLocks noChangeShapeType="1"/>
          </p:cNvSpPr>
          <p:nvPr/>
        </p:nvSpPr>
        <p:spPr bwMode="auto">
          <a:xfrm>
            <a:off x="4800600" y="4038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7" name="Line 190"/>
          <p:cNvSpPr>
            <a:spLocks noChangeShapeType="1"/>
          </p:cNvSpPr>
          <p:nvPr/>
        </p:nvSpPr>
        <p:spPr bwMode="auto">
          <a:xfrm>
            <a:off x="5181600" y="4038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8" name="Line 191"/>
          <p:cNvSpPr>
            <a:spLocks noChangeShapeType="1"/>
          </p:cNvSpPr>
          <p:nvPr/>
        </p:nvSpPr>
        <p:spPr bwMode="auto">
          <a:xfrm>
            <a:off x="4724400" y="3962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9" name="Line 192"/>
          <p:cNvSpPr>
            <a:spLocks noChangeShapeType="1"/>
          </p:cNvSpPr>
          <p:nvPr/>
        </p:nvSpPr>
        <p:spPr bwMode="auto">
          <a:xfrm>
            <a:off x="3886200" y="4343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0" name="Line 193"/>
          <p:cNvSpPr>
            <a:spLocks noChangeShapeType="1"/>
          </p:cNvSpPr>
          <p:nvPr/>
        </p:nvSpPr>
        <p:spPr bwMode="auto">
          <a:xfrm>
            <a:off x="3886200" y="4419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1" name="Line 194"/>
          <p:cNvSpPr>
            <a:spLocks noChangeShapeType="1"/>
          </p:cNvSpPr>
          <p:nvPr/>
        </p:nvSpPr>
        <p:spPr bwMode="auto">
          <a:xfrm>
            <a:off x="4191000" y="4343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2" name="Line 195"/>
          <p:cNvSpPr>
            <a:spLocks noChangeShapeType="1"/>
          </p:cNvSpPr>
          <p:nvPr/>
        </p:nvSpPr>
        <p:spPr bwMode="auto">
          <a:xfrm>
            <a:off x="4191000" y="4419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3" name="Line 196"/>
          <p:cNvSpPr>
            <a:spLocks noChangeShapeType="1"/>
          </p:cNvSpPr>
          <p:nvPr/>
        </p:nvSpPr>
        <p:spPr bwMode="auto">
          <a:xfrm>
            <a:off x="7162800" y="1905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4" name="Line 198"/>
          <p:cNvSpPr>
            <a:spLocks noChangeShapeType="1"/>
          </p:cNvSpPr>
          <p:nvPr/>
        </p:nvSpPr>
        <p:spPr bwMode="auto">
          <a:xfrm>
            <a:off x="4114800" y="5562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5" name="Line 199"/>
          <p:cNvSpPr>
            <a:spLocks noChangeShapeType="1"/>
          </p:cNvSpPr>
          <p:nvPr/>
        </p:nvSpPr>
        <p:spPr bwMode="auto">
          <a:xfrm>
            <a:off x="4495800" y="5562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6" name="Line 200"/>
          <p:cNvSpPr>
            <a:spLocks noChangeShapeType="1"/>
          </p:cNvSpPr>
          <p:nvPr/>
        </p:nvSpPr>
        <p:spPr bwMode="auto">
          <a:xfrm>
            <a:off x="4114800" y="5486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7" name="Line 201"/>
          <p:cNvSpPr>
            <a:spLocks noChangeShapeType="1"/>
          </p:cNvSpPr>
          <p:nvPr/>
        </p:nvSpPr>
        <p:spPr bwMode="auto">
          <a:xfrm>
            <a:off x="4038600" y="5943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8" name="Line 202"/>
          <p:cNvSpPr>
            <a:spLocks noChangeShapeType="1"/>
          </p:cNvSpPr>
          <p:nvPr/>
        </p:nvSpPr>
        <p:spPr bwMode="auto">
          <a:xfrm>
            <a:off x="4038600" y="5867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9" name="Line 203"/>
          <p:cNvSpPr>
            <a:spLocks noChangeShapeType="1"/>
          </p:cNvSpPr>
          <p:nvPr/>
        </p:nvSpPr>
        <p:spPr bwMode="auto">
          <a:xfrm>
            <a:off x="4419600" y="5943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0" name="Line 204"/>
          <p:cNvSpPr>
            <a:spLocks noChangeShapeType="1"/>
          </p:cNvSpPr>
          <p:nvPr/>
        </p:nvSpPr>
        <p:spPr bwMode="auto">
          <a:xfrm>
            <a:off x="4419600" y="5867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B091F666-A033-4BD8-895E-C95381E53E22}" type="datetime5">
              <a:rPr lang="en-US" altLang="en-US"/>
              <a:pPr/>
              <a:t>15-Nov-23</a:t>
            </a:fld>
            <a:endParaRPr lang="en-US" altLang="en-US"/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>
                <a:latin typeface="Arial" charset="0"/>
              </a:rPr>
              <a:t> </a:t>
            </a:r>
            <a:fld id="{D48D7301-91B3-491B-AC9E-CD6FB1781174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3727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/>
              <a:t>NAND Logic Circuits</a:t>
            </a:r>
          </a:p>
        </p:txBody>
      </p:sp>
      <p:sp>
        <p:nvSpPr>
          <p:cNvPr id="3727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295400"/>
            <a:ext cx="8077200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/>
              <a:t>To determine the NAND implementation we must follows these steps:</a:t>
            </a:r>
          </a:p>
          <a:p>
            <a:pPr lvl="1" eaLnBrk="1" hangingPunct="1">
              <a:defRPr/>
            </a:pPr>
            <a:r>
              <a:rPr lang="en-US" sz="2400" dirty="0"/>
              <a:t>We find the sum-of-product form </a:t>
            </a:r>
            <a:r>
              <a:rPr lang="ro-RO" sz="2400" dirty="0"/>
              <a:t>(D</a:t>
            </a:r>
            <a:r>
              <a:rPr lang="en-US" sz="2400" dirty="0"/>
              <a:t>CF or DNF</a:t>
            </a:r>
            <a:r>
              <a:rPr lang="ro-RO" sz="2400" dirty="0"/>
              <a:t>)</a:t>
            </a:r>
            <a:endParaRPr lang="en-US" sz="2400" dirty="0"/>
          </a:p>
          <a:p>
            <a:pPr lvl="1" eaLnBrk="1" hangingPunct="1">
              <a:defRPr/>
            </a:pPr>
            <a:r>
              <a:rPr lang="ro-RO" sz="2400" dirty="0"/>
              <a:t>D</a:t>
            </a:r>
            <a:r>
              <a:rPr lang="en-US" sz="2400" dirty="0"/>
              <a:t>NF</a:t>
            </a:r>
            <a:r>
              <a:rPr lang="ro-RO" sz="2400" dirty="0"/>
              <a:t> </a:t>
            </a:r>
            <a:r>
              <a:rPr lang="en-US" sz="2400" dirty="0"/>
              <a:t>is an AND-OR circuit</a:t>
            </a:r>
          </a:p>
          <a:p>
            <a:pPr lvl="1" eaLnBrk="1" hangingPunct="1">
              <a:defRPr/>
            </a:pPr>
            <a:r>
              <a:rPr lang="en-US" sz="2400" dirty="0"/>
              <a:t>We transform the AND-OR circuit in a NAND circuit</a:t>
            </a:r>
          </a:p>
          <a:p>
            <a:pPr lvl="1" eaLnBrk="1" hangingPunct="1">
              <a:defRPr/>
            </a:pPr>
            <a:r>
              <a:rPr lang="en-US" sz="2400" dirty="0"/>
              <a:t>We use the following alternating gates</a:t>
            </a:r>
            <a:r>
              <a:rPr lang="ro-RO" sz="2400" dirty="0"/>
              <a:t>:</a:t>
            </a:r>
            <a:endParaRPr lang="en-US" sz="2400" dirty="0"/>
          </a:p>
        </p:txBody>
      </p:sp>
      <p:pic>
        <p:nvPicPr>
          <p:cNvPr id="10246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00200" y="4259263"/>
            <a:ext cx="6019800" cy="2141537"/>
          </a:xfr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0C47E8D9-EBB9-42E2-8F9D-E144CBEC94A2}" type="datetime5">
              <a:rPr lang="en-US" altLang="en-US"/>
              <a:pPr/>
              <a:t>15-Nov-23</a:t>
            </a:fld>
            <a:endParaRPr lang="en-US" altLang="en-US"/>
          </a:p>
        </p:txBody>
      </p:sp>
      <p:sp>
        <p:nvSpPr>
          <p:cNvPr id="1126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>
                <a:latin typeface="Arial" charset="0"/>
              </a:rPr>
              <a:t> </a:t>
            </a:r>
            <a:fld id="{A8DAC26C-BBE4-4D05-9624-2677F3E7EBF4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3717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dirty="0"/>
              <a:t>AND-OR Emulation Using NAND Gates </a:t>
            </a:r>
          </a:p>
        </p:txBody>
      </p:sp>
      <p:pic>
        <p:nvPicPr>
          <p:cNvPr id="11269" name="Picture 4" descr="two-level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873"/>
          <a:stretch>
            <a:fillRect/>
          </a:stretch>
        </p:blipFill>
        <p:spPr>
          <a:xfrm>
            <a:off x="304800" y="2035175"/>
            <a:ext cx="8382000" cy="192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71718" name="Rectangle 6"/>
          <p:cNvSpPr>
            <a:spLocks noChangeArrowheads="1"/>
          </p:cNvSpPr>
          <p:nvPr/>
        </p:nvSpPr>
        <p:spPr bwMode="auto">
          <a:xfrm>
            <a:off x="609600" y="4572000"/>
            <a:ext cx="7772400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09600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AutoNum type="alphaLcParenR"/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The initial for sum-of-products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AutoNum type="alphaLcParenR"/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NAND implementation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5663</TotalTime>
  <Words>2179</Words>
  <Application>Microsoft Office PowerPoint</Application>
  <PresentationFormat>On-screen Show (4:3)</PresentationFormat>
  <Paragraphs>537</Paragraphs>
  <Slides>37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6" baseType="lpstr">
      <vt:lpstr>Arial</vt:lpstr>
      <vt:lpstr>Comic Sans MS</vt:lpstr>
      <vt:lpstr>Garamond</vt:lpstr>
      <vt:lpstr>Monotype Sorts</vt:lpstr>
      <vt:lpstr>Simplified Arabic</vt:lpstr>
      <vt:lpstr>Symbol</vt:lpstr>
      <vt:lpstr>Times New Roman</vt:lpstr>
      <vt:lpstr>Wingdings</vt:lpstr>
      <vt:lpstr>Stream</vt:lpstr>
      <vt:lpstr> Logic Algebra  2</vt:lpstr>
      <vt:lpstr>Contents</vt:lpstr>
      <vt:lpstr>New logic gates</vt:lpstr>
      <vt:lpstr>BUFFER, NAND and NOR functions</vt:lpstr>
      <vt:lpstr>XOR and XNOR functions</vt:lpstr>
      <vt:lpstr>NAND Logic Gate</vt:lpstr>
      <vt:lpstr>NAND Use</vt:lpstr>
      <vt:lpstr>NAND Logic Circuits</vt:lpstr>
      <vt:lpstr>AND-OR Emulation Using NAND Gates </vt:lpstr>
      <vt:lpstr>AND-OR Emulation Using NAND Gates </vt:lpstr>
      <vt:lpstr>DNF using NAND gates</vt:lpstr>
      <vt:lpstr>NAND Implementation - Example</vt:lpstr>
      <vt:lpstr>Example (cont.)</vt:lpstr>
      <vt:lpstr>Multiple level NAND circuits</vt:lpstr>
      <vt:lpstr>Example</vt:lpstr>
      <vt:lpstr>Another example</vt:lpstr>
      <vt:lpstr>Practical use for NAND gates</vt:lpstr>
      <vt:lpstr>NOR Gate</vt:lpstr>
      <vt:lpstr>NOR Circuits</vt:lpstr>
      <vt:lpstr>2 level implementation - Example</vt:lpstr>
      <vt:lpstr>Example (cont.)</vt:lpstr>
      <vt:lpstr>Multiple level NOR circuits</vt:lpstr>
      <vt:lpstr>OR-Exclusive (XOR)</vt:lpstr>
      <vt:lpstr>XOR implementation</vt:lpstr>
      <vt:lpstr>XOR circuit with 4 NAND gates</vt:lpstr>
      <vt:lpstr>NOR-Exclusive (XNOR)</vt:lpstr>
      <vt:lpstr>Odd function</vt:lpstr>
      <vt:lpstr>Odd function (cont.)</vt:lpstr>
      <vt:lpstr>Odd function (cont.)</vt:lpstr>
      <vt:lpstr>Even function</vt:lpstr>
      <vt:lpstr>Parity generating and checking</vt:lpstr>
      <vt:lpstr>Parity generator - Example </vt:lpstr>
      <vt:lpstr>Parity checking - Example</vt:lpstr>
      <vt:lpstr>Application – logic decoders</vt:lpstr>
      <vt:lpstr>Logic decoders (cont.)</vt:lpstr>
      <vt:lpstr>Logic decoders (cont.)</vt:lpstr>
      <vt:lpstr>Logic decoders (cont.)</vt:lpstr>
    </vt:vector>
  </TitlesOfParts>
  <Company>ASE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 Basics | Lecture 8</dc:title>
  <dc:creator>RZ</dc:creator>
  <cp:lastModifiedBy>Administrator</cp:lastModifiedBy>
  <cp:revision>219</cp:revision>
  <dcterms:created xsi:type="dcterms:W3CDTF">2002-09-02T17:21:45Z</dcterms:created>
  <dcterms:modified xsi:type="dcterms:W3CDTF">2023-11-15T09:09:04Z</dcterms:modified>
</cp:coreProperties>
</file>