
<file path=[Content_Types].xml><?xml version="1.0" encoding="utf-8"?>
<Types xmlns="http://schemas.openxmlformats.org/package/2006/content-types">
  <Default Extension="bin" ContentType="application/vnd.openxmlformats-officedocument.oleObject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5" r:id="rId3"/>
    <p:sldId id="326" r:id="rId4"/>
    <p:sldId id="299" r:id="rId5"/>
    <p:sldId id="300" r:id="rId6"/>
    <p:sldId id="301" r:id="rId7"/>
    <p:sldId id="302" r:id="rId8"/>
    <p:sldId id="324" r:id="rId9"/>
    <p:sldId id="303" r:id="rId10"/>
    <p:sldId id="304" r:id="rId11"/>
    <p:sldId id="327" r:id="rId12"/>
    <p:sldId id="329" r:id="rId13"/>
    <p:sldId id="328" r:id="rId14"/>
    <p:sldId id="307" r:id="rId15"/>
    <p:sldId id="305" r:id="rId16"/>
    <p:sldId id="308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  <a:srgbClr val="FFCC00"/>
    <a:srgbClr val="000099"/>
    <a:srgbClr val="0066CC"/>
    <a:srgbClr val="CC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71" autoAdjust="0"/>
    <p:restoredTop sz="94484" autoAdjust="0"/>
  </p:normalViewPr>
  <p:slideViewPr>
    <p:cSldViewPr snapToGrid="0">
      <p:cViewPr varScale="1">
        <p:scale>
          <a:sx n="83" d="100"/>
          <a:sy n="83" d="100"/>
        </p:scale>
        <p:origin x="15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2" tIns="44831" rIns="89662" bIns="44831" numCol="1" anchor="t" anchorCtr="0" compatLnSpc="1">
            <a:prstTxWarp prst="textNoShape">
              <a:avLst/>
            </a:prstTxWarp>
          </a:bodyPr>
          <a:lstStyle>
            <a:lvl1pPr defTabSz="89693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2" tIns="44831" rIns="89662" bIns="44831" numCol="1" anchor="t" anchorCtr="0" compatLnSpc="1">
            <a:prstTxWarp prst="textNoShape">
              <a:avLst/>
            </a:prstTxWarp>
          </a:bodyPr>
          <a:lstStyle>
            <a:lvl1pPr algn="r" defTabSz="89693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9025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2" tIns="44831" rIns="89662" bIns="44831" numCol="1" anchor="b" anchorCtr="0" compatLnSpc="1">
            <a:prstTxWarp prst="textNoShape">
              <a:avLst/>
            </a:prstTxWarp>
          </a:bodyPr>
          <a:lstStyle>
            <a:lvl1pPr defTabSz="89693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8709025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2" tIns="44831" rIns="89662" bIns="44831" numCol="1" anchor="b" anchorCtr="0" compatLnSpc="1">
            <a:prstTxWarp prst="textNoShape">
              <a:avLst/>
            </a:prstTxWarp>
          </a:bodyPr>
          <a:lstStyle>
            <a:lvl1pPr algn="r" defTabSz="89693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B562E16-C565-4318-8D8E-EB248BBE98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03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4F8A53B7-CAC3-4EEC-9DAB-2990C5EF64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62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25A7598-6297-4ACA-9C73-F0DF31D361F3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57E489D-0526-4A26-9F3D-86834902530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mnemonics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8A53B7-CAC3-4EEC-9DAB-2990C5EF64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63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2B5B9D4-877B-4266-B41A-4FF09A3853F2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/>
          <p:cNvSpPr>
            <a:spLocks noChangeArrowheads="1"/>
          </p:cNvSpPr>
          <p:nvPr userDrawn="1"/>
        </p:nvSpPr>
        <p:spPr bwMode="auto">
          <a:xfrm>
            <a:off x="0" y="2616200"/>
            <a:ext cx="9144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33"/>
              </a:gs>
              <a:gs pos="100000">
                <a:srgbClr val="41002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22860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2F001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714375" y="1069975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SCO II --- Curs 2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SCO II --- Curs 2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E71BB-C02F-4A1F-9EA5-52EBF50FC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0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2January 23, 2001	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2ECE291</a:t>
            </a:r>
            <a:endParaRPr lang="en-US" sz="1400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C7CF6-0229-4C2C-9928-1CD895EB1FA0}" type="slidenum">
              <a:rPr lang="en-US"/>
              <a:pPr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407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2January 23, 2001	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2ECE291</a:t>
            </a:r>
            <a:endParaRPr lang="en-US" sz="1400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659D3-321F-4B73-8D91-020ED46EEA20}" type="slidenum">
              <a:rPr lang="en-US"/>
              <a:pPr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8144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2January 23, 2001	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2ECE291</a:t>
            </a:r>
            <a:endParaRPr lang="en-US" sz="1400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5C91F-C423-41EB-9307-4917812B7CE2}" type="slidenum">
              <a:rPr lang="en-US"/>
              <a:pPr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8669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2January 23, 2001	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2ECE291</a:t>
            </a:r>
            <a:endParaRPr lang="en-US" sz="1400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86087-A415-44D9-B738-EAA134AA570A}" type="slidenum">
              <a:rPr lang="en-US"/>
              <a:pPr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8475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2January 23, 2001	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2ECE291</a:t>
            </a:r>
            <a:endParaRPr lang="en-US" sz="1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4F5BE-9147-4A88-8E46-95D283E38A5C}" type="slidenum">
              <a:rPr lang="en-US"/>
              <a:pPr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7985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2January 23, 2001	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2ECE291</a:t>
            </a:r>
            <a:endParaRPr lang="en-US" sz="1400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031A1-1CCA-469E-A0BD-7145311E07AB}" type="slidenum">
              <a:rPr lang="en-US"/>
              <a:pPr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8365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2January 23, 2001	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2ECE291</a:t>
            </a:r>
            <a:endParaRPr lang="en-US" sz="1400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00C0D-DAAB-4FB1-89F6-B4C24C36C966}" type="slidenum">
              <a:rPr lang="en-US"/>
              <a:pPr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6245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2January 23, 2001	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2ECE291</a:t>
            </a:r>
            <a:endParaRPr lang="en-US" sz="1400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F608F-7AC5-44C9-B0E6-FDCBACFEA057}" type="slidenum">
              <a:rPr lang="en-US"/>
              <a:pPr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4187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2January 23, 2001	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2ECE291</a:t>
            </a:r>
            <a:endParaRPr lang="en-US" sz="1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2AE9D-5B1D-4E2E-BE1A-76CA5E255891}" type="slidenum">
              <a:rPr lang="en-US"/>
              <a:pPr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3723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2January 23, 2001	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SCO II --- Curs 2ECE291</a:t>
            </a:r>
            <a:endParaRPr lang="en-US" sz="1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B0D27-A25B-4D6A-A7B2-2ED97358796B}" type="slidenum">
              <a:rPr lang="en-US"/>
              <a:pPr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5744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72400" cy="87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SCO II --- Curs 2January 23, 2001	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dirty="0"/>
              <a:t>SCO II --- Curs 2ECE291</a:t>
            </a:r>
            <a:endParaRPr lang="en-US" sz="1400" dirty="0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A3FEE3A-C354-4923-85A7-D5262F9BF320}" type="slidenum">
              <a:rPr lang="en-US"/>
              <a:pPr>
                <a:defRPr/>
              </a:pPr>
              <a:t>‹#›</a:t>
            </a:fld>
            <a:endParaRPr lang="en-US" sz="1000" dirty="0"/>
          </a:p>
        </p:txBody>
      </p:sp>
      <p:sp>
        <p:nvSpPr>
          <p:cNvPr id="1031" name="AutoShape 16"/>
          <p:cNvSpPr>
            <a:spLocks noChangeArrowheads="1"/>
          </p:cNvSpPr>
          <p:nvPr userDrawn="1"/>
        </p:nvSpPr>
        <p:spPr bwMode="auto">
          <a:xfrm>
            <a:off x="0" y="1044575"/>
            <a:ext cx="9144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33"/>
              </a:gs>
              <a:gs pos="100000">
                <a:srgbClr val="41002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032" name="Rectangle 17"/>
          <p:cNvSpPr>
            <a:spLocks noChangeArrowheads="1"/>
          </p:cNvSpPr>
          <p:nvPr userDrawn="1"/>
        </p:nvSpPr>
        <p:spPr bwMode="auto">
          <a:xfrm>
            <a:off x="22860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2F001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3300" i="0" dirty="0">
                <a:solidFill>
                  <a:schemeClr val="tx1"/>
                </a:solidFill>
                <a:latin typeface="Garamond" pitchFamily="18" charset="0"/>
              </a:rPr>
              <a:t>IT Basics</a:t>
            </a:r>
            <a:br>
              <a:rPr lang="en-US" altLang="en-US" sz="3300" i="0" dirty="0">
                <a:solidFill>
                  <a:schemeClr val="tx1"/>
                </a:solidFill>
                <a:latin typeface="Garamond" pitchFamily="18" charset="0"/>
              </a:rPr>
            </a:br>
            <a:endParaRPr lang="en-US" altLang="en-US" dirty="0">
              <a:latin typeface="Garamond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9933"/>
                </a:solidFill>
                <a:latin typeface="Garamond" pitchFamily="18" charset="0"/>
              </a:rPr>
              <a:t>Prof. dr. Răzvan Daniel ZOTA</a:t>
            </a:r>
          </a:p>
          <a:p>
            <a:r>
              <a:rPr lang="en-US" altLang="en-US" sz="1900" b="1" dirty="0">
                <a:solidFill>
                  <a:srgbClr val="FF9933"/>
                </a:solidFill>
                <a:latin typeface="Garamond" pitchFamily="18" charset="0"/>
              </a:rPr>
              <a:t>Bucharest University of Economic Studies</a:t>
            </a:r>
            <a:endParaRPr lang="en-US" altLang="en-US" b="1" dirty="0">
              <a:solidFill>
                <a:srgbClr val="FF9933"/>
              </a:solidFill>
              <a:latin typeface="Garamond" pitchFamily="18" charset="0"/>
            </a:endParaRPr>
          </a:p>
          <a:p>
            <a:r>
              <a:rPr lang="en-US" altLang="en-US" sz="1900" b="1" dirty="0">
                <a:solidFill>
                  <a:srgbClr val="FF9933"/>
                </a:solidFill>
                <a:latin typeface="Garamond" pitchFamily="18" charset="0"/>
              </a:rPr>
              <a:t>Faculty of Cybernetics, Statistics and Economic Informatics</a:t>
            </a:r>
          </a:p>
          <a:p>
            <a:r>
              <a:rPr lang="en-US" altLang="en-US" sz="1900" b="1" dirty="0">
                <a:solidFill>
                  <a:srgbClr val="FF9933"/>
                </a:solidFill>
                <a:latin typeface="Garamond" pitchFamily="18" charset="0"/>
              </a:rPr>
              <a:t>zota@ase.ro</a:t>
            </a:r>
          </a:p>
          <a:p>
            <a:endParaRPr lang="en-US" altLang="en-US" sz="1400" b="1" dirty="0">
              <a:latin typeface="Garamond" pitchFamily="18" charset="0"/>
            </a:endParaRPr>
          </a:p>
          <a:p>
            <a:r>
              <a:rPr lang="en-US" altLang="en-US" sz="1900" b="1">
                <a:latin typeface="Garamond" pitchFamily="18" charset="0"/>
              </a:rPr>
              <a:t>https://</a:t>
            </a:r>
            <a:r>
              <a:rPr lang="ro-RO" altLang="en-US" sz="1900" b="1" dirty="0">
                <a:latin typeface="Garamond" pitchFamily="18" charset="0"/>
              </a:rPr>
              <a:t>zota</a:t>
            </a:r>
            <a:r>
              <a:rPr lang="en-US" altLang="en-US" sz="1900" b="1" dirty="0">
                <a:latin typeface="Garamond" pitchFamily="18" charset="0"/>
              </a:rPr>
              <a:t>.ase.ro/</a:t>
            </a:r>
            <a:r>
              <a:rPr lang="en-US" altLang="en-US" sz="1900" b="1" dirty="0" err="1">
                <a:latin typeface="Garamond" pitchFamily="18" charset="0"/>
              </a:rPr>
              <a:t>itb</a:t>
            </a:r>
            <a:endParaRPr lang="en-US" altLang="en-US" sz="1900" b="1" dirty="0">
              <a:solidFill>
                <a:srgbClr val="FF33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9CE7F5D-64F0-447E-A70B-859C1EED9B02}" type="slidenum">
              <a:rPr lang="en-US" altLang="en-US" sz="1400"/>
              <a:pPr/>
              <a:t>10</a:t>
            </a:fld>
            <a:endParaRPr lang="en-US" altLang="en-US" sz="10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300" dirty="0">
                <a:latin typeface="Garamond" pitchFamily="18" charset="0"/>
              </a:rPr>
              <a:t>Link editing</a:t>
            </a:r>
            <a:endParaRPr lang="en-US" altLang="en-US" dirty="0">
              <a:latin typeface="Garamond" pitchFamily="18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462462"/>
          </a:xfrm>
        </p:spPr>
        <p:txBody>
          <a:bodyPr/>
          <a:lstStyle/>
          <a:p>
            <a:pPr algn="just"/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The big dimensions of the programs today have led to their splitting into smaller parts, called </a:t>
            </a:r>
            <a:r>
              <a:rPr lang="en-US" altLang="en-US" sz="2200" b="1" i="1" dirty="0">
                <a:latin typeface="Garamond" pitchFamily="18" charset="0"/>
                <a:cs typeface="Times New Roman" pitchFamily="18" charset="0"/>
              </a:rPr>
              <a:t>modules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. </a:t>
            </a:r>
            <a:endParaRPr lang="ro-RO" altLang="en-US" sz="2200" dirty="0">
              <a:latin typeface="Garamond" pitchFamily="18" charset="0"/>
            </a:endParaRPr>
          </a:p>
          <a:p>
            <a:pPr algn="just"/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To get an executable program, each module have to be designed, written and compiled and in the end all the resulted components must be combined together using a </a:t>
            </a:r>
            <a:r>
              <a:rPr lang="en-US" altLang="en-US" sz="2200" b="1" i="1" dirty="0">
                <a:latin typeface="Garamond" pitchFamily="18" charset="0"/>
                <a:cs typeface="Times New Roman" pitchFamily="18" charset="0"/>
              </a:rPr>
              <a:t>link editor 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(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or </a:t>
            </a:r>
            <a:r>
              <a:rPr lang="ro-RO" altLang="en-US" sz="2200" b="1" i="1" dirty="0">
                <a:latin typeface="Garamond" pitchFamily="18" charset="0"/>
                <a:cs typeface="Times New Roman" pitchFamily="18" charset="0"/>
              </a:rPr>
              <a:t>linker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 ). </a:t>
            </a:r>
            <a:endParaRPr lang="ro-RO" altLang="en-US" sz="2200" dirty="0">
              <a:latin typeface="Garamond" pitchFamily="18" charset="0"/>
            </a:endParaRPr>
          </a:p>
          <a:p>
            <a:pPr algn="just"/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This process doesn’t imply only putting together the components but also solving the </a:t>
            </a:r>
            <a:r>
              <a:rPr lang="en-US" altLang="en-US" sz="2200" b="1" i="1" dirty="0">
                <a:latin typeface="Garamond" pitchFamily="18" charset="0"/>
                <a:cs typeface="Times New Roman" pitchFamily="18" charset="0"/>
              </a:rPr>
              <a:t>external references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. 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When a program is being partitioned into modules, there are frequent cases when the code from one module must reference data or sub-routines from another peer module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. </a:t>
            </a:r>
            <a:endParaRPr lang="ro-RO" altLang="en-US" sz="22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096D19C-680A-4598-9E54-613EB3E78FC1}" type="slidenum">
              <a:rPr lang="en-US" altLang="en-US" sz="1400"/>
              <a:pPr/>
              <a:t>11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300" dirty="0">
                <a:latin typeface="Garamond" pitchFamily="18" charset="0"/>
              </a:rPr>
              <a:t>Link editing</a:t>
            </a:r>
            <a:r>
              <a:rPr lang="ro-RO" altLang="en-US" sz="3300" dirty="0">
                <a:latin typeface="Garamond" pitchFamily="18" charset="0"/>
              </a:rPr>
              <a:t> –</a:t>
            </a:r>
            <a:r>
              <a:rPr lang="en-US" altLang="en-US" sz="3300" dirty="0">
                <a:latin typeface="Garamond" pitchFamily="18" charset="0"/>
              </a:rPr>
              <a:t> </a:t>
            </a:r>
            <a:r>
              <a:rPr lang="ro-RO" altLang="en-US" sz="3300" dirty="0">
                <a:latin typeface="Garamond" pitchFamily="18" charset="0"/>
              </a:rPr>
              <a:t>cont.</a:t>
            </a:r>
            <a:endParaRPr lang="en-US" altLang="en-US" dirty="0">
              <a:latin typeface="Garamond" pitchFamily="18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462462"/>
          </a:xfrm>
        </p:spPr>
        <p:txBody>
          <a:bodyPr/>
          <a:lstStyle/>
          <a:p>
            <a:pPr algn="just"/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The compilers are translating only one module at a time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.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 When a compiler tries to determine the numerical equivalent of there </a:t>
            </a:r>
            <a:r>
              <a:rPr lang="en-US" altLang="en-US" sz="2200" b="1" i="1" dirty="0">
                <a:latin typeface="Garamond" pitchFamily="18" charset="0"/>
                <a:cs typeface="Times New Roman" pitchFamily="18" charset="0"/>
              </a:rPr>
              <a:t>symbolic references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, it will discover that there are no valid values inside the current module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. </a:t>
            </a:r>
            <a:endParaRPr lang="ro-RO" altLang="en-US" sz="2200" dirty="0">
              <a:latin typeface="Garamond" pitchFamily="18" charset="0"/>
            </a:endParaRPr>
          </a:p>
          <a:p>
            <a:pPr algn="just"/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These unsolved symbols are called </a:t>
            </a:r>
            <a:r>
              <a:rPr lang="en-US" altLang="en-US" sz="2200" b="1" i="1" dirty="0">
                <a:latin typeface="Garamond" pitchFamily="18" charset="0"/>
                <a:cs typeface="Times New Roman" pitchFamily="18" charset="0"/>
              </a:rPr>
              <a:t>external references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 and they remain symbolic 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(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without a numerical value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) 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till the moment when the link editor is solving these references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.</a:t>
            </a:r>
            <a:endParaRPr lang="en-US" altLang="en-US" sz="2200" dirty="0">
              <a:latin typeface="Garamond" pitchFamily="18" charset="0"/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850901" y="4892675"/>
            <a:ext cx="78359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The interpreters are offering an alternative to run programs that are written in a HLL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. </a:t>
            </a:r>
            <a:endParaRPr lang="ro-RO" altLang="en-US" sz="2200" dirty="0">
              <a:latin typeface="Garamond" pitchFamily="18" charset="0"/>
            </a:endParaRPr>
          </a:p>
          <a:p>
            <a:pPr algn="just"/>
            <a:r>
              <a:rPr lang="ro-RO" altLang="en-US" sz="2200" dirty="0">
                <a:latin typeface="Garamond" pitchFamily="18" charset="0"/>
              </a:rPr>
              <a:t>   </a:t>
            </a:r>
            <a:endParaRPr lang="en-AU" altLang="en-US" sz="22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Advantages/Disadvantages </a:t>
            </a:r>
            <a:br>
              <a:rPr lang="ro-RO" dirty="0"/>
            </a:br>
            <a:r>
              <a:rPr lang="en-US" dirty="0"/>
              <a:t>between compilation and interpretation</a:t>
            </a: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98" y="1079501"/>
            <a:ext cx="8005502" cy="589950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5C91F-C423-41EB-9307-4917812B7CE2}" type="slidenum">
              <a:rPr lang="en-US" smtClean="0"/>
              <a:pPr>
                <a:defRPr/>
              </a:pPr>
              <a:t>12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867576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4CE447A-2170-42CD-BB01-9074DC44F5CF}" type="slidenum">
              <a:rPr lang="en-US" altLang="en-US" sz="1400"/>
              <a:pPr/>
              <a:t>13</a:t>
            </a:fld>
            <a:endParaRPr lang="en-US" altLang="en-US" sz="1000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165100"/>
            <a:ext cx="7772400" cy="874713"/>
          </a:xfrm>
        </p:spPr>
        <p:txBody>
          <a:bodyPr/>
          <a:lstStyle/>
          <a:p>
            <a:r>
              <a:rPr lang="en-US" altLang="en-US" sz="3300" dirty="0">
                <a:latin typeface="Garamond" pitchFamily="18" charset="0"/>
              </a:rPr>
              <a:t>Interpreters</a:t>
            </a:r>
            <a:r>
              <a:rPr lang="ro-RO" altLang="en-US" sz="3300" dirty="0">
                <a:latin typeface="Garamond" pitchFamily="18" charset="0"/>
              </a:rPr>
              <a:t> </a:t>
            </a:r>
            <a:endParaRPr lang="en-US" altLang="en-US" dirty="0">
              <a:latin typeface="Garamond" pitchFamily="18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347913" y="2303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87400" y="1616075"/>
            <a:ext cx="8004175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Instead of translating the HLL instructions into  machine code  and creating an executable program, the interpreter is reading the HLL instructions </a:t>
            </a:r>
            <a:r>
              <a:rPr lang="en-US" altLang="en-US" sz="2200" b="1" i="1" dirty="0">
                <a:latin typeface="Garamond" pitchFamily="18" charset="0"/>
                <a:cs typeface="Times New Roman" pitchFamily="18" charset="0"/>
              </a:rPr>
              <a:t>one by one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 and execute them using an own routines’ library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o-RO" altLang="en-US" sz="2200" dirty="0">
              <a:latin typeface="Garamond" pitchFamily="18" charset="0"/>
            </a:endParaRPr>
          </a:p>
          <a:p>
            <a:pPr algn="just"/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In this way, the running code is not generated from the source code but it is integrated inside the interpreter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o-RO" altLang="en-US" sz="2200" dirty="0">
              <a:latin typeface="Garamond" pitchFamily="18" charset="0"/>
            </a:endParaRPr>
          </a:p>
          <a:p>
            <a:pPr algn="just"/>
            <a:r>
              <a:rPr lang="en-US" altLang="en-US" sz="2200" dirty="0">
                <a:latin typeface="Garamond" pitchFamily="18" charset="0"/>
              </a:rPr>
              <a:t>The interpreter is seeing the HLL source code as input data that have to be analyzed and then processed as to their meaning</a:t>
            </a:r>
            <a:r>
              <a:rPr lang="ro-RO" altLang="en-US" sz="2200" dirty="0">
                <a:latin typeface="Garamond" pitchFamily="18" charset="0"/>
              </a:rPr>
              <a:t>. </a:t>
            </a:r>
            <a:endParaRPr lang="en-US" altLang="en-US" sz="2200" dirty="0">
              <a:latin typeface="Garamond" pitchFamily="18" charset="0"/>
            </a:endParaRPr>
          </a:p>
          <a:p>
            <a:pPr algn="just"/>
            <a:endParaRPr lang="ro-RO" altLang="en-US" sz="2200" dirty="0">
              <a:latin typeface="Garamond" pitchFamily="18" charset="0"/>
            </a:endParaRPr>
          </a:p>
          <a:p>
            <a:pPr algn="just"/>
            <a:r>
              <a:rPr lang="en-US" altLang="en-US" sz="2200" b="1" dirty="0">
                <a:latin typeface="Garamond" pitchFamily="18" charset="0"/>
              </a:rPr>
              <a:t>The advantages</a:t>
            </a:r>
            <a:r>
              <a:rPr lang="en-US" altLang="en-US" sz="2200" dirty="0">
                <a:latin typeface="Garamond" pitchFamily="18" charset="0"/>
              </a:rPr>
              <a:t> of using an interpreter are</a:t>
            </a:r>
            <a:r>
              <a:rPr lang="ro-RO" altLang="en-US" sz="2200" dirty="0">
                <a:latin typeface="Garamond" pitchFamily="18" charset="0"/>
              </a:rPr>
              <a:t>: </a:t>
            </a:r>
            <a:r>
              <a:rPr lang="en-US" altLang="en-US" sz="2200" b="1" dirty="0">
                <a:latin typeface="Garamond" pitchFamily="18" charset="0"/>
              </a:rPr>
              <a:t>the quick start of the program </a:t>
            </a:r>
            <a:r>
              <a:rPr lang="en-US" altLang="en-US" sz="2200" dirty="0">
                <a:latin typeface="Garamond" pitchFamily="18" charset="0"/>
              </a:rPr>
              <a:t>and </a:t>
            </a:r>
            <a:r>
              <a:rPr lang="en-US" altLang="en-US" sz="2200" b="1" dirty="0">
                <a:latin typeface="Garamond" pitchFamily="18" charset="0"/>
              </a:rPr>
              <a:t>apparently lack of complexity </a:t>
            </a:r>
            <a:r>
              <a:rPr lang="en-US" altLang="en-US" sz="2200" dirty="0">
                <a:latin typeface="Garamond" pitchFamily="18" charset="0"/>
              </a:rPr>
              <a:t>connected to compiling and link editing</a:t>
            </a:r>
            <a:r>
              <a:rPr lang="ro-RO" altLang="en-US" sz="2200" dirty="0">
                <a:latin typeface="Garamond" pitchFamily="18" charset="0"/>
              </a:rPr>
              <a:t>.</a:t>
            </a:r>
            <a:endParaRPr lang="en-AU" altLang="en-US" sz="2200" dirty="0">
              <a:latin typeface="Garamond" pitchFamily="18" charset="0"/>
              <a:cs typeface="Times New Roman" pitchFamily="18" charset="0"/>
            </a:endParaRPr>
          </a:p>
          <a:p>
            <a:endParaRPr lang="en-AU" altLang="en-US" sz="22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EBBFC7C-6913-462C-BEDC-40E08C5524B3}" type="slidenum">
              <a:rPr lang="en-US" altLang="en-US" sz="1400"/>
              <a:pPr/>
              <a:t>14</a:t>
            </a:fld>
            <a:endParaRPr lang="en-US" altLang="en-US" sz="1000" dirty="0"/>
          </a:p>
        </p:txBody>
      </p:sp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09663" y="152400"/>
            <a:ext cx="7424737" cy="833438"/>
          </a:xfrm>
        </p:spPr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Interpreters</a:t>
            </a:r>
            <a:r>
              <a:rPr lang="ro-RO" altLang="en-US" dirty="0">
                <a:latin typeface="Garamond" pitchFamily="18" charset="0"/>
              </a:rPr>
              <a:t> </a:t>
            </a:r>
            <a:endParaRPr lang="en-US" altLang="en-US" dirty="0">
              <a:latin typeface="Garamond" pitchFamily="18" charset="0"/>
            </a:endParaRPr>
          </a:p>
        </p:txBody>
      </p:sp>
      <p:sp>
        <p:nvSpPr>
          <p:cNvPr id="16388" name="Rectangle 1029"/>
          <p:cNvSpPr>
            <a:spLocks noChangeArrowheads="1"/>
          </p:cNvSpPr>
          <p:nvPr/>
        </p:nvSpPr>
        <p:spPr bwMode="auto">
          <a:xfrm>
            <a:off x="573088" y="1187450"/>
            <a:ext cx="8570912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o-RO" altLang="en-US" sz="2200" dirty="0">
                <a:latin typeface="Garamond" pitchFamily="18" charset="0"/>
              </a:rPr>
              <a:t>   </a:t>
            </a:r>
          </a:p>
          <a:p>
            <a:r>
              <a:rPr lang="en-US" altLang="en-US" sz="2200" b="1" dirty="0">
                <a:latin typeface="Garamond" pitchFamily="18" charset="0"/>
                <a:cs typeface="Times New Roman" pitchFamily="18" charset="0"/>
              </a:rPr>
              <a:t>The disadvantage 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is that they are operating very slow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; 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the compiled programs have superior speeds in terms of execution in comparison with the interpreted programs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.</a:t>
            </a:r>
          </a:p>
          <a:p>
            <a:endParaRPr lang="ro-RO" altLang="en-US" sz="2200" dirty="0">
              <a:latin typeface="Garamond" pitchFamily="18" charset="0"/>
            </a:endParaRPr>
          </a:p>
          <a:p>
            <a:r>
              <a:rPr lang="en-US" altLang="en-US" sz="2200" dirty="0">
                <a:latin typeface="Garamond" pitchFamily="18" charset="0"/>
              </a:rPr>
              <a:t>Is something usual that the interpreters will convert the input instructions in an intermediary form made of certain symbols, before taking a decision about the actions that will be executed</a:t>
            </a:r>
            <a:r>
              <a:rPr lang="ro-RO" altLang="en-US" sz="2200" dirty="0">
                <a:latin typeface="Garamond" pitchFamily="18" charset="0"/>
              </a:rPr>
              <a:t> (</a:t>
            </a:r>
            <a:r>
              <a:rPr lang="en-US" altLang="en-US" sz="2200" dirty="0">
                <a:latin typeface="Garamond" pitchFamily="18" charset="0"/>
              </a:rPr>
              <a:t>see </a:t>
            </a:r>
            <a:r>
              <a:rPr lang="ro-RO" altLang="en-US" sz="2200" dirty="0">
                <a:latin typeface="Garamond" pitchFamily="18" charset="0"/>
              </a:rPr>
              <a:t>fig</a:t>
            </a:r>
            <a:r>
              <a:rPr lang="en-US" altLang="en-US" sz="2200" dirty="0">
                <a:latin typeface="Garamond" pitchFamily="18" charset="0"/>
              </a:rPr>
              <a:t>.</a:t>
            </a:r>
            <a:r>
              <a:rPr lang="ro-RO" altLang="en-US" sz="2200" dirty="0">
                <a:latin typeface="Garamond" pitchFamily="18" charset="0"/>
              </a:rPr>
              <a:t> 3).</a:t>
            </a:r>
          </a:p>
          <a:p>
            <a:r>
              <a:rPr lang="ro-RO" altLang="en-US" sz="2200" dirty="0">
                <a:latin typeface="Garamond" pitchFamily="18" charset="0"/>
              </a:rPr>
              <a:t> </a:t>
            </a:r>
          </a:p>
          <a:p>
            <a:r>
              <a:rPr lang="en-US" altLang="en-US" sz="2200" dirty="0">
                <a:latin typeface="Garamond" pitchFamily="18" charset="0"/>
              </a:rPr>
              <a:t>The generated symbols are then passed to a decoder which will select the corresponding routine to be executed.</a:t>
            </a:r>
            <a:r>
              <a:rPr lang="ro-RO" altLang="en-US" sz="2200" dirty="0">
                <a:latin typeface="Garamond" pitchFamily="18" charset="0"/>
              </a:rPr>
              <a:t> </a:t>
            </a:r>
          </a:p>
          <a:p>
            <a:endParaRPr lang="ro-RO" altLang="en-US" sz="2200" dirty="0">
              <a:latin typeface="Garamond" pitchFamily="18" charset="0"/>
            </a:endParaRPr>
          </a:p>
          <a:p>
            <a:r>
              <a:rPr lang="en-US" altLang="en-US" sz="2200" dirty="0">
                <a:latin typeface="Garamond" pitchFamily="18" charset="0"/>
              </a:rPr>
              <a:t>Sometimes the interpreter is seen as a </a:t>
            </a:r>
            <a:r>
              <a:rPr lang="ro-RO" altLang="en-US" sz="2200" dirty="0">
                <a:latin typeface="Garamond" pitchFamily="18" charset="0"/>
              </a:rPr>
              <a:t>“</a:t>
            </a:r>
            <a:r>
              <a:rPr lang="en-US" altLang="en-US" sz="2200" dirty="0">
                <a:latin typeface="Garamond" pitchFamily="18" charset="0"/>
              </a:rPr>
              <a:t>virtual machine</a:t>
            </a:r>
            <a:r>
              <a:rPr lang="ro-RO" altLang="en-US" sz="2200" dirty="0">
                <a:latin typeface="Garamond" pitchFamily="18" charset="0"/>
              </a:rPr>
              <a:t>" </a:t>
            </a:r>
            <a:r>
              <a:rPr lang="en-US" altLang="en-US" sz="2200" dirty="0">
                <a:latin typeface="Garamond" pitchFamily="18" charset="0"/>
              </a:rPr>
              <a:t>because it acts in some way as a </a:t>
            </a:r>
            <a:r>
              <a:rPr lang="ro-RO" altLang="en-US" sz="2200" dirty="0">
                <a:latin typeface="Garamond" pitchFamily="18" charset="0"/>
              </a:rPr>
              <a:t>hardware</a:t>
            </a:r>
            <a:r>
              <a:rPr lang="en-US" altLang="en-US" sz="2200" dirty="0">
                <a:latin typeface="Garamond" pitchFamily="18" charset="0"/>
              </a:rPr>
              <a:t> component</a:t>
            </a:r>
            <a:r>
              <a:rPr lang="ro-RO" altLang="en-US" sz="2200" dirty="0">
                <a:latin typeface="Garamond" pitchFamily="18" charset="0"/>
              </a:rPr>
              <a:t>: </a:t>
            </a:r>
            <a:r>
              <a:rPr lang="en-US" altLang="en-US" sz="2200" dirty="0">
                <a:latin typeface="Garamond" pitchFamily="18" charset="0"/>
              </a:rPr>
              <a:t>it reads instructions one by one and obeys to them</a:t>
            </a:r>
            <a:r>
              <a:rPr lang="ro-RO" altLang="en-US" sz="2200" dirty="0">
                <a:latin typeface="Garamond" pitchFamily="18" charset="0"/>
              </a:rPr>
              <a:t>. </a:t>
            </a:r>
            <a:r>
              <a:rPr lang="en-US" altLang="en-US" sz="2200" dirty="0">
                <a:latin typeface="Garamond" pitchFamily="18" charset="0"/>
              </a:rPr>
              <a:t>The interpreters are getting closer the level of the instructions’ execution to the level of a program designed in a HLL</a:t>
            </a:r>
            <a:r>
              <a:rPr lang="ro-RO" altLang="en-US" sz="2200" dirty="0">
                <a:latin typeface="Garamond" pitchFamily="18" charset="0"/>
              </a:rPr>
              <a:t>. </a:t>
            </a:r>
            <a:endParaRPr lang="en-AU" altLang="en-US" sz="2200" dirty="0">
              <a:latin typeface="Garamond" pitchFamily="18" charset="0"/>
            </a:endParaRPr>
          </a:p>
        </p:txBody>
      </p:sp>
      <p:sp>
        <p:nvSpPr>
          <p:cNvPr id="16389" name="Rectangle 1030"/>
          <p:cNvSpPr>
            <a:spLocks noChangeArrowheads="1"/>
          </p:cNvSpPr>
          <p:nvPr/>
        </p:nvSpPr>
        <p:spPr bwMode="auto">
          <a:xfrm>
            <a:off x="658813" y="3057525"/>
            <a:ext cx="81803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08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o-RO" altLang="en-US" sz="1600">
                <a:latin typeface="Garamond" pitchFamily="18" charset="0"/>
                <a:cs typeface="Times New Roman" pitchFamily="18" charset="0"/>
              </a:rPr>
              <a:t> </a:t>
            </a:r>
            <a:endParaRPr lang="en-AU" altLang="en-US" sz="1600" dirty="0">
              <a:latin typeface="Garamond" pitchFamily="18" charset="0"/>
              <a:cs typeface="Times New Roman" pitchFamily="18" charset="0"/>
            </a:endParaRPr>
          </a:p>
          <a:p>
            <a:endParaRPr lang="en-AU" altLang="en-US" sz="16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343EC80-E258-4069-8CD4-C91C48DDB271}" type="slidenum">
              <a:rPr lang="en-US" altLang="en-US" sz="1400"/>
              <a:pPr/>
              <a:t>15</a:t>
            </a:fld>
            <a:endParaRPr lang="en-US" altLang="en-US" sz="10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165100"/>
            <a:ext cx="7772400" cy="874713"/>
          </a:xfrm>
        </p:spPr>
        <p:txBody>
          <a:bodyPr/>
          <a:lstStyle/>
          <a:p>
            <a:r>
              <a:rPr lang="en-US" altLang="en-US" sz="3300" dirty="0">
                <a:latin typeface="Garamond" pitchFamily="18" charset="0"/>
              </a:rPr>
              <a:t>Interpreters</a:t>
            </a:r>
            <a:r>
              <a:rPr lang="ro-RO" altLang="en-US" sz="3300" dirty="0">
                <a:latin typeface="Garamond" pitchFamily="18" charset="0"/>
              </a:rPr>
              <a:t> </a:t>
            </a:r>
            <a:endParaRPr lang="en-US" altLang="en-US" dirty="0">
              <a:latin typeface="Garamond" pitchFamily="18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2347913" y="2303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graphicFrame>
        <p:nvGraphicFramePr>
          <p:cNvPr id="174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184513"/>
              </p:ext>
            </p:extLst>
          </p:nvPr>
        </p:nvGraphicFramePr>
        <p:xfrm>
          <a:off x="1168400" y="1257300"/>
          <a:ext cx="7316788" cy="383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Picture" r:id="rId3" imgW="4328640" imgH="2273760" progId="Word.Picture.8">
                  <p:embed/>
                </p:oleObj>
              </mc:Choice>
              <mc:Fallback>
                <p:oleObj name="Picture" r:id="rId3" imgW="4328640" imgH="227376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1257300"/>
                        <a:ext cx="7316788" cy="383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1C77B08-3C45-46C9-AC84-5041AF508F43}" type="slidenum">
              <a:rPr lang="en-US" altLang="en-US" sz="1400"/>
              <a:pPr/>
              <a:t>16</a:t>
            </a:fld>
            <a:endParaRPr lang="en-US" altLang="en-US" sz="1000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The </a:t>
            </a:r>
            <a:r>
              <a:rPr lang="ro-RO" altLang="en-US" dirty="0">
                <a:latin typeface="Garamond" pitchFamily="18" charset="0"/>
              </a:rPr>
              <a:t>Java</a:t>
            </a:r>
            <a:r>
              <a:rPr lang="en-US" altLang="en-US" dirty="0">
                <a:latin typeface="Garamond" pitchFamily="18" charset="0"/>
              </a:rPr>
              <a:t> interpreter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409825" y="1885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graphicFrame>
        <p:nvGraphicFramePr>
          <p:cNvPr id="1843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04209"/>
              </p:ext>
            </p:extLst>
          </p:nvPr>
        </p:nvGraphicFramePr>
        <p:xfrm>
          <a:off x="1944688" y="1111250"/>
          <a:ext cx="5648325" cy="401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Picture" r:id="rId4" imgW="4328640" imgH="3084120" progId="Word.Picture.8">
                  <p:embed/>
                </p:oleObj>
              </mc:Choice>
              <mc:Fallback>
                <p:oleObj name="Picture" r:id="rId4" imgW="4328640" imgH="308412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1111250"/>
                        <a:ext cx="5648325" cy="401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93725" y="4929188"/>
            <a:ext cx="8550275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 sz="2200" dirty="0">
                <a:latin typeface="Garamond" pitchFamily="18" charset="0"/>
              </a:rPr>
              <a:t>Java</a:t>
            </a:r>
            <a:r>
              <a:rPr lang="en-US" altLang="en-US" sz="2200" dirty="0">
                <a:latin typeface="Garamond" pitchFamily="18" charset="0"/>
              </a:rPr>
              <a:t> programming language has an interesting method of compiling and interpreting – as shown in fig. </a:t>
            </a:r>
            <a:r>
              <a:rPr lang="ro-RO" altLang="en-US" sz="2200" dirty="0">
                <a:latin typeface="Garamond" pitchFamily="18" charset="0"/>
              </a:rPr>
              <a:t>4.</a:t>
            </a:r>
            <a:endParaRPr lang="en-US" altLang="en-US" sz="2200" dirty="0">
              <a:latin typeface="Garamond" pitchFamily="18" charset="0"/>
            </a:endParaRPr>
          </a:p>
          <a:p>
            <a:r>
              <a:rPr lang="en-US" altLang="en-US" sz="2200" dirty="0">
                <a:latin typeface="Garamond" pitchFamily="18" charset="0"/>
              </a:rPr>
              <a:t>Obs.: As a result of compiling we get one or more .class files</a:t>
            </a:r>
          </a:p>
          <a:p>
            <a:r>
              <a:rPr lang="en-US" altLang="en-US" sz="2200" dirty="0">
                <a:latin typeface="Garamond" pitchFamily="18" charset="0"/>
              </a:rPr>
              <a:t>The compiled program is running using the run-time Java interpreter.</a:t>
            </a:r>
            <a:endParaRPr lang="en-AU" altLang="en-US" sz="2200" dirty="0">
              <a:latin typeface="Garamond" pitchFamily="18" charset="0"/>
            </a:endParaRPr>
          </a:p>
          <a:p>
            <a:endParaRPr lang="en-US" altLang="en-US" sz="22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A89E2E0-3DBB-4F0B-84AC-284E26FA89CA}" type="slidenum">
              <a:rPr lang="en-US" altLang="en-US" sz="1400"/>
              <a:pPr/>
              <a:t>2</a:t>
            </a:fld>
            <a:endParaRPr lang="en-US" altLang="en-US" sz="1000"/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900" dirty="0">
                <a:latin typeface="Garamond" pitchFamily="18" charset="0"/>
              </a:rPr>
              <a:t>IT Basics – part 2</a:t>
            </a:r>
            <a:endParaRPr lang="en-US" altLang="en-US" sz="2800" dirty="0">
              <a:latin typeface="Garamond" pitchFamily="18" charset="0"/>
            </a:endParaRP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200" dirty="0">
              <a:latin typeface="Garamond" pitchFamily="18" charset="0"/>
            </a:endParaRPr>
          </a:p>
          <a:p>
            <a:r>
              <a:rPr lang="en-US" altLang="en-US" sz="2200" dirty="0">
                <a:latin typeface="Garamond" pitchFamily="18" charset="0"/>
              </a:rPr>
              <a:t>Assemblers, compilers, interpreters</a:t>
            </a:r>
          </a:p>
          <a:p>
            <a:r>
              <a:rPr lang="en-US" altLang="en-US" sz="2200" dirty="0">
                <a:latin typeface="Garamond" pitchFamily="18" charset="0"/>
              </a:rPr>
              <a:t>The microprocessor</a:t>
            </a:r>
          </a:p>
          <a:p>
            <a:r>
              <a:rPr lang="ro-RO" altLang="en-US" sz="2200" dirty="0">
                <a:latin typeface="Garamond" pitchFamily="18" charset="0"/>
              </a:rPr>
              <a:t>Intel Pentium</a:t>
            </a:r>
            <a:r>
              <a:rPr lang="en-US" altLang="en-US" sz="2200" dirty="0">
                <a:latin typeface="Garamond" pitchFamily="18" charset="0"/>
              </a:rPr>
              <a:t> microprocessor’s registers</a:t>
            </a:r>
          </a:p>
          <a:p>
            <a:r>
              <a:rPr lang="en-US" altLang="en-US" sz="2200" dirty="0">
                <a:latin typeface="Garamond" pitchFamily="18" charset="0"/>
              </a:rPr>
              <a:t>ASM introduction</a:t>
            </a:r>
            <a:endParaRPr lang="ro-RO" altLang="en-US" sz="2200" dirty="0">
              <a:latin typeface="Garamond" pitchFamily="18" charset="0"/>
            </a:endParaRPr>
          </a:p>
          <a:p>
            <a:r>
              <a:rPr lang="ro-RO" altLang="en-US" sz="2200" dirty="0">
                <a:latin typeface="Garamond" pitchFamily="18" charset="0"/>
              </a:rPr>
              <a:t>Memor</a:t>
            </a:r>
            <a:r>
              <a:rPr lang="en-US" altLang="en-US" sz="2200" dirty="0">
                <a:latin typeface="Garamond" pitchFamily="18" charset="0"/>
              </a:rPr>
              <a:t>y and memory hierarchy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r>
              <a:rPr lang="ro-RO" altLang="en-US" sz="2200" dirty="0">
                <a:latin typeface="Garamond" pitchFamily="18" charset="0"/>
              </a:rPr>
              <a:t>Memor</a:t>
            </a:r>
            <a:r>
              <a:rPr lang="en-US" altLang="en-US" sz="2200" dirty="0">
                <a:latin typeface="Garamond" pitchFamily="18" charset="0"/>
              </a:rPr>
              <a:t>y</a:t>
            </a:r>
            <a:r>
              <a:rPr lang="ro-RO" altLang="en-US" sz="2200" dirty="0">
                <a:latin typeface="Garamond" pitchFamily="18" charset="0"/>
              </a:rPr>
              <a:t> </a:t>
            </a:r>
            <a:r>
              <a:rPr lang="en-US" altLang="en-US" sz="2200" dirty="0">
                <a:latin typeface="Garamond" pitchFamily="18" charset="0"/>
              </a:rPr>
              <a:t>types and characteristics</a:t>
            </a:r>
            <a:endParaRPr lang="ro-RO" altLang="en-US" sz="22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BF3FF1C-E466-4E7C-9147-2645A2ED0A17}" type="slidenum">
              <a:rPr lang="en-US" altLang="en-US" sz="1400"/>
              <a:pPr/>
              <a:t>3</a:t>
            </a:fld>
            <a:endParaRPr lang="en-US" altLang="en-US" sz="1000" dirty="0"/>
          </a:p>
        </p:txBody>
      </p:sp>
      <p:sp>
        <p:nvSpPr>
          <p:cNvPr id="51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300" dirty="0">
                <a:latin typeface="Garamond" pitchFamily="18" charset="0"/>
              </a:rPr>
              <a:t>Bibliography</a:t>
            </a:r>
            <a:r>
              <a:rPr lang="ro-RO" altLang="en-US" sz="3300" dirty="0">
                <a:latin typeface="Garamond" pitchFamily="18" charset="0"/>
              </a:rPr>
              <a:t> </a:t>
            </a:r>
            <a:endParaRPr lang="en-US" altLang="en-US" dirty="0">
              <a:latin typeface="Garamond" pitchFamily="18" charset="0"/>
            </a:endParaRPr>
          </a:p>
        </p:txBody>
      </p:sp>
      <p:sp>
        <p:nvSpPr>
          <p:cNvPr id="512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36663"/>
            <a:ext cx="7772400" cy="4724400"/>
          </a:xfrm>
        </p:spPr>
        <p:txBody>
          <a:bodyPr/>
          <a:lstStyle/>
          <a:p>
            <a:endParaRPr lang="ro-RO" altLang="en-US" sz="2200" dirty="0">
              <a:latin typeface="Garamond" pitchFamily="18" charset="0"/>
            </a:endParaRPr>
          </a:p>
          <a:p>
            <a:endParaRPr lang="en-US" altLang="en-US" sz="2200" dirty="0">
              <a:latin typeface="Garamond" pitchFamily="18" charset="0"/>
            </a:endParaRPr>
          </a:p>
          <a:p>
            <a:r>
              <a:rPr lang="en-US" altLang="en-US" sz="2200" dirty="0" err="1">
                <a:latin typeface="Garamond" pitchFamily="18" charset="0"/>
              </a:rPr>
              <a:t>Bazele</a:t>
            </a:r>
            <a:r>
              <a:rPr lang="en-US" altLang="en-US" sz="2200" dirty="0">
                <a:latin typeface="Garamond" pitchFamily="18" charset="0"/>
              </a:rPr>
              <a:t> </a:t>
            </a:r>
            <a:r>
              <a:rPr lang="en-US" altLang="en-US" sz="2200" dirty="0" err="1">
                <a:latin typeface="Garamond" pitchFamily="18" charset="0"/>
              </a:rPr>
              <a:t>tehnologiei</a:t>
            </a:r>
            <a:r>
              <a:rPr lang="en-US" altLang="en-US" sz="2200" dirty="0">
                <a:latin typeface="Garamond" pitchFamily="18" charset="0"/>
              </a:rPr>
              <a:t> </a:t>
            </a:r>
            <a:r>
              <a:rPr lang="en-US" altLang="en-US" sz="2200" dirty="0" err="1">
                <a:latin typeface="Garamond" pitchFamily="18" charset="0"/>
              </a:rPr>
              <a:t>informa</a:t>
            </a:r>
            <a:r>
              <a:rPr lang="ro-RO" altLang="en-US" sz="2200" dirty="0">
                <a:latin typeface="Garamond" pitchFamily="18" charset="0"/>
              </a:rPr>
              <a:t>ţiei, F. Năstase, R. Zota – Ed. </a:t>
            </a:r>
            <a:r>
              <a:rPr lang="en-US" altLang="en-US" sz="2200" dirty="0">
                <a:latin typeface="Garamond" pitchFamily="18" charset="0"/>
              </a:rPr>
              <a:t>ASE</a:t>
            </a:r>
            <a:r>
              <a:rPr lang="ro-RO" altLang="en-US" sz="2200" dirty="0">
                <a:latin typeface="Garamond" pitchFamily="18" charset="0"/>
              </a:rPr>
              <a:t>, 20</a:t>
            </a:r>
            <a:r>
              <a:rPr lang="en-US" altLang="en-US" sz="2200" dirty="0">
                <a:latin typeface="Garamond" pitchFamily="18" charset="0"/>
              </a:rPr>
              <a:t>13</a:t>
            </a:r>
          </a:p>
          <a:p>
            <a:r>
              <a:rPr lang="en-US" altLang="en-US" sz="2200" dirty="0">
                <a:latin typeface="Garamond" pitchFamily="18" charset="0"/>
              </a:rPr>
              <a:t>Computer System Architecture – A Networking Approach, Rob Williams – Addison Wesley, 2006</a:t>
            </a:r>
            <a:endParaRPr lang="ro-RO" altLang="en-US" sz="2200" dirty="0">
              <a:latin typeface="Garamond" pitchFamily="18" charset="0"/>
            </a:endParaRPr>
          </a:p>
          <a:p>
            <a:r>
              <a:rPr lang="ro-RO" altLang="en-US" sz="2200" dirty="0">
                <a:latin typeface="Garamond" pitchFamily="18" charset="0"/>
              </a:rPr>
              <a:t>Intel Architecture Users</a:t>
            </a:r>
            <a:r>
              <a:rPr lang="en-US" altLang="en-US" sz="2200" dirty="0">
                <a:latin typeface="Garamond" pitchFamily="18" charset="0"/>
              </a:rPr>
              <a:t>’ Manual – Intel </a:t>
            </a:r>
          </a:p>
          <a:p>
            <a:endParaRPr lang="en-US" altLang="en-US" sz="22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0B962A1-E581-4D48-986E-4640E4576C5F}" type="slidenum">
              <a:rPr lang="en-US" altLang="en-US" sz="1400"/>
              <a:pPr/>
              <a:t>4</a:t>
            </a:fld>
            <a:endParaRPr lang="en-US" altLang="en-US" sz="10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sz="3300" dirty="0">
                <a:latin typeface="Garamond" pitchFamily="18" charset="0"/>
              </a:rPr>
              <a:t>Introduc</a:t>
            </a:r>
            <a:r>
              <a:rPr lang="en-US" altLang="en-US" sz="3300" dirty="0" err="1">
                <a:latin typeface="Garamond" pitchFamily="18" charset="0"/>
              </a:rPr>
              <a:t>tion</a:t>
            </a:r>
            <a:endParaRPr lang="en-US" altLang="en-US" dirty="0">
              <a:latin typeface="Garamond" pitchFamily="18" charset="0"/>
            </a:endParaRP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2495550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717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445844"/>
              </p:ext>
            </p:extLst>
          </p:nvPr>
        </p:nvGraphicFramePr>
        <p:xfrm>
          <a:off x="1374775" y="1528763"/>
          <a:ext cx="6723063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Picture" r:id="rId3" imgW="4149000" imgH="1193760" progId="Word.Picture.8">
                  <p:embed/>
                </p:oleObj>
              </mc:Choice>
              <mc:Fallback>
                <p:oleObj name="Picture" r:id="rId3" imgW="4149000" imgH="119376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1528763"/>
                        <a:ext cx="6723063" cy="191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952501" y="3360738"/>
            <a:ext cx="78613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 sz="2200" b="1" dirty="0">
                <a:latin typeface="Garamond" pitchFamily="18" charset="0"/>
              </a:rPr>
              <a:t>Dat</a:t>
            </a:r>
            <a:r>
              <a:rPr lang="en-US" altLang="en-US" sz="2200" b="1" dirty="0">
                <a:latin typeface="Garamond" pitchFamily="18" charset="0"/>
              </a:rPr>
              <a:t>a</a:t>
            </a:r>
            <a:r>
              <a:rPr lang="ro-RO" altLang="en-US" sz="2200" b="1" dirty="0">
                <a:latin typeface="Garamond" pitchFamily="18" charset="0"/>
              </a:rPr>
              <a:t>:</a:t>
            </a:r>
          </a:p>
          <a:p>
            <a:endParaRPr lang="ro-RO" altLang="en-US" sz="2200" b="1" dirty="0"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ro-RO" altLang="en-US" sz="2200" b="1" dirty="0">
                <a:latin typeface="Garamond" pitchFamily="18" charset="0"/>
              </a:rPr>
              <a:t> Program</a:t>
            </a:r>
            <a:r>
              <a:rPr lang="en-US" altLang="en-US" sz="2200" b="1" dirty="0">
                <a:latin typeface="Garamond" pitchFamily="18" charset="0"/>
              </a:rPr>
              <a:t>s</a:t>
            </a:r>
            <a:r>
              <a:rPr lang="ro-RO" altLang="en-US" sz="2200" b="1" dirty="0">
                <a:latin typeface="Garamond" pitchFamily="18" charset="0"/>
              </a:rPr>
              <a:t> </a:t>
            </a:r>
            <a:r>
              <a:rPr lang="ro-RO" altLang="en-US" sz="2200" b="1" i="1" dirty="0">
                <a:latin typeface="Garamond" pitchFamily="18" charset="0"/>
              </a:rPr>
              <a:t>(list</a:t>
            </a:r>
            <a:r>
              <a:rPr lang="en-US" altLang="en-US" sz="2200" b="1" i="1" dirty="0">
                <a:latin typeface="Garamond" pitchFamily="18" charset="0"/>
              </a:rPr>
              <a:t> of instructions created with a purpose in mind</a:t>
            </a:r>
            <a:r>
              <a:rPr lang="ro-RO" altLang="en-US" sz="2200" b="1" i="1" dirty="0">
                <a:latin typeface="Garamond" pitchFamily="18" charset="0"/>
              </a:rPr>
              <a:t>)</a:t>
            </a:r>
          </a:p>
          <a:p>
            <a:pPr>
              <a:buFontTx/>
              <a:buChar char="•"/>
            </a:pPr>
            <a:r>
              <a:rPr lang="ro-RO" altLang="en-US" sz="2200" b="1" dirty="0">
                <a:latin typeface="Garamond" pitchFamily="18" charset="0"/>
              </a:rPr>
              <a:t> Dat</a:t>
            </a:r>
            <a:r>
              <a:rPr lang="en-US" altLang="en-US" sz="2200" b="1" dirty="0">
                <a:latin typeface="Garamond" pitchFamily="18" charset="0"/>
              </a:rPr>
              <a:t>a</a:t>
            </a:r>
            <a:endParaRPr lang="ro-RO" altLang="en-US" sz="2200" b="1" dirty="0">
              <a:latin typeface="Garamond" pitchFamily="18" charset="0"/>
            </a:endParaRPr>
          </a:p>
          <a:p>
            <a:pPr>
              <a:buFontTx/>
              <a:buChar char="•"/>
            </a:pPr>
            <a:endParaRPr lang="ro-RO" altLang="en-US" sz="2200" b="1" dirty="0">
              <a:latin typeface="Garamond" pitchFamily="18" charset="0"/>
            </a:endParaRPr>
          </a:p>
          <a:p>
            <a:r>
              <a:rPr lang="ro-RO" altLang="en-US" sz="2200" b="1" dirty="0">
                <a:latin typeface="Garamond" pitchFamily="18" charset="0"/>
              </a:rPr>
              <a:t>“HARVARD</a:t>
            </a:r>
            <a:r>
              <a:rPr lang="en-US" altLang="en-US" sz="2200" b="1" dirty="0">
                <a:latin typeface="Garamond" pitchFamily="18" charset="0"/>
              </a:rPr>
              <a:t> Architecture</a:t>
            </a:r>
            <a:r>
              <a:rPr lang="ro-RO" altLang="en-US" sz="2200" b="1" dirty="0">
                <a:latin typeface="Garamond" pitchFamily="18" charset="0"/>
              </a:rPr>
              <a:t>”</a:t>
            </a:r>
            <a:endParaRPr lang="en-US" altLang="en-US" sz="22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030C710-ED43-484A-9995-D87B20AB4FD4}" type="slidenum">
              <a:rPr lang="en-US" altLang="en-US" sz="1400"/>
              <a:pPr/>
              <a:t>5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300" dirty="0">
                <a:latin typeface="Garamond" pitchFamily="18" charset="0"/>
              </a:rPr>
              <a:t>High level and low level languages</a:t>
            </a:r>
            <a:endParaRPr lang="en-US" altLang="en-US" dirty="0">
              <a:latin typeface="Garamond" pitchFamily="18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85888"/>
            <a:ext cx="8077200" cy="4710112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altLang="en-US" sz="2200" dirty="0">
                <a:solidFill>
                  <a:srgbClr val="000099"/>
                </a:solidFill>
                <a:latin typeface="Garamond" pitchFamily="18" charset="0"/>
              </a:rPr>
              <a:t>The microprocessor</a:t>
            </a:r>
            <a:r>
              <a:rPr lang="ro-RO" altLang="en-US" sz="2200" dirty="0">
                <a:solidFill>
                  <a:srgbClr val="000099"/>
                </a:solidFill>
                <a:latin typeface="Garamond" pitchFamily="18" charset="0"/>
              </a:rPr>
              <a:t> –</a:t>
            </a:r>
            <a:r>
              <a:rPr lang="ro-RO" altLang="en-US" sz="2200" dirty="0">
                <a:latin typeface="Garamond" pitchFamily="18" charset="0"/>
              </a:rPr>
              <a:t> </a:t>
            </a:r>
            <a:r>
              <a:rPr lang="en-US" altLang="en-US" sz="2200" dirty="0">
                <a:latin typeface="Garamond" pitchFamily="18" charset="0"/>
              </a:rPr>
              <a:t>has an own language</a:t>
            </a:r>
            <a:r>
              <a:rPr lang="ro-RO" altLang="en-US" sz="2200" dirty="0">
                <a:latin typeface="Garamond" pitchFamily="18" charset="0"/>
              </a:rPr>
              <a:t> – </a:t>
            </a:r>
            <a:r>
              <a:rPr lang="en-US" altLang="en-US" sz="2200" dirty="0">
                <a:latin typeface="Garamond" pitchFamily="18" charset="0"/>
              </a:rPr>
              <a:t>the so called “instruction set”</a:t>
            </a:r>
            <a:r>
              <a:rPr lang="ro-RO" altLang="en-US" sz="2200" dirty="0">
                <a:latin typeface="Garamond" pitchFamily="18" charset="0"/>
              </a:rPr>
              <a:t>–</a:t>
            </a:r>
            <a:r>
              <a:rPr lang="ro-RO" altLang="en-US" sz="2200" i="1" dirty="0">
                <a:latin typeface="Garamond" pitchFamily="18" charset="0"/>
              </a:rPr>
              <a:t> </a:t>
            </a:r>
            <a:r>
              <a:rPr lang="en-US" altLang="en-US" sz="2200" i="1" dirty="0">
                <a:latin typeface="Garamond" pitchFamily="18" charset="0"/>
              </a:rPr>
              <a:t>machine code </a:t>
            </a:r>
            <a:r>
              <a:rPr lang="ro-RO" altLang="en-US" sz="2200" i="1" dirty="0">
                <a:latin typeface="Garamond" pitchFamily="18" charset="0"/>
              </a:rPr>
              <a:t>- </a:t>
            </a:r>
            <a:r>
              <a:rPr lang="ro-RO" altLang="en-US" sz="2200" dirty="0">
                <a:solidFill>
                  <a:srgbClr val="000099"/>
                </a:solidFill>
                <a:latin typeface="Garamond" pitchFamily="18" charset="0"/>
              </a:rPr>
              <a:t>LLL (Low Level Language</a:t>
            </a:r>
            <a:r>
              <a:rPr lang="en-US" altLang="en-US" sz="2200" dirty="0">
                <a:solidFill>
                  <a:srgbClr val="000099"/>
                </a:solidFill>
                <a:latin typeface="Garamond" pitchFamily="18" charset="0"/>
              </a:rPr>
              <a:t>)</a:t>
            </a:r>
            <a:endParaRPr lang="ro-RO" altLang="en-US" sz="2200" i="1" dirty="0">
              <a:latin typeface="Garamond" pitchFamily="18" charset="0"/>
            </a:endParaRPr>
          </a:p>
          <a:p>
            <a:pPr>
              <a:spcAft>
                <a:spcPct val="20000"/>
              </a:spcAft>
            </a:pPr>
            <a:r>
              <a:rPr lang="ro-RO" altLang="en-US" sz="2200" dirty="0">
                <a:solidFill>
                  <a:srgbClr val="000099"/>
                </a:solidFill>
                <a:latin typeface="Garamond" pitchFamily="18" charset="0"/>
              </a:rPr>
              <a:t>HLL (High Level Language</a:t>
            </a:r>
            <a:r>
              <a:rPr lang="en-US" altLang="en-US" sz="2200" dirty="0">
                <a:solidFill>
                  <a:srgbClr val="000099"/>
                </a:solidFill>
                <a:latin typeface="Garamond" pitchFamily="18" charset="0"/>
              </a:rPr>
              <a:t>)</a:t>
            </a:r>
            <a:r>
              <a:rPr lang="en-US" altLang="en-US" sz="2200" dirty="0">
                <a:latin typeface="Garamond" pitchFamily="18" charset="0"/>
              </a:rPr>
              <a:t> - </a:t>
            </a:r>
            <a:r>
              <a:rPr lang="ro-RO" altLang="en-US" sz="2200" dirty="0">
                <a:latin typeface="Garamond" pitchFamily="18" charset="0"/>
              </a:rPr>
              <a:t>BASIC, Pascal, FORTRAN, C, C++,</a:t>
            </a:r>
            <a:r>
              <a:rPr lang="en-US" altLang="en-US" sz="2200" dirty="0">
                <a:latin typeface="Garamond" pitchFamily="18" charset="0"/>
              </a:rPr>
              <a:t> C#,</a:t>
            </a:r>
            <a:r>
              <a:rPr lang="ro-RO" altLang="en-US" sz="2200" dirty="0">
                <a:latin typeface="Garamond" pitchFamily="18" charset="0"/>
              </a:rPr>
              <a:t> Java</a:t>
            </a:r>
            <a:r>
              <a:rPr lang="en-US" altLang="en-US" sz="2200" dirty="0">
                <a:latin typeface="Garamond" pitchFamily="18" charset="0"/>
              </a:rPr>
              <a:t>, Python, etc.</a:t>
            </a:r>
          </a:p>
          <a:p>
            <a:pPr>
              <a:spcAft>
                <a:spcPct val="20000"/>
              </a:spcAft>
              <a:buFontTx/>
              <a:buNone/>
            </a:pPr>
            <a:endParaRPr lang="en-US" altLang="en-US" sz="22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067462E-F6FF-42C3-ABDB-AF7F37029A2B}" type="slidenum">
              <a:rPr lang="en-US" altLang="en-US" sz="1400"/>
              <a:pPr/>
              <a:t>6</a:t>
            </a:fld>
            <a:endParaRPr lang="en-US" altLang="en-US" sz="10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Example</a:t>
            </a:r>
            <a:endParaRPr lang="en-US" altLang="en-US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277938"/>
            <a:ext cx="8099425" cy="4710112"/>
          </a:xfrm>
        </p:spPr>
        <p:txBody>
          <a:bodyPr/>
          <a:lstStyle/>
          <a:p>
            <a:pPr algn="just" defTabSz="857250">
              <a:buFontTx/>
              <a:buNone/>
            </a:pPr>
            <a:br>
              <a:rPr lang="en-AU" altLang="en-US" sz="1200" dirty="0">
                <a:latin typeface="Verdana" pitchFamily="34" charset="0"/>
                <a:cs typeface="Times New Roman" pitchFamily="18" charset="0"/>
              </a:rPr>
            </a:b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 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br>
              <a:rPr lang="en-US" altLang="en-US" sz="1200" dirty="0"/>
            </a:br>
            <a:r>
              <a:rPr lang="en-US" altLang="en-US" sz="1200" dirty="0"/>
              <a:t>	     </a:t>
            </a:r>
            <a:r>
              <a:rPr lang="en-US" altLang="en-US" sz="1200" b="1" dirty="0">
                <a:latin typeface="Verdana" pitchFamily="34" charset="0"/>
                <a:cs typeface="Times New Roman" pitchFamily="18" charset="0"/>
              </a:rPr>
              <a:t>HLL (Python)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	</a:t>
            </a:r>
            <a:r>
              <a:rPr lang="en-US" altLang="en-US" sz="1200" dirty="0" err="1">
                <a:latin typeface="Verdana" pitchFamily="34" charset="0"/>
                <a:cs typeface="Times New Roman" pitchFamily="18" charset="0"/>
              </a:rPr>
              <a:t>i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=</a:t>
            </a:r>
            <a:r>
              <a:rPr lang="en-US" altLang="en-US" sz="1200" dirty="0" err="1">
                <a:latin typeface="Verdana" pitchFamily="34" charset="0"/>
                <a:cs typeface="Times New Roman" pitchFamily="18" charset="0"/>
              </a:rPr>
              <a:t>j+k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br>
              <a:rPr lang="en-AU" altLang="en-US" sz="1200" dirty="0">
                <a:latin typeface="Verdana" pitchFamily="34" charset="0"/>
                <a:cs typeface="Times New Roman" pitchFamily="18" charset="0"/>
              </a:rPr>
            </a:br>
            <a:r>
              <a:rPr lang="en-AU" altLang="en-US" sz="1200" dirty="0">
                <a:latin typeface="Verdana" pitchFamily="34" charset="0"/>
                <a:cs typeface="Times New Roman" pitchFamily="18" charset="0"/>
              </a:rPr>
              <a:t>	    </a:t>
            </a:r>
            <a:r>
              <a:rPr lang="en-US" altLang="en-US" sz="1200" b="1" dirty="0">
                <a:latin typeface="Verdana" pitchFamily="34" charset="0"/>
                <a:cs typeface="Times New Roman" pitchFamily="18" charset="0"/>
              </a:rPr>
              <a:t>ASM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		MOV </a:t>
            </a:r>
            <a:r>
              <a:rPr lang="en-US" altLang="en-US" sz="1200" dirty="0" err="1">
                <a:latin typeface="Verdana" pitchFamily="34" charset="0"/>
                <a:cs typeface="Times New Roman" pitchFamily="18" charset="0"/>
              </a:rPr>
              <a:t>eax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,[12011234]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				ADD </a:t>
            </a:r>
            <a:r>
              <a:rPr lang="en-US" altLang="en-US" sz="1200" dirty="0" err="1">
                <a:latin typeface="Verdana" pitchFamily="34" charset="0"/>
                <a:cs typeface="Times New Roman" pitchFamily="18" charset="0"/>
              </a:rPr>
              <a:t>eax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,[12011238]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				MOV [1201123C], </a:t>
            </a:r>
            <a:r>
              <a:rPr lang="en-US" altLang="en-US" sz="1200" dirty="0" err="1">
                <a:latin typeface="Verdana" pitchFamily="34" charset="0"/>
                <a:cs typeface="Times New Roman" pitchFamily="18" charset="0"/>
              </a:rPr>
              <a:t>eax</a:t>
            </a:r>
            <a:endParaRPr lang="en-US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endParaRPr lang="en-US" altLang="en-US" sz="1200" b="1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en-US" altLang="en-US" sz="1200" b="1" dirty="0">
                <a:latin typeface="Verdana" pitchFamily="34" charset="0"/>
                <a:cs typeface="Times New Roman" pitchFamily="18" charset="0"/>
              </a:rPr>
              <a:t>		</a:t>
            </a:r>
            <a:r>
              <a:rPr lang="en-US" altLang="en-US" sz="1400" b="1" dirty="0">
                <a:latin typeface="Times New Roman" pitchFamily="18" charset="0"/>
                <a:cs typeface="Times New Roman" pitchFamily="18" charset="0"/>
              </a:rPr>
              <a:t>Machine binary code</a:t>
            </a:r>
            <a:r>
              <a:rPr lang="en-US" altLang="en-US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	0010 0000 0011 1001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			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0001 0010 0000 0001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			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0001 0010 0011 0100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				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1101 0000 1011 1001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				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0001 0010 0000 0001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				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0001 0010 0011 1000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				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0010 0011 1100 0000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			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0001 0010 0000 0001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			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0001 0010 0011 1100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defTabSz="857250">
              <a:buFontTx/>
              <a:buNone/>
            </a:pPr>
            <a:endParaRPr lang="en-US" alt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F6D8518-C338-4CC9-9810-4A7A25827284}" type="slidenum">
              <a:rPr lang="en-US" altLang="en-US" sz="1400"/>
              <a:pPr/>
              <a:t>7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Machine code instructions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371600"/>
            <a:ext cx="7867650" cy="4724400"/>
          </a:xfrm>
        </p:spPr>
        <p:txBody>
          <a:bodyPr/>
          <a:lstStyle/>
          <a:p>
            <a:pPr marL="381000" indent="-381000" algn="just">
              <a:buFontTx/>
              <a:buNone/>
            </a:pPr>
            <a:endParaRPr lang="en-US" altLang="en-US" sz="2200" dirty="0">
              <a:latin typeface="Garamond" pitchFamily="18" charset="0"/>
              <a:cs typeface="Times New Roman" pitchFamily="18" charset="0"/>
            </a:endParaRPr>
          </a:p>
          <a:p>
            <a:pPr marL="381000" indent="-381000" algn="just">
              <a:buFontTx/>
              <a:buNone/>
            </a:pP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Machine code instructions can be grouped into 4 main categories. We may have instructions for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:</a:t>
            </a:r>
            <a:endParaRPr lang="en-AU" altLang="en-US" sz="2200" dirty="0">
              <a:latin typeface="Garamond" pitchFamily="18" charset="0"/>
              <a:cs typeface="Times New Roman" pitchFamily="18" charset="0"/>
            </a:endParaRPr>
          </a:p>
          <a:p>
            <a:pPr marL="381000" indent="-381000" algn="just">
              <a:buFontTx/>
              <a:buAutoNum type="arabicParenR"/>
            </a:pP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Data transfer and manipulation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;</a:t>
            </a:r>
            <a:endParaRPr lang="en-AU" altLang="en-US" sz="2200" dirty="0">
              <a:latin typeface="Garamond" pitchFamily="18" charset="0"/>
              <a:cs typeface="Times New Roman" pitchFamily="18" charset="0"/>
            </a:endParaRPr>
          </a:p>
          <a:p>
            <a:pPr marL="381000" indent="-381000" algn="just">
              <a:buFontTx/>
              <a:buAutoNum type="arabicParenR"/>
            </a:pPr>
            <a:r>
              <a:rPr lang="en-US" altLang="en-US" sz="2200" dirty="0" err="1">
                <a:latin typeface="Garamond" pitchFamily="18" charset="0"/>
                <a:cs typeface="Times New Roman" pitchFamily="18" charset="0"/>
              </a:rPr>
              <a:t>Input/Output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 operations;</a:t>
            </a:r>
            <a:endParaRPr lang="ro-RO" altLang="en-US" sz="2200" dirty="0">
              <a:latin typeface="Garamond" pitchFamily="18" charset="0"/>
            </a:endParaRPr>
          </a:p>
          <a:p>
            <a:pPr marL="381000" indent="-381000" algn="just">
              <a:buFontTx/>
              <a:buAutoNum type="arabicParenR"/>
            </a:pP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Program transfer control;</a:t>
            </a:r>
            <a:endParaRPr lang="ro-RO" altLang="en-US" sz="2200" dirty="0">
              <a:latin typeface="Garamond" pitchFamily="18" charset="0"/>
            </a:endParaRPr>
          </a:p>
          <a:p>
            <a:pPr marL="381000" indent="-381000" algn="just">
              <a:buFontTx/>
              <a:buAutoNum type="arabicParenR"/>
            </a:pP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Machine control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 (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it ends the processing, reset the machine, </a:t>
            </a:r>
            <a:r>
              <a:rPr lang="en-US" altLang="en-US" sz="2200" dirty="0" err="1">
                <a:latin typeface="Garamond" pitchFamily="18" charset="0"/>
                <a:cs typeface="Times New Roman" pitchFamily="18" charset="0"/>
              </a:rPr>
              <a:t>etc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.)</a:t>
            </a:r>
            <a:endParaRPr lang="en-AU" altLang="en-US" sz="2200" dirty="0">
              <a:latin typeface="Garamond" pitchFamily="18" charset="0"/>
              <a:cs typeface="Times New Roman" pitchFamily="18" charset="0"/>
            </a:endParaRPr>
          </a:p>
          <a:p>
            <a:pPr marL="381000" indent="-381000">
              <a:buFontTx/>
              <a:buNone/>
            </a:pPr>
            <a:endParaRPr lang="en-US" altLang="en-US" sz="22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5DDF74-2E88-4301-B3EA-89F5446EA410}" type="slidenum">
              <a:rPr lang="en-US" altLang="en-US" sz="1400"/>
              <a:pPr/>
              <a:t>8</a:t>
            </a:fld>
            <a:endParaRPr lang="en-US" altLang="en-US" sz="10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Compilers and assemblers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en-US" sz="2200" b="1" dirty="0">
              <a:latin typeface="Garamond" pitchFamily="18" charset="0"/>
              <a:cs typeface="Times New Roman" pitchFamily="18" charset="0"/>
            </a:endParaRPr>
          </a:p>
          <a:p>
            <a:pPr lvl="1"/>
            <a:r>
              <a:rPr lang="en-US" altLang="en-US" sz="2200" b="1" dirty="0">
                <a:latin typeface="Garamond" pitchFamily="18" charset="0"/>
                <a:cs typeface="Times New Roman" pitchFamily="18" charset="0"/>
              </a:rPr>
              <a:t>Compilers 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are translating the HLL instructions in binary machine code to be run by the computer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. </a:t>
            </a:r>
            <a:endParaRPr lang="ro-RO" altLang="en-US" sz="2200" dirty="0">
              <a:latin typeface="Garamond" pitchFamily="18" charset="0"/>
            </a:endParaRPr>
          </a:p>
          <a:p>
            <a:pPr lvl="1"/>
            <a:r>
              <a:rPr lang="en-US" altLang="en-US" sz="2200" b="1" dirty="0">
                <a:latin typeface="Garamond" pitchFamily="18" charset="0"/>
              </a:rPr>
              <a:t>Assemblers and assembly languages </a:t>
            </a:r>
            <a:r>
              <a:rPr lang="en-US" altLang="en-US" sz="2200" dirty="0">
                <a:latin typeface="Garamond" pitchFamily="18" charset="0"/>
              </a:rPr>
              <a:t>have been used before the compilers’ birth</a:t>
            </a:r>
            <a:endParaRPr lang="ro-RO" altLang="en-US" sz="2200" dirty="0">
              <a:latin typeface="Garamond" pitchFamily="18" charset="0"/>
            </a:endParaRPr>
          </a:p>
          <a:p>
            <a:pPr lvl="1"/>
            <a:r>
              <a:rPr lang="en-US" altLang="en-US" sz="2200" b="1" dirty="0">
                <a:latin typeface="Garamond" pitchFamily="18" charset="0"/>
                <a:cs typeface="Times New Roman" pitchFamily="18" charset="0"/>
              </a:rPr>
              <a:t>The assembly language 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has machine code instructions called </a:t>
            </a:r>
            <a:r>
              <a:rPr lang="en-US" altLang="en-US" sz="2200" i="1" dirty="0">
                <a:latin typeface="Garamond" pitchFamily="18" charset="0"/>
                <a:cs typeface="Times New Roman" pitchFamily="18" charset="0"/>
              </a:rPr>
              <a:t>mnemonics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 (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they come from the English words which specifies their action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) 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like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 ADD, MOV, SUB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, CMP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or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 JMP.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 </a:t>
            </a:r>
            <a:endParaRPr lang="ro-RO" altLang="en-US" sz="2200" dirty="0">
              <a:latin typeface="Garamond" pitchFamily="18" charset="0"/>
            </a:endParaRPr>
          </a:p>
          <a:p>
            <a:pPr lvl="1"/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Translating a HLL program can be done by using a </a:t>
            </a:r>
            <a:r>
              <a:rPr lang="en-US" altLang="en-US" sz="2200" b="1" dirty="0">
                <a:latin typeface="Garamond" pitchFamily="18" charset="0"/>
                <a:cs typeface="Times New Roman" pitchFamily="18" charset="0"/>
              </a:rPr>
              <a:t>compiler </a:t>
            </a:r>
            <a:r>
              <a:rPr lang="en-US" altLang="en-US" sz="2200" dirty="0">
                <a:latin typeface="Garamond" pitchFamily="18" charset="0"/>
                <a:cs typeface="Times New Roman" pitchFamily="18" charset="0"/>
              </a:rPr>
              <a:t>or an </a:t>
            </a:r>
            <a:r>
              <a:rPr lang="en-US" altLang="en-US" sz="2200" b="1" dirty="0">
                <a:latin typeface="Garamond" pitchFamily="18" charset="0"/>
                <a:cs typeface="Times New Roman" pitchFamily="18" charset="0"/>
              </a:rPr>
              <a:t>interpreter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. </a:t>
            </a:r>
            <a:endParaRPr lang="en-US" altLang="en-US" sz="2200" dirty="0"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893C3D4-16F6-45B8-8BB1-83E3D899103F}" type="slidenum">
              <a:rPr lang="en-US" altLang="en-US" sz="1400"/>
              <a:pPr/>
              <a:t>9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sz="3300">
                <a:latin typeface="Garamond" pitchFamily="18" charset="0"/>
              </a:rPr>
              <a:t>EDIT – COMPILE – LINK - LOAD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281113" y="2652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22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805917"/>
              </p:ext>
            </p:extLst>
          </p:nvPr>
        </p:nvGraphicFramePr>
        <p:xfrm>
          <a:off x="407988" y="2216150"/>
          <a:ext cx="8743950" cy="205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Picture" r:id="rId3" imgW="6579360" imgH="1554480" progId="Word.Picture.8">
                  <p:embed/>
                </p:oleObj>
              </mc:Choice>
              <mc:Fallback>
                <p:oleObj name="Picture" r:id="rId3" imgW="6579360" imgH="155448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2216150"/>
                        <a:ext cx="8743950" cy="205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Firebal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2476</TotalTime>
  <Words>976</Words>
  <Application>Microsoft Office PowerPoint</Application>
  <PresentationFormat>On-screen Show (4:3)</PresentationFormat>
  <Paragraphs>114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Garamond</vt:lpstr>
      <vt:lpstr>Times New Roman</vt:lpstr>
      <vt:lpstr>Verdana</vt:lpstr>
      <vt:lpstr>Fireball</vt:lpstr>
      <vt:lpstr>Picture</vt:lpstr>
      <vt:lpstr>IT Basics </vt:lpstr>
      <vt:lpstr>IT Basics – part 2</vt:lpstr>
      <vt:lpstr>Bibliography </vt:lpstr>
      <vt:lpstr>Introduction</vt:lpstr>
      <vt:lpstr>High level and low level languages</vt:lpstr>
      <vt:lpstr>Example</vt:lpstr>
      <vt:lpstr>Machine code instructions</vt:lpstr>
      <vt:lpstr>Compilers and assemblers</vt:lpstr>
      <vt:lpstr>EDIT – COMPILE – LINK - LOAD</vt:lpstr>
      <vt:lpstr>Link editing</vt:lpstr>
      <vt:lpstr>Link editing – cont.</vt:lpstr>
      <vt:lpstr>Advantages/Disadvantages  between compilation and interpretation</vt:lpstr>
      <vt:lpstr>Interpreters </vt:lpstr>
      <vt:lpstr>Interpreters </vt:lpstr>
      <vt:lpstr>Interpreters </vt:lpstr>
      <vt:lpstr>The Java interpreter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Basics - Course 09</dc:title>
  <dc:creator>Razvan</dc:creator>
  <cp:lastModifiedBy>Administrator</cp:lastModifiedBy>
  <cp:revision>243</cp:revision>
  <cp:lastPrinted>1999-08-25T13:17:36Z</cp:lastPrinted>
  <dcterms:created xsi:type="dcterms:W3CDTF">1999-08-25T01:21:32Z</dcterms:created>
  <dcterms:modified xsi:type="dcterms:W3CDTF">2023-11-21T09:59:43Z</dcterms:modified>
</cp:coreProperties>
</file>