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20"/>
  </p:notesMasterIdLst>
  <p:handoutMasterIdLst>
    <p:handoutMasterId r:id="rId21"/>
  </p:handoutMasterIdLst>
  <p:sldIdLst>
    <p:sldId id="256" r:id="rId2"/>
    <p:sldId id="298" r:id="rId3"/>
    <p:sldId id="299" r:id="rId4"/>
    <p:sldId id="300" r:id="rId5"/>
    <p:sldId id="301" r:id="rId6"/>
    <p:sldId id="303" r:id="rId7"/>
    <p:sldId id="302" r:id="rId8"/>
    <p:sldId id="310" r:id="rId9"/>
    <p:sldId id="311" r:id="rId10"/>
    <p:sldId id="312" r:id="rId11"/>
    <p:sldId id="313" r:id="rId12"/>
    <p:sldId id="314" r:id="rId13"/>
    <p:sldId id="315" r:id="rId14"/>
    <p:sldId id="316" r:id="rId15"/>
    <p:sldId id="319" r:id="rId16"/>
    <p:sldId id="318" r:id="rId17"/>
    <p:sldId id="320" r:id="rId18"/>
    <p:sldId id="32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3300"/>
    <a:srgbClr val="FFCC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varScale="1">
        <p:scale>
          <a:sx n="83" d="100"/>
          <a:sy n="83" d="100"/>
        </p:scale>
        <p:origin x="14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5" name="Rectangle 3"/>
          <p:cNvSpPr>
            <a:spLocks noGrp="1" noChangeArrowheads="1"/>
          </p:cNvSpPr>
          <p:nvPr>
            <p:ph type="dt" sz="quarter" idx="1"/>
          </p:nvPr>
        </p:nvSpPr>
        <p:spPr bwMode="auto">
          <a:xfrm>
            <a:off x="386080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algn="r" defTabSz="896938">
              <a:defRPr sz="1100" smtClean="0">
                <a:latin typeface="Times New Roman" pitchFamily="18" charset="0"/>
              </a:defRPr>
            </a:lvl1pPr>
          </a:lstStyle>
          <a:p>
            <a:pPr>
              <a:defRPr/>
            </a:pPr>
            <a:endParaRPr lang="en-US"/>
          </a:p>
        </p:txBody>
      </p:sp>
      <p:sp>
        <p:nvSpPr>
          <p:cNvPr id="38916" name="Rectangle 4"/>
          <p:cNvSpPr>
            <a:spLocks noGrp="1" noChangeArrowheads="1"/>
          </p:cNvSpPr>
          <p:nvPr>
            <p:ph type="ftr" sz="quarter" idx="2"/>
          </p:nvPr>
        </p:nvSpPr>
        <p:spPr bwMode="auto">
          <a:xfrm>
            <a:off x="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7" name="Rectangle 5"/>
          <p:cNvSpPr>
            <a:spLocks noGrp="1" noChangeArrowheads="1"/>
          </p:cNvSpPr>
          <p:nvPr>
            <p:ph type="sldNum" sz="quarter" idx="3"/>
          </p:nvPr>
        </p:nvSpPr>
        <p:spPr bwMode="auto">
          <a:xfrm>
            <a:off x="386080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algn="r" defTabSz="896938">
              <a:defRPr sz="1100" smtClean="0">
                <a:latin typeface="Times New Roman" pitchFamily="18" charset="0"/>
              </a:defRPr>
            </a:lvl1pPr>
          </a:lstStyle>
          <a:p>
            <a:pPr>
              <a:defRPr/>
            </a:pPr>
            <a:fld id="{5C6061D4-1D5C-418B-9F61-2BB61521440C}" type="slidenum">
              <a:rPr lang="en-US"/>
              <a:pPr>
                <a:defRPr/>
              </a:pPr>
              <a:t>‹#›</a:t>
            </a:fld>
            <a:endParaRPr lang="en-US"/>
          </a:p>
        </p:txBody>
      </p:sp>
    </p:spTree>
    <p:extLst>
      <p:ext uri="{BB962C8B-B14F-4D97-AF65-F5344CB8AC3E}">
        <p14:creationId xmlns:p14="http://schemas.microsoft.com/office/powerpoint/2010/main" val="284574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34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02D8AB1-5182-4709-8B15-92A7E44E9FF0}" type="slidenum">
              <a:rPr lang="en-US"/>
              <a:pPr>
                <a:defRPr/>
              </a:pPr>
              <a:t>‹#›</a:t>
            </a:fld>
            <a:endParaRPr lang="en-US"/>
          </a:p>
        </p:txBody>
      </p:sp>
    </p:spTree>
    <p:extLst>
      <p:ext uri="{BB962C8B-B14F-4D97-AF65-F5344CB8AC3E}">
        <p14:creationId xmlns:p14="http://schemas.microsoft.com/office/powerpoint/2010/main" val="2054312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827178-B64A-4062-9BE6-35FA70EC26B7}" type="slidenum">
              <a:rPr lang="en-US" altLang="en-US"/>
              <a:pPr/>
              <a:t>2</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E64BB7-5393-4565-A351-00419754CFAB}" type="slidenum">
              <a:rPr lang="en-US" altLang="en-US"/>
              <a:pPr/>
              <a:t>11</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4E92A2-154B-4F21-8BA6-F0773E4479BD}" type="slidenum">
              <a:rPr lang="en-US" altLang="en-US"/>
              <a:pPr/>
              <a:t>12</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r>
              <a:rPr lang="en-US" altLang="en-US" dirty="0"/>
              <a:t>2^16 mem locations-&gt;2^16 B (Bytes) 2^10*2^6=64KB memory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8FABDD-03B2-474E-B67E-546D4242554F}" type="slidenum">
              <a:rPr lang="en-US" altLang="en-US"/>
              <a:pPr/>
              <a:t>13</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5F0534-18AD-4B45-B757-3016EFCD0B3D}" type="slidenum">
              <a:rPr lang="en-US" altLang="en-US"/>
              <a:pPr/>
              <a:t>14</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r>
              <a:rPr lang="en-US" altLang="en-US" dirty="0"/>
              <a:t>Segmented address   1274:AB7C</a:t>
            </a:r>
          </a:p>
          <a:p>
            <a:r>
              <a:rPr lang="en-US" altLang="en-US" dirty="0"/>
              <a:t>Compute the effective</a:t>
            </a:r>
            <a:r>
              <a:rPr lang="en-US" altLang="en-US" baseline="0" dirty="0"/>
              <a:t> address:</a:t>
            </a:r>
          </a:p>
          <a:p>
            <a:r>
              <a:rPr lang="en-US" altLang="en-US" baseline="0" dirty="0"/>
              <a:t>12740 +</a:t>
            </a:r>
            <a:endParaRPr lang="en-US" altLang="en-US" dirty="0"/>
          </a:p>
          <a:p>
            <a:r>
              <a:rPr lang="en-US" altLang="en-US" dirty="0"/>
              <a:t> AB7C</a:t>
            </a:r>
          </a:p>
          <a:p>
            <a:r>
              <a:rPr lang="en-US" altLang="en-US" dirty="0"/>
              <a:t>--------</a:t>
            </a:r>
          </a:p>
          <a:p>
            <a:r>
              <a:rPr lang="en-US" altLang="en-US" dirty="0"/>
              <a:t>1D2BC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5F0534-18AD-4B45-B757-3016EFCD0B3D}" type="slidenum">
              <a:rPr lang="en-US" altLang="en-US"/>
              <a:pPr/>
              <a:t>15</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5F0534-18AD-4B45-B757-3016EFCD0B3D}" type="slidenum">
              <a:rPr lang="en-US" altLang="en-US"/>
              <a:pPr/>
              <a:t>16</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3DED05-0E41-4269-AE59-39F667494B74}" type="slidenum">
              <a:rPr lang="en-US" altLang="en-US"/>
              <a:pPr/>
              <a:t>3</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r>
              <a:rPr lang="en-US" altLang="en-US" dirty="0"/>
              <a:t>IP Instruction Pointer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3C5EE5-A520-4C98-AB92-ED2645BDB0BD}" type="slidenum">
              <a:rPr lang="en-US" altLang="en-US"/>
              <a:pPr/>
              <a:t>4</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3F082E-D344-4D88-AD6B-7C0E43675E58}" type="slidenum">
              <a:rPr lang="en-US" altLang="en-US"/>
              <a:pPr/>
              <a:t>5</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F2C62A-F6D7-4A50-9922-AFD92735DE16}" type="slidenum">
              <a:rPr lang="en-US" altLang="en-US"/>
              <a:pPr/>
              <a:t>6</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CFBF183-EA29-45EF-B744-C662750A9C8A}" type="slidenum">
              <a:rPr lang="en-US" altLang="en-US"/>
              <a:pPr/>
              <a:t>7</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altLang="en-US" dirty="0"/>
              <a:t>Little Endian notation</a:t>
            </a:r>
          </a:p>
          <a:p>
            <a:r>
              <a:rPr lang="en-US" altLang="en-US" dirty="0"/>
              <a:t>1234h=16 bits=2bytes</a:t>
            </a:r>
          </a:p>
          <a:p>
            <a:r>
              <a:rPr lang="en-US" altLang="en-US" dirty="0"/>
              <a:t>34=00110100</a:t>
            </a:r>
          </a:p>
          <a:p>
            <a:r>
              <a:rPr lang="en-US" altLang="en-US" dirty="0"/>
              <a:t>12=00010010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19023B-DF80-4BC7-8B75-9D16341B8C0F}" type="slidenum">
              <a:rPr lang="en-US" altLang="en-US"/>
              <a:pPr/>
              <a:t>8</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1C0F25-58EF-4C1B-84E3-B2E2E9787378}" type="slidenum">
              <a:rPr lang="en-US" altLang="en-US"/>
              <a:pPr/>
              <a:t>9</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F0482C-031C-480B-AA13-7FEA8543C8D6}" type="slidenum">
              <a:rPr lang="en-US" altLang="en-US"/>
              <a:pPr/>
              <a:t>10</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r>
              <a:rPr lang="en-US" altLang="en-US" dirty="0"/>
              <a:t>3+9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p:txBody>
          <a:bodyPr/>
          <a:lstStyle>
            <a:lvl1pPr>
              <a:defRPr smtClean="0"/>
            </a:lvl1pPr>
          </a:lstStyle>
          <a:p>
            <a:pPr>
              <a:defRPr/>
            </a:pPr>
            <a:r>
              <a:rPr lang="en-US"/>
              <a:t>SCO II --- Curs 2</a:t>
            </a:r>
          </a:p>
        </p:txBody>
      </p:sp>
      <p:sp>
        <p:nvSpPr>
          <p:cNvPr id="7" name="Rectangle 10"/>
          <p:cNvSpPr>
            <a:spLocks noGrp="1" noChangeArrowheads="1"/>
          </p:cNvSpPr>
          <p:nvPr>
            <p:ph type="ftr" sz="quarter" idx="11"/>
          </p:nvPr>
        </p:nvSpPr>
        <p:spPr/>
        <p:txBody>
          <a:bodyPr/>
          <a:lstStyle>
            <a:lvl1pPr>
              <a:defRPr sz="1400" smtClean="0"/>
            </a:lvl1pPr>
          </a:lstStyle>
          <a:p>
            <a:pPr>
              <a:defRPr/>
            </a:pPr>
            <a:r>
              <a:rPr lang="en-US"/>
              <a:t>SCO II --- Curs 2</a:t>
            </a:r>
          </a:p>
        </p:txBody>
      </p:sp>
      <p:sp>
        <p:nvSpPr>
          <p:cNvPr id="8" name="Rectangle 11"/>
          <p:cNvSpPr>
            <a:spLocks noGrp="1" noChangeArrowheads="1"/>
          </p:cNvSpPr>
          <p:nvPr>
            <p:ph type="sldNum" sz="quarter" idx="12"/>
          </p:nvPr>
        </p:nvSpPr>
        <p:spPr/>
        <p:txBody>
          <a:bodyPr/>
          <a:lstStyle>
            <a:lvl1pPr>
              <a:defRPr smtClean="0"/>
            </a:lvl1pPr>
          </a:lstStyle>
          <a:p>
            <a:pPr>
              <a:defRPr/>
            </a:pPr>
            <a:fld id="{78BD5EFB-BAA8-430B-AFD9-EAE769F432C9}" type="slidenum">
              <a:rPr lang="en-US"/>
              <a:pPr>
                <a:defRPr/>
              </a:pPr>
              <a:t>‹#›</a:t>
            </a:fld>
            <a:endParaRPr lang="en-US"/>
          </a:p>
        </p:txBody>
      </p:sp>
    </p:spTree>
    <p:extLst>
      <p:ext uri="{BB962C8B-B14F-4D97-AF65-F5344CB8AC3E}">
        <p14:creationId xmlns:p14="http://schemas.microsoft.com/office/powerpoint/2010/main" val="252252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745FA27C-C5E4-4A5B-A722-59FEC359DBCA}" type="slidenum">
              <a:rPr lang="en-US"/>
              <a:pPr>
                <a:defRPr/>
              </a:pPr>
              <a:t>‹#›</a:t>
            </a:fld>
            <a:endParaRPr lang="en-US" sz="1000"/>
          </a:p>
        </p:txBody>
      </p:sp>
    </p:spTree>
    <p:extLst>
      <p:ext uri="{BB962C8B-B14F-4D97-AF65-F5344CB8AC3E}">
        <p14:creationId xmlns:p14="http://schemas.microsoft.com/office/powerpoint/2010/main" val="345644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FEAEDFB3-7B22-44B1-AB64-4ED79A915F1F}" type="slidenum">
              <a:rPr lang="en-US"/>
              <a:pPr>
                <a:defRPr/>
              </a:pPr>
              <a:t>‹#›</a:t>
            </a:fld>
            <a:endParaRPr lang="en-US" sz="1000"/>
          </a:p>
        </p:txBody>
      </p:sp>
    </p:spTree>
    <p:extLst>
      <p:ext uri="{BB962C8B-B14F-4D97-AF65-F5344CB8AC3E}">
        <p14:creationId xmlns:p14="http://schemas.microsoft.com/office/powerpoint/2010/main" val="81504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0B2122C3-346B-4541-B802-7ACDE2F64513}" type="slidenum">
              <a:rPr lang="en-US"/>
              <a:pPr>
                <a:defRPr/>
              </a:pPr>
              <a:t>‹#›</a:t>
            </a:fld>
            <a:endParaRPr lang="en-US" sz="1000"/>
          </a:p>
        </p:txBody>
      </p:sp>
    </p:spTree>
    <p:extLst>
      <p:ext uri="{BB962C8B-B14F-4D97-AF65-F5344CB8AC3E}">
        <p14:creationId xmlns:p14="http://schemas.microsoft.com/office/powerpoint/2010/main" val="157698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1E6821F3-9DB0-4A54-9C5B-8650FCBECD88}" type="slidenum">
              <a:rPr lang="en-US"/>
              <a:pPr>
                <a:defRPr/>
              </a:pPr>
              <a:t>‹#›</a:t>
            </a:fld>
            <a:endParaRPr lang="en-US" sz="1000"/>
          </a:p>
        </p:txBody>
      </p:sp>
    </p:spTree>
    <p:extLst>
      <p:ext uri="{BB962C8B-B14F-4D97-AF65-F5344CB8AC3E}">
        <p14:creationId xmlns:p14="http://schemas.microsoft.com/office/powerpoint/2010/main" val="31635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CE96FC33-39E6-4690-858B-CB91F396F59C}" type="slidenum">
              <a:rPr lang="en-US"/>
              <a:pPr>
                <a:defRPr/>
              </a:pPr>
              <a:t>‹#›</a:t>
            </a:fld>
            <a:endParaRPr lang="en-US" sz="1000"/>
          </a:p>
        </p:txBody>
      </p:sp>
    </p:spTree>
    <p:extLst>
      <p:ext uri="{BB962C8B-B14F-4D97-AF65-F5344CB8AC3E}">
        <p14:creationId xmlns:p14="http://schemas.microsoft.com/office/powerpoint/2010/main" val="35941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9" name="Rectangle 11"/>
          <p:cNvSpPr>
            <a:spLocks noGrp="1" noChangeArrowheads="1"/>
          </p:cNvSpPr>
          <p:nvPr>
            <p:ph type="sldNum" sz="quarter" idx="12"/>
          </p:nvPr>
        </p:nvSpPr>
        <p:spPr>
          <a:ln/>
        </p:spPr>
        <p:txBody>
          <a:bodyPr/>
          <a:lstStyle>
            <a:lvl1pPr>
              <a:defRPr/>
            </a:lvl1pPr>
          </a:lstStyle>
          <a:p>
            <a:pPr>
              <a:defRPr/>
            </a:pPr>
            <a:fld id="{7D384C0B-4C17-458E-8F91-7283B3FD1C67}" type="slidenum">
              <a:rPr lang="en-US"/>
              <a:pPr>
                <a:defRPr/>
              </a:pPr>
              <a:t>‹#›</a:t>
            </a:fld>
            <a:endParaRPr lang="en-US" sz="1000"/>
          </a:p>
        </p:txBody>
      </p:sp>
    </p:spTree>
    <p:extLst>
      <p:ext uri="{BB962C8B-B14F-4D97-AF65-F5344CB8AC3E}">
        <p14:creationId xmlns:p14="http://schemas.microsoft.com/office/powerpoint/2010/main" val="10741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5" name="Rectangle 11"/>
          <p:cNvSpPr>
            <a:spLocks noGrp="1" noChangeArrowheads="1"/>
          </p:cNvSpPr>
          <p:nvPr>
            <p:ph type="sldNum" sz="quarter" idx="12"/>
          </p:nvPr>
        </p:nvSpPr>
        <p:spPr>
          <a:ln/>
        </p:spPr>
        <p:txBody>
          <a:bodyPr/>
          <a:lstStyle>
            <a:lvl1pPr>
              <a:defRPr/>
            </a:lvl1pPr>
          </a:lstStyle>
          <a:p>
            <a:pPr>
              <a:defRPr/>
            </a:pPr>
            <a:fld id="{2885A25D-2C48-42B5-8AA3-EFD53E1590D6}" type="slidenum">
              <a:rPr lang="en-US"/>
              <a:pPr>
                <a:defRPr/>
              </a:pPr>
              <a:t>‹#›</a:t>
            </a:fld>
            <a:endParaRPr lang="en-US" sz="1000"/>
          </a:p>
        </p:txBody>
      </p:sp>
    </p:spTree>
    <p:extLst>
      <p:ext uri="{BB962C8B-B14F-4D97-AF65-F5344CB8AC3E}">
        <p14:creationId xmlns:p14="http://schemas.microsoft.com/office/powerpoint/2010/main" val="222874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4" name="Rectangle 11"/>
          <p:cNvSpPr>
            <a:spLocks noGrp="1" noChangeArrowheads="1"/>
          </p:cNvSpPr>
          <p:nvPr>
            <p:ph type="sldNum" sz="quarter" idx="12"/>
          </p:nvPr>
        </p:nvSpPr>
        <p:spPr>
          <a:ln/>
        </p:spPr>
        <p:txBody>
          <a:bodyPr/>
          <a:lstStyle>
            <a:lvl1pPr>
              <a:defRPr/>
            </a:lvl1pPr>
          </a:lstStyle>
          <a:p>
            <a:pPr>
              <a:defRPr/>
            </a:pPr>
            <a:fld id="{C030808F-31EF-4BA9-8509-23FEEF03AFCE}" type="slidenum">
              <a:rPr lang="en-US"/>
              <a:pPr>
                <a:defRPr/>
              </a:pPr>
              <a:t>‹#›</a:t>
            </a:fld>
            <a:endParaRPr lang="en-US" sz="1000"/>
          </a:p>
        </p:txBody>
      </p:sp>
    </p:spTree>
    <p:extLst>
      <p:ext uri="{BB962C8B-B14F-4D97-AF65-F5344CB8AC3E}">
        <p14:creationId xmlns:p14="http://schemas.microsoft.com/office/powerpoint/2010/main" val="375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58CF07F0-D134-4CCB-8280-46442FB98F7B}" type="slidenum">
              <a:rPr lang="en-US"/>
              <a:pPr>
                <a:defRPr/>
              </a:pPr>
              <a:t>‹#›</a:t>
            </a:fld>
            <a:endParaRPr lang="en-US" sz="1000"/>
          </a:p>
        </p:txBody>
      </p:sp>
    </p:spTree>
    <p:extLst>
      <p:ext uri="{BB962C8B-B14F-4D97-AF65-F5344CB8AC3E}">
        <p14:creationId xmlns:p14="http://schemas.microsoft.com/office/powerpoint/2010/main" val="311344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4A82F9AB-28E2-4A2B-A39E-156613F27BEC}" type="slidenum">
              <a:rPr lang="en-US"/>
              <a:pPr>
                <a:defRPr/>
              </a:pPr>
              <a:t>‹#›</a:t>
            </a:fld>
            <a:endParaRPr lang="en-US" sz="1000"/>
          </a:p>
        </p:txBody>
      </p:sp>
    </p:spTree>
    <p:extLst>
      <p:ext uri="{BB962C8B-B14F-4D97-AF65-F5344CB8AC3E}">
        <p14:creationId xmlns:p14="http://schemas.microsoft.com/office/powerpoint/2010/main" val="273993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5"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r>
              <a:rPr lang="en-US"/>
              <a:t>SCO II --- Curs 2January 23, 2001	</a:t>
            </a:r>
          </a:p>
        </p:txBody>
      </p:sp>
      <p:sp>
        <p:nvSpPr>
          <p:cNvPr id="34826"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000" smtClean="0"/>
            </a:lvl1pPr>
          </a:lstStyle>
          <a:p>
            <a:pPr>
              <a:defRPr/>
            </a:pPr>
            <a:r>
              <a:rPr lang="en-US"/>
              <a:t>SCO II --- Curs 2ECE291</a:t>
            </a:r>
            <a:endParaRPr lang="en-US" sz="1400"/>
          </a:p>
        </p:txBody>
      </p:sp>
      <p:sp>
        <p:nvSpPr>
          <p:cNvPr id="34827"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938FD80F-4AAD-43DC-9846-65705BDD5234}" type="slidenum">
              <a:rPr lang="en-US"/>
              <a:pPr>
                <a:defRPr/>
              </a:pPr>
              <a:t>‹#›</a:t>
            </a:fld>
            <a:endParaRPr lang="en-US" sz="1000"/>
          </a:p>
        </p:txBody>
      </p:sp>
      <p:sp>
        <p:nvSpPr>
          <p:cNvPr id="1031"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2"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r>
              <a:rPr lang="en-US" altLang="en-US" b="1" dirty="0">
                <a:solidFill>
                  <a:srgbClr val="FF9933"/>
                </a:solidFill>
                <a:latin typeface="Book Antiqua" pitchFamily="18" charset="0"/>
              </a:rPr>
              <a:t>Prof. Răzvan Daniel </a:t>
            </a:r>
            <a:r>
              <a:rPr lang="en-US" altLang="en-US" b="1" dirty="0" err="1">
                <a:solidFill>
                  <a:srgbClr val="FF9933"/>
                </a:solidFill>
                <a:latin typeface="Book Antiqua" pitchFamily="18" charset="0"/>
              </a:rPr>
              <a:t>Zota</a:t>
            </a:r>
            <a:r>
              <a:rPr lang="en-US" altLang="en-US" b="1" dirty="0">
                <a:solidFill>
                  <a:srgbClr val="FF9933"/>
                </a:solidFill>
                <a:latin typeface="Book Antiqua" pitchFamily="18" charset="0"/>
              </a:rPr>
              <a:t>, Ph.D.</a:t>
            </a:r>
          </a:p>
          <a:p>
            <a:r>
              <a:rPr lang="en-US" altLang="en-US" sz="1900" b="1" dirty="0">
                <a:solidFill>
                  <a:srgbClr val="FF9933"/>
                </a:solidFill>
                <a:latin typeface="Book Antiqua" pitchFamily="18" charset="0"/>
              </a:rPr>
              <a:t>The Bucharest University of Economic Studies</a:t>
            </a:r>
            <a:endParaRPr lang="en-US" altLang="en-US" b="1" dirty="0">
              <a:solidFill>
                <a:srgbClr val="FF9933"/>
              </a:solidFill>
              <a:latin typeface="Book Antiqua" pitchFamily="18" charset="0"/>
            </a:endParaRPr>
          </a:p>
          <a:p>
            <a:r>
              <a:rPr lang="en-US" altLang="en-US" sz="1400" b="1" dirty="0">
                <a:solidFill>
                  <a:srgbClr val="FF9933"/>
                </a:solidFill>
                <a:latin typeface="Book Antiqua" pitchFamily="18" charset="0"/>
              </a:rPr>
              <a:t>Faculty of Cybernetics, Statistics and Economic Informatics</a:t>
            </a:r>
          </a:p>
          <a:p>
            <a:r>
              <a:rPr lang="en-US" altLang="en-US" sz="1400" b="1" dirty="0">
                <a:solidFill>
                  <a:srgbClr val="FF9933"/>
                </a:solidFill>
                <a:latin typeface="Book Antiqua" pitchFamily="18" charset="0"/>
              </a:rPr>
              <a:t>zota@ase.ro</a:t>
            </a:r>
          </a:p>
          <a:p>
            <a:endParaRPr lang="en-US" altLang="en-US" sz="1400" b="1" dirty="0">
              <a:latin typeface="Book Antiqua" pitchFamily="18" charset="0"/>
            </a:endParaRPr>
          </a:p>
          <a:p>
            <a:r>
              <a:rPr lang="en-US" altLang="en-US" sz="1400" b="1" dirty="0">
                <a:latin typeface="Book Antiqua" pitchFamily="18" charset="0"/>
              </a:rPr>
              <a:t>https://</a:t>
            </a:r>
            <a:r>
              <a:rPr lang="ro-RO" altLang="en-US" sz="1400" b="1" dirty="0">
                <a:latin typeface="Book Antiqua" pitchFamily="18" charset="0"/>
              </a:rPr>
              <a:t>zota</a:t>
            </a:r>
            <a:r>
              <a:rPr lang="en-US" altLang="en-US" sz="1400" b="1" dirty="0">
                <a:latin typeface="Book Antiqua" pitchFamily="18" charset="0"/>
              </a:rPr>
              <a:t>.ase.ro/</a:t>
            </a:r>
            <a:r>
              <a:rPr lang="en-US" altLang="en-US" sz="1400" b="1" dirty="0" err="1">
                <a:latin typeface="Book Antiqua" pitchFamily="18" charset="0"/>
              </a:rPr>
              <a:t>itb</a:t>
            </a:r>
            <a:endParaRPr lang="en-US" altLang="en-US" sz="1400" b="1" dirty="0">
              <a:solidFill>
                <a:srgbClr val="FF3300"/>
              </a:solidFill>
              <a:latin typeface="Book Antiqua" pitchFamily="18" charset="0"/>
            </a:endParaRPr>
          </a:p>
        </p:txBody>
      </p:sp>
      <p:sp>
        <p:nvSpPr>
          <p:cNvPr id="3075" name="Rectangle 5"/>
          <p:cNvSpPr>
            <a:spLocks noGrp="1" noChangeArrowheads="1"/>
          </p:cNvSpPr>
          <p:nvPr>
            <p:ph type="ctrTitle"/>
          </p:nvPr>
        </p:nvSpPr>
        <p:spPr>
          <a:noFill/>
        </p:spPr>
        <p:txBody>
          <a:bodyPr/>
          <a:lstStyle/>
          <a:p>
            <a:pPr algn="ctr"/>
            <a:r>
              <a:rPr lang="en-US" altLang="en-US" i="0" dirty="0">
                <a:latin typeface="Book Antiqua" pitchFamily="18" charset="0"/>
              </a:rPr>
              <a:t>IT Basics</a:t>
            </a:r>
            <a:br>
              <a:rPr lang="en-US" altLang="en-US" i="0" dirty="0">
                <a:latin typeface="Book Antiqua" pitchFamily="18" charset="0"/>
              </a:rPr>
            </a:br>
            <a:r>
              <a:rPr lang="en-US" altLang="en-US" i="0" dirty="0">
                <a:latin typeface="Book Antiqua" pitchFamily="18" charset="0"/>
              </a:rPr>
              <a:t>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7782B0E-68A5-4D5D-9430-AF4C212D5D60}" type="slidenum">
              <a:rPr lang="en-US" altLang="en-US"/>
              <a:pPr/>
              <a:t>10</a:t>
            </a:fld>
            <a:endParaRPr lang="en-US" altLang="en-US" sz="1000"/>
          </a:p>
        </p:txBody>
      </p:sp>
      <p:grpSp>
        <p:nvGrpSpPr>
          <p:cNvPr id="12291" name="Group 15"/>
          <p:cNvGrpSpPr>
            <a:grpSpLocks/>
          </p:cNvGrpSpPr>
          <p:nvPr/>
        </p:nvGrpSpPr>
        <p:grpSpPr bwMode="auto">
          <a:xfrm>
            <a:off x="1906588" y="2509838"/>
            <a:ext cx="5095875" cy="1851025"/>
            <a:chOff x="1201" y="1581"/>
            <a:chExt cx="3210" cy="1166"/>
          </a:xfrm>
        </p:grpSpPr>
        <p:sp>
          <p:nvSpPr>
            <p:cNvPr id="12294" name="Rectangle 10"/>
            <p:cNvSpPr>
              <a:spLocks noChangeArrowheads="1"/>
            </p:cNvSpPr>
            <p:nvPr/>
          </p:nvSpPr>
          <p:spPr bwMode="auto">
            <a:xfrm>
              <a:off x="2620" y="1581"/>
              <a:ext cx="1791" cy="116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2295" name="Rectangle 4"/>
            <p:cNvSpPr>
              <a:spLocks noChangeArrowheads="1"/>
            </p:cNvSpPr>
            <p:nvPr/>
          </p:nvSpPr>
          <p:spPr bwMode="auto">
            <a:xfrm>
              <a:off x="1201" y="1762"/>
              <a:ext cx="1107" cy="797"/>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2296" name="Rectangle 7"/>
            <p:cNvSpPr>
              <a:spLocks noChangeArrowheads="1"/>
            </p:cNvSpPr>
            <p:nvPr/>
          </p:nvSpPr>
          <p:spPr bwMode="auto">
            <a:xfrm>
              <a:off x="3027" y="1691"/>
              <a:ext cx="1101"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Garamond" pitchFamily="18" charset="0"/>
                </a:rPr>
                <a:t>Programs</a:t>
              </a:r>
            </a:p>
          </p:txBody>
        </p:sp>
        <p:sp>
          <p:nvSpPr>
            <p:cNvPr id="12297" name="Text Box 9"/>
            <p:cNvSpPr txBox="1">
              <a:spLocks noChangeArrowheads="1"/>
            </p:cNvSpPr>
            <p:nvPr/>
          </p:nvSpPr>
          <p:spPr bwMode="auto">
            <a:xfrm>
              <a:off x="1498" y="2016"/>
              <a:ext cx="547"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200" b="1" dirty="0">
                  <a:latin typeface="Garamond" pitchFamily="18" charset="0"/>
                </a:rPr>
                <a:t>CPU</a:t>
              </a:r>
            </a:p>
          </p:txBody>
        </p:sp>
        <p:sp>
          <p:nvSpPr>
            <p:cNvPr id="12298" name="Rectangle 11"/>
            <p:cNvSpPr>
              <a:spLocks noChangeArrowheads="1"/>
            </p:cNvSpPr>
            <p:nvPr/>
          </p:nvSpPr>
          <p:spPr bwMode="auto">
            <a:xfrm>
              <a:off x="3019" y="2291"/>
              <a:ext cx="1101"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Garamond" pitchFamily="18" charset="0"/>
                </a:rPr>
                <a:t>Data</a:t>
              </a:r>
            </a:p>
          </p:txBody>
        </p:sp>
        <p:sp>
          <p:nvSpPr>
            <p:cNvPr id="12299" name="Text Box 12"/>
            <p:cNvSpPr txBox="1">
              <a:spLocks noChangeArrowheads="1"/>
            </p:cNvSpPr>
            <p:nvPr/>
          </p:nvSpPr>
          <p:spPr bwMode="auto">
            <a:xfrm>
              <a:off x="3103" y="2050"/>
              <a:ext cx="916"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200" b="1" dirty="0">
                  <a:latin typeface="Garamond" pitchFamily="18" charset="0"/>
                </a:rPr>
                <a:t>Memory</a:t>
              </a:r>
            </a:p>
          </p:txBody>
        </p:sp>
        <p:sp>
          <p:nvSpPr>
            <p:cNvPr id="12300" name="Line 13"/>
            <p:cNvSpPr>
              <a:spLocks noChangeShapeType="1"/>
            </p:cNvSpPr>
            <p:nvPr/>
          </p:nvSpPr>
          <p:spPr bwMode="auto">
            <a:xfrm>
              <a:off x="2308" y="2015"/>
              <a:ext cx="323"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Line 14"/>
            <p:cNvSpPr>
              <a:spLocks noChangeShapeType="1"/>
            </p:cNvSpPr>
            <p:nvPr/>
          </p:nvSpPr>
          <p:spPr bwMode="auto">
            <a:xfrm>
              <a:off x="2308" y="2311"/>
              <a:ext cx="323"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292" name="Rectangle 16"/>
          <p:cNvSpPr>
            <a:spLocks noGrp="1" noChangeArrowheads="1"/>
          </p:cNvSpPr>
          <p:nvPr>
            <p:ph type="title"/>
          </p:nvPr>
        </p:nvSpPr>
        <p:spPr/>
        <p:txBody>
          <a:bodyPr/>
          <a:lstStyle/>
          <a:p>
            <a:endParaRPr lang="en-US" altLang="en-US"/>
          </a:p>
        </p:txBody>
      </p:sp>
      <p:sp>
        <p:nvSpPr>
          <p:cNvPr id="12293" name="Rectangle 17"/>
          <p:cNvSpPr>
            <a:spLocks noChangeArrowheads="1"/>
          </p:cNvSpPr>
          <p:nvPr/>
        </p:nvSpPr>
        <p:spPr bwMode="auto">
          <a:xfrm>
            <a:off x="762000" y="1485900"/>
            <a:ext cx="8212138"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dirty="0">
                <a:solidFill>
                  <a:srgbClr val="000099"/>
                </a:solidFill>
                <a:latin typeface="Book Antiqua" pitchFamily="18" charset="0"/>
              </a:rPr>
              <a:t>The CPU is processing data stored in memory under the control of a program stored also in memory</a:t>
            </a:r>
            <a:r>
              <a:rPr lang="ro-RO" altLang="en-US" dirty="0">
                <a:solidFill>
                  <a:srgbClr val="000099"/>
                </a:solidFill>
                <a:latin typeface="Book Antiqua" pitchFamily="18" charset="0"/>
              </a:rPr>
              <a:t>.</a:t>
            </a:r>
            <a:endParaRPr lang="en-US" altLang="en-US" dirty="0">
              <a:solidFill>
                <a:srgbClr val="000099"/>
              </a:solidFill>
              <a:latin typeface="Book Antiq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A58D7B5-338B-484B-B8F1-10F78C7E0F6B}" type="slidenum">
              <a:rPr lang="en-US" altLang="en-US"/>
              <a:pPr/>
              <a:t>11</a:t>
            </a:fld>
            <a:endParaRPr lang="en-US" altLang="en-US" sz="1000"/>
          </a:p>
        </p:txBody>
      </p:sp>
      <p:sp>
        <p:nvSpPr>
          <p:cNvPr id="13315" name="Rectangle 2"/>
          <p:cNvSpPr>
            <a:spLocks noGrp="1" noChangeArrowheads="1"/>
          </p:cNvSpPr>
          <p:nvPr>
            <p:ph type="title"/>
          </p:nvPr>
        </p:nvSpPr>
        <p:spPr>
          <a:xfrm>
            <a:off x="762000" y="1231900"/>
            <a:ext cx="8212138" cy="874713"/>
          </a:xfrm>
        </p:spPr>
        <p:txBody>
          <a:bodyPr/>
          <a:lstStyle/>
          <a:p>
            <a:pPr algn="l"/>
            <a:r>
              <a:rPr lang="en-US" altLang="en-US" sz="1800" b="0" i="0" dirty="0">
                <a:latin typeface="Book Antiqua" pitchFamily="18" charset="0"/>
              </a:rPr>
              <a:t>Most of the instructions have an operation code and one or more operands.</a:t>
            </a:r>
            <a:endParaRPr lang="en-US" altLang="en-US" b="0" i="0" dirty="0">
              <a:latin typeface="Book Antiqua" pitchFamily="18" charset="0"/>
            </a:endParaRPr>
          </a:p>
        </p:txBody>
      </p:sp>
      <p:grpSp>
        <p:nvGrpSpPr>
          <p:cNvPr id="13316" name="Group 16"/>
          <p:cNvGrpSpPr>
            <a:grpSpLocks/>
          </p:cNvGrpSpPr>
          <p:nvPr/>
        </p:nvGrpSpPr>
        <p:grpSpPr bwMode="auto">
          <a:xfrm>
            <a:off x="3106738" y="2206625"/>
            <a:ext cx="2917825" cy="2443163"/>
            <a:chOff x="2697" y="1581"/>
            <a:chExt cx="1838" cy="1539"/>
          </a:xfrm>
        </p:grpSpPr>
        <p:sp>
          <p:nvSpPr>
            <p:cNvPr id="13317" name="Rectangle 4"/>
            <p:cNvSpPr>
              <a:spLocks noChangeArrowheads="1"/>
            </p:cNvSpPr>
            <p:nvPr/>
          </p:nvSpPr>
          <p:spPr bwMode="auto">
            <a:xfrm>
              <a:off x="2697" y="1581"/>
              <a:ext cx="1714" cy="116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3318" name="Rectangle 6"/>
            <p:cNvSpPr>
              <a:spLocks noChangeArrowheads="1"/>
            </p:cNvSpPr>
            <p:nvPr/>
          </p:nvSpPr>
          <p:spPr bwMode="auto">
            <a:xfrm>
              <a:off x="3019" y="2022"/>
              <a:ext cx="1101"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Garamond" pitchFamily="18" charset="0"/>
                </a:rPr>
                <a:t>MOV   AX, 1234h</a:t>
              </a:r>
            </a:p>
          </p:txBody>
        </p:sp>
        <p:sp>
          <p:nvSpPr>
            <p:cNvPr id="13319" name="Text Box 7"/>
            <p:cNvSpPr txBox="1">
              <a:spLocks noChangeArrowheads="1"/>
            </p:cNvSpPr>
            <p:nvPr/>
          </p:nvSpPr>
          <p:spPr bwMode="auto">
            <a:xfrm>
              <a:off x="2776" y="2908"/>
              <a:ext cx="9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Garamond" pitchFamily="18" charset="0"/>
                </a:rPr>
                <a:t>Operation code</a:t>
              </a:r>
            </a:p>
          </p:txBody>
        </p:sp>
        <p:sp>
          <p:nvSpPr>
            <p:cNvPr id="13320" name="Text Box 9"/>
            <p:cNvSpPr txBox="1">
              <a:spLocks noChangeArrowheads="1"/>
            </p:cNvSpPr>
            <p:nvPr/>
          </p:nvSpPr>
          <p:spPr bwMode="auto">
            <a:xfrm>
              <a:off x="2974" y="1696"/>
              <a:ext cx="123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200" b="1" dirty="0">
                  <a:latin typeface="Garamond" pitchFamily="18" charset="0"/>
                </a:rPr>
                <a:t>Instruction</a:t>
              </a:r>
            </a:p>
          </p:txBody>
        </p:sp>
        <p:sp>
          <p:nvSpPr>
            <p:cNvPr id="13321" name="Text Box 12"/>
            <p:cNvSpPr txBox="1">
              <a:spLocks noChangeArrowheads="1"/>
            </p:cNvSpPr>
            <p:nvPr/>
          </p:nvSpPr>
          <p:spPr bwMode="auto">
            <a:xfrm>
              <a:off x="3557" y="2790"/>
              <a:ext cx="9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Garamond" pitchFamily="18" charset="0"/>
                </a:rPr>
                <a:t>Operands</a:t>
              </a:r>
            </a:p>
          </p:txBody>
        </p:sp>
        <p:sp>
          <p:nvSpPr>
            <p:cNvPr id="13322" name="Line 13"/>
            <p:cNvSpPr>
              <a:spLocks noChangeShapeType="1"/>
            </p:cNvSpPr>
            <p:nvPr/>
          </p:nvSpPr>
          <p:spPr bwMode="auto">
            <a:xfrm flipV="1">
              <a:off x="3260" y="2292"/>
              <a:ext cx="0" cy="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Line 14"/>
            <p:cNvSpPr>
              <a:spLocks noChangeShapeType="1"/>
            </p:cNvSpPr>
            <p:nvPr/>
          </p:nvSpPr>
          <p:spPr bwMode="auto">
            <a:xfrm flipH="1" flipV="1">
              <a:off x="3700" y="2307"/>
              <a:ext cx="138" cy="5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Line 15"/>
            <p:cNvSpPr>
              <a:spLocks noChangeShapeType="1"/>
            </p:cNvSpPr>
            <p:nvPr/>
          </p:nvSpPr>
          <p:spPr bwMode="auto">
            <a:xfrm flipV="1">
              <a:off x="3846" y="2307"/>
              <a:ext cx="0" cy="5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4174A11-231C-4CF3-82FB-FE619E4386D6}" type="slidenum">
              <a:rPr lang="en-US" altLang="en-US"/>
              <a:pPr/>
              <a:t>12</a:t>
            </a:fld>
            <a:endParaRPr lang="en-US" altLang="en-US" sz="1000"/>
          </a:p>
        </p:txBody>
      </p:sp>
      <p:sp>
        <p:nvSpPr>
          <p:cNvPr id="14339" name="Rectangle 2"/>
          <p:cNvSpPr>
            <a:spLocks noGrp="1" noChangeArrowheads="1"/>
          </p:cNvSpPr>
          <p:nvPr>
            <p:ph type="title"/>
          </p:nvPr>
        </p:nvSpPr>
        <p:spPr>
          <a:xfrm>
            <a:off x="762000" y="152400"/>
            <a:ext cx="8212138" cy="874713"/>
          </a:xfrm>
        </p:spPr>
        <p:txBody>
          <a:bodyPr/>
          <a:lstStyle/>
          <a:p>
            <a:r>
              <a:rPr lang="en-US" altLang="en-US" sz="2400" dirty="0">
                <a:latin typeface="Book Antiqua" pitchFamily="18" charset="0"/>
              </a:rPr>
              <a:t>Memory addresses and values</a:t>
            </a:r>
          </a:p>
        </p:txBody>
      </p:sp>
      <p:grpSp>
        <p:nvGrpSpPr>
          <p:cNvPr id="14340" name="Group 23"/>
          <p:cNvGrpSpPr>
            <a:grpSpLocks/>
          </p:cNvGrpSpPr>
          <p:nvPr/>
        </p:nvGrpSpPr>
        <p:grpSpPr bwMode="auto">
          <a:xfrm>
            <a:off x="1795463" y="1817688"/>
            <a:ext cx="5551487" cy="3219450"/>
            <a:chOff x="2044" y="1091"/>
            <a:chExt cx="3497" cy="2028"/>
          </a:xfrm>
        </p:grpSpPr>
        <p:sp>
          <p:nvSpPr>
            <p:cNvPr id="14341" name="Rectangle 5"/>
            <p:cNvSpPr>
              <a:spLocks noChangeArrowheads="1"/>
            </p:cNvSpPr>
            <p:nvPr/>
          </p:nvSpPr>
          <p:spPr bwMode="auto">
            <a:xfrm>
              <a:off x="3787" y="1654"/>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6 7 2 3</a:t>
              </a:r>
            </a:p>
          </p:txBody>
        </p:sp>
        <p:sp>
          <p:nvSpPr>
            <p:cNvPr id="14342" name="Text Box 6"/>
            <p:cNvSpPr txBox="1">
              <a:spLocks noChangeArrowheads="1"/>
            </p:cNvSpPr>
            <p:nvPr/>
          </p:nvSpPr>
          <p:spPr bwMode="auto">
            <a:xfrm>
              <a:off x="2044" y="2709"/>
              <a:ext cx="1463"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Displacement address (OFFSET) for </a:t>
              </a:r>
              <a:r>
                <a:rPr lang="en-US" altLang="en-US" sz="1600" b="1" i="1" dirty="0" err="1">
                  <a:latin typeface="Book Antiqua" pitchFamily="18" charset="0"/>
                </a:rPr>
                <a:t>var</a:t>
              </a:r>
              <a:endParaRPr lang="en-US" altLang="en-US" sz="1600" b="1" dirty="0">
                <a:latin typeface="Book Antiqua" pitchFamily="18" charset="0"/>
              </a:endParaRPr>
            </a:p>
          </p:txBody>
        </p:sp>
        <p:sp>
          <p:nvSpPr>
            <p:cNvPr id="14343" name="Text Box 8"/>
            <p:cNvSpPr txBox="1">
              <a:spLocks noChangeArrowheads="1"/>
            </p:cNvSpPr>
            <p:nvPr/>
          </p:nvSpPr>
          <p:spPr bwMode="auto">
            <a:xfrm>
              <a:off x="4563" y="2430"/>
              <a:ext cx="97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Value of </a:t>
              </a:r>
              <a:r>
                <a:rPr lang="en-US" altLang="en-US" sz="1600" b="1" i="1" dirty="0" err="1">
                  <a:latin typeface="Book Antiqua" pitchFamily="18" charset="0"/>
                </a:rPr>
                <a:t>var</a:t>
              </a:r>
              <a:endParaRPr lang="en-US" altLang="en-US" sz="1600" b="1" dirty="0">
                <a:latin typeface="Book Antiqua" pitchFamily="18" charset="0"/>
              </a:endParaRPr>
            </a:p>
          </p:txBody>
        </p:sp>
        <p:sp>
          <p:nvSpPr>
            <p:cNvPr id="14344" name="Rectangle 12"/>
            <p:cNvSpPr>
              <a:spLocks noChangeArrowheads="1"/>
            </p:cNvSpPr>
            <p:nvPr/>
          </p:nvSpPr>
          <p:spPr bwMode="auto">
            <a:xfrm>
              <a:off x="3787" y="2022"/>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1 2  3 4</a:t>
              </a:r>
            </a:p>
          </p:txBody>
        </p:sp>
        <p:sp>
          <p:nvSpPr>
            <p:cNvPr id="14345" name="Rectangle 13"/>
            <p:cNvSpPr>
              <a:spLocks noChangeArrowheads="1"/>
            </p:cNvSpPr>
            <p:nvPr/>
          </p:nvSpPr>
          <p:spPr bwMode="auto">
            <a:xfrm>
              <a:off x="3787" y="2390"/>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7 8 9 6</a:t>
              </a:r>
            </a:p>
          </p:txBody>
        </p:sp>
        <p:sp>
          <p:nvSpPr>
            <p:cNvPr id="14346" name="Rectangle 14"/>
            <p:cNvSpPr>
              <a:spLocks noChangeArrowheads="1"/>
            </p:cNvSpPr>
            <p:nvPr/>
          </p:nvSpPr>
          <p:spPr bwMode="auto">
            <a:xfrm>
              <a:off x="3787" y="1286"/>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600" b="1">
                <a:latin typeface="Book Antiqua" pitchFamily="18" charset="0"/>
              </a:endParaRPr>
            </a:p>
          </p:txBody>
        </p:sp>
        <p:sp>
          <p:nvSpPr>
            <p:cNvPr id="14347" name="Rectangle 15"/>
            <p:cNvSpPr>
              <a:spLocks noChangeArrowheads="1"/>
            </p:cNvSpPr>
            <p:nvPr/>
          </p:nvSpPr>
          <p:spPr bwMode="auto">
            <a:xfrm>
              <a:off x="3787" y="2758"/>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600" b="1">
                <a:latin typeface="Book Antiqua" pitchFamily="18" charset="0"/>
              </a:endParaRPr>
            </a:p>
          </p:txBody>
        </p:sp>
        <p:sp>
          <p:nvSpPr>
            <p:cNvPr id="14348" name="Line 16"/>
            <p:cNvSpPr>
              <a:spLocks noChangeShapeType="1"/>
            </p:cNvSpPr>
            <p:nvPr/>
          </p:nvSpPr>
          <p:spPr bwMode="auto">
            <a:xfrm flipH="1" flipV="1">
              <a:off x="4261" y="2261"/>
              <a:ext cx="354" cy="262"/>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7"/>
            <p:cNvSpPr txBox="1">
              <a:spLocks noChangeArrowheads="1"/>
            </p:cNvSpPr>
            <p:nvPr/>
          </p:nvSpPr>
          <p:spPr bwMode="auto">
            <a:xfrm>
              <a:off x="2880" y="1723"/>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3002</a:t>
              </a:r>
            </a:p>
          </p:txBody>
        </p:sp>
        <p:sp>
          <p:nvSpPr>
            <p:cNvPr id="14350" name="Text Box 18"/>
            <p:cNvSpPr txBox="1">
              <a:spLocks noChangeArrowheads="1"/>
            </p:cNvSpPr>
            <p:nvPr/>
          </p:nvSpPr>
          <p:spPr bwMode="auto">
            <a:xfrm>
              <a:off x="2888" y="2091"/>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3004</a:t>
              </a:r>
            </a:p>
          </p:txBody>
        </p:sp>
        <p:sp>
          <p:nvSpPr>
            <p:cNvPr id="14351" name="Text Box 19"/>
            <p:cNvSpPr txBox="1">
              <a:spLocks noChangeArrowheads="1"/>
            </p:cNvSpPr>
            <p:nvPr/>
          </p:nvSpPr>
          <p:spPr bwMode="auto">
            <a:xfrm>
              <a:off x="2896" y="2451"/>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3006</a:t>
              </a:r>
            </a:p>
          </p:txBody>
        </p:sp>
        <p:sp>
          <p:nvSpPr>
            <p:cNvPr id="14352" name="Line 20"/>
            <p:cNvSpPr>
              <a:spLocks noChangeShapeType="1"/>
            </p:cNvSpPr>
            <p:nvPr/>
          </p:nvSpPr>
          <p:spPr bwMode="auto">
            <a:xfrm flipV="1">
              <a:off x="2784" y="2284"/>
              <a:ext cx="731" cy="39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Line 21"/>
            <p:cNvSpPr>
              <a:spLocks noChangeShapeType="1"/>
            </p:cNvSpPr>
            <p:nvPr/>
          </p:nvSpPr>
          <p:spPr bwMode="auto">
            <a:xfrm>
              <a:off x="3438" y="2269"/>
              <a:ext cx="24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Text Box 22"/>
            <p:cNvSpPr txBox="1">
              <a:spLocks noChangeArrowheads="1"/>
            </p:cNvSpPr>
            <p:nvPr/>
          </p:nvSpPr>
          <p:spPr bwMode="auto">
            <a:xfrm>
              <a:off x="3555" y="1091"/>
              <a:ext cx="10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F2C9E2-8985-46AB-8119-D751D8D1CE7C}" type="slidenum">
              <a:rPr lang="en-US" altLang="en-US"/>
              <a:pPr/>
              <a:t>13</a:t>
            </a:fld>
            <a:endParaRPr lang="en-US" altLang="en-US" sz="1000"/>
          </a:p>
        </p:txBody>
      </p:sp>
      <p:sp>
        <p:nvSpPr>
          <p:cNvPr id="15363" name="Rectangle 2"/>
          <p:cNvSpPr>
            <a:spLocks noGrp="1" noChangeArrowheads="1"/>
          </p:cNvSpPr>
          <p:nvPr>
            <p:ph type="title"/>
          </p:nvPr>
        </p:nvSpPr>
        <p:spPr>
          <a:xfrm>
            <a:off x="762000" y="152400"/>
            <a:ext cx="8212138" cy="874713"/>
          </a:xfrm>
        </p:spPr>
        <p:txBody>
          <a:bodyPr/>
          <a:lstStyle/>
          <a:p>
            <a:r>
              <a:rPr lang="en-US" altLang="en-US" sz="2400" dirty="0">
                <a:latin typeface="Book Antiqua" pitchFamily="18" charset="0"/>
              </a:rPr>
              <a:t>Segmented address</a:t>
            </a:r>
          </a:p>
        </p:txBody>
      </p:sp>
      <p:grpSp>
        <p:nvGrpSpPr>
          <p:cNvPr id="15364" name="Group 21"/>
          <p:cNvGrpSpPr>
            <a:grpSpLocks/>
          </p:cNvGrpSpPr>
          <p:nvPr/>
        </p:nvGrpSpPr>
        <p:grpSpPr bwMode="auto">
          <a:xfrm>
            <a:off x="1058863" y="1817688"/>
            <a:ext cx="4760912" cy="3346450"/>
            <a:chOff x="667" y="1145"/>
            <a:chExt cx="2999" cy="2108"/>
          </a:xfrm>
        </p:grpSpPr>
        <p:sp>
          <p:nvSpPr>
            <p:cNvPr id="15365" name="Rectangle 4"/>
            <p:cNvSpPr>
              <a:spLocks noChangeArrowheads="1"/>
            </p:cNvSpPr>
            <p:nvPr/>
          </p:nvSpPr>
          <p:spPr bwMode="auto">
            <a:xfrm>
              <a:off x="2874" y="1708"/>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6 7 2 3</a:t>
              </a:r>
            </a:p>
          </p:txBody>
        </p:sp>
        <p:sp>
          <p:nvSpPr>
            <p:cNvPr id="15366" name="Text Box 5"/>
            <p:cNvSpPr txBox="1">
              <a:spLocks noChangeArrowheads="1"/>
            </p:cNvSpPr>
            <p:nvPr/>
          </p:nvSpPr>
          <p:spPr bwMode="auto">
            <a:xfrm>
              <a:off x="1417" y="3040"/>
              <a:ext cx="146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Offset</a:t>
              </a:r>
            </a:p>
          </p:txBody>
        </p:sp>
        <p:sp>
          <p:nvSpPr>
            <p:cNvPr id="15367" name="Rectangle 7"/>
            <p:cNvSpPr>
              <a:spLocks noChangeArrowheads="1"/>
            </p:cNvSpPr>
            <p:nvPr/>
          </p:nvSpPr>
          <p:spPr bwMode="auto">
            <a:xfrm>
              <a:off x="2874" y="2076"/>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1 2  3 4</a:t>
              </a:r>
            </a:p>
          </p:txBody>
        </p:sp>
        <p:sp>
          <p:nvSpPr>
            <p:cNvPr id="15368" name="Rectangle 8"/>
            <p:cNvSpPr>
              <a:spLocks noChangeArrowheads="1"/>
            </p:cNvSpPr>
            <p:nvPr/>
          </p:nvSpPr>
          <p:spPr bwMode="auto">
            <a:xfrm>
              <a:off x="2874" y="2444"/>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a:latin typeface="Book Antiqua" pitchFamily="18" charset="0"/>
                </a:rPr>
                <a:t>7 8 9 6</a:t>
              </a:r>
            </a:p>
          </p:txBody>
        </p:sp>
        <p:sp>
          <p:nvSpPr>
            <p:cNvPr id="15369" name="Rectangle 9"/>
            <p:cNvSpPr>
              <a:spLocks noChangeArrowheads="1"/>
            </p:cNvSpPr>
            <p:nvPr/>
          </p:nvSpPr>
          <p:spPr bwMode="auto">
            <a:xfrm>
              <a:off x="2874" y="1340"/>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600" b="1">
                <a:latin typeface="Book Antiqua" pitchFamily="18" charset="0"/>
              </a:endParaRPr>
            </a:p>
          </p:txBody>
        </p:sp>
        <p:sp>
          <p:nvSpPr>
            <p:cNvPr id="15370" name="Rectangle 10"/>
            <p:cNvSpPr>
              <a:spLocks noChangeArrowheads="1"/>
            </p:cNvSpPr>
            <p:nvPr/>
          </p:nvSpPr>
          <p:spPr bwMode="auto">
            <a:xfrm>
              <a:off x="2874" y="2812"/>
              <a:ext cx="563"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600" b="1">
                <a:latin typeface="Book Antiqua" pitchFamily="18" charset="0"/>
              </a:endParaRPr>
            </a:p>
          </p:txBody>
        </p:sp>
        <p:sp>
          <p:nvSpPr>
            <p:cNvPr id="15371" name="Text Box 12"/>
            <p:cNvSpPr txBox="1">
              <a:spLocks noChangeArrowheads="1"/>
            </p:cNvSpPr>
            <p:nvPr/>
          </p:nvSpPr>
          <p:spPr bwMode="auto">
            <a:xfrm>
              <a:off x="1967" y="1777"/>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3002</a:t>
              </a:r>
            </a:p>
          </p:txBody>
        </p:sp>
        <p:sp>
          <p:nvSpPr>
            <p:cNvPr id="15372" name="Text Box 13"/>
            <p:cNvSpPr txBox="1">
              <a:spLocks noChangeArrowheads="1"/>
            </p:cNvSpPr>
            <p:nvPr/>
          </p:nvSpPr>
          <p:spPr bwMode="auto">
            <a:xfrm>
              <a:off x="1975" y="2145"/>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3004</a:t>
              </a:r>
            </a:p>
          </p:txBody>
        </p:sp>
        <p:sp>
          <p:nvSpPr>
            <p:cNvPr id="15373" name="Text Box 14"/>
            <p:cNvSpPr txBox="1">
              <a:spLocks noChangeArrowheads="1"/>
            </p:cNvSpPr>
            <p:nvPr/>
          </p:nvSpPr>
          <p:spPr bwMode="auto">
            <a:xfrm>
              <a:off x="1983" y="2505"/>
              <a:ext cx="8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b="1">
                  <a:latin typeface="Book Antiqua" pitchFamily="18" charset="0"/>
                </a:rPr>
                <a:t>1000 : 3006</a:t>
              </a:r>
            </a:p>
          </p:txBody>
        </p:sp>
        <p:sp>
          <p:nvSpPr>
            <p:cNvPr id="15374" name="Line 15"/>
            <p:cNvSpPr>
              <a:spLocks noChangeShapeType="1"/>
            </p:cNvSpPr>
            <p:nvPr/>
          </p:nvSpPr>
          <p:spPr bwMode="auto">
            <a:xfrm flipV="1">
              <a:off x="2332" y="2714"/>
              <a:ext cx="308" cy="37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Line 16"/>
            <p:cNvSpPr>
              <a:spLocks noChangeShapeType="1"/>
            </p:cNvSpPr>
            <p:nvPr/>
          </p:nvSpPr>
          <p:spPr bwMode="auto">
            <a:xfrm>
              <a:off x="2540" y="2692"/>
              <a:ext cx="24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6" name="Text Box 17"/>
            <p:cNvSpPr txBox="1">
              <a:spLocks noChangeArrowheads="1"/>
            </p:cNvSpPr>
            <p:nvPr/>
          </p:nvSpPr>
          <p:spPr bwMode="auto">
            <a:xfrm>
              <a:off x="2642" y="1145"/>
              <a:ext cx="10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p>
          </p:txBody>
        </p:sp>
        <p:sp>
          <p:nvSpPr>
            <p:cNvPr id="15377" name="Text Box 18"/>
            <p:cNvSpPr txBox="1">
              <a:spLocks noChangeArrowheads="1"/>
            </p:cNvSpPr>
            <p:nvPr/>
          </p:nvSpPr>
          <p:spPr bwMode="auto">
            <a:xfrm>
              <a:off x="667" y="2712"/>
              <a:ext cx="14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Segment address</a:t>
              </a:r>
            </a:p>
          </p:txBody>
        </p:sp>
        <p:sp>
          <p:nvSpPr>
            <p:cNvPr id="15378" name="Line 19"/>
            <p:cNvSpPr>
              <a:spLocks noChangeShapeType="1"/>
            </p:cNvSpPr>
            <p:nvPr/>
          </p:nvSpPr>
          <p:spPr bwMode="auto">
            <a:xfrm>
              <a:off x="2196" y="2692"/>
              <a:ext cx="24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9" name="Line 20"/>
            <p:cNvSpPr>
              <a:spLocks noChangeShapeType="1"/>
            </p:cNvSpPr>
            <p:nvPr/>
          </p:nvSpPr>
          <p:spPr bwMode="auto">
            <a:xfrm flipV="1">
              <a:off x="1977" y="2707"/>
              <a:ext cx="284" cy="131"/>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41670E-0D09-4FE1-943E-B6F05893BE85}" type="slidenum">
              <a:rPr lang="en-US" altLang="en-US"/>
              <a:pPr/>
              <a:t>14</a:t>
            </a:fld>
            <a:endParaRPr lang="en-US" altLang="en-US" sz="1000"/>
          </a:p>
        </p:txBody>
      </p:sp>
      <p:sp>
        <p:nvSpPr>
          <p:cNvPr id="16387" name="Rectangle 2"/>
          <p:cNvSpPr>
            <a:spLocks noGrp="1" noChangeArrowheads="1"/>
          </p:cNvSpPr>
          <p:nvPr>
            <p:ph type="title"/>
          </p:nvPr>
        </p:nvSpPr>
        <p:spPr>
          <a:xfrm>
            <a:off x="762000" y="152400"/>
            <a:ext cx="8212138" cy="874713"/>
          </a:xfrm>
        </p:spPr>
        <p:txBody>
          <a:bodyPr/>
          <a:lstStyle/>
          <a:p>
            <a:r>
              <a:rPr lang="en-US" altLang="en-US" sz="2400" dirty="0">
                <a:latin typeface="Book Antiqua" pitchFamily="18" charset="0"/>
              </a:rPr>
              <a:t>Building effective address from the segmented address</a:t>
            </a:r>
          </a:p>
        </p:txBody>
      </p:sp>
      <p:grpSp>
        <p:nvGrpSpPr>
          <p:cNvPr id="16388" name="Group 24"/>
          <p:cNvGrpSpPr>
            <a:grpSpLocks/>
          </p:cNvGrpSpPr>
          <p:nvPr/>
        </p:nvGrpSpPr>
        <p:grpSpPr bwMode="auto">
          <a:xfrm>
            <a:off x="1833563" y="2316163"/>
            <a:ext cx="6802438" cy="3646487"/>
            <a:chOff x="1155" y="1459"/>
            <a:chExt cx="4285" cy="2297"/>
          </a:xfrm>
        </p:grpSpPr>
        <p:sp>
          <p:nvSpPr>
            <p:cNvPr id="16389" name="Text Box 5"/>
            <p:cNvSpPr txBox="1">
              <a:spLocks noChangeArrowheads="1"/>
            </p:cNvSpPr>
            <p:nvPr/>
          </p:nvSpPr>
          <p:spPr bwMode="auto">
            <a:xfrm>
              <a:off x="1863" y="1994"/>
              <a:ext cx="1463"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Displacement address (offset)</a:t>
              </a:r>
            </a:p>
          </p:txBody>
        </p:sp>
        <p:sp>
          <p:nvSpPr>
            <p:cNvPr id="16390" name="Text Box 12"/>
            <p:cNvSpPr txBox="1">
              <a:spLocks noChangeArrowheads="1"/>
            </p:cNvSpPr>
            <p:nvPr/>
          </p:nvSpPr>
          <p:spPr bwMode="auto">
            <a:xfrm>
              <a:off x="2429" y="1459"/>
              <a:ext cx="8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b="1">
                  <a:latin typeface="Book Antiqua" pitchFamily="18" charset="0"/>
                </a:rPr>
                <a:t>1000 : 3006</a:t>
              </a:r>
              <a:endParaRPr lang="en-US" altLang="en-US" sz="1600" b="1">
                <a:latin typeface="Book Antiqua" pitchFamily="18" charset="0"/>
              </a:endParaRPr>
            </a:p>
          </p:txBody>
        </p:sp>
        <p:sp>
          <p:nvSpPr>
            <p:cNvPr id="16391" name="Line 13"/>
            <p:cNvSpPr>
              <a:spLocks noChangeShapeType="1"/>
            </p:cNvSpPr>
            <p:nvPr/>
          </p:nvSpPr>
          <p:spPr bwMode="auto">
            <a:xfrm flipV="1">
              <a:off x="2778" y="1668"/>
              <a:ext cx="308" cy="37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Text Box 16"/>
            <p:cNvSpPr txBox="1">
              <a:spLocks noChangeArrowheads="1"/>
            </p:cNvSpPr>
            <p:nvPr/>
          </p:nvSpPr>
          <p:spPr bwMode="auto">
            <a:xfrm>
              <a:off x="1155" y="1711"/>
              <a:ext cx="14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b="1" dirty="0">
                  <a:latin typeface="Book Antiqua" pitchFamily="18" charset="0"/>
                </a:rPr>
                <a:t>Segment address</a:t>
              </a:r>
            </a:p>
          </p:txBody>
        </p:sp>
        <p:sp>
          <p:nvSpPr>
            <p:cNvPr id="16393" name="Line 18"/>
            <p:cNvSpPr>
              <a:spLocks noChangeShapeType="1"/>
            </p:cNvSpPr>
            <p:nvPr/>
          </p:nvSpPr>
          <p:spPr bwMode="auto">
            <a:xfrm flipV="1">
              <a:off x="2423" y="1661"/>
              <a:ext cx="284" cy="131"/>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Text Box 19"/>
            <p:cNvSpPr txBox="1">
              <a:spLocks noChangeArrowheads="1"/>
            </p:cNvSpPr>
            <p:nvPr/>
          </p:nvSpPr>
          <p:spPr bwMode="auto">
            <a:xfrm>
              <a:off x="2365" y="2395"/>
              <a:ext cx="8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1 0 0 0 0 +</a:t>
              </a:r>
              <a:endParaRPr lang="en-US" altLang="en-US" sz="1600" b="1" dirty="0">
                <a:latin typeface="Book Antiqua" pitchFamily="18" charset="0"/>
              </a:endParaRPr>
            </a:p>
          </p:txBody>
        </p:sp>
        <p:sp>
          <p:nvSpPr>
            <p:cNvPr id="16395" name="Text Box 20"/>
            <p:cNvSpPr txBox="1">
              <a:spLocks noChangeArrowheads="1"/>
            </p:cNvSpPr>
            <p:nvPr/>
          </p:nvSpPr>
          <p:spPr bwMode="auto">
            <a:xfrm>
              <a:off x="3197" y="2379"/>
              <a:ext cx="2243" cy="1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nSpc>
                  <a:spcPct val="85000"/>
                </a:lnSpc>
                <a:buFontTx/>
                <a:buChar char="-"/>
              </a:pPr>
              <a:r>
                <a:rPr lang="en-US" altLang="en-US" sz="1600" b="1" dirty="0">
                  <a:latin typeface="Book Antiqua" pitchFamily="18" charset="0"/>
                </a:rPr>
                <a:t>The segment address is shifted to the left with 4 bits – one hex digit</a:t>
              </a:r>
            </a:p>
            <a:p>
              <a:pPr marL="285750" indent="-285750">
                <a:lnSpc>
                  <a:spcPct val="85000"/>
                </a:lnSpc>
                <a:buFontTx/>
                <a:buChar char="-"/>
              </a:pPr>
              <a:endParaRPr lang="en-US" altLang="en-US" sz="1600" b="1" dirty="0">
                <a:latin typeface="Book Antiqua" pitchFamily="18" charset="0"/>
              </a:endParaRPr>
            </a:p>
            <a:p>
              <a:pPr marL="285750" indent="-285750">
                <a:lnSpc>
                  <a:spcPct val="85000"/>
                </a:lnSpc>
                <a:buFontTx/>
                <a:buChar char="-"/>
              </a:pPr>
              <a:r>
                <a:rPr lang="en-US" altLang="en-US" sz="1600" b="1" dirty="0">
                  <a:latin typeface="Book Antiqua" pitchFamily="18" charset="0"/>
                </a:rPr>
                <a:t>Add the displacement address </a:t>
              </a:r>
            </a:p>
            <a:p>
              <a:pPr marL="285750" indent="-285750">
                <a:lnSpc>
                  <a:spcPct val="85000"/>
                </a:lnSpc>
                <a:buFontTx/>
                <a:buChar char="-"/>
              </a:pPr>
              <a:endParaRPr lang="en-US" altLang="en-US" sz="1600" b="1" dirty="0">
                <a:latin typeface="Book Antiqua" pitchFamily="18" charset="0"/>
              </a:endParaRPr>
            </a:p>
            <a:p>
              <a:pPr marL="285750" indent="-285750">
                <a:lnSpc>
                  <a:spcPct val="85000"/>
                </a:lnSpc>
                <a:buFontTx/>
                <a:buChar char="-"/>
              </a:pPr>
              <a:r>
                <a:rPr lang="en-US" altLang="en-US" sz="1600" b="1">
                  <a:latin typeface="Book Antiqua" pitchFamily="18" charset="0"/>
                </a:rPr>
                <a:t>Finally </a:t>
              </a:r>
              <a:r>
                <a:rPr lang="en-US" altLang="en-US" sz="1600" b="1" dirty="0">
                  <a:latin typeface="Book Antiqua" pitchFamily="18" charset="0"/>
                </a:rPr>
                <a:t>we get the effective address using 20 bits (5 hex digits</a:t>
              </a:r>
              <a:r>
                <a:rPr lang="en-US" altLang="en-US" sz="1600" b="1">
                  <a:latin typeface="Book Antiqua" pitchFamily="18" charset="0"/>
                </a:rPr>
                <a:t>) </a:t>
              </a:r>
            </a:p>
            <a:p>
              <a:pPr marL="285750" indent="-285750">
                <a:lnSpc>
                  <a:spcPct val="85000"/>
                </a:lnSpc>
                <a:buFontTx/>
                <a:buChar char="-"/>
              </a:pPr>
              <a:endParaRPr lang="en-US" altLang="en-US" sz="1600" b="1" dirty="0">
                <a:latin typeface="Book Antiqua" pitchFamily="18" charset="0"/>
              </a:endParaRPr>
            </a:p>
          </p:txBody>
        </p:sp>
        <p:sp>
          <p:nvSpPr>
            <p:cNvPr id="16396" name="Text Box 21"/>
            <p:cNvSpPr txBox="1">
              <a:spLocks noChangeArrowheads="1"/>
            </p:cNvSpPr>
            <p:nvPr/>
          </p:nvSpPr>
          <p:spPr bwMode="auto">
            <a:xfrm>
              <a:off x="2341" y="2603"/>
              <a:ext cx="8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a:latin typeface="Book Antiqua" pitchFamily="18" charset="0"/>
                </a:rPr>
                <a:t>3 0 0 6 </a:t>
              </a:r>
              <a:endParaRPr lang="en-US" altLang="en-US" sz="1600" b="1">
                <a:latin typeface="Book Antiqua" pitchFamily="18" charset="0"/>
              </a:endParaRPr>
            </a:p>
          </p:txBody>
        </p:sp>
        <p:sp>
          <p:nvSpPr>
            <p:cNvPr id="16397" name="Line 22"/>
            <p:cNvSpPr>
              <a:spLocks noChangeShapeType="1"/>
            </p:cNvSpPr>
            <p:nvPr/>
          </p:nvSpPr>
          <p:spPr bwMode="auto">
            <a:xfrm>
              <a:off x="2477" y="2815"/>
              <a:ext cx="53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Text Box 23"/>
            <p:cNvSpPr txBox="1">
              <a:spLocks noChangeArrowheads="1"/>
            </p:cNvSpPr>
            <p:nvPr/>
          </p:nvSpPr>
          <p:spPr bwMode="auto">
            <a:xfrm>
              <a:off x="2293" y="2811"/>
              <a:ext cx="8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a:latin typeface="Book Antiqua" pitchFamily="18" charset="0"/>
                </a:rPr>
                <a:t>1 3 0 0 6 </a:t>
              </a:r>
              <a:endParaRPr lang="en-US" altLang="en-US" sz="1600" b="1">
                <a:latin typeface="Book Antiqua" pitchFamily="18"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41670E-0D09-4FE1-943E-B6F05893BE85}" type="slidenum">
              <a:rPr lang="en-US" altLang="en-US"/>
              <a:pPr/>
              <a:t>15</a:t>
            </a:fld>
            <a:endParaRPr lang="en-US" altLang="en-US" sz="1000"/>
          </a:p>
        </p:txBody>
      </p:sp>
      <p:sp>
        <p:nvSpPr>
          <p:cNvPr id="16387" name="Rectangle 2"/>
          <p:cNvSpPr>
            <a:spLocks noGrp="1" noChangeArrowheads="1"/>
          </p:cNvSpPr>
          <p:nvPr>
            <p:ph type="title"/>
          </p:nvPr>
        </p:nvSpPr>
        <p:spPr>
          <a:xfrm>
            <a:off x="762000" y="152400"/>
            <a:ext cx="8212138" cy="874713"/>
          </a:xfrm>
        </p:spPr>
        <p:txBody>
          <a:bodyPr/>
          <a:lstStyle/>
          <a:p>
            <a:r>
              <a:rPr lang="en-US" altLang="en-US" sz="2400" dirty="0">
                <a:latin typeface="Book Antiqua" pitchFamily="18" charset="0"/>
              </a:rPr>
              <a:t>Building effective address from the segmented address – example 2</a:t>
            </a:r>
          </a:p>
        </p:txBody>
      </p:sp>
      <p:sp>
        <p:nvSpPr>
          <p:cNvPr id="2" name="TextBox 1"/>
          <p:cNvSpPr txBox="1"/>
          <p:nvPr/>
        </p:nvSpPr>
        <p:spPr>
          <a:xfrm>
            <a:off x="2971800" y="1828800"/>
            <a:ext cx="3762568" cy="2585323"/>
          </a:xfrm>
          <a:prstGeom prst="rect">
            <a:avLst/>
          </a:prstGeom>
          <a:noFill/>
        </p:spPr>
        <p:txBody>
          <a:bodyPr wrap="none" rtlCol="0">
            <a:spAutoFit/>
          </a:bodyPr>
          <a:lstStyle/>
          <a:p>
            <a:r>
              <a:rPr lang="en-US" altLang="en-US" dirty="0"/>
              <a:t>Segmented address -   1274:AB7C</a:t>
            </a:r>
          </a:p>
          <a:p>
            <a:endParaRPr lang="en-US" altLang="en-US" dirty="0"/>
          </a:p>
          <a:p>
            <a:r>
              <a:rPr lang="en-US" altLang="en-US" dirty="0"/>
              <a:t>Compute the effective address:</a:t>
            </a:r>
          </a:p>
          <a:p>
            <a:endParaRPr lang="en-US" altLang="en-US" dirty="0"/>
          </a:p>
          <a:p>
            <a:r>
              <a:rPr lang="en-US" altLang="en-US" dirty="0"/>
              <a:t>12740 +</a:t>
            </a:r>
          </a:p>
          <a:p>
            <a:r>
              <a:rPr lang="en-US" altLang="en-US" dirty="0"/>
              <a:t>  AB7C</a:t>
            </a:r>
          </a:p>
          <a:p>
            <a:r>
              <a:rPr lang="en-US" altLang="en-US" dirty="0"/>
              <a:t>--------</a:t>
            </a:r>
          </a:p>
          <a:p>
            <a:r>
              <a:rPr lang="en-US" altLang="en-US" dirty="0"/>
              <a:t>1D2BC</a:t>
            </a:r>
          </a:p>
          <a:p>
            <a:endParaRPr lang="en-US" dirty="0"/>
          </a:p>
        </p:txBody>
      </p:sp>
    </p:spTree>
    <p:extLst>
      <p:ext uri="{BB962C8B-B14F-4D97-AF65-F5344CB8AC3E}">
        <p14:creationId xmlns:p14="http://schemas.microsoft.com/office/powerpoint/2010/main" val="781907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41670E-0D09-4FE1-943E-B6F05893BE85}" type="slidenum">
              <a:rPr lang="en-US" altLang="en-US"/>
              <a:pPr/>
              <a:t>16</a:t>
            </a:fld>
            <a:endParaRPr lang="en-US" altLang="en-US" sz="1000"/>
          </a:p>
        </p:txBody>
      </p:sp>
      <p:sp>
        <p:nvSpPr>
          <p:cNvPr id="16387" name="Rectangle 2"/>
          <p:cNvSpPr>
            <a:spLocks noGrp="1" noChangeArrowheads="1"/>
          </p:cNvSpPr>
          <p:nvPr>
            <p:ph type="title"/>
          </p:nvPr>
        </p:nvSpPr>
        <p:spPr>
          <a:xfrm>
            <a:off x="762000" y="152400"/>
            <a:ext cx="8212138" cy="874713"/>
          </a:xfrm>
        </p:spPr>
        <p:txBody>
          <a:bodyPr/>
          <a:lstStyle/>
          <a:p>
            <a:pPr algn="ctr"/>
            <a:r>
              <a:rPr lang="en-US" altLang="en-US" sz="2400">
                <a:latin typeface="Book Antiqua" pitchFamily="18" charset="0"/>
              </a:rPr>
              <a:t>Memory hierarchy</a:t>
            </a:r>
            <a:endParaRPr lang="ro-RO" altLang="en-US" sz="2400" dirty="0">
              <a:latin typeface="Book Antiqua" pitchFamily="18" charset="0"/>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075" y="1309354"/>
            <a:ext cx="5579270" cy="5128833"/>
          </a:xfrm>
          <a:prstGeom prst="rect">
            <a:avLst/>
          </a:prstGeom>
        </p:spPr>
      </p:pic>
    </p:spTree>
    <p:extLst>
      <p:ext uri="{BB962C8B-B14F-4D97-AF65-F5344CB8AC3E}">
        <p14:creationId xmlns:p14="http://schemas.microsoft.com/office/powerpoint/2010/main" val="250682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2F83-E273-4C26-8879-F25519457F8B}"/>
              </a:ext>
            </a:extLst>
          </p:cNvPr>
          <p:cNvSpPr>
            <a:spLocks noGrp="1"/>
          </p:cNvSpPr>
          <p:nvPr>
            <p:ph type="title"/>
          </p:nvPr>
        </p:nvSpPr>
        <p:spPr/>
        <p:txBody>
          <a:bodyPr/>
          <a:lstStyle/>
          <a:p>
            <a:r>
              <a:rPr lang="en-US" dirty="0">
                <a:latin typeface="Book Antiqua" panose="02040602050305030304" pitchFamily="18" charset="0"/>
              </a:rPr>
              <a:t>Memory latency</a:t>
            </a:r>
            <a:endParaRPr lang="ro-RO"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362ADB4F-92CF-47F3-986B-00ADE80350B2}"/>
              </a:ext>
            </a:extLst>
          </p:cNvPr>
          <p:cNvSpPr>
            <a:spLocks noGrp="1"/>
          </p:cNvSpPr>
          <p:nvPr>
            <p:ph idx="1"/>
          </p:nvPr>
        </p:nvSpPr>
        <p:spPr/>
        <p:txBody>
          <a:bodyPr/>
          <a:lstStyle/>
          <a:p>
            <a:pPr marL="0" indent="0">
              <a:buNone/>
            </a:pPr>
            <a:r>
              <a:rPr lang="en-US" b="1" dirty="0">
                <a:solidFill>
                  <a:srgbClr val="FF0000"/>
                </a:solidFill>
                <a:latin typeface="Book Antiqua" panose="02040602050305030304" pitchFamily="18" charset="0"/>
              </a:rPr>
              <a:t>Latency</a:t>
            </a:r>
            <a:endParaRPr lang="en-US" dirty="0">
              <a:solidFill>
                <a:srgbClr val="FF0000"/>
              </a:solidFill>
              <a:latin typeface="Book Antiqua" panose="02040602050305030304" pitchFamily="18" charset="0"/>
            </a:endParaRPr>
          </a:p>
          <a:p>
            <a:r>
              <a:rPr lang="en-US" b="1" dirty="0">
                <a:latin typeface="Book Antiqua" panose="02040602050305030304" pitchFamily="18" charset="0"/>
              </a:rPr>
              <a:t>Definition:</a:t>
            </a:r>
            <a:r>
              <a:rPr lang="en-US" dirty="0">
                <a:latin typeface="Book Antiqua" panose="02040602050305030304" pitchFamily="18" charset="0"/>
              </a:rPr>
              <a:t> Latency is the time delay between the initiation of an action and the beginning of the actual data transfer or response.</a:t>
            </a:r>
          </a:p>
          <a:p>
            <a:r>
              <a:rPr lang="en-US" b="1" dirty="0">
                <a:latin typeface="Book Antiqua" panose="02040602050305030304" pitchFamily="18" charset="0"/>
              </a:rPr>
              <a:t>In Memory Hierarchy:</a:t>
            </a:r>
            <a:r>
              <a:rPr lang="en-US" dirty="0">
                <a:latin typeface="Book Antiqua" panose="02040602050305030304" pitchFamily="18" charset="0"/>
              </a:rPr>
              <a:t> In the memory hierarchy, different levels of memory have varying latencies. Generally, higher levels of the hierarchy (closer to the CPU) have lower latency, meaning they can provide data more quickly. For example:</a:t>
            </a:r>
          </a:p>
          <a:p>
            <a:pPr lvl="1"/>
            <a:r>
              <a:rPr lang="en-US" b="1" dirty="0">
                <a:latin typeface="Book Antiqua" panose="02040602050305030304" pitchFamily="18" charset="0"/>
              </a:rPr>
              <a:t>CPU Registers:</a:t>
            </a:r>
            <a:r>
              <a:rPr lang="en-US" dirty="0">
                <a:latin typeface="Book Antiqua" panose="02040602050305030304" pitchFamily="18" charset="0"/>
              </a:rPr>
              <a:t> Very low latency.</a:t>
            </a:r>
          </a:p>
          <a:p>
            <a:pPr lvl="1"/>
            <a:r>
              <a:rPr lang="en-US" b="1" dirty="0">
                <a:latin typeface="Book Antiqua" panose="02040602050305030304" pitchFamily="18" charset="0"/>
              </a:rPr>
              <a:t>L1 Cache, L2 Cache:</a:t>
            </a:r>
            <a:r>
              <a:rPr lang="en-US" dirty="0">
                <a:latin typeface="Book Antiqua" panose="02040602050305030304" pitchFamily="18" charset="0"/>
              </a:rPr>
              <a:t> Low latency.</a:t>
            </a:r>
          </a:p>
          <a:p>
            <a:pPr lvl="1"/>
            <a:r>
              <a:rPr lang="en-US" b="1" dirty="0">
                <a:latin typeface="Book Antiqua" panose="02040602050305030304" pitchFamily="18" charset="0"/>
              </a:rPr>
              <a:t>Main Memory (RAM):</a:t>
            </a:r>
            <a:r>
              <a:rPr lang="en-US" dirty="0">
                <a:latin typeface="Book Antiqua" panose="02040602050305030304" pitchFamily="18" charset="0"/>
              </a:rPr>
              <a:t> Moderate latency.</a:t>
            </a:r>
          </a:p>
          <a:p>
            <a:pPr lvl="1"/>
            <a:r>
              <a:rPr lang="en-US" b="1" dirty="0">
                <a:latin typeface="Book Antiqua" panose="02040602050305030304" pitchFamily="18" charset="0"/>
              </a:rPr>
              <a:t>Storage (Hard Drives, SSDs):</a:t>
            </a:r>
            <a:r>
              <a:rPr lang="en-US" dirty="0">
                <a:latin typeface="Book Antiqua" panose="02040602050305030304" pitchFamily="18" charset="0"/>
              </a:rPr>
              <a:t> Higher latency compared to RAM.</a:t>
            </a:r>
          </a:p>
          <a:p>
            <a:endParaRPr lang="ro-RO" dirty="0">
              <a:latin typeface="Book Antiqua" panose="02040602050305030304" pitchFamily="18" charset="0"/>
            </a:endParaRPr>
          </a:p>
        </p:txBody>
      </p:sp>
      <p:sp>
        <p:nvSpPr>
          <p:cNvPr id="4" name="Slide Number Placeholder 3">
            <a:extLst>
              <a:ext uri="{FF2B5EF4-FFF2-40B4-BE49-F238E27FC236}">
                <a16:creationId xmlns:a16="http://schemas.microsoft.com/office/drawing/2014/main" id="{99C3BCD9-E1A6-4FB4-BBE0-D9BFE0118CA8}"/>
              </a:ext>
            </a:extLst>
          </p:cNvPr>
          <p:cNvSpPr>
            <a:spLocks noGrp="1"/>
          </p:cNvSpPr>
          <p:nvPr>
            <p:ph type="sldNum" sz="quarter" idx="12"/>
          </p:nvPr>
        </p:nvSpPr>
        <p:spPr/>
        <p:txBody>
          <a:bodyPr/>
          <a:lstStyle/>
          <a:p>
            <a:pPr>
              <a:defRPr/>
            </a:pPr>
            <a:fld id="{0B2122C3-346B-4541-B802-7ACDE2F64513}" type="slidenum">
              <a:rPr lang="en-US" smtClean="0">
                <a:latin typeface="Book Antiqua" panose="02040602050305030304" pitchFamily="18" charset="0"/>
              </a:rPr>
              <a:pPr>
                <a:defRPr/>
              </a:pPr>
              <a:t>17</a:t>
            </a:fld>
            <a:endParaRPr lang="en-US" sz="1000">
              <a:latin typeface="Book Antiqua" panose="02040602050305030304" pitchFamily="18" charset="0"/>
            </a:endParaRPr>
          </a:p>
        </p:txBody>
      </p:sp>
    </p:spTree>
    <p:extLst>
      <p:ext uri="{BB962C8B-B14F-4D97-AF65-F5344CB8AC3E}">
        <p14:creationId xmlns:p14="http://schemas.microsoft.com/office/powerpoint/2010/main" val="265509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D749-4EB2-48BA-8EA2-47D7651F3E92}"/>
              </a:ext>
            </a:extLst>
          </p:cNvPr>
          <p:cNvSpPr>
            <a:spLocks noGrp="1"/>
          </p:cNvSpPr>
          <p:nvPr>
            <p:ph type="title"/>
          </p:nvPr>
        </p:nvSpPr>
        <p:spPr/>
        <p:txBody>
          <a:bodyPr/>
          <a:lstStyle/>
          <a:p>
            <a:r>
              <a:rPr lang="en-US" dirty="0">
                <a:latin typeface="Book Antiqua" panose="02040602050305030304" pitchFamily="18" charset="0"/>
              </a:rPr>
              <a:t>Memory persistence</a:t>
            </a:r>
            <a:endParaRPr lang="ro-RO"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8C7CC8A3-9CC8-419A-9196-60F30069563D}"/>
              </a:ext>
            </a:extLst>
          </p:cNvPr>
          <p:cNvSpPr>
            <a:spLocks noGrp="1"/>
          </p:cNvSpPr>
          <p:nvPr>
            <p:ph idx="1"/>
          </p:nvPr>
        </p:nvSpPr>
        <p:spPr/>
        <p:txBody>
          <a:bodyPr/>
          <a:lstStyle/>
          <a:p>
            <a:pPr marL="0" indent="0">
              <a:buNone/>
            </a:pPr>
            <a:r>
              <a:rPr lang="en-US" b="1" dirty="0">
                <a:solidFill>
                  <a:srgbClr val="FF0000"/>
                </a:solidFill>
                <a:latin typeface="Book Antiqua" panose="02040602050305030304" pitchFamily="18" charset="0"/>
              </a:rPr>
              <a:t>Persistence</a:t>
            </a:r>
            <a:endParaRPr lang="en-US" dirty="0">
              <a:solidFill>
                <a:srgbClr val="FF0000"/>
              </a:solidFill>
              <a:latin typeface="Book Antiqua" panose="02040602050305030304" pitchFamily="18" charset="0"/>
            </a:endParaRPr>
          </a:p>
          <a:p>
            <a:r>
              <a:rPr lang="en-US" b="1" dirty="0">
                <a:latin typeface="Book Antiqua" panose="02040602050305030304" pitchFamily="18" charset="0"/>
              </a:rPr>
              <a:t>Definition:</a:t>
            </a:r>
            <a:r>
              <a:rPr lang="en-US" dirty="0">
                <a:latin typeface="Book Antiqua" panose="02040602050305030304" pitchFamily="18" charset="0"/>
              </a:rPr>
              <a:t> Persistence refers to the ability of data to survive across different states or sessions.</a:t>
            </a:r>
          </a:p>
          <a:p>
            <a:r>
              <a:rPr lang="en-US" b="1" dirty="0">
                <a:latin typeface="Book Antiqua" panose="02040602050305030304" pitchFamily="18" charset="0"/>
              </a:rPr>
              <a:t>In Memory Hierarchy:</a:t>
            </a:r>
            <a:r>
              <a:rPr lang="en-US" dirty="0">
                <a:latin typeface="Book Antiqua" panose="02040602050305030304" pitchFamily="18" charset="0"/>
              </a:rPr>
              <a:t> Persistence is often associated with non-volatile storage, such as hard drives or solid-state drives (SSDs). Data stored in these types of memory persists even when the power is turned off. In contrast, volatile memory, like RAM, loses its contents when power is lost.</a:t>
            </a:r>
          </a:p>
          <a:p>
            <a:pPr lvl="1"/>
            <a:r>
              <a:rPr lang="en-US" b="1" dirty="0">
                <a:latin typeface="Book Antiqua" panose="02040602050305030304" pitchFamily="18" charset="0"/>
              </a:rPr>
              <a:t>RAM:</a:t>
            </a:r>
            <a:r>
              <a:rPr lang="en-US" dirty="0">
                <a:latin typeface="Book Antiqua" panose="02040602050305030304" pitchFamily="18" charset="0"/>
              </a:rPr>
              <a:t> Volatile (non-persistent) memory.</a:t>
            </a:r>
          </a:p>
          <a:p>
            <a:pPr lvl="1"/>
            <a:r>
              <a:rPr lang="en-US" b="1" dirty="0">
                <a:latin typeface="Book Antiqua" panose="02040602050305030304" pitchFamily="18" charset="0"/>
              </a:rPr>
              <a:t>Storage (Hard Drives, SSDs):</a:t>
            </a:r>
            <a:r>
              <a:rPr lang="en-US" dirty="0">
                <a:latin typeface="Book Antiqua" panose="02040602050305030304" pitchFamily="18" charset="0"/>
              </a:rPr>
              <a:t> Persistent memory.</a:t>
            </a:r>
          </a:p>
          <a:p>
            <a:r>
              <a:rPr lang="en-US" b="1" dirty="0">
                <a:latin typeface="Book Antiqua" panose="02040602050305030304" pitchFamily="18" charset="0"/>
              </a:rPr>
              <a:t>Conclusion</a:t>
            </a:r>
            <a:r>
              <a:rPr lang="en-US" dirty="0">
                <a:latin typeface="Book Antiqua" panose="02040602050305030304" pitchFamily="18" charset="0"/>
              </a:rPr>
              <a:t>: </a:t>
            </a:r>
            <a:r>
              <a:rPr lang="en-US" b="1" dirty="0">
                <a:latin typeface="Book Antiqua" panose="02040602050305030304" pitchFamily="18" charset="0"/>
              </a:rPr>
              <a:t>latency </a:t>
            </a:r>
            <a:r>
              <a:rPr lang="en-US" dirty="0">
                <a:latin typeface="Book Antiqua" panose="02040602050305030304" pitchFamily="18" charset="0"/>
              </a:rPr>
              <a:t>focuses on the </a:t>
            </a:r>
            <a:r>
              <a:rPr lang="en-US" b="1" dirty="0">
                <a:latin typeface="Book Antiqua" panose="02040602050305030304" pitchFamily="18" charset="0"/>
              </a:rPr>
              <a:t>speed of data access and transfer</a:t>
            </a:r>
            <a:r>
              <a:rPr lang="en-US" dirty="0">
                <a:latin typeface="Book Antiqua" panose="02040602050305030304" pitchFamily="18" charset="0"/>
              </a:rPr>
              <a:t>, while </a:t>
            </a:r>
            <a:r>
              <a:rPr lang="en-US" b="1" dirty="0">
                <a:latin typeface="Book Antiqua" panose="02040602050305030304" pitchFamily="18" charset="0"/>
              </a:rPr>
              <a:t>persistence</a:t>
            </a:r>
            <a:r>
              <a:rPr lang="en-US" dirty="0">
                <a:latin typeface="Book Antiqua" panose="02040602050305030304" pitchFamily="18" charset="0"/>
              </a:rPr>
              <a:t> is about whether the data </a:t>
            </a:r>
            <a:r>
              <a:rPr lang="en-US" b="1" dirty="0">
                <a:latin typeface="Book Antiqua" panose="02040602050305030304" pitchFamily="18" charset="0"/>
              </a:rPr>
              <a:t>survives across different states or power cycles</a:t>
            </a:r>
            <a:r>
              <a:rPr lang="en-US" dirty="0">
                <a:latin typeface="Book Antiqua" panose="02040602050305030304" pitchFamily="18" charset="0"/>
              </a:rPr>
              <a:t>. </a:t>
            </a:r>
            <a:endParaRPr lang="ro-RO" dirty="0">
              <a:latin typeface="Book Antiqua" panose="02040602050305030304" pitchFamily="18" charset="0"/>
            </a:endParaRPr>
          </a:p>
        </p:txBody>
      </p:sp>
      <p:sp>
        <p:nvSpPr>
          <p:cNvPr id="4" name="Slide Number Placeholder 3">
            <a:extLst>
              <a:ext uri="{FF2B5EF4-FFF2-40B4-BE49-F238E27FC236}">
                <a16:creationId xmlns:a16="http://schemas.microsoft.com/office/drawing/2014/main" id="{713E4802-8E80-4FCA-8F94-975EEAE4F151}"/>
              </a:ext>
            </a:extLst>
          </p:cNvPr>
          <p:cNvSpPr>
            <a:spLocks noGrp="1"/>
          </p:cNvSpPr>
          <p:nvPr>
            <p:ph type="sldNum" sz="quarter" idx="12"/>
          </p:nvPr>
        </p:nvSpPr>
        <p:spPr/>
        <p:txBody>
          <a:bodyPr/>
          <a:lstStyle/>
          <a:p>
            <a:pPr>
              <a:defRPr/>
            </a:pPr>
            <a:fld id="{0B2122C3-346B-4541-B802-7ACDE2F64513}" type="slidenum">
              <a:rPr lang="en-US" smtClean="0">
                <a:latin typeface="Book Antiqua" panose="02040602050305030304" pitchFamily="18" charset="0"/>
              </a:rPr>
              <a:pPr>
                <a:defRPr/>
              </a:pPr>
              <a:t>18</a:t>
            </a:fld>
            <a:endParaRPr lang="en-US" sz="1000">
              <a:latin typeface="Book Antiqua" panose="02040602050305030304" pitchFamily="18" charset="0"/>
            </a:endParaRPr>
          </a:p>
        </p:txBody>
      </p:sp>
    </p:spTree>
    <p:extLst>
      <p:ext uri="{BB962C8B-B14F-4D97-AF65-F5344CB8AC3E}">
        <p14:creationId xmlns:p14="http://schemas.microsoft.com/office/powerpoint/2010/main" val="324778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7D564D2-790A-410E-A266-04B0DA96AA53}" type="slidenum">
              <a:rPr lang="en-US" altLang="en-US"/>
              <a:pPr/>
              <a:t>2</a:t>
            </a:fld>
            <a:endParaRPr lang="en-US" altLang="en-US" sz="1000"/>
          </a:p>
        </p:txBody>
      </p:sp>
      <p:sp>
        <p:nvSpPr>
          <p:cNvPr id="4099" name="Rectangle 2"/>
          <p:cNvSpPr>
            <a:spLocks noGrp="1" noChangeArrowheads="1"/>
          </p:cNvSpPr>
          <p:nvPr>
            <p:ph type="title"/>
          </p:nvPr>
        </p:nvSpPr>
        <p:spPr/>
        <p:txBody>
          <a:bodyPr/>
          <a:lstStyle/>
          <a:p>
            <a:pPr algn="l"/>
            <a:r>
              <a:rPr lang="en-US" altLang="en-US" sz="3300" dirty="0">
                <a:latin typeface="Book Antiqua" pitchFamily="18" charset="0"/>
              </a:rPr>
              <a:t>Contents</a:t>
            </a:r>
            <a:endParaRPr lang="en-US" altLang="en-US" dirty="0">
              <a:latin typeface="Book Antiqua" pitchFamily="18" charset="0"/>
            </a:endParaRPr>
          </a:p>
        </p:txBody>
      </p:sp>
      <p:sp>
        <p:nvSpPr>
          <p:cNvPr id="4100" name="Rectangle 3"/>
          <p:cNvSpPr>
            <a:spLocks noGrp="1" noChangeArrowheads="1"/>
          </p:cNvSpPr>
          <p:nvPr>
            <p:ph type="body" idx="1"/>
          </p:nvPr>
        </p:nvSpPr>
        <p:spPr/>
        <p:txBody>
          <a:bodyPr/>
          <a:lstStyle/>
          <a:p>
            <a:endParaRPr lang="en-US" altLang="en-US" dirty="0">
              <a:latin typeface="Book Antiqua" pitchFamily="18" charset="0"/>
            </a:endParaRPr>
          </a:p>
          <a:p>
            <a:endParaRPr lang="en-US" altLang="en-US" dirty="0">
              <a:latin typeface="Book Antiqua" pitchFamily="18" charset="0"/>
            </a:endParaRPr>
          </a:p>
          <a:p>
            <a:r>
              <a:rPr lang="en-US" altLang="en-US" dirty="0">
                <a:latin typeface="Book Antiqua" pitchFamily="18" charset="0"/>
                <a:cs typeface="Times New Roman" pitchFamily="18" charset="0"/>
              </a:rPr>
              <a:t>How microprocessors work:</a:t>
            </a:r>
          </a:p>
          <a:p>
            <a:pPr lvl="1"/>
            <a:r>
              <a:rPr lang="en-US" altLang="en-US" dirty="0">
                <a:latin typeface="Book Antiqua" pitchFamily="18" charset="0"/>
                <a:cs typeface="Times New Roman" pitchFamily="18" charset="0"/>
              </a:rPr>
              <a:t>Fetch-execute cycle</a:t>
            </a:r>
          </a:p>
          <a:p>
            <a:pPr lvl="1"/>
            <a:r>
              <a:rPr lang="en-US" altLang="en-US" dirty="0">
                <a:latin typeface="Book Antiqua" pitchFamily="18" charset="0"/>
                <a:cs typeface="Times New Roman" pitchFamily="18" charset="0"/>
              </a:rPr>
              <a:t>Access times</a:t>
            </a:r>
          </a:p>
          <a:p>
            <a:pPr lvl="1"/>
            <a:r>
              <a:rPr lang="en-US" altLang="en-US" dirty="0">
                <a:latin typeface="Book Antiqua" pitchFamily="18" charset="0"/>
                <a:cs typeface="Times New Roman" pitchFamily="18" charset="0"/>
              </a:rPr>
              <a:t>Performances</a:t>
            </a:r>
          </a:p>
          <a:p>
            <a:pPr>
              <a:buFontTx/>
              <a:buNone/>
            </a:pPr>
            <a:endParaRPr lang="en-US" altLang="en-US"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4B4584-CCF1-43CC-A266-8E36A053E9EA}" type="slidenum">
              <a:rPr lang="en-US" altLang="en-US"/>
              <a:pPr/>
              <a:t>3</a:t>
            </a:fld>
            <a:endParaRPr lang="en-US" altLang="en-US" sz="1000"/>
          </a:p>
        </p:txBody>
      </p:sp>
      <p:sp>
        <p:nvSpPr>
          <p:cNvPr id="5123" name="Rectangle 2"/>
          <p:cNvSpPr>
            <a:spLocks noGrp="1" noChangeArrowheads="1"/>
          </p:cNvSpPr>
          <p:nvPr>
            <p:ph type="title"/>
          </p:nvPr>
        </p:nvSpPr>
        <p:spPr/>
        <p:txBody>
          <a:bodyPr/>
          <a:lstStyle/>
          <a:p>
            <a:r>
              <a:rPr lang="en-US" altLang="en-US" sz="3300" dirty="0">
                <a:latin typeface="Book Antiqua" pitchFamily="18" charset="0"/>
              </a:rPr>
              <a:t>“Fetch-execute” cycle</a:t>
            </a:r>
            <a:endParaRPr lang="en-US" altLang="en-US" dirty="0">
              <a:latin typeface="Book Antiqua" pitchFamily="18" charset="0"/>
            </a:endParaRPr>
          </a:p>
        </p:txBody>
      </p:sp>
      <p:grpSp>
        <p:nvGrpSpPr>
          <p:cNvPr id="5124" name="Group 32"/>
          <p:cNvGrpSpPr>
            <a:grpSpLocks/>
          </p:cNvGrpSpPr>
          <p:nvPr/>
        </p:nvGrpSpPr>
        <p:grpSpPr bwMode="auto">
          <a:xfrm>
            <a:off x="1492250" y="1708150"/>
            <a:ext cx="6938963" cy="3402013"/>
            <a:chOff x="940" y="1076"/>
            <a:chExt cx="4371" cy="2143"/>
          </a:xfrm>
        </p:grpSpPr>
        <p:sp>
          <p:nvSpPr>
            <p:cNvPr id="5125" name="Rectangle 5"/>
            <p:cNvSpPr>
              <a:spLocks noChangeArrowheads="1"/>
            </p:cNvSpPr>
            <p:nvPr/>
          </p:nvSpPr>
          <p:spPr bwMode="auto">
            <a:xfrm>
              <a:off x="940" y="1490"/>
              <a:ext cx="1347" cy="133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dirty="0">
                  <a:latin typeface="Book Antiqua" pitchFamily="18" charset="0"/>
                </a:rPr>
                <a:t>CPU</a:t>
              </a:r>
            </a:p>
          </p:txBody>
        </p:sp>
        <p:sp>
          <p:nvSpPr>
            <p:cNvPr id="5126" name="Rectangle 6"/>
            <p:cNvSpPr>
              <a:spLocks noChangeArrowheads="1"/>
            </p:cNvSpPr>
            <p:nvPr/>
          </p:nvSpPr>
          <p:spPr bwMode="auto">
            <a:xfrm>
              <a:off x="4340" y="1296"/>
              <a:ext cx="849" cy="190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latin typeface="Book Antiqua" pitchFamily="18" charset="0"/>
              </a:endParaRPr>
            </a:p>
          </p:txBody>
        </p:sp>
        <p:sp>
          <p:nvSpPr>
            <p:cNvPr id="5127" name="Text Box 7"/>
            <p:cNvSpPr txBox="1">
              <a:spLocks noChangeArrowheads="1"/>
            </p:cNvSpPr>
            <p:nvPr/>
          </p:nvSpPr>
          <p:spPr bwMode="auto">
            <a:xfrm>
              <a:off x="1042" y="1677"/>
              <a:ext cx="711" cy="18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AX</a:t>
              </a:r>
            </a:p>
          </p:txBody>
        </p:sp>
        <p:sp>
          <p:nvSpPr>
            <p:cNvPr id="5128" name="Text Box 8"/>
            <p:cNvSpPr txBox="1">
              <a:spLocks noChangeArrowheads="1"/>
            </p:cNvSpPr>
            <p:nvPr/>
          </p:nvSpPr>
          <p:spPr bwMode="auto">
            <a:xfrm>
              <a:off x="1050" y="2413"/>
              <a:ext cx="711" cy="18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IP</a:t>
              </a:r>
            </a:p>
          </p:txBody>
        </p:sp>
        <p:sp>
          <p:nvSpPr>
            <p:cNvPr id="5129" name="AutoShape 10"/>
            <p:cNvSpPr>
              <a:spLocks noChangeArrowheads="1"/>
            </p:cNvSpPr>
            <p:nvPr/>
          </p:nvSpPr>
          <p:spPr bwMode="auto">
            <a:xfrm>
              <a:off x="2314" y="1823"/>
              <a:ext cx="1999" cy="711"/>
            </a:xfrm>
            <a:prstGeom prst="leftRightArrow">
              <a:avLst>
                <a:gd name="adj1" fmla="val 50000"/>
                <a:gd name="adj2" fmla="val 56231"/>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b="1" dirty="0">
                  <a:latin typeface="Book Antiqua" pitchFamily="18" charset="0"/>
                </a:rPr>
                <a:t>System bus</a:t>
              </a:r>
              <a:endParaRPr lang="en-US" altLang="en-US" dirty="0">
                <a:latin typeface="Book Antiqua" pitchFamily="18" charset="0"/>
              </a:endParaRPr>
            </a:p>
          </p:txBody>
        </p:sp>
        <p:sp>
          <p:nvSpPr>
            <p:cNvPr id="5130" name="Line 14"/>
            <p:cNvSpPr>
              <a:spLocks noChangeShapeType="1"/>
            </p:cNvSpPr>
            <p:nvPr/>
          </p:nvSpPr>
          <p:spPr bwMode="auto">
            <a:xfrm flipV="1">
              <a:off x="4344" y="2608"/>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7"/>
            <p:cNvSpPr>
              <a:spLocks noChangeShapeType="1"/>
            </p:cNvSpPr>
            <p:nvPr/>
          </p:nvSpPr>
          <p:spPr bwMode="auto">
            <a:xfrm flipV="1">
              <a:off x="1381" y="3209"/>
              <a:ext cx="2676"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8"/>
            <p:cNvSpPr>
              <a:spLocks noChangeShapeType="1"/>
            </p:cNvSpPr>
            <p:nvPr/>
          </p:nvSpPr>
          <p:spPr bwMode="auto">
            <a:xfrm flipV="1">
              <a:off x="4057" y="2490"/>
              <a:ext cx="0" cy="72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Line 19"/>
            <p:cNvSpPr>
              <a:spLocks noChangeShapeType="1"/>
            </p:cNvSpPr>
            <p:nvPr/>
          </p:nvSpPr>
          <p:spPr bwMode="auto">
            <a:xfrm>
              <a:off x="4049" y="2507"/>
              <a:ext cx="292" cy="1"/>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4" name="Text Box 21"/>
            <p:cNvSpPr txBox="1">
              <a:spLocks noChangeArrowheads="1"/>
            </p:cNvSpPr>
            <p:nvPr/>
          </p:nvSpPr>
          <p:spPr bwMode="auto">
            <a:xfrm>
              <a:off x="4264" y="1076"/>
              <a:ext cx="96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endParaRPr lang="en-US" altLang="en-US" dirty="0">
                <a:latin typeface="Book Antiqua" pitchFamily="18" charset="0"/>
              </a:endParaRPr>
            </a:p>
          </p:txBody>
        </p:sp>
        <p:sp>
          <p:nvSpPr>
            <p:cNvPr id="5135" name="Text Box 22"/>
            <p:cNvSpPr txBox="1">
              <a:spLocks noChangeArrowheads="1"/>
            </p:cNvSpPr>
            <p:nvPr/>
          </p:nvSpPr>
          <p:spPr bwMode="auto">
            <a:xfrm>
              <a:off x="4328" y="240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1000 1011</a:t>
              </a:r>
            </a:p>
          </p:txBody>
        </p:sp>
        <p:sp>
          <p:nvSpPr>
            <p:cNvPr id="5136" name="Text Box 23"/>
            <p:cNvSpPr txBox="1">
              <a:spLocks noChangeArrowheads="1"/>
            </p:cNvSpPr>
            <p:nvPr/>
          </p:nvSpPr>
          <p:spPr bwMode="auto">
            <a:xfrm>
              <a:off x="4336" y="216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0000 1001</a:t>
              </a:r>
            </a:p>
          </p:txBody>
        </p:sp>
        <p:sp>
          <p:nvSpPr>
            <p:cNvPr id="5137" name="Line 28"/>
            <p:cNvSpPr>
              <a:spLocks noChangeShapeType="1"/>
            </p:cNvSpPr>
            <p:nvPr/>
          </p:nvSpPr>
          <p:spPr bwMode="auto">
            <a:xfrm flipV="1">
              <a:off x="4344" y="239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8" name="Line 29"/>
            <p:cNvSpPr>
              <a:spLocks noChangeShapeType="1"/>
            </p:cNvSpPr>
            <p:nvPr/>
          </p:nvSpPr>
          <p:spPr bwMode="auto">
            <a:xfrm flipV="1">
              <a:off x="4344" y="215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9" name="Line 30"/>
            <p:cNvSpPr>
              <a:spLocks noChangeShapeType="1"/>
            </p:cNvSpPr>
            <p:nvPr/>
          </p:nvSpPr>
          <p:spPr bwMode="auto">
            <a:xfrm>
              <a:off x="1385" y="2600"/>
              <a:ext cx="0" cy="61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C97E531-D4B0-4B57-ADCD-77395A48BD38}" type="slidenum">
              <a:rPr lang="en-US" altLang="en-US"/>
              <a:pPr/>
              <a:t>4</a:t>
            </a:fld>
            <a:endParaRPr lang="en-US" altLang="en-US" sz="1000"/>
          </a:p>
        </p:txBody>
      </p:sp>
      <p:sp>
        <p:nvSpPr>
          <p:cNvPr id="6147" name="Rectangle 2"/>
          <p:cNvSpPr>
            <a:spLocks noGrp="1" noChangeArrowheads="1"/>
          </p:cNvSpPr>
          <p:nvPr>
            <p:ph type="title"/>
          </p:nvPr>
        </p:nvSpPr>
        <p:spPr/>
        <p:txBody>
          <a:bodyPr/>
          <a:lstStyle/>
          <a:p>
            <a:r>
              <a:rPr lang="en-US" altLang="en-US" sz="3300" dirty="0">
                <a:latin typeface="Book Antiqua" pitchFamily="18" charset="0"/>
              </a:rPr>
              <a:t>Fetch - a</a:t>
            </a:r>
            <a:endParaRPr lang="en-US" altLang="en-US" dirty="0">
              <a:latin typeface="Book Antiqua" pitchFamily="18" charset="0"/>
            </a:endParaRPr>
          </a:p>
        </p:txBody>
      </p:sp>
      <p:grpSp>
        <p:nvGrpSpPr>
          <p:cNvPr id="6148" name="Group 30"/>
          <p:cNvGrpSpPr>
            <a:grpSpLocks/>
          </p:cNvGrpSpPr>
          <p:nvPr/>
        </p:nvGrpSpPr>
        <p:grpSpPr bwMode="auto">
          <a:xfrm>
            <a:off x="1492250" y="2365375"/>
            <a:ext cx="6938963" cy="3848100"/>
            <a:chOff x="940" y="1490"/>
            <a:chExt cx="4371" cy="2424"/>
          </a:xfrm>
        </p:grpSpPr>
        <p:sp>
          <p:nvSpPr>
            <p:cNvPr id="6153" name="Rectangle 4"/>
            <p:cNvSpPr>
              <a:spLocks noChangeArrowheads="1"/>
            </p:cNvSpPr>
            <p:nvPr/>
          </p:nvSpPr>
          <p:spPr bwMode="auto">
            <a:xfrm>
              <a:off x="940" y="1490"/>
              <a:ext cx="1347" cy="133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dirty="0">
                  <a:latin typeface="Book Antiqua" pitchFamily="18" charset="0"/>
                </a:rPr>
                <a:t>CPU</a:t>
              </a:r>
            </a:p>
          </p:txBody>
        </p:sp>
        <p:sp>
          <p:nvSpPr>
            <p:cNvPr id="6154" name="Rectangle 5"/>
            <p:cNvSpPr>
              <a:spLocks noChangeArrowheads="1"/>
            </p:cNvSpPr>
            <p:nvPr/>
          </p:nvSpPr>
          <p:spPr bwMode="auto">
            <a:xfrm>
              <a:off x="4340" y="2008"/>
              <a:ext cx="849" cy="190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latin typeface="Book Antiqua" pitchFamily="18" charset="0"/>
              </a:endParaRPr>
            </a:p>
          </p:txBody>
        </p:sp>
        <p:sp>
          <p:nvSpPr>
            <p:cNvPr id="6155" name="Text Box 6"/>
            <p:cNvSpPr txBox="1">
              <a:spLocks noChangeArrowheads="1"/>
            </p:cNvSpPr>
            <p:nvPr/>
          </p:nvSpPr>
          <p:spPr bwMode="auto">
            <a:xfrm>
              <a:off x="1042" y="1677"/>
              <a:ext cx="711" cy="18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AX</a:t>
              </a:r>
            </a:p>
          </p:txBody>
        </p:sp>
        <p:sp>
          <p:nvSpPr>
            <p:cNvPr id="6156" name="Text Box 7"/>
            <p:cNvSpPr txBox="1">
              <a:spLocks noChangeArrowheads="1"/>
            </p:cNvSpPr>
            <p:nvPr/>
          </p:nvSpPr>
          <p:spPr bwMode="auto">
            <a:xfrm>
              <a:off x="1050" y="2413"/>
              <a:ext cx="711" cy="181"/>
            </a:xfrm>
            <a:prstGeom prst="rect">
              <a:avLst/>
            </a:prstGeom>
            <a:solidFill>
              <a:srgbClr val="96969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IP</a:t>
              </a:r>
            </a:p>
          </p:txBody>
        </p:sp>
        <p:sp>
          <p:nvSpPr>
            <p:cNvPr id="6157" name="Text Box 13"/>
            <p:cNvSpPr txBox="1">
              <a:spLocks noChangeArrowheads="1"/>
            </p:cNvSpPr>
            <p:nvPr/>
          </p:nvSpPr>
          <p:spPr bwMode="auto">
            <a:xfrm>
              <a:off x="4264" y="1660"/>
              <a:ext cx="96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endParaRPr lang="en-US" altLang="en-US" dirty="0">
                <a:latin typeface="Book Antiqua" pitchFamily="18" charset="0"/>
              </a:endParaRPr>
            </a:p>
          </p:txBody>
        </p:sp>
        <p:grpSp>
          <p:nvGrpSpPr>
            <p:cNvPr id="6158" name="Group 23"/>
            <p:cNvGrpSpPr>
              <a:grpSpLocks/>
            </p:cNvGrpSpPr>
            <p:nvPr/>
          </p:nvGrpSpPr>
          <p:grpSpPr bwMode="auto">
            <a:xfrm>
              <a:off x="4328" y="2934"/>
              <a:ext cx="983" cy="471"/>
              <a:chOff x="4328" y="2166"/>
              <a:chExt cx="983" cy="471"/>
            </a:xfrm>
          </p:grpSpPr>
          <p:sp>
            <p:nvSpPr>
              <p:cNvPr id="6169" name="Line 9"/>
              <p:cNvSpPr>
                <a:spLocks noChangeShapeType="1"/>
              </p:cNvSpPr>
              <p:nvPr/>
            </p:nvSpPr>
            <p:spPr bwMode="auto">
              <a:xfrm flipV="1">
                <a:off x="4344" y="2608"/>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0" name="Text Box 14"/>
              <p:cNvSpPr txBox="1">
                <a:spLocks noChangeArrowheads="1"/>
              </p:cNvSpPr>
              <p:nvPr/>
            </p:nvSpPr>
            <p:spPr bwMode="auto">
              <a:xfrm>
                <a:off x="4328" y="240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1000 1011</a:t>
                </a:r>
              </a:p>
            </p:txBody>
          </p:sp>
          <p:sp>
            <p:nvSpPr>
              <p:cNvPr id="6171" name="Text Box 15"/>
              <p:cNvSpPr txBox="1">
                <a:spLocks noChangeArrowheads="1"/>
              </p:cNvSpPr>
              <p:nvPr/>
            </p:nvSpPr>
            <p:spPr bwMode="auto">
              <a:xfrm>
                <a:off x="4336" y="216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0000 1001</a:t>
                </a:r>
              </a:p>
            </p:txBody>
          </p:sp>
          <p:sp>
            <p:nvSpPr>
              <p:cNvPr id="6172" name="Line 16"/>
              <p:cNvSpPr>
                <a:spLocks noChangeShapeType="1"/>
              </p:cNvSpPr>
              <p:nvPr/>
            </p:nvSpPr>
            <p:spPr bwMode="auto">
              <a:xfrm flipV="1">
                <a:off x="4344" y="239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59" name="Line 17"/>
            <p:cNvSpPr>
              <a:spLocks noChangeShapeType="1"/>
            </p:cNvSpPr>
            <p:nvPr/>
          </p:nvSpPr>
          <p:spPr bwMode="auto">
            <a:xfrm flipV="1">
              <a:off x="4344" y="2920"/>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Rectangle 19"/>
            <p:cNvSpPr>
              <a:spLocks noChangeArrowheads="1"/>
            </p:cNvSpPr>
            <p:nvPr/>
          </p:nvSpPr>
          <p:spPr bwMode="auto">
            <a:xfrm>
              <a:off x="2278" y="2003"/>
              <a:ext cx="2047" cy="30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161" name="Line 20"/>
            <p:cNvSpPr>
              <a:spLocks noChangeShapeType="1"/>
            </p:cNvSpPr>
            <p:nvPr/>
          </p:nvSpPr>
          <p:spPr bwMode="auto">
            <a:xfrm>
              <a:off x="1754" y="2507"/>
              <a:ext cx="415" cy="0"/>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21"/>
            <p:cNvSpPr>
              <a:spLocks noChangeShapeType="1"/>
            </p:cNvSpPr>
            <p:nvPr/>
          </p:nvSpPr>
          <p:spPr bwMode="auto">
            <a:xfrm flipV="1">
              <a:off x="2169" y="2160"/>
              <a:ext cx="0" cy="347"/>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22"/>
            <p:cNvSpPr>
              <a:spLocks noChangeShapeType="1"/>
            </p:cNvSpPr>
            <p:nvPr/>
          </p:nvSpPr>
          <p:spPr bwMode="auto">
            <a:xfrm>
              <a:off x="2169" y="2160"/>
              <a:ext cx="2154" cy="0"/>
            </a:xfrm>
            <a:prstGeom prst="line">
              <a:avLst/>
            </a:prstGeom>
            <a:noFill/>
            <a:ln w="76200">
              <a:solidFill>
                <a:srgbClr val="808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Text Box 24"/>
            <p:cNvSpPr txBox="1">
              <a:spLocks noChangeArrowheads="1"/>
            </p:cNvSpPr>
            <p:nvPr/>
          </p:nvSpPr>
          <p:spPr bwMode="auto">
            <a:xfrm>
              <a:off x="2697" y="2384"/>
              <a:ext cx="13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Address bus</a:t>
              </a:r>
            </a:p>
          </p:txBody>
        </p:sp>
        <p:sp>
          <p:nvSpPr>
            <p:cNvPr id="6165" name="Text Box 25"/>
            <p:cNvSpPr txBox="1">
              <a:spLocks noChangeArrowheads="1"/>
            </p:cNvSpPr>
            <p:nvPr/>
          </p:nvSpPr>
          <p:spPr bwMode="auto">
            <a:xfrm>
              <a:off x="4367" y="2056"/>
              <a:ext cx="825" cy="192"/>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latin typeface="Book Antiqua" pitchFamily="18" charset="0"/>
                </a:rPr>
                <a:t>RAM</a:t>
              </a:r>
            </a:p>
          </p:txBody>
        </p:sp>
        <p:sp>
          <p:nvSpPr>
            <p:cNvPr id="6166" name="Line 26"/>
            <p:cNvSpPr>
              <a:spLocks noChangeShapeType="1"/>
            </p:cNvSpPr>
            <p:nvPr/>
          </p:nvSpPr>
          <p:spPr bwMode="auto">
            <a:xfrm flipV="1">
              <a:off x="4352" y="231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7" name="Text Box 28"/>
            <p:cNvSpPr txBox="1">
              <a:spLocks noChangeArrowheads="1"/>
            </p:cNvSpPr>
            <p:nvPr/>
          </p:nvSpPr>
          <p:spPr bwMode="auto">
            <a:xfrm>
              <a:off x="2689" y="1968"/>
              <a:ext cx="139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Instruction address</a:t>
              </a:r>
            </a:p>
          </p:txBody>
        </p:sp>
      </p:grpSp>
      <p:sp>
        <p:nvSpPr>
          <p:cNvPr id="6149" name="Text Box 32"/>
          <p:cNvSpPr txBox="1">
            <a:spLocks noChangeArrowheads="1"/>
          </p:cNvSpPr>
          <p:nvPr/>
        </p:nvSpPr>
        <p:spPr bwMode="auto">
          <a:xfrm>
            <a:off x="5588000" y="5080000"/>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1000:0010</a:t>
            </a:r>
          </a:p>
        </p:txBody>
      </p:sp>
      <p:sp>
        <p:nvSpPr>
          <p:cNvPr id="6150" name="Text Box 33"/>
          <p:cNvSpPr txBox="1">
            <a:spLocks noChangeArrowheads="1"/>
          </p:cNvSpPr>
          <p:nvPr/>
        </p:nvSpPr>
        <p:spPr bwMode="auto">
          <a:xfrm>
            <a:off x="5597525" y="4692650"/>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1000:0001</a:t>
            </a:r>
          </a:p>
        </p:txBody>
      </p:sp>
      <p:sp>
        <p:nvSpPr>
          <p:cNvPr id="6151" name="Line 34"/>
          <p:cNvSpPr>
            <a:spLocks noChangeShapeType="1"/>
          </p:cNvSpPr>
          <p:nvPr/>
        </p:nvSpPr>
        <p:spPr bwMode="auto">
          <a:xfrm flipV="1">
            <a:off x="5303838" y="5394325"/>
            <a:ext cx="960437" cy="51911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Text Box 35"/>
          <p:cNvSpPr txBox="1">
            <a:spLocks noChangeArrowheads="1"/>
          </p:cNvSpPr>
          <p:nvPr/>
        </p:nvSpPr>
        <p:spPr bwMode="auto">
          <a:xfrm>
            <a:off x="4041775" y="5851525"/>
            <a:ext cx="1720850" cy="755650"/>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dirty="0">
                <a:latin typeface="Book Antiqua" pitchFamily="18" charset="0"/>
              </a:rPr>
              <a:t>Memory segmented address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729FC4-BC93-4135-964D-8DD3B3498909}" type="slidenum">
              <a:rPr lang="en-US" altLang="en-US"/>
              <a:pPr/>
              <a:t>5</a:t>
            </a:fld>
            <a:endParaRPr lang="en-US" altLang="en-US" sz="1000"/>
          </a:p>
        </p:txBody>
      </p:sp>
      <p:sp>
        <p:nvSpPr>
          <p:cNvPr id="7171" name="Rectangle 2"/>
          <p:cNvSpPr>
            <a:spLocks noGrp="1" noChangeArrowheads="1"/>
          </p:cNvSpPr>
          <p:nvPr>
            <p:ph type="title"/>
          </p:nvPr>
        </p:nvSpPr>
        <p:spPr/>
        <p:txBody>
          <a:bodyPr/>
          <a:lstStyle/>
          <a:p>
            <a:r>
              <a:rPr lang="en-US" altLang="en-US" sz="3300" dirty="0">
                <a:latin typeface="Book Antiqua" pitchFamily="18" charset="0"/>
              </a:rPr>
              <a:t>Fetch - b</a:t>
            </a:r>
            <a:endParaRPr lang="en-US" altLang="en-US" dirty="0">
              <a:latin typeface="Book Antiqua" pitchFamily="18" charset="0"/>
            </a:endParaRPr>
          </a:p>
        </p:txBody>
      </p:sp>
      <p:sp>
        <p:nvSpPr>
          <p:cNvPr id="7172" name="Rectangle 4"/>
          <p:cNvSpPr>
            <a:spLocks noChangeArrowheads="1"/>
          </p:cNvSpPr>
          <p:nvPr/>
        </p:nvSpPr>
        <p:spPr bwMode="auto">
          <a:xfrm>
            <a:off x="1492250" y="2084388"/>
            <a:ext cx="2138363" cy="240665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dirty="0">
                <a:latin typeface="Book Antiqua" pitchFamily="18" charset="0"/>
              </a:rPr>
              <a:t>CPU</a:t>
            </a:r>
          </a:p>
        </p:txBody>
      </p:sp>
      <p:sp>
        <p:nvSpPr>
          <p:cNvPr id="7173" name="Rectangle 5"/>
          <p:cNvSpPr>
            <a:spLocks noChangeArrowheads="1"/>
          </p:cNvSpPr>
          <p:nvPr/>
        </p:nvSpPr>
        <p:spPr bwMode="auto">
          <a:xfrm>
            <a:off x="6889750" y="3187700"/>
            <a:ext cx="1347788" cy="3025775"/>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latin typeface="Book Antiqua" pitchFamily="18" charset="0"/>
            </a:endParaRPr>
          </a:p>
        </p:txBody>
      </p:sp>
      <p:sp>
        <p:nvSpPr>
          <p:cNvPr id="7174" name="Text Box 6"/>
          <p:cNvSpPr txBox="1">
            <a:spLocks noChangeArrowheads="1"/>
          </p:cNvSpPr>
          <p:nvPr/>
        </p:nvSpPr>
        <p:spPr bwMode="auto">
          <a:xfrm>
            <a:off x="1654175" y="2662238"/>
            <a:ext cx="1128713"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AX</a:t>
            </a:r>
          </a:p>
        </p:txBody>
      </p:sp>
      <p:sp>
        <p:nvSpPr>
          <p:cNvPr id="7175" name="Text Box 7"/>
          <p:cNvSpPr txBox="1">
            <a:spLocks noChangeArrowheads="1"/>
          </p:cNvSpPr>
          <p:nvPr/>
        </p:nvSpPr>
        <p:spPr bwMode="auto">
          <a:xfrm>
            <a:off x="1666875" y="3830638"/>
            <a:ext cx="1128713"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96969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IP++</a:t>
            </a:r>
          </a:p>
        </p:txBody>
      </p:sp>
      <p:sp>
        <p:nvSpPr>
          <p:cNvPr id="7176" name="Text Box 8"/>
          <p:cNvSpPr txBox="1">
            <a:spLocks noChangeArrowheads="1"/>
          </p:cNvSpPr>
          <p:nvPr/>
        </p:nvSpPr>
        <p:spPr bwMode="auto">
          <a:xfrm>
            <a:off x="6769100" y="2635250"/>
            <a:ext cx="1533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endParaRPr lang="en-US" altLang="en-US" dirty="0">
              <a:latin typeface="Book Antiqua" pitchFamily="18" charset="0"/>
            </a:endParaRPr>
          </a:p>
        </p:txBody>
      </p:sp>
      <p:sp>
        <p:nvSpPr>
          <p:cNvPr id="7177" name="Line 10"/>
          <p:cNvSpPr>
            <a:spLocks noChangeShapeType="1"/>
          </p:cNvSpPr>
          <p:nvPr/>
        </p:nvSpPr>
        <p:spPr bwMode="auto">
          <a:xfrm flipV="1">
            <a:off x="6896100" y="53594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11"/>
          <p:cNvSpPr txBox="1">
            <a:spLocks noChangeArrowheads="1"/>
          </p:cNvSpPr>
          <p:nvPr/>
        </p:nvSpPr>
        <p:spPr bwMode="auto">
          <a:xfrm>
            <a:off x="6870700" y="5038725"/>
            <a:ext cx="1547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1000 1011</a:t>
            </a:r>
          </a:p>
        </p:txBody>
      </p:sp>
      <p:sp>
        <p:nvSpPr>
          <p:cNvPr id="7179" name="Text Box 12"/>
          <p:cNvSpPr txBox="1">
            <a:spLocks noChangeArrowheads="1"/>
          </p:cNvSpPr>
          <p:nvPr/>
        </p:nvSpPr>
        <p:spPr bwMode="auto">
          <a:xfrm>
            <a:off x="6915150" y="4657725"/>
            <a:ext cx="1327150" cy="296863"/>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0000 1001</a:t>
            </a:r>
          </a:p>
        </p:txBody>
      </p:sp>
      <p:sp>
        <p:nvSpPr>
          <p:cNvPr id="7180" name="Line 13"/>
          <p:cNvSpPr>
            <a:spLocks noChangeShapeType="1"/>
          </p:cNvSpPr>
          <p:nvPr/>
        </p:nvSpPr>
        <p:spPr bwMode="auto">
          <a:xfrm flipV="1">
            <a:off x="6896100" y="50165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Line 14"/>
          <p:cNvSpPr>
            <a:spLocks noChangeShapeType="1"/>
          </p:cNvSpPr>
          <p:nvPr/>
        </p:nvSpPr>
        <p:spPr bwMode="auto">
          <a:xfrm flipV="1">
            <a:off x="6896100" y="46355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Rectangle 15"/>
          <p:cNvSpPr>
            <a:spLocks noChangeArrowheads="1"/>
          </p:cNvSpPr>
          <p:nvPr/>
        </p:nvSpPr>
        <p:spPr bwMode="auto">
          <a:xfrm>
            <a:off x="3616325" y="3179763"/>
            <a:ext cx="3249613" cy="48101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7183" name="Line 16"/>
          <p:cNvSpPr>
            <a:spLocks noChangeShapeType="1"/>
          </p:cNvSpPr>
          <p:nvPr/>
        </p:nvSpPr>
        <p:spPr bwMode="auto">
          <a:xfrm>
            <a:off x="2784475" y="3611563"/>
            <a:ext cx="658813" cy="0"/>
          </a:xfrm>
          <a:prstGeom prst="line">
            <a:avLst/>
          </a:prstGeom>
          <a:noFill/>
          <a:ln w="76200">
            <a:solidFill>
              <a:srgbClr val="80808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Line 17"/>
          <p:cNvSpPr>
            <a:spLocks noChangeShapeType="1"/>
          </p:cNvSpPr>
          <p:nvPr/>
        </p:nvSpPr>
        <p:spPr bwMode="auto">
          <a:xfrm flipV="1">
            <a:off x="3406775" y="3429000"/>
            <a:ext cx="36513" cy="173038"/>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Line 18"/>
          <p:cNvSpPr>
            <a:spLocks noChangeShapeType="1"/>
          </p:cNvSpPr>
          <p:nvPr/>
        </p:nvSpPr>
        <p:spPr bwMode="auto">
          <a:xfrm>
            <a:off x="3417888" y="3429000"/>
            <a:ext cx="3444875" cy="0"/>
          </a:xfrm>
          <a:prstGeom prst="line">
            <a:avLst/>
          </a:prstGeom>
          <a:noFill/>
          <a:ln w="76200">
            <a:solidFill>
              <a:srgbClr val="808080"/>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Text Box 19"/>
          <p:cNvSpPr txBox="1">
            <a:spLocks noChangeArrowheads="1"/>
          </p:cNvSpPr>
          <p:nvPr/>
        </p:nvSpPr>
        <p:spPr bwMode="auto">
          <a:xfrm>
            <a:off x="4281488" y="3784600"/>
            <a:ext cx="2211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Data bus</a:t>
            </a:r>
          </a:p>
        </p:txBody>
      </p:sp>
      <p:sp>
        <p:nvSpPr>
          <p:cNvPr id="7187" name="Text Box 20"/>
          <p:cNvSpPr txBox="1">
            <a:spLocks noChangeArrowheads="1"/>
          </p:cNvSpPr>
          <p:nvPr/>
        </p:nvSpPr>
        <p:spPr bwMode="auto">
          <a:xfrm>
            <a:off x="6932613" y="3263900"/>
            <a:ext cx="1309687" cy="304800"/>
          </a:xfrm>
          <a:prstGeom prst="rect">
            <a:avLst/>
          </a:prstGeom>
          <a:noFill/>
          <a:ln>
            <a:noFill/>
          </a:ln>
          <a:effectLst/>
          <a:extLst>
            <a:ext uri="{909E8E84-426E-40DD-AFC4-6F175D3DCCD1}">
              <a14:hiddenFill xmlns:a14="http://schemas.microsoft.com/office/drawing/2010/main">
                <a:solidFill>
                  <a:srgbClr val="80808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latin typeface="Book Antiqua" pitchFamily="18" charset="0"/>
              </a:rPr>
              <a:t>RAM</a:t>
            </a:r>
          </a:p>
        </p:txBody>
      </p:sp>
      <p:sp>
        <p:nvSpPr>
          <p:cNvPr id="7188" name="Line 21"/>
          <p:cNvSpPr>
            <a:spLocks noChangeShapeType="1"/>
          </p:cNvSpPr>
          <p:nvPr/>
        </p:nvSpPr>
        <p:spPr bwMode="auto">
          <a:xfrm flipV="1">
            <a:off x="6908800" y="36703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Text Box 22"/>
          <p:cNvSpPr txBox="1">
            <a:spLocks noChangeArrowheads="1"/>
          </p:cNvSpPr>
          <p:nvPr/>
        </p:nvSpPr>
        <p:spPr bwMode="auto">
          <a:xfrm>
            <a:off x="4281488" y="3124200"/>
            <a:ext cx="2211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Instruction code</a:t>
            </a:r>
          </a:p>
        </p:txBody>
      </p:sp>
      <p:sp>
        <p:nvSpPr>
          <p:cNvPr id="7190" name="Text Box 23"/>
          <p:cNvSpPr txBox="1">
            <a:spLocks noChangeArrowheads="1"/>
          </p:cNvSpPr>
          <p:nvPr/>
        </p:nvSpPr>
        <p:spPr bwMode="auto">
          <a:xfrm>
            <a:off x="2460625" y="4953000"/>
            <a:ext cx="3994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400" dirty="0">
                <a:latin typeface="Book Antiqua" pitchFamily="18" charset="0"/>
              </a:rPr>
              <a:t>IR = Instruction register</a:t>
            </a:r>
          </a:p>
        </p:txBody>
      </p:sp>
      <p:sp>
        <p:nvSpPr>
          <p:cNvPr id="7191" name="Text Box 24"/>
          <p:cNvSpPr txBox="1">
            <a:spLocks noChangeArrowheads="1"/>
          </p:cNvSpPr>
          <p:nvPr/>
        </p:nvSpPr>
        <p:spPr bwMode="auto">
          <a:xfrm>
            <a:off x="1666875" y="3449638"/>
            <a:ext cx="1128713" cy="287337"/>
          </a:xfrm>
          <a:prstGeom prst="rect">
            <a:avLst/>
          </a:prstGeom>
          <a:solidFill>
            <a:srgbClr val="96969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dirty="0">
                <a:latin typeface="Book Antiqua" pitchFamily="18" charset="0"/>
              </a:rPr>
              <a:t>IR</a:t>
            </a:r>
          </a:p>
        </p:txBody>
      </p:sp>
      <p:sp>
        <p:nvSpPr>
          <p:cNvPr id="7192" name="Text Box 27"/>
          <p:cNvSpPr txBox="1">
            <a:spLocks noChangeArrowheads="1"/>
          </p:cNvSpPr>
          <p:nvPr/>
        </p:nvSpPr>
        <p:spPr bwMode="auto">
          <a:xfrm>
            <a:off x="5588000" y="5032375"/>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1000:0010</a:t>
            </a:r>
          </a:p>
        </p:txBody>
      </p:sp>
      <p:sp>
        <p:nvSpPr>
          <p:cNvPr id="7193" name="Text Box 28"/>
          <p:cNvSpPr txBox="1">
            <a:spLocks noChangeArrowheads="1"/>
          </p:cNvSpPr>
          <p:nvPr/>
        </p:nvSpPr>
        <p:spPr bwMode="auto">
          <a:xfrm>
            <a:off x="5597525" y="4645025"/>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1000:0001</a:t>
            </a:r>
          </a:p>
        </p:txBody>
      </p:sp>
      <p:sp>
        <p:nvSpPr>
          <p:cNvPr id="7194" name="Line 29"/>
          <p:cNvSpPr>
            <a:spLocks noChangeShapeType="1"/>
          </p:cNvSpPr>
          <p:nvPr/>
        </p:nvSpPr>
        <p:spPr bwMode="auto">
          <a:xfrm flipV="1">
            <a:off x="5303838" y="5346700"/>
            <a:ext cx="960437" cy="51911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Text Box 30"/>
          <p:cNvSpPr txBox="1">
            <a:spLocks noChangeArrowheads="1"/>
          </p:cNvSpPr>
          <p:nvPr/>
        </p:nvSpPr>
        <p:spPr bwMode="auto">
          <a:xfrm>
            <a:off x="4041775" y="5803900"/>
            <a:ext cx="1720850" cy="51425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dirty="0">
                <a:latin typeface="Book Antiqua" pitchFamily="18" charset="0"/>
              </a:rPr>
              <a:t>Segmented memory address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46C9641-639C-4FB0-B846-C060E3C36043}" type="slidenum">
              <a:rPr lang="en-US" altLang="en-US"/>
              <a:pPr/>
              <a:t>6</a:t>
            </a:fld>
            <a:endParaRPr lang="en-US" altLang="en-US" sz="1000"/>
          </a:p>
        </p:txBody>
      </p:sp>
      <p:sp>
        <p:nvSpPr>
          <p:cNvPr id="8195" name="Rectangle 2"/>
          <p:cNvSpPr>
            <a:spLocks noGrp="1" noChangeArrowheads="1"/>
          </p:cNvSpPr>
          <p:nvPr>
            <p:ph type="title"/>
          </p:nvPr>
        </p:nvSpPr>
        <p:spPr/>
        <p:txBody>
          <a:bodyPr/>
          <a:lstStyle/>
          <a:p>
            <a:r>
              <a:rPr lang="en-US" altLang="en-US" sz="3300" dirty="0">
                <a:latin typeface="Book Antiqua" pitchFamily="18" charset="0"/>
              </a:rPr>
              <a:t>Execute - a</a:t>
            </a:r>
            <a:endParaRPr lang="en-US" altLang="en-US" dirty="0">
              <a:latin typeface="Book Antiqua" pitchFamily="18" charset="0"/>
            </a:endParaRPr>
          </a:p>
        </p:txBody>
      </p:sp>
      <p:grpSp>
        <p:nvGrpSpPr>
          <p:cNvPr id="8196" name="Group 3"/>
          <p:cNvGrpSpPr>
            <a:grpSpLocks/>
          </p:cNvGrpSpPr>
          <p:nvPr/>
        </p:nvGrpSpPr>
        <p:grpSpPr bwMode="auto">
          <a:xfrm>
            <a:off x="1492250" y="2365375"/>
            <a:ext cx="6938963" cy="3848100"/>
            <a:chOff x="940" y="1490"/>
            <a:chExt cx="4371" cy="2424"/>
          </a:xfrm>
        </p:grpSpPr>
        <p:sp>
          <p:nvSpPr>
            <p:cNvPr id="8201" name="Rectangle 4"/>
            <p:cNvSpPr>
              <a:spLocks noChangeArrowheads="1"/>
            </p:cNvSpPr>
            <p:nvPr/>
          </p:nvSpPr>
          <p:spPr bwMode="auto">
            <a:xfrm>
              <a:off x="940" y="1490"/>
              <a:ext cx="1347" cy="133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dirty="0">
                  <a:latin typeface="Book Antiqua" pitchFamily="18" charset="0"/>
                </a:rPr>
                <a:t>CPU</a:t>
              </a:r>
            </a:p>
          </p:txBody>
        </p:sp>
        <p:sp>
          <p:nvSpPr>
            <p:cNvPr id="8202" name="Rectangle 5"/>
            <p:cNvSpPr>
              <a:spLocks noChangeArrowheads="1"/>
            </p:cNvSpPr>
            <p:nvPr/>
          </p:nvSpPr>
          <p:spPr bwMode="auto">
            <a:xfrm>
              <a:off x="4340" y="2008"/>
              <a:ext cx="849" cy="190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latin typeface="Book Antiqua" pitchFamily="18" charset="0"/>
              </a:endParaRPr>
            </a:p>
          </p:txBody>
        </p:sp>
        <p:sp>
          <p:nvSpPr>
            <p:cNvPr id="8203" name="Text Box 6"/>
            <p:cNvSpPr txBox="1">
              <a:spLocks noChangeArrowheads="1"/>
            </p:cNvSpPr>
            <p:nvPr/>
          </p:nvSpPr>
          <p:spPr bwMode="auto">
            <a:xfrm>
              <a:off x="1042" y="1677"/>
              <a:ext cx="711" cy="18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AX</a:t>
              </a:r>
            </a:p>
          </p:txBody>
        </p:sp>
        <p:sp>
          <p:nvSpPr>
            <p:cNvPr id="8204" name="Text Box 7"/>
            <p:cNvSpPr txBox="1">
              <a:spLocks noChangeArrowheads="1"/>
            </p:cNvSpPr>
            <p:nvPr/>
          </p:nvSpPr>
          <p:spPr bwMode="auto">
            <a:xfrm>
              <a:off x="1050" y="2413"/>
              <a:ext cx="711" cy="181"/>
            </a:xfrm>
            <a:prstGeom prst="rect">
              <a:avLst/>
            </a:prstGeom>
            <a:solidFill>
              <a:srgbClr val="96969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IP</a:t>
              </a:r>
            </a:p>
          </p:txBody>
        </p:sp>
        <p:sp>
          <p:nvSpPr>
            <p:cNvPr id="8205" name="Text Box 8"/>
            <p:cNvSpPr txBox="1">
              <a:spLocks noChangeArrowheads="1"/>
            </p:cNvSpPr>
            <p:nvPr/>
          </p:nvSpPr>
          <p:spPr bwMode="auto">
            <a:xfrm>
              <a:off x="4264" y="1660"/>
              <a:ext cx="96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endParaRPr lang="en-US" altLang="en-US" dirty="0">
                <a:latin typeface="Book Antiqua" pitchFamily="18" charset="0"/>
              </a:endParaRPr>
            </a:p>
          </p:txBody>
        </p:sp>
        <p:grpSp>
          <p:nvGrpSpPr>
            <p:cNvPr id="8206" name="Group 9"/>
            <p:cNvGrpSpPr>
              <a:grpSpLocks/>
            </p:cNvGrpSpPr>
            <p:nvPr/>
          </p:nvGrpSpPr>
          <p:grpSpPr bwMode="auto">
            <a:xfrm>
              <a:off x="4328" y="2934"/>
              <a:ext cx="983" cy="471"/>
              <a:chOff x="4328" y="2166"/>
              <a:chExt cx="983" cy="471"/>
            </a:xfrm>
          </p:grpSpPr>
          <p:sp>
            <p:nvSpPr>
              <p:cNvPr id="8217" name="Line 10"/>
              <p:cNvSpPr>
                <a:spLocks noChangeShapeType="1"/>
              </p:cNvSpPr>
              <p:nvPr/>
            </p:nvSpPr>
            <p:spPr bwMode="auto">
              <a:xfrm flipV="1">
                <a:off x="4344" y="2608"/>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Text Box 11"/>
              <p:cNvSpPr txBox="1">
                <a:spLocks noChangeArrowheads="1"/>
              </p:cNvSpPr>
              <p:nvPr/>
            </p:nvSpPr>
            <p:spPr bwMode="auto">
              <a:xfrm>
                <a:off x="4328" y="240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1000 1011</a:t>
                </a:r>
              </a:p>
            </p:txBody>
          </p:sp>
          <p:sp>
            <p:nvSpPr>
              <p:cNvPr id="8219" name="Text Box 12"/>
              <p:cNvSpPr txBox="1">
                <a:spLocks noChangeArrowheads="1"/>
              </p:cNvSpPr>
              <p:nvPr/>
            </p:nvSpPr>
            <p:spPr bwMode="auto">
              <a:xfrm>
                <a:off x="4336" y="2166"/>
                <a:ext cx="9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0000 1001</a:t>
                </a:r>
              </a:p>
            </p:txBody>
          </p:sp>
          <p:sp>
            <p:nvSpPr>
              <p:cNvPr id="8220" name="Line 13"/>
              <p:cNvSpPr>
                <a:spLocks noChangeShapeType="1"/>
              </p:cNvSpPr>
              <p:nvPr/>
            </p:nvSpPr>
            <p:spPr bwMode="auto">
              <a:xfrm flipV="1">
                <a:off x="4344" y="239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07" name="Line 14"/>
            <p:cNvSpPr>
              <a:spLocks noChangeShapeType="1"/>
            </p:cNvSpPr>
            <p:nvPr/>
          </p:nvSpPr>
          <p:spPr bwMode="auto">
            <a:xfrm flipV="1">
              <a:off x="4344" y="2920"/>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8" name="Rectangle 15"/>
            <p:cNvSpPr>
              <a:spLocks noChangeArrowheads="1"/>
            </p:cNvSpPr>
            <p:nvPr/>
          </p:nvSpPr>
          <p:spPr bwMode="auto">
            <a:xfrm>
              <a:off x="2278" y="2003"/>
              <a:ext cx="2047" cy="30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8209" name="Line 16"/>
            <p:cNvSpPr>
              <a:spLocks noChangeShapeType="1"/>
            </p:cNvSpPr>
            <p:nvPr/>
          </p:nvSpPr>
          <p:spPr bwMode="auto">
            <a:xfrm>
              <a:off x="1754" y="2507"/>
              <a:ext cx="415" cy="0"/>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Line 17"/>
            <p:cNvSpPr>
              <a:spLocks noChangeShapeType="1"/>
            </p:cNvSpPr>
            <p:nvPr/>
          </p:nvSpPr>
          <p:spPr bwMode="auto">
            <a:xfrm flipV="1">
              <a:off x="2169" y="2160"/>
              <a:ext cx="0" cy="347"/>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Line 18"/>
            <p:cNvSpPr>
              <a:spLocks noChangeShapeType="1"/>
            </p:cNvSpPr>
            <p:nvPr/>
          </p:nvSpPr>
          <p:spPr bwMode="auto">
            <a:xfrm>
              <a:off x="2169" y="2160"/>
              <a:ext cx="2154" cy="0"/>
            </a:xfrm>
            <a:prstGeom prst="line">
              <a:avLst/>
            </a:prstGeom>
            <a:noFill/>
            <a:ln w="76200">
              <a:solidFill>
                <a:srgbClr val="808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19"/>
            <p:cNvSpPr txBox="1">
              <a:spLocks noChangeArrowheads="1"/>
            </p:cNvSpPr>
            <p:nvPr/>
          </p:nvSpPr>
          <p:spPr bwMode="auto">
            <a:xfrm>
              <a:off x="2697" y="2384"/>
              <a:ext cx="13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Address bus</a:t>
              </a:r>
            </a:p>
          </p:txBody>
        </p:sp>
        <p:sp>
          <p:nvSpPr>
            <p:cNvPr id="8213" name="Text Box 20"/>
            <p:cNvSpPr txBox="1">
              <a:spLocks noChangeArrowheads="1"/>
            </p:cNvSpPr>
            <p:nvPr/>
          </p:nvSpPr>
          <p:spPr bwMode="auto">
            <a:xfrm>
              <a:off x="4367" y="2056"/>
              <a:ext cx="825" cy="192"/>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latin typeface="Book Antiqua" pitchFamily="18" charset="0"/>
                </a:rPr>
                <a:t>RAM</a:t>
              </a:r>
            </a:p>
          </p:txBody>
        </p:sp>
        <p:sp>
          <p:nvSpPr>
            <p:cNvPr id="8214" name="Line 21"/>
            <p:cNvSpPr>
              <a:spLocks noChangeShapeType="1"/>
            </p:cNvSpPr>
            <p:nvPr/>
          </p:nvSpPr>
          <p:spPr bwMode="auto">
            <a:xfrm flipV="1">
              <a:off x="4352" y="2312"/>
              <a:ext cx="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5" name="Text Box 22"/>
            <p:cNvSpPr txBox="1">
              <a:spLocks noChangeArrowheads="1"/>
            </p:cNvSpPr>
            <p:nvPr/>
          </p:nvSpPr>
          <p:spPr bwMode="auto">
            <a:xfrm>
              <a:off x="2689" y="1968"/>
              <a:ext cx="13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Data address</a:t>
              </a:r>
            </a:p>
          </p:txBody>
        </p:sp>
        <p:sp>
          <p:nvSpPr>
            <p:cNvPr id="8216" name="Text Box 23"/>
            <p:cNvSpPr txBox="1">
              <a:spLocks noChangeArrowheads="1"/>
            </p:cNvSpPr>
            <p:nvPr/>
          </p:nvSpPr>
          <p:spPr bwMode="auto">
            <a:xfrm>
              <a:off x="1550" y="3120"/>
              <a:ext cx="23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400" dirty="0">
                  <a:latin typeface="Book Antiqua" pitchFamily="18" charset="0"/>
                </a:rPr>
                <a:t>MAR = Memory addressing register</a:t>
              </a:r>
            </a:p>
          </p:txBody>
        </p:sp>
      </p:grpSp>
      <p:sp>
        <p:nvSpPr>
          <p:cNvPr id="8197" name="Text Box 24"/>
          <p:cNvSpPr txBox="1">
            <a:spLocks noChangeArrowheads="1"/>
          </p:cNvSpPr>
          <p:nvPr/>
        </p:nvSpPr>
        <p:spPr bwMode="auto">
          <a:xfrm>
            <a:off x="5572125" y="5080000"/>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1000:0010</a:t>
            </a:r>
          </a:p>
        </p:txBody>
      </p:sp>
      <p:sp>
        <p:nvSpPr>
          <p:cNvPr id="8198" name="Text Box 25"/>
          <p:cNvSpPr txBox="1">
            <a:spLocks noChangeArrowheads="1"/>
          </p:cNvSpPr>
          <p:nvPr/>
        </p:nvSpPr>
        <p:spPr bwMode="auto">
          <a:xfrm>
            <a:off x="5581650" y="4692650"/>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1000:0001</a:t>
            </a:r>
          </a:p>
        </p:txBody>
      </p:sp>
      <p:sp>
        <p:nvSpPr>
          <p:cNvPr id="8199" name="Line 26"/>
          <p:cNvSpPr>
            <a:spLocks noChangeShapeType="1"/>
          </p:cNvSpPr>
          <p:nvPr/>
        </p:nvSpPr>
        <p:spPr bwMode="auto">
          <a:xfrm flipV="1">
            <a:off x="5287963" y="5394325"/>
            <a:ext cx="960437" cy="51911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Text Box 27"/>
          <p:cNvSpPr txBox="1">
            <a:spLocks noChangeArrowheads="1"/>
          </p:cNvSpPr>
          <p:nvPr/>
        </p:nvSpPr>
        <p:spPr bwMode="auto">
          <a:xfrm>
            <a:off x="4025900" y="5851525"/>
            <a:ext cx="1720850" cy="51425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dirty="0">
                <a:latin typeface="Book Antiqua" pitchFamily="18" charset="0"/>
              </a:rPr>
              <a:t>Segmented memory address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2BE8A0-36D7-4AF1-890A-ECF68417665F}" type="slidenum">
              <a:rPr lang="en-US" altLang="en-US"/>
              <a:pPr/>
              <a:t>7</a:t>
            </a:fld>
            <a:endParaRPr lang="en-US" altLang="en-US" sz="1000"/>
          </a:p>
        </p:txBody>
      </p:sp>
      <p:sp>
        <p:nvSpPr>
          <p:cNvPr id="9219" name="Rectangle 2"/>
          <p:cNvSpPr>
            <a:spLocks noGrp="1" noChangeArrowheads="1"/>
          </p:cNvSpPr>
          <p:nvPr>
            <p:ph type="title"/>
          </p:nvPr>
        </p:nvSpPr>
        <p:spPr/>
        <p:txBody>
          <a:bodyPr/>
          <a:lstStyle/>
          <a:p>
            <a:r>
              <a:rPr lang="en-US" altLang="en-US" sz="3300" dirty="0">
                <a:latin typeface="Book Antiqua" pitchFamily="18" charset="0"/>
              </a:rPr>
              <a:t>Execute - b</a:t>
            </a:r>
            <a:endParaRPr lang="en-US" altLang="en-US" dirty="0">
              <a:latin typeface="Book Antiqua" pitchFamily="18" charset="0"/>
            </a:endParaRPr>
          </a:p>
        </p:txBody>
      </p:sp>
      <p:sp>
        <p:nvSpPr>
          <p:cNvPr id="9220" name="Rectangle 4"/>
          <p:cNvSpPr>
            <a:spLocks noChangeArrowheads="1"/>
          </p:cNvSpPr>
          <p:nvPr/>
        </p:nvSpPr>
        <p:spPr bwMode="auto">
          <a:xfrm>
            <a:off x="1492250" y="2084388"/>
            <a:ext cx="2138363" cy="240665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dirty="0">
                <a:latin typeface="Book Antiqua" pitchFamily="18" charset="0"/>
              </a:rPr>
              <a:t>CPU</a:t>
            </a:r>
          </a:p>
        </p:txBody>
      </p:sp>
      <p:sp>
        <p:nvSpPr>
          <p:cNvPr id="9221" name="Rectangle 5"/>
          <p:cNvSpPr>
            <a:spLocks noChangeArrowheads="1"/>
          </p:cNvSpPr>
          <p:nvPr/>
        </p:nvSpPr>
        <p:spPr bwMode="auto">
          <a:xfrm>
            <a:off x="6889750" y="3187700"/>
            <a:ext cx="1347788" cy="3025775"/>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latin typeface="Book Antiqua" pitchFamily="18" charset="0"/>
            </a:endParaRPr>
          </a:p>
        </p:txBody>
      </p:sp>
      <p:sp>
        <p:nvSpPr>
          <p:cNvPr id="9222" name="Text Box 6"/>
          <p:cNvSpPr txBox="1">
            <a:spLocks noChangeArrowheads="1"/>
          </p:cNvSpPr>
          <p:nvPr/>
        </p:nvSpPr>
        <p:spPr bwMode="auto">
          <a:xfrm>
            <a:off x="1654175" y="2662238"/>
            <a:ext cx="1128713" cy="287337"/>
          </a:xfrm>
          <a:prstGeom prst="rect">
            <a:avLst/>
          </a:prstGeom>
          <a:solidFill>
            <a:srgbClr val="969696"/>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AX</a:t>
            </a:r>
          </a:p>
        </p:txBody>
      </p:sp>
      <p:sp>
        <p:nvSpPr>
          <p:cNvPr id="9223" name="Text Box 7"/>
          <p:cNvSpPr txBox="1">
            <a:spLocks noChangeArrowheads="1"/>
          </p:cNvSpPr>
          <p:nvPr/>
        </p:nvSpPr>
        <p:spPr bwMode="auto">
          <a:xfrm>
            <a:off x="1666875" y="3830638"/>
            <a:ext cx="1128713"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96969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a:latin typeface="Book Antiqua" pitchFamily="18" charset="0"/>
              </a:rPr>
              <a:t>IP++</a:t>
            </a:r>
          </a:p>
        </p:txBody>
      </p:sp>
      <p:sp>
        <p:nvSpPr>
          <p:cNvPr id="9224" name="Text Box 8"/>
          <p:cNvSpPr txBox="1">
            <a:spLocks noChangeArrowheads="1"/>
          </p:cNvSpPr>
          <p:nvPr/>
        </p:nvSpPr>
        <p:spPr bwMode="auto">
          <a:xfrm>
            <a:off x="6769100" y="2635250"/>
            <a:ext cx="1533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dirty="0">
                <a:latin typeface="Book Antiqua" pitchFamily="18" charset="0"/>
              </a:rPr>
              <a:t>Memory</a:t>
            </a:r>
            <a:endParaRPr lang="en-US" altLang="en-US" dirty="0">
              <a:latin typeface="Book Antiqua" pitchFamily="18" charset="0"/>
            </a:endParaRPr>
          </a:p>
        </p:txBody>
      </p:sp>
      <p:sp>
        <p:nvSpPr>
          <p:cNvPr id="9225" name="Line 9"/>
          <p:cNvSpPr>
            <a:spLocks noChangeShapeType="1"/>
          </p:cNvSpPr>
          <p:nvPr/>
        </p:nvSpPr>
        <p:spPr bwMode="auto">
          <a:xfrm flipV="1">
            <a:off x="6896100" y="53594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Text Box 10"/>
          <p:cNvSpPr txBox="1">
            <a:spLocks noChangeArrowheads="1"/>
          </p:cNvSpPr>
          <p:nvPr/>
        </p:nvSpPr>
        <p:spPr bwMode="auto">
          <a:xfrm>
            <a:off x="6902450" y="5038725"/>
            <a:ext cx="1339850" cy="296863"/>
          </a:xfrm>
          <a:prstGeom prst="rect">
            <a:avLst/>
          </a:prstGeom>
          <a:solidFill>
            <a:srgbClr val="969696"/>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0011 0100</a:t>
            </a:r>
          </a:p>
        </p:txBody>
      </p:sp>
      <p:sp>
        <p:nvSpPr>
          <p:cNvPr id="9227" name="Text Box 11"/>
          <p:cNvSpPr txBox="1">
            <a:spLocks noChangeArrowheads="1"/>
          </p:cNvSpPr>
          <p:nvPr/>
        </p:nvSpPr>
        <p:spPr bwMode="auto">
          <a:xfrm>
            <a:off x="6883400" y="4657725"/>
            <a:ext cx="1327150" cy="296863"/>
          </a:xfrm>
          <a:prstGeom prst="rect">
            <a:avLst/>
          </a:prstGeom>
          <a:noFill/>
          <a:ln>
            <a:noFill/>
          </a:ln>
          <a:effectLst/>
          <a:extLst>
            <a:ext uri="{909E8E84-426E-40DD-AFC4-6F175D3DCCD1}">
              <a14:hiddenFill xmlns:a14="http://schemas.microsoft.com/office/drawing/2010/main">
                <a:solidFill>
                  <a:srgbClr val="80808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1000 1011</a:t>
            </a:r>
          </a:p>
        </p:txBody>
      </p:sp>
      <p:sp>
        <p:nvSpPr>
          <p:cNvPr id="9228" name="Line 12"/>
          <p:cNvSpPr>
            <a:spLocks noChangeShapeType="1"/>
          </p:cNvSpPr>
          <p:nvPr/>
        </p:nvSpPr>
        <p:spPr bwMode="auto">
          <a:xfrm flipV="1">
            <a:off x="6896100" y="50165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p:cNvSpPr>
            <a:spLocks noChangeShapeType="1"/>
          </p:cNvSpPr>
          <p:nvPr/>
        </p:nvSpPr>
        <p:spPr bwMode="auto">
          <a:xfrm flipV="1">
            <a:off x="6896100" y="46355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Rectangle 14"/>
          <p:cNvSpPr>
            <a:spLocks noChangeArrowheads="1"/>
          </p:cNvSpPr>
          <p:nvPr/>
        </p:nvSpPr>
        <p:spPr bwMode="auto">
          <a:xfrm>
            <a:off x="3616325" y="3179763"/>
            <a:ext cx="3249613" cy="48101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9231" name="Line 15"/>
          <p:cNvSpPr>
            <a:spLocks noChangeShapeType="1"/>
          </p:cNvSpPr>
          <p:nvPr/>
        </p:nvSpPr>
        <p:spPr bwMode="auto">
          <a:xfrm>
            <a:off x="2784475" y="2836863"/>
            <a:ext cx="658813" cy="0"/>
          </a:xfrm>
          <a:prstGeom prst="line">
            <a:avLst/>
          </a:prstGeom>
          <a:noFill/>
          <a:ln w="76200">
            <a:solidFill>
              <a:srgbClr val="80808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16"/>
          <p:cNvSpPr>
            <a:spLocks noChangeShapeType="1"/>
          </p:cNvSpPr>
          <p:nvPr/>
        </p:nvSpPr>
        <p:spPr bwMode="auto">
          <a:xfrm flipH="1">
            <a:off x="3405188" y="2844800"/>
            <a:ext cx="1587" cy="584200"/>
          </a:xfrm>
          <a:prstGeom prst="line">
            <a:avLst/>
          </a:prstGeom>
          <a:noFill/>
          <a:ln w="762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Line 17"/>
          <p:cNvSpPr>
            <a:spLocks noChangeShapeType="1"/>
          </p:cNvSpPr>
          <p:nvPr/>
        </p:nvSpPr>
        <p:spPr bwMode="auto">
          <a:xfrm>
            <a:off x="3392488" y="3429000"/>
            <a:ext cx="3470275" cy="0"/>
          </a:xfrm>
          <a:prstGeom prst="line">
            <a:avLst/>
          </a:prstGeom>
          <a:noFill/>
          <a:ln w="76200">
            <a:solidFill>
              <a:srgbClr val="808080"/>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Text Box 18"/>
          <p:cNvSpPr txBox="1">
            <a:spLocks noChangeArrowheads="1"/>
          </p:cNvSpPr>
          <p:nvPr/>
        </p:nvSpPr>
        <p:spPr bwMode="auto">
          <a:xfrm>
            <a:off x="4281488" y="3784600"/>
            <a:ext cx="2211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Data bus</a:t>
            </a:r>
          </a:p>
        </p:txBody>
      </p:sp>
      <p:sp>
        <p:nvSpPr>
          <p:cNvPr id="9235" name="Text Box 19"/>
          <p:cNvSpPr txBox="1">
            <a:spLocks noChangeArrowheads="1"/>
          </p:cNvSpPr>
          <p:nvPr/>
        </p:nvSpPr>
        <p:spPr bwMode="auto">
          <a:xfrm>
            <a:off x="6932613" y="3263900"/>
            <a:ext cx="1309687" cy="304800"/>
          </a:xfrm>
          <a:prstGeom prst="rect">
            <a:avLst/>
          </a:prstGeom>
          <a:noFill/>
          <a:ln>
            <a:noFill/>
          </a:ln>
          <a:effectLst/>
          <a:extLst>
            <a:ext uri="{909E8E84-426E-40DD-AFC4-6F175D3DCCD1}">
              <a14:hiddenFill xmlns:a14="http://schemas.microsoft.com/office/drawing/2010/main">
                <a:solidFill>
                  <a:srgbClr val="80808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latin typeface="Book Antiqua" pitchFamily="18" charset="0"/>
              </a:rPr>
              <a:t>RAM</a:t>
            </a:r>
          </a:p>
        </p:txBody>
      </p:sp>
      <p:sp>
        <p:nvSpPr>
          <p:cNvPr id="9236" name="Line 20"/>
          <p:cNvSpPr>
            <a:spLocks noChangeShapeType="1"/>
          </p:cNvSpPr>
          <p:nvPr/>
        </p:nvSpPr>
        <p:spPr bwMode="auto">
          <a:xfrm flipV="1">
            <a:off x="6908800" y="36703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Text Box 21"/>
          <p:cNvSpPr txBox="1">
            <a:spLocks noChangeArrowheads="1"/>
          </p:cNvSpPr>
          <p:nvPr/>
        </p:nvSpPr>
        <p:spPr bwMode="auto">
          <a:xfrm>
            <a:off x="4294188" y="3213100"/>
            <a:ext cx="22113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dirty="0">
                <a:latin typeface="Book Antiqua" pitchFamily="18" charset="0"/>
              </a:rPr>
              <a:t>Data: 1234h</a:t>
            </a:r>
          </a:p>
        </p:txBody>
      </p:sp>
      <p:sp>
        <p:nvSpPr>
          <p:cNvPr id="9238" name="Text Box 22"/>
          <p:cNvSpPr txBox="1">
            <a:spLocks noChangeArrowheads="1"/>
          </p:cNvSpPr>
          <p:nvPr/>
        </p:nvSpPr>
        <p:spPr bwMode="auto">
          <a:xfrm>
            <a:off x="2460625" y="4953000"/>
            <a:ext cx="3994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400" dirty="0">
                <a:latin typeface="Book Antiqua" pitchFamily="18" charset="0"/>
              </a:rPr>
              <a:t>IR = Instruction register</a:t>
            </a:r>
          </a:p>
        </p:txBody>
      </p:sp>
      <p:sp>
        <p:nvSpPr>
          <p:cNvPr id="9239" name="Text Box 23"/>
          <p:cNvSpPr txBox="1">
            <a:spLocks noChangeArrowheads="1"/>
          </p:cNvSpPr>
          <p:nvPr/>
        </p:nvSpPr>
        <p:spPr bwMode="auto">
          <a:xfrm>
            <a:off x="1666875" y="3449638"/>
            <a:ext cx="1128713"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96969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200" b="1" dirty="0">
                <a:latin typeface="Book Antiqua" pitchFamily="18" charset="0"/>
              </a:rPr>
              <a:t>IR</a:t>
            </a:r>
          </a:p>
        </p:txBody>
      </p:sp>
      <p:sp>
        <p:nvSpPr>
          <p:cNvPr id="9240" name="Text Box 24"/>
          <p:cNvSpPr txBox="1">
            <a:spLocks noChangeArrowheads="1"/>
          </p:cNvSpPr>
          <p:nvPr/>
        </p:nvSpPr>
        <p:spPr bwMode="auto">
          <a:xfrm>
            <a:off x="6902450" y="5394325"/>
            <a:ext cx="1339850" cy="296863"/>
          </a:xfrm>
          <a:prstGeom prst="rect">
            <a:avLst/>
          </a:prstGeom>
          <a:solidFill>
            <a:srgbClr val="969696"/>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0001 0010</a:t>
            </a:r>
          </a:p>
        </p:txBody>
      </p:sp>
      <p:sp>
        <p:nvSpPr>
          <p:cNvPr id="9241" name="Line 25"/>
          <p:cNvSpPr>
            <a:spLocks noChangeShapeType="1"/>
          </p:cNvSpPr>
          <p:nvPr/>
        </p:nvSpPr>
        <p:spPr bwMode="auto">
          <a:xfrm flipV="1">
            <a:off x="6908800" y="5664200"/>
            <a:ext cx="1333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2" name="Text Box 28"/>
          <p:cNvSpPr txBox="1">
            <a:spLocks noChangeArrowheads="1"/>
          </p:cNvSpPr>
          <p:nvPr/>
        </p:nvSpPr>
        <p:spPr bwMode="auto">
          <a:xfrm>
            <a:off x="5562600" y="5403850"/>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1000:0011</a:t>
            </a:r>
          </a:p>
        </p:txBody>
      </p:sp>
      <p:sp>
        <p:nvSpPr>
          <p:cNvPr id="9243" name="Text Box 29"/>
          <p:cNvSpPr txBox="1">
            <a:spLocks noChangeArrowheads="1"/>
          </p:cNvSpPr>
          <p:nvPr/>
        </p:nvSpPr>
        <p:spPr bwMode="auto">
          <a:xfrm>
            <a:off x="5556250" y="5032375"/>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1000:0010</a:t>
            </a:r>
          </a:p>
        </p:txBody>
      </p:sp>
      <p:sp>
        <p:nvSpPr>
          <p:cNvPr id="9244" name="Text Box 30"/>
          <p:cNvSpPr txBox="1">
            <a:spLocks noChangeArrowheads="1"/>
          </p:cNvSpPr>
          <p:nvPr/>
        </p:nvSpPr>
        <p:spPr bwMode="auto">
          <a:xfrm>
            <a:off x="5565775" y="4645025"/>
            <a:ext cx="1339850" cy="29686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Book Antiqua" pitchFamily="18" charset="0"/>
              </a:rPr>
              <a:t>     1000:0001</a:t>
            </a:r>
          </a:p>
        </p:txBody>
      </p:sp>
      <p:sp>
        <p:nvSpPr>
          <p:cNvPr id="9245" name="Line 31"/>
          <p:cNvSpPr>
            <a:spLocks noChangeShapeType="1"/>
          </p:cNvSpPr>
          <p:nvPr/>
        </p:nvSpPr>
        <p:spPr bwMode="auto">
          <a:xfrm flipV="1">
            <a:off x="5287963" y="5711825"/>
            <a:ext cx="960437" cy="51911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6" name="Text Box 32"/>
          <p:cNvSpPr txBox="1">
            <a:spLocks noChangeArrowheads="1"/>
          </p:cNvSpPr>
          <p:nvPr/>
        </p:nvSpPr>
        <p:spPr bwMode="auto">
          <a:xfrm>
            <a:off x="4025900" y="6042025"/>
            <a:ext cx="1720850" cy="514253"/>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dirty="0">
                <a:latin typeface="Book Antiqua" pitchFamily="18" charset="0"/>
              </a:rPr>
              <a:t>Segmented memory address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53A749-0045-4D92-BF7A-F3AD2DC1D5C4}" type="slidenum">
              <a:rPr lang="en-US" altLang="en-US"/>
              <a:pPr/>
              <a:t>8</a:t>
            </a:fld>
            <a:endParaRPr lang="en-US" altLang="en-US" sz="1000"/>
          </a:p>
        </p:txBody>
      </p:sp>
      <p:sp>
        <p:nvSpPr>
          <p:cNvPr id="10243" name="Rectangle 1026"/>
          <p:cNvSpPr>
            <a:spLocks noGrp="1" noChangeArrowheads="1"/>
          </p:cNvSpPr>
          <p:nvPr>
            <p:ph type="title"/>
          </p:nvPr>
        </p:nvSpPr>
        <p:spPr/>
        <p:txBody>
          <a:bodyPr/>
          <a:lstStyle/>
          <a:p>
            <a:r>
              <a:rPr lang="en-US" altLang="en-US" dirty="0">
                <a:latin typeface="Book Antiqua" pitchFamily="18" charset="0"/>
              </a:rPr>
              <a:t>Machine cycle “fetch – execute”</a:t>
            </a:r>
          </a:p>
        </p:txBody>
      </p:sp>
      <p:grpSp>
        <p:nvGrpSpPr>
          <p:cNvPr id="10244" name="Group 1059"/>
          <p:cNvGrpSpPr>
            <a:grpSpLocks/>
          </p:cNvGrpSpPr>
          <p:nvPr/>
        </p:nvGrpSpPr>
        <p:grpSpPr bwMode="auto">
          <a:xfrm>
            <a:off x="2319338" y="1866900"/>
            <a:ext cx="5072062" cy="3722688"/>
            <a:chOff x="1461" y="1176"/>
            <a:chExt cx="3195" cy="2345"/>
          </a:xfrm>
        </p:grpSpPr>
        <p:sp>
          <p:nvSpPr>
            <p:cNvPr id="10245" name="Rectangle 1050"/>
            <p:cNvSpPr>
              <a:spLocks noChangeArrowheads="1"/>
            </p:cNvSpPr>
            <p:nvPr/>
          </p:nvSpPr>
          <p:spPr bwMode="auto">
            <a:xfrm>
              <a:off x="1461" y="1831"/>
              <a:ext cx="1247" cy="32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dirty="0">
                  <a:latin typeface="Book Antiqua" pitchFamily="18" charset="0"/>
                </a:rPr>
                <a:t>Time - F</a:t>
              </a:r>
            </a:p>
          </p:txBody>
        </p:sp>
        <p:sp>
          <p:nvSpPr>
            <p:cNvPr id="10246" name="Rectangle 1052"/>
            <p:cNvSpPr>
              <a:spLocks noChangeArrowheads="1"/>
            </p:cNvSpPr>
            <p:nvPr/>
          </p:nvSpPr>
          <p:spPr bwMode="auto">
            <a:xfrm>
              <a:off x="1461" y="2167"/>
              <a:ext cx="1247"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b="1" dirty="0">
                  <a:latin typeface="Book Antiqua" pitchFamily="18" charset="0"/>
                </a:rPr>
                <a:t>Control unit</a:t>
              </a:r>
            </a:p>
          </p:txBody>
        </p:sp>
        <p:sp>
          <p:nvSpPr>
            <p:cNvPr id="10247" name="Rectangle 1053"/>
            <p:cNvSpPr>
              <a:spLocks noChangeArrowheads="1"/>
            </p:cNvSpPr>
            <p:nvPr/>
          </p:nvSpPr>
          <p:spPr bwMode="auto">
            <a:xfrm>
              <a:off x="1461" y="2511"/>
              <a:ext cx="1247"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latin typeface="Book Antiqua" pitchFamily="18" charset="0"/>
                </a:rPr>
                <a:t>Fetch</a:t>
              </a:r>
            </a:p>
          </p:txBody>
        </p:sp>
        <p:sp>
          <p:nvSpPr>
            <p:cNvPr id="10248" name="Rectangle 1054"/>
            <p:cNvSpPr>
              <a:spLocks noChangeArrowheads="1"/>
            </p:cNvSpPr>
            <p:nvPr/>
          </p:nvSpPr>
          <p:spPr bwMode="auto">
            <a:xfrm>
              <a:off x="3317" y="1831"/>
              <a:ext cx="1339" cy="32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dirty="0">
                  <a:latin typeface="Book Antiqua" pitchFamily="18" charset="0"/>
                </a:rPr>
                <a:t>Time - E</a:t>
              </a:r>
            </a:p>
          </p:txBody>
        </p:sp>
        <p:sp>
          <p:nvSpPr>
            <p:cNvPr id="10249" name="Rectangle 1055"/>
            <p:cNvSpPr>
              <a:spLocks noChangeArrowheads="1"/>
            </p:cNvSpPr>
            <p:nvPr/>
          </p:nvSpPr>
          <p:spPr bwMode="auto">
            <a:xfrm>
              <a:off x="3317" y="2167"/>
              <a:ext cx="1339"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b="1" dirty="0">
                  <a:latin typeface="Book Antiqua" pitchFamily="18" charset="0"/>
                </a:rPr>
                <a:t>Arithmetic/logic unit</a:t>
              </a:r>
            </a:p>
          </p:txBody>
        </p:sp>
        <p:sp>
          <p:nvSpPr>
            <p:cNvPr id="10250" name="Rectangle 1056"/>
            <p:cNvSpPr>
              <a:spLocks noChangeArrowheads="1"/>
            </p:cNvSpPr>
            <p:nvPr/>
          </p:nvSpPr>
          <p:spPr bwMode="auto">
            <a:xfrm>
              <a:off x="3317" y="2511"/>
              <a:ext cx="1339"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latin typeface="Book Antiqua" pitchFamily="18" charset="0"/>
                </a:rPr>
                <a:t>Execute</a:t>
              </a:r>
            </a:p>
          </p:txBody>
        </p:sp>
        <p:sp>
          <p:nvSpPr>
            <p:cNvPr id="10251" name="AutoShape 1057"/>
            <p:cNvSpPr>
              <a:spLocks noChangeArrowheads="1"/>
            </p:cNvSpPr>
            <p:nvPr/>
          </p:nvSpPr>
          <p:spPr bwMode="auto">
            <a:xfrm rot="1933178">
              <a:off x="2468" y="1176"/>
              <a:ext cx="1139" cy="799"/>
            </a:xfrm>
            <a:custGeom>
              <a:avLst/>
              <a:gdLst>
                <a:gd name="T0" fmla="*/ 655 w 21600"/>
                <a:gd name="T1" fmla="*/ 0 h 21600"/>
                <a:gd name="T2" fmla="*/ 655 w 21600"/>
                <a:gd name="T3" fmla="*/ 450 h 21600"/>
                <a:gd name="T4" fmla="*/ 48 w 21600"/>
                <a:gd name="T5" fmla="*/ 799 h 21600"/>
                <a:gd name="T6" fmla="*/ 1139 w 21600"/>
                <a:gd name="T7" fmla="*/ 225 h 21600"/>
                <a:gd name="T8" fmla="*/ 17694720 60000 65536"/>
                <a:gd name="T9" fmla="*/ 5898240 60000 65536"/>
                <a:gd name="T10" fmla="*/ 5898240 60000 65536"/>
                <a:gd name="T11" fmla="*/ 0 60000 65536"/>
                <a:gd name="T12" fmla="*/ 12421 w 21600"/>
                <a:gd name="T13" fmla="*/ 5190 h 21600"/>
                <a:gd name="T14" fmla="*/ 20273 w 21600"/>
                <a:gd name="T15" fmla="*/ 6948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5197"/>
                  </a:lnTo>
                  <a:cubicBezTo>
                    <a:pt x="5564" y="5197"/>
                    <a:pt x="0" y="8314"/>
                    <a:pt x="0" y="12158"/>
                  </a:cubicBezTo>
                  <a:lnTo>
                    <a:pt x="0" y="21600"/>
                  </a:lnTo>
                  <a:lnTo>
                    <a:pt x="1803" y="21600"/>
                  </a:lnTo>
                  <a:lnTo>
                    <a:pt x="1803" y="12158"/>
                  </a:lnTo>
                  <a:cubicBezTo>
                    <a:pt x="1803" y="9288"/>
                    <a:pt x="6560" y="6961"/>
                    <a:pt x="12427" y="6961"/>
                  </a:cubicBezTo>
                  <a:lnTo>
                    <a:pt x="12427" y="12158"/>
                  </a:lnTo>
                  <a:lnTo>
                    <a:pt x="21600" y="6079"/>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AutoShape 1058"/>
            <p:cNvSpPr>
              <a:spLocks noChangeArrowheads="1"/>
            </p:cNvSpPr>
            <p:nvPr/>
          </p:nvSpPr>
          <p:spPr bwMode="auto">
            <a:xfrm rot="-9060219">
              <a:off x="2395" y="2722"/>
              <a:ext cx="1139" cy="799"/>
            </a:xfrm>
            <a:custGeom>
              <a:avLst/>
              <a:gdLst>
                <a:gd name="T0" fmla="*/ 655 w 21600"/>
                <a:gd name="T1" fmla="*/ 0 h 21600"/>
                <a:gd name="T2" fmla="*/ 655 w 21600"/>
                <a:gd name="T3" fmla="*/ 450 h 21600"/>
                <a:gd name="T4" fmla="*/ 48 w 21600"/>
                <a:gd name="T5" fmla="*/ 799 h 21600"/>
                <a:gd name="T6" fmla="*/ 1139 w 21600"/>
                <a:gd name="T7" fmla="*/ 225 h 21600"/>
                <a:gd name="T8" fmla="*/ 17694720 60000 65536"/>
                <a:gd name="T9" fmla="*/ 5898240 60000 65536"/>
                <a:gd name="T10" fmla="*/ 5898240 60000 65536"/>
                <a:gd name="T11" fmla="*/ 0 60000 65536"/>
                <a:gd name="T12" fmla="*/ 12421 w 21600"/>
                <a:gd name="T13" fmla="*/ 5190 h 21600"/>
                <a:gd name="T14" fmla="*/ 20254 w 21600"/>
                <a:gd name="T15" fmla="*/ 6975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5192"/>
                  </a:lnTo>
                  <a:cubicBezTo>
                    <a:pt x="5564" y="5192"/>
                    <a:pt x="0" y="8311"/>
                    <a:pt x="0" y="12158"/>
                  </a:cubicBezTo>
                  <a:lnTo>
                    <a:pt x="0" y="21600"/>
                  </a:lnTo>
                  <a:lnTo>
                    <a:pt x="1813" y="21600"/>
                  </a:lnTo>
                  <a:lnTo>
                    <a:pt x="1813" y="12158"/>
                  </a:lnTo>
                  <a:cubicBezTo>
                    <a:pt x="1813" y="9291"/>
                    <a:pt x="6565" y="6966"/>
                    <a:pt x="12427" y="6966"/>
                  </a:cubicBezTo>
                  <a:lnTo>
                    <a:pt x="12427" y="12158"/>
                  </a:lnTo>
                  <a:lnTo>
                    <a:pt x="21600" y="6079"/>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A04439-F018-429C-BE60-AAF42712801F}" type="slidenum">
              <a:rPr lang="en-US" altLang="en-US"/>
              <a:pPr/>
              <a:t>9</a:t>
            </a:fld>
            <a:endParaRPr lang="en-US" altLang="en-US" sz="1000"/>
          </a:p>
        </p:txBody>
      </p:sp>
      <p:sp>
        <p:nvSpPr>
          <p:cNvPr id="11267" name="Rectangle 1026"/>
          <p:cNvSpPr>
            <a:spLocks noGrp="1" noChangeArrowheads="1"/>
          </p:cNvSpPr>
          <p:nvPr>
            <p:ph type="title"/>
          </p:nvPr>
        </p:nvSpPr>
        <p:spPr/>
        <p:txBody>
          <a:bodyPr/>
          <a:lstStyle/>
          <a:p>
            <a:r>
              <a:rPr lang="en-US" altLang="en-US" sz="2800" dirty="0">
                <a:latin typeface="Book Antiqua" pitchFamily="18" charset="0"/>
              </a:rPr>
              <a:t>Main components of a microprocessor</a:t>
            </a:r>
          </a:p>
        </p:txBody>
      </p:sp>
      <p:grpSp>
        <p:nvGrpSpPr>
          <p:cNvPr id="11268" name="Group 1039"/>
          <p:cNvGrpSpPr>
            <a:grpSpLocks/>
          </p:cNvGrpSpPr>
          <p:nvPr/>
        </p:nvGrpSpPr>
        <p:grpSpPr bwMode="auto">
          <a:xfrm>
            <a:off x="1858963" y="2271713"/>
            <a:ext cx="5421312" cy="3076575"/>
            <a:chOff x="1171" y="1431"/>
            <a:chExt cx="3415" cy="1938"/>
          </a:xfrm>
        </p:grpSpPr>
        <p:sp>
          <p:nvSpPr>
            <p:cNvPr id="11269" name="Rectangle 1036"/>
            <p:cNvSpPr>
              <a:spLocks noChangeArrowheads="1"/>
            </p:cNvSpPr>
            <p:nvPr/>
          </p:nvSpPr>
          <p:spPr bwMode="auto">
            <a:xfrm>
              <a:off x="1171" y="1431"/>
              <a:ext cx="3415" cy="193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1270" name="Rectangle 1028"/>
            <p:cNvSpPr>
              <a:spLocks noChangeArrowheads="1"/>
            </p:cNvSpPr>
            <p:nvPr/>
          </p:nvSpPr>
          <p:spPr bwMode="auto">
            <a:xfrm>
              <a:off x="2256" y="2793"/>
              <a:ext cx="1247" cy="32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Book Antiqua" pitchFamily="18" charset="0"/>
                </a:rPr>
                <a:t>Clock</a:t>
              </a:r>
            </a:p>
          </p:txBody>
        </p:sp>
        <p:sp>
          <p:nvSpPr>
            <p:cNvPr id="11271" name="Rectangle 1029"/>
            <p:cNvSpPr>
              <a:spLocks noChangeArrowheads="1"/>
            </p:cNvSpPr>
            <p:nvPr/>
          </p:nvSpPr>
          <p:spPr bwMode="auto">
            <a:xfrm>
              <a:off x="1365" y="2167"/>
              <a:ext cx="1247"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Book Antiqua" pitchFamily="18" charset="0"/>
                </a:rPr>
                <a:t>Control unit</a:t>
              </a:r>
            </a:p>
          </p:txBody>
        </p:sp>
        <p:sp>
          <p:nvSpPr>
            <p:cNvPr id="11272" name="Rectangle 1032"/>
            <p:cNvSpPr>
              <a:spLocks noChangeArrowheads="1"/>
            </p:cNvSpPr>
            <p:nvPr/>
          </p:nvSpPr>
          <p:spPr bwMode="auto">
            <a:xfrm>
              <a:off x="2861" y="2167"/>
              <a:ext cx="1547" cy="36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Book Antiqua" pitchFamily="18" charset="0"/>
                </a:rPr>
                <a:t>Arithmetic/logic unit</a:t>
              </a:r>
            </a:p>
          </p:txBody>
        </p:sp>
        <p:sp>
          <p:nvSpPr>
            <p:cNvPr id="11273" name="Rectangle 1037"/>
            <p:cNvSpPr>
              <a:spLocks noChangeArrowheads="1"/>
            </p:cNvSpPr>
            <p:nvPr/>
          </p:nvSpPr>
          <p:spPr bwMode="auto">
            <a:xfrm>
              <a:off x="2249" y="1605"/>
              <a:ext cx="1247" cy="329"/>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600" b="1" dirty="0">
                  <a:latin typeface="Book Antiqua" pitchFamily="18" charset="0"/>
                </a:rPr>
                <a:t>Registers</a:t>
              </a:r>
            </a:p>
          </p:txBody>
        </p:sp>
        <p:sp>
          <p:nvSpPr>
            <p:cNvPr id="11274" name="Text Box 1038"/>
            <p:cNvSpPr txBox="1">
              <a:spLocks noChangeArrowheads="1"/>
            </p:cNvSpPr>
            <p:nvPr/>
          </p:nvSpPr>
          <p:spPr bwMode="auto">
            <a:xfrm>
              <a:off x="3961" y="3046"/>
              <a:ext cx="547"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200" b="1" dirty="0">
                  <a:latin typeface="Book Antiqua" pitchFamily="18" charset="0"/>
                </a:rPr>
                <a:t>CPU</a:t>
              </a:r>
            </a:p>
          </p:txBody>
        </p:sp>
      </p:grpSp>
    </p:spTree>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100587</TotalTime>
  <Words>721</Words>
  <Application>Microsoft Office PowerPoint</Application>
  <PresentationFormat>On-screen Show (4:3)</PresentationFormat>
  <Paragraphs>206</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 Antiqua</vt:lpstr>
      <vt:lpstr>Garamond</vt:lpstr>
      <vt:lpstr>Times New Roman</vt:lpstr>
      <vt:lpstr>Fireball</vt:lpstr>
      <vt:lpstr>IT Basics 10</vt:lpstr>
      <vt:lpstr>Contents</vt:lpstr>
      <vt:lpstr>“Fetch-execute” cycle</vt:lpstr>
      <vt:lpstr>Fetch - a</vt:lpstr>
      <vt:lpstr>Fetch - b</vt:lpstr>
      <vt:lpstr>Execute - a</vt:lpstr>
      <vt:lpstr>Execute - b</vt:lpstr>
      <vt:lpstr>Machine cycle “fetch – execute”</vt:lpstr>
      <vt:lpstr>Main components of a microprocessor</vt:lpstr>
      <vt:lpstr>PowerPoint Presentation</vt:lpstr>
      <vt:lpstr>Most of the instructions have an operation code and one or more operands.</vt:lpstr>
      <vt:lpstr>Memory addresses and values</vt:lpstr>
      <vt:lpstr>Segmented address</vt:lpstr>
      <vt:lpstr>Building effective address from the segmented address</vt:lpstr>
      <vt:lpstr>Building effective address from the segmented address – example 2</vt:lpstr>
      <vt:lpstr>Memory hierarchy</vt:lpstr>
      <vt:lpstr>Memory latency</vt:lpstr>
      <vt:lpstr>Memory persistence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Basics - Week 09</dc:title>
  <dc:creator>rzv</dc:creator>
  <cp:lastModifiedBy>Administrator</cp:lastModifiedBy>
  <cp:revision>11</cp:revision>
  <cp:lastPrinted>1999-08-25T13:17:36Z</cp:lastPrinted>
  <dcterms:created xsi:type="dcterms:W3CDTF">1999-08-25T01:21:32Z</dcterms:created>
  <dcterms:modified xsi:type="dcterms:W3CDTF">2023-12-06T09:46:39Z</dcterms:modified>
</cp:coreProperties>
</file>