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Lst>
  <p:notesMasterIdLst>
    <p:notesMasterId r:id="rId40"/>
  </p:notesMasterIdLst>
  <p:handoutMasterIdLst>
    <p:handoutMasterId r:id="rId41"/>
  </p:handoutMasterIdLst>
  <p:sldIdLst>
    <p:sldId id="256" r:id="rId2"/>
    <p:sldId id="298" r:id="rId3"/>
    <p:sldId id="325" r:id="rId4"/>
    <p:sldId id="326" r:id="rId5"/>
    <p:sldId id="327" r:id="rId6"/>
    <p:sldId id="328" r:id="rId7"/>
    <p:sldId id="329" r:id="rId8"/>
    <p:sldId id="299" r:id="rId9"/>
    <p:sldId id="330" r:id="rId10"/>
    <p:sldId id="331" r:id="rId11"/>
    <p:sldId id="300" r:id="rId12"/>
    <p:sldId id="301" r:id="rId13"/>
    <p:sldId id="334" r:id="rId14"/>
    <p:sldId id="336" r:id="rId15"/>
    <p:sldId id="335" r:id="rId16"/>
    <p:sldId id="333" r:id="rId17"/>
    <p:sldId id="302" r:id="rId18"/>
    <p:sldId id="337" r:id="rId19"/>
    <p:sldId id="324" r:id="rId20"/>
    <p:sldId id="332" r:id="rId21"/>
    <p:sldId id="303" r:id="rId22"/>
    <p:sldId id="304" r:id="rId23"/>
    <p:sldId id="305" r:id="rId24"/>
    <p:sldId id="307" r:id="rId25"/>
    <p:sldId id="308" r:id="rId26"/>
    <p:sldId id="309" r:id="rId27"/>
    <p:sldId id="322" r:id="rId28"/>
    <p:sldId id="319" r:id="rId29"/>
    <p:sldId id="320" r:id="rId30"/>
    <p:sldId id="321" r:id="rId31"/>
    <p:sldId id="306" r:id="rId32"/>
    <p:sldId id="323" r:id="rId33"/>
    <p:sldId id="310" r:id="rId34"/>
    <p:sldId id="311" r:id="rId35"/>
    <p:sldId id="312" r:id="rId36"/>
    <p:sldId id="313" r:id="rId37"/>
    <p:sldId id="314" r:id="rId38"/>
    <p:sldId id="315" r:id="rId39"/>
  </p:sldIdLst>
  <p:sldSz cx="9144000" cy="6858000" type="screen4x3"/>
  <p:notesSz cx="6858000" cy="9144000"/>
  <p:defaultTextStyle>
    <a:defPPr>
      <a:defRPr lang="en-US"/>
    </a:defPPr>
    <a:lvl1pPr algn="l" rtl="0" eaLnBrk="0" fontAlgn="base" hangingPunct="0">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sz="1200" kern="1200">
        <a:solidFill>
          <a:schemeClr val="tx1"/>
        </a:solidFill>
        <a:latin typeface="Arial" charset="0"/>
        <a:ea typeface="+mn-ea"/>
        <a:cs typeface="+mn-cs"/>
      </a:defRPr>
    </a:lvl2pPr>
    <a:lvl3pPr marL="914400" algn="l" rtl="0" eaLnBrk="0" fontAlgn="base" hangingPunct="0">
      <a:spcBef>
        <a:spcPct val="0"/>
      </a:spcBef>
      <a:spcAft>
        <a:spcPct val="0"/>
      </a:spcAft>
      <a:defRPr sz="1200" kern="1200">
        <a:solidFill>
          <a:schemeClr val="tx1"/>
        </a:solidFill>
        <a:latin typeface="Arial" charset="0"/>
        <a:ea typeface="+mn-ea"/>
        <a:cs typeface="+mn-cs"/>
      </a:defRPr>
    </a:lvl3pPr>
    <a:lvl4pPr marL="1371600" algn="l" rtl="0" eaLnBrk="0" fontAlgn="base" hangingPunct="0">
      <a:spcBef>
        <a:spcPct val="0"/>
      </a:spcBef>
      <a:spcAft>
        <a:spcPct val="0"/>
      </a:spcAft>
      <a:defRPr sz="1200" kern="1200">
        <a:solidFill>
          <a:schemeClr val="tx1"/>
        </a:solidFill>
        <a:latin typeface="Arial" charset="0"/>
        <a:ea typeface="+mn-ea"/>
        <a:cs typeface="+mn-cs"/>
      </a:defRPr>
    </a:lvl4pPr>
    <a:lvl5pPr marL="1828800" algn="l" rtl="0" eaLnBrk="0" fontAlgn="base" hangingPunct="0">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CC00"/>
    <a:srgbClr val="000099"/>
    <a:srgbClr val="0066CC"/>
    <a:srgbClr val="CCCC0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50" autoAdjust="0"/>
    <p:restoredTop sz="81718" autoAdjust="0"/>
  </p:normalViewPr>
  <p:slideViewPr>
    <p:cSldViewPr snapToGrid="0">
      <p:cViewPr varScale="1">
        <p:scale>
          <a:sx n="72" d="100"/>
          <a:sy n="72" d="100"/>
        </p:scale>
        <p:origin x="1502" y="53"/>
      </p:cViewPr>
      <p:guideLst>
        <p:guide orient="horz" pos="21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112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0213"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62" tIns="44831" rIns="89662" bIns="44831" numCol="1" anchor="t" anchorCtr="0" compatLnSpc="1">
            <a:prstTxWarp prst="textNoShape">
              <a:avLst/>
            </a:prstTxWarp>
          </a:bodyPr>
          <a:lstStyle>
            <a:lvl1pPr defTabSz="896938">
              <a:defRPr sz="1100" smtClean="0">
                <a:latin typeface="Times New Roman" pitchFamily="18" charset="0"/>
              </a:defRPr>
            </a:lvl1pPr>
          </a:lstStyle>
          <a:p>
            <a:pPr>
              <a:defRPr/>
            </a:pPr>
            <a:endParaRPr lang="en-US"/>
          </a:p>
        </p:txBody>
      </p:sp>
      <p:sp>
        <p:nvSpPr>
          <p:cNvPr id="38915" name="Rectangle 3"/>
          <p:cNvSpPr>
            <a:spLocks noGrp="1" noChangeArrowheads="1"/>
          </p:cNvSpPr>
          <p:nvPr>
            <p:ph type="dt" sz="quarter" idx="1"/>
          </p:nvPr>
        </p:nvSpPr>
        <p:spPr bwMode="auto">
          <a:xfrm>
            <a:off x="3860800" y="0"/>
            <a:ext cx="2970213"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62" tIns="44831" rIns="89662" bIns="44831" numCol="1" anchor="t" anchorCtr="0" compatLnSpc="1">
            <a:prstTxWarp prst="textNoShape">
              <a:avLst/>
            </a:prstTxWarp>
          </a:bodyPr>
          <a:lstStyle>
            <a:lvl1pPr algn="r" defTabSz="896938">
              <a:defRPr sz="1100" smtClean="0">
                <a:latin typeface="Times New Roman" pitchFamily="18" charset="0"/>
              </a:defRPr>
            </a:lvl1pPr>
          </a:lstStyle>
          <a:p>
            <a:pPr>
              <a:defRPr/>
            </a:pPr>
            <a:endParaRPr lang="en-US"/>
          </a:p>
        </p:txBody>
      </p:sp>
      <p:sp>
        <p:nvSpPr>
          <p:cNvPr id="38916" name="Rectangle 4"/>
          <p:cNvSpPr>
            <a:spLocks noGrp="1" noChangeArrowheads="1"/>
          </p:cNvSpPr>
          <p:nvPr>
            <p:ph type="ftr" sz="quarter" idx="2"/>
          </p:nvPr>
        </p:nvSpPr>
        <p:spPr bwMode="auto">
          <a:xfrm>
            <a:off x="0" y="8709025"/>
            <a:ext cx="2970213"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62" tIns="44831" rIns="89662" bIns="44831" numCol="1" anchor="b" anchorCtr="0" compatLnSpc="1">
            <a:prstTxWarp prst="textNoShape">
              <a:avLst/>
            </a:prstTxWarp>
          </a:bodyPr>
          <a:lstStyle>
            <a:lvl1pPr defTabSz="896938">
              <a:defRPr sz="1100" smtClean="0">
                <a:latin typeface="Times New Roman" pitchFamily="18" charset="0"/>
              </a:defRPr>
            </a:lvl1pPr>
          </a:lstStyle>
          <a:p>
            <a:pPr>
              <a:defRPr/>
            </a:pPr>
            <a:endParaRPr lang="en-US"/>
          </a:p>
        </p:txBody>
      </p:sp>
      <p:sp>
        <p:nvSpPr>
          <p:cNvPr id="38917" name="Rectangle 5"/>
          <p:cNvSpPr>
            <a:spLocks noGrp="1" noChangeArrowheads="1"/>
          </p:cNvSpPr>
          <p:nvPr>
            <p:ph type="sldNum" sz="quarter" idx="3"/>
          </p:nvPr>
        </p:nvSpPr>
        <p:spPr bwMode="auto">
          <a:xfrm>
            <a:off x="3860800" y="8709025"/>
            <a:ext cx="2970213"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62" tIns="44831" rIns="89662" bIns="44831" numCol="1" anchor="b" anchorCtr="0" compatLnSpc="1">
            <a:prstTxWarp prst="textNoShape">
              <a:avLst/>
            </a:prstTxWarp>
          </a:bodyPr>
          <a:lstStyle>
            <a:lvl1pPr algn="r" defTabSz="896938">
              <a:defRPr sz="1100" smtClean="0">
                <a:latin typeface="Times New Roman" pitchFamily="18" charset="0"/>
              </a:defRPr>
            </a:lvl1pPr>
          </a:lstStyle>
          <a:p>
            <a:pPr>
              <a:defRPr/>
            </a:pPr>
            <a:fld id="{4D29BE2A-5CCA-43C1-B8BB-9A1809DC99D9}" type="slidenum">
              <a:rPr lang="en-US"/>
              <a:pPr>
                <a:defRPr/>
              </a:pPr>
              <a:t>‹#›</a:t>
            </a:fld>
            <a:endParaRPr lang="en-US"/>
          </a:p>
        </p:txBody>
      </p:sp>
    </p:spTree>
    <p:extLst>
      <p:ext uri="{BB962C8B-B14F-4D97-AF65-F5344CB8AC3E}">
        <p14:creationId xmlns:p14="http://schemas.microsoft.com/office/powerpoint/2010/main" val="23951703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10342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mtClean="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342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43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mtClean="0"/>
            </a:lvl1pPr>
          </a:lstStyle>
          <a:p>
            <a:pPr>
              <a:defRPr/>
            </a:pPr>
            <a:endParaRPr lang="en-US"/>
          </a:p>
        </p:txBody>
      </p:sp>
      <p:sp>
        <p:nvSpPr>
          <p:cNvPr id="10343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mtClean="0"/>
            </a:lvl1pPr>
          </a:lstStyle>
          <a:p>
            <a:pPr>
              <a:defRPr/>
            </a:pPr>
            <a:fld id="{BC5701B0-C172-408B-BBC0-168D44395D64}" type="slidenum">
              <a:rPr lang="en-US"/>
              <a:pPr>
                <a:defRPr/>
              </a:pPr>
              <a:t>‹#›</a:t>
            </a:fld>
            <a:endParaRPr lang="en-US"/>
          </a:p>
        </p:txBody>
      </p:sp>
    </p:spTree>
    <p:extLst>
      <p:ext uri="{BB962C8B-B14F-4D97-AF65-F5344CB8AC3E}">
        <p14:creationId xmlns:p14="http://schemas.microsoft.com/office/powerpoint/2010/main" val="15970706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E599E4F9-9AE9-4806-88AC-0DD8E01C9441}" type="slidenum">
              <a:rPr lang="en-US" altLang="en-US"/>
              <a:pPr/>
              <a:t>2</a:t>
            </a:fld>
            <a:endParaRPr lang="en-US" alt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1MB</a:t>
            </a:r>
          </a:p>
        </p:txBody>
      </p:sp>
      <p:sp>
        <p:nvSpPr>
          <p:cNvPr id="4" name="Slide Number Placeholder 3"/>
          <p:cNvSpPr>
            <a:spLocks noGrp="1"/>
          </p:cNvSpPr>
          <p:nvPr>
            <p:ph type="sldNum" sz="quarter" idx="10"/>
          </p:nvPr>
        </p:nvSpPr>
        <p:spPr/>
        <p:txBody>
          <a:bodyPr/>
          <a:lstStyle/>
          <a:p>
            <a:pPr>
              <a:defRPr/>
            </a:pPr>
            <a:fld id="{BC5701B0-C172-408B-BBC0-168D44395D64}" type="slidenum">
              <a:rPr lang="en-US" smtClean="0"/>
              <a:pPr>
                <a:defRPr/>
              </a:pPr>
              <a:t>22</a:t>
            </a:fld>
            <a:endParaRPr lang="en-US"/>
          </a:p>
        </p:txBody>
      </p:sp>
    </p:spTree>
    <p:extLst>
      <p:ext uri="{BB962C8B-B14F-4D97-AF65-F5344CB8AC3E}">
        <p14:creationId xmlns:p14="http://schemas.microsoft.com/office/powerpoint/2010/main" val="338656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5701B0-C172-408B-BBC0-168D44395D64}" type="slidenum">
              <a:rPr lang="en-US" smtClean="0"/>
              <a:pPr>
                <a:defRPr/>
              </a:pPr>
              <a:t>7</a:t>
            </a:fld>
            <a:endParaRPr lang="en-US"/>
          </a:p>
        </p:txBody>
      </p:sp>
    </p:spTree>
    <p:extLst>
      <p:ext uri="{BB962C8B-B14F-4D97-AF65-F5344CB8AC3E}">
        <p14:creationId xmlns:p14="http://schemas.microsoft.com/office/powerpoint/2010/main" val="147541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AX=1234h</a:t>
            </a:r>
          </a:p>
          <a:p>
            <a:r>
              <a:rPr lang="en-US" dirty="0"/>
              <a:t>AH=12h</a:t>
            </a:r>
          </a:p>
          <a:p>
            <a:r>
              <a:rPr lang="en-US" dirty="0"/>
              <a:t>AL=34h</a:t>
            </a:r>
          </a:p>
          <a:p>
            <a:r>
              <a:rPr lang="en-US" dirty="0"/>
              <a:t>CX=5673h</a:t>
            </a:r>
          </a:p>
          <a:p>
            <a:r>
              <a:rPr lang="en-US" dirty="0"/>
              <a:t>CL=73h</a:t>
            </a:r>
          </a:p>
          <a:p>
            <a:r>
              <a:rPr lang="en-US" dirty="0"/>
              <a:t>CH=56h</a:t>
            </a:r>
          </a:p>
        </p:txBody>
      </p:sp>
      <p:sp>
        <p:nvSpPr>
          <p:cNvPr id="4" name="Slide Number Placeholder 3"/>
          <p:cNvSpPr>
            <a:spLocks noGrp="1"/>
          </p:cNvSpPr>
          <p:nvPr>
            <p:ph type="sldNum" sz="quarter" idx="10"/>
          </p:nvPr>
        </p:nvSpPr>
        <p:spPr/>
        <p:txBody>
          <a:bodyPr/>
          <a:lstStyle/>
          <a:p>
            <a:pPr>
              <a:defRPr/>
            </a:pPr>
            <a:fld id="{BC5701B0-C172-408B-BBC0-168D44395D64}" type="slidenum">
              <a:rPr lang="en-US" smtClean="0"/>
              <a:pPr>
                <a:defRPr/>
              </a:pPr>
              <a:t>8</a:t>
            </a:fld>
            <a:endParaRPr lang="en-US"/>
          </a:p>
        </p:txBody>
      </p:sp>
    </p:spTree>
    <p:extLst>
      <p:ext uri="{BB962C8B-B14F-4D97-AF65-F5344CB8AC3E}">
        <p14:creationId xmlns:p14="http://schemas.microsoft.com/office/powerpoint/2010/main" val="3746147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16 bit -  2^16=64KB</a:t>
            </a:r>
          </a:p>
        </p:txBody>
      </p:sp>
      <p:sp>
        <p:nvSpPr>
          <p:cNvPr id="4" name="Slide Number Placeholder 3"/>
          <p:cNvSpPr>
            <a:spLocks noGrp="1"/>
          </p:cNvSpPr>
          <p:nvPr>
            <p:ph type="sldNum" sz="quarter" idx="10"/>
          </p:nvPr>
        </p:nvSpPr>
        <p:spPr/>
        <p:txBody>
          <a:bodyPr/>
          <a:lstStyle/>
          <a:p>
            <a:pPr>
              <a:defRPr/>
            </a:pPr>
            <a:fld id="{BC5701B0-C172-408B-BBC0-168D44395D64}" type="slidenum">
              <a:rPr lang="en-US" smtClean="0"/>
              <a:pPr>
                <a:defRPr/>
              </a:pPr>
              <a:t>13</a:t>
            </a:fld>
            <a:endParaRPr lang="en-US"/>
          </a:p>
        </p:txBody>
      </p:sp>
    </p:spTree>
    <p:extLst>
      <p:ext uri="{BB962C8B-B14F-4D97-AF65-F5344CB8AC3E}">
        <p14:creationId xmlns:p14="http://schemas.microsoft.com/office/powerpoint/2010/main" val="3236341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FLAGS- 16 bit register</a:t>
            </a:r>
          </a:p>
          <a:p>
            <a:r>
              <a:rPr lang="en-US" dirty="0"/>
              <a:t>EFLAGS</a:t>
            </a:r>
            <a:r>
              <a:rPr lang="en-US" baseline="0" dirty="0"/>
              <a:t> – 32 bit register</a:t>
            </a:r>
            <a:endParaRPr lang="en-US" dirty="0"/>
          </a:p>
        </p:txBody>
      </p:sp>
      <p:sp>
        <p:nvSpPr>
          <p:cNvPr id="4" name="Slide Number Placeholder 3"/>
          <p:cNvSpPr>
            <a:spLocks noGrp="1"/>
          </p:cNvSpPr>
          <p:nvPr>
            <p:ph type="sldNum" sz="quarter" idx="10"/>
          </p:nvPr>
        </p:nvSpPr>
        <p:spPr/>
        <p:txBody>
          <a:bodyPr/>
          <a:lstStyle/>
          <a:p>
            <a:pPr>
              <a:defRPr/>
            </a:pPr>
            <a:fld id="{BC5701B0-C172-408B-BBC0-168D44395D64}" type="slidenum">
              <a:rPr lang="en-US" smtClean="0"/>
              <a:pPr>
                <a:defRPr/>
              </a:pPr>
              <a:t>16</a:t>
            </a:fld>
            <a:endParaRPr lang="en-US"/>
          </a:p>
        </p:txBody>
      </p:sp>
    </p:spTree>
    <p:extLst>
      <p:ext uri="{BB962C8B-B14F-4D97-AF65-F5344CB8AC3E}">
        <p14:creationId xmlns:p14="http://schemas.microsoft.com/office/powerpoint/2010/main" val="2609404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Flag is set </a:t>
            </a:r>
            <a:r>
              <a:rPr lang="en-US" dirty="0">
                <a:sym typeface="Wingdings" panose="05000000000000000000" pitchFamily="2" charset="2"/>
              </a:rPr>
              <a:t> flag=1</a:t>
            </a:r>
          </a:p>
          <a:p>
            <a:r>
              <a:rPr lang="en-US" dirty="0">
                <a:sym typeface="Wingdings" panose="05000000000000000000" pitchFamily="2" charset="2"/>
              </a:rPr>
              <a:t>Flag is not set  flag=0</a:t>
            </a:r>
            <a:r>
              <a:rPr lang="en-US" baseline="0" dirty="0">
                <a:sym typeface="Wingdings" panose="05000000000000000000" pitchFamily="2" charset="2"/>
              </a:rPr>
              <a:t> </a:t>
            </a:r>
          </a:p>
          <a:p>
            <a:r>
              <a:rPr lang="en-US" baseline="0" dirty="0">
                <a:sym typeface="Wingdings" panose="05000000000000000000" pitchFamily="2" charset="2"/>
              </a:rPr>
              <a:t>1+1=10</a:t>
            </a:r>
          </a:p>
          <a:p>
            <a:r>
              <a:rPr lang="en-US" baseline="0" dirty="0">
                <a:sym typeface="Wingdings" panose="05000000000000000000" pitchFamily="2" charset="2"/>
              </a:rPr>
              <a:t>8 bits -2^8-1=255</a:t>
            </a:r>
          </a:p>
          <a:p>
            <a:r>
              <a:rPr lang="en-US" baseline="0" dirty="0">
                <a:sym typeface="Wingdings" panose="05000000000000000000" pitchFamily="2" charset="2"/>
              </a:rPr>
              <a:t>250-250</a:t>
            </a:r>
            <a:endParaRPr lang="en-US" dirty="0"/>
          </a:p>
        </p:txBody>
      </p:sp>
      <p:sp>
        <p:nvSpPr>
          <p:cNvPr id="4" name="Slide Number Placeholder 3"/>
          <p:cNvSpPr>
            <a:spLocks noGrp="1"/>
          </p:cNvSpPr>
          <p:nvPr>
            <p:ph type="sldNum" sz="quarter" idx="10"/>
          </p:nvPr>
        </p:nvSpPr>
        <p:spPr/>
        <p:txBody>
          <a:bodyPr/>
          <a:lstStyle/>
          <a:p>
            <a:pPr>
              <a:defRPr/>
            </a:pPr>
            <a:fld id="{BC5701B0-C172-408B-BBC0-168D44395D64}" type="slidenum">
              <a:rPr lang="en-US" smtClean="0"/>
              <a:pPr>
                <a:defRPr/>
              </a:pPr>
              <a:t>17</a:t>
            </a:fld>
            <a:endParaRPr lang="en-US"/>
          </a:p>
        </p:txBody>
      </p:sp>
    </p:spTree>
    <p:extLst>
      <p:ext uri="{BB962C8B-B14F-4D97-AF65-F5344CB8AC3E}">
        <p14:creationId xmlns:p14="http://schemas.microsoft.com/office/powerpoint/2010/main" val="357174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S=1-&gt; negative</a:t>
            </a:r>
          </a:p>
          <a:p>
            <a:r>
              <a:rPr lang="en-US" dirty="0"/>
              <a:t>S=0-&gt;positive</a:t>
            </a:r>
          </a:p>
        </p:txBody>
      </p:sp>
      <p:sp>
        <p:nvSpPr>
          <p:cNvPr id="4" name="Slide Number Placeholder 3"/>
          <p:cNvSpPr>
            <a:spLocks noGrp="1"/>
          </p:cNvSpPr>
          <p:nvPr>
            <p:ph type="sldNum" sz="quarter" idx="10"/>
          </p:nvPr>
        </p:nvSpPr>
        <p:spPr/>
        <p:txBody>
          <a:bodyPr/>
          <a:lstStyle/>
          <a:p>
            <a:pPr>
              <a:defRPr/>
            </a:pPr>
            <a:fld id="{BC5701B0-C172-408B-BBC0-168D44395D64}" type="slidenum">
              <a:rPr lang="en-US" smtClean="0"/>
              <a:pPr>
                <a:defRPr/>
              </a:pPr>
              <a:t>18</a:t>
            </a:fld>
            <a:endParaRPr lang="en-US"/>
          </a:p>
        </p:txBody>
      </p:sp>
    </p:spTree>
    <p:extLst>
      <p:ext uri="{BB962C8B-B14F-4D97-AF65-F5344CB8AC3E}">
        <p14:creationId xmlns:p14="http://schemas.microsoft.com/office/powerpoint/2010/main" val="2225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PF=1</a:t>
            </a:r>
            <a:r>
              <a:rPr lang="en-US" baseline="0" dirty="0"/>
              <a:t> result contains an even number of bits</a:t>
            </a:r>
          </a:p>
          <a:p>
            <a:r>
              <a:rPr lang="en-US" baseline="0" dirty="0"/>
              <a:t>00001110</a:t>
            </a:r>
            <a:endParaRPr lang="en-US" dirty="0"/>
          </a:p>
        </p:txBody>
      </p:sp>
      <p:sp>
        <p:nvSpPr>
          <p:cNvPr id="4" name="Slide Number Placeholder 3"/>
          <p:cNvSpPr>
            <a:spLocks noGrp="1"/>
          </p:cNvSpPr>
          <p:nvPr>
            <p:ph type="sldNum" sz="quarter" idx="10"/>
          </p:nvPr>
        </p:nvSpPr>
        <p:spPr/>
        <p:txBody>
          <a:bodyPr/>
          <a:lstStyle/>
          <a:p>
            <a:pPr>
              <a:defRPr/>
            </a:pPr>
            <a:fld id="{BC5701B0-C172-408B-BBC0-168D44395D64}" type="slidenum">
              <a:rPr lang="en-US" smtClean="0"/>
              <a:pPr>
                <a:defRPr/>
              </a:pPr>
              <a:t>19</a:t>
            </a:fld>
            <a:endParaRPr lang="en-US"/>
          </a:p>
        </p:txBody>
      </p:sp>
    </p:spTree>
    <p:extLst>
      <p:ext uri="{BB962C8B-B14F-4D97-AF65-F5344CB8AC3E}">
        <p14:creationId xmlns:p14="http://schemas.microsoft.com/office/powerpoint/2010/main" val="1990031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1234:A412-&gt;12340+</a:t>
            </a:r>
          </a:p>
          <a:p>
            <a:r>
              <a:rPr lang="en-US" dirty="0"/>
              <a:t>	 A412</a:t>
            </a:r>
          </a:p>
          <a:p>
            <a:r>
              <a:rPr lang="en-US" dirty="0"/>
              <a:t>------------------------</a:t>
            </a:r>
          </a:p>
        </p:txBody>
      </p:sp>
      <p:sp>
        <p:nvSpPr>
          <p:cNvPr id="4" name="Slide Number Placeholder 3"/>
          <p:cNvSpPr>
            <a:spLocks noGrp="1"/>
          </p:cNvSpPr>
          <p:nvPr>
            <p:ph type="sldNum" sz="quarter" idx="10"/>
          </p:nvPr>
        </p:nvSpPr>
        <p:spPr/>
        <p:txBody>
          <a:bodyPr/>
          <a:lstStyle/>
          <a:p>
            <a:pPr>
              <a:defRPr/>
            </a:pPr>
            <a:fld id="{BC5701B0-C172-408B-BBC0-168D44395D64}" type="slidenum">
              <a:rPr lang="en-US" smtClean="0"/>
              <a:pPr>
                <a:defRPr/>
              </a:pPr>
              <a:t>20</a:t>
            </a:fld>
            <a:endParaRPr lang="en-US"/>
          </a:p>
        </p:txBody>
      </p:sp>
    </p:spTree>
    <p:extLst>
      <p:ext uri="{BB962C8B-B14F-4D97-AF65-F5344CB8AC3E}">
        <p14:creationId xmlns:p14="http://schemas.microsoft.com/office/powerpoint/2010/main" val="422651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12"/>
          <p:cNvSpPr>
            <a:spLocks noChangeArrowheads="1"/>
          </p:cNvSpPr>
          <p:nvPr userDrawn="1"/>
        </p:nvSpPr>
        <p:spPr bwMode="auto">
          <a:xfrm>
            <a:off x="0" y="2616200"/>
            <a:ext cx="9144000" cy="152400"/>
          </a:xfrm>
          <a:prstGeom prst="roundRect">
            <a:avLst>
              <a:gd name="adj" fmla="val 16667"/>
            </a:avLst>
          </a:prstGeom>
          <a:gradFill rotWithShape="0">
            <a:gsLst>
              <a:gs pos="0">
                <a:srgbClr val="660033"/>
              </a:gs>
              <a:gs pos="100000">
                <a:srgbClr val="410020"/>
              </a:gs>
            </a:gsLst>
            <a:path path="shape">
              <a:fillToRect l="50000" t="50000" r="50000" b="50000"/>
            </a:path>
          </a:gra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5" name="Rectangle 13"/>
          <p:cNvSpPr>
            <a:spLocks noChangeArrowheads="1"/>
          </p:cNvSpPr>
          <p:nvPr userDrawn="1"/>
        </p:nvSpPr>
        <p:spPr bwMode="auto">
          <a:xfrm>
            <a:off x="228600" y="0"/>
            <a:ext cx="152400" cy="6858000"/>
          </a:xfrm>
          <a:prstGeom prst="rect">
            <a:avLst/>
          </a:prstGeom>
          <a:gradFill rotWithShape="0">
            <a:gsLst>
              <a:gs pos="0">
                <a:srgbClr val="660033"/>
              </a:gs>
              <a:gs pos="100000">
                <a:srgbClr val="2F0018"/>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35847" name="Rectangle 7"/>
          <p:cNvSpPr>
            <a:spLocks noGrp="1" noChangeArrowheads="1"/>
          </p:cNvSpPr>
          <p:nvPr>
            <p:ph type="ctrTitle" sz="quarter"/>
          </p:nvPr>
        </p:nvSpPr>
        <p:spPr>
          <a:xfrm>
            <a:off x="714375" y="1069975"/>
            <a:ext cx="7772400" cy="1143000"/>
          </a:xfrm>
        </p:spPr>
        <p:txBody>
          <a:bodyPr/>
          <a:lstStyle>
            <a:lvl1pPr>
              <a:defRPr/>
            </a:lvl1pPr>
          </a:lstStyle>
          <a:p>
            <a:pPr lvl="0"/>
            <a:r>
              <a:rPr lang="en-US" noProof="0"/>
              <a:t>Click to edit Master title style</a:t>
            </a:r>
          </a:p>
        </p:txBody>
      </p:sp>
      <p:sp>
        <p:nvSpPr>
          <p:cNvPr id="35848"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pPr lvl="0"/>
            <a:r>
              <a:rPr lang="en-US" noProof="0"/>
              <a:t>Click to edit Master subtitle style</a:t>
            </a:r>
          </a:p>
        </p:txBody>
      </p:sp>
      <p:sp>
        <p:nvSpPr>
          <p:cNvPr id="6" name="Rectangle 9"/>
          <p:cNvSpPr>
            <a:spLocks noGrp="1" noChangeArrowheads="1"/>
          </p:cNvSpPr>
          <p:nvPr>
            <p:ph type="dt" sz="quarter" idx="10"/>
          </p:nvPr>
        </p:nvSpPr>
        <p:spPr/>
        <p:txBody>
          <a:bodyPr/>
          <a:lstStyle>
            <a:lvl1pPr>
              <a:defRPr smtClean="0"/>
            </a:lvl1pPr>
          </a:lstStyle>
          <a:p>
            <a:pPr>
              <a:defRPr/>
            </a:pPr>
            <a:r>
              <a:rPr lang="en-US"/>
              <a:t>SCO II --- Curs 2</a:t>
            </a:r>
          </a:p>
        </p:txBody>
      </p:sp>
      <p:sp>
        <p:nvSpPr>
          <p:cNvPr id="7" name="Rectangle 10"/>
          <p:cNvSpPr>
            <a:spLocks noGrp="1" noChangeArrowheads="1"/>
          </p:cNvSpPr>
          <p:nvPr>
            <p:ph type="ftr" sz="quarter" idx="11"/>
          </p:nvPr>
        </p:nvSpPr>
        <p:spPr/>
        <p:txBody>
          <a:bodyPr/>
          <a:lstStyle>
            <a:lvl1pPr>
              <a:defRPr sz="1400" smtClean="0"/>
            </a:lvl1pPr>
          </a:lstStyle>
          <a:p>
            <a:pPr>
              <a:defRPr/>
            </a:pPr>
            <a:r>
              <a:rPr lang="en-US"/>
              <a:t>SCO II --- Curs 2</a:t>
            </a:r>
          </a:p>
        </p:txBody>
      </p:sp>
      <p:sp>
        <p:nvSpPr>
          <p:cNvPr id="8" name="Rectangle 11"/>
          <p:cNvSpPr>
            <a:spLocks noGrp="1" noChangeArrowheads="1"/>
          </p:cNvSpPr>
          <p:nvPr>
            <p:ph type="sldNum" sz="quarter" idx="12"/>
          </p:nvPr>
        </p:nvSpPr>
        <p:spPr/>
        <p:txBody>
          <a:bodyPr/>
          <a:lstStyle>
            <a:lvl1pPr>
              <a:defRPr smtClean="0"/>
            </a:lvl1pPr>
          </a:lstStyle>
          <a:p>
            <a:pPr>
              <a:defRPr/>
            </a:pPr>
            <a:fld id="{BC627DFC-B51B-4B43-A314-C19657C356F7}" type="slidenum">
              <a:rPr lang="en-US"/>
              <a:pPr>
                <a:defRPr/>
              </a:pPr>
              <a:t>‹#›</a:t>
            </a:fld>
            <a:endParaRPr lang="en-US"/>
          </a:p>
        </p:txBody>
      </p:sp>
    </p:spTree>
    <p:extLst>
      <p:ext uri="{BB962C8B-B14F-4D97-AF65-F5344CB8AC3E}">
        <p14:creationId xmlns:p14="http://schemas.microsoft.com/office/powerpoint/2010/main" val="2222675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r>
              <a:rPr lang="en-US"/>
              <a:t>SCO II --- Curs 2January 23, 2001	</a:t>
            </a:r>
          </a:p>
        </p:txBody>
      </p:sp>
      <p:sp>
        <p:nvSpPr>
          <p:cNvPr id="5" name="Rectangle 10"/>
          <p:cNvSpPr>
            <a:spLocks noGrp="1" noChangeArrowheads="1"/>
          </p:cNvSpPr>
          <p:nvPr>
            <p:ph type="ftr" sz="quarter" idx="11"/>
          </p:nvPr>
        </p:nvSpPr>
        <p:spPr>
          <a:ln/>
        </p:spPr>
        <p:txBody>
          <a:bodyPr/>
          <a:lstStyle>
            <a:lvl1pPr>
              <a:defRPr/>
            </a:lvl1pPr>
          </a:lstStyle>
          <a:p>
            <a:pPr>
              <a:defRPr/>
            </a:pPr>
            <a:r>
              <a:rPr lang="en-US"/>
              <a:t>SCO II --- Curs 2ECE291</a:t>
            </a:r>
            <a:endParaRPr lang="en-US" sz="1400"/>
          </a:p>
        </p:txBody>
      </p:sp>
      <p:sp>
        <p:nvSpPr>
          <p:cNvPr id="6" name="Rectangle 11"/>
          <p:cNvSpPr>
            <a:spLocks noGrp="1" noChangeArrowheads="1"/>
          </p:cNvSpPr>
          <p:nvPr>
            <p:ph type="sldNum" sz="quarter" idx="12"/>
          </p:nvPr>
        </p:nvSpPr>
        <p:spPr>
          <a:ln/>
        </p:spPr>
        <p:txBody>
          <a:bodyPr/>
          <a:lstStyle>
            <a:lvl1pPr>
              <a:defRPr/>
            </a:lvl1pPr>
          </a:lstStyle>
          <a:p>
            <a:pPr>
              <a:defRPr/>
            </a:pPr>
            <a:fld id="{D5022E67-487A-4491-ABB2-8CFFA1DFE6A1}" type="slidenum">
              <a:rPr lang="en-US"/>
              <a:pPr>
                <a:defRPr/>
              </a:pPr>
              <a:t>‹#›</a:t>
            </a:fld>
            <a:endParaRPr lang="en-US" sz="1000"/>
          </a:p>
        </p:txBody>
      </p:sp>
    </p:spTree>
    <p:extLst>
      <p:ext uri="{BB962C8B-B14F-4D97-AF65-F5344CB8AC3E}">
        <p14:creationId xmlns:p14="http://schemas.microsoft.com/office/powerpoint/2010/main" val="897076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52400"/>
            <a:ext cx="196215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73405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r>
              <a:rPr lang="en-US"/>
              <a:t>SCO II --- Curs 2January 23, 2001	</a:t>
            </a:r>
          </a:p>
        </p:txBody>
      </p:sp>
      <p:sp>
        <p:nvSpPr>
          <p:cNvPr id="5" name="Rectangle 10"/>
          <p:cNvSpPr>
            <a:spLocks noGrp="1" noChangeArrowheads="1"/>
          </p:cNvSpPr>
          <p:nvPr>
            <p:ph type="ftr" sz="quarter" idx="11"/>
          </p:nvPr>
        </p:nvSpPr>
        <p:spPr>
          <a:ln/>
        </p:spPr>
        <p:txBody>
          <a:bodyPr/>
          <a:lstStyle>
            <a:lvl1pPr>
              <a:defRPr/>
            </a:lvl1pPr>
          </a:lstStyle>
          <a:p>
            <a:pPr>
              <a:defRPr/>
            </a:pPr>
            <a:r>
              <a:rPr lang="en-US"/>
              <a:t>SCO II --- Curs 2ECE291</a:t>
            </a:r>
            <a:endParaRPr lang="en-US" sz="1400"/>
          </a:p>
        </p:txBody>
      </p:sp>
      <p:sp>
        <p:nvSpPr>
          <p:cNvPr id="6" name="Rectangle 11"/>
          <p:cNvSpPr>
            <a:spLocks noGrp="1" noChangeArrowheads="1"/>
          </p:cNvSpPr>
          <p:nvPr>
            <p:ph type="sldNum" sz="quarter" idx="12"/>
          </p:nvPr>
        </p:nvSpPr>
        <p:spPr>
          <a:ln/>
        </p:spPr>
        <p:txBody>
          <a:bodyPr/>
          <a:lstStyle>
            <a:lvl1pPr>
              <a:defRPr/>
            </a:lvl1pPr>
          </a:lstStyle>
          <a:p>
            <a:pPr>
              <a:defRPr/>
            </a:pPr>
            <a:fld id="{F031F353-3B26-4A60-81CA-663E658D367B}" type="slidenum">
              <a:rPr lang="en-US"/>
              <a:pPr>
                <a:defRPr/>
              </a:pPr>
              <a:t>‹#›</a:t>
            </a:fld>
            <a:endParaRPr lang="en-US" sz="1000"/>
          </a:p>
        </p:txBody>
      </p:sp>
    </p:spTree>
    <p:extLst>
      <p:ext uri="{BB962C8B-B14F-4D97-AF65-F5344CB8AC3E}">
        <p14:creationId xmlns:p14="http://schemas.microsoft.com/office/powerpoint/2010/main" val="317360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r>
              <a:rPr lang="en-US"/>
              <a:t>SCO II --- Curs 2January 23, 2001	</a:t>
            </a:r>
          </a:p>
        </p:txBody>
      </p:sp>
      <p:sp>
        <p:nvSpPr>
          <p:cNvPr id="5" name="Rectangle 10"/>
          <p:cNvSpPr>
            <a:spLocks noGrp="1" noChangeArrowheads="1"/>
          </p:cNvSpPr>
          <p:nvPr>
            <p:ph type="ftr" sz="quarter" idx="11"/>
          </p:nvPr>
        </p:nvSpPr>
        <p:spPr>
          <a:ln/>
        </p:spPr>
        <p:txBody>
          <a:bodyPr/>
          <a:lstStyle>
            <a:lvl1pPr>
              <a:defRPr/>
            </a:lvl1pPr>
          </a:lstStyle>
          <a:p>
            <a:pPr>
              <a:defRPr/>
            </a:pPr>
            <a:r>
              <a:rPr lang="en-US"/>
              <a:t>SCO II --- Curs 2ECE291</a:t>
            </a:r>
            <a:endParaRPr lang="en-US" sz="1400"/>
          </a:p>
        </p:txBody>
      </p:sp>
      <p:sp>
        <p:nvSpPr>
          <p:cNvPr id="6" name="Rectangle 11"/>
          <p:cNvSpPr>
            <a:spLocks noGrp="1" noChangeArrowheads="1"/>
          </p:cNvSpPr>
          <p:nvPr>
            <p:ph type="sldNum" sz="quarter" idx="12"/>
          </p:nvPr>
        </p:nvSpPr>
        <p:spPr>
          <a:ln/>
        </p:spPr>
        <p:txBody>
          <a:bodyPr/>
          <a:lstStyle>
            <a:lvl1pPr>
              <a:defRPr/>
            </a:lvl1pPr>
          </a:lstStyle>
          <a:p>
            <a:pPr>
              <a:defRPr/>
            </a:pPr>
            <a:fld id="{6CE99FA1-E72B-4551-A5E3-D7F02CB22172}" type="slidenum">
              <a:rPr lang="en-US"/>
              <a:pPr>
                <a:defRPr/>
              </a:pPr>
              <a:t>‹#›</a:t>
            </a:fld>
            <a:endParaRPr lang="en-US" sz="1000"/>
          </a:p>
        </p:txBody>
      </p:sp>
    </p:spTree>
    <p:extLst>
      <p:ext uri="{BB962C8B-B14F-4D97-AF65-F5344CB8AC3E}">
        <p14:creationId xmlns:p14="http://schemas.microsoft.com/office/powerpoint/2010/main" val="236893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a:t>SCO II --- Curs 2January 23, 2001	</a:t>
            </a:r>
          </a:p>
        </p:txBody>
      </p:sp>
      <p:sp>
        <p:nvSpPr>
          <p:cNvPr id="5" name="Rectangle 10"/>
          <p:cNvSpPr>
            <a:spLocks noGrp="1" noChangeArrowheads="1"/>
          </p:cNvSpPr>
          <p:nvPr>
            <p:ph type="ftr" sz="quarter" idx="11"/>
          </p:nvPr>
        </p:nvSpPr>
        <p:spPr>
          <a:ln/>
        </p:spPr>
        <p:txBody>
          <a:bodyPr/>
          <a:lstStyle>
            <a:lvl1pPr>
              <a:defRPr/>
            </a:lvl1pPr>
          </a:lstStyle>
          <a:p>
            <a:pPr>
              <a:defRPr/>
            </a:pPr>
            <a:r>
              <a:rPr lang="en-US"/>
              <a:t>SCO II --- Curs 2ECE291</a:t>
            </a:r>
            <a:endParaRPr lang="en-US" sz="1400"/>
          </a:p>
        </p:txBody>
      </p:sp>
      <p:sp>
        <p:nvSpPr>
          <p:cNvPr id="6" name="Rectangle 11"/>
          <p:cNvSpPr>
            <a:spLocks noGrp="1" noChangeArrowheads="1"/>
          </p:cNvSpPr>
          <p:nvPr>
            <p:ph type="sldNum" sz="quarter" idx="12"/>
          </p:nvPr>
        </p:nvSpPr>
        <p:spPr>
          <a:ln/>
        </p:spPr>
        <p:txBody>
          <a:bodyPr/>
          <a:lstStyle>
            <a:lvl1pPr>
              <a:defRPr/>
            </a:lvl1pPr>
          </a:lstStyle>
          <a:p>
            <a:pPr>
              <a:defRPr/>
            </a:pPr>
            <a:fld id="{217779F0-2BC5-470A-9B8C-7BF849AF0505}" type="slidenum">
              <a:rPr lang="en-US"/>
              <a:pPr>
                <a:defRPr/>
              </a:pPr>
              <a:t>‹#›</a:t>
            </a:fld>
            <a:endParaRPr lang="en-US" sz="1000"/>
          </a:p>
        </p:txBody>
      </p:sp>
    </p:spTree>
    <p:extLst>
      <p:ext uri="{BB962C8B-B14F-4D97-AF65-F5344CB8AC3E}">
        <p14:creationId xmlns:p14="http://schemas.microsoft.com/office/powerpoint/2010/main" val="1920499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r>
              <a:rPr lang="en-US"/>
              <a:t>SCO II --- Curs 2January 23, 2001	</a:t>
            </a:r>
          </a:p>
        </p:txBody>
      </p:sp>
      <p:sp>
        <p:nvSpPr>
          <p:cNvPr id="6" name="Rectangle 10"/>
          <p:cNvSpPr>
            <a:spLocks noGrp="1" noChangeArrowheads="1"/>
          </p:cNvSpPr>
          <p:nvPr>
            <p:ph type="ftr" sz="quarter" idx="11"/>
          </p:nvPr>
        </p:nvSpPr>
        <p:spPr>
          <a:ln/>
        </p:spPr>
        <p:txBody>
          <a:bodyPr/>
          <a:lstStyle>
            <a:lvl1pPr>
              <a:defRPr/>
            </a:lvl1pPr>
          </a:lstStyle>
          <a:p>
            <a:pPr>
              <a:defRPr/>
            </a:pPr>
            <a:r>
              <a:rPr lang="en-US"/>
              <a:t>SCO II --- Curs 2ECE291</a:t>
            </a:r>
            <a:endParaRPr lang="en-US" sz="1400"/>
          </a:p>
        </p:txBody>
      </p:sp>
      <p:sp>
        <p:nvSpPr>
          <p:cNvPr id="7" name="Rectangle 11"/>
          <p:cNvSpPr>
            <a:spLocks noGrp="1" noChangeArrowheads="1"/>
          </p:cNvSpPr>
          <p:nvPr>
            <p:ph type="sldNum" sz="quarter" idx="12"/>
          </p:nvPr>
        </p:nvSpPr>
        <p:spPr>
          <a:ln/>
        </p:spPr>
        <p:txBody>
          <a:bodyPr/>
          <a:lstStyle>
            <a:lvl1pPr>
              <a:defRPr/>
            </a:lvl1pPr>
          </a:lstStyle>
          <a:p>
            <a:pPr>
              <a:defRPr/>
            </a:pPr>
            <a:fld id="{3BE1CE5B-D6B6-46FA-9C50-61302432A9FA}" type="slidenum">
              <a:rPr lang="en-US"/>
              <a:pPr>
                <a:defRPr/>
              </a:pPr>
              <a:t>‹#›</a:t>
            </a:fld>
            <a:endParaRPr lang="en-US" sz="1000"/>
          </a:p>
        </p:txBody>
      </p:sp>
    </p:spTree>
    <p:extLst>
      <p:ext uri="{BB962C8B-B14F-4D97-AF65-F5344CB8AC3E}">
        <p14:creationId xmlns:p14="http://schemas.microsoft.com/office/powerpoint/2010/main" val="443567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r>
              <a:rPr lang="en-US"/>
              <a:t>SCO II --- Curs 2January 23, 2001	</a:t>
            </a:r>
          </a:p>
        </p:txBody>
      </p:sp>
      <p:sp>
        <p:nvSpPr>
          <p:cNvPr id="8" name="Rectangle 10"/>
          <p:cNvSpPr>
            <a:spLocks noGrp="1" noChangeArrowheads="1"/>
          </p:cNvSpPr>
          <p:nvPr>
            <p:ph type="ftr" sz="quarter" idx="11"/>
          </p:nvPr>
        </p:nvSpPr>
        <p:spPr>
          <a:ln/>
        </p:spPr>
        <p:txBody>
          <a:bodyPr/>
          <a:lstStyle>
            <a:lvl1pPr>
              <a:defRPr/>
            </a:lvl1pPr>
          </a:lstStyle>
          <a:p>
            <a:pPr>
              <a:defRPr/>
            </a:pPr>
            <a:r>
              <a:rPr lang="en-US"/>
              <a:t>SCO II --- Curs 2ECE291</a:t>
            </a:r>
            <a:endParaRPr lang="en-US" sz="1400"/>
          </a:p>
        </p:txBody>
      </p:sp>
      <p:sp>
        <p:nvSpPr>
          <p:cNvPr id="9" name="Rectangle 11"/>
          <p:cNvSpPr>
            <a:spLocks noGrp="1" noChangeArrowheads="1"/>
          </p:cNvSpPr>
          <p:nvPr>
            <p:ph type="sldNum" sz="quarter" idx="12"/>
          </p:nvPr>
        </p:nvSpPr>
        <p:spPr>
          <a:ln/>
        </p:spPr>
        <p:txBody>
          <a:bodyPr/>
          <a:lstStyle>
            <a:lvl1pPr>
              <a:defRPr/>
            </a:lvl1pPr>
          </a:lstStyle>
          <a:p>
            <a:pPr>
              <a:defRPr/>
            </a:pPr>
            <a:fld id="{59FD8904-1923-4E4C-A38A-4B739CAA93D3}" type="slidenum">
              <a:rPr lang="en-US"/>
              <a:pPr>
                <a:defRPr/>
              </a:pPr>
              <a:t>‹#›</a:t>
            </a:fld>
            <a:endParaRPr lang="en-US" sz="1000"/>
          </a:p>
        </p:txBody>
      </p:sp>
    </p:spTree>
    <p:extLst>
      <p:ext uri="{BB962C8B-B14F-4D97-AF65-F5344CB8AC3E}">
        <p14:creationId xmlns:p14="http://schemas.microsoft.com/office/powerpoint/2010/main" val="3020999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r>
              <a:rPr lang="en-US"/>
              <a:t>SCO II --- Curs 2January 23, 2001	</a:t>
            </a:r>
          </a:p>
        </p:txBody>
      </p:sp>
      <p:sp>
        <p:nvSpPr>
          <p:cNvPr id="4" name="Rectangle 10"/>
          <p:cNvSpPr>
            <a:spLocks noGrp="1" noChangeArrowheads="1"/>
          </p:cNvSpPr>
          <p:nvPr>
            <p:ph type="ftr" sz="quarter" idx="11"/>
          </p:nvPr>
        </p:nvSpPr>
        <p:spPr>
          <a:ln/>
        </p:spPr>
        <p:txBody>
          <a:bodyPr/>
          <a:lstStyle>
            <a:lvl1pPr>
              <a:defRPr/>
            </a:lvl1pPr>
          </a:lstStyle>
          <a:p>
            <a:pPr>
              <a:defRPr/>
            </a:pPr>
            <a:r>
              <a:rPr lang="en-US"/>
              <a:t>SCO II --- Curs 2ECE291</a:t>
            </a:r>
            <a:endParaRPr lang="en-US" sz="1400"/>
          </a:p>
        </p:txBody>
      </p:sp>
      <p:sp>
        <p:nvSpPr>
          <p:cNvPr id="5" name="Rectangle 11"/>
          <p:cNvSpPr>
            <a:spLocks noGrp="1" noChangeArrowheads="1"/>
          </p:cNvSpPr>
          <p:nvPr>
            <p:ph type="sldNum" sz="quarter" idx="12"/>
          </p:nvPr>
        </p:nvSpPr>
        <p:spPr>
          <a:ln/>
        </p:spPr>
        <p:txBody>
          <a:bodyPr/>
          <a:lstStyle>
            <a:lvl1pPr>
              <a:defRPr/>
            </a:lvl1pPr>
          </a:lstStyle>
          <a:p>
            <a:pPr>
              <a:defRPr/>
            </a:pPr>
            <a:fld id="{A9CEC56F-069B-4D48-9BF1-236AB0B970B2}" type="slidenum">
              <a:rPr lang="en-US"/>
              <a:pPr>
                <a:defRPr/>
              </a:pPr>
              <a:t>‹#›</a:t>
            </a:fld>
            <a:endParaRPr lang="en-US" sz="1000"/>
          </a:p>
        </p:txBody>
      </p:sp>
    </p:spTree>
    <p:extLst>
      <p:ext uri="{BB962C8B-B14F-4D97-AF65-F5344CB8AC3E}">
        <p14:creationId xmlns:p14="http://schemas.microsoft.com/office/powerpoint/2010/main" val="231183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a:t>SCO II --- Curs 2January 23, 2001	</a:t>
            </a:r>
          </a:p>
        </p:txBody>
      </p:sp>
      <p:sp>
        <p:nvSpPr>
          <p:cNvPr id="3" name="Rectangle 10"/>
          <p:cNvSpPr>
            <a:spLocks noGrp="1" noChangeArrowheads="1"/>
          </p:cNvSpPr>
          <p:nvPr>
            <p:ph type="ftr" sz="quarter" idx="11"/>
          </p:nvPr>
        </p:nvSpPr>
        <p:spPr>
          <a:ln/>
        </p:spPr>
        <p:txBody>
          <a:bodyPr/>
          <a:lstStyle>
            <a:lvl1pPr>
              <a:defRPr/>
            </a:lvl1pPr>
          </a:lstStyle>
          <a:p>
            <a:pPr>
              <a:defRPr/>
            </a:pPr>
            <a:r>
              <a:rPr lang="en-US"/>
              <a:t>SCO II --- Curs 2ECE291</a:t>
            </a:r>
            <a:endParaRPr lang="en-US" sz="1400"/>
          </a:p>
        </p:txBody>
      </p:sp>
      <p:sp>
        <p:nvSpPr>
          <p:cNvPr id="4" name="Rectangle 11"/>
          <p:cNvSpPr>
            <a:spLocks noGrp="1" noChangeArrowheads="1"/>
          </p:cNvSpPr>
          <p:nvPr>
            <p:ph type="sldNum" sz="quarter" idx="12"/>
          </p:nvPr>
        </p:nvSpPr>
        <p:spPr>
          <a:ln/>
        </p:spPr>
        <p:txBody>
          <a:bodyPr/>
          <a:lstStyle>
            <a:lvl1pPr>
              <a:defRPr/>
            </a:lvl1pPr>
          </a:lstStyle>
          <a:p>
            <a:pPr>
              <a:defRPr/>
            </a:pPr>
            <a:fld id="{91B196D2-7214-412A-87A5-B99765703853}" type="slidenum">
              <a:rPr lang="en-US"/>
              <a:pPr>
                <a:defRPr/>
              </a:pPr>
              <a:t>‹#›</a:t>
            </a:fld>
            <a:endParaRPr lang="en-US" sz="1000"/>
          </a:p>
        </p:txBody>
      </p:sp>
    </p:spTree>
    <p:extLst>
      <p:ext uri="{BB962C8B-B14F-4D97-AF65-F5344CB8AC3E}">
        <p14:creationId xmlns:p14="http://schemas.microsoft.com/office/powerpoint/2010/main" val="1743169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SCO II --- Curs 2January 23, 2001	</a:t>
            </a:r>
          </a:p>
        </p:txBody>
      </p:sp>
      <p:sp>
        <p:nvSpPr>
          <p:cNvPr id="6" name="Rectangle 10"/>
          <p:cNvSpPr>
            <a:spLocks noGrp="1" noChangeArrowheads="1"/>
          </p:cNvSpPr>
          <p:nvPr>
            <p:ph type="ftr" sz="quarter" idx="11"/>
          </p:nvPr>
        </p:nvSpPr>
        <p:spPr>
          <a:ln/>
        </p:spPr>
        <p:txBody>
          <a:bodyPr/>
          <a:lstStyle>
            <a:lvl1pPr>
              <a:defRPr/>
            </a:lvl1pPr>
          </a:lstStyle>
          <a:p>
            <a:pPr>
              <a:defRPr/>
            </a:pPr>
            <a:r>
              <a:rPr lang="en-US"/>
              <a:t>SCO II --- Curs 2ECE291</a:t>
            </a:r>
            <a:endParaRPr lang="en-US" sz="1400"/>
          </a:p>
        </p:txBody>
      </p:sp>
      <p:sp>
        <p:nvSpPr>
          <p:cNvPr id="7" name="Rectangle 11"/>
          <p:cNvSpPr>
            <a:spLocks noGrp="1" noChangeArrowheads="1"/>
          </p:cNvSpPr>
          <p:nvPr>
            <p:ph type="sldNum" sz="quarter" idx="12"/>
          </p:nvPr>
        </p:nvSpPr>
        <p:spPr>
          <a:ln/>
        </p:spPr>
        <p:txBody>
          <a:bodyPr/>
          <a:lstStyle>
            <a:lvl1pPr>
              <a:defRPr/>
            </a:lvl1pPr>
          </a:lstStyle>
          <a:p>
            <a:pPr>
              <a:defRPr/>
            </a:pPr>
            <a:fld id="{97CA2BA8-56C6-4B5F-857F-8A7286423C21}" type="slidenum">
              <a:rPr lang="en-US"/>
              <a:pPr>
                <a:defRPr/>
              </a:pPr>
              <a:t>‹#›</a:t>
            </a:fld>
            <a:endParaRPr lang="en-US" sz="1000"/>
          </a:p>
        </p:txBody>
      </p:sp>
    </p:spTree>
    <p:extLst>
      <p:ext uri="{BB962C8B-B14F-4D97-AF65-F5344CB8AC3E}">
        <p14:creationId xmlns:p14="http://schemas.microsoft.com/office/powerpoint/2010/main" val="923719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SCO II --- Curs 2January 23, 2001	</a:t>
            </a:r>
          </a:p>
        </p:txBody>
      </p:sp>
      <p:sp>
        <p:nvSpPr>
          <p:cNvPr id="6" name="Rectangle 10"/>
          <p:cNvSpPr>
            <a:spLocks noGrp="1" noChangeArrowheads="1"/>
          </p:cNvSpPr>
          <p:nvPr>
            <p:ph type="ftr" sz="quarter" idx="11"/>
          </p:nvPr>
        </p:nvSpPr>
        <p:spPr>
          <a:ln/>
        </p:spPr>
        <p:txBody>
          <a:bodyPr/>
          <a:lstStyle>
            <a:lvl1pPr>
              <a:defRPr/>
            </a:lvl1pPr>
          </a:lstStyle>
          <a:p>
            <a:pPr>
              <a:defRPr/>
            </a:pPr>
            <a:r>
              <a:rPr lang="en-US"/>
              <a:t>SCO II --- Curs 2ECE291</a:t>
            </a:r>
            <a:endParaRPr lang="en-US" sz="1400"/>
          </a:p>
        </p:txBody>
      </p:sp>
      <p:sp>
        <p:nvSpPr>
          <p:cNvPr id="7" name="Rectangle 11"/>
          <p:cNvSpPr>
            <a:spLocks noGrp="1" noChangeArrowheads="1"/>
          </p:cNvSpPr>
          <p:nvPr>
            <p:ph type="sldNum" sz="quarter" idx="12"/>
          </p:nvPr>
        </p:nvSpPr>
        <p:spPr>
          <a:ln/>
        </p:spPr>
        <p:txBody>
          <a:bodyPr/>
          <a:lstStyle>
            <a:lvl1pPr>
              <a:defRPr/>
            </a:lvl1pPr>
          </a:lstStyle>
          <a:p>
            <a:pPr>
              <a:defRPr/>
            </a:pPr>
            <a:fld id="{0C334BB8-62F9-4F7E-BF44-B0855949A088}" type="slidenum">
              <a:rPr lang="en-US"/>
              <a:pPr>
                <a:defRPr/>
              </a:pPr>
              <a:t>‹#›</a:t>
            </a:fld>
            <a:endParaRPr lang="en-US" sz="1000"/>
          </a:p>
        </p:txBody>
      </p:sp>
    </p:spTree>
    <p:extLst>
      <p:ext uri="{BB962C8B-B14F-4D97-AF65-F5344CB8AC3E}">
        <p14:creationId xmlns:p14="http://schemas.microsoft.com/office/powerpoint/2010/main" val="3070673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762000" y="152400"/>
            <a:ext cx="7772400" cy="87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lvl="0"/>
            <a:r>
              <a:rPr lang="en-US" altLang="en-US"/>
              <a:t>Click to edit Master title style</a:t>
            </a:r>
          </a:p>
        </p:txBody>
      </p:sp>
      <p:sp>
        <p:nvSpPr>
          <p:cNvPr id="1027" name="Rectangle 8"/>
          <p:cNvSpPr>
            <a:spLocks noGrp="1" noChangeArrowheads="1"/>
          </p:cNvSpPr>
          <p:nvPr>
            <p:ph type="body" idx="1"/>
          </p:nvPr>
        </p:nvSpPr>
        <p:spPr bwMode="auto">
          <a:xfrm>
            <a:off x="685800" y="1371600"/>
            <a:ext cx="7772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4825" name="Rectangle 9"/>
          <p:cNvSpPr>
            <a:spLocks noGrp="1" noChangeArrowheads="1"/>
          </p:cNvSpPr>
          <p:nvPr>
            <p:ph type="dt" sz="half" idx="2"/>
          </p:nvPr>
        </p:nvSpPr>
        <p:spPr bwMode="auto">
          <a:xfrm>
            <a:off x="685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smtClean="0"/>
            </a:lvl1pPr>
          </a:lstStyle>
          <a:p>
            <a:pPr>
              <a:defRPr/>
            </a:pPr>
            <a:r>
              <a:rPr lang="en-US"/>
              <a:t>SCO II --- Curs 2January 23, 2001	</a:t>
            </a:r>
          </a:p>
        </p:txBody>
      </p:sp>
      <p:sp>
        <p:nvSpPr>
          <p:cNvPr id="34826" name="Rectangle 10"/>
          <p:cNvSpPr>
            <a:spLocks noGrp="1" noChangeArrowheads="1"/>
          </p:cNvSpPr>
          <p:nvPr>
            <p:ph type="ftr" sz="quarter" idx="3"/>
          </p:nvPr>
        </p:nvSpPr>
        <p:spPr bwMode="auto">
          <a:xfrm>
            <a:off x="31242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000" smtClean="0"/>
            </a:lvl1pPr>
          </a:lstStyle>
          <a:p>
            <a:pPr>
              <a:defRPr/>
            </a:pPr>
            <a:r>
              <a:rPr lang="en-US"/>
              <a:t>SCO II --- Curs 2ECE291</a:t>
            </a:r>
            <a:endParaRPr lang="en-US" sz="1400"/>
          </a:p>
        </p:txBody>
      </p:sp>
      <p:sp>
        <p:nvSpPr>
          <p:cNvPr id="34827" name="Rectangle 11"/>
          <p:cNvSpPr>
            <a:spLocks noGrp="1" noChangeArrowheads="1"/>
          </p:cNvSpPr>
          <p:nvPr>
            <p:ph type="sldNum" sz="quarter" idx="4"/>
          </p:nvPr>
        </p:nvSpPr>
        <p:spPr bwMode="auto">
          <a:xfrm>
            <a:off x="6553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smtClean="0"/>
            </a:lvl1pPr>
          </a:lstStyle>
          <a:p>
            <a:pPr>
              <a:defRPr/>
            </a:pPr>
            <a:fld id="{1DD9081E-1102-4CCD-AAC2-FEA1595AD3FB}" type="slidenum">
              <a:rPr lang="en-US"/>
              <a:pPr>
                <a:defRPr/>
              </a:pPr>
              <a:t>‹#›</a:t>
            </a:fld>
            <a:endParaRPr lang="en-US" sz="1000"/>
          </a:p>
        </p:txBody>
      </p:sp>
      <p:sp>
        <p:nvSpPr>
          <p:cNvPr id="1031" name="AutoShape 16"/>
          <p:cNvSpPr>
            <a:spLocks noChangeArrowheads="1"/>
          </p:cNvSpPr>
          <p:nvPr userDrawn="1"/>
        </p:nvSpPr>
        <p:spPr bwMode="auto">
          <a:xfrm>
            <a:off x="0" y="1044575"/>
            <a:ext cx="9144000" cy="152400"/>
          </a:xfrm>
          <a:prstGeom prst="roundRect">
            <a:avLst>
              <a:gd name="adj" fmla="val 16667"/>
            </a:avLst>
          </a:prstGeom>
          <a:gradFill rotWithShape="0">
            <a:gsLst>
              <a:gs pos="0">
                <a:srgbClr val="660033"/>
              </a:gs>
              <a:gs pos="100000">
                <a:srgbClr val="410020"/>
              </a:gs>
            </a:gsLst>
            <a:path path="shape">
              <a:fillToRect l="50000" t="50000" r="50000" b="50000"/>
            </a:path>
          </a:gra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032" name="Rectangle 17"/>
          <p:cNvSpPr>
            <a:spLocks noChangeArrowheads="1"/>
          </p:cNvSpPr>
          <p:nvPr userDrawn="1"/>
        </p:nvSpPr>
        <p:spPr bwMode="auto">
          <a:xfrm>
            <a:off x="228600" y="0"/>
            <a:ext cx="152400" cy="6858000"/>
          </a:xfrm>
          <a:prstGeom prst="rect">
            <a:avLst/>
          </a:prstGeom>
          <a:gradFill rotWithShape="0">
            <a:gsLst>
              <a:gs pos="0">
                <a:srgbClr val="660033"/>
              </a:gs>
              <a:gs pos="100000">
                <a:srgbClr val="2F0018"/>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r" rtl="0" eaLnBrk="0" fontAlgn="base" hangingPunct="0">
        <a:spcBef>
          <a:spcPct val="0"/>
        </a:spcBef>
        <a:spcAft>
          <a:spcPct val="0"/>
        </a:spcAft>
        <a:defRPr sz="3200" b="1" i="1">
          <a:solidFill>
            <a:srgbClr val="000099"/>
          </a:solidFill>
          <a:latin typeface="+mj-lt"/>
          <a:ea typeface="+mj-ea"/>
          <a:cs typeface="+mj-cs"/>
        </a:defRPr>
      </a:lvl1pPr>
      <a:lvl2pPr algn="r" rtl="0" eaLnBrk="0" fontAlgn="base" hangingPunct="0">
        <a:spcBef>
          <a:spcPct val="0"/>
        </a:spcBef>
        <a:spcAft>
          <a:spcPct val="0"/>
        </a:spcAft>
        <a:defRPr sz="3200" b="1" i="1">
          <a:solidFill>
            <a:srgbClr val="000099"/>
          </a:solidFill>
          <a:latin typeface="Times New Roman" pitchFamily="18" charset="0"/>
        </a:defRPr>
      </a:lvl2pPr>
      <a:lvl3pPr algn="r" rtl="0" eaLnBrk="0" fontAlgn="base" hangingPunct="0">
        <a:spcBef>
          <a:spcPct val="0"/>
        </a:spcBef>
        <a:spcAft>
          <a:spcPct val="0"/>
        </a:spcAft>
        <a:defRPr sz="3200" b="1" i="1">
          <a:solidFill>
            <a:srgbClr val="000099"/>
          </a:solidFill>
          <a:latin typeface="Times New Roman" pitchFamily="18" charset="0"/>
        </a:defRPr>
      </a:lvl3pPr>
      <a:lvl4pPr algn="r" rtl="0" eaLnBrk="0" fontAlgn="base" hangingPunct="0">
        <a:spcBef>
          <a:spcPct val="0"/>
        </a:spcBef>
        <a:spcAft>
          <a:spcPct val="0"/>
        </a:spcAft>
        <a:defRPr sz="3200" b="1" i="1">
          <a:solidFill>
            <a:srgbClr val="000099"/>
          </a:solidFill>
          <a:latin typeface="Times New Roman" pitchFamily="18" charset="0"/>
        </a:defRPr>
      </a:lvl4pPr>
      <a:lvl5pPr algn="r" rtl="0" eaLnBrk="0" fontAlgn="base" hangingPunct="0">
        <a:spcBef>
          <a:spcPct val="0"/>
        </a:spcBef>
        <a:spcAft>
          <a:spcPct val="0"/>
        </a:spcAft>
        <a:defRPr sz="3200" b="1" i="1">
          <a:solidFill>
            <a:srgbClr val="000099"/>
          </a:solidFill>
          <a:latin typeface="Times New Roman" pitchFamily="18" charset="0"/>
        </a:defRPr>
      </a:lvl5pPr>
      <a:lvl6pPr marL="457200" algn="r" rtl="0" eaLnBrk="0" fontAlgn="base" hangingPunct="0">
        <a:spcBef>
          <a:spcPct val="0"/>
        </a:spcBef>
        <a:spcAft>
          <a:spcPct val="0"/>
        </a:spcAft>
        <a:defRPr sz="3200" b="1" i="1">
          <a:solidFill>
            <a:srgbClr val="000099"/>
          </a:solidFill>
          <a:latin typeface="Times New Roman" pitchFamily="18" charset="0"/>
        </a:defRPr>
      </a:lvl6pPr>
      <a:lvl7pPr marL="914400" algn="r" rtl="0" eaLnBrk="0" fontAlgn="base" hangingPunct="0">
        <a:spcBef>
          <a:spcPct val="0"/>
        </a:spcBef>
        <a:spcAft>
          <a:spcPct val="0"/>
        </a:spcAft>
        <a:defRPr sz="3200" b="1" i="1">
          <a:solidFill>
            <a:srgbClr val="000099"/>
          </a:solidFill>
          <a:latin typeface="Times New Roman" pitchFamily="18" charset="0"/>
        </a:defRPr>
      </a:lvl7pPr>
      <a:lvl8pPr marL="1371600" algn="r" rtl="0" eaLnBrk="0" fontAlgn="base" hangingPunct="0">
        <a:spcBef>
          <a:spcPct val="0"/>
        </a:spcBef>
        <a:spcAft>
          <a:spcPct val="0"/>
        </a:spcAft>
        <a:defRPr sz="3200" b="1" i="1">
          <a:solidFill>
            <a:srgbClr val="000099"/>
          </a:solidFill>
          <a:latin typeface="Times New Roman" pitchFamily="18" charset="0"/>
        </a:defRPr>
      </a:lvl8pPr>
      <a:lvl9pPr marL="1828800" algn="r" rtl="0" eaLnBrk="0" fontAlgn="base" hangingPunct="0">
        <a:spcBef>
          <a:spcPct val="0"/>
        </a:spcBef>
        <a:spcAft>
          <a:spcPct val="0"/>
        </a:spcAft>
        <a:defRPr sz="3200" b="1" i="1">
          <a:solidFill>
            <a:srgbClr val="000099"/>
          </a:solidFill>
          <a:latin typeface="Times New Roman" pitchFamily="18" charset="0"/>
        </a:defRPr>
      </a:lvl9pPr>
    </p:titleStyle>
    <p:bodyStyle>
      <a:lvl1pPr marL="342900" indent="-342900" algn="l" rtl="0" eaLnBrk="0" fontAlgn="base" hangingPunct="0">
        <a:spcBef>
          <a:spcPct val="20000"/>
        </a:spcBef>
        <a:spcAft>
          <a:spcPct val="25000"/>
        </a:spcAft>
        <a:buClr>
          <a:schemeClr val="tx2"/>
        </a:buClr>
        <a:buChar char="•"/>
        <a:defRPr sz="2000">
          <a:solidFill>
            <a:schemeClr val="tx1"/>
          </a:solidFill>
          <a:latin typeface="+mn-lt"/>
          <a:ea typeface="+mn-ea"/>
          <a:cs typeface="+mn-cs"/>
        </a:defRPr>
      </a:lvl1pPr>
      <a:lvl2pPr marL="742950" indent="-285750" algn="l" rtl="0" eaLnBrk="0" fontAlgn="base" hangingPunct="0">
        <a:spcBef>
          <a:spcPct val="20000"/>
        </a:spcBef>
        <a:spcAft>
          <a:spcPct val="25000"/>
        </a:spcAft>
        <a:buClr>
          <a:schemeClr val="tx2"/>
        </a:buClr>
        <a:buChar char="–"/>
        <a:defRPr>
          <a:solidFill>
            <a:schemeClr val="tx1"/>
          </a:solidFill>
          <a:latin typeface="+mn-lt"/>
        </a:defRPr>
      </a:lvl2pPr>
      <a:lvl3pPr marL="1143000" indent="-228600" algn="l" rtl="0" eaLnBrk="0" fontAlgn="base" hangingPunct="0">
        <a:spcBef>
          <a:spcPct val="20000"/>
        </a:spcBef>
        <a:spcAft>
          <a:spcPct val="25000"/>
        </a:spcAft>
        <a:buClr>
          <a:schemeClr val="tx2"/>
        </a:buClr>
        <a:buChar char="•"/>
        <a:defRPr>
          <a:solidFill>
            <a:schemeClr val="tx1"/>
          </a:solidFill>
          <a:latin typeface="+mn-lt"/>
        </a:defRPr>
      </a:lvl3pPr>
      <a:lvl4pPr marL="1600200" indent="-228600" algn="l" rtl="0" eaLnBrk="0" fontAlgn="base" hangingPunct="0">
        <a:spcBef>
          <a:spcPct val="20000"/>
        </a:spcBef>
        <a:spcAft>
          <a:spcPct val="25000"/>
        </a:spcAft>
        <a:buClr>
          <a:schemeClr val="tx2"/>
        </a:buClr>
        <a:buChar char="–"/>
        <a:defRPr sz="2000">
          <a:solidFill>
            <a:schemeClr val="tx1"/>
          </a:solidFill>
          <a:latin typeface="+mj-lt"/>
        </a:defRPr>
      </a:lvl4pPr>
      <a:lvl5pPr marL="2057400" indent="-228600" algn="l" rtl="0" eaLnBrk="0" fontAlgn="base" hangingPunct="0">
        <a:spcBef>
          <a:spcPct val="20000"/>
        </a:spcBef>
        <a:spcAft>
          <a:spcPct val="25000"/>
        </a:spcAft>
        <a:buClr>
          <a:schemeClr val="tx2"/>
        </a:buClr>
        <a:buChar char="•"/>
        <a:defRPr sz="2000">
          <a:solidFill>
            <a:schemeClr val="tx1"/>
          </a:solidFill>
          <a:latin typeface="+mj-lt"/>
        </a:defRPr>
      </a:lvl5pPr>
      <a:lvl6pPr marL="2514600" indent="-228600" algn="l" rtl="0" eaLnBrk="0" fontAlgn="base" hangingPunct="0">
        <a:spcBef>
          <a:spcPct val="20000"/>
        </a:spcBef>
        <a:spcAft>
          <a:spcPct val="25000"/>
        </a:spcAft>
        <a:buClr>
          <a:schemeClr val="tx2"/>
        </a:buClr>
        <a:buChar char="•"/>
        <a:defRPr sz="2000">
          <a:solidFill>
            <a:schemeClr val="tx1"/>
          </a:solidFill>
          <a:latin typeface="+mj-lt"/>
        </a:defRPr>
      </a:lvl6pPr>
      <a:lvl7pPr marL="2971800" indent="-228600" algn="l" rtl="0" eaLnBrk="0" fontAlgn="base" hangingPunct="0">
        <a:spcBef>
          <a:spcPct val="20000"/>
        </a:spcBef>
        <a:spcAft>
          <a:spcPct val="25000"/>
        </a:spcAft>
        <a:buClr>
          <a:schemeClr val="tx2"/>
        </a:buClr>
        <a:buChar char="•"/>
        <a:defRPr sz="2000">
          <a:solidFill>
            <a:schemeClr val="tx1"/>
          </a:solidFill>
          <a:latin typeface="+mj-lt"/>
        </a:defRPr>
      </a:lvl7pPr>
      <a:lvl8pPr marL="3429000" indent="-228600" algn="l" rtl="0" eaLnBrk="0" fontAlgn="base" hangingPunct="0">
        <a:spcBef>
          <a:spcPct val="20000"/>
        </a:spcBef>
        <a:spcAft>
          <a:spcPct val="25000"/>
        </a:spcAft>
        <a:buClr>
          <a:schemeClr val="tx2"/>
        </a:buClr>
        <a:buChar char="•"/>
        <a:defRPr sz="2000">
          <a:solidFill>
            <a:schemeClr val="tx1"/>
          </a:solidFill>
          <a:latin typeface="+mj-lt"/>
        </a:defRPr>
      </a:lvl8pPr>
      <a:lvl9pPr marL="3886200" indent="-228600" algn="l" rtl="0" eaLnBrk="0" fontAlgn="base" hangingPunct="0">
        <a:spcBef>
          <a:spcPct val="20000"/>
        </a:spcBef>
        <a:spcAft>
          <a:spcPct val="25000"/>
        </a:spcAft>
        <a:buClr>
          <a:schemeClr val="tx2"/>
        </a:buClr>
        <a:buChar char="•"/>
        <a:defRPr sz="20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p:txBody>
          <a:bodyPr/>
          <a:lstStyle/>
          <a:p>
            <a:r>
              <a:rPr lang="en-US" altLang="en-US" sz="1600" b="1" dirty="0">
                <a:solidFill>
                  <a:srgbClr val="FF9933"/>
                </a:solidFill>
                <a:latin typeface="Book Antiqua" pitchFamily="18" charset="0"/>
              </a:rPr>
              <a:t>Prof. Răzvan Daniel </a:t>
            </a:r>
            <a:r>
              <a:rPr lang="en-US" altLang="en-US" sz="1600" b="1" dirty="0" err="1">
                <a:solidFill>
                  <a:srgbClr val="FF9933"/>
                </a:solidFill>
                <a:latin typeface="Book Antiqua" pitchFamily="18" charset="0"/>
              </a:rPr>
              <a:t>Zota</a:t>
            </a:r>
            <a:r>
              <a:rPr lang="en-US" altLang="en-US" sz="1600" b="1" dirty="0">
                <a:solidFill>
                  <a:srgbClr val="FF9933"/>
                </a:solidFill>
                <a:latin typeface="Book Antiqua" pitchFamily="18" charset="0"/>
              </a:rPr>
              <a:t>, Ph.D.</a:t>
            </a:r>
          </a:p>
          <a:p>
            <a:r>
              <a:rPr lang="en-US" altLang="en-US" sz="1600" b="1" dirty="0">
                <a:solidFill>
                  <a:srgbClr val="FF9933"/>
                </a:solidFill>
                <a:latin typeface="Book Antiqua" pitchFamily="18" charset="0"/>
              </a:rPr>
              <a:t>Bucharest University of Economic Studies</a:t>
            </a:r>
          </a:p>
          <a:p>
            <a:r>
              <a:rPr lang="en-US" altLang="en-US" sz="1600" b="1" dirty="0">
                <a:solidFill>
                  <a:srgbClr val="FF9933"/>
                </a:solidFill>
                <a:latin typeface="Book Antiqua" pitchFamily="18" charset="0"/>
              </a:rPr>
              <a:t>Faculty of Cybernetics, Statistics and Economic Informatics</a:t>
            </a:r>
          </a:p>
          <a:p>
            <a:r>
              <a:rPr lang="en-US" altLang="en-US" sz="1600" b="1" dirty="0">
                <a:solidFill>
                  <a:srgbClr val="FF9933"/>
                </a:solidFill>
                <a:latin typeface="Book Antiqua" pitchFamily="18" charset="0"/>
              </a:rPr>
              <a:t>zota@ase.ro</a:t>
            </a:r>
          </a:p>
          <a:p>
            <a:endParaRPr lang="en-US" altLang="en-US" sz="1600" b="1" dirty="0">
              <a:latin typeface="Book Antiqua" pitchFamily="18" charset="0"/>
            </a:endParaRPr>
          </a:p>
          <a:p>
            <a:r>
              <a:rPr lang="en-US" altLang="en-US" sz="1600" b="1" dirty="0">
                <a:latin typeface="Book Antiqua" pitchFamily="18" charset="0"/>
              </a:rPr>
              <a:t>https://</a:t>
            </a:r>
            <a:r>
              <a:rPr lang="ro-RO" altLang="en-US" sz="1600" b="1" dirty="0">
                <a:latin typeface="Book Antiqua" pitchFamily="18" charset="0"/>
              </a:rPr>
              <a:t>zota</a:t>
            </a:r>
            <a:r>
              <a:rPr lang="en-US" altLang="en-US" sz="1600" b="1" dirty="0">
                <a:latin typeface="Book Antiqua" pitchFamily="18" charset="0"/>
              </a:rPr>
              <a:t>.ase.ro/</a:t>
            </a:r>
            <a:r>
              <a:rPr lang="en-US" altLang="en-US" sz="1600" b="1" dirty="0" err="1">
                <a:latin typeface="Book Antiqua" pitchFamily="18" charset="0"/>
              </a:rPr>
              <a:t>itb</a:t>
            </a:r>
            <a:endParaRPr lang="en-US" altLang="en-US" sz="1600" b="1" dirty="0">
              <a:solidFill>
                <a:srgbClr val="FF3300"/>
              </a:solidFill>
              <a:latin typeface="Book Antiqua" pitchFamily="18" charset="0"/>
            </a:endParaRPr>
          </a:p>
        </p:txBody>
      </p:sp>
      <p:sp>
        <p:nvSpPr>
          <p:cNvPr id="3075" name="Rectangle 5"/>
          <p:cNvSpPr>
            <a:spLocks noGrp="1" noChangeArrowheads="1"/>
          </p:cNvSpPr>
          <p:nvPr>
            <p:ph type="ctrTitle"/>
          </p:nvPr>
        </p:nvSpPr>
        <p:spPr>
          <a:noFill/>
        </p:spPr>
        <p:txBody>
          <a:bodyPr/>
          <a:lstStyle/>
          <a:p>
            <a:pPr algn="ctr"/>
            <a:r>
              <a:rPr lang="en-US" altLang="en-US" i="0" dirty="0"/>
              <a:t>IT Basics</a:t>
            </a:r>
            <a:br>
              <a:rPr lang="en-US" altLang="en-US" i="0" dirty="0"/>
            </a:br>
            <a:r>
              <a:rPr lang="en-US" altLang="en-US" sz="2600" dirty="0"/>
              <a:t>The microprocessor and</a:t>
            </a:r>
            <a:r>
              <a:rPr lang="ro-RO" altLang="en-US" sz="2600" dirty="0"/>
              <a:t> ASM</a:t>
            </a:r>
            <a:endParaRPr lang="en-US" altLang="en-US" sz="2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8E878C2D-7098-4A19-BC87-114A4DDFB14C}" type="slidenum">
              <a:rPr lang="en-US" altLang="en-US" sz="1400"/>
              <a:pPr/>
              <a:t>10</a:t>
            </a:fld>
            <a:endParaRPr lang="en-US" altLang="en-US" sz="1000"/>
          </a:p>
        </p:txBody>
      </p:sp>
      <p:sp>
        <p:nvSpPr>
          <p:cNvPr id="12291" name="Rectangle 2"/>
          <p:cNvSpPr>
            <a:spLocks noGrp="1" noChangeArrowheads="1"/>
          </p:cNvSpPr>
          <p:nvPr>
            <p:ph type="title"/>
          </p:nvPr>
        </p:nvSpPr>
        <p:spPr>
          <a:xfrm>
            <a:off x="762000" y="152400"/>
            <a:ext cx="7993063" cy="874713"/>
          </a:xfrm>
        </p:spPr>
        <p:txBody>
          <a:bodyPr/>
          <a:lstStyle/>
          <a:p>
            <a:r>
              <a:rPr lang="en-US" altLang="en-US" sz="2400" dirty="0">
                <a:latin typeface="Garamond" pitchFamily="18" charset="0"/>
              </a:rPr>
              <a:t>General purpose registers</a:t>
            </a:r>
            <a:endParaRPr lang="en-US" altLang="en-US" dirty="0">
              <a:latin typeface="Garamond" pitchFamily="18" charset="0"/>
            </a:endParaRPr>
          </a:p>
        </p:txBody>
      </p:sp>
      <p:grpSp>
        <p:nvGrpSpPr>
          <p:cNvPr id="12292" name="Group 83"/>
          <p:cNvGrpSpPr>
            <a:grpSpLocks/>
          </p:cNvGrpSpPr>
          <p:nvPr/>
        </p:nvGrpSpPr>
        <p:grpSpPr bwMode="auto">
          <a:xfrm>
            <a:off x="2157413" y="1590675"/>
            <a:ext cx="4849819" cy="3108325"/>
            <a:chOff x="1470" y="2002"/>
            <a:chExt cx="3055" cy="1958"/>
          </a:xfrm>
        </p:grpSpPr>
        <p:sp>
          <p:nvSpPr>
            <p:cNvPr id="12294" name="Text Box 84"/>
            <p:cNvSpPr txBox="1">
              <a:spLocks noChangeArrowheads="1"/>
            </p:cNvSpPr>
            <p:nvPr/>
          </p:nvSpPr>
          <p:spPr bwMode="auto">
            <a:xfrm>
              <a:off x="3549" y="2871"/>
              <a:ext cx="721"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dirty="0">
                  <a:latin typeface="Garamond" pitchFamily="18" charset="0"/>
                </a:rPr>
                <a:t>Base pointer</a:t>
              </a:r>
            </a:p>
          </p:txBody>
        </p:sp>
        <p:sp>
          <p:nvSpPr>
            <p:cNvPr id="12295" name="Rectangle 85"/>
            <p:cNvSpPr>
              <a:spLocks noChangeArrowheads="1"/>
            </p:cNvSpPr>
            <p:nvPr/>
          </p:nvSpPr>
          <p:spPr bwMode="auto">
            <a:xfrm>
              <a:off x="2646" y="2409"/>
              <a:ext cx="840"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2296" name="Rectangle 86"/>
            <p:cNvSpPr>
              <a:spLocks noChangeArrowheads="1"/>
            </p:cNvSpPr>
            <p:nvPr/>
          </p:nvSpPr>
          <p:spPr bwMode="auto">
            <a:xfrm>
              <a:off x="1822" y="2409"/>
              <a:ext cx="825"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2297" name="Rectangle 87"/>
            <p:cNvSpPr>
              <a:spLocks noChangeArrowheads="1"/>
            </p:cNvSpPr>
            <p:nvPr/>
          </p:nvSpPr>
          <p:spPr bwMode="auto">
            <a:xfrm>
              <a:off x="2646" y="2857"/>
              <a:ext cx="848"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2298" name="Rectangle 88"/>
            <p:cNvSpPr>
              <a:spLocks noChangeArrowheads="1"/>
            </p:cNvSpPr>
            <p:nvPr/>
          </p:nvSpPr>
          <p:spPr bwMode="auto">
            <a:xfrm>
              <a:off x="1822" y="2857"/>
              <a:ext cx="825"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2299" name="Text Box 89"/>
            <p:cNvSpPr txBox="1">
              <a:spLocks noChangeArrowheads="1"/>
            </p:cNvSpPr>
            <p:nvPr/>
          </p:nvSpPr>
          <p:spPr bwMode="auto">
            <a:xfrm>
              <a:off x="2882" y="2002"/>
              <a:ext cx="40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16 bi</a:t>
              </a:r>
              <a:r>
                <a:rPr lang="ro-RO" altLang="en-US" sz="1400" b="1">
                  <a:latin typeface="Garamond" pitchFamily="18" charset="0"/>
                </a:rPr>
                <a:t>ţi</a:t>
              </a:r>
              <a:endParaRPr lang="en-US" altLang="en-US">
                <a:latin typeface="Garamond" pitchFamily="18" charset="0"/>
              </a:endParaRPr>
            </a:p>
          </p:txBody>
        </p:sp>
        <p:sp>
          <p:nvSpPr>
            <p:cNvPr id="12300" name="Text Box 90"/>
            <p:cNvSpPr txBox="1">
              <a:spLocks noChangeArrowheads="1"/>
            </p:cNvSpPr>
            <p:nvPr/>
          </p:nvSpPr>
          <p:spPr bwMode="auto">
            <a:xfrm>
              <a:off x="2926" y="2186"/>
              <a:ext cx="24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SP</a:t>
              </a:r>
              <a:endParaRPr lang="en-US" altLang="en-US">
                <a:latin typeface="Garamond" pitchFamily="18" charset="0"/>
              </a:endParaRPr>
            </a:p>
          </p:txBody>
        </p:sp>
        <p:sp>
          <p:nvSpPr>
            <p:cNvPr id="12301" name="Line 91"/>
            <p:cNvSpPr>
              <a:spLocks noChangeShapeType="1"/>
            </p:cNvSpPr>
            <p:nvPr/>
          </p:nvSpPr>
          <p:spPr bwMode="auto">
            <a:xfrm>
              <a:off x="2645" y="2339"/>
              <a:ext cx="834"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2" name="Text Box 92"/>
            <p:cNvSpPr txBox="1">
              <a:spLocks noChangeArrowheads="1"/>
            </p:cNvSpPr>
            <p:nvPr/>
          </p:nvSpPr>
          <p:spPr bwMode="auto">
            <a:xfrm>
              <a:off x="1470" y="2439"/>
              <a:ext cx="32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ESP</a:t>
              </a:r>
            </a:p>
          </p:txBody>
        </p:sp>
        <p:sp>
          <p:nvSpPr>
            <p:cNvPr id="12303" name="Text Box 93"/>
            <p:cNvSpPr txBox="1">
              <a:spLocks noChangeArrowheads="1"/>
            </p:cNvSpPr>
            <p:nvPr/>
          </p:nvSpPr>
          <p:spPr bwMode="auto">
            <a:xfrm>
              <a:off x="3541" y="2431"/>
              <a:ext cx="750"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dirty="0">
                  <a:latin typeface="Garamond" pitchFamily="18" charset="0"/>
                </a:rPr>
                <a:t>Stack pointer</a:t>
              </a:r>
            </a:p>
          </p:txBody>
        </p:sp>
        <p:sp>
          <p:nvSpPr>
            <p:cNvPr id="12304" name="Text Box 94"/>
            <p:cNvSpPr txBox="1">
              <a:spLocks noChangeArrowheads="1"/>
            </p:cNvSpPr>
            <p:nvPr/>
          </p:nvSpPr>
          <p:spPr bwMode="auto">
            <a:xfrm>
              <a:off x="1470" y="2871"/>
              <a:ext cx="34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EBP</a:t>
              </a:r>
            </a:p>
          </p:txBody>
        </p:sp>
        <p:grpSp>
          <p:nvGrpSpPr>
            <p:cNvPr id="12305" name="Group 95"/>
            <p:cNvGrpSpPr>
              <a:grpSpLocks/>
            </p:cNvGrpSpPr>
            <p:nvPr/>
          </p:nvGrpSpPr>
          <p:grpSpPr bwMode="auto">
            <a:xfrm>
              <a:off x="2645" y="2642"/>
              <a:ext cx="834" cy="192"/>
              <a:chOff x="2046" y="2208"/>
              <a:chExt cx="834" cy="192"/>
            </a:xfrm>
          </p:grpSpPr>
          <p:sp>
            <p:nvSpPr>
              <p:cNvPr id="12323" name="Text Box 96"/>
              <p:cNvSpPr txBox="1">
                <a:spLocks noChangeArrowheads="1"/>
              </p:cNvSpPr>
              <p:nvPr/>
            </p:nvSpPr>
            <p:spPr bwMode="auto">
              <a:xfrm>
                <a:off x="2327" y="2208"/>
                <a:ext cx="26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BP</a:t>
                </a:r>
                <a:endParaRPr lang="en-US" altLang="en-US">
                  <a:latin typeface="Garamond" pitchFamily="18" charset="0"/>
                </a:endParaRPr>
              </a:p>
            </p:txBody>
          </p:sp>
          <p:sp>
            <p:nvSpPr>
              <p:cNvPr id="12324" name="Line 97"/>
              <p:cNvSpPr>
                <a:spLocks noChangeShapeType="1"/>
              </p:cNvSpPr>
              <p:nvPr/>
            </p:nvSpPr>
            <p:spPr bwMode="auto">
              <a:xfrm>
                <a:off x="2046" y="2361"/>
                <a:ext cx="834"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306" name="Line 98"/>
            <p:cNvSpPr>
              <a:spLocks noChangeShapeType="1"/>
            </p:cNvSpPr>
            <p:nvPr/>
          </p:nvSpPr>
          <p:spPr bwMode="auto">
            <a:xfrm>
              <a:off x="3479" y="2035"/>
              <a:ext cx="0" cy="338"/>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7" name="Line 99"/>
            <p:cNvSpPr>
              <a:spLocks noChangeShapeType="1"/>
            </p:cNvSpPr>
            <p:nvPr/>
          </p:nvSpPr>
          <p:spPr bwMode="auto">
            <a:xfrm flipV="1">
              <a:off x="2637" y="2054"/>
              <a:ext cx="0" cy="324"/>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8" name="Line 100"/>
            <p:cNvSpPr>
              <a:spLocks noChangeShapeType="1"/>
            </p:cNvSpPr>
            <p:nvPr/>
          </p:nvSpPr>
          <p:spPr bwMode="auto">
            <a:xfrm>
              <a:off x="2645" y="2171"/>
              <a:ext cx="834"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9" name="Text Box 101"/>
            <p:cNvSpPr txBox="1">
              <a:spLocks noChangeArrowheads="1"/>
            </p:cNvSpPr>
            <p:nvPr/>
          </p:nvSpPr>
          <p:spPr bwMode="auto">
            <a:xfrm>
              <a:off x="3549" y="3303"/>
              <a:ext cx="976"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dirty="0">
                  <a:latin typeface="Garamond" pitchFamily="18" charset="0"/>
                </a:rPr>
                <a:t>Destination index</a:t>
              </a:r>
            </a:p>
          </p:txBody>
        </p:sp>
        <p:sp>
          <p:nvSpPr>
            <p:cNvPr id="12310" name="Rectangle 102"/>
            <p:cNvSpPr>
              <a:spLocks noChangeArrowheads="1"/>
            </p:cNvSpPr>
            <p:nvPr/>
          </p:nvSpPr>
          <p:spPr bwMode="auto">
            <a:xfrm>
              <a:off x="2646" y="3289"/>
              <a:ext cx="848"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2311" name="Rectangle 103"/>
            <p:cNvSpPr>
              <a:spLocks noChangeArrowheads="1"/>
            </p:cNvSpPr>
            <p:nvPr/>
          </p:nvSpPr>
          <p:spPr bwMode="auto">
            <a:xfrm>
              <a:off x="1822" y="3289"/>
              <a:ext cx="825"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2312" name="Text Box 104"/>
            <p:cNvSpPr txBox="1">
              <a:spLocks noChangeArrowheads="1"/>
            </p:cNvSpPr>
            <p:nvPr/>
          </p:nvSpPr>
          <p:spPr bwMode="auto">
            <a:xfrm>
              <a:off x="1470" y="3303"/>
              <a:ext cx="32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EDI</a:t>
              </a:r>
            </a:p>
          </p:txBody>
        </p:sp>
        <p:grpSp>
          <p:nvGrpSpPr>
            <p:cNvPr id="12313" name="Group 105"/>
            <p:cNvGrpSpPr>
              <a:grpSpLocks/>
            </p:cNvGrpSpPr>
            <p:nvPr/>
          </p:nvGrpSpPr>
          <p:grpSpPr bwMode="auto">
            <a:xfrm>
              <a:off x="2645" y="3074"/>
              <a:ext cx="834" cy="192"/>
              <a:chOff x="2046" y="2208"/>
              <a:chExt cx="834" cy="192"/>
            </a:xfrm>
          </p:grpSpPr>
          <p:sp>
            <p:nvSpPr>
              <p:cNvPr id="12321" name="Text Box 106"/>
              <p:cNvSpPr txBox="1">
                <a:spLocks noChangeArrowheads="1"/>
              </p:cNvSpPr>
              <p:nvPr/>
            </p:nvSpPr>
            <p:spPr bwMode="auto">
              <a:xfrm>
                <a:off x="2327" y="2208"/>
                <a:ext cx="24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DI</a:t>
                </a:r>
                <a:endParaRPr lang="en-US" altLang="en-US">
                  <a:latin typeface="Garamond" pitchFamily="18" charset="0"/>
                </a:endParaRPr>
              </a:p>
            </p:txBody>
          </p:sp>
          <p:sp>
            <p:nvSpPr>
              <p:cNvPr id="12322" name="Line 107"/>
              <p:cNvSpPr>
                <a:spLocks noChangeShapeType="1"/>
              </p:cNvSpPr>
              <p:nvPr/>
            </p:nvSpPr>
            <p:spPr bwMode="auto">
              <a:xfrm>
                <a:off x="2046" y="2361"/>
                <a:ext cx="834"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314" name="Text Box 108"/>
            <p:cNvSpPr txBox="1">
              <a:spLocks noChangeArrowheads="1"/>
            </p:cNvSpPr>
            <p:nvPr/>
          </p:nvSpPr>
          <p:spPr bwMode="auto">
            <a:xfrm>
              <a:off x="3549" y="3735"/>
              <a:ext cx="737"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dirty="0">
                  <a:latin typeface="Garamond" pitchFamily="18" charset="0"/>
                </a:rPr>
                <a:t>Source index</a:t>
              </a:r>
            </a:p>
          </p:txBody>
        </p:sp>
        <p:sp>
          <p:nvSpPr>
            <p:cNvPr id="12315" name="Rectangle 109"/>
            <p:cNvSpPr>
              <a:spLocks noChangeArrowheads="1"/>
            </p:cNvSpPr>
            <p:nvPr/>
          </p:nvSpPr>
          <p:spPr bwMode="auto">
            <a:xfrm>
              <a:off x="2646" y="3721"/>
              <a:ext cx="848"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2316" name="Rectangle 110"/>
            <p:cNvSpPr>
              <a:spLocks noChangeArrowheads="1"/>
            </p:cNvSpPr>
            <p:nvPr/>
          </p:nvSpPr>
          <p:spPr bwMode="auto">
            <a:xfrm>
              <a:off x="1822" y="3721"/>
              <a:ext cx="825"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2317" name="Text Box 111"/>
            <p:cNvSpPr txBox="1">
              <a:spLocks noChangeArrowheads="1"/>
            </p:cNvSpPr>
            <p:nvPr/>
          </p:nvSpPr>
          <p:spPr bwMode="auto">
            <a:xfrm>
              <a:off x="1470" y="3735"/>
              <a:ext cx="29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ESI</a:t>
              </a:r>
            </a:p>
          </p:txBody>
        </p:sp>
        <p:grpSp>
          <p:nvGrpSpPr>
            <p:cNvPr id="12318" name="Group 112"/>
            <p:cNvGrpSpPr>
              <a:grpSpLocks/>
            </p:cNvGrpSpPr>
            <p:nvPr/>
          </p:nvGrpSpPr>
          <p:grpSpPr bwMode="auto">
            <a:xfrm>
              <a:off x="2645" y="3506"/>
              <a:ext cx="834" cy="192"/>
              <a:chOff x="2046" y="2208"/>
              <a:chExt cx="834" cy="192"/>
            </a:xfrm>
          </p:grpSpPr>
          <p:sp>
            <p:nvSpPr>
              <p:cNvPr id="12319" name="Text Box 113"/>
              <p:cNvSpPr txBox="1">
                <a:spLocks noChangeArrowheads="1"/>
              </p:cNvSpPr>
              <p:nvPr/>
            </p:nvSpPr>
            <p:spPr bwMode="auto">
              <a:xfrm>
                <a:off x="2327" y="2208"/>
                <a:ext cx="21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SI</a:t>
                </a:r>
                <a:endParaRPr lang="en-US" altLang="en-US">
                  <a:latin typeface="Garamond" pitchFamily="18" charset="0"/>
                </a:endParaRPr>
              </a:p>
            </p:txBody>
          </p:sp>
          <p:sp>
            <p:nvSpPr>
              <p:cNvPr id="12320" name="Line 114"/>
              <p:cNvSpPr>
                <a:spLocks noChangeShapeType="1"/>
              </p:cNvSpPr>
              <p:nvPr/>
            </p:nvSpPr>
            <p:spPr bwMode="auto">
              <a:xfrm>
                <a:off x="2046" y="2361"/>
                <a:ext cx="834"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293" name="Rectangle 115"/>
          <p:cNvSpPr>
            <a:spLocks noChangeArrowheads="1"/>
          </p:cNvSpPr>
          <p:nvPr/>
        </p:nvSpPr>
        <p:spPr bwMode="auto">
          <a:xfrm>
            <a:off x="2724150" y="5000625"/>
            <a:ext cx="393088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u="sng" dirty="0" err="1">
                <a:latin typeface="Garamond" pitchFamily="18" charset="0"/>
              </a:rPr>
              <a:t>Obs</a:t>
            </a:r>
            <a:r>
              <a:rPr lang="en-US" altLang="en-US" sz="1400" u="sng" dirty="0">
                <a:latin typeface="Garamond" pitchFamily="18" charset="0"/>
              </a:rPr>
              <a:t>:</a:t>
            </a:r>
            <a:endParaRPr lang="en-US" altLang="en-US" sz="1400" dirty="0">
              <a:latin typeface="Garamond" pitchFamily="18" charset="0"/>
            </a:endParaRPr>
          </a:p>
          <a:p>
            <a:r>
              <a:rPr lang="en-US" altLang="en-US" sz="1400" dirty="0">
                <a:latin typeface="Garamond" pitchFamily="18" charset="0"/>
              </a:rPr>
              <a:t>32 bit registers do not appear for 8086, 8088, 80286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5FD30C45-83C3-4741-9B0F-BEEF9C3564DA}" type="slidenum">
              <a:rPr lang="en-US" altLang="en-US" sz="1400"/>
              <a:pPr/>
              <a:t>11</a:t>
            </a:fld>
            <a:endParaRPr lang="en-US" altLang="en-US" sz="1000"/>
          </a:p>
        </p:txBody>
      </p:sp>
      <p:sp>
        <p:nvSpPr>
          <p:cNvPr id="13315" name="Rectangle 2"/>
          <p:cNvSpPr>
            <a:spLocks noGrp="1" noChangeArrowheads="1"/>
          </p:cNvSpPr>
          <p:nvPr>
            <p:ph type="title"/>
          </p:nvPr>
        </p:nvSpPr>
        <p:spPr/>
        <p:txBody>
          <a:bodyPr/>
          <a:lstStyle/>
          <a:p>
            <a:r>
              <a:rPr lang="en-US" altLang="en-US" sz="3600" dirty="0">
                <a:latin typeface="Garamond" pitchFamily="18" charset="0"/>
              </a:rPr>
              <a:t>General purpose registers</a:t>
            </a:r>
            <a:endParaRPr lang="en-US" altLang="en-US" dirty="0">
              <a:latin typeface="Garamond" pitchFamily="18" charset="0"/>
            </a:endParaRPr>
          </a:p>
        </p:txBody>
      </p:sp>
      <p:sp>
        <p:nvSpPr>
          <p:cNvPr id="13316" name="Rectangle 3"/>
          <p:cNvSpPr>
            <a:spLocks noGrp="1" noChangeArrowheads="1"/>
          </p:cNvSpPr>
          <p:nvPr>
            <p:ph type="body" idx="1"/>
          </p:nvPr>
        </p:nvSpPr>
        <p:spPr>
          <a:xfrm>
            <a:off x="685800" y="1385888"/>
            <a:ext cx="8077200" cy="4710112"/>
          </a:xfrm>
        </p:spPr>
        <p:txBody>
          <a:bodyPr/>
          <a:lstStyle/>
          <a:p>
            <a:pPr>
              <a:spcAft>
                <a:spcPct val="20000"/>
              </a:spcAft>
            </a:pPr>
            <a:r>
              <a:rPr lang="en-US" altLang="en-US" sz="1800" dirty="0">
                <a:solidFill>
                  <a:srgbClr val="000099"/>
                </a:solidFill>
                <a:latin typeface="Garamond" pitchFamily="18" charset="0"/>
              </a:rPr>
              <a:t>AX (accumulator)</a:t>
            </a:r>
            <a:r>
              <a:rPr lang="en-US" altLang="en-US" sz="1800" dirty="0">
                <a:latin typeface="Garamond" pitchFamily="18" charset="0"/>
              </a:rPr>
              <a:t> The AX register usually contains the result obtained from a arithmetic/logic operation (see also EAX, AH, or AL)</a:t>
            </a:r>
          </a:p>
          <a:p>
            <a:pPr>
              <a:spcAft>
                <a:spcPct val="20000"/>
              </a:spcAft>
            </a:pPr>
            <a:r>
              <a:rPr lang="en-US" altLang="en-US" sz="1800" dirty="0">
                <a:solidFill>
                  <a:srgbClr val="000099"/>
                </a:solidFill>
                <a:latin typeface="Garamond" pitchFamily="18" charset="0"/>
              </a:rPr>
              <a:t>BX (base)</a:t>
            </a:r>
            <a:r>
              <a:rPr lang="en-US" altLang="en-US" sz="1800" dirty="0">
                <a:latin typeface="Garamond" pitchFamily="18" charset="0"/>
              </a:rPr>
              <a:t> The BX register usually contains the base address (offset) of the data in memory (see also EBX, BH, BL)</a:t>
            </a:r>
          </a:p>
          <a:p>
            <a:pPr>
              <a:spcAft>
                <a:spcPct val="20000"/>
              </a:spcAft>
            </a:pPr>
            <a:r>
              <a:rPr lang="en-US" altLang="en-US" sz="1800" dirty="0">
                <a:solidFill>
                  <a:srgbClr val="000099"/>
                </a:solidFill>
                <a:latin typeface="Garamond" pitchFamily="18" charset="0"/>
              </a:rPr>
              <a:t>CX (count)</a:t>
            </a:r>
            <a:r>
              <a:rPr lang="en-US" altLang="en-US" sz="1800" dirty="0">
                <a:latin typeface="Garamond" pitchFamily="18" charset="0"/>
              </a:rPr>
              <a:t> The specialty of the CX register is counting. It plays the counter role for some specific instructions (see LOOP instruction).</a:t>
            </a:r>
          </a:p>
          <a:p>
            <a:pPr>
              <a:spcAft>
                <a:spcPct val="20000"/>
              </a:spcAft>
            </a:pPr>
            <a:r>
              <a:rPr lang="en-US" altLang="en-US" sz="1800" dirty="0">
                <a:solidFill>
                  <a:srgbClr val="000099"/>
                </a:solidFill>
                <a:latin typeface="Garamond" pitchFamily="18" charset="0"/>
              </a:rPr>
              <a:t>DX (data)</a:t>
            </a:r>
            <a:r>
              <a:rPr lang="en-US" altLang="en-US" sz="1800" dirty="0">
                <a:latin typeface="Garamond" pitchFamily="18" charset="0"/>
              </a:rPr>
              <a:t> The DX register has some specific properties correlated with multiplying and dividing, such as:</a:t>
            </a:r>
          </a:p>
          <a:p>
            <a:pPr lvl="1">
              <a:spcAft>
                <a:spcPct val="20000"/>
              </a:spcAft>
            </a:pPr>
            <a:r>
              <a:rPr lang="en-US" altLang="en-US" dirty="0">
                <a:latin typeface="Garamond" pitchFamily="18" charset="0"/>
              </a:rPr>
              <a:t>It contains the most significant part of the result in case of multiplying two numbers on 16 or 32 bits; </a:t>
            </a:r>
          </a:p>
          <a:p>
            <a:pPr lvl="1">
              <a:spcAft>
                <a:spcPct val="20000"/>
              </a:spcAft>
            </a:pPr>
            <a:r>
              <a:rPr lang="en-US" altLang="en-US" dirty="0">
                <a:latin typeface="Garamond" pitchFamily="18" charset="0"/>
              </a:rPr>
              <a:t>It contains the most significant part of the divider before the division; </a:t>
            </a:r>
          </a:p>
          <a:p>
            <a:pPr lvl="1">
              <a:spcAft>
                <a:spcPct val="20000"/>
              </a:spcAft>
            </a:pPr>
            <a:r>
              <a:rPr lang="en-US" altLang="en-US" dirty="0">
                <a:latin typeface="Garamond" pitchFamily="18" charset="0"/>
              </a:rPr>
              <a:t>It contains the I/O port for some I/O instructions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5577D5D6-E2B9-4547-ADDA-39A42BAF4063}" type="slidenum">
              <a:rPr lang="en-US" altLang="en-US" sz="1400"/>
              <a:pPr/>
              <a:t>12</a:t>
            </a:fld>
            <a:endParaRPr lang="en-US" altLang="en-US" sz="1000"/>
          </a:p>
        </p:txBody>
      </p:sp>
      <p:sp>
        <p:nvSpPr>
          <p:cNvPr id="14339" name="Rectangle 2"/>
          <p:cNvSpPr>
            <a:spLocks noGrp="1" noChangeArrowheads="1"/>
          </p:cNvSpPr>
          <p:nvPr>
            <p:ph type="title"/>
          </p:nvPr>
        </p:nvSpPr>
        <p:spPr/>
        <p:txBody>
          <a:bodyPr/>
          <a:lstStyle/>
          <a:p>
            <a:r>
              <a:rPr lang="en-US" altLang="en-US" sz="3300" dirty="0">
                <a:latin typeface="Garamond" pitchFamily="18" charset="0"/>
              </a:rPr>
              <a:t>Pointer and index registers</a:t>
            </a:r>
            <a:endParaRPr lang="en-US" altLang="en-US" dirty="0">
              <a:latin typeface="Garamond" pitchFamily="18" charset="0"/>
            </a:endParaRPr>
          </a:p>
        </p:txBody>
      </p:sp>
      <p:sp>
        <p:nvSpPr>
          <p:cNvPr id="14340" name="Rectangle 3"/>
          <p:cNvSpPr>
            <a:spLocks noGrp="1" noChangeArrowheads="1"/>
          </p:cNvSpPr>
          <p:nvPr>
            <p:ph type="body" idx="1"/>
          </p:nvPr>
        </p:nvSpPr>
        <p:spPr>
          <a:xfrm>
            <a:off x="685800" y="1209675"/>
            <a:ext cx="8099425" cy="4710113"/>
          </a:xfrm>
        </p:spPr>
        <p:txBody>
          <a:bodyPr/>
          <a:lstStyle/>
          <a:p>
            <a:r>
              <a:rPr lang="en-US" altLang="en-US" sz="1800" dirty="0">
                <a:solidFill>
                  <a:srgbClr val="000099"/>
                </a:solidFill>
                <a:latin typeface="Garamond" pitchFamily="18" charset="0"/>
              </a:rPr>
              <a:t>SP (stack pointer) </a:t>
            </a:r>
            <a:r>
              <a:rPr lang="en-US" altLang="en-US" sz="1800" dirty="0">
                <a:latin typeface="Garamond" pitchFamily="18" charset="0"/>
              </a:rPr>
              <a:t> The least “general”, used to address data in a memory region of LIFO (last-in, first-out) type: </a:t>
            </a:r>
            <a:r>
              <a:rPr lang="en-US" altLang="en-US" sz="1800" b="1" i="1" dirty="0">
                <a:latin typeface="Garamond" pitchFamily="18" charset="0"/>
              </a:rPr>
              <a:t>the stack</a:t>
            </a:r>
            <a:r>
              <a:rPr lang="en-US" altLang="en-US" sz="1800" dirty="0">
                <a:latin typeface="Garamond" pitchFamily="18" charset="0"/>
              </a:rPr>
              <a:t>. It is modified in the following cases: </a:t>
            </a:r>
          </a:p>
          <a:p>
            <a:pPr lvl="1"/>
            <a:r>
              <a:rPr lang="en-US" altLang="en-US" sz="1400" dirty="0">
                <a:latin typeface="Garamond" pitchFamily="18" charset="0"/>
              </a:rPr>
              <a:t>As a result of PUSH and POP instructions;</a:t>
            </a:r>
          </a:p>
          <a:p>
            <a:pPr lvl="1"/>
            <a:r>
              <a:rPr lang="en-US" altLang="en-US" sz="1400" dirty="0">
                <a:latin typeface="Garamond" pitchFamily="18" charset="0"/>
              </a:rPr>
              <a:t>A sub-routine CALL or a return (RET) from a sub-routine of a program;</a:t>
            </a:r>
          </a:p>
          <a:p>
            <a:pPr lvl="1"/>
            <a:r>
              <a:rPr lang="en-US" altLang="en-US" sz="1400" dirty="0">
                <a:latin typeface="Garamond" pitchFamily="18" charset="0"/>
              </a:rPr>
              <a:t>Some system resources (the keyboard or internal clock) are using the stack when they interrupt the microprocessor.</a:t>
            </a:r>
          </a:p>
          <a:p>
            <a:r>
              <a:rPr lang="en-US" altLang="en-US" sz="1800" dirty="0">
                <a:solidFill>
                  <a:srgbClr val="000099"/>
                </a:solidFill>
                <a:latin typeface="Garamond" pitchFamily="18" charset="0"/>
              </a:rPr>
              <a:t>BP (base pointer)</a:t>
            </a:r>
            <a:r>
              <a:rPr lang="en-US" altLang="en-US" sz="1800" dirty="0">
                <a:latin typeface="Garamond" pitchFamily="18" charset="0"/>
              </a:rPr>
              <a:t> Used to address a data array in the stack (it is referring to SS-stack segment)</a:t>
            </a:r>
          </a:p>
          <a:p>
            <a:r>
              <a:rPr lang="en-US" altLang="en-US" sz="1800" dirty="0">
                <a:solidFill>
                  <a:srgbClr val="000099"/>
                </a:solidFill>
                <a:latin typeface="Garamond" pitchFamily="18" charset="0"/>
              </a:rPr>
              <a:t>SI (source index)</a:t>
            </a:r>
            <a:r>
              <a:rPr lang="en-US" altLang="en-US" sz="1800" dirty="0">
                <a:latin typeface="Garamond" pitchFamily="18" charset="0"/>
              </a:rPr>
              <a:t> – can be used to address indirectly data</a:t>
            </a:r>
          </a:p>
          <a:p>
            <a:r>
              <a:rPr lang="en-US" altLang="en-US" sz="1800" dirty="0">
                <a:solidFill>
                  <a:srgbClr val="000099"/>
                </a:solidFill>
                <a:latin typeface="Garamond" pitchFamily="18" charset="0"/>
              </a:rPr>
              <a:t>DI (destination index)</a:t>
            </a:r>
            <a:r>
              <a:rPr lang="en-US" altLang="en-US" sz="1800" dirty="0">
                <a:latin typeface="Garamond" pitchFamily="18" charset="0"/>
              </a:rPr>
              <a:t> same as SI</a:t>
            </a:r>
          </a:p>
          <a:p>
            <a:r>
              <a:rPr lang="en-US" altLang="en-US" sz="1800" dirty="0">
                <a:solidFill>
                  <a:srgbClr val="000099"/>
                </a:solidFill>
                <a:latin typeface="Garamond" pitchFamily="18" charset="0"/>
              </a:rPr>
              <a:t>IP (instruction pointer)</a:t>
            </a:r>
            <a:r>
              <a:rPr lang="en-US" altLang="en-US" sz="1800" dirty="0">
                <a:latin typeface="Garamond" pitchFamily="18" charset="0"/>
              </a:rPr>
              <a:t> It is always used to point to the next instruction to be execute by the microprocessor</a:t>
            </a:r>
            <a:endParaRPr lang="en-US" altLang="en-US" dirty="0">
              <a:latin typeface="Garamond"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38FE487D-A736-4498-A8B2-D98CB38DCE03}" type="slidenum">
              <a:rPr lang="en-US" altLang="en-US" sz="1400"/>
              <a:pPr/>
              <a:t>13</a:t>
            </a:fld>
            <a:endParaRPr lang="en-US" altLang="en-US" sz="1000"/>
          </a:p>
        </p:txBody>
      </p:sp>
      <p:sp>
        <p:nvSpPr>
          <p:cNvPr id="15363" name="Rectangle 2"/>
          <p:cNvSpPr>
            <a:spLocks noGrp="1" noChangeArrowheads="1"/>
          </p:cNvSpPr>
          <p:nvPr>
            <p:ph type="title"/>
          </p:nvPr>
        </p:nvSpPr>
        <p:spPr>
          <a:xfrm>
            <a:off x="762000" y="152400"/>
            <a:ext cx="8077200" cy="874713"/>
          </a:xfrm>
        </p:spPr>
        <p:txBody>
          <a:bodyPr/>
          <a:lstStyle/>
          <a:p>
            <a:r>
              <a:rPr lang="en-US" altLang="en-US" dirty="0">
                <a:latin typeface="Garamond" pitchFamily="18" charset="0"/>
              </a:rPr>
              <a:t>The stack</a:t>
            </a:r>
          </a:p>
        </p:txBody>
      </p:sp>
      <p:grpSp>
        <p:nvGrpSpPr>
          <p:cNvPr id="15364" name="Group 104"/>
          <p:cNvGrpSpPr>
            <a:grpSpLocks/>
          </p:cNvGrpSpPr>
          <p:nvPr/>
        </p:nvGrpSpPr>
        <p:grpSpPr bwMode="auto">
          <a:xfrm>
            <a:off x="782638" y="2144713"/>
            <a:ext cx="7553325" cy="3995738"/>
            <a:chOff x="493" y="1351"/>
            <a:chExt cx="4758" cy="2517"/>
          </a:xfrm>
        </p:grpSpPr>
        <p:sp>
          <p:nvSpPr>
            <p:cNvPr id="15365" name="Rectangle 20"/>
            <p:cNvSpPr>
              <a:spLocks noChangeArrowheads="1"/>
            </p:cNvSpPr>
            <p:nvPr/>
          </p:nvSpPr>
          <p:spPr bwMode="auto">
            <a:xfrm>
              <a:off x="2260" y="1567"/>
              <a:ext cx="1541"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5366" name="Rectangle 21"/>
            <p:cNvSpPr>
              <a:spLocks noChangeArrowheads="1"/>
            </p:cNvSpPr>
            <p:nvPr/>
          </p:nvSpPr>
          <p:spPr bwMode="auto">
            <a:xfrm>
              <a:off x="2260" y="1767"/>
              <a:ext cx="1541"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5367" name="Rectangle 22"/>
            <p:cNvSpPr>
              <a:spLocks noChangeArrowheads="1"/>
            </p:cNvSpPr>
            <p:nvPr/>
          </p:nvSpPr>
          <p:spPr bwMode="auto">
            <a:xfrm>
              <a:off x="2260" y="1967"/>
              <a:ext cx="1541"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5368" name="Text Box 30"/>
            <p:cNvSpPr txBox="1">
              <a:spLocks noChangeArrowheads="1"/>
            </p:cNvSpPr>
            <p:nvPr/>
          </p:nvSpPr>
          <p:spPr bwMode="auto">
            <a:xfrm>
              <a:off x="2632" y="1351"/>
              <a:ext cx="82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dirty="0">
                  <a:latin typeface="Garamond" pitchFamily="18" charset="0"/>
                </a:rPr>
                <a:t>Stack segment</a:t>
              </a:r>
              <a:endParaRPr lang="en-US" altLang="en-US" sz="1400" dirty="0">
                <a:latin typeface="Garamond" pitchFamily="18" charset="0"/>
              </a:endParaRPr>
            </a:p>
          </p:txBody>
        </p:sp>
        <p:sp>
          <p:nvSpPr>
            <p:cNvPr id="15369" name="Rectangle 73"/>
            <p:cNvSpPr>
              <a:spLocks noChangeArrowheads="1"/>
            </p:cNvSpPr>
            <p:nvPr/>
          </p:nvSpPr>
          <p:spPr bwMode="auto">
            <a:xfrm>
              <a:off x="2260" y="2167"/>
              <a:ext cx="1541"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5370" name="Rectangle 74"/>
            <p:cNvSpPr>
              <a:spLocks noChangeArrowheads="1"/>
            </p:cNvSpPr>
            <p:nvPr/>
          </p:nvSpPr>
          <p:spPr bwMode="auto">
            <a:xfrm>
              <a:off x="2260" y="2367"/>
              <a:ext cx="1541"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5371" name="Rectangle 75"/>
            <p:cNvSpPr>
              <a:spLocks noChangeArrowheads="1"/>
            </p:cNvSpPr>
            <p:nvPr/>
          </p:nvSpPr>
          <p:spPr bwMode="auto">
            <a:xfrm>
              <a:off x="2260" y="2567"/>
              <a:ext cx="1541"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5372" name="Rectangle 76"/>
            <p:cNvSpPr>
              <a:spLocks noChangeArrowheads="1"/>
            </p:cNvSpPr>
            <p:nvPr/>
          </p:nvSpPr>
          <p:spPr bwMode="auto">
            <a:xfrm>
              <a:off x="2260" y="2767"/>
              <a:ext cx="1541"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5373" name="Rectangle 77"/>
            <p:cNvSpPr>
              <a:spLocks noChangeArrowheads="1"/>
            </p:cNvSpPr>
            <p:nvPr/>
          </p:nvSpPr>
          <p:spPr bwMode="auto">
            <a:xfrm>
              <a:off x="2260" y="2967"/>
              <a:ext cx="15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5374" name="Rectangle 78"/>
            <p:cNvSpPr>
              <a:spLocks noChangeArrowheads="1"/>
            </p:cNvSpPr>
            <p:nvPr/>
          </p:nvSpPr>
          <p:spPr bwMode="auto">
            <a:xfrm>
              <a:off x="2260" y="3167"/>
              <a:ext cx="1541"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5375" name="Line 79"/>
            <p:cNvSpPr>
              <a:spLocks noChangeShapeType="1"/>
            </p:cNvSpPr>
            <p:nvPr/>
          </p:nvSpPr>
          <p:spPr bwMode="auto">
            <a:xfrm>
              <a:off x="1861" y="3069"/>
              <a:ext cx="347"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6" name="Line 80"/>
            <p:cNvSpPr>
              <a:spLocks noChangeShapeType="1"/>
            </p:cNvSpPr>
            <p:nvPr/>
          </p:nvSpPr>
          <p:spPr bwMode="auto">
            <a:xfrm>
              <a:off x="1869" y="3277"/>
              <a:ext cx="347"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7" name="Text Box 81"/>
            <p:cNvSpPr txBox="1">
              <a:spLocks noChangeArrowheads="1"/>
            </p:cNvSpPr>
            <p:nvPr/>
          </p:nvSpPr>
          <p:spPr bwMode="auto">
            <a:xfrm>
              <a:off x="843" y="2969"/>
              <a:ext cx="902"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dirty="0">
                  <a:latin typeface="Garamond" pitchFamily="18" charset="0"/>
                </a:rPr>
                <a:t>BP (EBP) register</a:t>
              </a:r>
            </a:p>
          </p:txBody>
        </p:sp>
        <p:sp>
          <p:nvSpPr>
            <p:cNvPr id="15378" name="Text Box 82"/>
            <p:cNvSpPr txBox="1">
              <a:spLocks noChangeArrowheads="1"/>
            </p:cNvSpPr>
            <p:nvPr/>
          </p:nvSpPr>
          <p:spPr bwMode="auto">
            <a:xfrm>
              <a:off x="883" y="3177"/>
              <a:ext cx="872"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dirty="0">
                  <a:latin typeface="Garamond" pitchFamily="18" charset="0"/>
                </a:rPr>
                <a:t>SP (ESP) register</a:t>
              </a:r>
            </a:p>
          </p:txBody>
        </p:sp>
        <p:sp>
          <p:nvSpPr>
            <p:cNvPr id="15379" name="Text Box 83"/>
            <p:cNvSpPr txBox="1">
              <a:spLocks noChangeArrowheads="1"/>
            </p:cNvSpPr>
            <p:nvPr/>
          </p:nvSpPr>
          <p:spPr bwMode="auto">
            <a:xfrm>
              <a:off x="3771" y="2673"/>
              <a:ext cx="1480" cy="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dirty="0">
                  <a:latin typeface="Garamond" pitchFamily="18" charset="0"/>
                </a:rPr>
                <a:t>The PUSH instruction determines moving the top of the stack to a lower memory address</a:t>
              </a:r>
            </a:p>
          </p:txBody>
        </p:sp>
        <p:sp>
          <p:nvSpPr>
            <p:cNvPr id="15380" name="Text Box 84"/>
            <p:cNvSpPr txBox="1">
              <a:spLocks noChangeArrowheads="1"/>
            </p:cNvSpPr>
            <p:nvPr/>
          </p:nvSpPr>
          <p:spPr bwMode="auto">
            <a:xfrm>
              <a:off x="3783" y="1708"/>
              <a:ext cx="1349" cy="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dirty="0">
                  <a:latin typeface="Garamond" pitchFamily="18" charset="0"/>
                </a:rPr>
                <a:t>The POP instruction determines moving the top of the stack to a higher memory address</a:t>
              </a:r>
            </a:p>
          </p:txBody>
        </p:sp>
        <p:sp>
          <p:nvSpPr>
            <p:cNvPr id="15381" name="Line 85"/>
            <p:cNvSpPr>
              <a:spLocks noChangeShapeType="1"/>
            </p:cNvSpPr>
            <p:nvPr/>
          </p:nvSpPr>
          <p:spPr bwMode="auto">
            <a:xfrm flipV="1">
              <a:off x="5236" y="1754"/>
              <a:ext cx="0" cy="507"/>
            </a:xfrm>
            <a:prstGeom prst="line">
              <a:avLst/>
            </a:prstGeom>
            <a:noFill/>
            <a:ln w="762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2" name="Line 86"/>
            <p:cNvSpPr>
              <a:spLocks noChangeShapeType="1"/>
            </p:cNvSpPr>
            <p:nvPr/>
          </p:nvSpPr>
          <p:spPr bwMode="auto">
            <a:xfrm flipV="1">
              <a:off x="5244" y="2714"/>
              <a:ext cx="0" cy="507"/>
            </a:xfrm>
            <a:prstGeom prst="line">
              <a:avLst/>
            </a:prstGeom>
            <a:noFill/>
            <a:ln w="762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3" name="Line 87"/>
            <p:cNvSpPr>
              <a:spLocks noChangeShapeType="1"/>
            </p:cNvSpPr>
            <p:nvPr/>
          </p:nvSpPr>
          <p:spPr bwMode="auto">
            <a:xfrm>
              <a:off x="1869" y="1677"/>
              <a:ext cx="347"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4" name="Text Box 88"/>
            <p:cNvSpPr txBox="1">
              <a:spLocks noChangeArrowheads="1"/>
            </p:cNvSpPr>
            <p:nvPr/>
          </p:nvSpPr>
          <p:spPr bwMode="auto">
            <a:xfrm>
              <a:off x="827" y="1505"/>
              <a:ext cx="1164"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dirty="0">
                  <a:latin typeface="Garamond" pitchFamily="18" charset="0"/>
                </a:rPr>
                <a:t>Base of stack (initial value SP or ESP)</a:t>
              </a:r>
            </a:p>
          </p:txBody>
        </p:sp>
        <p:sp>
          <p:nvSpPr>
            <p:cNvPr id="15385" name="Text Box 89"/>
            <p:cNvSpPr txBox="1">
              <a:spLocks noChangeArrowheads="1"/>
            </p:cNvSpPr>
            <p:nvPr/>
          </p:nvSpPr>
          <p:spPr bwMode="auto">
            <a:xfrm>
              <a:off x="493" y="3403"/>
              <a:ext cx="1749" cy="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dirty="0">
                  <a:latin typeface="Garamond" pitchFamily="18" charset="0"/>
                </a:rPr>
                <a:t>The BP register it is set up to make a reference to the memory address for returning from the procedure</a:t>
              </a:r>
            </a:p>
          </p:txBody>
        </p:sp>
        <p:sp>
          <p:nvSpPr>
            <p:cNvPr id="15386" name="Text Box 90"/>
            <p:cNvSpPr txBox="1">
              <a:spLocks noChangeArrowheads="1"/>
            </p:cNvSpPr>
            <p:nvPr/>
          </p:nvSpPr>
          <p:spPr bwMode="auto">
            <a:xfrm>
              <a:off x="2348" y="2966"/>
              <a:ext cx="127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a:latin typeface="Garamond" pitchFamily="18" charset="0"/>
                </a:rPr>
                <a:t>Return Instruction Pointer</a:t>
              </a:r>
            </a:p>
          </p:txBody>
        </p:sp>
        <p:sp>
          <p:nvSpPr>
            <p:cNvPr id="15387" name="Line 91"/>
            <p:cNvSpPr>
              <a:spLocks noChangeShapeType="1"/>
            </p:cNvSpPr>
            <p:nvPr/>
          </p:nvSpPr>
          <p:spPr bwMode="auto">
            <a:xfrm>
              <a:off x="1677" y="2977"/>
              <a:ext cx="592" cy="0"/>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8" name="Line 92"/>
            <p:cNvSpPr>
              <a:spLocks noChangeShapeType="1"/>
            </p:cNvSpPr>
            <p:nvPr/>
          </p:nvSpPr>
          <p:spPr bwMode="auto">
            <a:xfrm>
              <a:off x="1693" y="2369"/>
              <a:ext cx="592" cy="0"/>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9" name="Line 93"/>
            <p:cNvSpPr>
              <a:spLocks noChangeShapeType="1"/>
            </p:cNvSpPr>
            <p:nvPr/>
          </p:nvSpPr>
          <p:spPr bwMode="auto">
            <a:xfrm>
              <a:off x="1709" y="1969"/>
              <a:ext cx="592" cy="0"/>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90" name="Line 94"/>
            <p:cNvSpPr>
              <a:spLocks noChangeShapeType="1"/>
            </p:cNvSpPr>
            <p:nvPr/>
          </p:nvSpPr>
          <p:spPr bwMode="auto">
            <a:xfrm>
              <a:off x="1969" y="1984"/>
              <a:ext cx="0" cy="393"/>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91" name="Text Box 95"/>
            <p:cNvSpPr txBox="1">
              <a:spLocks noChangeArrowheads="1"/>
            </p:cNvSpPr>
            <p:nvPr/>
          </p:nvSpPr>
          <p:spPr bwMode="auto">
            <a:xfrm>
              <a:off x="662" y="2009"/>
              <a:ext cx="1364"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dirty="0">
                  <a:latin typeface="Garamond" pitchFamily="18" charset="0"/>
                </a:rPr>
                <a:t>Local variables for the called procedure</a:t>
              </a:r>
            </a:p>
          </p:txBody>
        </p:sp>
        <p:sp>
          <p:nvSpPr>
            <p:cNvPr id="15392" name="Line 96"/>
            <p:cNvSpPr>
              <a:spLocks noChangeShapeType="1"/>
            </p:cNvSpPr>
            <p:nvPr/>
          </p:nvSpPr>
          <p:spPr bwMode="auto">
            <a:xfrm>
              <a:off x="1969" y="2377"/>
              <a:ext cx="0" cy="593"/>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93" name="Text Box 97"/>
            <p:cNvSpPr txBox="1">
              <a:spLocks noChangeArrowheads="1"/>
            </p:cNvSpPr>
            <p:nvPr/>
          </p:nvSpPr>
          <p:spPr bwMode="auto">
            <a:xfrm>
              <a:off x="787" y="2425"/>
              <a:ext cx="1364"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dirty="0">
                  <a:latin typeface="Garamond" pitchFamily="18" charset="0"/>
                </a:rPr>
                <a:t>The parameters of the called procedure</a:t>
              </a:r>
            </a:p>
          </p:txBody>
        </p:sp>
        <p:sp>
          <p:nvSpPr>
            <p:cNvPr id="15394" name="Text Box 98"/>
            <p:cNvSpPr txBox="1">
              <a:spLocks noChangeArrowheads="1"/>
            </p:cNvSpPr>
            <p:nvPr/>
          </p:nvSpPr>
          <p:spPr bwMode="auto">
            <a:xfrm>
              <a:off x="2668" y="3186"/>
              <a:ext cx="678"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dirty="0">
                  <a:latin typeface="Garamond" pitchFamily="18" charset="0"/>
                </a:rPr>
                <a:t>Top of stack</a:t>
              </a:r>
            </a:p>
          </p:txBody>
        </p:sp>
        <p:sp>
          <p:nvSpPr>
            <p:cNvPr id="15395" name="Line 100"/>
            <p:cNvSpPr>
              <a:spLocks noChangeShapeType="1"/>
            </p:cNvSpPr>
            <p:nvPr/>
          </p:nvSpPr>
          <p:spPr bwMode="auto">
            <a:xfrm>
              <a:off x="2261" y="1362"/>
              <a:ext cx="0" cy="207"/>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96" name="Line 101"/>
            <p:cNvSpPr>
              <a:spLocks noChangeShapeType="1"/>
            </p:cNvSpPr>
            <p:nvPr/>
          </p:nvSpPr>
          <p:spPr bwMode="auto">
            <a:xfrm>
              <a:off x="2265" y="3373"/>
              <a:ext cx="0" cy="207"/>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97" name="Line 102"/>
            <p:cNvSpPr>
              <a:spLocks noChangeShapeType="1"/>
            </p:cNvSpPr>
            <p:nvPr/>
          </p:nvSpPr>
          <p:spPr bwMode="auto">
            <a:xfrm>
              <a:off x="3799" y="3377"/>
              <a:ext cx="0" cy="207"/>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98" name="Line 103"/>
            <p:cNvSpPr>
              <a:spLocks noChangeShapeType="1"/>
            </p:cNvSpPr>
            <p:nvPr/>
          </p:nvSpPr>
          <p:spPr bwMode="auto">
            <a:xfrm>
              <a:off x="3803" y="1373"/>
              <a:ext cx="0" cy="207"/>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7602C75C-42C0-4628-833E-860A5BF756EB}" type="slidenum">
              <a:rPr lang="en-US" altLang="en-US" sz="1400"/>
              <a:pPr/>
              <a:t>14</a:t>
            </a:fld>
            <a:endParaRPr lang="en-US" altLang="en-US" sz="1000"/>
          </a:p>
        </p:txBody>
      </p:sp>
      <p:sp>
        <p:nvSpPr>
          <p:cNvPr id="16387" name="Rectangle 2"/>
          <p:cNvSpPr>
            <a:spLocks noGrp="1" noChangeArrowheads="1"/>
          </p:cNvSpPr>
          <p:nvPr>
            <p:ph type="title"/>
          </p:nvPr>
        </p:nvSpPr>
        <p:spPr>
          <a:xfrm>
            <a:off x="762000" y="152400"/>
            <a:ext cx="7993063" cy="874713"/>
          </a:xfrm>
        </p:spPr>
        <p:txBody>
          <a:bodyPr/>
          <a:lstStyle/>
          <a:p>
            <a:r>
              <a:rPr lang="en-US" altLang="en-US" dirty="0">
                <a:latin typeface="Garamond" pitchFamily="18" charset="0"/>
              </a:rPr>
              <a:t>Stack example</a:t>
            </a:r>
          </a:p>
        </p:txBody>
      </p:sp>
      <p:grpSp>
        <p:nvGrpSpPr>
          <p:cNvPr id="16388" name="Group 3"/>
          <p:cNvGrpSpPr>
            <a:grpSpLocks/>
          </p:cNvGrpSpPr>
          <p:nvPr/>
        </p:nvGrpSpPr>
        <p:grpSpPr bwMode="auto">
          <a:xfrm>
            <a:off x="2138363" y="1466850"/>
            <a:ext cx="4845050" cy="4552950"/>
            <a:chOff x="1347" y="924"/>
            <a:chExt cx="3052" cy="2868"/>
          </a:xfrm>
        </p:grpSpPr>
        <p:sp>
          <p:nvSpPr>
            <p:cNvPr id="16389" name="Text Box 4"/>
            <p:cNvSpPr txBox="1">
              <a:spLocks noChangeArrowheads="1"/>
            </p:cNvSpPr>
            <p:nvPr/>
          </p:nvSpPr>
          <p:spPr bwMode="auto">
            <a:xfrm>
              <a:off x="1355" y="1097"/>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BX</a:t>
              </a:r>
            </a:p>
          </p:txBody>
        </p:sp>
        <p:sp>
          <p:nvSpPr>
            <p:cNvPr id="16390" name="Text Box 5"/>
            <p:cNvSpPr txBox="1">
              <a:spLocks noChangeArrowheads="1"/>
            </p:cNvSpPr>
            <p:nvPr/>
          </p:nvSpPr>
          <p:spPr bwMode="auto">
            <a:xfrm>
              <a:off x="1355" y="1361"/>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CX</a:t>
              </a:r>
            </a:p>
          </p:txBody>
        </p:sp>
        <p:sp>
          <p:nvSpPr>
            <p:cNvPr id="16391" name="Text Box 6"/>
            <p:cNvSpPr txBox="1">
              <a:spLocks noChangeArrowheads="1"/>
            </p:cNvSpPr>
            <p:nvPr/>
          </p:nvSpPr>
          <p:spPr bwMode="auto">
            <a:xfrm>
              <a:off x="1355" y="1617"/>
              <a:ext cx="24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SP</a:t>
              </a:r>
            </a:p>
          </p:txBody>
        </p:sp>
        <p:sp>
          <p:nvSpPr>
            <p:cNvPr id="16392" name="Text Box 7"/>
            <p:cNvSpPr txBox="1">
              <a:spLocks noChangeArrowheads="1"/>
            </p:cNvSpPr>
            <p:nvPr/>
          </p:nvSpPr>
          <p:spPr bwMode="auto">
            <a:xfrm>
              <a:off x="1363" y="2108"/>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BX</a:t>
              </a:r>
            </a:p>
          </p:txBody>
        </p:sp>
        <p:sp>
          <p:nvSpPr>
            <p:cNvPr id="16393" name="Text Box 8"/>
            <p:cNvSpPr txBox="1">
              <a:spLocks noChangeArrowheads="1"/>
            </p:cNvSpPr>
            <p:nvPr/>
          </p:nvSpPr>
          <p:spPr bwMode="auto">
            <a:xfrm>
              <a:off x="1363" y="2372"/>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CX</a:t>
              </a:r>
            </a:p>
          </p:txBody>
        </p:sp>
        <p:sp>
          <p:nvSpPr>
            <p:cNvPr id="16394" name="Text Box 9"/>
            <p:cNvSpPr txBox="1">
              <a:spLocks noChangeArrowheads="1"/>
            </p:cNvSpPr>
            <p:nvPr/>
          </p:nvSpPr>
          <p:spPr bwMode="auto">
            <a:xfrm>
              <a:off x="1363" y="2628"/>
              <a:ext cx="24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SP</a:t>
              </a:r>
            </a:p>
          </p:txBody>
        </p:sp>
        <p:grpSp>
          <p:nvGrpSpPr>
            <p:cNvPr id="16395" name="Group 10"/>
            <p:cNvGrpSpPr>
              <a:grpSpLocks/>
            </p:cNvGrpSpPr>
            <p:nvPr/>
          </p:nvGrpSpPr>
          <p:grpSpPr bwMode="auto">
            <a:xfrm>
              <a:off x="1347" y="924"/>
              <a:ext cx="3052" cy="2868"/>
              <a:chOff x="963" y="708"/>
              <a:chExt cx="3052" cy="2868"/>
            </a:xfrm>
          </p:grpSpPr>
          <p:sp>
            <p:nvSpPr>
              <p:cNvPr id="16396" name="Rectangle 11"/>
              <p:cNvSpPr>
                <a:spLocks noChangeArrowheads="1"/>
              </p:cNvSpPr>
              <p:nvPr/>
            </p:nvSpPr>
            <p:spPr bwMode="auto">
              <a:xfrm>
                <a:off x="1262" y="883"/>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397" name="Rectangle 12"/>
              <p:cNvSpPr>
                <a:spLocks noChangeArrowheads="1"/>
              </p:cNvSpPr>
              <p:nvPr/>
            </p:nvSpPr>
            <p:spPr bwMode="auto">
              <a:xfrm>
                <a:off x="1262" y="1139"/>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398" name="Rectangle 13"/>
              <p:cNvSpPr>
                <a:spLocks noChangeArrowheads="1"/>
              </p:cNvSpPr>
              <p:nvPr/>
            </p:nvSpPr>
            <p:spPr bwMode="auto">
              <a:xfrm>
                <a:off x="1262" y="1395"/>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399" name="Text Box 14"/>
              <p:cNvSpPr txBox="1">
                <a:spLocks noChangeArrowheads="1"/>
              </p:cNvSpPr>
              <p:nvPr/>
            </p:nvSpPr>
            <p:spPr bwMode="auto">
              <a:xfrm>
                <a:off x="1439" y="1393"/>
                <a:ext cx="48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1000</a:t>
                </a:r>
              </a:p>
            </p:txBody>
          </p:sp>
          <p:sp>
            <p:nvSpPr>
              <p:cNvPr id="16400" name="Text Box 15"/>
              <p:cNvSpPr txBox="1">
                <a:spLocks noChangeArrowheads="1"/>
              </p:cNvSpPr>
              <p:nvPr/>
            </p:nvSpPr>
            <p:spPr bwMode="auto">
              <a:xfrm>
                <a:off x="1583" y="1137"/>
                <a:ext cx="19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a:t>
                </a:r>
              </a:p>
            </p:txBody>
          </p:sp>
          <p:sp>
            <p:nvSpPr>
              <p:cNvPr id="16401" name="Text Box 16"/>
              <p:cNvSpPr txBox="1">
                <a:spLocks noChangeArrowheads="1"/>
              </p:cNvSpPr>
              <p:nvPr/>
            </p:nvSpPr>
            <p:spPr bwMode="auto">
              <a:xfrm>
                <a:off x="1583" y="865"/>
                <a:ext cx="19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a:t>
                </a:r>
              </a:p>
            </p:txBody>
          </p:sp>
          <p:sp>
            <p:nvSpPr>
              <p:cNvPr id="16402" name="Rectangle 17"/>
              <p:cNvSpPr>
                <a:spLocks noChangeArrowheads="1"/>
              </p:cNvSpPr>
              <p:nvPr/>
            </p:nvSpPr>
            <p:spPr bwMode="auto">
              <a:xfrm>
                <a:off x="3151" y="925"/>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403" name="Rectangle 18"/>
              <p:cNvSpPr>
                <a:spLocks noChangeArrowheads="1"/>
              </p:cNvSpPr>
              <p:nvPr/>
            </p:nvSpPr>
            <p:spPr bwMode="auto">
              <a:xfrm>
                <a:off x="3151" y="1125"/>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404" name="Rectangle 19"/>
              <p:cNvSpPr>
                <a:spLocks noChangeArrowheads="1"/>
              </p:cNvSpPr>
              <p:nvPr/>
            </p:nvSpPr>
            <p:spPr bwMode="auto">
              <a:xfrm>
                <a:off x="3151" y="1325"/>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405" name="Text Box 20"/>
              <p:cNvSpPr txBox="1">
                <a:spLocks noChangeArrowheads="1"/>
              </p:cNvSpPr>
              <p:nvPr/>
            </p:nvSpPr>
            <p:spPr bwMode="auto">
              <a:xfrm>
                <a:off x="2734" y="1347"/>
                <a:ext cx="3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Verdana" pitchFamily="34" charset="0"/>
                  </a:rPr>
                  <a:t>1000</a:t>
                </a:r>
                <a:endParaRPr lang="en-US" altLang="en-US"/>
              </a:p>
            </p:txBody>
          </p:sp>
          <p:sp>
            <p:nvSpPr>
              <p:cNvPr id="16406" name="Text Box 21"/>
              <p:cNvSpPr txBox="1">
                <a:spLocks noChangeArrowheads="1"/>
              </p:cNvSpPr>
              <p:nvPr/>
            </p:nvSpPr>
            <p:spPr bwMode="auto">
              <a:xfrm>
                <a:off x="2798" y="1147"/>
                <a:ext cx="32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Verdana" pitchFamily="34" charset="0"/>
                  </a:rPr>
                  <a:t>998</a:t>
                </a:r>
              </a:p>
            </p:txBody>
          </p:sp>
          <p:sp>
            <p:nvSpPr>
              <p:cNvPr id="16407" name="Text Box 22"/>
              <p:cNvSpPr txBox="1">
                <a:spLocks noChangeArrowheads="1"/>
              </p:cNvSpPr>
              <p:nvPr/>
            </p:nvSpPr>
            <p:spPr bwMode="auto">
              <a:xfrm>
                <a:off x="2798" y="947"/>
                <a:ext cx="32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Verdana" pitchFamily="34" charset="0"/>
                  </a:rPr>
                  <a:t>996</a:t>
                </a:r>
                <a:endParaRPr lang="en-US" altLang="en-US"/>
              </a:p>
            </p:txBody>
          </p:sp>
          <p:sp>
            <p:nvSpPr>
              <p:cNvPr id="16408" name="Text Box 23"/>
              <p:cNvSpPr txBox="1">
                <a:spLocks noChangeArrowheads="1"/>
              </p:cNvSpPr>
              <p:nvPr/>
            </p:nvSpPr>
            <p:spPr bwMode="auto">
              <a:xfrm>
                <a:off x="3489" y="927"/>
                <a:ext cx="19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a:t>
                </a:r>
              </a:p>
            </p:txBody>
          </p:sp>
          <p:sp>
            <p:nvSpPr>
              <p:cNvPr id="16409" name="Text Box 24"/>
              <p:cNvSpPr txBox="1">
                <a:spLocks noChangeArrowheads="1"/>
              </p:cNvSpPr>
              <p:nvPr/>
            </p:nvSpPr>
            <p:spPr bwMode="auto">
              <a:xfrm>
                <a:off x="3489" y="1103"/>
                <a:ext cx="19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a:t>
                </a:r>
              </a:p>
            </p:txBody>
          </p:sp>
          <p:sp>
            <p:nvSpPr>
              <p:cNvPr id="16410" name="Text Box 25"/>
              <p:cNvSpPr txBox="1">
                <a:spLocks noChangeArrowheads="1"/>
              </p:cNvSpPr>
              <p:nvPr/>
            </p:nvSpPr>
            <p:spPr bwMode="auto">
              <a:xfrm>
                <a:off x="3497" y="1303"/>
                <a:ext cx="19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a:t>
                </a:r>
              </a:p>
            </p:txBody>
          </p:sp>
          <p:sp>
            <p:nvSpPr>
              <p:cNvPr id="16411" name="Line 26"/>
              <p:cNvSpPr>
                <a:spLocks noChangeShapeType="1"/>
              </p:cNvSpPr>
              <p:nvPr/>
            </p:nvSpPr>
            <p:spPr bwMode="auto">
              <a:xfrm flipV="1">
                <a:off x="2092" y="1424"/>
                <a:ext cx="692" cy="93"/>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2" name="Text Box 27"/>
              <p:cNvSpPr txBox="1">
                <a:spLocks noChangeArrowheads="1"/>
              </p:cNvSpPr>
              <p:nvPr/>
            </p:nvSpPr>
            <p:spPr bwMode="auto">
              <a:xfrm>
                <a:off x="1134" y="708"/>
                <a:ext cx="955"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dirty="0">
                    <a:latin typeface="Garamond" pitchFamily="18" charset="0"/>
                  </a:rPr>
                  <a:t>At the beginning</a:t>
                </a:r>
                <a:r>
                  <a:rPr lang="ro-RO" altLang="en-US" sz="1400" b="1" dirty="0">
                    <a:latin typeface="Garamond" pitchFamily="18" charset="0"/>
                  </a:rPr>
                  <a:t>:</a:t>
                </a:r>
                <a:endParaRPr lang="en-US" altLang="en-US" sz="1400" b="1" dirty="0">
                  <a:latin typeface="Garamond" pitchFamily="18" charset="0"/>
                </a:endParaRPr>
              </a:p>
            </p:txBody>
          </p:sp>
          <p:sp>
            <p:nvSpPr>
              <p:cNvPr id="16413" name="Rectangle 28"/>
              <p:cNvSpPr>
                <a:spLocks noChangeArrowheads="1"/>
              </p:cNvSpPr>
              <p:nvPr/>
            </p:nvSpPr>
            <p:spPr bwMode="auto">
              <a:xfrm>
                <a:off x="1270" y="1894"/>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414" name="Rectangle 29"/>
              <p:cNvSpPr>
                <a:spLocks noChangeArrowheads="1"/>
              </p:cNvSpPr>
              <p:nvPr/>
            </p:nvSpPr>
            <p:spPr bwMode="auto">
              <a:xfrm>
                <a:off x="1270" y="2150"/>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415" name="Rectangle 30"/>
              <p:cNvSpPr>
                <a:spLocks noChangeArrowheads="1"/>
              </p:cNvSpPr>
              <p:nvPr/>
            </p:nvSpPr>
            <p:spPr bwMode="auto">
              <a:xfrm>
                <a:off x="1270" y="2406"/>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416" name="Text Box 31"/>
              <p:cNvSpPr txBox="1">
                <a:spLocks noChangeArrowheads="1"/>
              </p:cNvSpPr>
              <p:nvPr/>
            </p:nvSpPr>
            <p:spPr bwMode="auto">
              <a:xfrm>
                <a:off x="1487" y="2404"/>
                <a:ext cx="38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998</a:t>
                </a:r>
              </a:p>
            </p:txBody>
          </p:sp>
          <p:sp>
            <p:nvSpPr>
              <p:cNvPr id="16417" name="Text Box 32"/>
              <p:cNvSpPr txBox="1">
                <a:spLocks noChangeArrowheads="1"/>
              </p:cNvSpPr>
              <p:nvPr/>
            </p:nvSpPr>
            <p:spPr bwMode="auto">
              <a:xfrm>
                <a:off x="1591" y="2148"/>
                <a:ext cx="19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a:t>
                </a:r>
              </a:p>
            </p:txBody>
          </p:sp>
          <p:sp>
            <p:nvSpPr>
              <p:cNvPr id="16418" name="Text Box 33"/>
              <p:cNvSpPr txBox="1">
                <a:spLocks noChangeArrowheads="1"/>
              </p:cNvSpPr>
              <p:nvPr/>
            </p:nvSpPr>
            <p:spPr bwMode="auto">
              <a:xfrm>
                <a:off x="1591" y="1876"/>
                <a:ext cx="20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9</a:t>
                </a:r>
              </a:p>
            </p:txBody>
          </p:sp>
          <p:sp>
            <p:nvSpPr>
              <p:cNvPr id="16419" name="Rectangle 34"/>
              <p:cNvSpPr>
                <a:spLocks noChangeArrowheads="1"/>
              </p:cNvSpPr>
              <p:nvPr/>
            </p:nvSpPr>
            <p:spPr bwMode="auto">
              <a:xfrm>
                <a:off x="3159" y="1936"/>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420" name="Rectangle 35"/>
              <p:cNvSpPr>
                <a:spLocks noChangeArrowheads="1"/>
              </p:cNvSpPr>
              <p:nvPr/>
            </p:nvSpPr>
            <p:spPr bwMode="auto">
              <a:xfrm>
                <a:off x="3159" y="2136"/>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421" name="Rectangle 36"/>
              <p:cNvSpPr>
                <a:spLocks noChangeArrowheads="1"/>
              </p:cNvSpPr>
              <p:nvPr/>
            </p:nvSpPr>
            <p:spPr bwMode="auto">
              <a:xfrm>
                <a:off x="3159" y="2336"/>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422" name="Text Box 37"/>
              <p:cNvSpPr txBox="1">
                <a:spLocks noChangeArrowheads="1"/>
              </p:cNvSpPr>
              <p:nvPr/>
            </p:nvSpPr>
            <p:spPr bwMode="auto">
              <a:xfrm>
                <a:off x="2742" y="2358"/>
                <a:ext cx="3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Verdana" pitchFamily="34" charset="0"/>
                  </a:rPr>
                  <a:t>1000</a:t>
                </a:r>
                <a:endParaRPr lang="en-US" altLang="en-US"/>
              </a:p>
            </p:txBody>
          </p:sp>
          <p:sp>
            <p:nvSpPr>
              <p:cNvPr id="16423" name="Text Box 38"/>
              <p:cNvSpPr txBox="1">
                <a:spLocks noChangeArrowheads="1"/>
              </p:cNvSpPr>
              <p:nvPr/>
            </p:nvSpPr>
            <p:spPr bwMode="auto">
              <a:xfrm>
                <a:off x="2806" y="2158"/>
                <a:ext cx="32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Verdana" pitchFamily="34" charset="0"/>
                  </a:rPr>
                  <a:t>998</a:t>
                </a:r>
              </a:p>
            </p:txBody>
          </p:sp>
          <p:sp>
            <p:nvSpPr>
              <p:cNvPr id="16424" name="Text Box 39"/>
              <p:cNvSpPr txBox="1">
                <a:spLocks noChangeArrowheads="1"/>
              </p:cNvSpPr>
              <p:nvPr/>
            </p:nvSpPr>
            <p:spPr bwMode="auto">
              <a:xfrm>
                <a:off x="2806" y="1958"/>
                <a:ext cx="32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Verdana" pitchFamily="34" charset="0"/>
                  </a:rPr>
                  <a:t>996</a:t>
                </a:r>
                <a:endParaRPr lang="en-US" altLang="en-US"/>
              </a:p>
            </p:txBody>
          </p:sp>
          <p:sp>
            <p:nvSpPr>
              <p:cNvPr id="16425" name="Text Box 40"/>
              <p:cNvSpPr txBox="1">
                <a:spLocks noChangeArrowheads="1"/>
              </p:cNvSpPr>
              <p:nvPr/>
            </p:nvSpPr>
            <p:spPr bwMode="auto">
              <a:xfrm>
                <a:off x="3497" y="1938"/>
                <a:ext cx="19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a:t>
                </a:r>
              </a:p>
            </p:txBody>
          </p:sp>
          <p:sp>
            <p:nvSpPr>
              <p:cNvPr id="16426" name="Text Box 41"/>
              <p:cNvSpPr txBox="1">
                <a:spLocks noChangeArrowheads="1"/>
              </p:cNvSpPr>
              <p:nvPr/>
            </p:nvSpPr>
            <p:spPr bwMode="auto">
              <a:xfrm>
                <a:off x="3497" y="2114"/>
                <a:ext cx="20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9</a:t>
                </a:r>
              </a:p>
            </p:txBody>
          </p:sp>
          <p:sp>
            <p:nvSpPr>
              <p:cNvPr id="16427" name="Text Box 42"/>
              <p:cNvSpPr txBox="1">
                <a:spLocks noChangeArrowheads="1"/>
              </p:cNvSpPr>
              <p:nvPr/>
            </p:nvSpPr>
            <p:spPr bwMode="auto">
              <a:xfrm>
                <a:off x="3505" y="2314"/>
                <a:ext cx="19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a:t>
                </a:r>
              </a:p>
            </p:txBody>
          </p:sp>
          <p:sp>
            <p:nvSpPr>
              <p:cNvPr id="16428" name="Line 43"/>
              <p:cNvSpPr>
                <a:spLocks noChangeShapeType="1"/>
              </p:cNvSpPr>
              <p:nvPr/>
            </p:nvSpPr>
            <p:spPr bwMode="auto">
              <a:xfrm flipV="1">
                <a:off x="2100" y="2265"/>
                <a:ext cx="780" cy="263"/>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29" name="Text Box 44"/>
              <p:cNvSpPr txBox="1">
                <a:spLocks noChangeArrowheads="1"/>
              </p:cNvSpPr>
              <p:nvPr/>
            </p:nvSpPr>
            <p:spPr bwMode="auto">
              <a:xfrm>
                <a:off x="1142" y="1719"/>
                <a:ext cx="1730"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dirty="0">
                    <a:latin typeface="Garamond" pitchFamily="18" charset="0"/>
                  </a:rPr>
                  <a:t>After</a:t>
                </a:r>
                <a:r>
                  <a:rPr lang="ro-RO" altLang="en-US" sz="1400" b="1" dirty="0">
                    <a:latin typeface="Garamond" pitchFamily="18" charset="0"/>
                  </a:rPr>
                  <a:t> MOV  BX, 9 </a:t>
                </a:r>
                <a:r>
                  <a:rPr lang="en-US" altLang="en-US" sz="1400" b="1" dirty="0">
                    <a:latin typeface="Garamond" pitchFamily="18" charset="0"/>
                  </a:rPr>
                  <a:t>and</a:t>
                </a:r>
                <a:r>
                  <a:rPr lang="ro-RO" altLang="en-US" sz="1400" b="1" dirty="0">
                    <a:latin typeface="Garamond" pitchFamily="18" charset="0"/>
                  </a:rPr>
                  <a:t> PUSH BX:</a:t>
                </a:r>
                <a:endParaRPr lang="en-US" altLang="en-US" sz="1400" b="1" dirty="0">
                  <a:latin typeface="Garamond" pitchFamily="18" charset="0"/>
                </a:endParaRPr>
              </a:p>
            </p:txBody>
          </p:sp>
          <p:sp>
            <p:nvSpPr>
              <p:cNvPr id="16430" name="Text Box 45"/>
              <p:cNvSpPr txBox="1">
                <a:spLocks noChangeArrowheads="1"/>
              </p:cNvSpPr>
              <p:nvPr/>
            </p:nvSpPr>
            <p:spPr bwMode="auto">
              <a:xfrm>
                <a:off x="963" y="2852"/>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BX</a:t>
                </a:r>
              </a:p>
            </p:txBody>
          </p:sp>
          <p:sp>
            <p:nvSpPr>
              <p:cNvPr id="16431" name="Rectangle 46"/>
              <p:cNvSpPr>
                <a:spLocks noChangeArrowheads="1"/>
              </p:cNvSpPr>
              <p:nvPr/>
            </p:nvSpPr>
            <p:spPr bwMode="auto">
              <a:xfrm>
                <a:off x="1286" y="2854"/>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432" name="Text Box 47"/>
              <p:cNvSpPr txBox="1">
                <a:spLocks noChangeArrowheads="1"/>
              </p:cNvSpPr>
              <p:nvPr/>
            </p:nvSpPr>
            <p:spPr bwMode="auto">
              <a:xfrm>
                <a:off x="963" y="3116"/>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CX</a:t>
                </a:r>
              </a:p>
            </p:txBody>
          </p:sp>
          <p:sp>
            <p:nvSpPr>
              <p:cNvPr id="16433" name="Rectangle 48"/>
              <p:cNvSpPr>
                <a:spLocks noChangeArrowheads="1"/>
              </p:cNvSpPr>
              <p:nvPr/>
            </p:nvSpPr>
            <p:spPr bwMode="auto">
              <a:xfrm>
                <a:off x="1286" y="3110"/>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434" name="Text Box 49"/>
              <p:cNvSpPr txBox="1">
                <a:spLocks noChangeArrowheads="1"/>
              </p:cNvSpPr>
              <p:nvPr/>
            </p:nvSpPr>
            <p:spPr bwMode="auto">
              <a:xfrm>
                <a:off x="963" y="3372"/>
                <a:ext cx="24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SP</a:t>
                </a:r>
              </a:p>
            </p:txBody>
          </p:sp>
          <p:sp>
            <p:nvSpPr>
              <p:cNvPr id="16435" name="Rectangle 50"/>
              <p:cNvSpPr>
                <a:spLocks noChangeArrowheads="1"/>
              </p:cNvSpPr>
              <p:nvPr/>
            </p:nvSpPr>
            <p:spPr bwMode="auto">
              <a:xfrm>
                <a:off x="1286" y="3366"/>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436" name="Text Box 51"/>
              <p:cNvSpPr txBox="1">
                <a:spLocks noChangeArrowheads="1"/>
              </p:cNvSpPr>
              <p:nvPr/>
            </p:nvSpPr>
            <p:spPr bwMode="auto">
              <a:xfrm>
                <a:off x="1503" y="3364"/>
                <a:ext cx="38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996</a:t>
                </a:r>
              </a:p>
            </p:txBody>
          </p:sp>
          <p:sp>
            <p:nvSpPr>
              <p:cNvPr id="16437" name="Text Box 52"/>
              <p:cNvSpPr txBox="1">
                <a:spLocks noChangeArrowheads="1"/>
              </p:cNvSpPr>
              <p:nvPr/>
            </p:nvSpPr>
            <p:spPr bwMode="auto">
              <a:xfrm>
                <a:off x="1559" y="3108"/>
                <a:ext cx="29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10</a:t>
                </a:r>
              </a:p>
            </p:txBody>
          </p:sp>
          <p:sp>
            <p:nvSpPr>
              <p:cNvPr id="16438" name="Text Box 53"/>
              <p:cNvSpPr txBox="1">
                <a:spLocks noChangeArrowheads="1"/>
              </p:cNvSpPr>
              <p:nvPr/>
            </p:nvSpPr>
            <p:spPr bwMode="auto">
              <a:xfrm>
                <a:off x="1607" y="2836"/>
                <a:ext cx="20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9</a:t>
                </a:r>
              </a:p>
            </p:txBody>
          </p:sp>
          <p:sp>
            <p:nvSpPr>
              <p:cNvPr id="16439" name="Rectangle 54"/>
              <p:cNvSpPr>
                <a:spLocks noChangeArrowheads="1"/>
              </p:cNvSpPr>
              <p:nvPr/>
            </p:nvSpPr>
            <p:spPr bwMode="auto">
              <a:xfrm>
                <a:off x="3175" y="2896"/>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440" name="Rectangle 55"/>
              <p:cNvSpPr>
                <a:spLocks noChangeArrowheads="1"/>
              </p:cNvSpPr>
              <p:nvPr/>
            </p:nvSpPr>
            <p:spPr bwMode="auto">
              <a:xfrm>
                <a:off x="3175" y="3096"/>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441" name="Rectangle 56"/>
              <p:cNvSpPr>
                <a:spLocks noChangeArrowheads="1"/>
              </p:cNvSpPr>
              <p:nvPr/>
            </p:nvSpPr>
            <p:spPr bwMode="auto">
              <a:xfrm>
                <a:off x="3175" y="3296"/>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442" name="Text Box 57"/>
              <p:cNvSpPr txBox="1">
                <a:spLocks noChangeArrowheads="1"/>
              </p:cNvSpPr>
              <p:nvPr/>
            </p:nvSpPr>
            <p:spPr bwMode="auto">
              <a:xfrm>
                <a:off x="2758" y="3318"/>
                <a:ext cx="3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Verdana" pitchFamily="34" charset="0"/>
                  </a:rPr>
                  <a:t>1000</a:t>
                </a:r>
                <a:endParaRPr lang="en-US" altLang="en-US"/>
              </a:p>
            </p:txBody>
          </p:sp>
          <p:sp>
            <p:nvSpPr>
              <p:cNvPr id="16443" name="Text Box 58"/>
              <p:cNvSpPr txBox="1">
                <a:spLocks noChangeArrowheads="1"/>
              </p:cNvSpPr>
              <p:nvPr/>
            </p:nvSpPr>
            <p:spPr bwMode="auto">
              <a:xfrm>
                <a:off x="2822" y="3118"/>
                <a:ext cx="32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Verdana" pitchFamily="34" charset="0"/>
                  </a:rPr>
                  <a:t>998</a:t>
                </a:r>
              </a:p>
            </p:txBody>
          </p:sp>
          <p:sp>
            <p:nvSpPr>
              <p:cNvPr id="16444" name="Text Box 59"/>
              <p:cNvSpPr txBox="1">
                <a:spLocks noChangeArrowheads="1"/>
              </p:cNvSpPr>
              <p:nvPr/>
            </p:nvSpPr>
            <p:spPr bwMode="auto">
              <a:xfrm>
                <a:off x="2822" y="2918"/>
                <a:ext cx="32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Verdana" pitchFamily="34" charset="0"/>
                  </a:rPr>
                  <a:t>996</a:t>
                </a:r>
                <a:endParaRPr lang="en-US" altLang="en-US"/>
              </a:p>
            </p:txBody>
          </p:sp>
          <p:sp>
            <p:nvSpPr>
              <p:cNvPr id="16445" name="Text Box 60"/>
              <p:cNvSpPr txBox="1">
                <a:spLocks noChangeArrowheads="1"/>
              </p:cNvSpPr>
              <p:nvPr/>
            </p:nvSpPr>
            <p:spPr bwMode="auto">
              <a:xfrm>
                <a:off x="3465" y="2898"/>
                <a:ext cx="29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10</a:t>
                </a:r>
              </a:p>
            </p:txBody>
          </p:sp>
          <p:sp>
            <p:nvSpPr>
              <p:cNvPr id="16446" name="Text Box 61"/>
              <p:cNvSpPr txBox="1">
                <a:spLocks noChangeArrowheads="1"/>
              </p:cNvSpPr>
              <p:nvPr/>
            </p:nvSpPr>
            <p:spPr bwMode="auto">
              <a:xfrm>
                <a:off x="3513" y="3074"/>
                <a:ext cx="20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9</a:t>
                </a:r>
              </a:p>
            </p:txBody>
          </p:sp>
          <p:sp>
            <p:nvSpPr>
              <p:cNvPr id="16447" name="Text Box 62"/>
              <p:cNvSpPr txBox="1">
                <a:spLocks noChangeArrowheads="1"/>
              </p:cNvSpPr>
              <p:nvPr/>
            </p:nvSpPr>
            <p:spPr bwMode="auto">
              <a:xfrm>
                <a:off x="3521" y="3274"/>
                <a:ext cx="19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a:t>
                </a:r>
              </a:p>
            </p:txBody>
          </p:sp>
          <p:sp>
            <p:nvSpPr>
              <p:cNvPr id="16448" name="Line 63"/>
              <p:cNvSpPr>
                <a:spLocks noChangeShapeType="1"/>
              </p:cNvSpPr>
              <p:nvPr/>
            </p:nvSpPr>
            <p:spPr bwMode="auto">
              <a:xfrm flipV="1">
                <a:off x="2100" y="3032"/>
                <a:ext cx="780" cy="456"/>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49" name="Text Box 64"/>
              <p:cNvSpPr txBox="1">
                <a:spLocks noChangeArrowheads="1"/>
              </p:cNvSpPr>
              <p:nvPr/>
            </p:nvSpPr>
            <p:spPr bwMode="auto">
              <a:xfrm>
                <a:off x="1158" y="2679"/>
                <a:ext cx="1774"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dirty="0">
                    <a:latin typeface="Garamond" pitchFamily="18" charset="0"/>
                  </a:rPr>
                  <a:t>After</a:t>
                </a:r>
                <a:r>
                  <a:rPr lang="ro-RO" altLang="en-US" sz="1400" b="1" dirty="0">
                    <a:latin typeface="Garamond" pitchFamily="18" charset="0"/>
                  </a:rPr>
                  <a:t> MOV  CX, 10 </a:t>
                </a:r>
                <a:r>
                  <a:rPr lang="en-US" altLang="en-US" sz="1400" b="1" dirty="0">
                    <a:latin typeface="Garamond" pitchFamily="18" charset="0"/>
                  </a:rPr>
                  <a:t>and</a:t>
                </a:r>
                <a:r>
                  <a:rPr lang="ro-RO" altLang="en-US" sz="1400" b="1" dirty="0">
                    <a:latin typeface="Garamond" pitchFamily="18" charset="0"/>
                  </a:rPr>
                  <a:t> PUSH CX:</a:t>
                </a:r>
                <a:endParaRPr lang="en-US" altLang="en-US" sz="1400" b="1" dirty="0">
                  <a:latin typeface="Garamond" pitchFamily="18" charset="0"/>
                </a:endParaRPr>
              </a:p>
            </p:txBody>
          </p:sp>
        </p:gr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A70D2D00-08AC-4BF5-971D-BEFAFD216CEF}" type="slidenum">
              <a:rPr lang="en-US" altLang="en-US" sz="1400"/>
              <a:pPr/>
              <a:t>15</a:t>
            </a:fld>
            <a:endParaRPr lang="en-US" altLang="en-US" sz="1000"/>
          </a:p>
        </p:txBody>
      </p:sp>
      <p:sp>
        <p:nvSpPr>
          <p:cNvPr id="17411" name="Rectangle 2"/>
          <p:cNvSpPr>
            <a:spLocks noGrp="1" noChangeArrowheads="1"/>
          </p:cNvSpPr>
          <p:nvPr>
            <p:ph type="title"/>
          </p:nvPr>
        </p:nvSpPr>
        <p:spPr>
          <a:xfrm>
            <a:off x="762000" y="152400"/>
            <a:ext cx="7993063" cy="874713"/>
          </a:xfrm>
        </p:spPr>
        <p:txBody>
          <a:bodyPr/>
          <a:lstStyle/>
          <a:p>
            <a:r>
              <a:rPr lang="en-US" altLang="en-US" dirty="0">
                <a:latin typeface="Garamond" pitchFamily="18" charset="0"/>
              </a:rPr>
              <a:t>Stack example</a:t>
            </a:r>
          </a:p>
        </p:txBody>
      </p:sp>
      <p:grpSp>
        <p:nvGrpSpPr>
          <p:cNvPr id="17412" name="Group 103"/>
          <p:cNvGrpSpPr>
            <a:grpSpLocks/>
          </p:cNvGrpSpPr>
          <p:nvPr/>
        </p:nvGrpSpPr>
        <p:grpSpPr bwMode="auto">
          <a:xfrm>
            <a:off x="2024063" y="2055813"/>
            <a:ext cx="4870450" cy="2947987"/>
            <a:chOff x="1275" y="1295"/>
            <a:chExt cx="3068" cy="1857"/>
          </a:xfrm>
        </p:grpSpPr>
        <p:sp>
          <p:nvSpPr>
            <p:cNvPr id="17413" name="Text Box 63"/>
            <p:cNvSpPr txBox="1">
              <a:spLocks noChangeArrowheads="1"/>
            </p:cNvSpPr>
            <p:nvPr/>
          </p:nvSpPr>
          <p:spPr bwMode="auto">
            <a:xfrm>
              <a:off x="1275" y="1468"/>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BX</a:t>
              </a:r>
            </a:p>
          </p:txBody>
        </p:sp>
        <p:sp>
          <p:nvSpPr>
            <p:cNvPr id="17414" name="Rectangle 64"/>
            <p:cNvSpPr>
              <a:spLocks noChangeArrowheads="1"/>
            </p:cNvSpPr>
            <p:nvPr/>
          </p:nvSpPr>
          <p:spPr bwMode="auto">
            <a:xfrm>
              <a:off x="1598" y="1470"/>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7415" name="Text Box 65"/>
            <p:cNvSpPr txBox="1">
              <a:spLocks noChangeArrowheads="1"/>
            </p:cNvSpPr>
            <p:nvPr/>
          </p:nvSpPr>
          <p:spPr bwMode="auto">
            <a:xfrm>
              <a:off x="1275" y="1732"/>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CX</a:t>
              </a:r>
            </a:p>
          </p:txBody>
        </p:sp>
        <p:sp>
          <p:nvSpPr>
            <p:cNvPr id="17416" name="Rectangle 66"/>
            <p:cNvSpPr>
              <a:spLocks noChangeArrowheads="1"/>
            </p:cNvSpPr>
            <p:nvPr/>
          </p:nvSpPr>
          <p:spPr bwMode="auto">
            <a:xfrm>
              <a:off x="1598" y="1726"/>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7417" name="Text Box 67"/>
            <p:cNvSpPr txBox="1">
              <a:spLocks noChangeArrowheads="1"/>
            </p:cNvSpPr>
            <p:nvPr/>
          </p:nvSpPr>
          <p:spPr bwMode="auto">
            <a:xfrm>
              <a:off x="1275" y="1988"/>
              <a:ext cx="24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SP</a:t>
              </a:r>
            </a:p>
          </p:txBody>
        </p:sp>
        <p:sp>
          <p:nvSpPr>
            <p:cNvPr id="17418" name="Rectangle 68"/>
            <p:cNvSpPr>
              <a:spLocks noChangeArrowheads="1"/>
            </p:cNvSpPr>
            <p:nvPr/>
          </p:nvSpPr>
          <p:spPr bwMode="auto">
            <a:xfrm>
              <a:off x="1598" y="1982"/>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7419" name="Text Box 69"/>
            <p:cNvSpPr txBox="1">
              <a:spLocks noChangeArrowheads="1"/>
            </p:cNvSpPr>
            <p:nvPr/>
          </p:nvSpPr>
          <p:spPr bwMode="auto">
            <a:xfrm>
              <a:off x="1815" y="1980"/>
              <a:ext cx="38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998</a:t>
              </a:r>
            </a:p>
          </p:txBody>
        </p:sp>
        <p:sp>
          <p:nvSpPr>
            <p:cNvPr id="17420" name="Text Box 70"/>
            <p:cNvSpPr txBox="1">
              <a:spLocks noChangeArrowheads="1"/>
            </p:cNvSpPr>
            <p:nvPr/>
          </p:nvSpPr>
          <p:spPr bwMode="auto">
            <a:xfrm>
              <a:off x="1879" y="1724"/>
              <a:ext cx="29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10</a:t>
              </a:r>
            </a:p>
          </p:txBody>
        </p:sp>
        <p:sp>
          <p:nvSpPr>
            <p:cNvPr id="17421" name="Text Box 71"/>
            <p:cNvSpPr txBox="1">
              <a:spLocks noChangeArrowheads="1"/>
            </p:cNvSpPr>
            <p:nvPr/>
          </p:nvSpPr>
          <p:spPr bwMode="auto">
            <a:xfrm>
              <a:off x="1879" y="1452"/>
              <a:ext cx="29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10</a:t>
              </a:r>
            </a:p>
          </p:txBody>
        </p:sp>
        <p:sp>
          <p:nvSpPr>
            <p:cNvPr id="17422" name="Rectangle 72"/>
            <p:cNvSpPr>
              <a:spLocks noChangeArrowheads="1"/>
            </p:cNvSpPr>
            <p:nvPr/>
          </p:nvSpPr>
          <p:spPr bwMode="auto">
            <a:xfrm>
              <a:off x="3487" y="1512"/>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7423" name="Rectangle 73"/>
            <p:cNvSpPr>
              <a:spLocks noChangeArrowheads="1"/>
            </p:cNvSpPr>
            <p:nvPr/>
          </p:nvSpPr>
          <p:spPr bwMode="auto">
            <a:xfrm>
              <a:off x="3487" y="1712"/>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7424" name="Rectangle 74"/>
            <p:cNvSpPr>
              <a:spLocks noChangeArrowheads="1"/>
            </p:cNvSpPr>
            <p:nvPr/>
          </p:nvSpPr>
          <p:spPr bwMode="auto">
            <a:xfrm>
              <a:off x="3487" y="1912"/>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7425" name="Text Box 75"/>
            <p:cNvSpPr txBox="1">
              <a:spLocks noChangeArrowheads="1"/>
            </p:cNvSpPr>
            <p:nvPr/>
          </p:nvSpPr>
          <p:spPr bwMode="auto">
            <a:xfrm>
              <a:off x="3070" y="1934"/>
              <a:ext cx="3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Verdana" pitchFamily="34" charset="0"/>
                </a:rPr>
                <a:t>1000</a:t>
              </a:r>
              <a:endParaRPr lang="en-US" altLang="en-US"/>
            </a:p>
          </p:txBody>
        </p:sp>
        <p:sp>
          <p:nvSpPr>
            <p:cNvPr id="17426" name="Text Box 76"/>
            <p:cNvSpPr txBox="1">
              <a:spLocks noChangeArrowheads="1"/>
            </p:cNvSpPr>
            <p:nvPr/>
          </p:nvSpPr>
          <p:spPr bwMode="auto">
            <a:xfrm>
              <a:off x="3134" y="1734"/>
              <a:ext cx="32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Verdana" pitchFamily="34" charset="0"/>
                </a:rPr>
                <a:t>998</a:t>
              </a:r>
            </a:p>
          </p:txBody>
        </p:sp>
        <p:sp>
          <p:nvSpPr>
            <p:cNvPr id="17427" name="Text Box 77"/>
            <p:cNvSpPr txBox="1">
              <a:spLocks noChangeArrowheads="1"/>
            </p:cNvSpPr>
            <p:nvPr/>
          </p:nvSpPr>
          <p:spPr bwMode="auto">
            <a:xfrm>
              <a:off x="3134" y="1534"/>
              <a:ext cx="32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Verdana" pitchFamily="34" charset="0"/>
                </a:rPr>
                <a:t>996</a:t>
              </a:r>
              <a:endParaRPr lang="en-US" altLang="en-US"/>
            </a:p>
          </p:txBody>
        </p:sp>
        <p:sp>
          <p:nvSpPr>
            <p:cNvPr id="17428" name="Text Box 78"/>
            <p:cNvSpPr txBox="1">
              <a:spLocks noChangeArrowheads="1"/>
            </p:cNvSpPr>
            <p:nvPr/>
          </p:nvSpPr>
          <p:spPr bwMode="auto">
            <a:xfrm>
              <a:off x="3825" y="1514"/>
              <a:ext cx="19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a:t>
              </a:r>
            </a:p>
          </p:txBody>
        </p:sp>
        <p:sp>
          <p:nvSpPr>
            <p:cNvPr id="17429" name="Text Box 79"/>
            <p:cNvSpPr txBox="1">
              <a:spLocks noChangeArrowheads="1"/>
            </p:cNvSpPr>
            <p:nvPr/>
          </p:nvSpPr>
          <p:spPr bwMode="auto">
            <a:xfrm>
              <a:off x="3825" y="1690"/>
              <a:ext cx="20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9</a:t>
              </a:r>
            </a:p>
          </p:txBody>
        </p:sp>
        <p:sp>
          <p:nvSpPr>
            <p:cNvPr id="17430" name="Text Box 80"/>
            <p:cNvSpPr txBox="1">
              <a:spLocks noChangeArrowheads="1"/>
            </p:cNvSpPr>
            <p:nvPr/>
          </p:nvSpPr>
          <p:spPr bwMode="auto">
            <a:xfrm>
              <a:off x="3833" y="1890"/>
              <a:ext cx="19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a:t>
              </a:r>
            </a:p>
          </p:txBody>
        </p:sp>
        <p:sp>
          <p:nvSpPr>
            <p:cNvPr id="17431" name="Line 81"/>
            <p:cNvSpPr>
              <a:spLocks noChangeShapeType="1"/>
            </p:cNvSpPr>
            <p:nvPr/>
          </p:nvSpPr>
          <p:spPr bwMode="auto">
            <a:xfrm flipV="1">
              <a:off x="2428" y="1841"/>
              <a:ext cx="780" cy="263"/>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32" name="Text Box 82"/>
            <p:cNvSpPr txBox="1">
              <a:spLocks noChangeArrowheads="1"/>
            </p:cNvSpPr>
            <p:nvPr/>
          </p:nvSpPr>
          <p:spPr bwMode="auto">
            <a:xfrm>
              <a:off x="1470" y="1295"/>
              <a:ext cx="851"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dirty="0">
                  <a:latin typeface="Garamond" pitchFamily="18" charset="0"/>
                </a:rPr>
                <a:t>After</a:t>
              </a:r>
              <a:r>
                <a:rPr lang="ro-RO" altLang="en-US" sz="1400" b="1" dirty="0">
                  <a:latin typeface="Garamond" pitchFamily="18" charset="0"/>
                </a:rPr>
                <a:t> POP  BX:</a:t>
              </a:r>
              <a:endParaRPr lang="en-US" altLang="en-US" sz="1400" b="1" dirty="0">
                <a:latin typeface="Garamond" pitchFamily="18" charset="0"/>
              </a:endParaRPr>
            </a:p>
          </p:txBody>
        </p:sp>
        <p:sp>
          <p:nvSpPr>
            <p:cNvPr id="17433" name="Text Box 83"/>
            <p:cNvSpPr txBox="1">
              <a:spLocks noChangeArrowheads="1"/>
            </p:cNvSpPr>
            <p:nvPr/>
          </p:nvSpPr>
          <p:spPr bwMode="auto">
            <a:xfrm>
              <a:off x="1291" y="2428"/>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BX</a:t>
              </a:r>
            </a:p>
          </p:txBody>
        </p:sp>
        <p:sp>
          <p:nvSpPr>
            <p:cNvPr id="17434" name="Rectangle 84"/>
            <p:cNvSpPr>
              <a:spLocks noChangeArrowheads="1"/>
            </p:cNvSpPr>
            <p:nvPr/>
          </p:nvSpPr>
          <p:spPr bwMode="auto">
            <a:xfrm>
              <a:off x="1614" y="2430"/>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7435" name="Text Box 85"/>
            <p:cNvSpPr txBox="1">
              <a:spLocks noChangeArrowheads="1"/>
            </p:cNvSpPr>
            <p:nvPr/>
          </p:nvSpPr>
          <p:spPr bwMode="auto">
            <a:xfrm>
              <a:off x="1291" y="2692"/>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CX</a:t>
              </a:r>
            </a:p>
          </p:txBody>
        </p:sp>
        <p:sp>
          <p:nvSpPr>
            <p:cNvPr id="17436" name="Rectangle 86"/>
            <p:cNvSpPr>
              <a:spLocks noChangeArrowheads="1"/>
            </p:cNvSpPr>
            <p:nvPr/>
          </p:nvSpPr>
          <p:spPr bwMode="auto">
            <a:xfrm>
              <a:off x="1614" y="2686"/>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7437" name="Text Box 87"/>
            <p:cNvSpPr txBox="1">
              <a:spLocks noChangeArrowheads="1"/>
            </p:cNvSpPr>
            <p:nvPr/>
          </p:nvSpPr>
          <p:spPr bwMode="auto">
            <a:xfrm>
              <a:off x="1291" y="2948"/>
              <a:ext cx="24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SP</a:t>
              </a:r>
            </a:p>
          </p:txBody>
        </p:sp>
        <p:sp>
          <p:nvSpPr>
            <p:cNvPr id="17438" name="Rectangle 88"/>
            <p:cNvSpPr>
              <a:spLocks noChangeArrowheads="1"/>
            </p:cNvSpPr>
            <p:nvPr/>
          </p:nvSpPr>
          <p:spPr bwMode="auto">
            <a:xfrm>
              <a:off x="1614" y="2942"/>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7439" name="Text Box 89"/>
            <p:cNvSpPr txBox="1">
              <a:spLocks noChangeArrowheads="1"/>
            </p:cNvSpPr>
            <p:nvPr/>
          </p:nvSpPr>
          <p:spPr bwMode="auto">
            <a:xfrm>
              <a:off x="1807" y="2940"/>
              <a:ext cx="48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1000</a:t>
              </a:r>
            </a:p>
          </p:txBody>
        </p:sp>
        <p:sp>
          <p:nvSpPr>
            <p:cNvPr id="17440" name="Text Box 90"/>
            <p:cNvSpPr txBox="1">
              <a:spLocks noChangeArrowheads="1"/>
            </p:cNvSpPr>
            <p:nvPr/>
          </p:nvSpPr>
          <p:spPr bwMode="auto">
            <a:xfrm>
              <a:off x="1943" y="2684"/>
              <a:ext cx="20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9</a:t>
              </a:r>
            </a:p>
          </p:txBody>
        </p:sp>
        <p:sp>
          <p:nvSpPr>
            <p:cNvPr id="17441" name="Text Box 91"/>
            <p:cNvSpPr txBox="1">
              <a:spLocks noChangeArrowheads="1"/>
            </p:cNvSpPr>
            <p:nvPr/>
          </p:nvSpPr>
          <p:spPr bwMode="auto">
            <a:xfrm>
              <a:off x="1895" y="2412"/>
              <a:ext cx="29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10</a:t>
              </a:r>
            </a:p>
          </p:txBody>
        </p:sp>
        <p:sp>
          <p:nvSpPr>
            <p:cNvPr id="17442" name="Rectangle 92"/>
            <p:cNvSpPr>
              <a:spLocks noChangeArrowheads="1"/>
            </p:cNvSpPr>
            <p:nvPr/>
          </p:nvSpPr>
          <p:spPr bwMode="auto">
            <a:xfrm>
              <a:off x="3503" y="2472"/>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7443" name="Rectangle 93"/>
            <p:cNvSpPr>
              <a:spLocks noChangeArrowheads="1"/>
            </p:cNvSpPr>
            <p:nvPr/>
          </p:nvSpPr>
          <p:spPr bwMode="auto">
            <a:xfrm>
              <a:off x="3503" y="2672"/>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7444" name="Rectangle 94"/>
            <p:cNvSpPr>
              <a:spLocks noChangeArrowheads="1"/>
            </p:cNvSpPr>
            <p:nvPr/>
          </p:nvSpPr>
          <p:spPr bwMode="auto">
            <a:xfrm>
              <a:off x="3503" y="2872"/>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7445" name="Text Box 95"/>
            <p:cNvSpPr txBox="1">
              <a:spLocks noChangeArrowheads="1"/>
            </p:cNvSpPr>
            <p:nvPr/>
          </p:nvSpPr>
          <p:spPr bwMode="auto">
            <a:xfrm>
              <a:off x="3086" y="2894"/>
              <a:ext cx="3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Verdana" pitchFamily="34" charset="0"/>
                </a:rPr>
                <a:t>1000</a:t>
              </a:r>
              <a:endParaRPr lang="en-US" altLang="en-US"/>
            </a:p>
          </p:txBody>
        </p:sp>
        <p:sp>
          <p:nvSpPr>
            <p:cNvPr id="17446" name="Text Box 96"/>
            <p:cNvSpPr txBox="1">
              <a:spLocks noChangeArrowheads="1"/>
            </p:cNvSpPr>
            <p:nvPr/>
          </p:nvSpPr>
          <p:spPr bwMode="auto">
            <a:xfrm>
              <a:off x="3150" y="2694"/>
              <a:ext cx="32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Verdana" pitchFamily="34" charset="0"/>
                </a:rPr>
                <a:t>998</a:t>
              </a:r>
            </a:p>
          </p:txBody>
        </p:sp>
        <p:sp>
          <p:nvSpPr>
            <p:cNvPr id="17447" name="Text Box 97"/>
            <p:cNvSpPr txBox="1">
              <a:spLocks noChangeArrowheads="1"/>
            </p:cNvSpPr>
            <p:nvPr/>
          </p:nvSpPr>
          <p:spPr bwMode="auto">
            <a:xfrm>
              <a:off x="3150" y="2494"/>
              <a:ext cx="32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Verdana" pitchFamily="34" charset="0"/>
                </a:rPr>
                <a:t>996</a:t>
              </a:r>
              <a:endParaRPr lang="en-US" altLang="en-US"/>
            </a:p>
          </p:txBody>
        </p:sp>
        <p:sp>
          <p:nvSpPr>
            <p:cNvPr id="17448" name="Text Box 98"/>
            <p:cNvSpPr txBox="1">
              <a:spLocks noChangeArrowheads="1"/>
            </p:cNvSpPr>
            <p:nvPr/>
          </p:nvSpPr>
          <p:spPr bwMode="auto">
            <a:xfrm>
              <a:off x="3841" y="2474"/>
              <a:ext cx="19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a:t>
              </a:r>
            </a:p>
          </p:txBody>
        </p:sp>
        <p:sp>
          <p:nvSpPr>
            <p:cNvPr id="17449" name="Text Box 99"/>
            <p:cNvSpPr txBox="1">
              <a:spLocks noChangeArrowheads="1"/>
            </p:cNvSpPr>
            <p:nvPr/>
          </p:nvSpPr>
          <p:spPr bwMode="auto">
            <a:xfrm>
              <a:off x="3841" y="2650"/>
              <a:ext cx="19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a:t>
              </a:r>
            </a:p>
          </p:txBody>
        </p:sp>
        <p:sp>
          <p:nvSpPr>
            <p:cNvPr id="17450" name="Text Box 100"/>
            <p:cNvSpPr txBox="1">
              <a:spLocks noChangeArrowheads="1"/>
            </p:cNvSpPr>
            <p:nvPr/>
          </p:nvSpPr>
          <p:spPr bwMode="auto">
            <a:xfrm>
              <a:off x="3849" y="2850"/>
              <a:ext cx="19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a:t>
              </a:r>
            </a:p>
          </p:txBody>
        </p:sp>
        <p:sp>
          <p:nvSpPr>
            <p:cNvPr id="17451" name="Line 101"/>
            <p:cNvSpPr>
              <a:spLocks noChangeShapeType="1"/>
            </p:cNvSpPr>
            <p:nvPr/>
          </p:nvSpPr>
          <p:spPr bwMode="auto">
            <a:xfrm flipV="1">
              <a:off x="2428" y="2985"/>
              <a:ext cx="719" cy="79"/>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52" name="Text Box 102"/>
            <p:cNvSpPr txBox="1">
              <a:spLocks noChangeArrowheads="1"/>
            </p:cNvSpPr>
            <p:nvPr/>
          </p:nvSpPr>
          <p:spPr bwMode="auto">
            <a:xfrm>
              <a:off x="1486" y="2255"/>
              <a:ext cx="823"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dirty="0">
                  <a:latin typeface="Garamond" pitchFamily="18" charset="0"/>
                </a:rPr>
                <a:t>After</a:t>
              </a:r>
              <a:r>
                <a:rPr lang="ro-RO" altLang="en-US" sz="1400" b="1" dirty="0">
                  <a:latin typeface="Garamond" pitchFamily="18" charset="0"/>
                </a:rPr>
                <a:t> POP CX:</a:t>
              </a:r>
              <a:endParaRPr lang="en-US" altLang="en-US" sz="1400" b="1" dirty="0">
                <a:latin typeface="Garamond" pitchFamily="18" charset="0"/>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E21C1A8F-30C4-4FE4-A927-E58DBE3731D1}" type="slidenum">
              <a:rPr lang="en-US" altLang="en-US" sz="1400"/>
              <a:pPr/>
              <a:t>16</a:t>
            </a:fld>
            <a:endParaRPr lang="en-US" altLang="en-US" sz="1000"/>
          </a:p>
        </p:txBody>
      </p:sp>
      <p:sp>
        <p:nvSpPr>
          <p:cNvPr id="18435" name="Rectangle 2"/>
          <p:cNvSpPr>
            <a:spLocks noGrp="1" noChangeArrowheads="1"/>
          </p:cNvSpPr>
          <p:nvPr>
            <p:ph type="title"/>
          </p:nvPr>
        </p:nvSpPr>
        <p:spPr>
          <a:xfrm>
            <a:off x="762000" y="152400"/>
            <a:ext cx="7993063" cy="874713"/>
          </a:xfrm>
        </p:spPr>
        <p:txBody>
          <a:bodyPr/>
          <a:lstStyle/>
          <a:p>
            <a:r>
              <a:rPr lang="en-US" altLang="en-US" sz="2400" dirty="0">
                <a:latin typeface="Garamond" pitchFamily="18" charset="0"/>
              </a:rPr>
              <a:t>FLAGS register</a:t>
            </a:r>
            <a:endParaRPr lang="en-US" altLang="en-US" dirty="0">
              <a:latin typeface="Garamond" pitchFamily="18" charset="0"/>
            </a:endParaRPr>
          </a:p>
        </p:txBody>
      </p:sp>
      <p:grpSp>
        <p:nvGrpSpPr>
          <p:cNvPr id="18436" name="Group 74"/>
          <p:cNvGrpSpPr>
            <a:grpSpLocks/>
          </p:cNvGrpSpPr>
          <p:nvPr/>
        </p:nvGrpSpPr>
        <p:grpSpPr bwMode="auto">
          <a:xfrm>
            <a:off x="1409700" y="2166938"/>
            <a:ext cx="6302375" cy="3776662"/>
            <a:chOff x="888" y="1365"/>
            <a:chExt cx="3970" cy="2379"/>
          </a:xfrm>
        </p:grpSpPr>
        <p:sp>
          <p:nvSpPr>
            <p:cNvPr id="18437" name="Text Box 4"/>
            <p:cNvSpPr txBox="1">
              <a:spLocks noChangeArrowheads="1"/>
            </p:cNvSpPr>
            <p:nvPr/>
          </p:nvSpPr>
          <p:spPr bwMode="auto">
            <a:xfrm>
              <a:off x="2509" y="1365"/>
              <a:ext cx="865"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dirty="0">
                  <a:latin typeface="Garamond" pitchFamily="18" charset="0"/>
                </a:rPr>
                <a:t>FLAGS register</a:t>
              </a:r>
            </a:p>
          </p:txBody>
        </p:sp>
        <p:sp>
          <p:nvSpPr>
            <p:cNvPr id="18438" name="Rectangle 8" descr="Dark upward diagonal"/>
            <p:cNvSpPr>
              <a:spLocks noChangeArrowheads="1"/>
            </p:cNvSpPr>
            <p:nvPr/>
          </p:nvSpPr>
          <p:spPr bwMode="auto">
            <a:xfrm>
              <a:off x="888" y="1682"/>
              <a:ext cx="248" cy="239"/>
            </a:xfrm>
            <a:prstGeom prst="rect">
              <a:avLst/>
            </a:prstGeom>
            <a:pattFill prst="dkUpDiag">
              <a:fgClr>
                <a:schemeClr val="accent1"/>
              </a:fgClr>
              <a:bgClr>
                <a:schemeClr val="bg1"/>
              </a:bgClr>
            </a:patt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8439" name="Rectangle 47" descr="Dark upward diagonal"/>
            <p:cNvSpPr>
              <a:spLocks noChangeArrowheads="1"/>
            </p:cNvSpPr>
            <p:nvPr/>
          </p:nvSpPr>
          <p:spPr bwMode="auto">
            <a:xfrm>
              <a:off x="1136" y="1682"/>
              <a:ext cx="248" cy="239"/>
            </a:xfrm>
            <a:prstGeom prst="rect">
              <a:avLst/>
            </a:prstGeom>
            <a:pattFill prst="dkUpDiag">
              <a:fgClr>
                <a:schemeClr val="accent1"/>
              </a:fgClr>
              <a:bgClr>
                <a:schemeClr val="bg1"/>
              </a:bgClr>
            </a:patt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8440" name="Rectangle 48" descr="Dark upward diagonal"/>
            <p:cNvSpPr>
              <a:spLocks noChangeArrowheads="1"/>
            </p:cNvSpPr>
            <p:nvPr/>
          </p:nvSpPr>
          <p:spPr bwMode="auto">
            <a:xfrm>
              <a:off x="1384" y="1682"/>
              <a:ext cx="248" cy="239"/>
            </a:xfrm>
            <a:prstGeom prst="rect">
              <a:avLst/>
            </a:prstGeom>
            <a:pattFill prst="dkUpDiag">
              <a:fgClr>
                <a:schemeClr val="accent1"/>
              </a:fgClr>
              <a:bgClr>
                <a:schemeClr val="bg1"/>
              </a:bgClr>
            </a:patt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8441" name="Rectangle 49" descr="Dark upward diagonal"/>
            <p:cNvSpPr>
              <a:spLocks noChangeArrowheads="1"/>
            </p:cNvSpPr>
            <p:nvPr/>
          </p:nvSpPr>
          <p:spPr bwMode="auto">
            <a:xfrm>
              <a:off x="1632" y="1682"/>
              <a:ext cx="248" cy="239"/>
            </a:xfrm>
            <a:prstGeom prst="rect">
              <a:avLst/>
            </a:prstGeom>
            <a:pattFill prst="dkUpDiag">
              <a:fgClr>
                <a:schemeClr val="accent1"/>
              </a:fgClr>
              <a:bgClr>
                <a:schemeClr val="bg1"/>
              </a:bgClr>
            </a:patt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8442" name="Rectangle 50"/>
            <p:cNvSpPr>
              <a:spLocks noChangeArrowheads="1"/>
            </p:cNvSpPr>
            <p:nvPr/>
          </p:nvSpPr>
          <p:spPr bwMode="auto">
            <a:xfrm>
              <a:off x="1880" y="1682"/>
              <a:ext cx="248"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just"/>
              <a:endParaRPr lang="en-US" altLang="en-US"/>
            </a:p>
          </p:txBody>
        </p:sp>
        <p:sp>
          <p:nvSpPr>
            <p:cNvPr id="18443" name="Rectangle 51"/>
            <p:cNvSpPr>
              <a:spLocks noChangeArrowheads="1"/>
            </p:cNvSpPr>
            <p:nvPr/>
          </p:nvSpPr>
          <p:spPr bwMode="auto">
            <a:xfrm>
              <a:off x="2128" y="1682"/>
              <a:ext cx="248"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8444" name="Rectangle 52"/>
            <p:cNvSpPr>
              <a:spLocks noChangeArrowheads="1"/>
            </p:cNvSpPr>
            <p:nvPr/>
          </p:nvSpPr>
          <p:spPr bwMode="auto">
            <a:xfrm>
              <a:off x="2376" y="1682"/>
              <a:ext cx="248"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8445" name="Rectangle 53"/>
            <p:cNvSpPr>
              <a:spLocks noChangeArrowheads="1"/>
            </p:cNvSpPr>
            <p:nvPr/>
          </p:nvSpPr>
          <p:spPr bwMode="auto">
            <a:xfrm>
              <a:off x="2624" y="1682"/>
              <a:ext cx="248"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8446" name="Rectangle 54"/>
            <p:cNvSpPr>
              <a:spLocks noChangeArrowheads="1"/>
            </p:cNvSpPr>
            <p:nvPr/>
          </p:nvSpPr>
          <p:spPr bwMode="auto">
            <a:xfrm>
              <a:off x="2874" y="1686"/>
              <a:ext cx="248"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8447" name="Rectangle 55"/>
            <p:cNvSpPr>
              <a:spLocks noChangeArrowheads="1"/>
            </p:cNvSpPr>
            <p:nvPr/>
          </p:nvSpPr>
          <p:spPr bwMode="auto">
            <a:xfrm>
              <a:off x="3122" y="1686"/>
              <a:ext cx="248"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8448" name="Rectangle 56" descr="Dark upward diagonal"/>
            <p:cNvSpPr>
              <a:spLocks noChangeArrowheads="1"/>
            </p:cNvSpPr>
            <p:nvPr/>
          </p:nvSpPr>
          <p:spPr bwMode="auto">
            <a:xfrm>
              <a:off x="3370" y="1686"/>
              <a:ext cx="248" cy="239"/>
            </a:xfrm>
            <a:prstGeom prst="rect">
              <a:avLst/>
            </a:prstGeom>
            <a:pattFill prst="dkUpDiag">
              <a:fgClr>
                <a:schemeClr val="accent1"/>
              </a:fgClr>
              <a:bgClr>
                <a:schemeClr val="bg1"/>
              </a:bgClr>
            </a:patt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8449" name="Rectangle 57"/>
            <p:cNvSpPr>
              <a:spLocks noChangeArrowheads="1"/>
            </p:cNvSpPr>
            <p:nvPr/>
          </p:nvSpPr>
          <p:spPr bwMode="auto">
            <a:xfrm>
              <a:off x="3618" y="1686"/>
              <a:ext cx="248"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8450" name="Rectangle 58" descr="Dark upward diagonal"/>
            <p:cNvSpPr>
              <a:spLocks noChangeArrowheads="1"/>
            </p:cNvSpPr>
            <p:nvPr/>
          </p:nvSpPr>
          <p:spPr bwMode="auto">
            <a:xfrm>
              <a:off x="3866" y="1686"/>
              <a:ext cx="248" cy="239"/>
            </a:xfrm>
            <a:prstGeom prst="rect">
              <a:avLst/>
            </a:prstGeom>
            <a:pattFill prst="dkUpDiag">
              <a:fgClr>
                <a:schemeClr val="accent1"/>
              </a:fgClr>
              <a:bgClr>
                <a:schemeClr val="bg1"/>
              </a:bgClr>
            </a:patt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8451" name="Rectangle 59"/>
            <p:cNvSpPr>
              <a:spLocks noChangeArrowheads="1"/>
            </p:cNvSpPr>
            <p:nvPr/>
          </p:nvSpPr>
          <p:spPr bwMode="auto">
            <a:xfrm>
              <a:off x="4114" y="1686"/>
              <a:ext cx="248"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8452" name="Rectangle 60" descr="Dark upward diagonal"/>
            <p:cNvSpPr>
              <a:spLocks noChangeArrowheads="1"/>
            </p:cNvSpPr>
            <p:nvPr/>
          </p:nvSpPr>
          <p:spPr bwMode="auto">
            <a:xfrm>
              <a:off x="4362" y="1686"/>
              <a:ext cx="248" cy="239"/>
            </a:xfrm>
            <a:prstGeom prst="rect">
              <a:avLst/>
            </a:prstGeom>
            <a:pattFill prst="dkUpDiag">
              <a:fgClr>
                <a:schemeClr val="accent1"/>
              </a:fgClr>
              <a:bgClr>
                <a:schemeClr val="bg1"/>
              </a:bgClr>
            </a:patt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8453" name="Rectangle 61"/>
            <p:cNvSpPr>
              <a:spLocks noChangeArrowheads="1"/>
            </p:cNvSpPr>
            <p:nvPr/>
          </p:nvSpPr>
          <p:spPr bwMode="auto">
            <a:xfrm>
              <a:off x="4610" y="1686"/>
              <a:ext cx="248"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8454" name="Text Box 63"/>
            <p:cNvSpPr txBox="1">
              <a:spLocks noChangeArrowheads="1"/>
            </p:cNvSpPr>
            <p:nvPr/>
          </p:nvSpPr>
          <p:spPr bwMode="auto">
            <a:xfrm>
              <a:off x="1918" y="1706"/>
              <a:ext cx="205"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O</a:t>
              </a:r>
            </a:p>
          </p:txBody>
        </p:sp>
        <p:sp>
          <p:nvSpPr>
            <p:cNvPr id="18455" name="Text Box 64"/>
            <p:cNvSpPr txBox="1">
              <a:spLocks noChangeArrowheads="1"/>
            </p:cNvSpPr>
            <p:nvPr/>
          </p:nvSpPr>
          <p:spPr bwMode="auto">
            <a:xfrm>
              <a:off x="2158" y="1706"/>
              <a:ext cx="20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D</a:t>
              </a:r>
            </a:p>
          </p:txBody>
        </p:sp>
        <p:sp>
          <p:nvSpPr>
            <p:cNvPr id="18456" name="Text Box 65"/>
            <p:cNvSpPr txBox="1">
              <a:spLocks noChangeArrowheads="1"/>
            </p:cNvSpPr>
            <p:nvPr/>
          </p:nvSpPr>
          <p:spPr bwMode="auto">
            <a:xfrm>
              <a:off x="2398" y="1706"/>
              <a:ext cx="16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I</a:t>
              </a:r>
            </a:p>
          </p:txBody>
        </p:sp>
        <p:sp>
          <p:nvSpPr>
            <p:cNvPr id="18457" name="Text Box 66"/>
            <p:cNvSpPr txBox="1">
              <a:spLocks noChangeArrowheads="1"/>
            </p:cNvSpPr>
            <p:nvPr/>
          </p:nvSpPr>
          <p:spPr bwMode="auto">
            <a:xfrm>
              <a:off x="2670" y="1706"/>
              <a:ext cx="19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T</a:t>
              </a:r>
            </a:p>
          </p:txBody>
        </p:sp>
        <p:sp>
          <p:nvSpPr>
            <p:cNvPr id="18458" name="Text Box 67"/>
            <p:cNvSpPr txBox="1">
              <a:spLocks noChangeArrowheads="1"/>
            </p:cNvSpPr>
            <p:nvPr/>
          </p:nvSpPr>
          <p:spPr bwMode="auto">
            <a:xfrm>
              <a:off x="2894" y="1706"/>
              <a:ext cx="17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S</a:t>
              </a:r>
            </a:p>
          </p:txBody>
        </p:sp>
        <p:sp>
          <p:nvSpPr>
            <p:cNvPr id="18459" name="Text Box 68"/>
            <p:cNvSpPr txBox="1">
              <a:spLocks noChangeArrowheads="1"/>
            </p:cNvSpPr>
            <p:nvPr/>
          </p:nvSpPr>
          <p:spPr bwMode="auto">
            <a:xfrm>
              <a:off x="3142" y="1706"/>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Z</a:t>
              </a:r>
            </a:p>
          </p:txBody>
        </p:sp>
        <p:sp>
          <p:nvSpPr>
            <p:cNvPr id="18460" name="Text Box 69"/>
            <p:cNvSpPr txBox="1">
              <a:spLocks noChangeArrowheads="1"/>
            </p:cNvSpPr>
            <p:nvPr/>
          </p:nvSpPr>
          <p:spPr bwMode="auto">
            <a:xfrm>
              <a:off x="3654" y="1706"/>
              <a:ext cx="19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A</a:t>
              </a:r>
            </a:p>
          </p:txBody>
        </p:sp>
        <p:sp>
          <p:nvSpPr>
            <p:cNvPr id="18461" name="Text Box 71"/>
            <p:cNvSpPr txBox="1">
              <a:spLocks noChangeArrowheads="1"/>
            </p:cNvSpPr>
            <p:nvPr/>
          </p:nvSpPr>
          <p:spPr bwMode="auto">
            <a:xfrm>
              <a:off x="4150" y="1706"/>
              <a:ext cx="185"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P</a:t>
              </a:r>
            </a:p>
          </p:txBody>
        </p:sp>
        <p:sp>
          <p:nvSpPr>
            <p:cNvPr id="18462" name="Text Box 72"/>
            <p:cNvSpPr txBox="1">
              <a:spLocks noChangeArrowheads="1"/>
            </p:cNvSpPr>
            <p:nvPr/>
          </p:nvSpPr>
          <p:spPr bwMode="auto">
            <a:xfrm>
              <a:off x="4646" y="1706"/>
              <a:ext cx="19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C</a:t>
              </a:r>
            </a:p>
          </p:txBody>
        </p:sp>
        <p:sp>
          <p:nvSpPr>
            <p:cNvPr id="18463" name="Text Box 73"/>
            <p:cNvSpPr txBox="1">
              <a:spLocks noChangeArrowheads="1"/>
            </p:cNvSpPr>
            <p:nvPr/>
          </p:nvSpPr>
          <p:spPr bwMode="auto">
            <a:xfrm>
              <a:off x="2255" y="2005"/>
              <a:ext cx="1244" cy="1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nSpc>
                  <a:spcPct val="130000"/>
                </a:lnSpc>
              </a:pPr>
              <a:r>
                <a:rPr lang="en-US" altLang="en-US" sz="1400" b="1">
                  <a:latin typeface="Garamond" pitchFamily="18" charset="0"/>
                </a:rPr>
                <a:t>O - Overflow Flag</a:t>
              </a:r>
            </a:p>
            <a:p>
              <a:pPr>
                <a:lnSpc>
                  <a:spcPct val="130000"/>
                </a:lnSpc>
              </a:pPr>
              <a:r>
                <a:rPr lang="en-US" altLang="en-US" sz="1400" b="1">
                  <a:latin typeface="Garamond" pitchFamily="18" charset="0"/>
                </a:rPr>
                <a:t>D - Direction Flag</a:t>
              </a:r>
            </a:p>
            <a:p>
              <a:pPr>
                <a:lnSpc>
                  <a:spcPct val="130000"/>
                </a:lnSpc>
              </a:pPr>
              <a:r>
                <a:rPr lang="en-US" altLang="en-US" sz="1400" b="1">
                  <a:latin typeface="Garamond" pitchFamily="18" charset="0"/>
                </a:rPr>
                <a:t>I - Interrupt Flag</a:t>
              </a:r>
            </a:p>
            <a:p>
              <a:pPr>
                <a:lnSpc>
                  <a:spcPct val="130000"/>
                </a:lnSpc>
              </a:pPr>
              <a:r>
                <a:rPr lang="en-US" altLang="en-US" sz="1400" b="1">
                  <a:latin typeface="Garamond" pitchFamily="18" charset="0"/>
                </a:rPr>
                <a:t>T - Trap Flag</a:t>
              </a:r>
            </a:p>
            <a:p>
              <a:pPr>
                <a:lnSpc>
                  <a:spcPct val="130000"/>
                </a:lnSpc>
              </a:pPr>
              <a:r>
                <a:rPr lang="en-US" altLang="en-US" sz="1400" b="1">
                  <a:latin typeface="Garamond" pitchFamily="18" charset="0"/>
                </a:rPr>
                <a:t>S - Sign Flag</a:t>
              </a:r>
            </a:p>
            <a:p>
              <a:pPr>
                <a:lnSpc>
                  <a:spcPct val="130000"/>
                </a:lnSpc>
              </a:pPr>
              <a:r>
                <a:rPr lang="en-US" altLang="en-US" sz="1400" b="1">
                  <a:latin typeface="Garamond" pitchFamily="18" charset="0"/>
                </a:rPr>
                <a:t>Z - Zero Flag</a:t>
              </a:r>
            </a:p>
            <a:p>
              <a:pPr>
                <a:lnSpc>
                  <a:spcPct val="130000"/>
                </a:lnSpc>
              </a:pPr>
              <a:r>
                <a:rPr lang="en-US" altLang="en-US" sz="1400" b="1">
                  <a:latin typeface="Garamond" pitchFamily="18" charset="0"/>
                </a:rPr>
                <a:t>A - Auxiliary Carry Flag</a:t>
              </a:r>
            </a:p>
            <a:p>
              <a:pPr>
                <a:lnSpc>
                  <a:spcPct val="130000"/>
                </a:lnSpc>
              </a:pPr>
              <a:r>
                <a:rPr lang="en-US" altLang="en-US" sz="1400" b="1">
                  <a:latin typeface="Garamond" pitchFamily="18" charset="0"/>
                </a:rPr>
                <a:t>P - Parity Flag</a:t>
              </a:r>
            </a:p>
            <a:p>
              <a:pPr>
                <a:lnSpc>
                  <a:spcPct val="130000"/>
                </a:lnSpc>
              </a:pPr>
              <a:r>
                <a:rPr lang="en-US" altLang="en-US" sz="1400" b="1">
                  <a:latin typeface="Garamond" pitchFamily="18" charset="0"/>
                </a:rPr>
                <a:t>C - Carry Flag</a:t>
              </a:r>
            </a:p>
            <a:p>
              <a:endParaRPr lang="en-US" altLang="en-US"/>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6696FBE8-6D1F-4C98-8A60-B53E44053EFE}" type="slidenum">
              <a:rPr lang="en-US" altLang="en-US" sz="1400"/>
              <a:pPr/>
              <a:t>17</a:t>
            </a:fld>
            <a:endParaRPr lang="en-US" altLang="en-US" sz="1000"/>
          </a:p>
        </p:txBody>
      </p:sp>
      <p:sp>
        <p:nvSpPr>
          <p:cNvPr id="19459" name="Rectangle 2"/>
          <p:cNvSpPr>
            <a:spLocks noGrp="1" noChangeArrowheads="1"/>
          </p:cNvSpPr>
          <p:nvPr>
            <p:ph type="title"/>
          </p:nvPr>
        </p:nvSpPr>
        <p:spPr/>
        <p:txBody>
          <a:bodyPr/>
          <a:lstStyle/>
          <a:p>
            <a:r>
              <a:rPr lang="en-US" altLang="en-US" dirty="0">
                <a:latin typeface="Garamond" pitchFamily="18" charset="0"/>
              </a:rPr>
              <a:t>FLAGS register</a:t>
            </a:r>
          </a:p>
        </p:txBody>
      </p:sp>
      <p:sp>
        <p:nvSpPr>
          <p:cNvPr id="19460" name="Rectangle 3"/>
          <p:cNvSpPr>
            <a:spLocks noGrp="1" noChangeArrowheads="1"/>
          </p:cNvSpPr>
          <p:nvPr>
            <p:ph type="body" idx="1"/>
          </p:nvPr>
        </p:nvSpPr>
        <p:spPr/>
        <p:txBody>
          <a:bodyPr/>
          <a:lstStyle/>
          <a:p>
            <a:r>
              <a:rPr lang="en-US" altLang="en-US" sz="2200" dirty="0">
                <a:latin typeface="Garamond" pitchFamily="18" charset="0"/>
              </a:rPr>
              <a:t>A </a:t>
            </a:r>
            <a:r>
              <a:rPr lang="en-US" altLang="en-US" sz="2200" i="1" dirty="0">
                <a:latin typeface="Garamond" pitchFamily="18" charset="0"/>
              </a:rPr>
              <a:t>flag </a:t>
            </a:r>
            <a:r>
              <a:rPr lang="en-US" altLang="en-US" sz="2200" dirty="0">
                <a:latin typeface="Garamond" pitchFamily="18" charset="0"/>
              </a:rPr>
              <a:t>is a bit that identifies the current state of the microprocessor and its operating mode</a:t>
            </a:r>
          </a:p>
          <a:p>
            <a:r>
              <a:rPr lang="en-US" altLang="en-US" sz="2200" dirty="0">
                <a:latin typeface="Garamond" pitchFamily="18" charset="0"/>
              </a:rPr>
              <a:t>The flags are being modified after the execution of some arithmetic or logic instructions</a:t>
            </a:r>
          </a:p>
          <a:p>
            <a:r>
              <a:rPr lang="en-US" altLang="en-US" sz="2200" dirty="0">
                <a:latin typeface="Garamond" pitchFamily="18" charset="0"/>
              </a:rPr>
              <a:t>Examples:</a:t>
            </a:r>
          </a:p>
          <a:p>
            <a:pPr lvl="1"/>
            <a:r>
              <a:rPr lang="en-US" altLang="en-US" sz="2200" dirty="0">
                <a:solidFill>
                  <a:srgbClr val="000099"/>
                </a:solidFill>
                <a:latin typeface="Garamond" pitchFamily="18" charset="0"/>
              </a:rPr>
              <a:t>C(carry)</a:t>
            </a:r>
            <a:r>
              <a:rPr lang="en-US" altLang="en-US" sz="2200" dirty="0">
                <a:latin typeface="Garamond" pitchFamily="18" charset="0"/>
              </a:rPr>
              <a:t> flag – it identifies the appearance of a binary carry bit in case of an addition or a borrow in case of a subtraction</a:t>
            </a:r>
          </a:p>
          <a:p>
            <a:pPr lvl="1"/>
            <a:r>
              <a:rPr lang="en-US" altLang="en-US" sz="2200" dirty="0">
                <a:solidFill>
                  <a:srgbClr val="000099"/>
                </a:solidFill>
                <a:latin typeface="Garamond" pitchFamily="18" charset="0"/>
              </a:rPr>
              <a:t>O(overflow) </a:t>
            </a:r>
            <a:r>
              <a:rPr lang="en-US" altLang="en-US" sz="2200" dirty="0">
                <a:latin typeface="Garamond" pitchFamily="18" charset="0"/>
              </a:rPr>
              <a:t>flag – it is modified after an arithmetic operation. If it is set (of value 1) it means that the result doesn’t fit the destination operand</a:t>
            </a:r>
          </a:p>
          <a:p>
            <a:pPr lvl="1"/>
            <a:r>
              <a:rPr lang="en-US" altLang="en-US" sz="2200" dirty="0">
                <a:solidFill>
                  <a:srgbClr val="000099"/>
                </a:solidFill>
                <a:latin typeface="Garamond" pitchFamily="18" charset="0"/>
              </a:rPr>
              <a:t>Z(zero)</a:t>
            </a:r>
            <a:r>
              <a:rPr lang="en-US" altLang="en-US" sz="2200" dirty="0">
                <a:latin typeface="Garamond" pitchFamily="18" charset="0"/>
              </a:rPr>
              <a:t> flag – it means that the result of an arithmetic or logic operation is zero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832C0DEB-364C-445F-88FD-59293B03AF97}" type="slidenum">
              <a:rPr lang="en-US" altLang="en-US" sz="1400"/>
              <a:pPr/>
              <a:t>18</a:t>
            </a:fld>
            <a:endParaRPr lang="en-US" altLang="en-US" sz="1000"/>
          </a:p>
        </p:txBody>
      </p:sp>
      <p:sp>
        <p:nvSpPr>
          <p:cNvPr id="20483" name="Rectangle 2"/>
          <p:cNvSpPr>
            <a:spLocks noGrp="1" noChangeArrowheads="1"/>
          </p:cNvSpPr>
          <p:nvPr>
            <p:ph type="title"/>
          </p:nvPr>
        </p:nvSpPr>
        <p:spPr/>
        <p:txBody>
          <a:bodyPr/>
          <a:lstStyle/>
          <a:p>
            <a:r>
              <a:rPr lang="en-US" altLang="en-US" dirty="0">
                <a:latin typeface="Garamond" pitchFamily="18" charset="0"/>
              </a:rPr>
              <a:t>FLAGS register</a:t>
            </a:r>
          </a:p>
        </p:txBody>
      </p:sp>
      <p:sp>
        <p:nvSpPr>
          <p:cNvPr id="20484" name="Rectangle 3"/>
          <p:cNvSpPr>
            <a:spLocks noGrp="1" noChangeArrowheads="1"/>
          </p:cNvSpPr>
          <p:nvPr>
            <p:ph type="body" idx="1"/>
          </p:nvPr>
        </p:nvSpPr>
        <p:spPr/>
        <p:txBody>
          <a:bodyPr/>
          <a:lstStyle/>
          <a:p>
            <a:pPr lvl="1"/>
            <a:r>
              <a:rPr lang="en-US" altLang="en-US" sz="2200" dirty="0">
                <a:solidFill>
                  <a:srgbClr val="000099"/>
                </a:solidFill>
                <a:latin typeface="Garamond" pitchFamily="18" charset="0"/>
              </a:rPr>
              <a:t>S(sign)</a:t>
            </a:r>
            <a:r>
              <a:rPr lang="en-US" altLang="en-US" sz="2200" dirty="0">
                <a:latin typeface="Garamond" pitchFamily="18" charset="0"/>
              </a:rPr>
              <a:t> flag – it shows the result of an arithmetic operation</a:t>
            </a:r>
          </a:p>
          <a:p>
            <a:pPr lvl="1"/>
            <a:r>
              <a:rPr lang="en-US" altLang="en-US" sz="2200" dirty="0">
                <a:solidFill>
                  <a:srgbClr val="000099"/>
                </a:solidFill>
                <a:latin typeface="Garamond" pitchFamily="18" charset="0"/>
              </a:rPr>
              <a:t>D(direction)</a:t>
            </a:r>
            <a:r>
              <a:rPr lang="en-US" altLang="en-US" sz="2200" dirty="0">
                <a:latin typeface="Garamond" pitchFamily="18" charset="0"/>
              </a:rPr>
              <a:t> flag – when it is zero the processing of the elements is being made from the lower to the upper address and vice versa in the other case</a:t>
            </a:r>
          </a:p>
          <a:p>
            <a:pPr lvl="1"/>
            <a:r>
              <a:rPr lang="en-US" altLang="en-US" sz="2200" dirty="0">
                <a:solidFill>
                  <a:srgbClr val="000099"/>
                </a:solidFill>
                <a:latin typeface="Garamond" pitchFamily="18" charset="0"/>
              </a:rPr>
              <a:t>I(interrupt)</a:t>
            </a:r>
            <a:r>
              <a:rPr lang="en-US" altLang="en-US" sz="2200" dirty="0">
                <a:latin typeface="Garamond" pitchFamily="18" charset="0"/>
              </a:rPr>
              <a:t> flag - it controls the possibility to respond to extern events (interrupt  calls)</a:t>
            </a:r>
          </a:p>
          <a:p>
            <a:pPr lvl="1"/>
            <a:r>
              <a:rPr lang="en-US" altLang="en-US" sz="2200" dirty="0">
                <a:solidFill>
                  <a:srgbClr val="000099"/>
                </a:solidFill>
                <a:latin typeface="Garamond" pitchFamily="18" charset="0"/>
              </a:rPr>
              <a:t>T(trap, trace) </a:t>
            </a:r>
            <a:r>
              <a:rPr lang="en-US" altLang="en-US" sz="2200" dirty="0">
                <a:latin typeface="Garamond" pitchFamily="18" charset="0"/>
              </a:rPr>
              <a:t>flag</a:t>
            </a:r>
            <a:r>
              <a:rPr lang="en-US" altLang="en-US" sz="2200" dirty="0">
                <a:solidFill>
                  <a:srgbClr val="000099"/>
                </a:solidFill>
                <a:latin typeface="Garamond" pitchFamily="18" charset="0"/>
              </a:rPr>
              <a:t> -</a:t>
            </a:r>
            <a:r>
              <a:rPr lang="en-US" altLang="en-US" sz="2200" dirty="0">
                <a:latin typeface="Garamond" pitchFamily="18" charset="0"/>
              </a:rPr>
              <a:t> used by the debugger programs, activating or not the possibility to execute the program step by step. If it is set, the CPU interrupts each instruction, leaving the debugger to execute the program step by step</a:t>
            </a:r>
          </a:p>
          <a:p>
            <a:endParaRPr lang="en-US" altLang="en-US" sz="2200" dirty="0">
              <a:latin typeface="Garamond"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30203FDF-7784-49BD-ABDA-E8B7543C27CA}" type="slidenum">
              <a:rPr lang="en-US" altLang="en-US" sz="1400"/>
              <a:pPr/>
              <a:t>19</a:t>
            </a:fld>
            <a:endParaRPr lang="en-US" altLang="en-US" sz="1000"/>
          </a:p>
        </p:txBody>
      </p:sp>
      <p:sp>
        <p:nvSpPr>
          <p:cNvPr id="21507" name="Rectangle 2"/>
          <p:cNvSpPr>
            <a:spLocks noGrp="1" noChangeArrowheads="1"/>
          </p:cNvSpPr>
          <p:nvPr>
            <p:ph type="title"/>
          </p:nvPr>
        </p:nvSpPr>
        <p:spPr/>
        <p:txBody>
          <a:bodyPr/>
          <a:lstStyle/>
          <a:p>
            <a:r>
              <a:rPr lang="en-US" altLang="en-US" dirty="0">
                <a:latin typeface="Garamond" pitchFamily="18" charset="0"/>
              </a:rPr>
              <a:t>FLAGS register</a:t>
            </a:r>
          </a:p>
        </p:txBody>
      </p:sp>
      <p:sp>
        <p:nvSpPr>
          <p:cNvPr id="21508" name="Rectangle 3"/>
          <p:cNvSpPr>
            <a:spLocks noGrp="1" noChangeArrowheads="1"/>
          </p:cNvSpPr>
          <p:nvPr>
            <p:ph type="body" idx="1"/>
          </p:nvPr>
        </p:nvSpPr>
        <p:spPr/>
        <p:txBody>
          <a:bodyPr/>
          <a:lstStyle/>
          <a:p>
            <a:pPr lvl="1"/>
            <a:r>
              <a:rPr lang="en-US" altLang="en-US" sz="2200" dirty="0">
                <a:solidFill>
                  <a:srgbClr val="000099"/>
                </a:solidFill>
                <a:latin typeface="Garamond" pitchFamily="18" charset="0"/>
              </a:rPr>
              <a:t>A(auxiliary carry)</a:t>
            </a:r>
            <a:r>
              <a:rPr lang="en-US" altLang="en-US" sz="2200" dirty="0">
                <a:latin typeface="Garamond" pitchFamily="18" charset="0"/>
              </a:rPr>
              <a:t> flag – it supports BCD operations. </a:t>
            </a:r>
          </a:p>
          <a:p>
            <a:pPr lvl="1"/>
            <a:r>
              <a:rPr lang="en-US" altLang="en-US" sz="2200" dirty="0">
                <a:solidFill>
                  <a:srgbClr val="000099"/>
                </a:solidFill>
                <a:latin typeface="Garamond" pitchFamily="18" charset="0"/>
              </a:rPr>
              <a:t>P(parity) </a:t>
            </a:r>
            <a:r>
              <a:rPr lang="en-US" altLang="en-US" sz="2200" dirty="0">
                <a:latin typeface="Garamond" pitchFamily="18" charset="0"/>
              </a:rPr>
              <a:t>flag </a:t>
            </a:r>
            <a:r>
              <a:rPr lang="en-US" altLang="en-US" sz="2200" dirty="0">
                <a:solidFill>
                  <a:srgbClr val="000099"/>
                </a:solidFill>
                <a:latin typeface="Garamond" pitchFamily="18" charset="0"/>
              </a:rPr>
              <a:t>– </a:t>
            </a:r>
            <a:r>
              <a:rPr lang="en-US" altLang="en-US" sz="2200" dirty="0">
                <a:latin typeface="Garamond" pitchFamily="18" charset="0"/>
              </a:rPr>
              <a:t>it is set if the result of an operation contains an even number of 1 bits. If the number of 1s is odd, then P</a:t>
            </a:r>
            <a:r>
              <a:rPr lang="en-US" altLang="en-US" sz="2200" dirty="0">
                <a:solidFill>
                  <a:srgbClr val="000099"/>
                </a:solidFill>
                <a:latin typeface="Garamond" pitchFamily="18" charset="0"/>
              </a:rPr>
              <a:t>F=0.</a:t>
            </a:r>
            <a:endParaRPr lang="en-US" altLang="en-US" sz="2200" dirty="0">
              <a:latin typeface="Garamond"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18BE2B6F-7FEC-4C22-9475-E7279C49AA50}" type="slidenum">
              <a:rPr lang="en-US" altLang="en-US" sz="1400"/>
              <a:pPr/>
              <a:t>2</a:t>
            </a:fld>
            <a:endParaRPr lang="en-US" altLang="en-US" sz="1000"/>
          </a:p>
        </p:txBody>
      </p:sp>
      <p:sp>
        <p:nvSpPr>
          <p:cNvPr id="4099" name="Rectangle 2"/>
          <p:cNvSpPr>
            <a:spLocks noGrp="1" noChangeArrowheads="1"/>
          </p:cNvSpPr>
          <p:nvPr>
            <p:ph type="title"/>
          </p:nvPr>
        </p:nvSpPr>
        <p:spPr/>
        <p:txBody>
          <a:bodyPr/>
          <a:lstStyle/>
          <a:p>
            <a:r>
              <a:rPr lang="en-US" altLang="en-US" sz="3300" dirty="0">
                <a:latin typeface="Garamond" pitchFamily="18" charset="0"/>
              </a:rPr>
              <a:t>Contents</a:t>
            </a:r>
            <a:endParaRPr lang="en-US" altLang="en-US" dirty="0">
              <a:latin typeface="Garamond" pitchFamily="18" charset="0"/>
            </a:endParaRPr>
          </a:p>
        </p:txBody>
      </p:sp>
      <p:sp>
        <p:nvSpPr>
          <p:cNvPr id="4100" name="Rectangle 3"/>
          <p:cNvSpPr>
            <a:spLocks noGrp="1" noChangeArrowheads="1"/>
          </p:cNvSpPr>
          <p:nvPr>
            <p:ph type="body" idx="1"/>
          </p:nvPr>
        </p:nvSpPr>
        <p:spPr/>
        <p:txBody>
          <a:bodyPr/>
          <a:lstStyle/>
          <a:p>
            <a:endParaRPr lang="en-US" altLang="en-US" dirty="0">
              <a:latin typeface="Garamond" pitchFamily="18" charset="0"/>
            </a:endParaRPr>
          </a:p>
          <a:p>
            <a:endParaRPr lang="en-US" altLang="en-US" dirty="0">
              <a:latin typeface="Garamond" pitchFamily="18" charset="0"/>
            </a:endParaRPr>
          </a:p>
          <a:p>
            <a:r>
              <a:rPr lang="en-US" altLang="en-US" dirty="0">
                <a:latin typeface="Garamond" pitchFamily="18" charset="0"/>
              </a:rPr>
              <a:t>Basic microprocessor architecture</a:t>
            </a:r>
          </a:p>
          <a:p>
            <a:r>
              <a:rPr lang="en-US" altLang="en-US" dirty="0">
                <a:latin typeface="Garamond" pitchFamily="18" charset="0"/>
              </a:rPr>
              <a:t>Intel microprocessor registers</a:t>
            </a:r>
          </a:p>
          <a:p>
            <a:r>
              <a:rPr lang="en-US" altLang="en-US" dirty="0">
                <a:latin typeface="Garamond" pitchFamily="18" charset="0"/>
              </a:rPr>
              <a:t>Instructions – their components and format</a:t>
            </a:r>
          </a:p>
          <a:p>
            <a:r>
              <a:rPr lang="en-US" altLang="en-US" dirty="0">
                <a:latin typeface="Garamond" pitchFamily="18" charset="0"/>
              </a:rPr>
              <a:t>Addressing modes (with examples)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7CF385BA-A7C9-4D18-BFF2-5C87492D0ACB}" type="slidenum">
              <a:rPr lang="en-US" altLang="en-US" sz="1400"/>
              <a:pPr/>
              <a:t>20</a:t>
            </a:fld>
            <a:endParaRPr lang="en-US" altLang="en-US" sz="1000"/>
          </a:p>
        </p:txBody>
      </p:sp>
      <p:sp>
        <p:nvSpPr>
          <p:cNvPr id="22531" name="Rectangle 2"/>
          <p:cNvSpPr>
            <a:spLocks noGrp="1" noChangeArrowheads="1"/>
          </p:cNvSpPr>
          <p:nvPr>
            <p:ph type="title"/>
          </p:nvPr>
        </p:nvSpPr>
        <p:spPr>
          <a:xfrm>
            <a:off x="762000" y="152400"/>
            <a:ext cx="7993063" cy="874713"/>
          </a:xfrm>
        </p:spPr>
        <p:txBody>
          <a:bodyPr/>
          <a:lstStyle/>
          <a:p>
            <a:r>
              <a:rPr lang="en-US" altLang="en-US" sz="2400" dirty="0">
                <a:latin typeface="Garamond" pitchFamily="18" charset="0"/>
              </a:rPr>
              <a:t>Segment registers, IP and FLAGS</a:t>
            </a:r>
            <a:endParaRPr lang="en-US" altLang="en-US" dirty="0">
              <a:latin typeface="Garamond" pitchFamily="18" charset="0"/>
            </a:endParaRPr>
          </a:p>
        </p:txBody>
      </p:sp>
      <p:sp>
        <p:nvSpPr>
          <p:cNvPr id="22532" name="Text Box 3"/>
          <p:cNvSpPr txBox="1">
            <a:spLocks noChangeArrowheads="1"/>
          </p:cNvSpPr>
          <p:nvPr/>
        </p:nvSpPr>
        <p:spPr bwMode="auto">
          <a:xfrm>
            <a:off x="5634038" y="2665413"/>
            <a:ext cx="75052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dirty="0">
                <a:latin typeface="Garamond" pitchFamily="18" charset="0"/>
              </a:rPr>
              <a:t>FLAGS</a:t>
            </a:r>
          </a:p>
        </p:txBody>
      </p:sp>
      <p:sp>
        <p:nvSpPr>
          <p:cNvPr id="22533" name="Rectangle 4"/>
          <p:cNvSpPr>
            <a:spLocks noChangeArrowheads="1"/>
          </p:cNvSpPr>
          <p:nvPr/>
        </p:nvSpPr>
        <p:spPr bwMode="auto">
          <a:xfrm>
            <a:off x="4200525" y="1931988"/>
            <a:ext cx="1322388" cy="379412"/>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22534" name="Rectangle 5"/>
          <p:cNvSpPr>
            <a:spLocks noChangeArrowheads="1"/>
          </p:cNvSpPr>
          <p:nvPr/>
        </p:nvSpPr>
        <p:spPr bwMode="auto">
          <a:xfrm>
            <a:off x="2892425" y="1931988"/>
            <a:ext cx="1309688" cy="379412"/>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22535" name="Rectangle 6"/>
          <p:cNvSpPr>
            <a:spLocks noChangeArrowheads="1"/>
          </p:cNvSpPr>
          <p:nvPr/>
        </p:nvSpPr>
        <p:spPr bwMode="auto">
          <a:xfrm>
            <a:off x="4200525" y="2643188"/>
            <a:ext cx="1320800" cy="379412"/>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22536" name="Rectangle 7"/>
          <p:cNvSpPr>
            <a:spLocks noChangeArrowheads="1"/>
          </p:cNvSpPr>
          <p:nvPr/>
        </p:nvSpPr>
        <p:spPr bwMode="auto">
          <a:xfrm>
            <a:off x="2892425" y="2643188"/>
            <a:ext cx="1309688" cy="379412"/>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grpSp>
        <p:nvGrpSpPr>
          <p:cNvPr id="22537" name="Group 8"/>
          <p:cNvGrpSpPr>
            <a:grpSpLocks/>
          </p:cNvGrpSpPr>
          <p:nvPr/>
        </p:nvGrpSpPr>
        <p:grpSpPr bwMode="auto">
          <a:xfrm>
            <a:off x="2879725" y="1235075"/>
            <a:ext cx="2643188" cy="307975"/>
            <a:chOff x="1215" y="2128"/>
            <a:chExt cx="1665" cy="194"/>
          </a:xfrm>
        </p:grpSpPr>
        <p:sp>
          <p:nvSpPr>
            <p:cNvPr id="22573" name="Line 9"/>
            <p:cNvSpPr>
              <a:spLocks noChangeShapeType="1"/>
            </p:cNvSpPr>
            <p:nvPr/>
          </p:nvSpPr>
          <p:spPr bwMode="auto">
            <a:xfrm flipV="1">
              <a:off x="1215" y="2272"/>
              <a:ext cx="1665"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74" name="Text Box 10"/>
            <p:cNvSpPr txBox="1">
              <a:spLocks noChangeArrowheads="1"/>
            </p:cNvSpPr>
            <p:nvPr/>
          </p:nvSpPr>
          <p:spPr bwMode="auto">
            <a:xfrm>
              <a:off x="1843" y="2128"/>
              <a:ext cx="429"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dirty="0">
                  <a:latin typeface="Garamond" pitchFamily="18" charset="0"/>
                </a:rPr>
                <a:t>32 bits</a:t>
              </a:r>
              <a:endParaRPr lang="en-US" altLang="en-US" dirty="0">
                <a:latin typeface="Garamond" pitchFamily="18" charset="0"/>
              </a:endParaRPr>
            </a:p>
          </p:txBody>
        </p:sp>
      </p:grpSp>
      <p:grpSp>
        <p:nvGrpSpPr>
          <p:cNvPr id="22538" name="Group 11"/>
          <p:cNvGrpSpPr>
            <a:grpSpLocks/>
          </p:cNvGrpSpPr>
          <p:nvPr/>
        </p:nvGrpSpPr>
        <p:grpSpPr bwMode="auto">
          <a:xfrm>
            <a:off x="4198938" y="1577975"/>
            <a:ext cx="1323975" cy="304800"/>
            <a:chOff x="2046" y="2208"/>
            <a:chExt cx="834" cy="192"/>
          </a:xfrm>
        </p:grpSpPr>
        <p:sp>
          <p:nvSpPr>
            <p:cNvPr id="22571" name="Text Box 12"/>
            <p:cNvSpPr txBox="1">
              <a:spLocks noChangeArrowheads="1"/>
            </p:cNvSpPr>
            <p:nvPr/>
          </p:nvSpPr>
          <p:spPr bwMode="auto">
            <a:xfrm>
              <a:off x="2327" y="2208"/>
              <a:ext cx="22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IP</a:t>
              </a:r>
              <a:endParaRPr lang="en-US" altLang="en-US">
                <a:latin typeface="Garamond" pitchFamily="18" charset="0"/>
              </a:endParaRPr>
            </a:p>
          </p:txBody>
        </p:sp>
        <p:sp>
          <p:nvSpPr>
            <p:cNvPr id="22572" name="Line 13"/>
            <p:cNvSpPr>
              <a:spLocks noChangeShapeType="1"/>
            </p:cNvSpPr>
            <p:nvPr/>
          </p:nvSpPr>
          <p:spPr bwMode="auto">
            <a:xfrm>
              <a:off x="2046" y="2361"/>
              <a:ext cx="834"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2539" name="Text Box 14"/>
          <p:cNvSpPr txBox="1">
            <a:spLocks noChangeArrowheads="1"/>
          </p:cNvSpPr>
          <p:nvPr/>
        </p:nvSpPr>
        <p:spPr bwMode="auto">
          <a:xfrm>
            <a:off x="2333625" y="1979613"/>
            <a:ext cx="4889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EIP</a:t>
            </a:r>
          </a:p>
        </p:txBody>
      </p:sp>
      <p:sp>
        <p:nvSpPr>
          <p:cNvPr id="22540" name="Text Box 15"/>
          <p:cNvSpPr txBox="1">
            <a:spLocks noChangeArrowheads="1"/>
          </p:cNvSpPr>
          <p:nvPr/>
        </p:nvSpPr>
        <p:spPr bwMode="auto">
          <a:xfrm>
            <a:off x="5621338" y="1966913"/>
            <a:ext cx="36580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dirty="0">
                <a:latin typeface="Garamond" pitchFamily="18" charset="0"/>
              </a:rPr>
              <a:t>IP</a:t>
            </a:r>
          </a:p>
        </p:txBody>
      </p:sp>
      <p:sp>
        <p:nvSpPr>
          <p:cNvPr id="22541" name="Text Box 16"/>
          <p:cNvSpPr txBox="1">
            <a:spLocks noChangeArrowheads="1"/>
          </p:cNvSpPr>
          <p:nvPr/>
        </p:nvSpPr>
        <p:spPr bwMode="auto">
          <a:xfrm>
            <a:off x="2244725" y="2665413"/>
            <a:ext cx="7223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EFlags</a:t>
            </a:r>
          </a:p>
        </p:txBody>
      </p:sp>
      <p:grpSp>
        <p:nvGrpSpPr>
          <p:cNvPr id="22542" name="Group 17"/>
          <p:cNvGrpSpPr>
            <a:grpSpLocks/>
          </p:cNvGrpSpPr>
          <p:nvPr/>
        </p:nvGrpSpPr>
        <p:grpSpPr bwMode="auto">
          <a:xfrm>
            <a:off x="4198938" y="2301875"/>
            <a:ext cx="1323975" cy="304800"/>
            <a:chOff x="2046" y="2208"/>
            <a:chExt cx="834" cy="192"/>
          </a:xfrm>
        </p:grpSpPr>
        <p:sp>
          <p:nvSpPr>
            <p:cNvPr id="22569" name="Text Box 18"/>
            <p:cNvSpPr txBox="1">
              <a:spLocks noChangeArrowheads="1"/>
            </p:cNvSpPr>
            <p:nvPr/>
          </p:nvSpPr>
          <p:spPr bwMode="auto">
            <a:xfrm>
              <a:off x="2327" y="2208"/>
              <a:ext cx="37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Flags</a:t>
              </a:r>
              <a:endParaRPr lang="en-US" altLang="en-US">
                <a:latin typeface="Garamond" pitchFamily="18" charset="0"/>
              </a:endParaRPr>
            </a:p>
          </p:txBody>
        </p:sp>
        <p:sp>
          <p:nvSpPr>
            <p:cNvPr id="22570" name="Line 19"/>
            <p:cNvSpPr>
              <a:spLocks noChangeShapeType="1"/>
            </p:cNvSpPr>
            <p:nvPr/>
          </p:nvSpPr>
          <p:spPr bwMode="auto">
            <a:xfrm>
              <a:off x="2046" y="2361"/>
              <a:ext cx="834"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2543" name="Line 20"/>
          <p:cNvSpPr>
            <a:spLocks noChangeShapeType="1"/>
          </p:cNvSpPr>
          <p:nvPr/>
        </p:nvSpPr>
        <p:spPr bwMode="auto">
          <a:xfrm>
            <a:off x="2879725" y="1357313"/>
            <a:ext cx="0" cy="536575"/>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4" name="Line 21"/>
          <p:cNvSpPr>
            <a:spLocks noChangeShapeType="1"/>
          </p:cNvSpPr>
          <p:nvPr/>
        </p:nvSpPr>
        <p:spPr bwMode="auto">
          <a:xfrm>
            <a:off x="5522913" y="1338263"/>
            <a:ext cx="0" cy="536575"/>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5" name="Line 22"/>
          <p:cNvSpPr>
            <a:spLocks noChangeShapeType="1"/>
          </p:cNvSpPr>
          <p:nvPr/>
        </p:nvSpPr>
        <p:spPr bwMode="auto">
          <a:xfrm flipV="1">
            <a:off x="4186238" y="1514475"/>
            <a:ext cx="0" cy="368300"/>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6" name="Text Box 24"/>
          <p:cNvSpPr txBox="1">
            <a:spLocks noChangeArrowheads="1"/>
          </p:cNvSpPr>
          <p:nvPr/>
        </p:nvSpPr>
        <p:spPr bwMode="auto">
          <a:xfrm>
            <a:off x="5643563" y="4995863"/>
            <a:ext cx="192405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dirty="0">
                <a:latin typeface="Garamond" pitchFamily="18" charset="0"/>
              </a:rPr>
              <a:t>Extra segment register</a:t>
            </a:r>
          </a:p>
        </p:txBody>
      </p:sp>
      <p:sp>
        <p:nvSpPr>
          <p:cNvPr id="22547" name="Rectangle 27"/>
          <p:cNvSpPr>
            <a:spLocks noChangeArrowheads="1"/>
          </p:cNvSpPr>
          <p:nvPr/>
        </p:nvSpPr>
        <p:spPr bwMode="auto">
          <a:xfrm>
            <a:off x="4200525" y="3951288"/>
            <a:ext cx="1346200" cy="379412"/>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22548" name="Text Box 32"/>
          <p:cNvSpPr txBox="1">
            <a:spLocks noChangeArrowheads="1"/>
          </p:cNvSpPr>
          <p:nvPr/>
        </p:nvSpPr>
        <p:spPr bwMode="auto">
          <a:xfrm>
            <a:off x="3700463" y="3454400"/>
            <a:ext cx="3952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CS</a:t>
            </a:r>
          </a:p>
        </p:txBody>
      </p:sp>
      <p:sp>
        <p:nvSpPr>
          <p:cNvPr id="22549" name="Text Box 33"/>
          <p:cNvSpPr txBox="1">
            <a:spLocks noChangeArrowheads="1"/>
          </p:cNvSpPr>
          <p:nvPr/>
        </p:nvSpPr>
        <p:spPr bwMode="auto">
          <a:xfrm>
            <a:off x="5621338" y="3465513"/>
            <a:ext cx="190161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dirty="0">
                <a:latin typeface="Garamond" pitchFamily="18" charset="0"/>
              </a:rPr>
              <a:t>Code segment register</a:t>
            </a:r>
          </a:p>
        </p:txBody>
      </p:sp>
      <p:sp>
        <p:nvSpPr>
          <p:cNvPr id="22550" name="Text Box 34"/>
          <p:cNvSpPr txBox="1">
            <a:spLocks noChangeArrowheads="1"/>
          </p:cNvSpPr>
          <p:nvPr/>
        </p:nvSpPr>
        <p:spPr bwMode="auto">
          <a:xfrm>
            <a:off x="3703638" y="3995738"/>
            <a:ext cx="4143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DS</a:t>
            </a:r>
          </a:p>
        </p:txBody>
      </p:sp>
      <p:grpSp>
        <p:nvGrpSpPr>
          <p:cNvPr id="22551" name="Group 55"/>
          <p:cNvGrpSpPr>
            <a:grpSpLocks/>
          </p:cNvGrpSpPr>
          <p:nvPr/>
        </p:nvGrpSpPr>
        <p:grpSpPr bwMode="auto">
          <a:xfrm>
            <a:off x="4186238" y="3051175"/>
            <a:ext cx="1347787" cy="796925"/>
            <a:chOff x="2637" y="2146"/>
            <a:chExt cx="849" cy="502"/>
          </a:xfrm>
        </p:grpSpPr>
        <p:sp>
          <p:nvSpPr>
            <p:cNvPr id="22564" name="Rectangle 25"/>
            <p:cNvSpPr>
              <a:spLocks noChangeArrowheads="1"/>
            </p:cNvSpPr>
            <p:nvPr/>
          </p:nvSpPr>
          <p:spPr bwMode="auto">
            <a:xfrm>
              <a:off x="2646" y="2409"/>
              <a:ext cx="840"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22565" name="Text Box 29"/>
            <p:cNvSpPr txBox="1">
              <a:spLocks noChangeArrowheads="1"/>
            </p:cNvSpPr>
            <p:nvPr/>
          </p:nvSpPr>
          <p:spPr bwMode="auto">
            <a:xfrm>
              <a:off x="2882" y="2146"/>
              <a:ext cx="40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16 bi</a:t>
              </a:r>
              <a:r>
                <a:rPr lang="ro-RO" altLang="en-US" sz="1400" b="1">
                  <a:latin typeface="Garamond" pitchFamily="18" charset="0"/>
                </a:rPr>
                <a:t>ţi</a:t>
              </a:r>
              <a:endParaRPr lang="en-US" altLang="en-US">
                <a:latin typeface="Garamond" pitchFamily="18" charset="0"/>
              </a:endParaRPr>
            </a:p>
          </p:txBody>
        </p:sp>
        <p:sp>
          <p:nvSpPr>
            <p:cNvPr id="22566" name="Line 38"/>
            <p:cNvSpPr>
              <a:spLocks noChangeShapeType="1"/>
            </p:cNvSpPr>
            <p:nvPr/>
          </p:nvSpPr>
          <p:spPr bwMode="auto">
            <a:xfrm>
              <a:off x="3472" y="2168"/>
              <a:ext cx="7" cy="205"/>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7" name="Line 39"/>
            <p:cNvSpPr>
              <a:spLocks noChangeShapeType="1"/>
            </p:cNvSpPr>
            <p:nvPr/>
          </p:nvSpPr>
          <p:spPr bwMode="auto">
            <a:xfrm flipV="1">
              <a:off x="2637" y="2168"/>
              <a:ext cx="0" cy="210"/>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8" name="Line 40"/>
            <p:cNvSpPr>
              <a:spLocks noChangeShapeType="1"/>
            </p:cNvSpPr>
            <p:nvPr/>
          </p:nvSpPr>
          <p:spPr bwMode="auto">
            <a:xfrm>
              <a:off x="2645" y="2315"/>
              <a:ext cx="834"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2552" name="Text Box 41"/>
          <p:cNvSpPr txBox="1">
            <a:spLocks noChangeArrowheads="1"/>
          </p:cNvSpPr>
          <p:nvPr/>
        </p:nvSpPr>
        <p:spPr bwMode="auto">
          <a:xfrm>
            <a:off x="5634038" y="4513263"/>
            <a:ext cx="191764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dirty="0">
                <a:latin typeface="Garamond" pitchFamily="18" charset="0"/>
              </a:rPr>
              <a:t>Stack segment register</a:t>
            </a:r>
          </a:p>
        </p:txBody>
      </p:sp>
      <p:sp>
        <p:nvSpPr>
          <p:cNvPr id="22553" name="Rectangle 42"/>
          <p:cNvSpPr>
            <a:spLocks noChangeArrowheads="1"/>
          </p:cNvSpPr>
          <p:nvPr/>
        </p:nvSpPr>
        <p:spPr bwMode="auto">
          <a:xfrm>
            <a:off x="4200525" y="4459288"/>
            <a:ext cx="1346200" cy="379412"/>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22554" name="Text Box 44"/>
          <p:cNvSpPr txBox="1">
            <a:spLocks noChangeArrowheads="1"/>
          </p:cNvSpPr>
          <p:nvPr/>
        </p:nvSpPr>
        <p:spPr bwMode="auto">
          <a:xfrm>
            <a:off x="3711575" y="4473575"/>
            <a:ext cx="3651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SS</a:t>
            </a:r>
          </a:p>
        </p:txBody>
      </p:sp>
      <p:sp>
        <p:nvSpPr>
          <p:cNvPr id="22555" name="Rectangle 49"/>
          <p:cNvSpPr>
            <a:spLocks noChangeArrowheads="1"/>
          </p:cNvSpPr>
          <p:nvPr/>
        </p:nvSpPr>
        <p:spPr bwMode="auto">
          <a:xfrm>
            <a:off x="4200525" y="4967288"/>
            <a:ext cx="1346200" cy="379412"/>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22556" name="Text Box 51"/>
          <p:cNvSpPr txBox="1">
            <a:spLocks noChangeArrowheads="1"/>
          </p:cNvSpPr>
          <p:nvPr/>
        </p:nvSpPr>
        <p:spPr bwMode="auto">
          <a:xfrm>
            <a:off x="3713163" y="4964113"/>
            <a:ext cx="400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ES</a:t>
            </a:r>
          </a:p>
        </p:txBody>
      </p:sp>
      <p:sp>
        <p:nvSpPr>
          <p:cNvPr id="22557" name="Text Box 56"/>
          <p:cNvSpPr txBox="1">
            <a:spLocks noChangeArrowheads="1"/>
          </p:cNvSpPr>
          <p:nvPr/>
        </p:nvSpPr>
        <p:spPr bwMode="auto">
          <a:xfrm>
            <a:off x="5621338" y="3986213"/>
            <a:ext cx="187275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dirty="0">
                <a:latin typeface="Garamond" pitchFamily="18" charset="0"/>
              </a:rPr>
              <a:t>Data segment register</a:t>
            </a:r>
          </a:p>
        </p:txBody>
      </p:sp>
      <p:sp>
        <p:nvSpPr>
          <p:cNvPr id="22558" name="Text Box 57"/>
          <p:cNvSpPr txBox="1">
            <a:spLocks noChangeArrowheads="1"/>
          </p:cNvSpPr>
          <p:nvPr/>
        </p:nvSpPr>
        <p:spPr bwMode="auto">
          <a:xfrm>
            <a:off x="5643563" y="5516563"/>
            <a:ext cx="284257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dirty="0">
                <a:latin typeface="Garamond" pitchFamily="18" charset="0"/>
              </a:rPr>
              <a:t>Additional register (80386, 80486+)</a:t>
            </a:r>
          </a:p>
        </p:txBody>
      </p:sp>
      <p:sp>
        <p:nvSpPr>
          <p:cNvPr id="22559" name="Rectangle 58"/>
          <p:cNvSpPr>
            <a:spLocks noChangeArrowheads="1"/>
          </p:cNvSpPr>
          <p:nvPr/>
        </p:nvSpPr>
        <p:spPr bwMode="auto">
          <a:xfrm>
            <a:off x="4200525" y="5487988"/>
            <a:ext cx="1346200" cy="379412"/>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22560" name="Text Box 59"/>
          <p:cNvSpPr txBox="1">
            <a:spLocks noChangeArrowheads="1"/>
          </p:cNvSpPr>
          <p:nvPr/>
        </p:nvSpPr>
        <p:spPr bwMode="auto">
          <a:xfrm>
            <a:off x="3713163" y="5484813"/>
            <a:ext cx="3841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FS</a:t>
            </a:r>
          </a:p>
        </p:txBody>
      </p:sp>
      <p:sp>
        <p:nvSpPr>
          <p:cNvPr id="22561" name="Text Box 60"/>
          <p:cNvSpPr txBox="1">
            <a:spLocks noChangeArrowheads="1"/>
          </p:cNvSpPr>
          <p:nvPr/>
        </p:nvSpPr>
        <p:spPr bwMode="auto">
          <a:xfrm>
            <a:off x="5656263" y="6037263"/>
            <a:ext cx="284257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dirty="0">
                <a:latin typeface="Garamond" pitchFamily="18" charset="0"/>
              </a:rPr>
              <a:t>Additional register (80386, 80486+)</a:t>
            </a:r>
          </a:p>
        </p:txBody>
      </p:sp>
      <p:sp>
        <p:nvSpPr>
          <p:cNvPr id="22562" name="Rectangle 61"/>
          <p:cNvSpPr>
            <a:spLocks noChangeArrowheads="1"/>
          </p:cNvSpPr>
          <p:nvPr/>
        </p:nvSpPr>
        <p:spPr bwMode="auto">
          <a:xfrm>
            <a:off x="4213225" y="6008688"/>
            <a:ext cx="1346200" cy="379412"/>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22563" name="Text Box 62"/>
          <p:cNvSpPr txBox="1">
            <a:spLocks noChangeArrowheads="1"/>
          </p:cNvSpPr>
          <p:nvPr/>
        </p:nvSpPr>
        <p:spPr bwMode="auto">
          <a:xfrm>
            <a:off x="3725863" y="6005513"/>
            <a:ext cx="4048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GS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1EF02410-3D82-4BB1-ABDD-34E74636A4DD}" type="slidenum">
              <a:rPr lang="en-US" altLang="en-US" sz="1400"/>
              <a:pPr/>
              <a:t>21</a:t>
            </a:fld>
            <a:endParaRPr lang="en-US" altLang="en-US" sz="1000"/>
          </a:p>
        </p:txBody>
      </p:sp>
      <p:sp>
        <p:nvSpPr>
          <p:cNvPr id="23555" name="Rectangle 2"/>
          <p:cNvSpPr>
            <a:spLocks noGrp="1" noChangeArrowheads="1"/>
          </p:cNvSpPr>
          <p:nvPr>
            <p:ph type="title"/>
          </p:nvPr>
        </p:nvSpPr>
        <p:spPr/>
        <p:txBody>
          <a:bodyPr/>
          <a:lstStyle/>
          <a:p>
            <a:r>
              <a:rPr lang="en-US" altLang="en-US" sz="3300" dirty="0">
                <a:latin typeface="Garamond" pitchFamily="18" charset="0"/>
              </a:rPr>
              <a:t>Segment registers</a:t>
            </a:r>
            <a:endParaRPr lang="en-US" altLang="en-US" dirty="0">
              <a:latin typeface="Garamond" pitchFamily="18" charset="0"/>
            </a:endParaRPr>
          </a:p>
        </p:txBody>
      </p:sp>
      <p:sp>
        <p:nvSpPr>
          <p:cNvPr id="23556" name="Rectangle 3"/>
          <p:cNvSpPr>
            <a:spLocks noGrp="1" noChangeArrowheads="1"/>
          </p:cNvSpPr>
          <p:nvPr>
            <p:ph type="body" idx="1"/>
          </p:nvPr>
        </p:nvSpPr>
        <p:spPr/>
        <p:txBody>
          <a:bodyPr/>
          <a:lstStyle/>
          <a:p>
            <a:r>
              <a:rPr lang="en-US" altLang="en-US" sz="2200" dirty="0">
                <a:solidFill>
                  <a:srgbClr val="000099"/>
                </a:solidFill>
                <a:latin typeface="Garamond" pitchFamily="18" charset="0"/>
              </a:rPr>
              <a:t>CS(code)</a:t>
            </a:r>
            <a:r>
              <a:rPr lang="en-US" altLang="en-US" sz="2200" dirty="0">
                <a:solidFill>
                  <a:srgbClr val="CCCC00"/>
                </a:solidFill>
                <a:latin typeface="Garamond" pitchFamily="18" charset="0"/>
              </a:rPr>
              <a:t> </a:t>
            </a:r>
            <a:r>
              <a:rPr lang="en-US" altLang="en-US" sz="2200" dirty="0">
                <a:latin typeface="Garamond" pitchFamily="18" charset="0"/>
              </a:rPr>
              <a:t>The code register contains the address for the start of the part of memory which contains the code of the program</a:t>
            </a:r>
          </a:p>
          <a:p>
            <a:r>
              <a:rPr lang="en-US" altLang="en-US" sz="2200" dirty="0">
                <a:solidFill>
                  <a:srgbClr val="000099"/>
                </a:solidFill>
                <a:latin typeface="Garamond" pitchFamily="18" charset="0"/>
              </a:rPr>
              <a:t>DS(data)</a:t>
            </a:r>
            <a:r>
              <a:rPr lang="en-US" altLang="en-US" sz="2200" dirty="0">
                <a:latin typeface="Garamond" pitchFamily="18" charset="0"/>
              </a:rPr>
              <a:t> The data register contains the address for the beginning of the region of memory which contains data</a:t>
            </a:r>
          </a:p>
          <a:p>
            <a:r>
              <a:rPr lang="en-US" altLang="en-US" sz="2200" dirty="0">
                <a:solidFill>
                  <a:srgbClr val="000099"/>
                </a:solidFill>
                <a:latin typeface="Garamond" pitchFamily="18" charset="0"/>
              </a:rPr>
              <a:t>ES(extra)</a:t>
            </a:r>
            <a:r>
              <a:rPr lang="en-US" altLang="en-US" sz="2200" dirty="0">
                <a:latin typeface="Garamond" pitchFamily="18" charset="0"/>
              </a:rPr>
              <a:t> Additional segment register</a:t>
            </a:r>
          </a:p>
          <a:p>
            <a:r>
              <a:rPr lang="en-US" altLang="en-US" sz="2200" dirty="0">
                <a:solidFill>
                  <a:srgbClr val="000099"/>
                </a:solidFill>
                <a:latin typeface="Garamond" pitchFamily="18" charset="0"/>
              </a:rPr>
              <a:t>SS(stack)</a:t>
            </a:r>
            <a:r>
              <a:rPr lang="en-US" altLang="en-US" sz="2200" dirty="0">
                <a:latin typeface="Garamond" pitchFamily="18" charset="0"/>
              </a:rPr>
              <a:t> It defines the region of memory used by the stack. </a:t>
            </a:r>
          </a:p>
          <a:p>
            <a:pPr lvl="1"/>
            <a:r>
              <a:rPr lang="en-US" altLang="en-US" sz="2200" dirty="0">
                <a:latin typeface="Garamond" pitchFamily="18" charset="0"/>
              </a:rPr>
              <a:t>The stack pointer register contains the address for the top of the stack</a:t>
            </a:r>
          </a:p>
          <a:p>
            <a:pPr lvl="1"/>
            <a:r>
              <a:rPr lang="en-US" altLang="en-US" sz="2200" dirty="0">
                <a:latin typeface="Garamond" pitchFamily="18" charset="0"/>
              </a:rPr>
              <a:t>The BP register contains the address for the data inside the stack</a:t>
            </a:r>
          </a:p>
          <a:p>
            <a:r>
              <a:rPr lang="en-US" altLang="en-US" sz="2200" dirty="0">
                <a:solidFill>
                  <a:srgbClr val="000099"/>
                </a:solidFill>
                <a:latin typeface="Garamond" pitchFamily="18" charset="0"/>
              </a:rPr>
              <a:t>FS and GS</a:t>
            </a:r>
            <a:r>
              <a:rPr lang="en-US" altLang="en-US" sz="2200" dirty="0">
                <a:latin typeface="Garamond" pitchFamily="18" charset="0"/>
              </a:rPr>
              <a:t> available beginning with 80386 and 80486 – additional registers used to access memory segments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77638985-865A-40EB-B886-61A492D3DCC9}" type="slidenum">
              <a:rPr lang="en-US" altLang="en-US" sz="1400"/>
              <a:pPr/>
              <a:t>22</a:t>
            </a:fld>
            <a:endParaRPr lang="en-US" altLang="en-US" sz="1000"/>
          </a:p>
        </p:txBody>
      </p:sp>
      <p:sp>
        <p:nvSpPr>
          <p:cNvPr id="24579" name="Rectangle 2"/>
          <p:cNvSpPr>
            <a:spLocks noGrp="1" noChangeArrowheads="1"/>
          </p:cNvSpPr>
          <p:nvPr>
            <p:ph type="title"/>
          </p:nvPr>
        </p:nvSpPr>
        <p:spPr/>
        <p:txBody>
          <a:bodyPr/>
          <a:lstStyle/>
          <a:p>
            <a:r>
              <a:rPr lang="en-US" altLang="en-US" sz="3300" dirty="0">
                <a:latin typeface="Garamond" pitchFamily="18" charset="0"/>
              </a:rPr>
              <a:t>Code machine language</a:t>
            </a:r>
            <a:endParaRPr lang="en-US" altLang="en-US" dirty="0">
              <a:latin typeface="Garamond" pitchFamily="18" charset="0"/>
            </a:endParaRPr>
          </a:p>
        </p:txBody>
      </p:sp>
      <p:sp>
        <p:nvSpPr>
          <p:cNvPr id="24580" name="Rectangle 3"/>
          <p:cNvSpPr>
            <a:spLocks noGrp="1" noChangeArrowheads="1"/>
          </p:cNvSpPr>
          <p:nvPr>
            <p:ph type="body" idx="1"/>
          </p:nvPr>
        </p:nvSpPr>
        <p:spPr>
          <a:xfrm>
            <a:off x="685800" y="1557338"/>
            <a:ext cx="7772400" cy="4462462"/>
          </a:xfrm>
        </p:spPr>
        <p:txBody>
          <a:bodyPr/>
          <a:lstStyle/>
          <a:p>
            <a:r>
              <a:rPr lang="en-US" altLang="en-US" sz="2200" dirty="0">
                <a:solidFill>
                  <a:srgbClr val="000099"/>
                </a:solidFill>
                <a:latin typeface="Garamond" pitchFamily="18" charset="0"/>
              </a:rPr>
              <a:t>The code machine language </a:t>
            </a:r>
            <a:r>
              <a:rPr lang="en-US" altLang="en-US" sz="2200" dirty="0">
                <a:latin typeface="Garamond" pitchFamily="18" charset="0"/>
              </a:rPr>
              <a:t>represents the native binary code which is “understood” by the microprocessor, containing instructions for its operation</a:t>
            </a:r>
          </a:p>
          <a:p>
            <a:r>
              <a:rPr lang="en-US" altLang="en-US" sz="2200" dirty="0">
                <a:latin typeface="Garamond" pitchFamily="18" charset="0"/>
              </a:rPr>
              <a:t>From the assembler program the code machine is generated</a:t>
            </a:r>
          </a:p>
          <a:p>
            <a:r>
              <a:rPr lang="en-US" altLang="en-US" sz="2200" dirty="0">
                <a:latin typeface="Garamond" pitchFamily="18" charset="0"/>
              </a:rPr>
              <a:t>The code machine instructions for 8086-80486 varies from 1 to 13 octets</a:t>
            </a:r>
          </a:p>
          <a:p>
            <a:pPr lvl="1"/>
            <a:r>
              <a:rPr lang="en-US" altLang="en-US" sz="2200" dirty="0">
                <a:latin typeface="Garamond" pitchFamily="18" charset="0"/>
              </a:rPr>
              <a:t>There are over 20.000 variations of machine code</a:t>
            </a:r>
          </a:p>
          <a:p>
            <a:r>
              <a:rPr lang="en-US" altLang="en-US" sz="2200" dirty="0">
                <a:latin typeface="Garamond" pitchFamily="18" charset="0"/>
              </a:rPr>
              <a:t>The </a:t>
            </a:r>
            <a:r>
              <a:rPr lang="en-US" altLang="en-US" sz="2200" b="1" i="1" dirty="0">
                <a:latin typeface="Garamond" pitchFamily="18" charset="0"/>
              </a:rPr>
              <a:t>real</a:t>
            </a:r>
            <a:r>
              <a:rPr lang="en-US" altLang="en-US" sz="2200" dirty="0">
                <a:latin typeface="Garamond" pitchFamily="18" charset="0"/>
              </a:rPr>
              <a:t>  mode use 16 bits instructions</a:t>
            </a:r>
          </a:p>
          <a:p>
            <a:pPr lvl="1"/>
            <a:r>
              <a:rPr lang="en-US" altLang="en-US" sz="2200" dirty="0">
                <a:latin typeface="Garamond" pitchFamily="18" charset="0"/>
              </a:rPr>
              <a:t>There are used 16 bits offset addresses and 16 bits registers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C032631A-A1EE-4DC3-BFAF-80747CBF3A7E}" type="slidenum">
              <a:rPr lang="en-US" altLang="en-US" sz="1400"/>
              <a:pPr/>
              <a:t>23</a:t>
            </a:fld>
            <a:endParaRPr lang="en-US" altLang="en-US" sz="1000"/>
          </a:p>
        </p:txBody>
      </p:sp>
      <p:sp>
        <p:nvSpPr>
          <p:cNvPr id="25603" name="Rectangle 2"/>
          <p:cNvSpPr>
            <a:spLocks noGrp="1" noChangeArrowheads="1"/>
          </p:cNvSpPr>
          <p:nvPr>
            <p:ph type="title"/>
          </p:nvPr>
        </p:nvSpPr>
        <p:spPr/>
        <p:txBody>
          <a:bodyPr/>
          <a:lstStyle/>
          <a:p>
            <a:r>
              <a:rPr lang="en-US" altLang="en-US" sz="3300" dirty="0">
                <a:latin typeface="Garamond" pitchFamily="18" charset="0"/>
              </a:rPr>
              <a:t>Code machine language (cont.)</a:t>
            </a:r>
            <a:endParaRPr lang="en-US" altLang="en-US" dirty="0">
              <a:latin typeface="Garamond" pitchFamily="18" charset="0"/>
            </a:endParaRPr>
          </a:p>
        </p:txBody>
      </p:sp>
      <p:sp>
        <p:nvSpPr>
          <p:cNvPr id="25604" name="Rectangle 3"/>
          <p:cNvSpPr>
            <a:spLocks noGrp="1" noChangeArrowheads="1"/>
          </p:cNvSpPr>
          <p:nvPr>
            <p:ph type="body" idx="1"/>
          </p:nvPr>
        </p:nvSpPr>
        <p:spPr/>
        <p:txBody>
          <a:bodyPr/>
          <a:lstStyle/>
          <a:p>
            <a:r>
              <a:rPr lang="en-US" altLang="en-US" sz="2200" dirty="0">
                <a:latin typeface="Garamond" pitchFamily="18" charset="0"/>
              </a:rPr>
              <a:t>The </a:t>
            </a:r>
            <a:r>
              <a:rPr lang="en-US" altLang="en-US" sz="2200" b="1" i="1" dirty="0">
                <a:latin typeface="Garamond" pitchFamily="18" charset="0"/>
              </a:rPr>
              <a:t>protected</a:t>
            </a:r>
            <a:r>
              <a:rPr lang="en-US" altLang="en-US" sz="2200" dirty="0">
                <a:latin typeface="Garamond" pitchFamily="18" charset="0"/>
              </a:rPr>
              <a:t> mode may use instructions on 16 or 32 bits</a:t>
            </a:r>
          </a:p>
          <a:p>
            <a:pPr lvl="1"/>
            <a:r>
              <a:rPr lang="en-US" altLang="en-US" sz="2200" dirty="0">
                <a:latin typeface="Garamond" pitchFamily="18" charset="0"/>
              </a:rPr>
              <a:t>The </a:t>
            </a:r>
            <a:r>
              <a:rPr lang="en-US" altLang="en-US" sz="2200" b="1" i="1" dirty="0">
                <a:latin typeface="Garamond" pitchFamily="18" charset="0"/>
              </a:rPr>
              <a:t>D</a:t>
            </a:r>
            <a:r>
              <a:rPr lang="en-US" altLang="en-US" sz="2200" dirty="0">
                <a:latin typeface="Garamond" pitchFamily="18" charset="0"/>
              </a:rPr>
              <a:t> bit from the descriptor it shows the way 80386/80486 instructions are using the registers and data from memory in the protected mode</a:t>
            </a:r>
          </a:p>
          <a:p>
            <a:pPr lvl="1"/>
            <a:r>
              <a:rPr lang="en-US" altLang="en-US" sz="2200" dirty="0">
                <a:latin typeface="Garamond" pitchFamily="18" charset="0"/>
              </a:rPr>
              <a:t>D = 0 means 80386/80486 16 bits instructions</a:t>
            </a:r>
          </a:p>
          <a:p>
            <a:pPr lvl="1"/>
            <a:r>
              <a:rPr lang="en-US" altLang="en-US" sz="2200" dirty="0">
                <a:latin typeface="Garamond" pitchFamily="18" charset="0"/>
              </a:rPr>
              <a:t>D = 1 means 80386/80486 32 bits instructions</a:t>
            </a:r>
          </a:p>
          <a:p>
            <a:pPr lvl="1"/>
            <a:r>
              <a:rPr lang="en-US" altLang="en-US" sz="2200" dirty="0">
                <a:latin typeface="Garamond" pitchFamily="18" charset="0"/>
              </a:rPr>
              <a:t>The working mode with 32 bits instructions means that both offset addresses and registers are on 32 bits.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28EBB75E-6580-4EF2-8EEB-DD87F3061BD0}" type="slidenum">
              <a:rPr lang="en-US" altLang="en-US" sz="1400"/>
              <a:pPr/>
              <a:t>24</a:t>
            </a:fld>
            <a:endParaRPr lang="en-US" altLang="en-US" sz="1000"/>
          </a:p>
        </p:txBody>
      </p:sp>
      <p:sp>
        <p:nvSpPr>
          <p:cNvPr id="26627" name="Rectangle 2"/>
          <p:cNvSpPr>
            <a:spLocks noGrp="1" noChangeArrowheads="1"/>
          </p:cNvSpPr>
          <p:nvPr>
            <p:ph type="title"/>
          </p:nvPr>
        </p:nvSpPr>
        <p:spPr/>
        <p:txBody>
          <a:bodyPr/>
          <a:lstStyle/>
          <a:p>
            <a:r>
              <a:rPr lang="en-US" altLang="en-US" dirty="0">
                <a:latin typeface="Garamond" pitchFamily="18" charset="0"/>
              </a:rPr>
              <a:t>Addressing modes</a:t>
            </a:r>
          </a:p>
        </p:txBody>
      </p:sp>
      <p:sp>
        <p:nvSpPr>
          <p:cNvPr id="26628" name="Rectangle 3"/>
          <p:cNvSpPr>
            <a:spLocks noGrp="1" noChangeArrowheads="1"/>
          </p:cNvSpPr>
          <p:nvPr>
            <p:ph type="body" idx="1"/>
          </p:nvPr>
        </p:nvSpPr>
        <p:spPr/>
        <p:txBody>
          <a:bodyPr/>
          <a:lstStyle/>
          <a:p>
            <a:endParaRPr lang="en-US" altLang="en-US" b="1" i="1" dirty="0">
              <a:solidFill>
                <a:srgbClr val="CCCC00"/>
              </a:solidFill>
              <a:latin typeface="Garamond" pitchFamily="18" charset="0"/>
            </a:endParaRPr>
          </a:p>
          <a:p>
            <a:r>
              <a:rPr lang="en-US" altLang="en-US" b="1" i="1" dirty="0">
                <a:solidFill>
                  <a:srgbClr val="000099"/>
                </a:solidFill>
                <a:latin typeface="Garamond" pitchFamily="18" charset="0"/>
              </a:rPr>
              <a:t>Using registers</a:t>
            </a:r>
            <a:r>
              <a:rPr lang="en-US" altLang="en-US" dirty="0">
                <a:latin typeface="Garamond" pitchFamily="18" charset="0"/>
              </a:rPr>
              <a:t> – copy a </a:t>
            </a:r>
            <a:r>
              <a:rPr lang="en-US" altLang="en-US" i="1" dirty="0">
                <a:latin typeface="Garamond" pitchFamily="18" charset="0"/>
              </a:rPr>
              <a:t>byte</a:t>
            </a:r>
            <a:r>
              <a:rPr lang="en-US" altLang="en-US" dirty="0">
                <a:latin typeface="Garamond" pitchFamily="18" charset="0"/>
              </a:rPr>
              <a:t> or a </a:t>
            </a:r>
            <a:r>
              <a:rPr lang="en-US" altLang="en-US" i="1" dirty="0">
                <a:latin typeface="Garamond" pitchFamily="18" charset="0"/>
              </a:rPr>
              <a:t>word</a:t>
            </a:r>
            <a:r>
              <a:rPr lang="en-US" altLang="en-US" dirty="0">
                <a:latin typeface="Garamond" pitchFamily="18" charset="0"/>
              </a:rPr>
              <a:t> from the source register to the destination register</a:t>
            </a:r>
          </a:p>
          <a:p>
            <a:pPr>
              <a:buFontTx/>
              <a:buNone/>
            </a:pPr>
            <a:r>
              <a:rPr lang="en-US" altLang="en-US" dirty="0">
                <a:latin typeface="Garamond" pitchFamily="18" charset="0"/>
              </a:rPr>
              <a:t>		</a:t>
            </a:r>
            <a:r>
              <a:rPr lang="en-US" altLang="en-US" b="1" dirty="0">
                <a:latin typeface="Garamond" pitchFamily="18" charset="0"/>
              </a:rPr>
              <a:t>MOV 	BX, CX</a:t>
            </a:r>
            <a:endParaRPr lang="en-US" altLang="en-US" dirty="0">
              <a:latin typeface="Garamond" pitchFamily="18" charset="0"/>
            </a:endParaRPr>
          </a:p>
          <a:p>
            <a:r>
              <a:rPr lang="en-US" altLang="en-US" b="1" i="1" dirty="0">
                <a:solidFill>
                  <a:srgbClr val="000099"/>
                </a:solidFill>
                <a:latin typeface="Garamond" pitchFamily="18" charset="0"/>
              </a:rPr>
              <a:t>Effective</a:t>
            </a:r>
            <a:r>
              <a:rPr lang="en-US" altLang="en-US" b="1" i="1" dirty="0">
                <a:solidFill>
                  <a:srgbClr val="CCCC00"/>
                </a:solidFill>
                <a:latin typeface="Garamond" pitchFamily="18" charset="0"/>
              </a:rPr>
              <a:t> </a:t>
            </a:r>
            <a:r>
              <a:rPr lang="en-US" altLang="en-US" dirty="0">
                <a:latin typeface="Garamond" pitchFamily="18" charset="0"/>
              </a:rPr>
              <a:t>– copy an effective value (</a:t>
            </a:r>
            <a:r>
              <a:rPr lang="en-US" altLang="en-US" i="1" dirty="0">
                <a:latin typeface="Garamond" pitchFamily="18" charset="0"/>
              </a:rPr>
              <a:t>byte</a:t>
            </a:r>
            <a:r>
              <a:rPr lang="en-US" altLang="en-US" dirty="0">
                <a:latin typeface="Garamond" pitchFamily="18" charset="0"/>
              </a:rPr>
              <a:t> or </a:t>
            </a:r>
            <a:r>
              <a:rPr lang="en-US" altLang="en-US" i="1" dirty="0">
                <a:latin typeface="Garamond" pitchFamily="18" charset="0"/>
              </a:rPr>
              <a:t>word)</a:t>
            </a:r>
            <a:r>
              <a:rPr lang="en-US" altLang="en-US" dirty="0">
                <a:latin typeface="Garamond" pitchFamily="18" charset="0"/>
              </a:rPr>
              <a:t> from a memory location to a destination register</a:t>
            </a:r>
          </a:p>
          <a:p>
            <a:pPr>
              <a:buFontTx/>
              <a:buNone/>
            </a:pPr>
            <a:r>
              <a:rPr lang="en-US" altLang="en-US" dirty="0">
                <a:latin typeface="Garamond" pitchFamily="18" charset="0"/>
              </a:rPr>
              <a:t>		</a:t>
            </a:r>
            <a:r>
              <a:rPr lang="en-US" altLang="en-US" b="1" dirty="0">
                <a:latin typeface="Garamond" pitchFamily="18" charset="0"/>
              </a:rPr>
              <a:t>MOV 	AX, 3456h</a:t>
            </a:r>
          </a:p>
          <a:p>
            <a:r>
              <a:rPr lang="en-US" altLang="en-US" b="1" i="1" dirty="0">
                <a:solidFill>
                  <a:srgbClr val="000099"/>
                </a:solidFill>
                <a:latin typeface="Garamond" pitchFamily="18" charset="0"/>
              </a:rPr>
              <a:t>Directly</a:t>
            </a:r>
            <a:r>
              <a:rPr lang="en-US" altLang="en-US" dirty="0">
                <a:latin typeface="Garamond" pitchFamily="18" charset="0"/>
              </a:rPr>
              <a:t> – copy a </a:t>
            </a:r>
            <a:r>
              <a:rPr lang="en-US" altLang="en-US" i="1" dirty="0">
                <a:latin typeface="Garamond" pitchFamily="18" charset="0"/>
              </a:rPr>
              <a:t>byte</a:t>
            </a:r>
            <a:r>
              <a:rPr lang="en-US" altLang="en-US" dirty="0">
                <a:latin typeface="Garamond" pitchFamily="18" charset="0"/>
              </a:rPr>
              <a:t> or a </a:t>
            </a:r>
            <a:r>
              <a:rPr lang="en-US" altLang="en-US" i="1" dirty="0">
                <a:latin typeface="Garamond" pitchFamily="18" charset="0"/>
              </a:rPr>
              <a:t>word</a:t>
            </a:r>
            <a:r>
              <a:rPr lang="en-US" altLang="en-US" dirty="0">
                <a:latin typeface="Garamond" pitchFamily="18" charset="0"/>
              </a:rPr>
              <a:t> from a memory location specified by a register</a:t>
            </a:r>
          </a:p>
          <a:p>
            <a:pPr>
              <a:buFontTx/>
              <a:buNone/>
            </a:pPr>
            <a:r>
              <a:rPr lang="en-US" altLang="en-US" dirty="0">
                <a:latin typeface="Garamond" pitchFamily="18" charset="0"/>
              </a:rPr>
              <a:t>		</a:t>
            </a:r>
            <a:r>
              <a:rPr lang="en-US" altLang="en-US" b="1" dirty="0">
                <a:latin typeface="Garamond" pitchFamily="18" charset="0"/>
              </a:rPr>
              <a:t>MOV	AL,  [1234h] </a:t>
            </a:r>
            <a:r>
              <a:rPr lang="en-US" altLang="en-US" dirty="0">
                <a:latin typeface="Garamond" pitchFamily="18" charset="0"/>
              </a:rPr>
              <a:t>(1234h represents the offset in the data segment)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9533726F-FE1F-493B-B2AB-DE2957656BBC}" type="slidenum">
              <a:rPr lang="en-US" altLang="en-US" sz="1400"/>
              <a:pPr/>
              <a:t>25</a:t>
            </a:fld>
            <a:endParaRPr lang="en-US" altLang="en-US" sz="1000"/>
          </a:p>
        </p:txBody>
      </p:sp>
      <p:sp>
        <p:nvSpPr>
          <p:cNvPr id="27651" name="Rectangle 2"/>
          <p:cNvSpPr>
            <a:spLocks noGrp="1" noChangeArrowheads="1"/>
          </p:cNvSpPr>
          <p:nvPr>
            <p:ph type="title"/>
          </p:nvPr>
        </p:nvSpPr>
        <p:spPr/>
        <p:txBody>
          <a:bodyPr/>
          <a:lstStyle/>
          <a:p>
            <a:r>
              <a:rPr lang="en-US" altLang="en-US" dirty="0">
                <a:latin typeface="Garamond" pitchFamily="18" charset="0"/>
              </a:rPr>
              <a:t>Addressing modes(cont.)</a:t>
            </a:r>
          </a:p>
        </p:txBody>
      </p:sp>
      <p:sp>
        <p:nvSpPr>
          <p:cNvPr id="27652" name="Rectangle 3"/>
          <p:cNvSpPr>
            <a:spLocks noGrp="1" noChangeArrowheads="1"/>
          </p:cNvSpPr>
          <p:nvPr>
            <p:ph type="body" idx="1"/>
          </p:nvPr>
        </p:nvSpPr>
        <p:spPr/>
        <p:txBody>
          <a:bodyPr/>
          <a:lstStyle/>
          <a:p>
            <a:endParaRPr lang="en-US" altLang="en-US" b="1" i="1" dirty="0">
              <a:solidFill>
                <a:srgbClr val="CCCC00"/>
              </a:solidFill>
              <a:latin typeface="Garamond" pitchFamily="18" charset="0"/>
            </a:endParaRPr>
          </a:p>
          <a:p>
            <a:r>
              <a:rPr lang="en-US" altLang="en-US" b="1" i="1" dirty="0">
                <a:solidFill>
                  <a:srgbClr val="000099"/>
                </a:solidFill>
                <a:latin typeface="Garamond" pitchFamily="18" charset="0"/>
              </a:rPr>
              <a:t>Indirect by registers</a:t>
            </a:r>
            <a:r>
              <a:rPr lang="en-US" altLang="en-US" b="1" i="1" dirty="0">
                <a:solidFill>
                  <a:srgbClr val="CCCC00"/>
                </a:solidFill>
                <a:latin typeface="Garamond" pitchFamily="18" charset="0"/>
              </a:rPr>
              <a:t>  </a:t>
            </a:r>
            <a:r>
              <a:rPr lang="en-US" altLang="en-US" i="1" dirty="0">
                <a:latin typeface="Garamond" pitchFamily="18" charset="0"/>
              </a:rPr>
              <a:t>(indexed)</a:t>
            </a:r>
            <a:r>
              <a:rPr lang="en-US" altLang="en-US" dirty="0">
                <a:latin typeface="Garamond" pitchFamily="18" charset="0"/>
              </a:rPr>
              <a:t> – copy a </a:t>
            </a:r>
            <a:r>
              <a:rPr lang="en-US" altLang="en-US" i="1" dirty="0">
                <a:latin typeface="Garamond" pitchFamily="18" charset="0"/>
              </a:rPr>
              <a:t>byte</a:t>
            </a:r>
            <a:r>
              <a:rPr lang="en-US" altLang="en-US" dirty="0">
                <a:latin typeface="Garamond" pitchFamily="18" charset="0"/>
              </a:rPr>
              <a:t> or </a:t>
            </a:r>
            <a:r>
              <a:rPr lang="en-US" altLang="en-US" i="1" dirty="0">
                <a:latin typeface="Garamond" pitchFamily="18" charset="0"/>
              </a:rPr>
              <a:t>word</a:t>
            </a:r>
            <a:r>
              <a:rPr lang="en-US" altLang="en-US" dirty="0">
                <a:latin typeface="Garamond" pitchFamily="18" charset="0"/>
              </a:rPr>
              <a:t>  from a memory location addressed by an index register (DI or SI) or a base register (BP or BX) in a register:</a:t>
            </a:r>
          </a:p>
          <a:p>
            <a:pPr>
              <a:buFontTx/>
              <a:buNone/>
            </a:pPr>
            <a:r>
              <a:rPr lang="en-US" altLang="en-US" dirty="0">
                <a:latin typeface="Garamond" pitchFamily="18" charset="0"/>
              </a:rPr>
              <a:t>		</a:t>
            </a:r>
            <a:r>
              <a:rPr lang="en-US" altLang="en-US" b="1" dirty="0">
                <a:latin typeface="Garamond" pitchFamily="18" charset="0"/>
              </a:rPr>
              <a:t>MOV	AX, [BX]</a:t>
            </a:r>
          </a:p>
          <a:p>
            <a:r>
              <a:rPr lang="en-US" altLang="en-US" b="1" i="1" dirty="0">
                <a:solidFill>
                  <a:srgbClr val="000099"/>
                </a:solidFill>
                <a:latin typeface="Garamond" pitchFamily="18" charset="0"/>
              </a:rPr>
              <a:t>Base plus index</a:t>
            </a:r>
            <a:r>
              <a:rPr lang="en-US" altLang="en-US" b="1" i="1" dirty="0">
                <a:solidFill>
                  <a:srgbClr val="CCCC00"/>
                </a:solidFill>
                <a:latin typeface="Garamond" pitchFamily="18" charset="0"/>
              </a:rPr>
              <a:t> </a:t>
            </a:r>
            <a:r>
              <a:rPr lang="en-US" altLang="en-US" i="1" dirty="0">
                <a:latin typeface="Garamond" pitchFamily="18" charset="0"/>
              </a:rPr>
              <a:t>(relatively to the base indexed) -</a:t>
            </a:r>
            <a:r>
              <a:rPr lang="en-US" altLang="en-US" b="1" i="1" dirty="0">
                <a:solidFill>
                  <a:srgbClr val="CCCC00"/>
                </a:solidFill>
                <a:latin typeface="Garamond" pitchFamily="18" charset="0"/>
              </a:rPr>
              <a:t> </a:t>
            </a:r>
            <a:r>
              <a:rPr lang="en-US" altLang="en-US" dirty="0">
                <a:latin typeface="Garamond" pitchFamily="18" charset="0"/>
              </a:rPr>
              <a:t> copy a </a:t>
            </a:r>
            <a:r>
              <a:rPr lang="en-US" altLang="en-US" i="1" dirty="0">
                <a:latin typeface="Garamond" pitchFamily="18" charset="0"/>
              </a:rPr>
              <a:t>byte</a:t>
            </a:r>
            <a:r>
              <a:rPr lang="en-US" altLang="en-US" dirty="0">
                <a:latin typeface="Garamond" pitchFamily="18" charset="0"/>
              </a:rPr>
              <a:t> or </a:t>
            </a:r>
            <a:r>
              <a:rPr lang="en-US" altLang="en-US" i="1" dirty="0">
                <a:latin typeface="Garamond" pitchFamily="18" charset="0"/>
              </a:rPr>
              <a:t>word</a:t>
            </a:r>
            <a:r>
              <a:rPr lang="en-US" altLang="en-US" dirty="0">
                <a:latin typeface="Garamond" pitchFamily="18" charset="0"/>
              </a:rPr>
              <a:t> from a memory location specified by a base register (BP or BX) plus an index register (DI or SI) in a register:</a:t>
            </a:r>
          </a:p>
          <a:p>
            <a:pPr>
              <a:buFontTx/>
              <a:buNone/>
            </a:pPr>
            <a:r>
              <a:rPr lang="en-US" altLang="en-US" dirty="0">
                <a:latin typeface="Garamond" pitchFamily="18" charset="0"/>
              </a:rPr>
              <a:t>		</a:t>
            </a:r>
            <a:r>
              <a:rPr lang="en-US" altLang="en-US" b="1" dirty="0">
                <a:latin typeface="Garamond" pitchFamily="18" charset="0"/>
              </a:rPr>
              <a:t>MOV    DX, [BX + DI]</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D323FFB0-0EA7-4C68-99D4-DEE664A92FBD}" type="slidenum">
              <a:rPr lang="en-US" altLang="en-US" sz="1400"/>
              <a:pPr/>
              <a:t>26</a:t>
            </a:fld>
            <a:endParaRPr lang="en-US" altLang="en-US" sz="1000"/>
          </a:p>
        </p:txBody>
      </p:sp>
      <p:sp>
        <p:nvSpPr>
          <p:cNvPr id="28675" name="Rectangle 2"/>
          <p:cNvSpPr>
            <a:spLocks noGrp="1" noChangeArrowheads="1"/>
          </p:cNvSpPr>
          <p:nvPr>
            <p:ph type="title"/>
          </p:nvPr>
        </p:nvSpPr>
        <p:spPr/>
        <p:txBody>
          <a:bodyPr/>
          <a:lstStyle/>
          <a:p>
            <a:r>
              <a:rPr lang="en-US" altLang="en-US" dirty="0">
                <a:latin typeface="Garamond" pitchFamily="18" charset="0"/>
              </a:rPr>
              <a:t>Addressing modes(cont.)</a:t>
            </a:r>
          </a:p>
        </p:txBody>
      </p:sp>
      <p:sp>
        <p:nvSpPr>
          <p:cNvPr id="28676" name="Rectangle 3"/>
          <p:cNvSpPr>
            <a:spLocks noGrp="1" noChangeArrowheads="1"/>
          </p:cNvSpPr>
          <p:nvPr>
            <p:ph type="body" idx="1"/>
          </p:nvPr>
        </p:nvSpPr>
        <p:spPr/>
        <p:txBody>
          <a:bodyPr/>
          <a:lstStyle/>
          <a:p>
            <a:endParaRPr lang="en-US" altLang="en-US" b="1" i="1" dirty="0">
              <a:solidFill>
                <a:srgbClr val="CCCC00"/>
              </a:solidFill>
              <a:latin typeface="Garamond" pitchFamily="18" charset="0"/>
            </a:endParaRPr>
          </a:p>
          <a:p>
            <a:r>
              <a:rPr lang="en-US" altLang="en-US" b="1" i="1" dirty="0">
                <a:solidFill>
                  <a:srgbClr val="000099"/>
                </a:solidFill>
                <a:latin typeface="Garamond" pitchFamily="18" charset="0"/>
              </a:rPr>
              <a:t>Register relative</a:t>
            </a:r>
            <a:r>
              <a:rPr lang="en-US" altLang="en-US" b="1" i="1" dirty="0">
                <a:solidFill>
                  <a:srgbClr val="CCCC00"/>
                </a:solidFill>
                <a:latin typeface="Garamond" pitchFamily="18" charset="0"/>
              </a:rPr>
              <a:t> </a:t>
            </a:r>
            <a:r>
              <a:rPr lang="en-US" altLang="en-US" dirty="0">
                <a:latin typeface="Garamond" pitchFamily="18" charset="0"/>
              </a:rPr>
              <a:t> - copy a </a:t>
            </a:r>
            <a:r>
              <a:rPr lang="en-US" altLang="en-US" i="1" dirty="0">
                <a:latin typeface="Garamond" pitchFamily="18" charset="0"/>
              </a:rPr>
              <a:t>byte</a:t>
            </a:r>
            <a:r>
              <a:rPr lang="en-US" altLang="en-US" dirty="0">
                <a:latin typeface="Garamond" pitchFamily="18" charset="0"/>
              </a:rPr>
              <a:t> or </a:t>
            </a:r>
            <a:r>
              <a:rPr lang="en-US" altLang="en-US" i="1" dirty="0">
                <a:latin typeface="Garamond" pitchFamily="18" charset="0"/>
              </a:rPr>
              <a:t>word</a:t>
            </a:r>
            <a:r>
              <a:rPr lang="en-US" altLang="en-US" dirty="0">
                <a:latin typeface="Garamond" pitchFamily="18" charset="0"/>
              </a:rPr>
              <a:t> from a memory location addressed by an index register (DI or SI) or a base register (BP or BX) plus an offset to a register:</a:t>
            </a:r>
          </a:p>
          <a:p>
            <a:pPr>
              <a:buFontTx/>
              <a:buNone/>
            </a:pPr>
            <a:r>
              <a:rPr lang="en-US" altLang="en-US" dirty="0">
                <a:latin typeface="Garamond" pitchFamily="18" charset="0"/>
              </a:rPr>
              <a:t>		</a:t>
            </a:r>
            <a:r>
              <a:rPr lang="en-US" altLang="en-US" b="1" dirty="0">
                <a:latin typeface="Garamond" pitchFamily="18" charset="0"/>
              </a:rPr>
              <a:t>MOV	AX, [BX + 1000h]</a:t>
            </a:r>
            <a:endParaRPr lang="en-US" altLang="en-US" b="1" i="1" dirty="0">
              <a:solidFill>
                <a:srgbClr val="CCCC00"/>
              </a:solidFill>
              <a:latin typeface="Garamond" pitchFamily="18" charset="0"/>
            </a:endParaRPr>
          </a:p>
          <a:p>
            <a:endParaRPr lang="en-US" altLang="en-US" b="1" i="1" dirty="0">
              <a:solidFill>
                <a:srgbClr val="CCCC00"/>
              </a:solidFill>
              <a:latin typeface="Garamond" pitchFamily="18" charset="0"/>
            </a:endParaRPr>
          </a:p>
          <a:p>
            <a:r>
              <a:rPr lang="en-US" altLang="en-US" b="1" i="1" dirty="0">
                <a:solidFill>
                  <a:srgbClr val="000099"/>
                </a:solidFill>
                <a:latin typeface="Garamond" pitchFamily="18" charset="0"/>
              </a:rPr>
              <a:t>Base relative plus index</a:t>
            </a:r>
            <a:r>
              <a:rPr lang="en-US" altLang="en-US" b="1" i="1" dirty="0">
                <a:solidFill>
                  <a:srgbClr val="CCCC00"/>
                </a:solidFill>
                <a:latin typeface="Garamond" pitchFamily="18" charset="0"/>
              </a:rPr>
              <a:t> </a:t>
            </a:r>
            <a:r>
              <a:rPr lang="en-US" altLang="en-US" i="1" dirty="0">
                <a:latin typeface="Garamond" pitchFamily="18" charset="0"/>
              </a:rPr>
              <a:t>(base relative indexed)</a:t>
            </a:r>
            <a:r>
              <a:rPr lang="en-US" altLang="en-US" dirty="0">
                <a:latin typeface="Garamond" pitchFamily="18" charset="0"/>
              </a:rPr>
              <a:t> – copy a </a:t>
            </a:r>
            <a:r>
              <a:rPr lang="en-US" altLang="en-US" i="1" dirty="0">
                <a:latin typeface="Garamond" pitchFamily="18" charset="0"/>
              </a:rPr>
              <a:t>byte</a:t>
            </a:r>
            <a:r>
              <a:rPr lang="en-US" altLang="en-US" dirty="0">
                <a:latin typeface="Garamond" pitchFamily="18" charset="0"/>
              </a:rPr>
              <a:t> or </a:t>
            </a:r>
            <a:r>
              <a:rPr lang="en-US" altLang="en-US" i="1" dirty="0">
                <a:latin typeface="Garamond" pitchFamily="18" charset="0"/>
              </a:rPr>
              <a:t>word</a:t>
            </a:r>
            <a:r>
              <a:rPr lang="en-US" altLang="en-US" dirty="0">
                <a:latin typeface="Garamond" pitchFamily="18" charset="0"/>
              </a:rPr>
              <a:t>  from a memory location specified by a base register (BP or BX) plus an index register (DI or SI) plus an offset, into a register:</a:t>
            </a:r>
          </a:p>
          <a:p>
            <a:pPr>
              <a:buFontTx/>
              <a:buNone/>
            </a:pPr>
            <a:r>
              <a:rPr lang="en-US" altLang="en-US" dirty="0">
                <a:latin typeface="Garamond" pitchFamily="18" charset="0"/>
              </a:rPr>
              <a:t>		</a:t>
            </a:r>
            <a:r>
              <a:rPr lang="en-US" altLang="en-US" b="1" dirty="0">
                <a:latin typeface="Garamond" pitchFamily="18" charset="0"/>
              </a:rPr>
              <a:t>MOV	AX, [BX + SI + 100h]</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7669463D-0AC5-4414-ADBE-7B3C5926FD17}" type="slidenum">
              <a:rPr lang="en-US" altLang="en-US" sz="1400"/>
              <a:pPr/>
              <a:t>27</a:t>
            </a:fld>
            <a:endParaRPr lang="en-US" altLang="en-US" sz="1000"/>
          </a:p>
        </p:txBody>
      </p:sp>
      <p:sp>
        <p:nvSpPr>
          <p:cNvPr id="29699" name="Rectangle 2"/>
          <p:cNvSpPr>
            <a:spLocks noGrp="1" noChangeArrowheads="1"/>
          </p:cNvSpPr>
          <p:nvPr>
            <p:ph type="title"/>
          </p:nvPr>
        </p:nvSpPr>
        <p:spPr/>
        <p:txBody>
          <a:bodyPr/>
          <a:lstStyle/>
          <a:p>
            <a:r>
              <a:rPr lang="en-US" altLang="en-US" dirty="0">
                <a:latin typeface="Garamond" pitchFamily="18" charset="0"/>
              </a:rPr>
              <a:t>Instruction rules</a:t>
            </a:r>
          </a:p>
        </p:txBody>
      </p:sp>
      <p:sp>
        <p:nvSpPr>
          <p:cNvPr id="29700" name="Rectangle 3"/>
          <p:cNvSpPr>
            <a:spLocks noGrp="1" noChangeArrowheads="1"/>
          </p:cNvSpPr>
          <p:nvPr>
            <p:ph type="body" idx="1"/>
          </p:nvPr>
        </p:nvSpPr>
        <p:spPr>
          <a:xfrm>
            <a:off x="685800" y="1308100"/>
            <a:ext cx="7772400" cy="4724400"/>
          </a:xfrm>
        </p:spPr>
        <p:txBody>
          <a:bodyPr/>
          <a:lstStyle/>
          <a:p>
            <a:r>
              <a:rPr lang="en-US" altLang="en-US" dirty="0">
                <a:latin typeface="Garamond" pitchFamily="18" charset="0"/>
              </a:rPr>
              <a:t>Each instruction can access memory only once:</a:t>
            </a:r>
          </a:p>
          <a:p>
            <a:pPr lvl="1"/>
            <a:r>
              <a:rPr lang="en-US" altLang="en-US" sz="2000" i="1" dirty="0">
                <a:latin typeface="Garamond" pitchFamily="18" charset="0"/>
              </a:rPr>
              <a:t>MOV var1,var2</a:t>
            </a:r>
            <a:r>
              <a:rPr lang="en-US" altLang="en-US" sz="2000" dirty="0">
                <a:latin typeface="Garamond" pitchFamily="18" charset="0"/>
              </a:rPr>
              <a:t> is </a:t>
            </a:r>
            <a:r>
              <a:rPr lang="en-US" altLang="en-US" sz="2000" b="1" dirty="0">
                <a:latin typeface="Garamond" pitchFamily="18" charset="0"/>
              </a:rPr>
              <a:t>not </a:t>
            </a:r>
            <a:r>
              <a:rPr lang="en-US" altLang="en-US" sz="2000" dirty="0">
                <a:latin typeface="Garamond" pitchFamily="18" charset="0"/>
              </a:rPr>
              <a:t>a valid instruction</a:t>
            </a:r>
          </a:p>
          <a:p>
            <a:pPr lvl="1"/>
            <a:r>
              <a:rPr lang="en-US" altLang="en-US" sz="2000" i="1" dirty="0">
                <a:latin typeface="Garamond" pitchFamily="18" charset="0"/>
              </a:rPr>
              <a:t>MOV AX,var2</a:t>
            </a:r>
            <a:r>
              <a:rPr lang="en-US" altLang="en-US" sz="2000" dirty="0">
                <a:latin typeface="Garamond" pitchFamily="18" charset="0"/>
              </a:rPr>
              <a:t> followed by </a:t>
            </a:r>
            <a:r>
              <a:rPr lang="en-US" altLang="en-US" sz="2000" i="1" dirty="0">
                <a:latin typeface="Garamond" pitchFamily="18" charset="0"/>
              </a:rPr>
              <a:t>MOV var1,AX</a:t>
            </a:r>
            <a:r>
              <a:rPr lang="en-US" altLang="en-US" sz="2000" dirty="0">
                <a:latin typeface="Garamond" pitchFamily="18" charset="0"/>
              </a:rPr>
              <a:t> is correct. </a:t>
            </a:r>
          </a:p>
          <a:p>
            <a:r>
              <a:rPr lang="en-US" altLang="en-US" dirty="0">
                <a:latin typeface="Garamond" pitchFamily="18" charset="0"/>
              </a:rPr>
              <a:t>For instructions with two operands their dimensions must be the same:</a:t>
            </a:r>
          </a:p>
          <a:p>
            <a:pPr lvl="1"/>
            <a:r>
              <a:rPr lang="en-US" altLang="en-US" sz="2000" dirty="0">
                <a:latin typeface="Garamond" pitchFamily="18" charset="0"/>
              </a:rPr>
              <a:t>We may compare an 8 number with another 8 bit number</a:t>
            </a:r>
          </a:p>
          <a:p>
            <a:pPr lvl="1"/>
            <a:r>
              <a:rPr lang="en-US" altLang="en-US" sz="2000" dirty="0">
                <a:latin typeface="Garamond" pitchFamily="18" charset="0"/>
              </a:rPr>
              <a:t>We may compare an 16 number with another 16 bit number</a:t>
            </a:r>
          </a:p>
          <a:p>
            <a:pPr lvl="1"/>
            <a:r>
              <a:rPr lang="en-US" altLang="en-US" sz="2000" i="1" dirty="0">
                <a:latin typeface="Garamond" pitchFamily="18" charset="0"/>
              </a:rPr>
              <a:t>CMP AH,AX</a:t>
            </a:r>
            <a:r>
              <a:rPr lang="en-US" altLang="en-US" sz="2000" dirty="0">
                <a:latin typeface="Garamond" pitchFamily="18" charset="0"/>
              </a:rPr>
              <a:t> is </a:t>
            </a:r>
            <a:r>
              <a:rPr lang="en-US" altLang="en-US" sz="2000" b="1" dirty="0">
                <a:latin typeface="Garamond" pitchFamily="18" charset="0"/>
              </a:rPr>
              <a:t>not</a:t>
            </a:r>
            <a:r>
              <a:rPr lang="en-US" altLang="en-US" sz="2000" dirty="0">
                <a:latin typeface="Garamond" pitchFamily="18" charset="0"/>
              </a:rPr>
              <a:t> a valid instruction</a:t>
            </a:r>
          </a:p>
          <a:p>
            <a:r>
              <a:rPr lang="en-US" altLang="en-US" dirty="0">
                <a:latin typeface="Garamond" pitchFamily="18" charset="0"/>
              </a:rPr>
              <a:t>The destination operand (normally, the left one) must identify a register or a memory location:</a:t>
            </a:r>
          </a:p>
          <a:p>
            <a:pPr lvl="1"/>
            <a:r>
              <a:rPr lang="en-US" altLang="en-US" sz="2000" i="1" dirty="0">
                <a:latin typeface="Garamond" pitchFamily="18" charset="0"/>
              </a:rPr>
              <a:t>MOV 1234,AX</a:t>
            </a:r>
            <a:r>
              <a:rPr lang="en-US" altLang="en-US" sz="2000" dirty="0">
                <a:latin typeface="Garamond" pitchFamily="18" charset="0"/>
              </a:rPr>
              <a:t> is</a:t>
            </a:r>
            <a:r>
              <a:rPr lang="en-US" altLang="en-US" sz="2000" b="1" dirty="0">
                <a:latin typeface="Garamond" pitchFamily="18" charset="0"/>
              </a:rPr>
              <a:t> not </a:t>
            </a:r>
            <a:r>
              <a:rPr lang="en-US" altLang="en-US" sz="2000" dirty="0">
                <a:latin typeface="Garamond" pitchFamily="18" charset="0"/>
              </a:rPr>
              <a:t>valid</a:t>
            </a:r>
          </a:p>
          <a:p>
            <a:r>
              <a:rPr lang="en-US" altLang="en-US" dirty="0">
                <a:latin typeface="Garamond" pitchFamily="18" charset="0"/>
              </a:rPr>
              <a:t>The </a:t>
            </a:r>
            <a:r>
              <a:rPr lang="en-US" altLang="en-US" b="1" i="1" dirty="0">
                <a:latin typeface="Garamond" pitchFamily="18" charset="0"/>
              </a:rPr>
              <a:t>Mode</a:t>
            </a:r>
            <a:r>
              <a:rPr lang="en-US" altLang="en-US" dirty="0">
                <a:latin typeface="Garamond" pitchFamily="18" charset="0"/>
              </a:rPr>
              <a:t> byte identifies what registers will be used by an instruction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814D75DD-D709-4F6E-88BC-98DAAD468D13}" type="slidenum">
              <a:rPr lang="en-US" altLang="en-US" sz="1400"/>
              <a:pPr/>
              <a:t>28</a:t>
            </a:fld>
            <a:endParaRPr lang="en-US" altLang="en-US" sz="1000"/>
          </a:p>
        </p:txBody>
      </p:sp>
      <p:sp>
        <p:nvSpPr>
          <p:cNvPr id="30723" name="Rectangle 2"/>
          <p:cNvSpPr>
            <a:spLocks noGrp="1" noChangeArrowheads="1"/>
          </p:cNvSpPr>
          <p:nvPr>
            <p:ph type="title"/>
          </p:nvPr>
        </p:nvSpPr>
        <p:spPr/>
        <p:txBody>
          <a:bodyPr/>
          <a:lstStyle/>
          <a:p>
            <a:r>
              <a:rPr lang="en-US" altLang="en-US" sz="3300" dirty="0">
                <a:latin typeface="Garamond" pitchFamily="18" charset="0"/>
              </a:rPr>
              <a:t>Addressing examples</a:t>
            </a:r>
            <a:endParaRPr lang="en-US" altLang="en-US" dirty="0">
              <a:latin typeface="Garamond" pitchFamily="18" charset="0"/>
            </a:endParaRPr>
          </a:p>
        </p:txBody>
      </p:sp>
      <p:pic>
        <p:nvPicPr>
          <p:cNvPr id="30724" name="Picture 4" descr="Addres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603375"/>
            <a:ext cx="8091488" cy="441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Rectangle 5"/>
          <p:cNvSpPr>
            <a:spLocks noChangeArrowheads="1"/>
          </p:cNvSpPr>
          <p:nvPr/>
        </p:nvSpPr>
        <p:spPr bwMode="auto">
          <a:xfrm>
            <a:off x="685800" y="5689600"/>
            <a:ext cx="8164513" cy="5588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endParaRPr lang="en-US" altLang="en-US">
              <a:latin typeface="Garamond"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DB018F7B-79BB-4302-9B40-388FB5460D1C}" type="slidenum">
              <a:rPr lang="en-US" altLang="en-US" sz="1400"/>
              <a:pPr/>
              <a:t>29</a:t>
            </a:fld>
            <a:endParaRPr lang="en-US" altLang="en-US" sz="1000"/>
          </a:p>
        </p:txBody>
      </p:sp>
      <p:sp>
        <p:nvSpPr>
          <p:cNvPr id="31747" name="Rectangle 2"/>
          <p:cNvSpPr>
            <a:spLocks noGrp="1" noChangeArrowheads="1"/>
          </p:cNvSpPr>
          <p:nvPr>
            <p:ph type="title"/>
          </p:nvPr>
        </p:nvSpPr>
        <p:spPr/>
        <p:txBody>
          <a:bodyPr/>
          <a:lstStyle/>
          <a:p>
            <a:r>
              <a:rPr lang="en-US" altLang="en-US" sz="3300" dirty="0">
                <a:latin typeface="Garamond" pitchFamily="18" charset="0"/>
              </a:rPr>
              <a:t>Addressing examples(cont.)</a:t>
            </a:r>
            <a:endParaRPr lang="en-US" altLang="en-US" dirty="0">
              <a:latin typeface="Garamond" pitchFamily="18" charset="0"/>
            </a:endParaRPr>
          </a:p>
        </p:txBody>
      </p:sp>
      <p:pic>
        <p:nvPicPr>
          <p:cNvPr id="31748" name="Picture 4" descr="Address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487488"/>
            <a:ext cx="8150225" cy="457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5078591F-9913-4C25-9C66-A36DCB49A070}" type="slidenum">
              <a:rPr lang="en-US" altLang="en-US" sz="1400"/>
              <a:pPr/>
              <a:t>3</a:t>
            </a:fld>
            <a:endParaRPr lang="en-US" altLang="en-US" sz="1000"/>
          </a:p>
        </p:txBody>
      </p:sp>
      <p:sp>
        <p:nvSpPr>
          <p:cNvPr id="5123" name="Rectangle 1028"/>
          <p:cNvSpPr>
            <a:spLocks noChangeArrowheads="1"/>
          </p:cNvSpPr>
          <p:nvPr/>
        </p:nvSpPr>
        <p:spPr bwMode="auto">
          <a:xfrm>
            <a:off x="914400" y="150813"/>
            <a:ext cx="7772400" cy="874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b"/>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r"/>
            <a:r>
              <a:rPr lang="en-US" altLang="en-US" sz="3200" b="1" i="1" dirty="0">
                <a:solidFill>
                  <a:srgbClr val="000099"/>
                </a:solidFill>
                <a:latin typeface="Garamond" pitchFamily="18" charset="0"/>
              </a:rPr>
              <a:t>Basic microprocessor architecture</a:t>
            </a:r>
          </a:p>
        </p:txBody>
      </p:sp>
      <p:sp>
        <p:nvSpPr>
          <p:cNvPr id="5124" name="Rectangle 1029"/>
          <p:cNvSpPr>
            <a:spLocks noChangeArrowheads="1"/>
          </p:cNvSpPr>
          <p:nvPr/>
        </p:nvSpPr>
        <p:spPr bwMode="auto">
          <a:xfrm>
            <a:off x="852488" y="1660525"/>
            <a:ext cx="7772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spcBef>
                <a:spcPct val="20000"/>
              </a:spcBef>
              <a:spcAft>
                <a:spcPct val="25000"/>
              </a:spcAft>
              <a:buClr>
                <a:schemeClr val="tx2"/>
              </a:buClr>
              <a:buFontTx/>
              <a:buChar char="•"/>
            </a:pPr>
            <a:r>
              <a:rPr lang="en-US" altLang="en-US" sz="2000" dirty="0">
                <a:latin typeface="Garamond" pitchFamily="18" charset="0"/>
              </a:rPr>
              <a:t>CPU registers</a:t>
            </a:r>
          </a:p>
          <a:p>
            <a:pPr lvl="1">
              <a:spcBef>
                <a:spcPct val="20000"/>
              </a:spcBef>
              <a:spcAft>
                <a:spcPct val="25000"/>
              </a:spcAft>
              <a:buClr>
                <a:schemeClr val="tx2"/>
              </a:buClr>
              <a:buFontTx/>
              <a:buChar char="–"/>
            </a:pPr>
            <a:r>
              <a:rPr lang="en-US" altLang="en-US" sz="1800" dirty="0">
                <a:latin typeface="Garamond" pitchFamily="18" charset="0"/>
              </a:rPr>
              <a:t>Special memory locations on the microprocessor chip</a:t>
            </a:r>
          </a:p>
          <a:p>
            <a:pPr lvl="1">
              <a:spcBef>
                <a:spcPct val="20000"/>
              </a:spcBef>
              <a:spcAft>
                <a:spcPct val="25000"/>
              </a:spcAft>
              <a:buClr>
                <a:schemeClr val="tx2"/>
              </a:buClr>
              <a:buFontTx/>
              <a:buChar char="–"/>
            </a:pPr>
            <a:r>
              <a:rPr lang="en-US" altLang="en-US" sz="1800" dirty="0">
                <a:latin typeface="Garamond" pitchFamily="18" charset="0"/>
              </a:rPr>
              <a:t>Examples</a:t>
            </a:r>
            <a:r>
              <a:rPr lang="ro-RO" altLang="en-US" sz="1800" dirty="0">
                <a:latin typeface="Garamond" pitchFamily="18" charset="0"/>
              </a:rPr>
              <a:t>:</a:t>
            </a:r>
            <a:r>
              <a:rPr lang="en-US" altLang="en-US" sz="1800" dirty="0">
                <a:latin typeface="Garamond" pitchFamily="18" charset="0"/>
              </a:rPr>
              <a:t> accumulator, counter, FLAGS register</a:t>
            </a:r>
          </a:p>
          <a:p>
            <a:pPr>
              <a:spcBef>
                <a:spcPct val="20000"/>
              </a:spcBef>
              <a:spcAft>
                <a:spcPct val="25000"/>
              </a:spcAft>
              <a:buClr>
                <a:schemeClr val="tx2"/>
              </a:buClr>
              <a:buFontTx/>
              <a:buChar char="•"/>
            </a:pPr>
            <a:r>
              <a:rPr lang="en-US" altLang="en-US" sz="2000" dirty="0">
                <a:latin typeface="Garamond" pitchFamily="18" charset="0"/>
              </a:rPr>
              <a:t>Arithmetic-Logic Unit (ALU)</a:t>
            </a:r>
          </a:p>
          <a:p>
            <a:pPr lvl="1">
              <a:spcBef>
                <a:spcPct val="20000"/>
              </a:spcBef>
              <a:spcAft>
                <a:spcPct val="25000"/>
              </a:spcAft>
              <a:buClr>
                <a:schemeClr val="tx2"/>
              </a:buClr>
              <a:buFontTx/>
              <a:buChar char="–"/>
            </a:pPr>
            <a:r>
              <a:rPr lang="en-US" altLang="en-US" sz="1800" dirty="0">
                <a:latin typeface="Garamond" pitchFamily="18" charset="0"/>
              </a:rPr>
              <a:t>The place where most of the operations are being made inside the CPU</a:t>
            </a:r>
          </a:p>
          <a:p>
            <a:pPr>
              <a:spcBef>
                <a:spcPct val="20000"/>
              </a:spcBef>
              <a:spcAft>
                <a:spcPct val="25000"/>
              </a:spcAft>
              <a:buClr>
                <a:schemeClr val="tx2"/>
              </a:buClr>
              <a:buFontTx/>
              <a:buChar char="•"/>
            </a:pPr>
            <a:r>
              <a:rPr lang="en-US" altLang="en-US" sz="2000" dirty="0">
                <a:latin typeface="Garamond" pitchFamily="18" charset="0"/>
              </a:rPr>
              <a:t>Bus Interface Unit (BIU)</a:t>
            </a:r>
          </a:p>
          <a:p>
            <a:pPr lvl="1">
              <a:spcBef>
                <a:spcPct val="20000"/>
              </a:spcBef>
              <a:spcAft>
                <a:spcPct val="25000"/>
              </a:spcAft>
              <a:buClr>
                <a:schemeClr val="tx2"/>
              </a:buClr>
              <a:buFontTx/>
              <a:buChar char="–"/>
            </a:pPr>
            <a:r>
              <a:rPr lang="en-US" altLang="en-US" sz="1800" dirty="0">
                <a:latin typeface="Garamond" pitchFamily="18" charset="0"/>
              </a:rPr>
              <a:t>It controls data and address buses when the main memory is accessed (or data from the cache memory)</a:t>
            </a:r>
          </a:p>
          <a:p>
            <a:pPr>
              <a:spcBef>
                <a:spcPct val="20000"/>
              </a:spcBef>
              <a:spcAft>
                <a:spcPct val="25000"/>
              </a:spcAft>
              <a:buClr>
                <a:schemeClr val="tx2"/>
              </a:buClr>
              <a:buFontTx/>
              <a:buChar char="•"/>
            </a:pPr>
            <a:r>
              <a:rPr lang="en-US" altLang="en-US" sz="2000" dirty="0">
                <a:latin typeface="Garamond" pitchFamily="18" charset="0"/>
              </a:rPr>
              <a:t>Control Unit and instruction set</a:t>
            </a:r>
          </a:p>
          <a:p>
            <a:pPr lvl="1">
              <a:spcBef>
                <a:spcPct val="20000"/>
              </a:spcBef>
              <a:spcAft>
                <a:spcPct val="25000"/>
              </a:spcAft>
              <a:buClr>
                <a:schemeClr val="tx2"/>
              </a:buClr>
              <a:buFontTx/>
              <a:buChar char="–"/>
            </a:pPr>
            <a:r>
              <a:rPr lang="en-US" altLang="en-US" sz="1800" dirty="0">
                <a:latin typeface="Garamond" pitchFamily="18" charset="0"/>
              </a:rPr>
              <a:t>The CPU has a fixed instruction set for working with</a:t>
            </a:r>
            <a:r>
              <a:rPr lang="ro-RO" altLang="en-US" sz="1800" dirty="0">
                <a:latin typeface="Garamond" pitchFamily="18" charset="0"/>
              </a:rPr>
              <a:t> (</a:t>
            </a:r>
            <a:r>
              <a:rPr lang="en-US" altLang="en-US" sz="1800" dirty="0">
                <a:latin typeface="Garamond" pitchFamily="18" charset="0"/>
              </a:rPr>
              <a:t>examples</a:t>
            </a:r>
            <a:r>
              <a:rPr lang="ro-RO" altLang="en-US" sz="1800" dirty="0">
                <a:latin typeface="Garamond" pitchFamily="18" charset="0"/>
              </a:rPr>
              <a:t>: </a:t>
            </a:r>
            <a:r>
              <a:rPr lang="en-US" altLang="en-US" sz="1800" dirty="0">
                <a:latin typeface="Garamond" pitchFamily="18" charset="0"/>
              </a:rPr>
              <a:t>MOV, CMP, JMP</a:t>
            </a:r>
            <a:r>
              <a:rPr lang="ro-RO" altLang="en-US" sz="1800" dirty="0">
                <a:latin typeface="Garamond" pitchFamily="18" charset="0"/>
              </a:rPr>
              <a:t>)</a:t>
            </a:r>
            <a:endParaRPr lang="en-US" altLang="en-US" sz="2000" dirty="0">
              <a:latin typeface="Garamond" pitchFamily="18" charset="0"/>
            </a:endParaRPr>
          </a:p>
          <a:p>
            <a:pPr>
              <a:spcBef>
                <a:spcPct val="20000"/>
              </a:spcBef>
              <a:spcAft>
                <a:spcPct val="25000"/>
              </a:spcAft>
              <a:buClr>
                <a:schemeClr val="tx2"/>
              </a:buClr>
              <a:buFontTx/>
              <a:buChar char="•"/>
            </a:pPr>
            <a:endParaRPr lang="en-US" altLang="en-US" sz="2000" dirty="0">
              <a:latin typeface="Garamond"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4ABAAF11-6D83-4005-803B-0EB94F308B5D}" type="slidenum">
              <a:rPr lang="en-US" altLang="en-US" sz="1400"/>
              <a:pPr/>
              <a:t>30</a:t>
            </a:fld>
            <a:endParaRPr lang="en-US" altLang="en-US" sz="1000"/>
          </a:p>
        </p:txBody>
      </p:sp>
      <p:sp>
        <p:nvSpPr>
          <p:cNvPr id="32771" name="Rectangle 2"/>
          <p:cNvSpPr>
            <a:spLocks noGrp="1" noChangeArrowheads="1"/>
          </p:cNvSpPr>
          <p:nvPr>
            <p:ph type="title"/>
          </p:nvPr>
        </p:nvSpPr>
        <p:spPr/>
        <p:txBody>
          <a:bodyPr/>
          <a:lstStyle/>
          <a:p>
            <a:r>
              <a:rPr lang="en-US" altLang="en-US" sz="3300" dirty="0">
                <a:latin typeface="Garamond" pitchFamily="18" charset="0"/>
              </a:rPr>
              <a:t>Addressing examples (cont.)</a:t>
            </a:r>
            <a:endParaRPr lang="en-US" altLang="en-US" dirty="0">
              <a:latin typeface="Garamond" pitchFamily="18" charset="0"/>
            </a:endParaRPr>
          </a:p>
        </p:txBody>
      </p:sp>
      <p:pic>
        <p:nvPicPr>
          <p:cNvPr id="32772" name="Picture 4" descr="Address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557338"/>
            <a:ext cx="8164513" cy="342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9EA17CD9-A147-4B11-8448-DA862D982F8B}" type="slidenum">
              <a:rPr lang="en-US" altLang="en-US" sz="1400"/>
              <a:pPr/>
              <a:t>31</a:t>
            </a:fld>
            <a:endParaRPr lang="en-US" altLang="en-US" sz="1000"/>
          </a:p>
        </p:txBody>
      </p:sp>
      <p:sp>
        <p:nvSpPr>
          <p:cNvPr id="33795" name="Rectangle 2"/>
          <p:cNvSpPr>
            <a:spLocks noGrp="1" noChangeArrowheads="1"/>
          </p:cNvSpPr>
          <p:nvPr>
            <p:ph type="title"/>
          </p:nvPr>
        </p:nvSpPr>
        <p:spPr/>
        <p:txBody>
          <a:bodyPr/>
          <a:lstStyle/>
          <a:p>
            <a:r>
              <a:rPr lang="en-US" altLang="en-US" sz="3300" dirty="0">
                <a:latin typeface="Garamond" pitchFamily="18" charset="0"/>
              </a:rPr>
              <a:t>Instruction components and format</a:t>
            </a:r>
            <a:endParaRPr lang="en-US" altLang="en-US" dirty="0">
              <a:latin typeface="Garamond" pitchFamily="18" charset="0"/>
            </a:endParaRPr>
          </a:p>
        </p:txBody>
      </p:sp>
      <p:pic>
        <p:nvPicPr>
          <p:cNvPr id="33796" name="Picture 4" descr="instTyp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838" y="2328863"/>
            <a:ext cx="5378450" cy="397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5" descr="instCompon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73775" y="2941638"/>
            <a:ext cx="2722563"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Text Box 6"/>
          <p:cNvSpPr txBox="1">
            <a:spLocks noChangeArrowheads="1"/>
          </p:cNvSpPr>
          <p:nvPr/>
        </p:nvSpPr>
        <p:spPr bwMode="auto">
          <a:xfrm>
            <a:off x="6015038" y="2471738"/>
            <a:ext cx="218489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dirty="0">
                <a:solidFill>
                  <a:srgbClr val="000099"/>
                </a:solidFill>
                <a:latin typeface="Garamond" pitchFamily="18" charset="0"/>
              </a:rPr>
              <a:t>Instruction’s components:</a:t>
            </a:r>
          </a:p>
        </p:txBody>
      </p:sp>
      <p:grpSp>
        <p:nvGrpSpPr>
          <p:cNvPr id="33799" name="Group 7"/>
          <p:cNvGrpSpPr>
            <a:grpSpLocks/>
          </p:cNvGrpSpPr>
          <p:nvPr/>
        </p:nvGrpSpPr>
        <p:grpSpPr bwMode="auto">
          <a:xfrm>
            <a:off x="798513" y="1498602"/>
            <a:ext cx="4419600" cy="471488"/>
            <a:chOff x="384" y="1152"/>
            <a:chExt cx="2784" cy="297"/>
          </a:xfrm>
        </p:grpSpPr>
        <p:sp>
          <p:nvSpPr>
            <p:cNvPr id="33800" name="Rectangle 8"/>
            <p:cNvSpPr>
              <a:spLocks noChangeArrowheads="1"/>
            </p:cNvSpPr>
            <p:nvPr/>
          </p:nvSpPr>
          <p:spPr bwMode="auto">
            <a:xfrm>
              <a:off x="384" y="1152"/>
              <a:ext cx="2784" cy="288"/>
            </a:xfrm>
            <a:prstGeom prst="rect">
              <a:avLst/>
            </a:prstGeom>
            <a:solidFill>
              <a:srgbClr val="66FFFF"/>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endParaRPr lang="en-US" altLang="en-US" b="1">
                <a:latin typeface="Garamond" pitchFamily="18" charset="0"/>
              </a:endParaRPr>
            </a:p>
          </p:txBody>
        </p:sp>
        <p:sp>
          <p:nvSpPr>
            <p:cNvPr id="33801" name="Text Box 9"/>
            <p:cNvSpPr txBox="1">
              <a:spLocks noChangeArrowheads="1"/>
            </p:cNvSpPr>
            <p:nvPr/>
          </p:nvSpPr>
          <p:spPr bwMode="auto">
            <a:xfrm>
              <a:off x="432" y="1206"/>
              <a:ext cx="43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Garamond" pitchFamily="18" charset="0"/>
                </a:rPr>
                <a:t>Opcode</a:t>
              </a:r>
            </a:p>
          </p:txBody>
        </p:sp>
        <p:sp>
          <p:nvSpPr>
            <p:cNvPr id="33802" name="Text Box 10"/>
            <p:cNvSpPr txBox="1">
              <a:spLocks noChangeArrowheads="1"/>
            </p:cNvSpPr>
            <p:nvPr/>
          </p:nvSpPr>
          <p:spPr bwMode="auto">
            <a:xfrm>
              <a:off x="1056" y="1206"/>
              <a:ext cx="35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Garamond" pitchFamily="18" charset="0"/>
                </a:rPr>
                <a:t>Mode</a:t>
              </a:r>
            </a:p>
          </p:txBody>
        </p:sp>
        <p:sp>
          <p:nvSpPr>
            <p:cNvPr id="33803" name="Text Box 11"/>
            <p:cNvSpPr txBox="1">
              <a:spLocks noChangeArrowheads="1"/>
            </p:cNvSpPr>
            <p:nvPr/>
          </p:nvSpPr>
          <p:spPr bwMode="auto">
            <a:xfrm>
              <a:off x="1536" y="1206"/>
              <a:ext cx="687"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dirty="0">
                  <a:latin typeface="Garamond" pitchFamily="18" charset="0"/>
                </a:rPr>
                <a:t>Displacement</a:t>
              </a:r>
            </a:p>
          </p:txBody>
        </p:sp>
        <p:sp>
          <p:nvSpPr>
            <p:cNvPr id="33804" name="Text Box 12"/>
            <p:cNvSpPr txBox="1">
              <a:spLocks noChangeArrowheads="1"/>
            </p:cNvSpPr>
            <p:nvPr/>
          </p:nvSpPr>
          <p:spPr bwMode="auto">
            <a:xfrm>
              <a:off x="2304" y="1158"/>
              <a:ext cx="71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dirty="0">
                  <a:latin typeface="Garamond" pitchFamily="18" charset="0"/>
                </a:rPr>
                <a:t>Data/</a:t>
              </a:r>
            </a:p>
            <a:p>
              <a:r>
                <a:rPr lang="en-US" altLang="en-US" b="1" dirty="0">
                  <a:latin typeface="Garamond" pitchFamily="18" charset="0"/>
                </a:rPr>
                <a:t>Effective value</a:t>
              </a:r>
            </a:p>
          </p:txBody>
        </p:sp>
        <p:sp>
          <p:nvSpPr>
            <p:cNvPr id="33805" name="Line 13"/>
            <p:cNvSpPr>
              <a:spLocks noChangeShapeType="1"/>
            </p:cNvSpPr>
            <p:nvPr/>
          </p:nvSpPr>
          <p:spPr bwMode="auto">
            <a:xfrm>
              <a:off x="960" y="1152"/>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6" name="Line 14"/>
            <p:cNvSpPr>
              <a:spLocks noChangeShapeType="1"/>
            </p:cNvSpPr>
            <p:nvPr/>
          </p:nvSpPr>
          <p:spPr bwMode="auto">
            <a:xfrm>
              <a:off x="1488" y="1152"/>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7" name="Line 15"/>
            <p:cNvSpPr>
              <a:spLocks noChangeShapeType="1"/>
            </p:cNvSpPr>
            <p:nvPr/>
          </p:nvSpPr>
          <p:spPr bwMode="auto">
            <a:xfrm>
              <a:off x="2304" y="1152"/>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70660104-EB6D-45AC-8728-CED58431B677}" type="slidenum">
              <a:rPr lang="en-US" altLang="en-US" sz="1400"/>
              <a:pPr/>
              <a:t>32</a:t>
            </a:fld>
            <a:endParaRPr lang="en-US" altLang="en-US" sz="1000"/>
          </a:p>
        </p:txBody>
      </p:sp>
      <p:sp>
        <p:nvSpPr>
          <p:cNvPr id="34819" name="Rectangle 2"/>
          <p:cNvSpPr>
            <a:spLocks noGrp="1" noChangeArrowheads="1"/>
          </p:cNvSpPr>
          <p:nvPr>
            <p:ph type="title"/>
          </p:nvPr>
        </p:nvSpPr>
        <p:spPr/>
        <p:txBody>
          <a:bodyPr/>
          <a:lstStyle/>
          <a:p>
            <a:r>
              <a:rPr lang="en-US" altLang="en-US" sz="3300" dirty="0">
                <a:latin typeface="Garamond" pitchFamily="18" charset="0"/>
              </a:rPr>
              <a:t>Instruction’s components</a:t>
            </a:r>
            <a:endParaRPr lang="en-US" altLang="en-US" dirty="0">
              <a:latin typeface="Garamond" pitchFamily="18" charset="0"/>
            </a:endParaRPr>
          </a:p>
        </p:txBody>
      </p:sp>
      <p:sp>
        <p:nvSpPr>
          <p:cNvPr id="34820" name="Rectangle 3"/>
          <p:cNvSpPr>
            <a:spLocks noGrp="1" noChangeArrowheads="1"/>
          </p:cNvSpPr>
          <p:nvPr>
            <p:ph type="body" idx="1"/>
          </p:nvPr>
        </p:nvSpPr>
        <p:spPr>
          <a:xfrm>
            <a:off x="3470275" y="2159000"/>
            <a:ext cx="4987925" cy="3860800"/>
          </a:xfrm>
        </p:spPr>
        <p:txBody>
          <a:bodyPr/>
          <a:lstStyle/>
          <a:p>
            <a:r>
              <a:rPr lang="en-US" altLang="en-US" sz="1800" dirty="0">
                <a:latin typeface="Garamond" pitchFamily="18" charset="0"/>
              </a:rPr>
              <a:t>The </a:t>
            </a:r>
            <a:r>
              <a:rPr lang="en-US" altLang="en-US" sz="1800" i="1" dirty="0">
                <a:latin typeface="Garamond" pitchFamily="18" charset="0"/>
              </a:rPr>
              <a:t>Opcode</a:t>
            </a:r>
            <a:r>
              <a:rPr lang="en-US" altLang="en-US" sz="1800" dirty="0">
                <a:latin typeface="Garamond" pitchFamily="18" charset="0"/>
              </a:rPr>
              <a:t> byte represents the operation code, the direction (D) and dimension (W)</a:t>
            </a:r>
          </a:p>
          <a:p>
            <a:r>
              <a:rPr lang="en-US" altLang="en-US" sz="1800" i="1" dirty="0">
                <a:latin typeface="Garamond" pitchFamily="18" charset="0"/>
              </a:rPr>
              <a:t>Mode</a:t>
            </a:r>
            <a:r>
              <a:rPr lang="en-US" altLang="en-US" sz="1800" dirty="0">
                <a:latin typeface="Garamond" pitchFamily="18" charset="0"/>
              </a:rPr>
              <a:t> appears only for instructions that are using registers</a:t>
            </a:r>
          </a:p>
          <a:p>
            <a:r>
              <a:rPr lang="en-US" altLang="en-US" sz="1800" dirty="0">
                <a:latin typeface="Garamond" pitchFamily="18" charset="0"/>
              </a:rPr>
              <a:t>The </a:t>
            </a:r>
            <a:r>
              <a:rPr lang="en-US" altLang="en-US" sz="1800" i="1" dirty="0">
                <a:latin typeface="Garamond" pitchFamily="18" charset="0"/>
              </a:rPr>
              <a:t>Mode</a:t>
            </a:r>
            <a:r>
              <a:rPr lang="en-US" altLang="en-US" sz="1800" dirty="0">
                <a:latin typeface="Garamond" pitchFamily="18" charset="0"/>
              </a:rPr>
              <a:t> byte represents the destination and source for the instructions with two operands</a:t>
            </a:r>
          </a:p>
          <a:p>
            <a:r>
              <a:rPr lang="en-US" altLang="en-US" sz="1800" dirty="0">
                <a:latin typeface="Garamond" pitchFamily="18" charset="0"/>
              </a:rPr>
              <a:t>The destination and source are specified by the </a:t>
            </a:r>
            <a:r>
              <a:rPr lang="en-US" altLang="en-US" sz="1800" i="1" dirty="0">
                <a:latin typeface="Garamond" pitchFamily="18" charset="0"/>
              </a:rPr>
              <a:t>REG</a:t>
            </a:r>
            <a:r>
              <a:rPr lang="en-US" altLang="en-US" sz="1800" dirty="0">
                <a:latin typeface="Garamond" pitchFamily="18" charset="0"/>
              </a:rPr>
              <a:t> and </a:t>
            </a:r>
            <a:r>
              <a:rPr lang="en-US" altLang="en-US" sz="1800" i="1" dirty="0">
                <a:latin typeface="Garamond" pitchFamily="18" charset="0"/>
              </a:rPr>
              <a:t>R/M</a:t>
            </a:r>
            <a:r>
              <a:rPr lang="en-US" altLang="en-US" sz="1800" dirty="0">
                <a:latin typeface="Garamond" pitchFamily="18" charset="0"/>
              </a:rPr>
              <a:t> fields</a:t>
            </a:r>
          </a:p>
          <a:p>
            <a:endParaRPr lang="en-US" altLang="en-US" dirty="0">
              <a:latin typeface="Garamond" pitchFamily="18" charset="0"/>
            </a:endParaRPr>
          </a:p>
        </p:txBody>
      </p:sp>
      <p:grpSp>
        <p:nvGrpSpPr>
          <p:cNvPr id="34821" name="Group 4"/>
          <p:cNvGrpSpPr>
            <a:grpSpLocks/>
          </p:cNvGrpSpPr>
          <p:nvPr/>
        </p:nvGrpSpPr>
        <p:grpSpPr bwMode="auto">
          <a:xfrm>
            <a:off x="828675" y="2362200"/>
            <a:ext cx="2235200" cy="1287463"/>
            <a:chOff x="863" y="2448"/>
            <a:chExt cx="1178" cy="678"/>
          </a:xfrm>
        </p:grpSpPr>
        <p:sp>
          <p:nvSpPr>
            <p:cNvPr id="34846" name="Rectangle 5"/>
            <p:cNvSpPr>
              <a:spLocks noChangeArrowheads="1"/>
            </p:cNvSpPr>
            <p:nvPr/>
          </p:nvSpPr>
          <p:spPr bwMode="auto">
            <a:xfrm>
              <a:off x="864" y="2448"/>
              <a:ext cx="1152" cy="28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34847" name="Text Box 6"/>
            <p:cNvSpPr txBox="1">
              <a:spLocks noChangeArrowheads="1"/>
            </p:cNvSpPr>
            <p:nvPr/>
          </p:nvSpPr>
          <p:spPr bwMode="auto">
            <a:xfrm>
              <a:off x="1728" y="2501"/>
              <a:ext cx="160"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Garamond" pitchFamily="18" charset="0"/>
                </a:rPr>
                <a:t>D</a:t>
              </a:r>
            </a:p>
          </p:txBody>
        </p:sp>
        <p:sp>
          <p:nvSpPr>
            <p:cNvPr id="34848" name="Text Box 7"/>
            <p:cNvSpPr txBox="1">
              <a:spLocks noChangeArrowheads="1"/>
            </p:cNvSpPr>
            <p:nvPr/>
          </p:nvSpPr>
          <p:spPr bwMode="auto">
            <a:xfrm>
              <a:off x="1872" y="2501"/>
              <a:ext cx="169"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Garamond" pitchFamily="18" charset="0"/>
                </a:rPr>
                <a:t>W</a:t>
              </a:r>
            </a:p>
          </p:txBody>
        </p:sp>
        <p:sp>
          <p:nvSpPr>
            <p:cNvPr id="34849" name="Line 8"/>
            <p:cNvSpPr>
              <a:spLocks noChangeShapeType="1"/>
            </p:cNvSpPr>
            <p:nvPr/>
          </p:nvSpPr>
          <p:spPr bwMode="auto">
            <a:xfrm>
              <a:off x="1008" y="244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0" name="Line 9"/>
            <p:cNvSpPr>
              <a:spLocks noChangeShapeType="1"/>
            </p:cNvSpPr>
            <p:nvPr/>
          </p:nvSpPr>
          <p:spPr bwMode="auto">
            <a:xfrm>
              <a:off x="1152" y="244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1" name="Line 10"/>
            <p:cNvSpPr>
              <a:spLocks noChangeShapeType="1"/>
            </p:cNvSpPr>
            <p:nvPr/>
          </p:nvSpPr>
          <p:spPr bwMode="auto">
            <a:xfrm>
              <a:off x="1440" y="244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2" name="Line 11"/>
            <p:cNvSpPr>
              <a:spLocks noChangeShapeType="1"/>
            </p:cNvSpPr>
            <p:nvPr/>
          </p:nvSpPr>
          <p:spPr bwMode="auto">
            <a:xfrm>
              <a:off x="1296" y="244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3" name="Line 12"/>
            <p:cNvSpPr>
              <a:spLocks noChangeShapeType="1"/>
            </p:cNvSpPr>
            <p:nvPr/>
          </p:nvSpPr>
          <p:spPr bwMode="auto">
            <a:xfrm>
              <a:off x="1584" y="244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4" name="Line 13"/>
            <p:cNvSpPr>
              <a:spLocks noChangeShapeType="1"/>
            </p:cNvSpPr>
            <p:nvPr/>
          </p:nvSpPr>
          <p:spPr bwMode="auto">
            <a:xfrm>
              <a:off x="1728" y="244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5" name="Line 14"/>
            <p:cNvSpPr>
              <a:spLocks noChangeShapeType="1"/>
            </p:cNvSpPr>
            <p:nvPr/>
          </p:nvSpPr>
          <p:spPr bwMode="auto">
            <a:xfrm>
              <a:off x="1872" y="244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6" name="AutoShape 15"/>
            <p:cNvSpPr>
              <a:spLocks/>
            </p:cNvSpPr>
            <p:nvPr/>
          </p:nvSpPr>
          <p:spPr bwMode="auto">
            <a:xfrm rot="-5360777">
              <a:off x="1199" y="2496"/>
              <a:ext cx="144" cy="816"/>
            </a:xfrm>
            <a:prstGeom prst="leftBrace">
              <a:avLst>
                <a:gd name="adj1" fmla="val 47222"/>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34857" name="Text Box 16"/>
            <p:cNvSpPr txBox="1">
              <a:spLocks noChangeArrowheads="1"/>
            </p:cNvSpPr>
            <p:nvPr/>
          </p:nvSpPr>
          <p:spPr bwMode="auto">
            <a:xfrm>
              <a:off x="1008" y="2981"/>
              <a:ext cx="433" cy="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a:latin typeface="Garamond" pitchFamily="18" charset="0"/>
                </a:rPr>
                <a:t>OPCODE</a:t>
              </a:r>
            </a:p>
          </p:txBody>
        </p:sp>
      </p:grpSp>
      <p:grpSp>
        <p:nvGrpSpPr>
          <p:cNvPr id="34822" name="Group 18"/>
          <p:cNvGrpSpPr>
            <a:grpSpLocks/>
          </p:cNvGrpSpPr>
          <p:nvPr/>
        </p:nvGrpSpPr>
        <p:grpSpPr bwMode="auto">
          <a:xfrm>
            <a:off x="798513" y="1498602"/>
            <a:ext cx="4419600" cy="471488"/>
            <a:chOff x="384" y="1152"/>
            <a:chExt cx="2784" cy="297"/>
          </a:xfrm>
        </p:grpSpPr>
        <p:sp>
          <p:nvSpPr>
            <p:cNvPr id="34838" name="Rectangle 19"/>
            <p:cNvSpPr>
              <a:spLocks noChangeArrowheads="1"/>
            </p:cNvSpPr>
            <p:nvPr/>
          </p:nvSpPr>
          <p:spPr bwMode="auto">
            <a:xfrm>
              <a:off x="384" y="1152"/>
              <a:ext cx="2784" cy="288"/>
            </a:xfrm>
            <a:prstGeom prst="rect">
              <a:avLst/>
            </a:prstGeom>
            <a:solidFill>
              <a:srgbClr val="66FFFF"/>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endParaRPr lang="en-US" altLang="en-US" b="1">
                <a:latin typeface="Garamond" pitchFamily="18" charset="0"/>
              </a:endParaRPr>
            </a:p>
          </p:txBody>
        </p:sp>
        <p:sp>
          <p:nvSpPr>
            <p:cNvPr id="34839" name="Text Box 20"/>
            <p:cNvSpPr txBox="1">
              <a:spLocks noChangeArrowheads="1"/>
            </p:cNvSpPr>
            <p:nvPr/>
          </p:nvSpPr>
          <p:spPr bwMode="auto">
            <a:xfrm>
              <a:off x="432" y="1206"/>
              <a:ext cx="43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Garamond" pitchFamily="18" charset="0"/>
                </a:rPr>
                <a:t>Opcode</a:t>
              </a:r>
            </a:p>
          </p:txBody>
        </p:sp>
        <p:sp>
          <p:nvSpPr>
            <p:cNvPr id="34840" name="Text Box 21"/>
            <p:cNvSpPr txBox="1">
              <a:spLocks noChangeArrowheads="1"/>
            </p:cNvSpPr>
            <p:nvPr/>
          </p:nvSpPr>
          <p:spPr bwMode="auto">
            <a:xfrm>
              <a:off x="1056" y="1206"/>
              <a:ext cx="35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Garamond" pitchFamily="18" charset="0"/>
                </a:rPr>
                <a:t>Mode</a:t>
              </a:r>
            </a:p>
          </p:txBody>
        </p:sp>
        <p:sp>
          <p:nvSpPr>
            <p:cNvPr id="34841" name="Text Box 22"/>
            <p:cNvSpPr txBox="1">
              <a:spLocks noChangeArrowheads="1"/>
            </p:cNvSpPr>
            <p:nvPr/>
          </p:nvSpPr>
          <p:spPr bwMode="auto">
            <a:xfrm>
              <a:off x="1536" y="1206"/>
              <a:ext cx="687"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dirty="0">
                  <a:latin typeface="Garamond" pitchFamily="18" charset="0"/>
                </a:rPr>
                <a:t>Displacement</a:t>
              </a:r>
            </a:p>
          </p:txBody>
        </p:sp>
        <p:sp>
          <p:nvSpPr>
            <p:cNvPr id="34842" name="Text Box 23"/>
            <p:cNvSpPr txBox="1">
              <a:spLocks noChangeArrowheads="1"/>
            </p:cNvSpPr>
            <p:nvPr/>
          </p:nvSpPr>
          <p:spPr bwMode="auto">
            <a:xfrm>
              <a:off x="2304" y="1158"/>
              <a:ext cx="71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dirty="0">
                  <a:latin typeface="Garamond" pitchFamily="18" charset="0"/>
                </a:rPr>
                <a:t>Data/</a:t>
              </a:r>
            </a:p>
            <a:p>
              <a:r>
                <a:rPr lang="en-US" altLang="en-US" b="1" dirty="0">
                  <a:latin typeface="Garamond" pitchFamily="18" charset="0"/>
                </a:rPr>
                <a:t>Effective value</a:t>
              </a:r>
            </a:p>
          </p:txBody>
        </p:sp>
        <p:sp>
          <p:nvSpPr>
            <p:cNvPr id="34843" name="Line 24"/>
            <p:cNvSpPr>
              <a:spLocks noChangeShapeType="1"/>
            </p:cNvSpPr>
            <p:nvPr/>
          </p:nvSpPr>
          <p:spPr bwMode="auto">
            <a:xfrm>
              <a:off x="960" y="1152"/>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44" name="Line 25"/>
            <p:cNvSpPr>
              <a:spLocks noChangeShapeType="1"/>
            </p:cNvSpPr>
            <p:nvPr/>
          </p:nvSpPr>
          <p:spPr bwMode="auto">
            <a:xfrm>
              <a:off x="1488" y="1152"/>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45" name="Line 26"/>
            <p:cNvSpPr>
              <a:spLocks noChangeShapeType="1"/>
            </p:cNvSpPr>
            <p:nvPr/>
          </p:nvSpPr>
          <p:spPr bwMode="auto">
            <a:xfrm>
              <a:off x="2304" y="1152"/>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823" name="Group 27"/>
          <p:cNvGrpSpPr>
            <a:grpSpLocks/>
          </p:cNvGrpSpPr>
          <p:nvPr/>
        </p:nvGrpSpPr>
        <p:grpSpPr bwMode="auto">
          <a:xfrm>
            <a:off x="835025" y="3808413"/>
            <a:ext cx="2203450" cy="1046162"/>
            <a:chOff x="719" y="2208"/>
            <a:chExt cx="1153" cy="528"/>
          </a:xfrm>
        </p:grpSpPr>
        <p:sp>
          <p:nvSpPr>
            <p:cNvPr id="34824" name="Rectangle 28"/>
            <p:cNvSpPr>
              <a:spLocks noChangeArrowheads="1"/>
            </p:cNvSpPr>
            <p:nvPr/>
          </p:nvSpPr>
          <p:spPr bwMode="auto">
            <a:xfrm>
              <a:off x="720" y="2208"/>
              <a:ext cx="1152" cy="28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34825" name="Line 29"/>
            <p:cNvSpPr>
              <a:spLocks noChangeShapeType="1"/>
            </p:cNvSpPr>
            <p:nvPr/>
          </p:nvSpPr>
          <p:spPr bwMode="auto">
            <a:xfrm>
              <a:off x="864" y="220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6" name="Line 30"/>
            <p:cNvSpPr>
              <a:spLocks noChangeShapeType="1"/>
            </p:cNvSpPr>
            <p:nvPr/>
          </p:nvSpPr>
          <p:spPr bwMode="auto">
            <a:xfrm>
              <a:off x="1008" y="220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7" name="Line 31"/>
            <p:cNvSpPr>
              <a:spLocks noChangeShapeType="1"/>
            </p:cNvSpPr>
            <p:nvPr/>
          </p:nvSpPr>
          <p:spPr bwMode="auto">
            <a:xfrm>
              <a:off x="1296" y="220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8" name="Line 32"/>
            <p:cNvSpPr>
              <a:spLocks noChangeShapeType="1"/>
            </p:cNvSpPr>
            <p:nvPr/>
          </p:nvSpPr>
          <p:spPr bwMode="auto">
            <a:xfrm>
              <a:off x="1152" y="220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9" name="Line 33"/>
            <p:cNvSpPr>
              <a:spLocks noChangeShapeType="1"/>
            </p:cNvSpPr>
            <p:nvPr/>
          </p:nvSpPr>
          <p:spPr bwMode="auto">
            <a:xfrm>
              <a:off x="1440" y="220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0" name="Line 34"/>
            <p:cNvSpPr>
              <a:spLocks noChangeShapeType="1"/>
            </p:cNvSpPr>
            <p:nvPr/>
          </p:nvSpPr>
          <p:spPr bwMode="auto">
            <a:xfrm>
              <a:off x="1584" y="220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1" name="Line 35"/>
            <p:cNvSpPr>
              <a:spLocks noChangeShapeType="1"/>
            </p:cNvSpPr>
            <p:nvPr/>
          </p:nvSpPr>
          <p:spPr bwMode="auto">
            <a:xfrm>
              <a:off x="1728" y="220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2" name="AutoShape 36"/>
            <p:cNvSpPr>
              <a:spLocks/>
            </p:cNvSpPr>
            <p:nvPr/>
          </p:nvSpPr>
          <p:spPr bwMode="auto">
            <a:xfrm rot="-5360777">
              <a:off x="792" y="2515"/>
              <a:ext cx="144" cy="289"/>
            </a:xfrm>
            <a:prstGeom prst="leftBrace">
              <a:avLst>
                <a:gd name="adj1" fmla="val 16725"/>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34833" name="Text Box 37"/>
            <p:cNvSpPr txBox="1">
              <a:spLocks noChangeArrowheads="1"/>
            </p:cNvSpPr>
            <p:nvPr/>
          </p:nvSpPr>
          <p:spPr bwMode="auto">
            <a:xfrm>
              <a:off x="720" y="2500"/>
              <a:ext cx="286" cy="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a:latin typeface="Garamond" pitchFamily="18" charset="0"/>
                </a:rPr>
                <a:t>MOD</a:t>
              </a:r>
            </a:p>
          </p:txBody>
        </p:sp>
        <p:sp>
          <p:nvSpPr>
            <p:cNvPr id="34834" name="AutoShape 38"/>
            <p:cNvSpPr>
              <a:spLocks/>
            </p:cNvSpPr>
            <p:nvPr/>
          </p:nvSpPr>
          <p:spPr bwMode="auto">
            <a:xfrm rot="-5360777">
              <a:off x="1151" y="2448"/>
              <a:ext cx="144" cy="432"/>
            </a:xfrm>
            <a:prstGeom prst="leftBrace">
              <a:avLst>
                <a:gd name="adj1" fmla="val 25000"/>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34835" name="AutoShape 39"/>
            <p:cNvSpPr>
              <a:spLocks/>
            </p:cNvSpPr>
            <p:nvPr/>
          </p:nvSpPr>
          <p:spPr bwMode="auto">
            <a:xfrm rot="-5360777">
              <a:off x="1583" y="2448"/>
              <a:ext cx="144" cy="432"/>
            </a:xfrm>
            <a:prstGeom prst="leftBrace">
              <a:avLst>
                <a:gd name="adj1" fmla="val 25000"/>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34836" name="Text Box 40"/>
            <p:cNvSpPr txBox="1">
              <a:spLocks noChangeArrowheads="1"/>
            </p:cNvSpPr>
            <p:nvPr/>
          </p:nvSpPr>
          <p:spPr bwMode="auto">
            <a:xfrm>
              <a:off x="1104" y="2500"/>
              <a:ext cx="260" cy="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a:latin typeface="Garamond" pitchFamily="18" charset="0"/>
                </a:rPr>
                <a:t>REG</a:t>
              </a:r>
            </a:p>
          </p:txBody>
        </p:sp>
        <p:sp>
          <p:nvSpPr>
            <p:cNvPr id="34837" name="Text Box 41"/>
            <p:cNvSpPr txBox="1">
              <a:spLocks noChangeArrowheads="1"/>
            </p:cNvSpPr>
            <p:nvPr/>
          </p:nvSpPr>
          <p:spPr bwMode="auto">
            <a:xfrm>
              <a:off x="1536" y="2500"/>
              <a:ext cx="253" cy="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a:latin typeface="Garamond" pitchFamily="18" charset="0"/>
                </a:rPr>
                <a:t>R/M</a:t>
              </a:r>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90ACA2A2-D5AD-4A15-BC83-CD6BBF0394F8}" type="slidenum">
              <a:rPr lang="en-US" altLang="en-US" sz="1400"/>
              <a:pPr/>
              <a:t>33</a:t>
            </a:fld>
            <a:endParaRPr lang="en-US" altLang="en-US" sz="1000"/>
          </a:p>
        </p:txBody>
      </p:sp>
      <p:sp>
        <p:nvSpPr>
          <p:cNvPr id="35843" name="Rectangle 2"/>
          <p:cNvSpPr>
            <a:spLocks noGrp="1" noChangeArrowheads="1"/>
          </p:cNvSpPr>
          <p:nvPr>
            <p:ph type="title"/>
          </p:nvPr>
        </p:nvSpPr>
        <p:spPr/>
        <p:txBody>
          <a:bodyPr/>
          <a:lstStyle/>
          <a:p>
            <a:br>
              <a:rPr lang="en-US" altLang="en-US">
                <a:latin typeface="Garamond" pitchFamily="18" charset="0"/>
              </a:rPr>
            </a:br>
            <a:r>
              <a:rPr lang="en-US" altLang="en-US">
                <a:latin typeface="Garamond" pitchFamily="18" charset="0"/>
              </a:rPr>
              <a:t>Opcode</a:t>
            </a:r>
          </a:p>
        </p:txBody>
      </p:sp>
      <p:sp>
        <p:nvSpPr>
          <p:cNvPr id="35844" name="Rectangle 3"/>
          <p:cNvSpPr>
            <a:spLocks noGrp="1" noChangeArrowheads="1"/>
          </p:cNvSpPr>
          <p:nvPr>
            <p:ph type="body" idx="1"/>
          </p:nvPr>
        </p:nvSpPr>
        <p:spPr>
          <a:xfrm>
            <a:off x="685800" y="1382713"/>
            <a:ext cx="7772400" cy="4637087"/>
          </a:xfrm>
        </p:spPr>
        <p:txBody>
          <a:bodyPr/>
          <a:lstStyle/>
          <a:p>
            <a:endParaRPr lang="en-US" altLang="en-US" dirty="0">
              <a:latin typeface="Garamond" pitchFamily="18" charset="0"/>
            </a:endParaRPr>
          </a:p>
          <a:p>
            <a:r>
              <a:rPr lang="en-US" altLang="en-US" i="1" dirty="0">
                <a:latin typeface="Garamond" pitchFamily="18" charset="0"/>
              </a:rPr>
              <a:t>Opcode</a:t>
            </a:r>
            <a:r>
              <a:rPr lang="en-US" altLang="en-US" dirty="0">
                <a:latin typeface="Garamond" pitchFamily="18" charset="0"/>
              </a:rPr>
              <a:t> (1 or 2 bytes) is selecting the operation (addition, subtraction, move, etc.) to be executed by the microprocessor</a:t>
            </a:r>
          </a:p>
          <a:p>
            <a:endParaRPr lang="en-US" altLang="en-US" dirty="0">
              <a:latin typeface="Garamond" pitchFamily="18" charset="0"/>
            </a:endParaRPr>
          </a:p>
        </p:txBody>
      </p:sp>
      <p:grpSp>
        <p:nvGrpSpPr>
          <p:cNvPr id="35845" name="Group 17"/>
          <p:cNvGrpSpPr>
            <a:grpSpLocks/>
          </p:cNvGrpSpPr>
          <p:nvPr/>
        </p:nvGrpSpPr>
        <p:grpSpPr bwMode="auto">
          <a:xfrm>
            <a:off x="1370013" y="3667125"/>
            <a:ext cx="2235200" cy="1287463"/>
            <a:chOff x="863" y="2448"/>
            <a:chExt cx="1178" cy="678"/>
          </a:xfrm>
        </p:grpSpPr>
        <p:sp>
          <p:nvSpPr>
            <p:cNvPr id="35847" name="Rectangle 4"/>
            <p:cNvSpPr>
              <a:spLocks noChangeArrowheads="1"/>
            </p:cNvSpPr>
            <p:nvPr/>
          </p:nvSpPr>
          <p:spPr bwMode="auto">
            <a:xfrm>
              <a:off x="864" y="2448"/>
              <a:ext cx="1152" cy="28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35848" name="Text Box 5"/>
            <p:cNvSpPr txBox="1">
              <a:spLocks noChangeArrowheads="1"/>
            </p:cNvSpPr>
            <p:nvPr/>
          </p:nvSpPr>
          <p:spPr bwMode="auto">
            <a:xfrm>
              <a:off x="1728" y="2501"/>
              <a:ext cx="160"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Garamond" pitchFamily="18" charset="0"/>
                </a:rPr>
                <a:t>D</a:t>
              </a:r>
            </a:p>
          </p:txBody>
        </p:sp>
        <p:sp>
          <p:nvSpPr>
            <p:cNvPr id="35849" name="Text Box 6"/>
            <p:cNvSpPr txBox="1">
              <a:spLocks noChangeArrowheads="1"/>
            </p:cNvSpPr>
            <p:nvPr/>
          </p:nvSpPr>
          <p:spPr bwMode="auto">
            <a:xfrm>
              <a:off x="1872" y="2501"/>
              <a:ext cx="169"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Garamond" pitchFamily="18" charset="0"/>
                </a:rPr>
                <a:t>W</a:t>
              </a:r>
            </a:p>
          </p:txBody>
        </p:sp>
        <p:sp>
          <p:nvSpPr>
            <p:cNvPr id="35850" name="Line 7"/>
            <p:cNvSpPr>
              <a:spLocks noChangeShapeType="1"/>
            </p:cNvSpPr>
            <p:nvPr/>
          </p:nvSpPr>
          <p:spPr bwMode="auto">
            <a:xfrm>
              <a:off x="1008" y="244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1" name="Line 8"/>
            <p:cNvSpPr>
              <a:spLocks noChangeShapeType="1"/>
            </p:cNvSpPr>
            <p:nvPr/>
          </p:nvSpPr>
          <p:spPr bwMode="auto">
            <a:xfrm>
              <a:off x="1152" y="244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2" name="Line 9"/>
            <p:cNvSpPr>
              <a:spLocks noChangeShapeType="1"/>
            </p:cNvSpPr>
            <p:nvPr/>
          </p:nvSpPr>
          <p:spPr bwMode="auto">
            <a:xfrm>
              <a:off x="1440" y="244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3" name="Line 10"/>
            <p:cNvSpPr>
              <a:spLocks noChangeShapeType="1"/>
            </p:cNvSpPr>
            <p:nvPr/>
          </p:nvSpPr>
          <p:spPr bwMode="auto">
            <a:xfrm>
              <a:off x="1296" y="244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4" name="Line 11"/>
            <p:cNvSpPr>
              <a:spLocks noChangeShapeType="1"/>
            </p:cNvSpPr>
            <p:nvPr/>
          </p:nvSpPr>
          <p:spPr bwMode="auto">
            <a:xfrm>
              <a:off x="1584" y="244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5" name="Line 12"/>
            <p:cNvSpPr>
              <a:spLocks noChangeShapeType="1"/>
            </p:cNvSpPr>
            <p:nvPr/>
          </p:nvSpPr>
          <p:spPr bwMode="auto">
            <a:xfrm>
              <a:off x="1728" y="244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6" name="Line 13"/>
            <p:cNvSpPr>
              <a:spLocks noChangeShapeType="1"/>
            </p:cNvSpPr>
            <p:nvPr/>
          </p:nvSpPr>
          <p:spPr bwMode="auto">
            <a:xfrm>
              <a:off x="1872" y="244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7" name="AutoShape 14"/>
            <p:cNvSpPr>
              <a:spLocks/>
            </p:cNvSpPr>
            <p:nvPr/>
          </p:nvSpPr>
          <p:spPr bwMode="auto">
            <a:xfrm rot="-5360777">
              <a:off x="1199" y="2496"/>
              <a:ext cx="144" cy="816"/>
            </a:xfrm>
            <a:prstGeom prst="leftBrace">
              <a:avLst>
                <a:gd name="adj1" fmla="val 47222"/>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35858" name="Text Box 15"/>
            <p:cNvSpPr txBox="1">
              <a:spLocks noChangeArrowheads="1"/>
            </p:cNvSpPr>
            <p:nvPr/>
          </p:nvSpPr>
          <p:spPr bwMode="auto">
            <a:xfrm>
              <a:off x="1008" y="2981"/>
              <a:ext cx="433" cy="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a:latin typeface="Garamond" pitchFamily="18" charset="0"/>
                </a:rPr>
                <a:t>OPCODE</a:t>
              </a:r>
            </a:p>
          </p:txBody>
        </p:sp>
      </p:grpSp>
      <p:sp>
        <p:nvSpPr>
          <p:cNvPr id="35846" name="Text Box 16"/>
          <p:cNvSpPr txBox="1">
            <a:spLocks noChangeArrowheads="1"/>
          </p:cNvSpPr>
          <p:nvPr/>
        </p:nvSpPr>
        <p:spPr bwMode="auto">
          <a:xfrm>
            <a:off x="3927475" y="3463925"/>
            <a:ext cx="4641271"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dirty="0">
                <a:solidFill>
                  <a:srgbClr val="000099"/>
                </a:solidFill>
                <a:latin typeface="Garamond" pitchFamily="18" charset="0"/>
              </a:rPr>
              <a:t>D (direction) – identifies the sense of the operation</a:t>
            </a:r>
          </a:p>
          <a:p>
            <a:r>
              <a:rPr lang="en-US" altLang="en-US" sz="1600" b="1" dirty="0">
                <a:solidFill>
                  <a:srgbClr val="000099"/>
                </a:solidFill>
                <a:latin typeface="Garamond" pitchFamily="18" charset="0"/>
              </a:rPr>
              <a:t>      D = 0 - from REG to R/M </a:t>
            </a:r>
            <a:br>
              <a:rPr lang="en-US" altLang="en-US" sz="1600" b="1" dirty="0">
                <a:solidFill>
                  <a:srgbClr val="000099"/>
                </a:solidFill>
                <a:latin typeface="Garamond" pitchFamily="18" charset="0"/>
              </a:rPr>
            </a:br>
            <a:r>
              <a:rPr lang="en-US" altLang="en-US" sz="1600" b="1" dirty="0">
                <a:solidFill>
                  <a:srgbClr val="000099"/>
                </a:solidFill>
                <a:latin typeface="Garamond" pitchFamily="18" charset="0"/>
              </a:rPr>
              <a:t>      D = 1 - from R/M to REG </a:t>
            </a:r>
            <a:br>
              <a:rPr lang="en-US" altLang="en-US" sz="1600" b="1" dirty="0">
                <a:solidFill>
                  <a:srgbClr val="000099"/>
                </a:solidFill>
                <a:latin typeface="Garamond" pitchFamily="18" charset="0"/>
              </a:rPr>
            </a:br>
            <a:endParaRPr lang="en-US" altLang="en-US" sz="1600" b="1" dirty="0">
              <a:solidFill>
                <a:srgbClr val="000099"/>
              </a:solidFill>
              <a:latin typeface="Garamond" pitchFamily="18" charset="0"/>
            </a:endParaRPr>
          </a:p>
          <a:p>
            <a:r>
              <a:rPr lang="en-US" altLang="en-US" sz="1600" b="1" dirty="0">
                <a:solidFill>
                  <a:srgbClr val="000099"/>
                </a:solidFill>
                <a:latin typeface="Garamond" pitchFamily="18" charset="0"/>
              </a:rPr>
              <a:t>W – data’s dimension</a:t>
            </a:r>
          </a:p>
          <a:p>
            <a:r>
              <a:rPr lang="en-US" altLang="en-US" sz="1600" b="1" dirty="0">
                <a:solidFill>
                  <a:srgbClr val="000099"/>
                </a:solidFill>
                <a:latin typeface="Garamond" pitchFamily="18" charset="0"/>
              </a:rPr>
              <a:t>       W = 0 - byte</a:t>
            </a:r>
          </a:p>
          <a:p>
            <a:r>
              <a:rPr lang="en-US" altLang="en-US" sz="1600" b="1" dirty="0">
                <a:solidFill>
                  <a:srgbClr val="000099"/>
                </a:solidFill>
                <a:latin typeface="Garamond" pitchFamily="18" charset="0"/>
              </a:rPr>
              <a:t>       W = 1 – word or double word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69DEBFB0-025C-472E-9FE3-C5C8332CC63F}" type="slidenum">
              <a:rPr lang="en-US" altLang="en-US" sz="1400"/>
              <a:pPr/>
              <a:t>34</a:t>
            </a:fld>
            <a:endParaRPr lang="en-US" altLang="en-US" sz="1000"/>
          </a:p>
        </p:txBody>
      </p:sp>
      <p:sp>
        <p:nvSpPr>
          <p:cNvPr id="36867" name="Rectangle 2"/>
          <p:cNvSpPr>
            <a:spLocks noGrp="1" noChangeArrowheads="1"/>
          </p:cNvSpPr>
          <p:nvPr>
            <p:ph type="title"/>
          </p:nvPr>
        </p:nvSpPr>
        <p:spPr/>
        <p:txBody>
          <a:bodyPr/>
          <a:lstStyle/>
          <a:p>
            <a:r>
              <a:rPr lang="en-US" altLang="en-US">
                <a:latin typeface="Garamond" pitchFamily="18" charset="0"/>
              </a:rPr>
              <a:t>Mode</a:t>
            </a:r>
          </a:p>
        </p:txBody>
      </p:sp>
      <p:sp>
        <p:nvSpPr>
          <p:cNvPr id="36868" name="Rectangle 3"/>
          <p:cNvSpPr>
            <a:spLocks noGrp="1" noChangeArrowheads="1"/>
          </p:cNvSpPr>
          <p:nvPr>
            <p:ph type="body" idx="1"/>
          </p:nvPr>
        </p:nvSpPr>
        <p:spPr>
          <a:xfrm>
            <a:off x="685799" y="1371600"/>
            <a:ext cx="8315325" cy="4724400"/>
          </a:xfrm>
        </p:spPr>
        <p:txBody>
          <a:bodyPr/>
          <a:lstStyle/>
          <a:p>
            <a:pPr>
              <a:lnSpc>
                <a:spcPct val="90000"/>
              </a:lnSpc>
            </a:pPr>
            <a:r>
              <a:rPr lang="en-US" altLang="en-US" sz="1800" i="1" dirty="0">
                <a:latin typeface="Garamond" pitchFamily="18" charset="0"/>
              </a:rPr>
              <a:t>Mode</a:t>
            </a:r>
            <a:r>
              <a:rPr lang="en-US" altLang="en-US" sz="1800" dirty="0">
                <a:latin typeface="Garamond" pitchFamily="18" charset="0"/>
              </a:rPr>
              <a:t> byte has 3 components</a:t>
            </a:r>
          </a:p>
          <a:p>
            <a:pPr>
              <a:lnSpc>
                <a:spcPct val="90000"/>
              </a:lnSpc>
            </a:pPr>
            <a:r>
              <a:rPr lang="en-US" altLang="en-US" sz="1800" i="1" dirty="0">
                <a:latin typeface="Garamond" pitchFamily="18" charset="0"/>
              </a:rPr>
              <a:t>Mod</a:t>
            </a:r>
            <a:r>
              <a:rPr lang="en-US" altLang="en-US" sz="1800" dirty="0">
                <a:latin typeface="Garamond" pitchFamily="18" charset="0"/>
              </a:rPr>
              <a:t> specifies addressing type for the instruction with or without</a:t>
            </a:r>
          </a:p>
          <a:p>
            <a:pPr marL="0" indent="0">
              <a:lnSpc>
                <a:spcPct val="90000"/>
              </a:lnSpc>
              <a:buNone/>
            </a:pPr>
            <a:r>
              <a:rPr lang="en-US" altLang="en-US" sz="1800" dirty="0">
                <a:latin typeface="Garamond" pitchFamily="18" charset="0"/>
              </a:rPr>
              <a:t>offset</a:t>
            </a:r>
          </a:p>
          <a:p>
            <a:pPr>
              <a:lnSpc>
                <a:spcPct val="90000"/>
              </a:lnSpc>
            </a:pPr>
            <a:endParaRPr lang="en-US" altLang="en-US" sz="1800" dirty="0">
              <a:latin typeface="Garamond" pitchFamily="18" charset="0"/>
            </a:endParaRPr>
          </a:p>
          <a:p>
            <a:pPr>
              <a:lnSpc>
                <a:spcPct val="90000"/>
              </a:lnSpc>
            </a:pPr>
            <a:endParaRPr lang="en-US" altLang="en-US" sz="1800" dirty="0">
              <a:latin typeface="Garamond" pitchFamily="18" charset="0"/>
            </a:endParaRPr>
          </a:p>
          <a:p>
            <a:pPr>
              <a:lnSpc>
                <a:spcPct val="90000"/>
              </a:lnSpc>
            </a:pPr>
            <a:endParaRPr lang="en-US" altLang="en-US" sz="1800" dirty="0">
              <a:latin typeface="Garamond" pitchFamily="18" charset="0"/>
            </a:endParaRPr>
          </a:p>
          <a:p>
            <a:pPr>
              <a:lnSpc>
                <a:spcPct val="90000"/>
              </a:lnSpc>
            </a:pPr>
            <a:endParaRPr lang="en-US" altLang="en-US" sz="1800" dirty="0">
              <a:latin typeface="Garamond" pitchFamily="18" charset="0"/>
            </a:endParaRPr>
          </a:p>
          <a:p>
            <a:pPr>
              <a:lnSpc>
                <a:spcPct val="90000"/>
              </a:lnSpc>
            </a:pPr>
            <a:endParaRPr lang="en-US" altLang="en-US" sz="1800" dirty="0">
              <a:latin typeface="Garamond" pitchFamily="18" charset="0"/>
            </a:endParaRPr>
          </a:p>
          <a:p>
            <a:pPr>
              <a:lnSpc>
                <a:spcPct val="90000"/>
              </a:lnSpc>
            </a:pPr>
            <a:r>
              <a:rPr lang="en-US" altLang="en-US" sz="1800" dirty="0">
                <a:latin typeface="Garamond" pitchFamily="18" charset="0"/>
              </a:rPr>
              <a:t>In the case when </a:t>
            </a:r>
            <a:r>
              <a:rPr lang="en-US" altLang="en-US" sz="1800" i="1" dirty="0">
                <a:latin typeface="Garamond" pitchFamily="18" charset="0"/>
              </a:rPr>
              <a:t>Mod</a:t>
            </a:r>
            <a:r>
              <a:rPr lang="en-US" altLang="en-US" sz="1800" dirty="0">
                <a:latin typeface="Garamond" pitchFamily="18" charset="0"/>
              </a:rPr>
              <a:t> field contains one of the values 00, 01 or 10, the R/M filed is selecting one of the addressing modes, such as:</a:t>
            </a:r>
          </a:p>
          <a:p>
            <a:pPr lvl="1">
              <a:lnSpc>
                <a:spcPct val="90000"/>
              </a:lnSpc>
            </a:pPr>
            <a:r>
              <a:rPr lang="en-US" altLang="en-US" dirty="0">
                <a:latin typeface="Garamond" pitchFamily="18" charset="0"/>
              </a:rPr>
              <a:t>MOV    AL, [DI]	(no displacement)</a:t>
            </a:r>
          </a:p>
          <a:p>
            <a:pPr lvl="1">
              <a:lnSpc>
                <a:spcPct val="90000"/>
              </a:lnSpc>
            </a:pPr>
            <a:r>
              <a:rPr lang="en-US" altLang="en-US" dirty="0">
                <a:latin typeface="Garamond" pitchFamily="18" charset="0"/>
              </a:rPr>
              <a:t>MOV    AL, [DI + 2]	(8 bits displacement)</a:t>
            </a:r>
          </a:p>
        </p:txBody>
      </p:sp>
      <p:grpSp>
        <p:nvGrpSpPr>
          <p:cNvPr id="36869" name="Group 20"/>
          <p:cNvGrpSpPr>
            <a:grpSpLocks/>
          </p:cNvGrpSpPr>
          <p:nvPr/>
        </p:nvGrpSpPr>
        <p:grpSpPr bwMode="auto">
          <a:xfrm>
            <a:off x="7032625" y="1577975"/>
            <a:ext cx="1830388" cy="838200"/>
            <a:chOff x="719" y="2208"/>
            <a:chExt cx="1153" cy="528"/>
          </a:xfrm>
        </p:grpSpPr>
        <p:sp>
          <p:nvSpPr>
            <p:cNvPr id="36873" name="Rectangle 4"/>
            <p:cNvSpPr>
              <a:spLocks noChangeArrowheads="1"/>
            </p:cNvSpPr>
            <p:nvPr/>
          </p:nvSpPr>
          <p:spPr bwMode="auto">
            <a:xfrm>
              <a:off x="720" y="2208"/>
              <a:ext cx="1152" cy="28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36874" name="Line 5"/>
            <p:cNvSpPr>
              <a:spLocks noChangeShapeType="1"/>
            </p:cNvSpPr>
            <p:nvPr/>
          </p:nvSpPr>
          <p:spPr bwMode="auto">
            <a:xfrm>
              <a:off x="864" y="220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5" name="Line 6"/>
            <p:cNvSpPr>
              <a:spLocks noChangeShapeType="1"/>
            </p:cNvSpPr>
            <p:nvPr/>
          </p:nvSpPr>
          <p:spPr bwMode="auto">
            <a:xfrm>
              <a:off x="1008" y="220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6" name="Line 7"/>
            <p:cNvSpPr>
              <a:spLocks noChangeShapeType="1"/>
            </p:cNvSpPr>
            <p:nvPr/>
          </p:nvSpPr>
          <p:spPr bwMode="auto">
            <a:xfrm>
              <a:off x="1296" y="220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7" name="Line 8"/>
            <p:cNvSpPr>
              <a:spLocks noChangeShapeType="1"/>
            </p:cNvSpPr>
            <p:nvPr/>
          </p:nvSpPr>
          <p:spPr bwMode="auto">
            <a:xfrm>
              <a:off x="1152" y="220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8" name="Line 9"/>
            <p:cNvSpPr>
              <a:spLocks noChangeShapeType="1"/>
            </p:cNvSpPr>
            <p:nvPr/>
          </p:nvSpPr>
          <p:spPr bwMode="auto">
            <a:xfrm>
              <a:off x="1440" y="220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9" name="Line 10"/>
            <p:cNvSpPr>
              <a:spLocks noChangeShapeType="1"/>
            </p:cNvSpPr>
            <p:nvPr/>
          </p:nvSpPr>
          <p:spPr bwMode="auto">
            <a:xfrm>
              <a:off x="1584" y="220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80" name="Line 11"/>
            <p:cNvSpPr>
              <a:spLocks noChangeShapeType="1"/>
            </p:cNvSpPr>
            <p:nvPr/>
          </p:nvSpPr>
          <p:spPr bwMode="auto">
            <a:xfrm>
              <a:off x="1728" y="220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81" name="AutoShape 12"/>
            <p:cNvSpPr>
              <a:spLocks/>
            </p:cNvSpPr>
            <p:nvPr/>
          </p:nvSpPr>
          <p:spPr bwMode="auto">
            <a:xfrm rot="-5360777">
              <a:off x="792" y="2515"/>
              <a:ext cx="144" cy="289"/>
            </a:xfrm>
            <a:prstGeom prst="leftBrace">
              <a:avLst>
                <a:gd name="adj1" fmla="val 16725"/>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36882" name="Text Box 13"/>
            <p:cNvSpPr txBox="1">
              <a:spLocks noChangeArrowheads="1"/>
            </p:cNvSpPr>
            <p:nvPr/>
          </p:nvSpPr>
          <p:spPr bwMode="auto">
            <a:xfrm>
              <a:off x="720" y="2502"/>
              <a:ext cx="34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a:latin typeface="Garamond" pitchFamily="18" charset="0"/>
                </a:rPr>
                <a:t>MOD</a:t>
              </a:r>
            </a:p>
          </p:txBody>
        </p:sp>
        <p:sp>
          <p:nvSpPr>
            <p:cNvPr id="36883" name="AutoShape 14"/>
            <p:cNvSpPr>
              <a:spLocks/>
            </p:cNvSpPr>
            <p:nvPr/>
          </p:nvSpPr>
          <p:spPr bwMode="auto">
            <a:xfrm rot="-5360777">
              <a:off x="1151" y="2448"/>
              <a:ext cx="144" cy="432"/>
            </a:xfrm>
            <a:prstGeom prst="leftBrace">
              <a:avLst>
                <a:gd name="adj1" fmla="val 25000"/>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36884" name="AutoShape 15"/>
            <p:cNvSpPr>
              <a:spLocks/>
            </p:cNvSpPr>
            <p:nvPr/>
          </p:nvSpPr>
          <p:spPr bwMode="auto">
            <a:xfrm rot="-5360777">
              <a:off x="1583" y="2448"/>
              <a:ext cx="144" cy="432"/>
            </a:xfrm>
            <a:prstGeom prst="leftBrace">
              <a:avLst>
                <a:gd name="adj1" fmla="val 25000"/>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36885" name="Text Box 16"/>
            <p:cNvSpPr txBox="1">
              <a:spLocks noChangeArrowheads="1"/>
            </p:cNvSpPr>
            <p:nvPr/>
          </p:nvSpPr>
          <p:spPr bwMode="auto">
            <a:xfrm>
              <a:off x="1104" y="2502"/>
              <a:ext cx="31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a:latin typeface="Garamond" pitchFamily="18" charset="0"/>
                </a:rPr>
                <a:t>REG</a:t>
              </a:r>
            </a:p>
          </p:txBody>
        </p:sp>
        <p:sp>
          <p:nvSpPr>
            <p:cNvPr id="36886" name="Text Box 17"/>
            <p:cNvSpPr txBox="1">
              <a:spLocks noChangeArrowheads="1"/>
            </p:cNvSpPr>
            <p:nvPr/>
          </p:nvSpPr>
          <p:spPr bwMode="auto">
            <a:xfrm>
              <a:off x="1536" y="2502"/>
              <a:ext cx="30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a:latin typeface="Garamond" pitchFamily="18" charset="0"/>
                </a:rPr>
                <a:t>R/M</a:t>
              </a:r>
            </a:p>
          </p:txBody>
        </p:sp>
      </p:grpSp>
      <p:grpSp>
        <p:nvGrpSpPr>
          <p:cNvPr id="36870" name="Group 21"/>
          <p:cNvGrpSpPr>
            <a:grpSpLocks/>
          </p:cNvGrpSpPr>
          <p:nvPr/>
        </p:nvGrpSpPr>
        <p:grpSpPr bwMode="auto">
          <a:xfrm>
            <a:off x="1854200" y="2719388"/>
            <a:ext cx="5332413" cy="1558925"/>
            <a:chOff x="1450" y="1817"/>
            <a:chExt cx="3359" cy="982"/>
          </a:xfrm>
        </p:grpSpPr>
        <p:sp>
          <p:nvSpPr>
            <p:cNvPr id="36871" name="Text Box 18"/>
            <p:cNvSpPr txBox="1">
              <a:spLocks noChangeArrowheads="1"/>
            </p:cNvSpPr>
            <p:nvPr/>
          </p:nvSpPr>
          <p:spPr bwMode="auto">
            <a:xfrm>
              <a:off x="1450" y="1817"/>
              <a:ext cx="3359" cy="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i="1" dirty="0">
                  <a:latin typeface="Garamond" pitchFamily="18" charset="0"/>
                </a:rPr>
                <a:t>Mod	                Function</a:t>
              </a:r>
            </a:p>
            <a:p>
              <a:endParaRPr lang="en-US" altLang="en-US" sz="1600" dirty="0">
                <a:latin typeface="Garamond" pitchFamily="18" charset="0"/>
              </a:endParaRPr>
            </a:p>
            <a:p>
              <a:r>
                <a:rPr lang="en-US" altLang="en-US" sz="1600" dirty="0">
                  <a:latin typeface="Garamond" pitchFamily="18" charset="0"/>
                </a:rPr>
                <a:t>00	No displacement</a:t>
              </a:r>
            </a:p>
            <a:p>
              <a:r>
                <a:rPr lang="en-US" altLang="en-US" sz="1600" dirty="0">
                  <a:latin typeface="Garamond" pitchFamily="18" charset="0"/>
                </a:rPr>
                <a:t>01	8 bits displacement</a:t>
              </a:r>
            </a:p>
            <a:p>
              <a:r>
                <a:rPr lang="en-US" altLang="en-US" sz="1600" dirty="0">
                  <a:latin typeface="Garamond" pitchFamily="18" charset="0"/>
                </a:rPr>
                <a:t>10	16 bits displacement</a:t>
              </a:r>
            </a:p>
            <a:p>
              <a:r>
                <a:rPr lang="en-US" altLang="en-US" sz="1600" dirty="0">
                  <a:latin typeface="Garamond" pitchFamily="18" charset="0"/>
                </a:rPr>
                <a:t>11	R/M is a register</a:t>
              </a:r>
            </a:p>
          </p:txBody>
        </p:sp>
        <p:sp>
          <p:nvSpPr>
            <p:cNvPr id="36872" name="Line 19"/>
            <p:cNvSpPr>
              <a:spLocks noChangeShapeType="1"/>
            </p:cNvSpPr>
            <p:nvPr/>
          </p:nvSpPr>
          <p:spPr bwMode="auto">
            <a:xfrm>
              <a:off x="1517" y="2074"/>
              <a:ext cx="3098" cy="0"/>
            </a:xfrm>
            <a:prstGeom prst="line">
              <a:avLst/>
            </a:prstGeom>
            <a:noFill/>
            <a:ln w="57150" cmpd="thinThick">
              <a:solidFill>
                <a:srgbClr val="660033"/>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BCC0F1A4-568B-42F4-98E5-04E0E33AB135}" type="slidenum">
              <a:rPr lang="en-US" altLang="en-US" sz="1400"/>
              <a:pPr/>
              <a:t>35</a:t>
            </a:fld>
            <a:endParaRPr lang="en-US" altLang="en-US" sz="1000"/>
          </a:p>
        </p:txBody>
      </p:sp>
      <p:sp>
        <p:nvSpPr>
          <p:cNvPr id="37891" name="Rectangle 2"/>
          <p:cNvSpPr>
            <a:spLocks noGrp="1" noChangeArrowheads="1"/>
          </p:cNvSpPr>
          <p:nvPr>
            <p:ph type="title"/>
          </p:nvPr>
        </p:nvSpPr>
        <p:spPr/>
        <p:txBody>
          <a:bodyPr/>
          <a:lstStyle/>
          <a:p>
            <a:r>
              <a:rPr lang="en-US" altLang="en-US" sz="3300" dirty="0">
                <a:latin typeface="Garamond" pitchFamily="18" charset="0"/>
              </a:rPr>
              <a:t>REG and R/M values</a:t>
            </a:r>
            <a:endParaRPr lang="en-US" altLang="en-US" dirty="0">
              <a:latin typeface="Garamond" pitchFamily="18" charset="0"/>
            </a:endParaRPr>
          </a:p>
        </p:txBody>
      </p:sp>
      <p:sp>
        <p:nvSpPr>
          <p:cNvPr id="37893" name="Text Box 4"/>
          <p:cNvSpPr txBox="1">
            <a:spLocks noChangeArrowheads="1"/>
          </p:cNvSpPr>
          <p:nvPr/>
        </p:nvSpPr>
        <p:spPr bwMode="auto">
          <a:xfrm>
            <a:off x="668338" y="2178050"/>
            <a:ext cx="7835900"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2000" dirty="0">
                <a:latin typeface="Garamond" pitchFamily="18" charset="0"/>
              </a:rPr>
              <a:t>Code		W = 0 (Byte)	W = 1(Word)	W =1 (Double Word)</a:t>
            </a:r>
          </a:p>
          <a:p>
            <a:endParaRPr lang="en-US" altLang="en-US" sz="2000" dirty="0">
              <a:latin typeface="Garamond" pitchFamily="18" charset="0"/>
            </a:endParaRPr>
          </a:p>
          <a:p>
            <a:r>
              <a:rPr lang="en-US" altLang="en-US" sz="2000" dirty="0">
                <a:latin typeface="Garamond" pitchFamily="18" charset="0"/>
              </a:rPr>
              <a:t>000		AL		AX		EAX</a:t>
            </a:r>
          </a:p>
          <a:p>
            <a:r>
              <a:rPr lang="en-US" altLang="en-US" sz="2000" dirty="0">
                <a:latin typeface="Garamond" pitchFamily="18" charset="0"/>
              </a:rPr>
              <a:t>001		CL		CX		ECX</a:t>
            </a:r>
          </a:p>
          <a:p>
            <a:r>
              <a:rPr lang="en-US" altLang="en-US" sz="2000" dirty="0">
                <a:latin typeface="Garamond" pitchFamily="18" charset="0"/>
              </a:rPr>
              <a:t>010		DL		DX		EDX</a:t>
            </a:r>
          </a:p>
          <a:p>
            <a:r>
              <a:rPr lang="en-US" altLang="en-US" sz="2000" dirty="0">
                <a:latin typeface="Garamond" pitchFamily="18" charset="0"/>
              </a:rPr>
              <a:t>011		BL		BX		EBX</a:t>
            </a:r>
          </a:p>
          <a:p>
            <a:r>
              <a:rPr lang="en-US" altLang="en-US" sz="2000" dirty="0">
                <a:latin typeface="Garamond" pitchFamily="18" charset="0"/>
              </a:rPr>
              <a:t>100		AH		SP		ESP</a:t>
            </a:r>
          </a:p>
          <a:p>
            <a:r>
              <a:rPr lang="en-US" altLang="en-US" sz="2000" dirty="0">
                <a:latin typeface="Garamond" pitchFamily="18" charset="0"/>
              </a:rPr>
              <a:t>101		CH		BP		EBP</a:t>
            </a:r>
          </a:p>
          <a:p>
            <a:r>
              <a:rPr lang="en-US" altLang="en-US" sz="2000" dirty="0">
                <a:latin typeface="Garamond" pitchFamily="18" charset="0"/>
              </a:rPr>
              <a:t>110		DH		SI		ESI</a:t>
            </a:r>
          </a:p>
          <a:p>
            <a:r>
              <a:rPr lang="en-US" altLang="en-US" sz="2000" dirty="0">
                <a:latin typeface="Garamond" pitchFamily="18" charset="0"/>
              </a:rPr>
              <a:t>111		BH		DI		EDI</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94A37EE7-6BDB-4D25-980D-FA313B72DEB9}" type="slidenum">
              <a:rPr lang="en-US" altLang="en-US" sz="1400"/>
              <a:pPr/>
              <a:t>36</a:t>
            </a:fld>
            <a:endParaRPr lang="en-US" altLang="en-US" sz="1000"/>
          </a:p>
        </p:txBody>
      </p:sp>
      <p:sp>
        <p:nvSpPr>
          <p:cNvPr id="38915" name="Rectangle 2"/>
          <p:cNvSpPr>
            <a:spLocks noGrp="1" noChangeArrowheads="1"/>
          </p:cNvSpPr>
          <p:nvPr>
            <p:ph type="title"/>
          </p:nvPr>
        </p:nvSpPr>
        <p:spPr/>
        <p:txBody>
          <a:bodyPr/>
          <a:lstStyle/>
          <a:p>
            <a:r>
              <a:rPr lang="en-US" altLang="en-US" sz="3300" dirty="0">
                <a:latin typeface="Garamond" pitchFamily="18" charset="0"/>
              </a:rPr>
              <a:t>Example</a:t>
            </a:r>
            <a:endParaRPr lang="en-US" altLang="en-US" dirty="0">
              <a:latin typeface="Garamond" pitchFamily="18" charset="0"/>
            </a:endParaRPr>
          </a:p>
        </p:txBody>
      </p:sp>
      <p:sp>
        <p:nvSpPr>
          <p:cNvPr id="38916" name="Rectangle 3"/>
          <p:cNvSpPr>
            <a:spLocks noGrp="1" noChangeArrowheads="1"/>
          </p:cNvSpPr>
          <p:nvPr>
            <p:ph type="body" idx="1"/>
          </p:nvPr>
        </p:nvSpPr>
        <p:spPr>
          <a:xfrm>
            <a:off x="685800" y="1371600"/>
            <a:ext cx="8193088" cy="4724400"/>
          </a:xfrm>
        </p:spPr>
        <p:txBody>
          <a:bodyPr/>
          <a:lstStyle/>
          <a:p>
            <a:r>
              <a:rPr lang="en-US" altLang="en-US" dirty="0">
                <a:latin typeface="Garamond" pitchFamily="18" charset="0"/>
              </a:rPr>
              <a:t>Let consider the instruction </a:t>
            </a:r>
            <a:r>
              <a:rPr lang="en-US" altLang="en-US" dirty="0">
                <a:solidFill>
                  <a:srgbClr val="000099"/>
                </a:solidFill>
                <a:latin typeface="Garamond" pitchFamily="18" charset="0"/>
              </a:rPr>
              <a:t>8BECh</a:t>
            </a:r>
            <a:r>
              <a:rPr lang="en-US" altLang="en-US" dirty="0">
                <a:latin typeface="Garamond" pitchFamily="18" charset="0"/>
              </a:rPr>
              <a:t> on 2 bytes in binary (assume working on 16 bits) </a:t>
            </a:r>
          </a:p>
          <a:p>
            <a:pPr>
              <a:buFontTx/>
              <a:buNone/>
            </a:pPr>
            <a:endParaRPr lang="en-US" altLang="en-US" dirty="0">
              <a:latin typeface="Garamond" pitchFamily="18" charset="0"/>
            </a:endParaRPr>
          </a:p>
          <a:p>
            <a:pPr>
              <a:buFontTx/>
              <a:buNone/>
            </a:pPr>
            <a:r>
              <a:rPr lang="en-US" altLang="en-US" dirty="0">
                <a:latin typeface="Garamond" pitchFamily="18" charset="0"/>
              </a:rPr>
              <a:t>Binary representation: 1000 1011 1110 1100 	Results:</a:t>
            </a:r>
          </a:p>
          <a:p>
            <a:pPr>
              <a:buFontTx/>
              <a:buNone/>
            </a:pPr>
            <a:r>
              <a:rPr lang="en-US" altLang="en-US" sz="1800" b="1" dirty="0">
                <a:solidFill>
                  <a:srgbClr val="000099"/>
                </a:solidFill>
                <a:latin typeface="Garamond" pitchFamily="18" charset="0"/>
              </a:rPr>
              <a:t>OPCODE:	100010		=&gt; MOV</a:t>
            </a:r>
          </a:p>
          <a:p>
            <a:pPr>
              <a:buFontTx/>
              <a:buNone/>
            </a:pPr>
            <a:r>
              <a:rPr lang="en-US" altLang="en-US" sz="1800" b="1" dirty="0">
                <a:solidFill>
                  <a:srgbClr val="000099"/>
                </a:solidFill>
                <a:latin typeface="Garamond" pitchFamily="18" charset="0"/>
              </a:rPr>
              <a:t>D = W 	 	1		=&gt; One </a:t>
            </a:r>
            <a:r>
              <a:rPr lang="en-US" altLang="en-US" sz="1800" b="1" i="1" dirty="0">
                <a:solidFill>
                  <a:srgbClr val="000099"/>
                </a:solidFill>
                <a:latin typeface="Garamond" pitchFamily="18" charset="0"/>
              </a:rPr>
              <a:t>word</a:t>
            </a:r>
            <a:r>
              <a:rPr lang="en-US" altLang="en-US" sz="1800" b="1" dirty="0">
                <a:solidFill>
                  <a:srgbClr val="000099"/>
                </a:solidFill>
                <a:latin typeface="Garamond" pitchFamily="18" charset="0"/>
              </a:rPr>
              <a:t>  is copied in the register 				specified in the REG field</a:t>
            </a:r>
          </a:p>
          <a:p>
            <a:pPr>
              <a:buFontTx/>
              <a:buNone/>
            </a:pPr>
            <a:r>
              <a:rPr lang="en-US" altLang="en-US" sz="1800" b="1" dirty="0">
                <a:solidFill>
                  <a:srgbClr val="000099"/>
                </a:solidFill>
                <a:latin typeface="Garamond" pitchFamily="18" charset="0"/>
              </a:rPr>
              <a:t>MOD		11		=&gt; R/M identifies the register</a:t>
            </a:r>
          </a:p>
          <a:p>
            <a:pPr>
              <a:buFontTx/>
              <a:buNone/>
            </a:pPr>
            <a:r>
              <a:rPr lang="en-US" altLang="en-US" sz="1800" b="1" dirty="0">
                <a:solidFill>
                  <a:srgbClr val="000099"/>
                </a:solidFill>
                <a:latin typeface="Garamond" pitchFamily="18" charset="0"/>
              </a:rPr>
              <a:t>REG		101		=&gt; BP register</a:t>
            </a:r>
          </a:p>
          <a:p>
            <a:pPr>
              <a:buFontTx/>
              <a:buNone/>
            </a:pPr>
            <a:r>
              <a:rPr lang="en-US" altLang="en-US" sz="1800" b="1" dirty="0">
                <a:solidFill>
                  <a:srgbClr val="000099"/>
                </a:solidFill>
                <a:latin typeface="Garamond" pitchFamily="18" charset="0"/>
              </a:rPr>
              <a:t>R/M		100		=&gt; SP register</a:t>
            </a:r>
          </a:p>
          <a:p>
            <a:pPr>
              <a:buFontTx/>
              <a:buNone/>
            </a:pPr>
            <a:r>
              <a:rPr lang="en-US" altLang="en-US" dirty="0">
                <a:latin typeface="Garamond" pitchFamily="18" charset="0"/>
              </a:rPr>
              <a:t>In conclusion, the instruction to be executed is: </a:t>
            </a:r>
            <a:r>
              <a:rPr lang="en-US" altLang="en-US" b="1" dirty="0">
                <a:solidFill>
                  <a:srgbClr val="660033"/>
                </a:solidFill>
                <a:latin typeface="Garamond" pitchFamily="18" charset="0"/>
              </a:rPr>
              <a:t>MOV   BP, SP</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2C495470-3BD1-41A8-97FD-3FEAE80BA67E}" type="slidenum">
              <a:rPr lang="en-US" altLang="en-US" sz="1400"/>
              <a:pPr/>
              <a:t>37</a:t>
            </a:fld>
            <a:endParaRPr lang="en-US" altLang="en-US" sz="1000"/>
          </a:p>
        </p:txBody>
      </p:sp>
      <p:sp>
        <p:nvSpPr>
          <p:cNvPr id="39939" name="Rectangle 2"/>
          <p:cNvSpPr>
            <a:spLocks noGrp="1" noChangeArrowheads="1"/>
          </p:cNvSpPr>
          <p:nvPr>
            <p:ph type="title"/>
          </p:nvPr>
        </p:nvSpPr>
        <p:spPr/>
        <p:txBody>
          <a:bodyPr/>
          <a:lstStyle/>
          <a:p>
            <a:r>
              <a:rPr lang="en-US" altLang="en-US" dirty="0">
                <a:latin typeface="Garamond" pitchFamily="18" charset="0"/>
              </a:rPr>
              <a:t>Example using R/M</a:t>
            </a:r>
          </a:p>
        </p:txBody>
      </p:sp>
      <p:sp>
        <p:nvSpPr>
          <p:cNvPr id="39940" name="Rectangle 3"/>
          <p:cNvSpPr>
            <a:spLocks noGrp="1" noChangeArrowheads="1"/>
          </p:cNvSpPr>
          <p:nvPr>
            <p:ph type="body" idx="1"/>
          </p:nvPr>
        </p:nvSpPr>
        <p:spPr>
          <a:xfrm>
            <a:off x="422275" y="1249368"/>
            <a:ext cx="8035925" cy="4724400"/>
          </a:xfrm>
        </p:spPr>
        <p:txBody>
          <a:bodyPr/>
          <a:lstStyle/>
          <a:p>
            <a:r>
              <a:rPr lang="en-US" altLang="en-US" sz="1800" dirty="0">
                <a:latin typeface="Garamond" pitchFamily="18" charset="0"/>
              </a:rPr>
              <a:t>In the case when </a:t>
            </a:r>
            <a:r>
              <a:rPr lang="en-US" altLang="en-US" sz="1800" i="1" dirty="0">
                <a:latin typeface="Garamond" pitchFamily="18" charset="0"/>
              </a:rPr>
              <a:t>Mod</a:t>
            </a:r>
            <a:r>
              <a:rPr lang="en-US" altLang="en-US" sz="1800" dirty="0">
                <a:latin typeface="Garamond" pitchFamily="18" charset="0"/>
              </a:rPr>
              <a:t> contains one of the values 00, 01 or 10, the </a:t>
            </a:r>
            <a:r>
              <a:rPr lang="en-US" altLang="en-US" sz="1800" dirty="0">
                <a:solidFill>
                  <a:srgbClr val="000099"/>
                </a:solidFill>
                <a:latin typeface="Garamond" pitchFamily="18" charset="0"/>
              </a:rPr>
              <a:t>R/M field has a new significance</a:t>
            </a:r>
          </a:p>
          <a:p>
            <a:r>
              <a:rPr lang="en-US" altLang="en-US" sz="1800" dirty="0">
                <a:latin typeface="Garamond" pitchFamily="18" charset="0"/>
              </a:rPr>
              <a:t>Example:</a:t>
            </a:r>
          </a:p>
          <a:p>
            <a:pPr lvl="1">
              <a:buFontTx/>
              <a:buNone/>
            </a:pPr>
            <a:r>
              <a:rPr lang="en-US" altLang="en-US" dirty="0">
                <a:latin typeface="Garamond" pitchFamily="18" charset="0"/>
              </a:rPr>
              <a:t>1.	If Mod = 00 and R/M = 101</a:t>
            </a:r>
            <a:br>
              <a:rPr lang="en-US" altLang="en-US" dirty="0">
                <a:latin typeface="Garamond" pitchFamily="18" charset="0"/>
              </a:rPr>
            </a:br>
            <a:r>
              <a:rPr lang="en-US" altLang="en-US" dirty="0">
                <a:latin typeface="Garamond" pitchFamily="18" charset="0"/>
              </a:rPr>
              <a:t>the addressing mode is </a:t>
            </a:r>
            <a:r>
              <a:rPr lang="en-US" altLang="en-US" b="1" dirty="0">
                <a:solidFill>
                  <a:srgbClr val="000099"/>
                </a:solidFill>
                <a:latin typeface="Garamond" pitchFamily="18" charset="0"/>
              </a:rPr>
              <a:t>[DI]</a:t>
            </a:r>
          </a:p>
          <a:p>
            <a:pPr lvl="1">
              <a:buFontTx/>
              <a:buNone/>
            </a:pPr>
            <a:r>
              <a:rPr lang="en-US" altLang="en-US" dirty="0">
                <a:latin typeface="Garamond" pitchFamily="18" charset="0"/>
              </a:rPr>
              <a:t>2.	If Mod = 01 or 10 and R/M = 101</a:t>
            </a:r>
            <a:br>
              <a:rPr lang="en-US" altLang="en-US" dirty="0">
                <a:latin typeface="Garamond" pitchFamily="18" charset="0"/>
              </a:rPr>
            </a:br>
            <a:r>
              <a:rPr lang="en-US" altLang="en-US" dirty="0">
                <a:latin typeface="Garamond" pitchFamily="18" charset="0"/>
              </a:rPr>
              <a:t>the addressing mode is</a:t>
            </a:r>
            <a:br>
              <a:rPr lang="en-US" altLang="en-US" dirty="0">
                <a:latin typeface="Garamond" pitchFamily="18" charset="0"/>
              </a:rPr>
            </a:br>
            <a:r>
              <a:rPr lang="en-US" altLang="en-US" b="1" dirty="0">
                <a:solidFill>
                  <a:srgbClr val="000099"/>
                </a:solidFill>
                <a:latin typeface="Garamond" pitchFamily="18" charset="0"/>
              </a:rPr>
              <a:t>[DI + 33h] or [DI + 2222H], </a:t>
            </a:r>
            <a:r>
              <a:rPr lang="en-US" altLang="en-US" dirty="0">
                <a:latin typeface="Garamond" pitchFamily="18" charset="0"/>
              </a:rPr>
              <a:t>where 33h and 2222h are arbitrary values for the offsets</a:t>
            </a:r>
          </a:p>
        </p:txBody>
      </p:sp>
      <p:sp>
        <p:nvSpPr>
          <p:cNvPr id="39941" name="Text Box 5"/>
          <p:cNvSpPr txBox="1">
            <a:spLocks noChangeArrowheads="1"/>
          </p:cNvSpPr>
          <p:nvPr/>
        </p:nvSpPr>
        <p:spPr bwMode="auto">
          <a:xfrm>
            <a:off x="3806825" y="3954463"/>
            <a:ext cx="2214563" cy="253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dirty="0">
                <a:latin typeface="Garamond" pitchFamily="18" charset="0"/>
              </a:rPr>
              <a:t>Code	Function</a:t>
            </a:r>
          </a:p>
          <a:p>
            <a:endParaRPr lang="en-US" altLang="en-US" sz="1600" b="1" dirty="0">
              <a:latin typeface="Garamond" pitchFamily="18" charset="0"/>
            </a:endParaRPr>
          </a:p>
          <a:p>
            <a:r>
              <a:rPr lang="en-US" altLang="en-US" sz="1600" b="1" dirty="0">
                <a:latin typeface="Garamond" pitchFamily="18" charset="0"/>
              </a:rPr>
              <a:t>000	DS:[BX+SI]</a:t>
            </a:r>
          </a:p>
          <a:p>
            <a:r>
              <a:rPr lang="en-US" altLang="en-US" sz="1600" b="1" dirty="0">
                <a:latin typeface="Garamond" pitchFamily="18" charset="0"/>
              </a:rPr>
              <a:t>001	DS:[BX+DI]</a:t>
            </a:r>
          </a:p>
          <a:p>
            <a:r>
              <a:rPr lang="en-US" altLang="en-US" sz="1600" b="1" dirty="0">
                <a:latin typeface="Garamond" pitchFamily="18" charset="0"/>
              </a:rPr>
              <a:t>010	SS:[BP+SI]</a:t>
            </a:r>
          </a:p>
          <a:p>
            <a:r>
              <a:rPr lang="en-US" altLang="en-US" sz="1600" b="1" dirty="0">
                <a:latin typeface="Garamond" pitchFamily="18" charset="0"/>
              </a:rPr>
              <a:t>011	SS:[BP+DI]</a:t>
            </a:r>
          </a:p>
          <a:p>
            <a:r>
              <a:rPr lang="en-US" altLang="en-US" sz="1600" b="1" dirty="0">
                <a:latin typeface="Garamond" pitchFamily="18" charset="0"/>
              </a:rPr>
              <a:t>100	DS:[SI]</a:t>
            </a:r>
          </a:p>
          <a:p>
            <a:r>
              <a:rPr lang="en-US" altLang="en-US" sz="1600" b="1" dirty="0">
                <a:latin typeface="Garamond" pitchFamily="18" charset="0"/>
              </a:rPr>
              <a:t>101	DS:[DI]</a:t>
            </a:r>
          </a:p>
          <a:p>
            <a:r>
              <a:rPr lang="en-US" altLang="en-US" sz="1600" b="1" dirty="0">
                <a:latin typeface="Garamond" pitchFamily="18" charset="0"/>
              </a:rPr>
              <a:t>110	SS:[BP]</a:t>
            </a:r>
          </a:p>
          <a:p>
            <a:r>
              <a:rPr lang="en-US" altLang="en-US" sz="1600" b="1" dirty="0">
                <a:latin typeface="Garamond" pitchFamily="18" charset="0"/>
              </a:rPr>
              <a:t>111	DS:[BX]</a:t>
            </a:r>
          </a:p>
        </p:txBody>
      </p:sp>
      <p:sp>
        <p:nvSpPr>
          <p:cNvPr id="39942" name="Line 6"/>
          <p:cNvSpPr>
            <a:spLocks noChangeShapeType="1"/>
          </p:cNvSpPr>
          <p:nvPr/>
        </p:nvSpPr>
        <p:spPr bwMode="auto">
          <a:xfrm>
            <a:off x="3873500" y="4302125"/>
            <a:ext cx="1981200" cy="0"/>
          </a:xfrm>
          <a:prstGeom prst="line">
            <a:avLst/>
          </a:prstGeom>
          <a:noFill/>
          <a:ln w="57150" cmpd="thinThick">
            <a:solidFill>
              <a:srgbClr val="660033"/>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43" name="AutoShape 7"/>
          <p:cNvSpPr>
            <a:spLocks/>
          </p:cNvSpPr>
          <p:nvPr/>
        </p:nvSpPr>
        <p:spPr bwMode="auto">
          <a:xfrm>
            <a:off x="6153150" y="4400550"/>
            <a:ext cx="228600" cy="1066800"/>
          </a:xfrm>
          <a:prstGeom prst="rightBrace">
            <a:avLst>
              <a:gd name="adj1" fmla="val 38889"/>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39944" name="AutoShape 8"/>
          <p:cNvSpPr>
            <a:spLocks/>
          </p:cNvSpPr>
          <p:nvPr/>
        </p:nvSpPr>
        <p:spPr bwMode="auto">
          <a:xfrm>
            <a:off x="6164263" y="5467350"/>
            <a:ext cx="228600" cy="1066800"/>
          </a:xfrm>
          <a:prstGeom prst="rightBrace">
            <a:avLst>
              <a:gd name="adj1" fmla="val 38889"/>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39945" name="Text Box 9"/>
          <p:cNvSpPr txBox="1">
            <a:spLocks noChangeArrowheads="1"/>
          </p:cNvSpPr>
          <p:nvPr/>
        </p:nvSpPr>
        <p:spPr bwMode="auto">
          <a:xfrm>
            <a:off x="6518275" y="4657725"/>
            <a:ext cx="10198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dirty="0">
                <a:solidFill>
                  <a:srgbClr val="000099"/>
                </a:solidFill>
                <a:latin typeface="Garamond" pitchFamily="18" charset="0"/>
              </a:rPr>
              <a:t>Base plus</a:t>
            </a:r>
          </a:p>
          <a:p>
            <a:r>
              <a:rPr lang="en-US" altLang="en-US" sz="1600" b="1" dirty="0">
                <a:solidFill>
                  <a:srgbClr val="000099"/>
                </a:solidFill>
                <a:latin typeface="Garamond" pitchFamily="18" charset="0"/>
              </a:rPr>
              <a:t>index</a:t>
            </a:r>
          </a:p>
        </p:txBody>
      </p:sp>
      <p:sp>
        <p:nvSpPr>
          <p:cNvPr id="39946" name="Text Box 10"/>
          <p:cNvSpPr txBox="1">
            <a:spLocks noChangeArrowheads="1"/>
          </p:cNvSpPr>
          <p:nvPr/>
        </p:nvSpPr>
        <p:spPr bwMode="auto">
          <a:xfrm>
            <a:off x="6537325" y="5846768"/>
            <a:ext cx="158485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dirty="0">
                <a:solidFill>
                  <a:srgbClr val="000099"/>
                </a:solidFill>
                <a:latin typeface="Garamond" pitchFamily="18" charset="0"/>
              </a:rPr>
              <a:t>Indirect register</a:t>
            </a:r>
          </a:p>
          <a:p>
            <a:endParaRPr lang="en-US" altLang="en-US" sz="1600" b="1" dirty="0">
              <a:solidFill>
                <a:srgbClr val="000099"/>
              </a:solidFill>
              <a:latin typeface="Garamond"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84E8A065-40EA-483E-98F2-D50818D9A43B}" type="slidenum">
              <a:rPr lang="en-US" altLang="en-US" sz="1400"/>
              <a:pPr/>
              <a:t>38</a:t>
            </a:fld>
            <a:endParaRPr lang="en-US" altLang="en-US" sz="1000"/>
          </a:p>
        </p:txBody>
      </p:sp>
      <p:sp>
        <p:nvSpPr>
          <p:cNvPr id="40963" name="Rectangle 2"/>
          <p:cNvSpPr>
            <a:spLocks noGrp="1" noChangeArrowheads="1"/>
          </p:cNvSpPr>
          <p:nvPr>
            <p:ph type="title"/>
          </p:nvPr>
        </p:nvSpPr>
        <p:spPr/>
        <p:txBody>
          <a:bodyPr/>
          <a:lstStyle/>
          <a:p>
            <a:r>
              <a:rPr lang="en-US" altLang="en-US" dirty="0">
                <a:latin typeface="Garamond" pitchFamily="18" charset="0"/>
              </a:rPr>
              <a:t>Example</a:t>
            </a:r>
          </a:p>
        </p:txBody>
      </p:sp>
      <p:sp>
        <p:nvSpPr>
          <p:cNvPr id="40964" name="Rectangle 3"/>
          <p:cNvSpPr>
            <a:spLocks noGrp="1" noChangeArrowheads="1"/>
          </p:cNvSpPr>
          <p:nvPr>
            <p:ph type="body" idx="1"/>
          </p:nvPr>
        </p:nvSpPr>
        <p:spPr>
          <a:xfrm>
            <a:off x="685800" y="1371600"/>
            <a:ext cx="8458200" cy="4724400"/>
          </a:xfrm>
        </p:spPr>
        <p:txBody>
          <a:bodyPr/>
          <a:lstStyle/>
          <a:p>
            <a:pPr>
              <a:lnSpc>
                <a:spcPct val="90000"/>
              </a:lnSpc>
              <a:buFontTx/>
              <a:buNone/>
            </a:pPr>
            <a:r>
              <a:rPr lang="en-US" altLang="en-US" dirty="0">
                <a:latin typeface="Garamond" pitchFamily="18" charset="0"/>
              </a:rPr>
              <a:t>Let have the instruction </a:t>
            </a:r>
            <a:r>
              <a:rPr lang="en-US" altLang="en-US" dirty="0">
                <a:solidFill>
                  <a:srgbClr val="000099"/>
                </a:solidFill>
                <a:latin typeface="Garamond" pitchFamily="18" charset="0"/>
              </a:rPr>
              <a:t>8A15h</a:t>
            </a:r>
            <a:r>
              <a:rPr lang="en-US" altLang="en-US" dirty="0">
                <a:latin typeface="Garamond" pitchFamily="18" charset="0"/>
              </a:rPr>
              <a:t> in machine code</a:t>
            </a:r>
            <a:endParaRPr lang="en-US" altLang="en-US" dirty="0">
              <a:solidFill>
                <a:srgbClr val="000099"/>
              </a:solidFill>
              <a:latin typeface="Garamond" pitchFamily="18" charset="0"/>
            </a:endParaRPr>
          </a:p>
          <a:p>
            <a:pPr>
              <a:lnSpc>
                <a:spcPct val="90000"/>
              </a:lnSpc>
              <a:buFontTx/>
              <a:buNone/>
            </a:pPr>
            <a:endParaRPr lang="en-US" altLang="en-US" dirty="0">
              <a:solidFill>
                <a:srgbClr val="000099"/>
              </a:solidFill>
              <a:latin typeface="Garamond" pitchFamily="18" charset="0"/>
            </a:endParaRPr>
          </a:p>
          <a:p>
            <a:pPr>
              <a:lnSpc>
                <a:spcPct val="90000"/>
              </a:lnSpc>
              <a:buFontTx/>
              <a:buNone/>
            </a:pPr>
            <a:r>
              <a:rPr lang="en-US" altLang="en-US" dirty="0">
                <a:latin typeface="Garamond" pitchFamily="18" charset="0"/>
              </a:rPr>
              <a:t>Binary representation is: 1000 1010 0001 0101</a:t>
            </a:r>
          </a:p>
          <a:p>
            <a:pPr>
              <a:lnSpc>
                <a:spcPct val="90000"/>
              </a:lnSpc>
              <a:buFontTx/>
              <a:buNone/>
            </a:pPr>
            <a:r>
              <a:rPr lang="en-US" altLang="en-US" sz="1600" dirty="0">
                <a:solidFill>
                  <a:srgbClr val="CCCC00"/>
                </a:solidFill>
                <a:latin typeface="Garamond" pitchFamily="18" charset="0"/>
              </a:rPr>
              <a:t>	</a:t>
            </a:r>
            <a:r>
              <a:rPr lang="en-US" altLang="en-US" sz="1800" b="1" dirty="0">
                <a:solidFill>
                  <a:srgbClr val="000099"/>
                </a:solidFill>
                <a:latin typeface="Garamond" pitchFamily="18" charset="0"/>
              </a:rPr>
              <a:t>OPCODE:	100010		=&gt; MOV</a:t>
            </a:r>
          </a:p>
          <a:p>
            <a:pPr>
              <a:lnSpc>
                <a:spcPct val="90000"/>
              </a:lnSpc>
              <a:buFontTx/>
              <a:buNone/>
            </a:pPr>
            <a:r>
              <a:rPr lang="en-US" altLang="en-US" sz="1800" b="1" dirty="0">
                <a:solidFill>
                  <a:srgbClr val="000099"/>
                </a:solidFill>
                <a:latin typeface="Garamond" pitchFamily="18" charset="0"/>
              </a:rPr>
              <a:t>	D 		1		=&gt; A </a:t>
            </a:r>
            <a:r>
              <a:rPr lang="en-US" altLang="en-US" sz="1800" b="1" i="1" dirty="0">
                <a:solidFill>
                  <a:srgbClr val="000099"/>
                </a:solidFill>
                <a:latin typeface="Garamond" pitchFamily="18" charset="0"/>
              </a:rPr>
              <a:t>word</a:t>
            </a:r>
            <a:r>
              <a:rPr lang="en-US" altLang="en-US" sz="1800" b="1" dirty="0">
                <a:solidFill>
                  <a:srgbClr val="000099"/>
                </a:solidFill>
                <a:latin typeface="Garamond" pitchFamily="18" charset="0"/>
              </a:rPr>
              <a:t>  is copied to the register specified 					by the REG field</a:t>
            </a:r>
          </a:p>
          <a:p>
            <a:pPr>
              <a:lnSpc>
                <a:spcPct val="90000"/>
              </a:lnSpc>
              <a:buFontTx/>
              <a:buNone/>
            </a:pPr>
            <a:r>
              <a:rPr lang="en-US" altLang="en-US" sz="1800" b="1" dirty="0">
                <a:solidFill>
                  <a:srgbClr val="000099"/>
                </a:solidFill>
                <a:latin typeface="Garamond" pitchFamily="18" charset="0"/>
              </a:rPr>
              <a:t>	W		0		=&gt; Byte</a:t>
            </a:r>
          </a:p>
          <a:p>
            <a:pPr>
              <a:lnSpc>
                <a:spcPct val="90000"/>
              </a:lnSpc>
              <a:buFontTx/>
              <a:buNone/>
            </a:pPr>
            <a:r>
              <a:rPr lang="en-US" altLang="en-US" sz="1800" b="1" dirty="0">
                <a:solidFill>
                  <a:srgbClr val="000099"/>
                </a:solidFill>
                <a:latin typeface="Garamond" pitchFamily="18" charset="0"/>
              </a:rPr>
              <a:t>	MOD		00		=&gt; Memory without displacement</a:t>
            </a:r>
          </a:p>
          <a:p>
            <a:pPr>
              <a:lnSpc>
                <a:spcPct val="90000"/>
              </a:lnSpc>
              <a:buFontTx/>
              <a:buNone/>
            </a:pPr>
            <a:r>
              <a:rPr lang="en-US" altLang="en-US" sz="1800" b="1" dirty="0">
                <a:solidFill>
                  <a:srgbClr val="000099"/>
                </a:solidFill>
                <a:latin typeface="Garamond" pitchFamily="18" charset="0"/>
              </a:rPr>
              <a:t>	REG		010		=&gt; DL register</a:t>
            </a:r>
          </a:p>
          <a:p>
            <a:pPr>
              <a:lnSpc>
                <a:spcPct val="90000"/>
              </a:lnSpc>
              <a:buFontTx/>
              <a:buNone/>
            </a:pPr>
            <a:r>
              <a:rPr lang="en-US" altLang="en-US" sz="1800" b="1" dirty="0">
                <a:solidFill>
                  <a:srgbClr val="000099"/>
                </a:solidFill>
                <a:latin typeface="Garamond" pitchFamily="18" charset="0"/>
              </a:rPr>
              <a:t>	R/M		101		=&gt; Addressing mode [DI]</a:t>
            </a:r>
          </a:p>
          <a:p>
            <a:pPr>
              <a:lnSpc>
                <a:spcPct val="90000"/>
              </a:lnSpc>
              <a:buFontTx/>
              <a:buNone/>
            </a:pPr>
            <a:endParaRPr lang="en-US" altLang="en-US" dirty="0">
              <a:latin typeface="Garamond" pitchFamily="18" charset="0"/>
            </a:endParaRPr>
          </a:p>
          <a:p>
            <a:pPr>
              <a:lnSpc>
                <a:spcPct val="90000"/>
              </a:lnSpc>
              <a:buFontTx/>
              <a:buNone/>
            </a:pPr>
            <a:r>
              <a:rPr lang="en-US" altLang="en-US" dirty="0">
                <a:latin typeface="Garamond" pitchFamily="18" charset="0"/>
              </a:rPr>
              <a:t>	 In conclusion, the instruction is: </a:t>
            </a:r>
            <a:r>
              <a:rPr lang="en-US" altLang="en-US" b="1" dirty="0">
                <a:solidFill>
                  <a:srgbClr val="660033"/>
                </a:solidFill>
                <a:latin typeface="Garamond" pitchFamily="18" charset="0"/>
              </a:rPr>
              <a:t>MOV  DL, [DI]</a:t>
            </a:r>
          </a:p>
          <a:p>
            <a:pPr>
              <a:lnSpc>
                <a:spcPct val="90000"/>
              </a:lnSpc>
            </a:pPr>
            <a:endParaRPr lang="en-US" altLang="en-US" b="1" dirty="0">
              <a:solidFill>
                <a:srgbClr val="660033"/>
              </a:solidFill>
              <a:latin typeface="Garamond"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122C92EF-6D4C-4EF3-8626-E37A3683429B}" type="slidenum">
              <a:rPr lang="en-US" altLang="en-US" sz="1400"/>
              <a:pPr/>
              <a:t>4</a:t>
            </a:fld>
            <a:endParaRPr lang="en-US" altLang="en-US" sz="1000"/>
          </a:p>
        </p:txBody>
      </p:sp>
      <p:sp>
        <p:nvSpPr>
          <p:cNvPr id="6147" name="Rectangle 2"/>
          <p:cNvSpPr>
            <a:spLocks noChangeArrowheads="1"/>
          </p:cNvSpPr>
          <p:nvPr/>
        </p:nvSpPr>
        <p:spPr bwMode="auto">
          <a:xfrm>
            <a:off x="914400" y="150813"/>
            <a:ext cx="7772400" cy="874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b"/>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r"/>
            <a:r>
              <a:rPr lang="en-US" altLang="en-US" sz="3200" b="1" i="1" dirty="0">
                <a:solidFill>
                  <a:srgbClr val="000099"/>
                </a:solidFill>
                <a:latin typeface="Garamond" pitchFamily="18" charset="0"/>
              </a:rPr>
              <a:t>Instruction’s processing</a:t>
            </a:r>
          </a:p>
        </p:txBody>
      </p:sp>
      <p:sp>
        <p:nvSpPr>
          <p:cNvPr id="6148" name="Rectangle 3"/>
          <p:cNvSpPr>
            <a:spLocks noChangeArrowheads="1"/>
          </p:cNvSpPr>
          <p:nvPr/>
        </p:nvSpPr>
        <p:spPr bwMode="auto">
          <a:xfrm>
            <a:off x="852488" y="1660525"/>
            <a:ext cx="7772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spcBef>
                <a:spcPct val="20000"/>
              </a:spcBef>
              <a:spcAft>
                <a:spcPct val="25000"/>
              </a:spcAft>
              <a:buClr>
                <a:schemeClr val="tx2"/>
              </a:buClr>
              <a:buFontTx/>
              <a:buChar char="•"/>
            </a:pPr>
            <a:r>
              <a:rPr lang="en-US" altLang="en-US" sz="2000" dirty="0">
                <a:latin typeface="Garamond" pitchFamily="18" charset="0"/>
              </a:rPr>
              <a:t>Processing an instruction requires 3 basic steps</a:t>
            </a:r>
            <a:r>
              <a:rPr lang="ro-RO" altLang="en-US" sz="2000" dirty="0">
                <a:latin typeface="Garamond" pitchFamily="18" charset="0"/>
              </a:rPr>
              <a:t>:</a:t>
            </a:r>
            <a:r>
              <a:rPr lang="en-US" altLang="en-US" sz="2000" dirty="0">
                <a:latin typeface="Garamond" pitchFamily="18" charset="0"/>
              </a:rPr>
              <a:t> </a:t>
            </a:r>
          </a:p>
          <a:p>
            <a:pPr lvl="1">
              <a:spcBef>
                <a:spcPct val="20000"/>
              </a:spcBef>
              <a:spcAft>
                <a:spcPct val="25000"/>
              </a:spcAft>
              <a:buClr>
                <a:schemeClr val="tx2"/>
              </a:buClr>
              <a:buFontTx/>
              <a:buAutoNum type="arabicPeriod"/>
            </a:pPr>
            <a:r>
              <a:rPr lang="en-US" altLang="en-US" sz="1800" dirty="0">
                <a:latin typeface="Garamond" pitchFamily="18" charset="0"/>
              </a:rPr>
              <a:t>Fetching the instruction from memory</a:t>
            </a:r>
            <a:r>
              <a:rPr lang="ro-RO" altLang="en-US" sz="1800" dirty="0">
                <a:latin typeface="Garamond" pitchFamily="18" charset="0"/>
              </a:rPr>
              <a:t> </a:t>
            </a:r>
            <a:r>
              <a:rPr lang="ro-RO" altLang="en-US" sz="1800" b="1" dirty="0">
                <a:latin typeface="Garamond" pitchFamily="18" charset="0"/>
              </a:rPr>
              <a:t>(fetch)</a:t>
            </a:r>
            <a:endParaRPr lang="en-US" altLang="en-US" sz="1800" b="1" dirty="0">
              <a:latin typeface="Garamond" pitchFamily="18" charset="0"/>
            </a:endParaRPr>
          </a:p>
          <a:p>
            <a:pPr lvl="1">
              <a:spcBef>
                <a:spcPct val="20000"/>
              </a:spcBef>
              <a:spcAft>
                <a:spcPct val="25000"/>
              </a:spcAft>
              <a:buClr>
                <a:schemeClr val="tx2"/>
              </a:buClr>
              <a:buFontTx/>
              <a:buAutoNum type="arabicPeriod"/>
            </a:pPr>
            <a:r>
              <a:rPr lang="en-US" altLang="en-US" sz="1800" dirty="0">
                <a:latin typeface="Garamond" pitchFamily="18" charset="0"/>
              </a:rPr>
              <a:t>Instruction’s decoding</a:t>
            </a:r>
            <a:r>
              <a:rPr lang="ro-RO" altLang="en-US" sz="1800" dirty="0">
                <a:latin typeface="Garamond" pitchFamily="18" charset="0"/>
              </a:rPr>
              <a:t> </a:t>
            </a:r>
            <a:r>
              <a:rPr lang="ro-RO" altLang="en-US" sz="1800" b="1" dirty="0">
                <a:latin typeface="Garamond" pitchFamily="18" charset="0"/>
              </a:rPr>
              <a:t>(</a:t>
            </a:r>
            <a:r>
              <a:rPr lang="en-US" altLang="en-US" sz="1800" b="1" dirty="0">
                <a:latin typeface="Garamond" pitchFamily="18" charset="0"/>
              </a:rPr>
              <a:t>decode</a:t>
            </a:r>
            <a:r>
              <a:rPr lang="ro-RO" altLang="en-US" sz="1800" b="1" dirty="0">
                <a:latin typeface="Garamond" pitchFamily="18" charset="0"/>
              </a:rPr>
              <a:t>)</a:t>
            </a:r>
            <a:endParaRPr lang="en-US" altLang="en-US" sz="1800" b="1" dirty="0">
              <a:latin typeface="Garamond" pitchFamily="18" charset="0"/>
            </a:endParaRPr>
          </a:p>
          <a:p>
            <a:pPr lvl="1">
              <a:spcBef>
                <a:spcPct val="20000"/>
              </a:spcBef>
              <a:spcAft>
                <a:spcPct val="25000"/>
              </a:spcAft>
              <a:buClr>
                <a:schemeClr val="tx2"/>
              </a:buClr>
              <a:buFontTx/>
              <a:buAutoNum type="arabicPeriod"/>
            </a:pPr>
            <a:r>
              <a:rPr lang="en-US" altLang="en-US" sz="1800" dirty="0">
                <a:latin typeface="Garamond" pitchFamily="18" charset="0"/>
              </a:rPr>
              <a:t>Instruction’s execution</a:t>
            </a:r>
            <a:r>
              <a:rPr lang="ro-RO" altLang="en-US" sz="1800" dirty="0">
                <a:latin typeface="Garamond" pitchFamily="18" charset="0"/>
              </a:rPr>
              <a:t> </a:t>
            </a:r>
            <a:r>
              <a:rPr lang="ro-RO" altLang="en-US" sz="1800" b="1" dirty="0">
                <a:latin typeface="Garamond" pitchFamily="18" charset="0"/>
              </a:rPr>
              <a:t>(</a:t>
            </a:r>
            <a:r>
              <a:rPr lang="en-US" altLang="en-US" sz="1800" b="1" dirty="0">
                <a:latin typeface="Garamond" pitchFamily="18" charset="0"/>
              </a:rPr>
              <a:t>execute</a:t>
            </a:r>
            <a:r>
              <a:rPr lang="ro-RO" altLang="en-US" sz="1800" b="1" dirty="0">
                <a:latin typeface="Garamond" pitchFamily="18" charset="0"/>
              </a:rPr>
              <a:t>)</a:t>
            </a:r>
            <a:r>
              <a:rPr lang="en-US" altLang="en-US" sz="1800" dirty="0">
                <a:latin typeface="Garamond" pitchFamily="18" charset="0"/>
              </a:rPr>
              <a:t> – implies memory access for the operands and storing the result</a:t>
            </a:r>
          </a:p>
          <a:p>
            <a:pPr>
              <a:spcBef>
                <a:spcPct val="20000"/>
              </a:spcBef>
              <a:spcAft>
                <a:spcPct val="25000"/>
              </a:spcAft>
              <a:buClr>
                <a:schemeClr val="tx2"/>
              </a:buClr>
              <a:buFontTx/>
              <a:buChar char="•"/>
            </a:pPr>
            <a:r>
              <a:rPr lang="en-US" altLang="en-US" sz="2000" dirty="0">
                <a:latin typeface="Garamond" pitchFamily="18" charset="0"/>
              </a:rPr>
              <a:t>Operation mode of an </a:t>
            </a:r>
            <a:r>
              <a:rPr lang="ro-RO" altLang="en-US" sz="2000" dirty="0">
                <a:latin typeface="Garamond" pitchFamily="18" charset="0"/>
              </a:rPr>
              <a:t>“</a:t>
            </a:r>
            <a:r>
              <a:rPr lang="en-US" altLang="en-US" sz="2000" dirty="0">
                <a:latin typeface="Garamond" pitchFamily="18" charset="0"/>
              </a:rPr>
              <a:t>antique</a:t>
            </a:r>
            <a:r>
              <a:rPr lang="ro-RO" altLang="en-US" sz="2000" dirty="0">
                <a:latin typeface="Garamond" pitchFamily="18" charset="0"/>
              </a:rPr>
              <a:t>” </a:t>
            </a:r>
            <a:r>
              <a:rPr lang="en-US" altLang="en-US" sz="2000" dirty="0">
                <a:latin typeface="Garamond" pitchFamily="18" charset="0"/>
              </a:rPr>
              <a:t>Intel 808</a:t>
            </a:r>
            <a:r>
              <a:rPr lang="ro-RO" altLang="en-US" sz="2000" dirty="0">
                <a:latin typeface="Garamond" pitchFamily="18" charset="0"/>
              </a:rPr>
              <a:t>6</a:t>
            </a:r>
            <a:endParaRPr lang="en-US" altLang="en-US" sz="2000" dirty="0">
              <a:latin typeface="Garamond" pitchFamily="18" charset="0"/>
            </a:endParaRPr>
          </a:p>
          <a:p>
            <a:pPr>
              <a:spcBef>
                <a:spcPct val="20000"/>
              </a:spcBef>
              <a:spcAft>
                <a:spcPct val="25000"/>
              </a:spcAft>
              <a:buClr>
                <a:schemeClr val="tx2"/>
              </a:buClr>
              <a:buFontTx/>
              <a:buChar char="•"/>
            </a:pPr>
            <a:endParaRPr lang="en-US" altLang="en-US" sz="2000" dirty="0">
              <a:latin typeface="Garamond" pitchFamily="18" charset="0"/>
            </a:endParaRPr>
          </a:p>
        </p:txBody>
      </p:sp>
      <p:grpSp>
        <p:nvGrpSpPr>
          <p:cNvPr id="6149" name="Group 4"/>
          <p:cNvGrpSpPr>
            <a:grpSpLocks/>
          </p:cNvGrpSpPr>
          <p:nvPr/>
        </p:nvGrpSpPr>
        <p:grpSpPr bwMode="auto">
          <a:xfrm>
            <a:off x="1584325" y="4579938"/>
            <a:ext cx="6253163" cy="990600"/>
            <a:chOff x="998" y="2688"/>
            <a:chExt cx="3939" cy="624"/>
          </a:xfrm>
        </p:grpSpPr>
        <p:sp>
          <p:nvSpPr>
            <p:cNvPr id="6150" name="Rectangle 5"/>
            <p:cNvSpPr>
              <a:spLocks noChangeArrowheads="1"/>
            </p:cNvSpPr>
            <p:nvPr/>
          </p:nvSpPr>
          <p:spPr bwMode="auto">
            <a:xfrm>
              <a:off x="1008" y="3024"/>
              <a:ext cx="3024" cy="28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6151" name="Rectangle 6"/>
            <p:cNvSpPr>
              <a:spLocks noChangeArrowheads="1"/>
            </p:cNvSpPr>
            <p:nvPr/>
          </p:nvSpPr>
          <p:spPr bwMode="auto">
            <a:xfrm>
              <a:off x="1008" y="2688"/>
              <a:ext cx="3024" cy="28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6152" name="Text Box 7"/>
            <p:cNvSpPr txBox="1">
              <a:spLocks noChangeArrowheads="1"/>
            </p:cNvSpPr>
            <p:nvPr/>
          </p:nvSpPr>
          <p:spPr bwMode="auto">
            <a:xfrm>
              <a:off x="1002" y="2695"/>
              <a:ext cx="34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b="1">
                  <a:solidFill>
                    <a:srgbClr val="660033"/>
                  </a:solidFill>
                  <a:latin typeface="Garamond" pitchFamily="18" charset="0"/>
                </a:rPr>
                <a:t>Fetch</a:t>
              </a:r>
            </a:p>
            <a:p>
              <a:pPr algn="ctr"/>
              <a:r>
                <a:rPr lang="en-US" altLang="en-US" b="1">
                  <a:solidFill>
                    <a:srgbClr val="660033"/>
                  </a:solidFill>
                  <a:latin typeface="Garamond" pitchFamily="18" charset="0"/>
                </a:rPr>
                <a:t>1</a:t>
              </a:r>
            </a:p>
          </p:txBody>
        </p:sp>
        <p:sp>
          <p:nvSpPr>
            <p:cNvPr id="6153" name="Text Box 8"/>
            <p:cNvSpPr txBox="1">
              <a:spLocks noChangeArrowheads="1"/>
            </p:cNvSpPr>
            <p:nvPr/>
          </p:nvSpPr>
          <p:spPr bwMode="auto">
            <a:xfrm>
              <a:off x="1353" y="2694"/>
              <a:ext cx="42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b="1">
                  <a:solidFill>
                    <a:srgbClr val="660033"/>
                  </a:solidFill>
                  <a:latin typeface="Garamond" pitchFamily="18" charset="0"/>
                </a:rPr>
                <a:t>Decode</a:t>
              </a:r>
            </a:p>
            <a:p>
              <a:pPr algn="ctr"/>
              <a:r>
                <a:rPr lang="en-US" altLang="en-US" b="1">
                  <a:solidFill>
                    <a:srgbClr val="660033"/>
                  </a:solidFill>
                  <a:latin typeface="Garamond" pitchFamily="18" charset="0"/>
                </a:rPr>
                <a:t>1</a:t>
              </a:r>
            </a:p>
          </p:txBody>
        </p:sp>
        <p:sp>
          <p:nvSpPr>
            <p:cNvPr id="6154" name="Text Box 9"/>
            <p:cNvSpPr txBox="1">
              <a:spLocks noChangeArrowheads="1"/>
            </p:cNvSpPr>
            <p:nvPr/>
          </p:nvSpPr>
          <p:spPr bwMode="auto">
            <a:xfrm>
              <a:off x="1782" y="2694"/>
              <a:ext cx="45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b="1">
                  <a:solidFill>
                    <a:srgbClr val="660033"/>
                  </a:solidFill>
                  <a:latin typeface="Garamond" pitchFamily="18" charset="0"/>
                </a:rPr>
                <a:t>Execute</a:t>
              </a:r>
            </a:p>
            <a:p>
              <a:pPr algn="ctr"/>
              <a:r>
                <a:rPr lang="en-US" altLang="en-US" b="1">
                  <a:solidFill>
                    <a:srgbClr val="660033"/>
                  </a:solidFill>
                  <a:latin typeface="Garamond" pitchFamily="18" charset="0"/>
                </a:rPr>
                <a:t>1</a:t>
              </a:r>
            </a:p>
          </p:txBody>
        </p:sp>
        <p:sp>
          <p:nvSpPr>
            <p:cNvPr id="6155" name="Line 10"/>
            <p:cNvSpPr>
              <a:spLocks noChangeShapeType="1"/>
            </p:cNvSpPr>
            <p:nvPr/>
          </p:nvSpPr>
          <p:spPr bwMode="auto">
            <a:xfrm>
              <a:off x="1344" y="268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6" name="Line 11"/>
            <p:cNvSpPr>
              <a:spLocks noChangeShapeType="1"/>
            </p:cNvSpPr>
            <p:nvPr/>
          </p:nvSpPr>
          <p:spPr bwMode="auto">
            <a:xfrm>
              <a:off x="1776" y="268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7" name="Line 12"/>
            <p:cNvSpPr>
              <a:spLocks noChangeShapeType="1"/>
            </p:cNvSpPr>
            <p:nvPr/>
          </p:nvSpPr>
          <p:spPr bwMode="auto">
            <a:xfrm>
              <a:off x="2208" y="268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8" name="Line 13"/>
            <p:cNvSpPr>
              <a:spLocks noChangeShapeType="1"/>
            </p:cNvSpPr>
            <p:nvPr/>
          </p:nvSpPr>
          <p:spPr bwMode="auto">
            <a:xfrm>
              <a:off x="2976" y="268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9" name="Line 14"/>
            <p:cNvSpPr>
              <a:spLocks noChangeShapeType="1"/>
            </p:cNvSpPr>
            <p:nvPr/>
          </p:nvSpPr>
          <p:spPr bwMode="auto">
            <a:xfrm>
              <a:off x="2544" y="268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0" name="Text Box 15"/>
            <p:cNvSpPr txBox="1">
              <a:spLocks noChangeArrowheads="1"/>
            </p:cNvSpPr>
            <p:nvPr/>
          </p:nvSpPr>
          <p:spPr bwMode="auto">
            <a:xfrm>
              <a:off x="2202" y="2695"/>
              <a:ext cx="34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b="1">
                  <a:solidFill>
                    <a:srgbClr val="660033"/>
                  </a:solidFill>
                  <a:latin typeface="Garamond" pitchFamily="18" charset="0"/>
                </a:rPr>
                <a:t>Fetch</a:t>
              </a:r>
            </a:p>
            <a:p>
              <a:pPr algn="ctr"/>
              <a:r>
                <a:rPr lang="en-US" altLang="en-US" b="1">
                  <a:solidFill>
                    <a:srgbClr val="660033"/>
                  </a:solidFill>
                  <a:latin typeface="Garamond" pitchFamily="18" charset="0"/>
                </a:rPr>
                <a:t>2</a:t>
              </a:r>
            </a:p>
          </p:txBody>
        </p:sp>
        <p:sp>
          <p:nvSpPr>
            <p:cNvPr id="6161" name="Text Box 16"/>
            <p:cNvSpPr txBox="1">
              <a:spLocks noChangeArrowheads="1"/>
            </p:cNvSpPr>
            <p:nvPr/>
          </p:nvSpPr>
          <p:spPr bwMode="auto">
            <a:xfrm>
              <a:off x="2553" y="2694"/>
              <a:ext cx="42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b="1">
                  <a:solidFill>
                    <a:srgbClr val="660033"/>
                  </a:solidFill>
                  <a:latin typeface="Garamond" pitchFamily="18" charset="0"/>
                </a:rPr>
                <a:t>Decode</a:t>
              </a:r>
            </a:p>
            <a:p>
              <a:pPr algn="ctr"/>
              <a:r>
                <a:rPr lang="en-US" altLang="en-US" b="1">
                  <a:solidFill>
                    <a:srgbClr val="660033"/>
                  </a:solidFill>
                  <a:latin typeface="Garamond" pitchFamily="18" charset="0"/>
                </a:rPr>
                <a:t>2</a:t>
              </a:r>
            </a:p>
          </p:txBody>
        </p:sp>
        <p:sp>
          <p:nvSpPr>
            <p:cNvPr id="6162" name="Text Box 17"/>
            <p:cNvSpPr txBox="1">
              <a:spLocks noChangeArrowheads="1"/>
            </p:cNvSpPr>
            <p:nvPr/>
          </p:nvSpPr>
          <p:spPr bwMode="auto">
            <a:xfrm>
              <a:off x="2982" y="2694"/>
              <a:ext cx="45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b="1">
                  <a:solidFill>
                    <a:srgbClr val="660033"/>
                  </a:solidFill>
                  <a:latin typeface="Garamond" pitchFamily="18" charset="0"/>
                </a:rPr>
                <a:t>Execute</a:t>
              </a:r>
            </a:p>
            <a:p>
              <a:pPr algn="ctr"/>
              <a:r>
                <a:rPr lang="en-US" altLang="en-US" b="1">
                  <a:solidFill>
                    <a:srgbClr val="660033"/>
                  </a:solidFill>
                  <a:latin typeface="Garamond" pitchFamily="18" charset="0"/>
                </a:rPr>
                <a:t>2</a:t>
              </a:r>
            </a:p>
          </p:txBody>
        </p:sp>
        <p:sp>
          <p:nvSpPr>
            <p:cNvPr id="6163" name="Line 18"/>
            <p:cNvSpPr>
              <a:spLocks noChangeShapeType="1"/>
            </p:cNvSpPr>
            <p:nvPr/>
          </p:nvSpPr>
          <p:spPr bwMode="auto">
            <a:xfrm>
              <a:off x="3408" y="268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4" name="Text Box 19"/>
            <p:cNvSpPr txBox="1">
              <a:spLocks noChangeArrowheads="1"/>
            </p:cNvSpPr>
            <p:nvPr/>
          </p:nvSpPr>
          <p:spPr bwMode="auto">
            <a:xfrm>
              <a:off x="3504" y="2742"/>
              <a:ext cx="27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a:solidFill>
                    <a:srgbClr val="660033"/>
                  </a:solidFill>
                  <a:latin typeface="Garamond" pitchFamily="18" charset="0"/>
                </a:rPr>
                <a:t>…...</a:t>
              </a:r>
            </a:p>
          </p:txBody>
        </p:sp>
        <p:sp>
          <p:nvSpPr>
            <p:cNvPr id="6165" name="Text Box 20"/>
            <p:cNvSpPr txBox="1">
              <a:spLocks noChangeArrowheads="1"/>
            </p:cNvSpPr>
            <p:nvPr/>
          </p:nvSpPr>
          <p:spPr bwMode="auto">
            <a:xfrm>
              <a:off x="998" y="3079"/>
              <a:ext cx="31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Busy</a:t>
              </a:r>
            </a:p>
          </p:txBody>
        </p:sp>
        <p:sp>
          <p:nvSpPr>
            <p:cNvPr id="6166" name="Text Box 21"/>
            <p:cNvSpPr txBox="1">
              <a:spLocks noChangeArrowheads="1"/>
            </p:cNvSpPr>
            <p:nvPr/>
          </p:nvSpPr>
          <p:spPr bwMode="auto">
            <a:xfrm>
              <a:off x="1392" y="3078"/>
              <a:ext cx="277"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Idle</a:t>
              </a:r>
            </a:p>
          </p:txBody>
        </p:sp>
        <p:sp>
          <p:nvSpPr>
            <p:cNvPr id="6167" name="Text Box 22"/>
            <p:cNvSpPr txBox="1">
              <a:spLocks noChangeArrowheads="1"/>
            </p:cNvSpPr>
            <p:nvPr/>
          </p:nvSpPr>
          <p:spPr bwMode="auto">
            <a:xfrm>
              <a:off x="1824" y="3078"/>
              <a:ext cx="31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Busy</a:t>
              </a:r>
            </a:p>
          </p:txBody>
        </p:sp>
        <p:sp>
          <p:nvSpPr>
            <p:cNvPr id="6168" name="Line 23"/>
            <p:cNvSpPr>
              <a:spLocks noChangeShapeType="1"/>
            </p:cNvSpPr>
            <p:nvPr/>
          </p:nvSpPr>
          <p:spPr bwMode="auto">
            <a:xfrm>
              <a:off x="1344" y="3024"/>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9" name="Line 24"/>
            <p:cNvSpPr>
              <a:spLocks noChangeShapeType="1"/>
            </p:cNvSpPr>
            <p:nvPr/>
          </p:nvSpPr>
          <p:spPr bwMode="auto">
            <a:xfrm>
              <a:off x="1776" y="3024"/>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0" name="Line 25"/>
            <p:cNvSpPr>
              <a:spLocks noChangeShapeType="1"/>
            </p:cNvSpPr>
            <p:nvPr/>
          </p:nvSpPr>
          <p:spPr bwMode="auto">
            <a:xfrm>
              <a:off x="2208" y="3024"/>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1" name="Line 26"/>
            <p:cNvSpPr>
              <a:spLocks noChangeShapeType="1"/>
            </p:cNvSpPr>
            <p:nvPr/>
          </p:nvSpPr>
          <p:spPr bwMode="auto">
            <a:xfrm>
              <a:off x="2976" y="3024"/>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2" name="Line 27"/>
            <p:cNvSpPr>
              <a:spLocks noChangeShapeType="1"/>
            </p:cNvSpPr>
            <p:nvPr/>
          </p:nvSpPr>
          <p:spPr bwMode="auto">
            <a:xfrm>
              <a:off x="2544" y="3024"/>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3" name="Line 28"/>
            <p:cNvSpPr>
              <a:spLocks noChangeShapeType="1"/>
            </p:cNvSpPr>
            <p:nvPr/>
          </p:nvSpPr>
          <p:spPr bwMode="auto">
            <a:xfrm>
              <a:off x="3408" y="3024"/>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4" name="Text Box 29"/>
            <p:cNvSpPr txBox="1">
              <a:spLocks noChangeArrowheads="1"/>
            </p:cNvSpPr>
            <p:nvPr/>
          </p:nvSpPr>
          <p:spPr bwMode="auto">
            <a:xfrm>
              <a:off x="3504" y="3078"/>
              <a:ext cx="27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a:solidFill>
                    <a:srgbClr val="660033"/>
                  </a:solidFill>
                  <a:latin typeface="Garamond" pitchFamily="18" charset="0"/>
                </a:rPr>
                <a:t>…...</a:t>
              </a:r>
            </a:p>
          </p:txBody>
        </p:sp>
        <p:sp>
          <p:nvSpPr>
            <p:cNvPr id="6175" name="Text Box 30"/>
            <p:cNvSpPr txBox="1">
              <a:spLocks noChangeArrowheads="1"/>
            </p:cNvSpPr>
            <p:nvPr/>
          </p:nvSpPr>
          <p:spPr bwMode="auto">
            <a:xfrm>
              <a:off x="2198" y="3079"/>
              <a:ext cx="31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Busy</a:t>
              </a:r>
            </a:p>
          </p:txBody>
        </p:sp>
        <p:sp>
          <p:nvSpPr>
            <p:cNvPr id="6176" name="Text Box 31"/>
            <p:cNvSpPr txBox="1">
              <a:spLocks noChangeArrowheads="1"/>
            </p:cNvSpPr>
            <p:nvPr/>
          </p:nvSpPr>
          <p:spPr bwMode="auto">
            <a:xfrm>
              <a:off x="2592" y="3078"/>
              <a:ext cx="277"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Idle</a:t>
              </a:r>
            </a:p>
          </p:txBody>
        </p:sp>
        <p:sp>
          <p:nvSpPr>
            <p:cNvPr id="6177" name="Text Box 32"/>
            <p:cNvSpPr txBox="1">
              <a:spLocks noChangeArrowheads="1"/>
            </p:cNvSpPr>
            <p:nvPr/>
          </p:nvSpPr>
          <p:spPr bwMode="auto">
            <a:xfrm>
              <a:off x="3024" y="3078"/>
              <a:ext cx="31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Busy</a:t>
              </a:r>
            </a:p>
          </p:txBody>
        </p:sp>
        <p:sp>
          <p:nvSpPr>
            <p:cNvPr id="6178" name="Text Box 33"/>
            <p:cNvSpPr txBox="1">
              <a:spLocks noChangeArrowheads="1"/>
            </p:cNvSpPr>
            <p:nvPr/>
          </p:nvSpPr>
          <p:spPr bwMode="auto">
            <a:xfrm>
              <a:off x="4080" y="2727"/>
              <a:ext cx="85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solidFill>
                    <a:srgbClr val="660033"/>
                  </a:solidFill>
                  <a:latin typeface="Garamond" pitchFamily="18" charset="0"/>
                </a:rPr>
                <a:t>Microprocessor</a:t>
              </a:r>
            </a:p>
          </p:txBody>
        </p:sp>
        <p:sp>
          <p:nvSpPr>
            <p:cNvPr id="6179" name="Text Box 34"/>
            <p:cNvSpPr txBox="1">
              <a:spLocks noChangeArrowheads="1"/>
            </p:cNvSpPr>
            <p:nvPr/>
          </p:nvSpPr>
          <p:spPr bwMode="auto">
            <a:xfrm>
              <a:off x="4224" y="3063"/>
              <a:ext cx="30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solidFill>
                    <a:srgbClr val="660033"/>
                  </a:solidFill>
                  <a:latin typeface="Garamond" pitchFamily="18" charset="0"/>
                </a:rPr>
                <a:t>Bus</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48494F68-993D-4EA4-8EEF-C26EE60AB8D1}" type="slidenum">
              <a:rPr lang="en-US" altLang="en-US" sz="1400"/>
              <a:pPr/>
              <a:t>5</a:t>
            </a:fld>
            <a:endParaRPr lang="en-US" altLang="en-US" sz="1000"/>
          </a:p>
        </p:txBody>
      </p:sp>
      <p:sp>
        <p:nvSpPr>
          <p:cNvPr id="7171" name="Rectangle 3"/>
          <p:cNvSpPr>
            <a:spLocks noChangeArrowheads="1"/>
          </p:cNvSpPr>
          <p:nvPr/>
        </p:nvSpPr>
        <p:spPr bwMode="auto">
          <a:xfrm>
            <a:off x="852488" y="1660525"/>
            <a:ext cx="7772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spcBef>
                <a:spcPct val="20000"/>
              </a:spcBef>
              <a:spcAft>
                <a:spcPct val="25000"/>
              </a:spcAft>
              <a:buClr>
                <a:schemeClr val="tx2"/>
              </a:buClr>
              <a:buFontTx/>
              <a:buChar char="•"/>
            </a:pPr>
            <a:endParaRPr lang="en-US" altLang="en-US" sz="2000">
              <a:latin typeface="Garamond" pitchFamily="18" charset="0"/>
            </a:endParaRPr>
          </a:p>
        </p:txBody>
      </p:sp>
      <p:sp>
        <p:nvSpPr>
          <p:cNvPr id="7172" name="Rectangle 46"/>
          <p:cNvSpPr>
            <a:spLocks noChangeArrowheads="1"/>
          </p:cNvSpPr>
          <p:nvPr/>
        </p:nvSpPr>
        <p:spPr bwMode="auto">
          <a:xfrm>
            <a:off x="3048000" y="5384800"/>
            <a:ext cx="3657600" cy="5588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7173" name="Rectangle 47"/>
          <p:cNvSpPr>
            <a:spLocks noChangeArrowheads="1"/>
          </p:cNvSpPr>
          <p:nvPr/>
        </p:nvSpPr>
        <p:spPr bwMode="auto">
          <a:xfrm>
            <a:off x="2362200" y="4800600"/>
            <a:ext cx="4343400" cy="4572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7174" name="Rectangle 48"/>
          <p:cNvSpPr>
            <a:spLocks noChangeArrowheads="1"/>
          </p:cNvSpPr>
          <p:nvPr/>
        </p:nvSpPr>
        <p:spPr bwMode="auto">
          <a:xfrm>
            <a:off x="1143000" y="3581400"/>
            <a:ext cx="5562600" cy="4572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7175" name="Rectangle 49"/>
          <p:cNvSpPr>
            <a:spLocks noGrp="1" noChangeArrowheads="1"/>
          </p:cNvSpPr>
          <p:nvPr>
            <p:ph type="title"/>
          </p:nvPr>
        </p:nvSpPr>
        <p:spPr>
          <a:xfrm>
            <a:off x="762000" y="166688"/>
            <a:ext cx="7772400" cy="874712"/>
          </a:xfrm>
          <a:noFill/>
        </p:spPr>
        <p:txBody>
          <a:bodyPr/>
          <a:lstStyle/>
          <a:p>
            <a:r>
              <a:rPr lang="en-US" altLang="en-US" dirty="0">
                <a:latin typeface="Garamond" pitchFamily="18" charset="0"/>
              </a:rPr>
              <a:t>Instruction’s processing</a:t>
            </a:r>
          </a:p>
        </p:txBody>
      </p:sp>
      <p:sp>
        <p:nvSpPr>
          <p:cNvPr id="7176" name="Text Box 50"/>
          <p:cNvSpPr txBox="1">
            <a:spLocks noChangeArrowheads="1"/>
          </p:cNvSpPr>
          <p:nvPr/>
        </p:nvSpPr>
        <p:spPr bwMode="auto">
          <a:xfrm>
            <a:off x="1177925" y="3614738"/>
            <a:ext cx="4619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a:solidFill>
                  <a:srgbClr val="660033"/>
                </a:solidFill>
                <a:latin typeface="Garamond" pitchFamily="18" charset="0"/>
              </a:rPr>
              <a:t>Fetch</a:t>
            </a:r>
          </a:p>
          <a:p>
            <a:pPr algn="ctr"/>
            <a:r>
              <a:rPr lang="en-US" altLang="en-US" sz="1000">
                <a:solidFill>
                  <a:srgbClr val="660033"/>
                </a:solidFill>
                <a:latin typeface="Garamond" pitchFamily="18" charset="0"/>
              </a:rPr>
              <a:t>1</a:t>
            </a:r>
          </a:p>
        </p:txBody>
      </p:sp>
      <p:sp>
        <p:nvSpPr>
          <p:cNvPr id="7177" name="Text Box 51"/>
          <p:cNvSpPr txBox="1">
            <a:spLocks noChangeArrowheads="1"/>
          </p:cNvSpPr>
          <p:nvPr/>
        </p:nvSpPr>
        <p:spPr bwMode="auto">
          <a:xfrm>
            <a:off x="1798638" y="3613150"/>
            <a:ext cx="4619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a:solidFill>
                  <a:srgbClr val="660033"/>
                </a:solidFill>
                <a:latin typeface="Garamond" pitchFamily="18" charset="0"/>
              </a:rPr>
              <a:t>Fetch</a:t>
            </a:r>
          </a:p>
          <a:p>
            <a:pPr algn="ctr"/>
            <a:r>
              <a:rPr lang="en-US" altLang="en-US" sz="1000">
                <a:solidFill>
                  <a:srgbClr val="660033"/>
                </a:solidFill>
                <a:latin typeface="Garamond" pitchFamily="18" charset="0"/>
              </a:rPr>
              <a:t>2</a:t>
            </a:r>
          </a:p>
        </p:txBody>
      </p:sp>
      <p:sp>
        <p:nvSpPr>
          <p:cNvPr id="7178" name="Line 52"/>
          <p:cNvSpPr>
            <a:spLocks noChangeShapeType="1"/>
          </p:cNvSpPr>
          <p:nvPr/>
        </p:nvSpPr>
        <p:spPr bwMode="auto">
          <a:xfrm>
            <a:off x="1676400" y="35814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9" name="Line 53"/>
          <p:cNvSpPr>
            <a:spLocks noChangeShapeType="1"/>
          </p:cNvSpPr>
          <p:nvPr/>
        </p:nvSpPr>
        <p:spPr bwMode="auto">
          <a:xfrm>
            <a:off x="2362200" y="35814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0" name="Line 54"/>
          <p:cNvSpPr>
            <a:spLocks noChangeShapeType="1"/>
          </p:cNvSpPr>
          <p:nvPr/>
        </p:nvSpPr>
        <p:spPr bwMode="auto">
          <a:xfrm>
            <a:off x="3048000" y="35814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1" name="Line 55"/>
          <p:cNvSpPr>
            <a:spLocks noChangeShapeType="1"/>
          </p:cNvSpPr>
          <p:nvPr/>
        </p:nvSpPr>
        <p:spPr bwMode="auto">
          <a:xfrm>
            <a:off x="4267200" y="35814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2" name="Line 56"/>
          <p:cNvSpPr>
            <a:spLocks noChangeShapeType="1"/>
          </p:cNvSpPr>
          <p:nvPr/>
        </p:nvSpPr>
        <p:spPr bwMode="auto">
          <a:xfrm>
            <a:off x="3657600" y="35814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3" name="Line 57"/>
          <p:cNvSpPr>
            <a:spLocks noChangeShapeType="1"/>
          </p:cNvSpPr>
          <p:nvPr/>
        </p:nvSpPr>
        <p:spPr bwMode="auto">
          <a:xfrm>
            <a:off x="4876800" y="35814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4" name="Text Box 58"/>
          <p:cNvSpPr txBox="1">
            <a:spLocks noChangeArrowheads="1"/>
          </p:cNvSpPr>
          <p:nvPr/>
        </p:nvSpPr>
        <p:spPr bwMode="auto">
          <a:xfrm>
            <a:off x="4394200" y="3613150"/>
            <a:ext cx="4619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a:solidFill>
                  <a:srgbClr val="660033"/>
                </a:solidFill>
                <a:latin typeface="Garamond" pitchFamily="18" charset="0"/>
              </a:rPr>
              <a:t>Fetch</a:t>
            </a:r>
          </a:p>
          <a:p>
            <a:pPr algn="ctr"/>
            <a:r>
              <a:rPr lang="en-US" altLang="en-US" sz="1000">
                <a:solidFill>
                  <a:srgbClr val="660033"/>
                </a:solidFill>
                <a:latin typeface="Garamond" pitchFamily="18" charset="0"/>
              </a:rPr>
              <a:t>5</a:t>
            </a:r>
          </a:p>
        </p:txBody>
      </p:sp>
      <p:sp>
        <p:nvSpPr>
          <p:cNvPr id="7185" name="Text Box 59"/>
          <p:cNvSpPr txBox="1">
            <a:spLocks noChangeArrowheads="1"/>
          </p:cNvSpPr>
          <p:nvPr/>
        </p:nvSpPr>
        <p:spPr bwMode="auto">
          <a:xfrm>
            <a:off x="2413000" y="3613150"/>
            <a:ext cx="4619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a:solidFill>
                  <a:srgbClr val="660033"/>
                </a:solidFill>
                <a:latin typeface="Garamond" pitchFamily="18" charset="0"/>
              </a:rPr>
              <a:t>Fetch</a:t>
            </a:r>
          </a:p>
          <a:p>
            <a:pPr algn="ctr"/>
            <a:r>
              <a:rPr lang="en-US" altLang="en-US" sz="1000">
                <a:solidFill>
                  <a:srgbClr val="660033"/>
                </a:solidFill>
                <a:latin typeface="Garamond" pitchFamily="18" charset="0"/>
              </a:rPr>
              <a:t>3</a:t>
            </a:r>
          </a:p>
        </p:txBody>
      </p:sp>
      <p:sp>
        <p:nvSpPr>
          <p:cNvPr id="7186" name="Text Box 60"/>
          <p:cNvSpPr txBox="1">
            <a:spLocks noChangeArrowheads="1"/>
          </p:cNvSpPr>
          <p:nvPr/>
        </p:nvSpPr>
        <p:spPr bwMode="auto">
          <a:xfrm>
            <a:off x="3175000" y="3613150"/>
            <a:ext cx="4619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a:solidFill>
                  <a:srgbClr val="660033"/>
                </a:solidFill>
                <a:latin typeface="Garamond" pitchFamily="18" charset="0"/>
              </a:rPr>
              <a:t>Fetch</a:t>
            </a:r>
          </a:p>
          <a:p>
            <a:pPr algn="ctr"/>
            <a:r>
              <a:rPr lang="en-US" altLang="en-US" sz="1000">
                <a:solidFill>
                  <a:srgbClr val="660033"/>
                </a:solidFill>
                <a:latin typeface="Garamond" pitchFamily="18" charset="0"/>
              </a:rPr>
              <a:t>4</a:t>
            </a:r>
          </a:p>
        </p:txBody>
      </p:sp>
      <p:sp>
        <p:nvSpPr>
          <p:cNvPr id="7187" name="Text Box 61"/>
          <p:cNvSpPr>
            <a:spLocks noGrp="1" noChangeArrowheads="1"/>
          </p:cNvSpPr>
          <p:nvPr>
            <p:ph type="body" idx="1"/>
          </p:nvPr>
        </p:nvSpPr>
        <p:spPr>
          <a:noFill/>
          <a:extLs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txBody>
          <a:bodyPr/>
          <a:lstStyle/>
          <a:p>
            <a:r>
              <a:rPr lang="en-US" altLang="en-US" dirty="0">
                <a:latin typeface="Garamond" pitchFamily="18" charset="0"/>
              </a:rPr>
              <a:t>Modern microprocessors may process more instructions simultaneously </a:t>
            </a:r>
            <a:r>
              <a:rPr lang="ro-RO" altLang="en-US" dirty="0">
                <a:latin typeface="Garamond" pitchFamily="18" charset="0"/>
              </a:rPr>
              <a:t>(</a:t>
            </a:r>
            <a:r>
              <a:rPr lang="ro-RO" altLang="en-US" b="1" dirty="0">
                <a:latin typeface="Garamond" pitchFamily="18" charset="0"/>
              </a:rPr>
              <a:t>pipelining</a:t>
            </a:r>
            <a:r>
              <a:rPr lang="ro-RO" altLang="en-US" dirty="0">
                <a:latin typeface="Garamond" pitchFamily="18" charset="0"/>
              </a:rPr>
              <a:t>)</a:t>
            </a:r>
            <a:endParaRPr lang="en-US" altLang="en-US" i="1" dirty="0">
              <a:latin typeface="Garamond" pitchFamily="18" charset="0"/>
            </a:endParaRPr>
          </a:p>
          <a:p>
            <a:r>
              <a:rPr lang="en-US" altLang="en-US" dirty="0">
                <a:latin typeface="Garamond" pitchFamily="18" charset="0"/>
              </a:rPr>
              <a:t>Operation of a pipeline microprocessor </a:t>
            </a:r>
            <a:r>
              <a:rPr lang="ro-RO" altLang="en-US" dirty="0">
                <a:latin typeface="Garamond" pitchFamily="18" charset="0"/>
              </a:rPr>
              <a:t>(</a:t>
            </a:r>
            <a:r>
              <a:rPr lang="en-US" altLang="en-US" dirty="0">
                <a:latin typeface="Garamond" pitchFamily="18" charset="0"/>
              </a:rPr>
              <a:t>from Intel 80486 to our days</a:t>
            </a:r>
            <a:r>
              <a:rPr lang="ro-RO" altLang="en-US" dirty="0">
                <a:latin typeface="Garamond" pitchFamily="18" charset="0"/>
              </a:rPr>
              <a:t>)</a:t>
            </a:r>
            <a:endParaRPr lang="en-US" altLang="en-US" dirty="0">
              <a:latin typeface="Garamond" pitchFamily="18" charset="0"/>
            </a:endParaRPr>
          </a:p>
        </p:txBody>
      </p:sp>
      <p:sp>
        <p:nvSpPr>
          <p:cNvPr id="7188" name="Text Box 62"/>
          <p:cNvSpPr txBox="1">
            <a:spLocks noChangeArrowheads="1"/>
          </p:cNvSpPr>
          <p:nvPr/>
        </p:nvSpPr>
        <p:spPr bwMode="auto">
          <a:xfrm>
            <a:off x="3709988" y="3613150"/>
            <a:ext cx="441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a:solidFill>
                  <a:srgbClr val="660033"/>
                </a:solidFill>
                <a:latin typeface="Garamond" pitchFamily="18" charset="0"/>
              </a:rPr>
              <a:t>Store</a:t>
            </a:r>
          </a:p>
          <a:p>
            <a:pPr algn="ctr"/>
            <a:r>
              <a:rPr lang="en-US" altLang="en-US" sz="1000">
                <a:solidFill>
                  <a:srgbClr val="660033"/>
                </a:solidFill>
                <a:latin typeface="Garamond" pitchFamily="18" charset="0"/>
              </a:rPr>
              <a:t>1</a:t>
            </a:r>
          </a:p>
        </p:txBody>
      </p:sp>
      <p:sp>
        <p:nvSpPr>
          <p:cNvPr id="7189" name="Text Box 63"/>
          <p:cNvSpPr txBox="1">
            <a:spLocks noChangeArrowheads="1"/>
          </p:cNvSpPr>
          <p:nvPr/>
        </p:nvSpPr>
        <p:spPr bwMode="auto">
          <a:xfrm>
            <a:off x="4927600" y="3613150"/>
            <a:ext cx="4619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a:solidFill>
                  <a:srgbClr val="660033"/>
                </a:solidFill>
                <a:latin typeface="Garamond" pitchFamily="18" charset="0"/>
              </a:rPr>
              <a:t>Fetch</a:t>
            </a:r>
          </a:p>
          <a:p>
            <a:pPr algn="ctr"/>
            <a:r>
              <a:rPr lang="en-US" altLang="en-US" sz="1000">
                <a:solidFill>
                  <a:srgbClr val="660033"/>
                </a:solidFill>
                <a:latin typeface="Garamond" pitchFamily="18" charset="0"/>
              </a:rPr>
              <a:t>6</a:t>
            </a:r>
          </a:p>
        </p:txBody>
      </p:sp>
      <p:sp>
        <p:nvSpPr>
          <p:cNvPr id="7190" name="Line 64"/>
          <p:cNvSpPr>
            <a:spLocks noChangeShapeType="1"/>
          </p:cNvSpPr>
          <p:nvPr/>
        </p:nvSpPr>
        <p:spPr bwMode="auto">
          <a:xfrm>
            <a:off x="5486400" y="35814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1" name="Text Box 65"/>
          <p:cNvSpPr txBox="1">
            <a:spLocks noChangeArrowheads="1"/>
          </p:cNvSpPr>
          <p:nvPr/>
        </p:nvSpPr>
        <p:spPr bwMode="auto">
          <a:xfrm>
            <a:off x="6146800" y="3613150"/>
            <a:ext cx="4619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a:solidFill>
                  <a:srgbClr val="660033"/>
                </a:solidFill>
                <a:latin typeface="Garamond" pitchFamily="18" charset="0"/>
              </a:rPr>
              <a:t>Fetch</a:t>
            </a:r>
          </a:p>
          <a:p>
            <a:pPr algn="ctr"/>
            <a:r>
              <a:rPr lang="en-US" altLang="en-US" sz="1000">
                <a:solidFill>
                  <a:srgbClr val="660033"/>
                </a:solidFill>
                <a:latin typeface="Garamond" pitchFamily="18" charset="0"/>
              </a:rPr>
              <a:t>7</a:t>
            </a:r>
          </a:p>
        </p:txBody>
      </p:sp>
      <p:sp>
        <p:nvSpPr>
          <p:cNvPr id="7192" name="Line 66"/>
          <p:cNvSpPr>
            <a:spLocks noChangeShapeType="1"/>
          </p:cNvSpPr>
          <p:nvPr/>
        </p:nvSpPr>
        <p:spPr bwMode="auto">
          <a:xfrm>
            <a:off x="6096000" y="35814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3" name="Text Box 67"/>
          <p:cNvSpPr txBox="1">
            <a:spLocks noChangeArrowheads="1"/>
          </p:cNvSpPr>
          <p:nvPr/>
        </p:nvSpPr>
        <p:spPr bwMode="auto">
          <a:xfrm>
            <a:off x="5543550" y="3613150"/>
            <a:ext cx="431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a:solidFill>
                  <a:srgbClr val="660033"/>
                </a:solidFill>
                <a:latin typeface="Garamond" pitchFamily="18" charset="0"/>
              </a:rPr>
              <a:t>Read</a:t>
            </a:r>
          </a:p>
          <a:p>
            <a:pPr algn="ctr"/>
            <a:r>
              <a:rPr lang="en-US" altLang="en-US" sz="1000">
                <a:solidFill>
                  <a:srgbClr val="660033"/>
                </a:solidFill>
                <a:latin typeface="Garamond" pitchFamily="18" charset="0"/>
              </a:rPr>
              <a:t>2</a:t>
            </a:r>
          </a:p>
        </p:txBody>
      </p:sp>
      <p:sp>
        <p:nvSpPr>
          <p:cNvPr id="7194" name="Rectangle 68"/>
          <p:cNvSpPr>
            <a:spLocks noChangeArrowheads="1"/>
          </p:cNvSpPr>
          <p:nvPr/>
        </p:nvSpPr>
        <p:spPr bwMode="auto">
          <a:xfrm>
            <a:off x="1676400" y="4191000"/>
            <a:ext cx="5029200" cy="4572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7195" name="Line 69"/>
          <p:cNvSpPr>
            <a:spLocks noChangeShapeType="1"/>
          </p:cNvSpPr>
          <p:nvPr/>
        </p:nvSpPr>
        <p:spPr bwMode="auto">
          <a:xfrm>
            <a:off x="2362200" y="41910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6" name="Line 70"/>
          <p:cNvSpPr>
            <a:spLocks noChangeShapeType="1"/>
          </p:cNvSpPr>
          <p:nvPr/>
        </p:nvSpPr>
        <p:spPr bwMode="auto">
          <a:xfrm>
            <a:off x="3048000" y="41910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7" name="Line 71"/>
          <p:cNvSpPr>
            <a:spLocks noChangeShapeType="1"/>
          </p:cNvSpPr>
          <p:nvPr/>
        </p:nvSpPr>
        <p:spPr bwMode="auto">
          <a:xfrm>
            <a:off x="4876800" y="41910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8" name="Line 72"/>
          <p:cNvSpPr>
            <a:spLocks noChangeShapeType="1"/>
          </p:cNvSpPr>
          <p:nvPr/>
        </p:nvSpPr>
        <p:spPr bwMode="auto">
          <a:xfrm>
            <a:off x="5486400" y="41910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9" name="Line 73"/>
          <p:cNvSpPr>
            <a:spLocks noChangeShapeType="1"/>
          </p:cNvSpPr>
          <p:nvPr/>
        </p:nvSpPr>
        <p:spPr bwMode="auto">
          <a:xfrm>
            <a:off x="3657600" y="41910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0" name="Line 74"/>
          <p:cNvSpPr>
            <a:spLocks noChangeShapeType="1"/>
          </p:cNvSpPr>
          <p:nvPr/>
        </p:nvSpPr>
        <p:spPr bwMode="auto">
          <a:xfrm>
            <a:off x="4267200" y="41910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1" name="Line 75"/>
          <p:cNvSpPr>
            <a:spLocks noChangeShapeType="1"/>
          </p:cNvSpPr>
          <p:nvPr/>
        </p:nvSpPr>
        <p:spPr bwMode="auto">
          <a:xfrm>
            <a:off x="6096000" y="41910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2" name="Text Box 76"/>
          <p:cNvSpPr txBox="1">
            <a:spLocks noChangeArrowheads="1"/>
          </p:cNvSpPr>
          <p:nvPr/>
        </p:nvSpPr>
        <p:spPr bwMode="auto">
          <a:xfrm>
            <a:off x="1744663" y="4222750"/>
            <a:ext cx="568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a:solidFill>
                  <a:srgbClr val="660033"/>
                </a:solidFill>
                <a:latin typeface="Garamond" pitchFamily="18" charset="0"/>
              </a:rPr>
              <a:t>Decode</a:t>
            </a:r>
          </a:p>
          <a:p>
            <a:pPr algn="ctr"/>
            <a:r>
              <a:rPr lang="en-US" altLang="en-US" sz="1000">
                <a:solidFill>
                  <a:srgbClr val="660033"/>
                </a:solidFill>
                <a:latin typeface="Garamond" pitchFamily="18" charset="0"/>
              </a:rPr>
              <a:t>1</a:t>
            </a:r>
          </a:p>
        </p:txBody>
      </p:sp>
      <p:sp>
        <p:nvSpPr>
          <p:cNvPr id="7203" name="Text Box 77"/>
          <p:cNvSpPr txBox="1">
            <a:spLocks noChangeArrowheads="1"/>
          </p:cNvSpPr>
          <p:nvPr/>
        </p:nvSpPr>
        <p:spPr bwMode="auto">
          <a:xfrm>
            <a:off x="2430463" y="4222750"/>
            <a:ext cx="568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a:solidFill>
                  <a:srgbClr val="660033"/>
                </a:solidFill>
                <a:latin typeface="Garamond" pitchFamily="18" charset="0"/>
              </a:rPr>
              <a:t>Decode</a:t>
            </a:r>
          </a:p>
          <a:p>
            <a:pPr algn="ctr"/>
            <a:r>
              <a:rPr lang="en-US" altLang="en-US" sz="1000">
                <a:solidFill>
                  <a:srgbClr val="660033"/>
                </a:solidFill>
                <a:latin typeface="Garamond" pitchFamily="18" charset="0"/>
              </a:rPr>
              <a:t>2</a:t>
            </a:r>
          </a:p>
        </p:txBody>
      </p:sp>
      <p:sp>
        <p:nvSpPr>
          <p:cNvPr id="7204" name="Text Box 78"/>
          <p:cNvSpPr txBox="1">
            <a:spLocks noChangeArrowheads="1"/>
          </p:cNvSpPr>
          <p:nvPr/>
        </p:nvSpPr>
        <p:spPr bwMode="auto">
          <a:xfrm>
            <a:off x="3116263" y="4222750"/>
            <a:ext cx="568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a:solidFill>
                  <a:srgbClr val="660033"/>
                </a:solidFill>
                <a:latin typeface="Garamond" pitchFamily="18" charset="0"/>
              </a:rPr>
              <a:t>Decode</a:t>
            </a:r>
          </a:p>
          <a:p>
            <a:pPr algn="ctr"/>
            <a:r>
              <a:rPr lang="en-US" altLang="en-US" sz="1000">
                <a:solidFill>
                  <a:srgbClr val="660033"/>
                </a:solidFill>
                <a:latin typeface="Garamond" pitchFamily="18" charset="0"/>
              </a:rPr>
              <a:t>3</a:t>
            </a:r>
          </a:p>
        </p:txBody>
      </p:sp>
      <p:sp>
        <p:nvSpPr>
          <p:cNvPr id="7205" name="Text Box 79"/>
          <p:cNvSpPr txBox="1">
            <a:spLocks noChangeArrowheads="1"/>
          </p:cNvSpPr>
          <p:nvPr/>
        </p:nvSpPr>
        <p:spPr bwMode="auto">
          <a:xfrm>
            <a:off x="3725863" y="4222750"/>
            <a:ext cx="568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a:solidFill>
                  <a:srgbClr val="660033"/>
                </a:solidFill>
                <a:latin typeface="Garamond" pitchFamily="18" charset="0"/>
              </a:rPr>
              <a:t>Decode</a:t>
            </a:r>
          </a:p>
          <a:p>
            <a:pPr algn="ctr"/>
            <a:r>
              <a:rPr lang="en-US" altLang="en-US" sz="1000">
                <a:solidFill>
                  <a:srgbClr val="660033"/>
                </a:solidFill>
                <a:latin typeface="Garamond" pitchFamily="18" charset="0"/>
              </a:rPr>
              <a:t>4</a:t>
            </a:r>
          </a:p>
        </p:txBody>
      </p:sp>
      <p:sp>
        <p:nvSpPr>
          <p:cNvPr id="7206" name="Text Box 80"/>
          <p:cNvSpPr txBox="1">
            <a:spLocks noChangeArrowheads="1"/>
          </p:cNvSpPr>
          <p:nvPr/>
        </p:nvSpPr>
        <p:spPr bwMode="auto">
          <a:xfrm>
            <a:off x="4945063" y="4222750"/>
            <a:ext cx="568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a:solidFill>
                  <a:srgbClr val="660033"/>
                </a:solidFill>
                <a:latin typeface="Garamond" pitchFamily="18" charset="0"/>
              </a:rPr>
              <a:t>Decode</a:t>
            </a:r>
          </a:p>
          <a:p>
            <a:pPr algn="ctr"/>
            <a:r>
              <a:rPr lang="en-US" altLang="en-US" sz="1000">
                <a:solidFill>
                  <a:srgbClr val="660033"/>
                </a:solidFill>
                <a:latin typeface="Garamond" pitchFamily="18" charset="0"/>
              </a:rPr>
              <a:t>5</a:t>
            </a:r>
          </a:p>
        </p:txBody>
      </p:sp>
      <p:sp>
        <p:nvSpPr>
          <p:cNvPr id="7207" name="Text Box 81"/>
          <p:cNvSpPr txBox="1">
            <a:spLocks noChangeArrowheads="1"/>
          </p:cNvSpPr>
          <p:nvPr/>
        </p:nvSpPr>
        <p:spPr bwMode="auto">
          <a:xfrm>
            <a:off x="5554663" y="4222750"/>
            <a:ext cx="568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a:solidFill>
                  <a:srgbClr val="660033"/>
                </a:solidFill>
                <a:latin typeface="Garamond" pitchFamily="18" charset="0"/>
              </a:rPr>
              <a:t>Decode</a:t>
            </a:r>
          </a:p>
          <a:p>
            <a:pPr algn="ctr"/>
            <a:r>
              <a:rPr lang="en-US" altLang="en-US" sz="1000">
                <a:solidFill>
                  <a:srgbClr val="660033"/>
                </a:solidFill>
                <a:latin typeface="Garamond" pitchFamily="18" charset="0"/>
              </a:rPr>
              <a:t>6</a:t>
            </a:r>
          </a:p>
        </p:txBody>
      </p:sp>
      <p:sp>
        <p:nvSpPr>
          <p:cNvPr id="7208" name="Text Box 82"/>
          <p:cNvSpPr txBox="1">
            <a:spLocks noChangeArrowheads="1"/>
          </p:cNvSpPr>
          <p:nvPr/>
        </p:nvSpPr>
        <p:spPr bwMode="auto">
          <a:xfrm>
            <a:off x="4419600" y="4313238"/>
            <a:ext cx="3730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000">
                <a:solidFill>
                  <a:srgbClr val="660033"/>
                </a:solidFill>
                <a:latin typeface="Garamond" pitchFamily="18" charset="0"/>
              </a:rPr>
              <a:t>Idle</a:t>
            </a:r>
          </a:p>
        </p:txBody>
      </p:sp>
      <p:sp>
        <p:nvSpPr>
          <p:cNvPr id="7209" name="Text Box 83"/>
          <p:cNvSpPr txBox="1">
            <a:spLocks noChangeArrowheads="1"/>
          </p:cNvSpPr>
          <p:nvPr/>
        </p:nvSpPr>
        <p:spPr bwMode="auto">
          <a:xfrm>
            <a:off x="6172200" y="4313238"/>
            <a:ext cx="3730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000">
                <a:solidFill>
                  <a:srgbClr val="660033"/>
                </a:solidFill>
                <a:latin typeface="Garamond" pitchFamily="18" charset="0"/>
              </a:rPr>
              <a:t>Idle</a:t>
            </a:r>
          </a:p>
        </p:txBody>
      </p:sp>
      <p:sp>
        <p:nvSpPr>
          <p:cNvPr id="7210" name="Text Box 84"/>
          <p:cNvSpPr txBox="1">
            <a:spLocks noChangeArrowheads="1"/>
          </p:cNvSpPr>
          <p:nvPr/>
        </p:nvSpPr>
        <p:spPr bwMode="auto">
          <a:xfrm>
            <a:off x="2436813" y="4832350"/>
            <a:ext cx="5826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a:solidFill>
                  <a:srgbClr val="660033"/>
                </a:solidFill>
                <a:latin typeface="Garamond" pitchFamily="18" charset="0"/>
              </a:rPr>
              <a:t>Execute</a:t>
            </a:r>
          </a:p>
          <a:p>
            <a:pPr algn="ctr"/>
            <a:r>
              <a:rPr lang="en-US" altLang="en-US" sz="1000">
                <a:solidFill>
                  <a:srgbClr val="660033"/>
                </a:solidFill>
                <a:latin typeface="Garamond" pitchFamily="18" charset="0"/>
              </a:rPr>
              <a:t>1</a:t>
            </a:r>
          </a:p>
        </p:txBody>
      </p:sp>
      <p:sp>
        <p:nvSpPr>
          <p:cNvPr id="7211" name="Line 85"/>
          <p:cNvSpPr>
            <a:spLocks noChangeShapeType="1"/>
          </p:cNvSpPr>
          <p:nvPr/>
        </p:nvSpPr>
        <p:spPr bwMode="auto">
          <a:xfrm>
            <a:off x="3048000" y="48006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12" name="Line 86"/>
          <p:cNvSpPr>
            <a:spLocks noChangeShapeType="1"/>
          </p:cNvSpPr>
          <p:nvPr/>
        </p:nvSpPr>
        <p:spPr bwMode="auto">
          <a:xfrm>
            <a:off x="3657600" y="48006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13" name="Line 87"/>
          <p:cNvSpPr>
            <a:spLocks noChangeShapeType="1"/>
          </p:cNvSpPr>
          <p:nvPr/>
        </p:nvSpPr>
        <p:spPr bwMode="auto">
          <a:xfrm>
            <a:off x="5486400" y="48006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14" name="Line 88"/>
          <p:cNvSpPr>
            <a:spLocks noChangeShapeType="1"/>
          </p:cNvSpPr>
          <p:nvPr/>
        </p:nvSpPr>
        <p:spPr bwMode="auto">
          <a:xfrm>
            <a:off x="6096000" y="48006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15" name="Line 89"/>
          <p:cNvSpPr>
            <a:spLocks noChangeShapeType="1"/>
          </p:cNvSpPr>
          <p:nvPr/>
        </p:nvSpPr>
        <p:spPr bwMode="auto">
          <a:xfrm>
            <a:off x="4267200" y="48006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16" name="Line 90"/>
          <p:cNvSpPr>
            <a:spLocks noChangeShapeType="1"/>
          </p:cNvSpPr>
          <p:nvPr/>
        </p:nvSpPr>
        <p:spPr bwMode="auto">
          <a:xfrm>
            <a:off x="4876800" y="48006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17" name="Text Box 91"/>
          <p:cNvSpPr txBox="1">
            <a:spLocks noChangeArrowheads="1"/>
          </p:cNvSpPr>
          <p:nvPr/>
        </p:nvSpPr>
        <p:spPr bwMode="auto">
          <a:xfrm>
            <a:off x="4953000" y="4922838"/>
            <a:ext cx="3730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000">
                <a:solidFill>
                  <a:srgbClr val="660033"/>
                </a:solidFill>
                <a:latin typeface="Garamond" pitchFamily="18" charset="0"/>
              </a:rPr>
              <a:t>Idle</a:t>
            </a:r>
          </a:p>
        </p:txBody>
      </p:sp>
      <p:sp>
        <p:nvSpPr>
          <p:cNvPr id="7218" name="Text Box 92"/>
          <p:cNvSpPr txBox="1">
            <a:spLocks noChangeArrowheads="1"/>
          </p:cNvSpPr>
          <p:nvPr/>
        </p:nvSpPr>
        <p:spPr bwMode="auto">
          <a:xfrm>
            <a:off x="3122613" y="4832350"/>
            <a:ext cx="5826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a:solidFill>
                  <a:srgbClr val="660033"/>
                </a:solidFill>
                <a:latin typeface="Garamond" pitchFamily="18" charset="0"/>
              </a:rPr>
              <a:t>Execute</a:t>
            </a:r>
          </a:p>
          <a:p>
            <a:pPr algn="ctr"/>
            <a:r>
              <a:rPr lang="en-US" altLang="en-US" sz="1000">
                <a:solidFill>
                  <a:srgbClr val="660033"/>
                </a:solidFill>
                <a:latin typeface="Garamond" pitchFamily="18" charset="0"/>
              </a:rPr>
              <a:t>2</a:t>
            </a:r>
          </a:p>
        </p:txBody>
      </p:sp>
      <p:sp>
        <p:nvSpPr>
          <p:cNvPr id="7219" name="Text Box 93"/>
          <p:cNvSpPr txBox="1">
            <a:spLocks noChangeArrowheads="1"/>
          </p:cNvSpPr>
          <p:nvPr/>
        </p:nvSpPr>
        <p:spPr bwMode="auto">
          <a:xfrm>
            <a:off x="3656013" y="4832350"/>
            <a:ext cx="5826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a:solidFill>
                  <a:srgbClr val="660033"/>
                </a:solidFill>
                <a:latin typeface="Garamond" pitchFamily="18" charset="0"/>
              </a:rPr>
              <a:t>Execute</a:t>
            </a:r>
          </a:p>
          <a:p>
            <a:pPr algn="ctr"/>
            <a:r>
              <a:rPr lang="en-US" altLang="en-US" sz="1000">
                <a:solidFill>
                  <a:srgbClr val="660033"/>
                </a:solidFill>
                <a:latin typeface="Garamond" pitchFamily="18" charset="0"/>
              </a:rPr>
              <a:t>3</a:t>
            </a:r>
          </a:p>
        </p:txBody>
      </p:sp>
      <p:sp>
        <p:nvSpPr>
          <p:cNvPr id="7220" name="Text Box 94"/>
          <p:cNvSpPr txBox="1">
            <a:spLocks noChangeArrowheads="1"/>
          </p:cNvSpPr>
          <p:nvPr/>
        </p:nvSpPr>
        <p:spPr bwMode="auto">
          <a:xfrm>
            <a:off x="4341813" y="4832350"/>
            <a:ext cx="5826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a:solidFill>
                  <a:srgbClr val="660033"/>
                </a:solidFill>
                <a:latin typeface="Garamond" pitchFamily="18" charset="0"/>
              </a:rPr>
              <a:t>Execute</a:t>
            </a:r>
          </a:p>
          <a:p>
            <a:pPr algn="ctr"/>
            <a:r>
              <a:rPr lang="en-US" altLang="en-US" sz="1000">
                <a:solidFill>
                  <a:srgbClr val="660033"/>
                </a:solidFill>
                <a:latin typeface="Garamond" pitchFamily="18" charset="0"/>
              </a:rPr>
              <a:t>4</a:t>
            </a:r>
          </a:p>
        </p:txBody>
      </p:sp>
      <p:sp>
        <p:nvSpPr>
          <p:cNvPr id="7221" name="Text Box 95"/>
          <p:cNvSpPr txBox="1">
            <a:spLocks noChangeArrowheads="1"/>
          </p:cNvSpPr>
          <p:nvPr/>
        </p:nvSpPr>
        <p:spPr bwMode="auto">
          <a:xfrm>
            <a:off x="5484813" y="4832350"/>
            <a:ext cx="5826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a:solidFill>
                  <a:srgbClr val="660033"/>
                </a:solidFill>
                <a:latin typeface="Garamond" pitchFamily="18" charset="0"/>
              </a:rPr>
              <a:t>Execute</a:t>
            </a:r>
          </a:p>
          <a:p>
            <a:pPr algn="ctr"/>
            <a:r>
              <a:rPr lang="en-US" altLang="en-US" sz="1000">
                <a:solidFill>
                  <a:srgbClr val="660033"/>
                </a:solidFill>
                <a:latin typeface="Garamond" pitchFamily="18" charset="0"/>
              </a:rPr>
              <a:t>5</a:t>
            </a:r>
          </a:p>
        </p:txBody>
      </p:sp>
      <p:sp>
        <p:nvSpPr>
          <p:cNvPr id="7222" name="Text Box 96"/>
          <p:cNvSpPr txBox="1">
            <a:spLocks noChangeArrowheads="1"/>
          </p:cNvSpPr>
          <p:nvPr/>
        </p:nvSpPr>
        <p:spPr bwMode="auto">
          <a:xfrm>
            <a:off x="6170613" y="4832350"/>
            <a:ext cx="5826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a:solidFill>
                  <a:srgbClr val="660033"/>
                </a:solidFill>
                <a:latin typeface="Garamond" pitchFamily="18" charset="0"/>
              </a:rPr>
              <a:t>Execute</a:t>
            </a:r>
          </a:p>
          <a:p>
            <a:pPr algn="ctr"/>
            <a:r>
              <a:rPr lang="en-US" altLang="en-US" sz="1000">
                <a:solidFill>
                  <a:srgbClr val="660033"/>
                </a:solidFill>
                <a:latin typeface="Garamond" pitchFamily="18" charset="0"/>
              </a:rPr>
              <a:t>6</a:t>
            </a:r>
          </a:p>
        </p:txBody>
      </p:sp>
      <p:sp>
        <p:nvSpPr>
          <p:cNvPr id="7223" name="Line 97"/>
          <p:cNvSpPr>
            <a:spLocks noChangeShapeType="1"/>
          </p:cNvSpPr>
          <p:nvPr/>
        </p:nvSpPr>
        <p:spPr bwMode="auto">
          <a:xfrm>
            <a:off x="3657600" y="5410200"/>
            <a:ext cx="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24" name="Line 98"/>
          <p:cNvSpPr>
            <a:spLocks noChangeShapeType="1"/>
          </p:cNvSpPr>
          <p:nvPr/>
        </p:nvSpPr>
        <p:spPr bwMode="auto">
          <a:xfrm>
            <a:off x="4267200" y="5410200"/>
            <a:ext cx="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25" name="Line 99"/>
          <p:cNvSpPr>
            <a:spLocks noChangeShapeType="1"/>
          </p:cNvSpPr>
          <p:nvPr/>
        </p:nvSpPr>
        <p:spPr bwMode="auto">
          <a:xfrm>
            <a:off x="6096000" y="5410200"/>
            <a:ext cx="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26" name="Line 100"/>
          <p:cNvSpPr>
            <a:spLocks noChangeShapeType="1"/>
          </p:cNvSpPr>
          <p:nvPr/>
        </p:nvSpPr>
        <p:spPr bwMode="auto">
          <a:xfrm>
            <a:off x="4876800" y="5410200"/>
            <a:ext cx="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27" name="Line 101"/>
          <p:cNvSpPr>
            <a:spLocks noChangeShapeType="1"/>
          </p:cNvSpPr>
          <p:nvPr/>
        </p:nvSpPr>
        <p:spPr bwMode="auto">
          <a:xfrm>
            <a:off x="5486400" y="5410200"/>
            <a:ext cx="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28" name="Text Box 102"/>
          <p:cNvSpPr txBox="1">
            <a:spLocks noChangeArrowheads="1"/>
          </p:cNvSpPr>
          <p:nvPr/>
        </p:nvSpPr>
        <p:spPr bwMode="auto">
          <a:xfrm>
            <a:off x="3008313" y="5416550"/>
            <a:ext cx="6365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a:solidFill>
                  <a:srgbClr val="660033"/>
                </a:solidFill>
                <a:latin typeface="Garamond" pitchFamily="18" charset="0"/>
              </a:rPr>
              <a:t>Generate</a:t>
            </a:r>
          </a:p>
          <a:p>
            <a:pPr algn="ctr"/>
            <a:r>
              <a:rPr lang="en-US" altLang="en-US" sz="1000">
                <a:solidFill>
                  <a:srgbClr val="660033"/>
                </a:solidFill>
                <a:latin typeface="Garamond" pitchFamily="18" charset="0"/>
              </a:rPr>
              <a:t>Address</a:t>
            </a:r>
          </a:p>
          <a:p>
            <a:pPr algn="ctr"/>
            <a:r>
              <a:rPr lang="en-US" altLang="en-US" sz="1000">
                <a:solidFill>
                  <a:srgbClr val="660033"/>
                </a:solidFill>
                <a:latin typeface="Garamond" pitchFamily="18" charset="0"/>
              </a:rPr>
              <a:t>1</a:t>
            </a:r>
          </a:p>
        </p:txBody>
      </p:sp>
      <p:sp>
        <p:nvSpPr>
          <p:cNvPr id="7229" name="Text Box 103"/>
          <p:cNvSpPr txBox="1">
            <a:spLocks noChangeArrowheads="1"/>
          </p:cNvSpPr>
          <p:nvPr/>
        </p:nvSpPr>
        <p:spPr bwMode="auto">
          <a:xfrm>
            <a:off x="4913313" y="5416550"/>
            <a:ext cx="6365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a:solidFill>
                  <a:srgbClr val="660033"/>
                </a:solidFill>
                <a:latin typeface="Garamond" pitchFamily="18" charset="0"/>
              </a:rPr>
              <a:t>Generate</a:t>
            </a:r>
          </a:p>
          <a:p>
            <a:pPr algn="ctr"/>
            <a:r>
              <a:rPr lang="en-US" altLang="en-US" sz="1000">
                <a:solidFill>
                  <a:srgbClr val="660033"/>
                </a:solidFill>
                <a:latin typeface="Garamond" pitchFamily="18" charset="0"/>
              </a:rPr>
              <a:t>Address</a:t>
            </a:r>
          </a:p>
          <a:p>
            <a:pPr algn="ctr"/>
            <a:r>
              <a:rPr lang="en-US" altLang="en-US" sz="1000">
                <a:solidFill>
                  <a:srgbClr val="660033"/>
                </a:solidFill>
                <a:latin typeface="Garamond" pitchFamily="18" charset="0"/>
              </a:rPr>
              <a:t>2</a:t>
            </a:r>
          </a:p>
        </p:txBody>
      </p:sp>
      <p:sp>
        <p:nvSpPr>
          <p:cNvPr id="7230" name="Text Box 104"/>
          <p:cNvSpPr txBox="1">
            <a:spLocks noChangeArrowheads="1"/>
          </p:cNvSpPr>
          <p:nvPr/>
        </p:nvSpPr>
        <p:spPr bwMode="auto">
          <a:xfrm>
            <a:off x="6781800" y="3665538"/>
            <a:ext cx="8620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solidFill>
                  <a:srgbClr val="660033"/>
                </a:solidFill>
                <a:latin typeface="Garamond" pitchFamily="18" charset="0"/>
              </a:rPr>
              <a:t>Bus Unit</a:t>
            </a:r>
          </a:p>
        </p:txBody>
      </p:sp>
      <p:sp>
        <p:nvSpPr>
          <p:cNvPr id="7231" name="Text Box 105"/>
          <p:cNvSpPr txBox="1">
            <a:spLocks noChangeArrowheads="1"/>
          </p:cNvSpPr>
          <p:nvPr/>
        </p:nvSpPr>
        <p:spPr bwMode="auto">
          <a:xfrm>
            <a:off x="6781800" y="4275138"/>
            <a:ext cx="14081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solidFill>
                  <a:srgbClr val="660033"/>
                </a:solidFill>
                <a:latin typeface="Garamond" pitchFamily="18" charset="0"/>
              </a:rPr>
              <a:t>Instruction Unit</a:t>
            </a:r>
          </a:p>
        </p:txBody>
      </p:sp>
      <p:sp>
        <p:nvSpPr>
          <p:cNvPr id="7232" name="Text Box 106"/>
          <p:cNvSpPr txBox="1">
            <a:spLocks noChangeArrowheads="1"/>
          </p:cNvSpPr>
          <p:nvPr/>
        </p:nvSpPr>
        <p:spPr bwMode="auto">
          <a:xfrm>
            <a:off x="6781800" y="4884738"/>
            <a:ext cx="1346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solidFill>
                  <a:srgbClr val="660033"/>
                </a:solidFill>
                <a:latin typeface="Garamond" pitchFamily="18" charset="0"/>
              </a:rPr>
              <a:t>Execution Unit</a:t>
            </a:r>
          </a:p>
        </p:txBody>
      </p:sp>
      <p:sp>
        <p:nvSpPr>
          <p:cNvPr id="7233" name="Text Box 107"/>
          <p:cNvSpPr txBox="1">
            <a:spLocks noChangeArrowheads="1"/>
          </p:cNvSpPr>
          <p:nvPr/>
        </p:nvSpPr>
        <p:spPr bwMode="auto">
          <a:xfrm>
            <a:off x="6781800" y="5494338"/>
            <a:ext cx="11779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solidFill>
                  <a:srgbClr val="660033"/>
                </a:solidFill>
                <a:latin typeface="Garamond" pitchFamily="18" charset="0"/>
              </a:rPr>
              <a:t>Address Unit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C88A6CEF-E3FE-4FA1-8AC3-786DE711484B}" type="slidenum">
              <a:rPr lang="en-US" altLang="en-US" sz="1400"/>
              <a:pPr/>
              <a:t>6</a:t>
            </a:fld>
            <a:endParaRPr lang="en-US" altLang="en-US" sz="1000"/>
          </a:p>
        </p:txBody>
      </p:sp>
      <p:sp>
        <p:nvSpPr>
          <p:cNvPr id="8195" name="Rectangle 1091"/>
          <p:cNvSpPr>
            <a:spLocks noGrp="1" noChangeArrowheads="1"/>
          </p:cNvSpPr>
          <p:nvPr>
            <p:ph type="title"/>
          </p:nvPr>
        </p:nvSpPr>
        <p:spPr>
          <a:noFill/>
        </p:spPr>
        <p:txBody>
          <a:bodyPr/>
          <a:lstStyle/>
          <a:p>
            <a:r>
              <a:rPr lang="ro-RO" altLang="en-US" dirty="0">
                <a:latin typeface="Garamond" pitchFamily="18" charset="0"/>
              </a:rPr>
              <a:t>X86</a:t>
            </a:r>
            <a:r>
              <a:rPr lang="en-US" altLang="en-US" dirty="0">
                <a:latin typeface="Garamond" pitchFamily="18" charset="0"/>
              </a:rPr>
              <a:t> Basic System Architecture</a:t>
            </a:r>
          </a:p>
        </p:txBody>
      </p:sp>
      <p:grpSp>
        <p:nvGrpSpPr>
          <p:cNvPr id="8196" name="Group 1092"/>
          <p:cNvGrpSpPr>
            <a:grpSpLocks/>
          </p:cNvGrpSpPr>
          <p:nvPr/>
        </p:nvGrpSpPr>
        <p:grpSpPr bwMode="auto">
          <a:xfrm>
            <a:off x="3657600" y="2057400"/>
            <a:ext cx="5157767" cy="3087688"/>
            <a:chOff x="1344" y="1392"/>
            <a:chExt cx="3396" cy="1945"/>
          </a:xfrm>
        </p:grpSpPr>
        <p:sp>
          <p:nvSpPr>
            <p:cNvPr id="8198" name="Rectangle 1093"/>
            <p:cNvSpPr>
              <a:spLocks noChangeArrowheads="1"/>
            </p:cNvSpPr>
            <p:nvPr/>
          </p:nvSpPr>
          <p:spPr bwMode="auto">
            <a:xfrm>
              <a:off x="1344" y="1488"/>
              <a:ext cx="912" cy="1824"/>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8199" name="AutoShape 1094"/>
            <p:cNvSpPr>
              <a:spLocks noChangeArrowheads="1"/>
            </p:cNvSpPr>
            <p:nvPr/>
          </p:nvSpPr>
          <p:spPr bwMode="auto">
            <a:xfrm>
              <a:off x="2256" y="1440"/>
              <a:ext cx="1248" cy="576"/>
            </a:xfrm>
            <a:prstGeom prst="rightArrow">
              <a:avLst>
                <a:gd name="adj1" fmla="val 50000"/>
                <a:gd name="adj2" fmla="val 54167"/>
              </a:avLst>
            </a:prstGeom>
            <a:solidFill>
              <a:srgbClr val="CCCC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8200" name="AutoShape 1095"/>
            <p:cNvSpPr>
              <a:spLocks noChangeArrowheads="1"/>
            </p:cNvSpPr>
            <p:nvPr/>
          </p:nvSpPr>
          <p:spPr bwMode="auto">
            <a:xfrm>
              <a:off x="2256" y="2112"/>
              <a:ext cx="1248" cy="576"/>
            </a:xfrm>
            <a:prstGeom prst="leftRightArrow">
              <a:avLst>
                <a:gd name="adj1" fmla="val 50000"/>
                <a:gd name="adj2" fmla="val 43333"/>
              </a:avLst>
            </a:prstGeom>
            <a:solidFill>
              <a:srgbClr val="CCCC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8201" name="AutoShape 1096"/>
            <p:cNvSpPr>
              <a:spLocks noChangeArrowheads="1"/>
            </p:cNvSpPr>
            <p:nvPr/>
          </p:nvSpPr>
          <p:spPr bwMode="auto">
            <a:xfrm>
              <a:off x="2256" y="2736"/>
              <a:ext cx="1248" cy="576"/>
            </a:xfrm>
            <a:prstGeom prst="rightArrow">
              <a:avLst>
                <a:gd name="adj1" fmla="val 50000"/>
                <a:gd name="adj2" fmla="val 54167"/>
              </a:avLst>
            </a:prstGeom>
            <a:solidFill>
              <a:srgbClr val="CCCC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8202" name="Text Box 1097"/>
            <p:cNvSpPr txBox="1">
              <a:spLocks noChangeArrowheads="1"/>
            </p:cNvSpPr>
            <p:nvPr/>
          </p:nvSpPr>
          <p:spPr bwMode="auto">
            <a:xfrm>
              <a:off x="2448" y="1638"/>
              <a:ext cx="65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000099"/>
                  </a:solidFill>
                  <a:latin typeface="Garamond" pitchFamily="18" charset="0"/>
                </a:rPr>
                <a:t>Address Bus</a:t>
              </a:r>
            </a:p>
          </p:txBody>
        </p:sp>
        <p:sp>
          <p:nvSpPr>
            <p:cNvPr id="8203" name="Text Box 1098"/>
            <p:cNvSpPr txBox="1">
              <a:spLocks noChangeArrowheads="1"/>
            </p:cNvSpPr>
            <p:nvPr/>
          </p:nvSpPr>
          <p:spPr bwMode="auto">
            <a:xfrm>
              <a:off x="2640" y="2262"/>
              <a:ext cx="5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000099"/>
                  </a:solidFill>
                  <a:latin typeface="Garamond" pitchFamily="18" charset="0"/>
                </a:rPr>
                <a:t>Data Bus</a:t>
              </a:r>
            </a:p>
            <a:p>
              <a:r>
                <a:rPr lang="en-US" altLang="en-US" b="1">
                  <a:solidFill>
                    <a:srgbClr val="000099"/>
                  </a:solidFill>
                  <a:latin typeface="Garamond" pitchFamily="18" charset="0"/>
                </a:rPr>
                <a:t>(16 bit)</a:t>
              </a:r>
            </a:p>
          </p:txBody>
        </p:sp>
        <p:sp>
          <p:nvSpPr>
            <p:cNvPr id="8204" name="Text Box 1099"/>
            <p:cNvSpPr txBox="1">
              <a:spLocks noChangeArrowheads="1"/>
            </p:cNvSpPr>
            <p:nvPr/>
          </p:nvSpPr>
          <p:spPr bwMode="auto">
            <a:xfrm>
              <a:off x="2448" y="2934"/>
              <a:ext cx="63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000099"/>
                  </a:solidFill>
                  <a:latin typeface="Garamond" pitchFamily="18" charset="0"/>
                </a:rPr>
                <a:t>Control Bus</a:t>
              </a:r>
            </a:p>
          </p:txBody>
        </p:sp>
        <p:sp>
          <p:nvSpPr>
            <p:cNvPr id="8205" name="Text Box 1100"/>
            <p:cNvSpPr txBox="1">
              <a:spLocks noChangeArrowheads="1"/>
            </p:cNvSpPr>
            <p:nvPr/>
          </p:nvSpPr>
          <p:spPr bwMode="auto">
            <a:xfrm>
              <a:off x="1573" y="2134"/>
              <a:ext cx="525"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600" b="1">
                  <a:solidFill>
                    <a:srgbClr val="000099"/>
                  </a:solidFill>
                  <a:latin typeface="Garamond" pitchFamily="18" charset="0"/>
                </a:rPr>
                <a:t>8086</a:t>
              </a:r>
            </a:p>
            <a:p>
              <a:pPr algn="ctr"/>
              <a:r>
                <a:rPr lang="en-US" altLang="en-US" sz="1600" b="1">
                  <a:solidFill>
                    <a:srgbClr val="000099"/>
                  </a:solidFill>
                  <a:latin typeface="Garamond" pitchFamily="18" charset="0"/>
                </a:rPr>
                <a:t>System</a:t>
              </a:r>
            </a:p>
          </p:txBody>
        </p:sp>
        <p:sp>
          <p:nvSpPr>
            <p:cNvPr id="8206" name="Text Box 1101"/>
            <p:cNvSpPr txBox="1">
              <a:spLocks noChangeArrowheads="1"/>
            </p:cNvSpPr>
            <p:nvPr/>
          </p:nvSpPr>
          <p:spPr bwMode="auto">
            <a:xfrm>
              <a:off x="3552" y="1494"/>
              <a:ext cx="245"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000099"/>
                  </a:solidFill>
                  <a:latin typeface="Garamond" pitchFamily="18" charset="0"/>
                </a:rPr>
                <a:t>A</a:t>
              </a:r>
              <a:r>
                <a:rPr lang="en-US" altLang="en-US" b="1" baseline="-25000">
                  <a:solidFill>
                    <a:srgbClr val="000099"/>
                  </a:solidFill>
                  <a:latin typeface="Garamond" pitchFamily="18" charset="0"/>
                </a:rPr>
                <a:t>19</a:t>
              </a:r>
              <a:endParaRPr lang="en-US" altLang="en-US" b="1">
                <a:solidFill>
                  <a:srgbClr val="000099"/>
                </a:solidFill>
                <a:latin typeface="Garamond" pitchFamily="18" charset="0"/>
              </a:endParaRPr>
            </a:p>
            <a:p>
              <a:endParaRPr lang="en-US" altLang="en-US" b="1">
                <a:solidFill>
                  <a:srgbClr val="000099"/>
                </a:solidFill>
                <a:latin typeface="Garamond" pitchFamily="18" charset="0"/>
              </a:endParaRPr>
            </a:p>
            <a:p>
              <a:endParaRPr lang="en-US" altLang="en-US" b="1">
                <a:solidFill>
                  <a:srgbClr val="000099"/>
                </a:solidFill>
                <a:latin typeface="Garamond" pitchFamily="18" charset="0"/>
              </a:endParaRPr>
            </a:p>
            <a:p>
              <a:r>
                <a:rPr lang="en-US" altLang="en-US" b="1">
                  <a:solidFill>
                    <a:srgbClr val="000099"/>
                  </a:solidFill>
                  <a:latin typeface="Garamond" pitchFamily="18" charset="0"/>
                </a:rPr>
                <a:t>A</a:t>
              </a:r>
              <a:r>
                <a:rPr lang="en-US" altLang="en-US" b="1" baseline="-25000">
                  <a:solidFill>
                    <a:srgbClr val="000099"/>
                  </a:solidFill>
                  <a:latin typeface="Garamond" pitchFamily="18" charset="0"/>
                </a:rPr>
                <a:t>0</a:t>
              </a:r>
              <a:endParaRPr lang="en-US" altLang="en-US" b="1">
                <a:solidFill>
                  <a:srgbClr val="000099"/>
                </a:solidFill>
                <a:latin typeface="Garamond" pitchFamily="18" charset="0"/>
              </a:endParaRPr>
            </a:p>
          </p:txBody>
        </p:sp>
        <p:sp>
          <p:nvSpPr>
            <p:cNvPr id="8207" name="Line 1102"/>
            <p:cNvSpPr>
              <a:spLocks noChangeShapeType="1"/>
            </p:cNvSpPr>
            <p:nvPr/>
          </p:nvSpPr>
          <p:spPr bwMode="auto">
            <a:xfrm>
              <a:off x="3648" y="1632"/>
              <a:ext cx="0" cy="192"/>
            </a:xfrm>
            <a:prstGeom prst="line">
              <a:avLst/>
            </a:prstGeom>
            <a:noFill/>
            <a:ln w="12700">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8" name="Text Box 1103"/>
            <p:cNvSpPr txBox="1">
              <a:spLocks noChangeArrowheads="1"/>
            </p:cNvSpPr>
            <p:nvPr/>
          </p:nvSpPr>
          <p:spPr bwMode="auto">
            <a:xfrm>
              <a:off x="3600" y="2166"/>
              <a:ext cx="257"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000099"/>
                  </a:solidFill>
                  <a:latin typeface="Garamond" pitchFamily="18" charset="0"/>
                </a:rPr>
                <a:t>D</a:t>
              </a:r>
              <a:r>
                <a:rPr lang="en-US" altLang="en-US" b="1" baseline="-25000">
                  <a:solidFill>
                    <a:srgbClr val="000099"/>
                  </a:solidFill>
                  <a:latin typeface="Garamond" pitchFamily="18" charset="0"/>
                </a:rPr>
                <a:t>15</a:t>
              </a:r>
              <a:endParaRPr lang="en-US" altLang="en-US" b="1">
                <a:solidFill>
                  <a:srgbClr val="000099"/>
                </a:solidFill>
                <a:latin typeface="Garamond" pitchFamily="18" charset="0"/>
              </a:endParaRPr>
            </a:p>
            <a:p>
              <a:endParaRPr lang="en-US" altLang="en-US" b="1">
                <a:solidFill>
                  <a:srgbClr val="000099"/>
                </a:solidFill>
                <a:latin typeface="Garamond" pitchFamily="18" charset="0"/>
              </a:endParaRPr>
            </a:p>
            <a:p>
              <a:endParaRPr lang="en-US" altLang="en-US" b="1">
                <a:solidFill>
                  <a:srgbClr val="000099"/>
                </a:solidFill>
                <a:latin typeface="Garamond" pitchFamily="18" charset="0"/>
              </a:endParaRPr>
            </a:p>
            <a:p>
              <a:r>
                <a:rPr lang="en-US" altLang="en-US" b="1">
                  <a:solidFill>
                    <a:srgbClr val="000099"/>
                  </a:solidFill>
                  <a:latin typeface="Garamond" pitchFamily="18" charset="0"/>
                </a:rPr>
                <a:t>D</a:t>
              </a:r>
              <a:r>
                <a:rPr lang="en-US" altLang="en-US" b="1" baseline="-25000">
                  <a:solidFill>
                    <a:srgbClr val="000099"/>
                  </a:solidFill>
                  <a:latin typeface="Garamond" pitchFamily="18" charset="0"/>
                </a:rPr>
                <a:t>0</a:t>
              </a:r>
              <a:endParaRPr lang="en-US" altLang="en-US" b="1">
                <a:solidFill>
                  <a:srgbClr val="000099"/>
                </a:solidFill>
                <a:latin typeface="Garamond" pitchFamily="18" charset="0"/>
              </a:endParaRPr>
            </a:p>
          </p:txBody>
        </p:sp>
        <p:sp>
          <p:nvSpPr>
            <p:cNvPr id="8209" name="Line 1104"/>
            <p:cNvSpPr>
              <a:spLocks noChangeShapeType="1"/>
            </p:cNvSpPr>
            <p:nvPr/>
          </p:nvSpPr>
          <p:spPr bwMode="auto">
            <a:xfrm>
              <a:off x="3696" y="2304"/>
              <a:ext cx="0" cy="192"/>
            </a:xfrm>
            <a:prstGeom prst="line">
              <a:avLst/>
            </a:prstGeom>
            <a:noFill/>
            <a:ln w="12700">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0" name="Text Box 1105"/>
            <p:cNvSpPr txBox="1">
              <a:spLocks noChangeArrowheads="1"/>
            </p:cNvSpPr>
            <p:nvPr/>
          </p:nvSpPr>
          <p:spPr bwMode="auto">
            <a:xfrm>
              <a:off x="3493" y="2934"/>
              <a:ext cx="485"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b="1">
                  <a:solidFill>
                    <a:srgbClr val="000099"/>
                  </a:solidFill>
                  <a:latin typeface="Garamond" pitchFamily="18" charset="0"/>
                </a:rPr>
                <a:t>RD/WR</a:t>
              </a:r>
            </a:p>
            <a:p>
              <a:pPr algn="ctr"/>
              <a:r>
                <a:rPr lang="en-US" altLang="en-US" b="1">
                  <a:solidFill>
                    <a:srgbClr val="000099"/>
                  </a:solidFill>
                  <a:latin typeface="Garamond" pitchFamily="18" charset="0"/>
                </a:rPr>
                <a:t>Memory</a:t>
              </a:r>
            </a:p>
            <a:p>
              <a:pPr algn="ctr"/>
              <a:r>
                <a:rPr lang="en-US" altLang="en-US" b="1">
                  <a:solidFill>
                    <a:srgbClr val="000099"/>
                  </a:solidFill>
                  <a:latin typeface="Garamond" pitchFamily="18" charset="0"/>
                </a:rPr>
                <a:t>I/O</a:t>
              </a:r>
            </a:p>
          </p:txBody>
        </p:sp>
        <p:sp>
          <p:nvSpPr>
            <p:cNvPr id="8211" name="AutoShape 1106"/>
            <p:cNvSpPr>
              <a:spLocks/>
            </p:cNvSpPr>
            <p:nvPr/>
          </p:nvSpPr>
          <p:spPr bwMode="auto">
            <a:xfrm>
              <a:off x="3888" y="1392"/>
              <a:ext cx="192" cy="1920"/>
            </a:xfrm>
            <a:prstGeom prst="rightBrace">
              <a:avLst>
                <a:gd name="adj1" fmla="val 83333"/>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8212" name="Text Box 1107"/>
            <p:cNvSpPr txBox="1">
              <a:spLocks noChangeArrowheads="1"/>
            </p:cNvSpPr>
            <p:nvPr/>
          </p:nvSpPr>
          <p:spPr bwMode="auto">
            <a:xfrm>
              <a:off x="4122" y="2214"/>
              <a:ext cx="61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b="1" dirty="0">
                  <a:solidFill>
                    <a:srgbClr val="000099"/>
                  </a:solidFill>
                  <a:latin typeface="Garamond" pitchFamily="18" charset="0"/>
                </a:rPr>
                <a:t>To memory</a:t>
              </a:r>
            </a:p>
            <a:p>
              <a:pPr algn="ctr"/>
              <a:r>
                <a:rPr lang="en-US" altLang="en-US" b="1" dirty="0">
                  <a:solidFill>
                    <a:srgbClr val="000099"/>
                  </a:solidFill>
                  <a:latin typeface="Garamond" pitchFamily="18" charset="0"/>
                </a:rPr>
                <a:t>and I/O</a:t>
              </a:r>
            </a:p>
          </p:txBody>
        </p:sp>
      </p:grpSp>
      <p:sp>
        <p:nvSpPr>
          <p:cNvPr id="8197" name="Text Box 1108"/>
          <p:cNvSpPr txBox="1">
            <a:spLocks noChangeArrowheads="1"/>
          </p:cNvSpPr>
          <p:nvPr/>
        </p:nvSpPr>
        <p:spPr bwMode="auto">
          <a:xfrm>
            <a:off x="457200" y="2362200"/>
            <a:ext cx="3124200"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i="1" dirty="0">
                <a:solidFill>
                  <a:srgbClr val="000099"/>
                </a:solidFill>
                <a:latin typeface="Garamond" pitchFamily="18" charset="0"/>
              </a:rPr>
              <a:t>Address Bus </a:t>
            </a:r>
            <a:r>
              <a:rPr lang="en-US" altLang="en-US" sz="1600" dirty="0">
                <a:latin typeface="Garamond" pitchFamily="18" charset="0"/>
              </a:rPr>
              <a:t>gives a memory address to the system and a I/O address to I/O system equipment</a:t>
            </a:r>
          </a:p>
          <a:p>
            <a:endParaRPr lang="en-US" altLang="en-US" sz="1600" dirty="0">
              <a:latin typeface="Garamond" pitchFamily="18" charset="0"/>
            </a:endParaRPr>
          </a:p>
          <a:p>
            <a:r>
              <a:rPr lang="en-US" altLang="en-US" sz="1600" b="1" i="1" dirty="0">
                <a:solidFill>
                  <a:srgbClr val="000099"/>
                </a:solidFill>
                <a:latin typeface="Garamond" pitchFamily="18" charset="0"/>
              </a:rPr>
              <a:t>Data Bus</a:t>
            </a:r>
            <a:r>
              <a:rPr lang="en-US" altLang="en-US" sz="1600" dirty="0">
                <a:latin typeface="Garamond" pitchFamily="18" charset="0"/>
              </a:rPr>
              <a:t>  transfers the data between the microprocessor, memory and I/O equipment attached</a:t>
            </a:r>
          </a:p>
          <a:p>
            <a:endParaRPr lang="en-US" altLang="en-US" sz="1600" dirty="0">
              <a:latin typeface="Garamond" pitchFamily="18" charset="0"/>
            </a:endParaRPr>
          </a:p>
          <a:p>
            <a:r>
              <a:rPr lang="en-US" altLang="en-US" sz="1600" b="1" i="1" dirty="0">
                <a:solidFill>
                  <a:srgbClr val="000099"/>
                </a:solidFill>
                <a:latin typeface="Garamond" pitchFamily="18" charset="0"/>
              </a:rPr>
              <a:t>Control Bus</a:t>
            </a:r>
            <a:r>
              <a:rPr lang="en-US" altLang="en-US" sz="1600" dirty="0">
                <a:latin typeface="Garamond" pitchFamily="18" charset="0"/>
              </a:rPr>
              <a:t> is generating control signals derived from a I/O operation</a:t>
            </a:r>
            <a:r>
              <a:rPr lang="ro-RO" altLang="en-US" sz="1600" dirty="0">
                <a:latin typeface="Garamond" pitchFamily="18" charset="0"/>
              </a:rPr>
              <a:t> </a:t>
            </a:r>
            <a:endParaRPr lang="en-US" altLang="en-US" sz="1600" dirty="0">
              <a:latin typeface="Garamond"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4646507B-AC76-4EF0-BACE-E959A7B3A1DC}" type="slidenum">
              <a:rPr lang="en-US" altLang="en-US" sz="1400"/>
              <a:pPr/>
              <a:t>7</a:t>
            </a:fld>
            <a:endParaRPr lang="en-US" altLang="en-US" sz="1000"/>
          </a:p>
        </p:txBody>
      </p:sp>
      <p:sp>
        <p:nvSpPr>
          <p:cNvPr id="9219" name="Rectangle 1045"/>
          <p:cNvSpPr>
            <a:spLocks noGrp="1" noChangeArrowheads="1"/>
          </p:cNvSpPr>
          <p:nvPr>
            <p:ph type="title"/>
          </p:nvPr>
        </p:nvSpPr>
        <p:spPr>
          <a:noFill/>
        </p:spPr>
        <p:txBody>
          <a:bodyPr/>
          <a:lstStyle/>
          <a:p>
            <a:r>
              <a:rPr lang="en-US" altLang="en-US" dirty="0">
                <a:latin typeface="Garamond" pitchFamily="18" charset="0"/>
              </a:rPr>
              <a:t>Data and memory address dimensions</a:t>
            </a:r>
          </a:p>
        </p:txBody>
      </p:sp>
      <p:sp>
        <p:nvSpPr>
          <p:cNvPr id="9220" name="Text Box 1046"/>
          <p:cNvSpPr txBox="1">
            <a:spLocks noChangeArrowheads="1"/>
          </p:cNvSpPr>
          <p:nvPr/>
        </p:nvSpPr>
        <p:spPr bwMode="auto">
          <a:xfrm>
            <a:off x="784225" y="2076450"/>
            <a:ext cx="202299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dirty="0">
                <a:solidFill>
                  <a:srgbClr val="000099"/>
                </a:solidFill>
                <a:latin typeface="Garamond" pitchFamily="18" charset="0"/>
              </a:rPr>
              <a:t>Process</a:t>
            </a:r>
            <a:r>
              <a:rPr lang="ro-RO" altLang="en-US" sz="1600" b="1" dirty="0">
                <a:solidFill>
                  <a:srgbClr val="000099"/>
                </a:solidFill>
                <a:latin typeface="Garamond" pitchFamily="18" charset="0"/>
              </a:rPr>
              <a:t>or</a:t>
            </a:r>
            <a:endParaRPr lang="en-US" altLang="en-US" sz="1600" b="1" dirty="0">
              <a:solidFill>
                <a:srgbClr val="000099"/>
              </a:solidFill>
              <a:latin typeface="Garamond" pitchFamily="18" charset="0"/>
            </a:endParaRPr>
          </a:p>
          <a:p>
            <a:endParaRPr lang="en-US" altLang="en-US" sz="1600" dirty="0">
              <a:solidFill>
                <a:srgbClr val="000099"/>
              </a:solidFill>
              <a:latin typeface="Garamond" pitchFamily="18" charset="0"/>
            </a:endParaRPr>
          </a:p>
          <a:p>
            <a:r>
              <a:rPr lang="en-US" altLang="en-US" sz="1600" b="1" dirty="0">
                <a:latin typeface="Garamond" pitchFamily="18" charset="0"/>
              </a:rPr>
              <a:t>8088</a:t>
            </a:r>
          </a:p>
          <a:p>
            <a:endParaRPr lang="en-US" altLang="en-US" sz="1600" b="1" dirty="0">
              <a:latin typeface="Garamond" pitchFamily="18" charset="0"/>
            </a:endParaRPr>
          </a:p>
          <a:p>
            <a:r>
              <a:rPr lang="en-US" altLang="en-US" sz="1600" b="1" dirty="0">
                <a:latin typeface="Garamond" pitchFamily="18" charset="0"/>
              </a:rPr>
              <a:t>8086</a:t>
            </a:r>
          </a:p>
          <a:p>
            <a:endParaRPr lang="en-US" altLang="en-US" sz="1600" b="1" dirty="0">
              <a:latin typeface="Garamond" pitchFamily="18" charset="0"/>
            </a:endParaRPr>
          </a:p>
          <a:p>
            <a:r>
              <a:rPr lang="en-US" altLang="en-US" sz="1600" b="1" dirty="0">
                <a:latin typeface="Garamond" pitchFamily="18" charset="0"/>
              </a:rPr>
              <a:t>80286</a:t>
            </a:r>
          </a:p>
          <a:p>
            <a:endParaRPr lang="en-US" altLang="en-US" sz="1600" b="1" dirty="0">
              <a:latin typeface="Garamond" pitchFamily="18" charset="0"/>
            </a:endParaRPr>
          </a:p>
          <a:p>
            <a:r>
              <a:rPr lang="en-US" altLang="en-US" sz="1600" b="1" dirty="0">
                <a:latin typeface="Garamond" pitchFamily="18" charset="0"/>
              </a:rPr>
              <a:t>80386dx</a:t>
            </a:r>
          </a:p>
          <a:p>
            <a:endParaRPr lang="en-US" altLang="en-US" sz="1600" b="1" dirty="0">
              <a:latin typeface="Garamond" pitchFamily="18" charset="0"/>
            </a:endParaRPr>
          </a:p>
          <a:p>
            <a:r>
              <a:rPr lang="en-US" altLang="en-US" sz="1600" b="1" dirty="0">
                <a:latin typeface="Garamond" pitchFamily="18" charset="0"/>
              </a:rPr>
              <a:t>80486</a:t>
            </a:r>
          </a:p>
          <a:p>
            <a:endParaRPr lang="en-US" altLang="en-US" sz="1600" b="1" dirty="0">
              <a:latin typeface="Garamond" pitchFamily="18" charset="0"/>
            </a:endParaRPr>
          </a:p>
          <a:p>
            <a:r>
              <a:rPr lang="en-US" altLang="en-US" sz="1600" b="1" dirty="0">
                <a:latin typeface="Garamond" pitchFamily="18" charset="0"/>
              </a:rPr>
              <a:t>80586/Pentium (Pro)</a:t>
            </a:r>
          </a:p>
          <a:p>
            <a:endParaRPr lang="en-US" altLang="en-US" sz="1600" b="1" dirty="0">
              <a:latin typeface="Garamond" pitchFamily="18" charset="0"/>
            </a:endParaRPr>
          </a:p>
          <a:p>
            <a:r>
              <a:rPr lang="en-US" altLang="en-US" sz="1600" b="1" dirty="0">
                <a:latin typeface="Garamond" pitchFamily="18" charset="0"/>
              </a:rPr>
              <a:t>Intel/AMD 64 bit</a:t>
            </a:r>
          </a:p>
        </p:txBody>
      </p:sp>
      <p:sp>
        <p:nvSpPr>
          <p:cNvPr id="9221" name="Text Box 1047"/>
          <p:cNvSpPr txBox="1">
            <a:spLocks noChangeArrowheads="1"/>
          </p:cNvSpPr>
          <p:nvPr/>
        </p:nvSpPr>
        <p:spPr bwMode="auto">
          <a:xfrm>
            <a:off x="3027953" y="2076450"/>
            <a:ext cx="99418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600" b="1" dirty="0">
                <a:solidFill>
                  <a:srgbClr val="000099"/>
                </a:solidFill>
                <a:latin typeface="Garamond" pitchFamily="18" charset="0"/>
              </a:rPr>
              <a:t>Data Bus</a:t>
            </a:r>
            <a:endParaRPr lang="en-US" altLang="en-US" sz="1600" dirty="0">
              <a:solidFill>
                <a:srgbClr val="000099"/>
              </a:solidFill>
              <a:latin typeface="Garamond" pitchFamily="18" charset="0"/>
            </a:endParaRPr>
          </a:p>
          <a:p>
            <a:pPr algn="ctr"/>
            <a:endParaRPr lang="en-US" altLang="en-US" sz="1600" dirty="0">
              <a:latin typeface="Garamond" pitchFamily="18" charset="0"/>
            </a:endParaRPr>
          </a:p>
          <a:p>
            <a:pPr algn="ctr"/>
            <a:r>
              <a:rPr lang="en-US" altLang="en-US" sz="1600" b="1" dirty="0">
                <a:latin typeface="Garamond" pitchFamily="18" charset="0"/>
              </a:rPr>
              <a:t>8</a:t>
            </a:r>
          </a:p>
          <a:p>
            <a:pPr algn="ctr"/>
            <a:endParaRPr lang="en-US" altLang="en-US" sz="1600" b="1" dirty="0">
              <a:latin typeface="Garamond" pitchFamily="18" charset="0"/>
            </a:endParaRPr>
          </a:p>
          <a:p>
            <a:pPr algn="ctr"/>
            <a:r>
              <a:rPr lang="en-US" altLang="en-US" sz="1600" b="1" dirty="0">
                <a:latin typeface="Garamond" pitchFamily="18" charset="0"/>
              </a:rPr>
              <a:t>16</a:t>
            </a:r>
          </a:p>
          <a:p>
            <a:pPr algn="ctr"/>
            <a:endParaRPr lang="en-US" altLang="en-US" sz="1600" b="1" dirty="0">
              <a:latin typeface="Garamond" pitchFamily="18" charset="0"/>
            </a:endParaRPr>
          </a:p>
          <a:p>
            <a:pPr algn="ctr"/>
            <a:r>
              <a:rPr lang="en-US" altLang="en-US" sz="1600" b="1" dirty="0">
                <a:latin typeface="Garamond" pitchFamily="18" charset="0"/>
              </a:rPr>
              <a:t>16</a:t>
            </a:r>
          </a:p>
          <a:p>
            <a:pPr algn="ctr"/>
            <a:endParaRPr lang="en-US" altLang="en-US" sz="1600" b="1" dirty="0">
              <a:latin typeface="Garamond" pitchFamily="18" charset="0"/>
            </a:endParaRPr>
          </a:p>
          <a:p>
            <a:pPr algn="ctr"/>
            <a:r>
              <a:rPr lang="en-US" altLang="en-US" sz="1600" b="1" dirty="0">
                <a:latin typeface="Garamond" pitchFamily="18" charset="0"/>
              </a:rPr>
              <a:t>32</a:t>
            </a:r>
          </a:p>
          <a:p>
            <a:pPr algn="ctr"/>
            <a:endParaRPr lang="en-US" altLang="en-US" sz="1600" b="1" dirty="0">
              <a:latin typeface="Garamond" pitchFamily="18" charset="0"/>
            </a:endParaRPr>
          </a:p>
          <a:p>
            <a:pPr algn="ctr"/>
            <a:r>
              <a:rPr lang="en-US" altLang="en-US" sz="1600" b="1" dirty="0">
                <a:latin typeface="Garamond" pitchFamily="18" charset="0"/>
              </a:rPr>
              <a:t>32</a:t>
            </a:r>
          </a:p>
          <a:p>
            <a:pPr algn="ctr"/>
            <a:endParaRPr lang="en-US" altLang="en-US" sz="1600" b="1" dirty="0">
              <a:latin typeface="Garamond" pitchFamily="18" charset="0"/>
            </a:endParaRPr>
          </a:p>
          <a:p>
            <a:pPr algn="ctr"/>
            <a:r>
              <a:rPr lang="en-US" altLang="en-US" sz="1600" b="1" dirty="0">
                <a:latin typeface="Garamond" pitchFamily="18" charset="0"/>
              </a:rPr>
              <a:t>64</a:t>
            </a:r>
          </a:p>
          <a:p>
            <a:pPr algn="ctr"/>
            <a:endParaRPr lang="en-US" altLang="en-US" sz="1600" b="1" dirty="0">
              <a:latin typeface="Garamond" pitchFamily="18" charset="0"/>
            </a:endParaRPr>
          </a:p>
          <a:p>
            <a:pPr algn="ctr"/>
            <a:r>
              <a:rPr lang="en-US" altLang="en-US" sz="1600" b="1" dirty="0">
                <a:latin typeface="Garamond" pitchFamily="18" charset="0"/>
              </a:rPr>
              <a:t>64</a:t>
            </a:r>
          </a:p>
        </p:txBody>
      </p:sp>
      <p:sp>
        <p:nvSpPr>
          <p:cNvPr id="9222" name="Text Box 1048"/>
          <p:cNvSpPr txBox="1">
            <a:spLocks noChangeArrowheads="1"/>
          </p:cNvSpPr>
          <p:nvPr/>
        </p:nvSpPr>
        <p:spPr bwMode="auto">
          <a:xfrm>
            <a:off x="4292435" y="2076450"/>
            <a:ext cx="1275093"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600" b="1" dirty="0">
                <a:solidFill>
                  <a:srgbClr val="000099"/>
                </a:solidFill>
                <a:latin typeface="Garamond" pitchFamily="18" charset="0"/>
              </a:rPr>
              <a:t>Address Bus</a:t>
            </a:r>
            <a:endParaRPr lang="en-US" altLang="en-US" sz="1600" dirty="0">
              <a:solidFill>
                <a:srgbClr val="000099"/>
              </a:solidFill>
              <a:latin typeface="Garamond" pitchFamily="18" charset="0"/>
            </a:endParaRPr>
          </a:p>
          <a:p>
            <a:pPr algn="ctr"/>
            <a:endParaRPr lang="en-US" altLang="en-US" sz="1600" dirty="0">
              <a:solidFill>
                <a:srgbClr val="000099"/>
              </a:solidFill>
              <a:latin typeface="Garamond" pitchFamily="18" charset="0"/>
            </a:endParaRPr>
          </a:p>
          <a:p>
            <a:pPr algn="ctr"/>
            <a:r>
              <a:rPr lang="en-US" altLang="en-US" sz="1600" b="1" dirty="0">
                <a:latin typeface="Garamond" pitchFamily="18" charset="0"/>
              </a:rPr>
              <a:t>20</a:t>
            </a:r>
          </a:p>
          <a:p>
            <a:pPr algn="ctr"/>
            <a:endParaRPr lang="en-US" altLang="en-US" sz="1600" b="1" dirty="0">
              <a:latin typeface="Garamond" pitchFamily="18" charset="0"/>
            </a:endParaRPr>
          </a:p>
          <a:p>
            <a:pPr algn="ctr"/>
            <a:r>
              <a:rPr lang="en-US" altLang="en-US" sz="1600" b="1" dirty="0">
                <a:latin typeface="Garamond" pitchFamily="18" charset="0"/>
              </a:rPr>
              <a:t>20</a:t>
            </a:r>
          </a:p>
          <a:p>
            <a:pPr algn="ctr"/>
            <a:endParaRPr lang="en-US" altLang="en-US" sz="1600" b="1" dirty="0">
              <a:latin typeface="Garamond" pitchFamily="18" charset="0"/>
            </a:endParaRPr>
          </a:p>
          <a:p>
            <a:pPr algn="ctr"/>
            <a:r>
              <a:rPr lang="en-US" altLang="en-US" sz="1600" b="1" dirty="0">
                <a:latin typeface="Garamond" pitchFamily="18" charset="0"/>
              </a:rPr>
              <a:t>24</a:t>
            </a:r>
          </a:p>
          <a:p>
            <a:pPr algn="ctr"/>
            <a:endParaRPr lang="en-US" altLang="en-US" sz="1600" b="1" dirty="0">
              <a:latin typeface="Garamond" pitchFamily="18" charset="0"/>
            </a:endParaRPr>
          </a:p>
          <a:p>
            <a:pPr algn="ctr"/>
            <a:r>
              <a:rPr lang="en-US" altLang="en-US" sz="1600" b="1" dirty="0">
                <a:latin typeface="Garamond" pitchFamily="18" charset="0"/>
              </a:rPr>
              <a:t>32</a:t>
            </a:r>
          </a:p>
          <a:p>
            <a:pPr algn="ctr"/>
            <a:endParaRPr lang="en-US" altLang="en-US" sz="1600" b="1" dirty="0">
              <a:latin typeface="Garamond" pitchFamily="18" charset="0"/>
            </a:endParaRPr>
          </a:p>
          <a:p>
            <a:pPr algn="ctr"/>
            <a:r>
              <a:rPr lang="en-US" altLang="en-US" sz="1600" b="1" dirty="0">
                <a:latin typeface="Garamond" pitchFamily="18" charset="0"/>
              </a:rPr>
              <a:t>32</a:t>
            </a:r>
          </a:p>
          <a:p>
            <a:pPr algn="ctr"/>
            <a:endParaRPr lang="en-US" altLang="en-US" sz="1600" b="1" dirty="0">
              <a:latin typeface="Garamond" pitchFamily="18" charset="0"/>
            </a:endParaRPr>
          </a:p>
          <a:p>
            <a:pPr algn="ctr"/>
            <a:r>
              <a:rPr lang="en-US" altLang="en-US" sz="1600" b="1" dirty="0">
                <a:latin typeface="Garamond" pitchFamily="18" charset="0"/>
              </a:rPr>
              <a:t>32</a:t>
            </a:r>
          </a:p>
          <a:p>
            <a:pPr algn="ctr"/>
            <a:endParaRPr lang="en-US" altLang="en-US" sz="1600" b="1" dirty="0">
              <a:latin typeface="Garamond" pitchFamily="18" charset="0"/>
            </a:endParaRPr>
          </a:p>
          <a:p>
            <a:pPr algn="ctr"/>
            <a:r>
              <a:rPr lang="en-US" altLang="en-US" sz="1600" b="1" dirty="0">
                <a:latin typeface="Garamond" pitchFamily="18" charset="0"/>
              </a:rPr>
              <a:t>40</a:t>
            </a:r>
          </a:p>
        </p:txBody>
      </p:sp>
      <p:sp>
        <p:nvSpPr>
          <p:cNvPr id="9223" name="Text Box 1049"/>
          <p:cNvSpPr txBox="1">
            <a:spLocks noChangeArrowheads="1"/>
          </p:cNvSpPr>
          <p:nvPr/>
        </p:nvSpPr>
        <p:spPr bwMode="auto">
          <a:xfrm>
            <a:off x="5686425" y="2076450"/>
            <a:ext cx="2864246"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dirty="0">
                <a:solidFill>
                  <a:srgbClr val="000099"/>
                </a:solidFill>
                <a:latin typeface="Garamond" pitchFamily="18" charset="0"/>
              </a:rPr>
              <a:t>Maximum addressing memory</a:t>
            </a:r>
          </a:p>
          <a:p>
            <a:endParaRPr lang="en-US" altLang="en-US" sz="1600" b="1" dirty="0">
              <a:solidFill>
                <a:srgbClr val="000099"/>
              </a:solidFill>
              <a:latin typeface="Garamond" pitchFamily="18" charset="0"/>
            </a:endParaRPr>
          </a:p>
          <a:p>
            <a:r>
              <a:rPr lang="en-US" altLang="en-US" sz="1600" b="1" dirty="0">
                <a:latin typeface="Garamond" pitchFamily="18" charset="0"/>
              </a:rPr>
              <a:t>1,048,576 	(1MB)</a:t>
            </a:r>
          </a:p>
          <a:p>
            <a:endParaRPr lang="en-US" altLang="en-US" sz="1600" b="1" dirty="0">
              <a:latin typeface="Garamond" pitchFamily="18" charset="0"/>
            </a:endParaRPr>
          </a:p>
          <a:p>
            <a:r>
              <a:rPr lang="en-US" altLang="en-US" sz="1600" b="1" dirty="0">
                <a:latin typeface="Garamond" pitchFamily="18" charset="0"/>
              </a:rPr>
              <a:t>1,048,576 	(1MB)</a:t>
            </a:r>
          </a:p>
          <a:p>
            <a:endParaRPr lang="en-US" altLang="en-US" sz="1600" b="1" dirty="0">
              <a:latin typeface="Garamond" pitchFamily="18" charset="0"/>
            </a:endParaRPr>
          </a:p>
          <a:p>
            <a:r>
              <a:rPr lang="en-US" altLang="en-US" sz="1600" b="1" dirty="0">
                <a:latin typeface="Garamond" pitchFamily="18" charset="0"/>
              </a:rPr>
              <a:t>16,777,21	(16MB)</a:t>
            </a:r>
          </a:p>
          <a:p>
            <a:endParaRPr lang="en-US" altLang="en-US" sz="1600" b="1" dirty="0">
              <a:latin typeface="Garamond" pitchFamily="18" charset="0"/>
            </a:endParaRPr>
          </a:p>
          <a:p>
            <a:r>
              <a:rPr lang="en-US" altLang="en-US" sz="1600" b="1" dirty="0">
                <a:latin typeface="Garamond" pitchFamily="18" charset="0"/>
              </a:rPr>
              <a:t>4,294,976,296  (4GB)</a:t>
            </a:r>
          </a:p>
          <a:p>
            <a:endParaRPr lang="en-US" altLang="en-US" sz="1600" b="1" dirty="0">
              <a:latin typeface="Garamond" pitchFamily="18" charset="0"/>
            </a:endParaRPr>
          </a:p>
          <a:p>
            <a:r>
              <a:rPr lang="en-US" altLang="en-US" sz="1600" b="1" dirty="0">
                <a:latin typeface="Garamond" pitchFamily="18" charset="0"/>
              </a:rPr>
              <a:t>4,294,976,296  (4GB)</a:t>
            </a:r>
          </a:p>
          <a:p>
            <a:endParaRPr lang="en-US" altLang="en-US" sz="1600" b="1" dirty="0">
              <a:latin typeface="Garamond" pitchFamily="18" charset="0"/>
            </a:endParaRPr>
          </a:p>
          <a:p>
            <a:r>
              <a:rPr lang="en-US" altLang="en-US" sz="1600" b="1" dirty="0">
                <a:latin typeface="Garamond" pitchFamily="18" charset="0"/>
              </a:rPr>
              <a:t>4,294,976,296  (4GB)</a:t>
            </a:r>
          </a:p>
          <a:p>
            <a:endParaRPr lang="en-US" altLang="en-US" sz="1600" b="1" dirty="0">
              <a:latin typeface="Garamond" pitchFamily="18" charset="0"/>
            </a:endParaRPr>
          </a:p>
          <a:p>
            <a:r>
              <a:rPr lang="en-US" sz="1600" b="1" dirty="0">
                <a:latin typeface="Garamond" panose="02020404030301010803" pitchFamily="18" charset="0"/>
              </a:rPr>
              <a:t>1,099,511,627,776 (1TB)</a:t>
            </a:r>
            <a:endParaRPr lang="en-US" altLang="en-US" sz="1600" b="1" dirty="0">
              <a:latin typeface="Garamond" pitchFamily="18" charset="0"/>
            </a:endParaRPr>
          </a:p>
        </p:txBody>
      </p:sp>
      <p:sp>
        <p:nvSpPr>
          <p:cNvPr id="9224" name="Line 1050"/>
          <p:cNvSpPr>
            <a:spLocks noChangeShapeType="1"/>
          </p:cNvSpPr>
          <p:nvPr/>
        </p:nvSpPr>
        <p:spPr bwMode="auto">
          <a:xfrm>
            <a:off x="784225" y="2446338"/>
            <a:ext cx="7467600" cy="0"/>
          </a:xfrm>
          <a:prstGeom prst="line">
            <a:avLst/>
          </a:prstGeom>
          <a:noFill/>
          <a:ln w="57150" cmpd="thickThin">
            <a:solidFill>
              <a:srgbClr val="660033"/>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Rectangle 1"/>
          <p:cNvSpPr/>
          <p:nvPr/>
        </p:nvSpPr>
        <p:spPr>
          <a:xfrm>
            <a:off x="784226" y="6027093"/>
            <a:ext cx="7173912" cy="646331"/>
          </a:xfrm>
          <a:prstGeom prst="rect">
            <a:avLst/>
          </a:prstGeom>
        </p:spPr>
        <p:txBody>
          <a:bodyPr wrap="square">
            <a:spAutoFit/>
          </a:bodyPr>
          <a:lstStyle/>
          <a:p>
            <a:r>
              <a:rPr lang="en-US" sz="1800" b="1" dirty="0">
                <a:latin typeface="Garamond" panose="02020404030301010803" pitchFamily="18" charset="0"/>
              </a:rPr>
              <a:t>http://www.tomshardware.com/reviews/processor-cpu-apu-specifications-upgrade,3566-2.html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691A11BF-3177-409F-83D0-01FFC01AE42F}" type="slidenum">
              <a:rPr lang="en-US" altLang="en-US" sz="1400"/>
              <a:pPr/>
              <a:t>8</a:t>
            </a:fld>
            <a:endParaRPr lang="en-US" altLang="en-US" sz="1000"/>
          </a:p>
        </p:txBody>
      </p:sp>
      <p:sp>
        <p:nvSpPr>
          <p:cNvPr id="10243" name="Rectangle 2"/>
          <p:cNvSpPr>
            <a:spLocks noGrp="1" noChangeArrowheads="1"/>
          </p:cNvSpPr>
          <p:nvPr>
            <p:ph type="title"/>
          </p:nvPr>
        </p:nvSpPr>
        <p:spPr/>
        <p:txBody>
          <a:bodyPr/>
          <a:lstStyle/>
          <a:p>
            <a:r>
              <a:rPr lang="en-US" altLang="en-US" sz="3300" dirty="0">
                <a:latin typeface="Garamond" pitchFamily="18" charset="0"/>
              </a:rPr>
              <a:t>Microprocessor’s registers</a:t>
            </a:r>
            <a:endParaRPr lang="en-US" altLang="en-US" dirty="0">
              <a:latin typeface="Garamond" pitchFamily="18" charset="0"/>
            </a:endParaRPr>
          </a:p>
        </p:txBody>
      </p:sp>
      <p:pic>
        <p:nvPicPr>
          <p:cNvPr id="10244" name="Picture 4" descr="R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485900"/>
            <a:ext cx="7924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Text Box 5"/>
          <p:cNvSpPr txBox="1">
            <a:spLocks noChangeArrowheads="1"/>
          </p:cNvSpPr>
          <p:nvPr/>
        </p:nvSpPr>
        <p:spPr bwMode="auto">
          <a:xfrm>
            <a:off x="7239000" y="5486400"/>
            <a:ext cx="1905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u="sng" dirty="0" err="1">
                <a:latin typeface="Garamond" pitchFamily="18" charset="0"/>
              </a:rPr>
              <a:t>Obs</a:t>
            </a:r>
            <a:r>
              <a:rPr lang="en-US" altLang="en-US" u="sng" dirty="0">
                <a:latin typeface="Garamond" pitchFamily="18" charset="0"/>
              </a:rPr>
              <a:t>:</a:t>
            </a:r>
            <a:endParaRPr lang="en-US" altLang="en-US" dirty="0">
              <a:latin typeface="Garamond" pitchFamily="18" charset="0"/>
            </a:endParaRPr>
          </a:p>
          <a:p>
            <a:r>
              <a:rPr lang="en-US" altLang="en-US" dirty="0">
                <a:latin typeface="Garamond" pitchFamily="18" charset="0"/>
              </a:rPr>
              <a:t>32 bit registers do not appear for 8086, 8088, 80286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89278474-07AE-4D8F-AA78-E832738F7B0D}" type="slidenum">
              <a:rPr lang="en-US" altLang="en-US" sz="1400"/>
              <a:pPr/>
              <a:t>9</a:t>
            </a:fld>
            <a:endParaRPr lang="en-US" altLang="en-US" sz="1000"/>
          </a:p>
        </p:txBody>
      </p:sp>
      <p:sp>
        <p:nvSpPr>
          <p:cNvPr id="11267" name="Rectangle 2"/>
          <p:cNvSpPr>
            <a:spLocks noGrp="1" noChangeArrowheads="1"/>
          </p:cNvSpPr>
          <p:nvPr>
            <p:ph type="title"/>
          </p:nvPr>
        </p:nvSpPr>
        <p:spPr/>
        <p:txBody>
          <a:bodyPr/>
          <a:lstStyle/>
          <a:p>
            <a:r>
              <a:rPr lang="en-US" altLang="en-US" sz="3300" dirty="0">
                <a:latin typeface="Garamond" pitchFamily="18" charset="0"/>
              </a:rPr>
              <a:t>General purpose registers</a:t>
            </a:r>
            <a:endParaRPr lang="en-US" altLang="en-US" dirty="0">
              <a:latin typeface="Garamond" pitchFamily="18" charset="0"/>
            </a:endParaRPr>
          </a:p>
        </p:txBody>
      </p:sp>
      <p:grpSp>
        <p:nvGrpSpPr>
          <p:cNvPr id="11268" name="Group 78"/>
          <p:cNvGrpSpPr>
            <a:grpSpLocks/>
          </p:cNvGrpSpPr>
          <p:nvPr/>
        </p:nvGrpSpPr>
        <p:grpSpPr bwMode="auto">
          <a:xfrm>
            <a:off x="2333625" y="1971675"/>
            <a:ext cx="4476754" cy="4283075"/>
            <a:chOff x="1470" y="1242"/>
            <a:chExt cx="2820" cy="2698"/>
          </a:xfrm>
        </p:grpSpPr>
        <p:sp>
          <p:nvSpPr>
            <p:cNvPr id="11269" name="Text Box 4"/>
            <p:cNvSpPr txBox="1">
              <a:spLocks noChangeArrowheads="1"/>
            </p:cNvSpPr>
            <p:nvPr/>
          </p:nvSpPr>
          <p:spPr bwMode="auto">
            <a:xfrm>
              <a:off x="1798" y="3610"/>
              <a:ext cx="2424"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u="sng" dirty="0" err="1">
                  <a:latin typeface="Garamond" pitchFamily="18" charset="0"/>
                </a:rPr>
                <a:t>Obs</a:t>
              </a:r>
              <a:r>
                <a:rPr lang="en-US" altLang="en-US" sz="1400" u="sng" dirty="0">
                  <a:latin typeface="Garamond" pitchFamily="18" charset="0"/>
                </a:rPr>
                <a:t>:</a:t>
              </a:r>
              <a:endParaRPr lang="en-US" altLang="en-US" sz="1400" dirty="0">
                <a:latin typeface="Garamond" pitchFamily="18" charset="0"/>
              </a:endParaRPr>
            </a:p>
            <a:p>
              <a:r>
                <a:rPr lang="en-US" altLang="en-US" sz="1400" dirty="0">
                  <a:latin typeface="Garamond" pitchFamily="18" charset="0"/>
                </a:rPr>
                <a:t>32 bit registers do not appear for 8086, 8088, 80286 </a:t>
              </a:r>
            </a:p>
          </p:txBody>
        </p:sp>
        <p:grpSp>
          <p:nvGrpSpPr>
            <p:cNvPr id="11270" name="Group 42"/>
            <p:cNvGrpSpPr>
              <a:grpSpLocks/>
            </p:cNvGrpSpPr>
            <p:nvPr/>
          </p:nvGrpSpPr>
          <p:grpSpPr bwMode="auto">
            <a:xfrm>
              <a:off x="1470" y="1242"/>
              <a:ext cx="2807" cy="1126"/>
              <a:chOff x="871" y="1992"/>
              <a:chExt cx="2807" cy="1126"/>
            </a:xfrm>
          </p:grpSpPr>
          <p:sp>
            <p:nvSpPr>
              <p:cNvPr id="11300" name="Text Box 32"/>
              <p:cNvSpPr txBox="1">
                <a:spLocks noChangeArrowheads="1"/>
              </p:cNvSpPr>
              <p:nvPr/>
            </p:nvSpPr>
            <p:spPr bwMode="auto">
              <a:xfrm>
                <a:off x="2950" y="2893"/>
                <a:ext cx="657"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dirty="0">
                    <a:latin typeface="Garamond" pitchFamily="18" charset="0"/>
                  </a:rPr>
                  <a:t>Base Index</a:t>
                </a:r>
              </a:p>
            </p:txBody>
          </p:sp>
          <p:grpSp>
            <p:nvGrpSpPr>
              <p:cNvPr id="11301" name="Group 41"/>
              <p:cNvGrpSpPr>
                <a:grpSpLocks/>
              </p:cNvGrpSpPr>
              <p:nvPr/>
            </p:nvGrpSpPr>
            <p:grpSpPr bwMode="auto">
              <a:xfrm>
                <a:off x="871" y="1992"/>
                <a:ext cx="2807" cy="1126"/>
                <a:chOff x="871" y="1992"/>
                <a:chExt cx="2807" cy="1126"/>
              </a:xfrm>
            </p:grpSpPr>
            <p:grpSp>
              <p:nvGrpSpPr>
                <p:cNvPr id="11302" name="Group 12"/>
                <p:cNvGrpSpPr>
                  <a:grpSpLocks/>
                </p:cNvGrpSpPr>
                <p:nvPr/>
              </p:nvGrpSpPr>
              <p:grpSpPr bwMode="auto">
                <a:xfrm>
                  <a:off x="1223" y="2431"/>
                  <a:ext cx="1657" cy="239"/>
                  <a:chOff x="1223" y="3207"/>
                  <a:chExt cx="1657" cy="239"/>
                </a:xfrm>
              </p:grpSpPr>
              <p:grpSp>
                <p:nvGrpSpPr>
                  <p:cNvPr id="11329" name="Group 8"/>
                  <p:cNvGrpSpPr>
                    <a:grpSpLocks/>
                  </p:cNvGrpSpPr>
                  <p:nvPr/>
                </p:nvGrpSpPr>
                <p:grpSpPr bwMode="auto">
                  <a:xfrm>
                    <a:off x="2047" y="3207"/>
                    <a:ext cx="833" cy="239"/>
                    <a:chOff x="2047" y="3207"/>
                    <a:chExt cx="833" cy="239"/>
                  </a:xfrm>
                </p:grpSpPr>
                <p:sp>
                  <p:nvSpPr>
                    <p:cNvPr id="11331" name="Rectangle 5"/>
                    <p:cNvSpPr>
                      <a:spLocks noChangeArrowheads="1"/>
                    </p:cNvSpPr>
                    <p:nvPr/>
                  </p:nvSpPr>
                  <p:spPr bwMode="auto">
                    <a:xfrm>
                      <a:off x="2463" y="3207"/>
                      <a:ext cx="417"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1332" name="Rectangle 7"/>
                    <p:cNvSpPr>
                      <a:spLocks noChangeArrowheads="1"/>
                    </p:cNvSpPr>
                    <p:nvPr/>
                  </p:nvSpPr>
                  <p:spPr bwMode="auto">
                    <a:xfrm>
                      <a:off x="2047" y="3207"/>
                      <a:ext cx="417"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grpSp>
              <p:sp>
                <p:nvSpPr>
                  <p:cNvPr id="11330" name="Rectangle 10"/>
                  <p:cNvSpPr>
                    <a:spLocks noChangeArrowheads="1"/>
                  </p:cNvSpPr>
                  <p:nvPr/>
                </p:nvSpPr>
                <p:spPr bwMode="auto">
                  <a:xfrm>
                    <a:off x="1223" y="3207"/>
                    <a:ext cx="825"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grpSp>
            <p:grpSp>
              <p:nvGrpSpPr>
                <p:cNvPr id="11303" name="Group 13"/>
                <p:cNvGrpSpPr>
                  <a:grpSpLocks/>
                </p:cNvGrpSpPr>
                <p:nvPr/>
              </p:nvGrpSpPr>
              <p:grpSpPr bwMode="auto">
                <a:xfrm>
                  <a:off x="1223" y="2879"/>
                  <a:ext cx="1657" cy="239"/>
                  <a:chOff x="1223" y="3207"/>
                  <a:chExt cx="1657" cy="239"/>
                </a:xfrm>
              </p:grpSpPr>
              <p:grpSp>
                <p:nvGrpSpPr>
                  <p:cNvPr id="11325" name="Group 14"/>
                  <p:cNvGrpSpPr>
                    <a:grpSpLocks/>
                  </p:cNvGrpSpPr>
                  <p:nvPr/>
                </p:nvGrpSpPr>
                <p:grpSpPr bwMode="auto">
                  <a:xfrm>
                    <a:off x="2047" y="3207"/>
                    <a:ext cx="833" cy="239"/>
                    <a:chOff x="2047" y="3207"/>
                    <a:chExt cx="833" cy="239"/>
                  </a:xfrm>
                </p:grpSpPr>
                <p:sp>
                  <p:nvSpPr>
                    <p:cNvPr id="11327" name="Rectangle 15"/>
                    <p:cNvSpPr>
                      <a:spLocks noChangeArrowheads="1"/>
                    </p:cNvSpPr>
                    <p:nvPr/>
                  </p:nvSpPr>
                  <p:spPr bwMode="auto">
                    <a:xfrm>
                      <a:off x="2463" y="3207"/>
                      <a:ext cx="417"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1328" name="Rectangle 16"/>
                    <p:cNvSpPr>
                      <a:spLocks noChangeArrowheads="1"/>
                    </p:cNvSpPr>
                    <p:nvPr/>
                  </p:nvSpPr>
                  <p:spPr bwMode="auto">
                    <a:xfrm>
                      <a:off x="2047" y="3207"/>
                      <a:ext cx="417"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grpSp>
              <p:sp>
                <p:nvSpPr>
                  <p:cNvPr id="11326" name="Rectangle 17"/>
                  <p:cNvSpPr>
                    <a:spLocks noChangeArrowheads="1"/>
                  </p:cNvSpPr>
                  <p:nvPr/>
                </p:nvSpPr>
                <p:spPr bwMode="auto">
                  <a:xfrm>
                    <a:off x="1223" y="3207"/>
                    <a:ext cx="825"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grpSp>
            <p:grpSp>
              <p:nvGrpSpPr>
                <p:cNvPr id="11304" name="Group 21"/>
                <p:cNvGrpSpPr>
                  <a:grpSpLocks/>
                </p:cNvGrpSpPr>
                <p:nvPr/>
              </p:nvGrpSpPr>
              <p:grpSpPr bwMode="auto">
                <a:xfrm>
                  <a:off x="1215" y="1992"/>
                  <a:ext cx="1665" cy="192"/>
                  <a:chOff x="1215" y="2128"/>
                  <a:chExt cx="1665" cy="192"/>
                </a:xfrm>
              </p:grpSpPr>
              <p:sp>
                <p:nvSpPr>
                  <p:cNvPr id="11323" name="Line 18"/>
                  <p:cNvSpPr>
                    <a:spLocks noChangeShapeType="1"/>
                  </p:cNvSpPr>
                  <p:nvPr/>
                </p:nvSpPr>
                <p:spPr bwMode="auto">
                  <a:xfrm flipV="1">
                    <a:off x="1215" y="2272"/>
                    <a:ext cx="1665"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24" name="Text Box 20"/>
                  <p:cNvSpPr txBox="1">
                    <a:spLocks noChangeArrowheads="1"/>
                  </p:cNvSpPr>
                  <p:nvPr/>
                </p:nvSpPr>
                <p:spPr bwMode="auto">
                  <a:xfrm>
                    <a:off x="1843" y="2128"/>
                    <a:ext cx="41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32 bi</a:t>
                    </a:r>
                    <a:r>
                      <a:rPr lang="ro-RO" altLang="en-US" sz="1400" b="1">
                        <a:latin typeface="Garamond" pitchFamily="18" charset="0"/>
                      </a:rPr>
                      <a:t>ţi</a:t>
                    </a:r>
                    <a:endParaRPr lang="en-US" altLang="en-US">
                      <a:latin typeface="Garamond" pitchFamily="18" charset="0"/>
                    </a:endParaRPr>
                  </a:p>
                </p:txBody>
              </p:sp>
            </p:grpSp>
            <p:grpSp>
              <p:nvGrpSpPr>
                <p:cNvPr id="11305" name="Group 23"/>
                <p:cNvGrpSpPr>
                  <a:grpSpLocks/>
                </p:cNvGrpSpPr>
                <p:nvPr/>
              </p:nvGrpSpPr>
              <p:grpSpPr bwMode="auto">
                <a:xfrm>
                  <a:off x="2046" y="2208"/>
                  <a:ext cx="834" cy="192"/>
                  <a:chOff x="2046" y="2208"/>
                  <a:chExt cx="834" cy="192"/>
                </a:xfrm>
              </p:grpSpPr>
              <p:sp>
                <p:nvSpPr>
                  <p:cNvPr id="11321" name="Text Box 19"/>
                  <p:cNvSpPr txBox="1">
                    <a:spLocks noChangeArrowheads="1"/>
                  </p:cNvSpPr>
                  <p:nvPr/>
                </p:nvSpPr>
                <p:spPr bwMode="auto">
                  <a:xfrm>
                    <a:off x="2327" y="2208"/>
                    <a:ext cx="26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AX</a:t>
                    </a:r>
                    <a:endParaRPr lang="en-US" altLang="en-US">
                      <a:latin typeface="Garamond" pitchFamily="18" charset="0"/>
                    </a:endParaRPr>
                  </a:p>
                </p:txBody>
              </p:sp>
              <p:sp>
                <p:nvSpPr>
                  <p:cNvPr id="11322" name="Line 22"/>
                  <p:cNvSpPr>
                    <a:spLocks noChangeShapeType="1"/>
                  </p:cNvSpPr>
                  <p:nvPr/>
                </p:nvSpPr>
                <p:spPr bwMode="auto">
                  <a:xfrm>
                    <a:off x="2046" y="2361"/>
                    <a:ext cx="834"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306" name="Group 28"/>
                <p:cNvGrpSpPr>
                  <a:grpSpLocks/>
                </p:cNvGrpSpPr>
                <p:nvPr/>
              </p:nvGrpSpPr>
              <p:grpSpPr bwMode="auto">
                <a:xfrm>
                  <a:off x="2142" y="2453"/>
                  <a:ext cx="661" cy="193"/>
                  <a:chOff x="2142" y="2453"/>
                  <a:chExt cx="661" cy="193"/>
                </a:xfrm>
              </p:grpSpPr>
              <p:sp>
                <p:nvSpPr>
                  <p:cNvPr id="11319" name="Text Box 24"/>
                  <p:cNvSpPr txBox="1">
                    <a:spLocks noChangeArrowheads="1"/>
                  </p:cNvSpPr>
                  <p:nvPr/>
                </p:nvSpPr>
                <p:spPr bwMode="auto">
                  <a:xfrm>
                    <a:off x="2142" y="2453"/>
                    <a:ext cx="28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AH</a:t>
                    </a:r>
                  </a:p>
                </p:txBody>
              </p:sp>
              <p:sp>
                <p:nvSpPr>
                  <p:cNvPr id="11320" name="Text Box 25"/>
                  <p:cNvSpPr txBox="1">
                    <a:spLocks noChangeArrowheads="1"/>
                  </p:cNvSpPr>
                  <p:nvPr/>
                </p:nvSpPr>
                <p:spPr bwMode="auto">
                  <a:xfrm>
                    <a:off x="2542" y="2454"/>
                    <a:ext cx="26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AL</a:t>
                    </a:r>
                  </a:p>
                </p:txBody>
              </p:sp>
            </p:grpSp>
            <p:sp>
              <p:nvSpPr>
                <p:cNvPr id="11307" name="Text Box 26"/>
                <p:cNvSpPr txBox="1">
                  <a:spLocks noChangeArrowheads="1"/>
                </p:cNvSpPr>
                <p:nvPr/>
              </p:nvSpPr>
              <p:spPr bwMode="auto">
                <a:xfrm>
                  <a:off x="871" y="2461"/>
                  <a:ext cx="34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EAX</a:t>
                  </a:r>
                </a:p>
              </p:txBody>
            </p:sp>
            <p:sp>
              <p:nvSpPr>
                <p:cNvPr id="11308" name="Text Box 27"/>
                <p:cNvSpPr txBox="1">
                  <a:spLocks noChangeArrowheads="1"/>
                </p:cNvSpPr>
                <p:nvPr/>
              </p:nvSpPr>
              <p:spPr bwMode="auto">
                <a:xfrm>
                  <a:off x="2942" y="2453"/>
                  <a:ext cx="736"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dirty="0">
                      <a:latin typeface="Garamond" pitchFamily="18" charset="0"/>
                    </a:rPr>
                    <a:t>Accumulator</a:t>
                  </a:r>
                </a:p>
              </p:txBody>
            </p:sp>
            <p:grpSp>
              <p:nvGrpSpPr>
                <p:cNvPr id="11309" name="Group 29"/>
                <p:cNvGrpSpPr>
                  <a:grpSpLocks/>
                </p:cNvGrpSpPr>
                <p:nvPr/>
              </p:nvGrpSpPr>
              <p:grpSpPr bwMode="auto">
                <a:xfrm>
                  <a:off x="2142" y="2901"/>
                  <a:ext cx="663" cy="193"/>
                  <a:chOff x="2142" y="2453"/>
                  <a:chExt cx="663" cy="193"/>
                </a:xfrm>
              </p:grpSpPr>
              <p:sp>
                <p:nvSpPr>
                  <p:cNvPr id="11317" name="Text Box 30"/>
                  <p:cNvSpPr txBox="1">
                    <a:spLocks noChangeArrowheads="1"/>
                  </p:cNvSpPr>
                  <p:nvPr/>
                </p:nvSpPr>
                <p:spPr bwMode="auto">
                  <a:xfrm>
                    <a:off x="2142" y="2453"/>
                    <a:ext cx="28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BH</a:t>
                    </a:r>
                  </a:p>
                </p:txBody>
              </p:sp>
              <p:sp>
                <p:nvSpPr>
                  <p:cNvPr id="11318" name="Text Box 31"/>
                  <p:cNvSpPr txBox="1">
                    <a:spLocks noChangeArrowheads="1"/>
                  </p:cNvSpPr>
                  <p:nvPr/>
                </p:nvSpPr>
                <p:spPr bwMode="auto">
                  <a:xfrm>
                    <a:off x="2542" y="2454"/>
                    <a:ext cx="26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BL</a:t>
                    </a:r>
                  </a:p>
                </p:txBody>
              </p:sp>
            </p:grpSp>
            <p:sp>
              <p:nvSpPr>
                <p:cNvPr id="11310" name="Text Box 33"/>
                <p:cNvSpPr txBox="1">
                  <a:spLocks noChangeArrowheads="1"/>
                </p:cNvSpPr>
                <p:nvPr/>
              </p:nvSpPr>
              <p:spPr bwMode="auto">
                <a:xfrm>
                  <a:off x="871" y="2893"/>
                  <a:ext cx="34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EBX</a:t>
                  </a:r>
                </a:p>
              </p:txBody>
            </p:sp>
            <p:grpSp>
              <p:nvGrpSpPr>
                <p:cNvPr id="11311" name="Group 34"/>
                <p:cNvGrpSpPr>
                  <a:grpSpLocks/>
                </p:cNvGrpSpPr>
                <p:nvPr/>
              </p:nvGrpSpPr>
              <p:grpSpPr bwMode="auto">
                <a:xfrm>
                  <a:off x="2046" y="2664"/>
                  <a:ext cx="834" cy="192"/>
                  <a:chOff x="2046" y="2208"/>
                  <a:chExt cx="834" cy="192"/>
                </a:xfrm>
              </p:grpSpPr>
              <p:sp>
                <p:nvSpPr>
                  <p:cNvPr id="11315" name="Text Box 35"/>
                  <p:cNvSpPr txBox="1">
                    <a:spLocks noChangeArrowheads="1"/>
                  </p:cNvSpPr>
                  <p:nvPr/>
                </p:nvSpPr>
                <p:spPr bwMode="auto">
                  <a:xfrm>
                    <a:off x="2327" y="2208"/>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BX</a:t>
                    </a:r>
                    <a:endParaRPr lang="en-US" altLang="en-US">
                      <a:latin typeface="Garamond" pitchFamily="18" charset="0"/>
                    </a:endParaRPr>
                  </a:p>
                </p:txBody>
              </p:sp>
              <p:sp>
                <p:nvSpPr>
                  <p:cNvPr id="11316" name="Line 36"/>
                  <p:cNvSpPr>
                    <a:spLocks noChangeShapeType="1"/>
                  </p:cNvSpPr>
                  <p:nvPr/>
                </p:nvSpPr>
                <p:spPr bwMode="auto">
                  <a:xfrm>
                    <a:off x="2046" y="2361"/>
                    <a:ext cx="834"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312" name="Line 38"/>
                <p:cNvSpPr>
                  <a:spLocks noChangeShapeType="1"/>
                </p:cNvSpPr>
                <p:nvPr/>
              </p:nvSpPr>
              <p:spPr bwMode="auto">
                <a:xfrm>
                  <a:off x="1215" y="2069"/>
                  <a:ext cx="0" cy="338"/>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13" name="Line 39"/>
                <p:cNvSpPr>
                  <a:spLocks noChangeShapeType="1"/>
                </p:cNvSpPr>
                <p:nvPr/>
              </p:nvSpPr>
              <p:spPr bwMode="auto">
                <a:xfrm>
                  <a:off x="2880" y="2057"/>
                  <a:ext cx="0" cy="338"/>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14" name="Line 40"/>
                <p:cNvSpPr>
                  <a:spLocks noChangeShapeType="1"/>
                </p:cNvSpPr>
                <p:nvPr/>
              </p:nvSpPr>
              <p:spPr bwMode="auto">
                <a:xfrm flipV="1">
                  <a:off x="2038" y="2168"/>
                  <a:ext cx="0" cy="232"/>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1271" name="Text Box 44"/>
            <p:cNvSpPr txBox="1">
              <a:spLocks noChangeArrowheads="1"/>
            </p:cNvSpPr>
            <p:nvPr/>
          </p:nvSpPr>
          <p:spPr bwMode="auto">
            <a:xfrm>
              <a:off x="3549" y="3335"/>
              <a:ext cx="741"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dirty="0">
                  <a:latin typeface="Garamond" pitchFamily="18" charset="0"/>
                </a:rPr>
                <a:t>Data register</a:t>
              </a:r>
            </a:p>
          </p:txBody>
        </p:sp>
        <p:grpSp>
          <p:nvGrpSpPr>
            <p:cNvPr id="11272" name="Group 46"/>
            <p:cNvGrpSpPr>
              <a:grpSpLocks/>
            </p:cNvGrpSpPr>
            <p:nvPr/>
          </p:nvGrpSpPr>
          <p:grpSpPr bwMode="auto">
            <a:xfrm>
              <a:off x="1822" y="2873"/>
              <a:ext cx="1657" cy="239"/>
              <a:chOff x="1223" y="3207"/>
              <a:chExt cx="1657" cy="239"/>
            </a:xfrm>
          </p:grpSpPr>
          <p:grpSp>
            <p:nvGrpSpPr>
              <p:cNvPr id="11296" name="Group 47"/>
              <p:cNvGrpSpPr>
                <a:grpSpLocks/>
              </p:cNvGrpSpPr>
              <p:nvPr/>
            </p:nvGrpSpPr>
            <p:grpSpPr bwMode="auto">
              <a:xfrm>
                <a:off x="2047" y="3207"/>
                <a:ext cx="833" cy="239"/>
                <a:chOff x="2047" y="3207"/>
                <a:chExt cx="833" cy="239"/>
              </a:xfrm>
            </p:grpSpPr>
            <p:sp>
              <p:nvSpPr>
                <p:cNvPr id="11298" name="Rectangle 48"/>
                <p:cNvSpPr>
                  <a:spLocks noChangeArrowheads="1"/>
                </p:cNvSpPr>
                <p:nvPr/>
              </p:nvSpPr>
              <p:spPr bwMode="auto">
                <a:xfrm>
                  <a:off x="2463" y="3207"/>
                  <a:ext cx="417"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1299" name="Rectangle 49"/>
                <p:cNvSpPr>
                  <a:spLocks noChangeArrowheads="1"/>
                </p:cNvSpPr>
                <p:nvPr/>
              </p:nvSpPr>
              <p:spPr bwMode="auto">
                <a:xfrm>
                  <a:off x="2047" y="3207"/>
                  <a:ext cx="417"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grpSp>
          <p:sp>
            <p:nvSpPr>
              <p:cNvPr id="11297" name="Rectangle 50"/>
              <p:cNvSpPr>
                <a:spLocks noChangeArrowheads="1"/>
              </p:cNvSpPr>
              <p:nvPr/>
            </p:nvSpPr>
            <p:spPr bwMode="auto">
              <a:xfrm>
                <a:off x="1223" y="3207"/>
                <a:ext cx="825"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grpSp>
        <p:grpSp>
          <p:nvGrpSpPr>
            <p:cNvPr id="11273" name="Group 51"/>
            <p:cNvGrpSpPr>
              <a:grpSpLocks/>
            </p:cNvGrpSpPr>
            <p:nvPr/>
          </p:nvGrpSpPr>
          <p:grpSpPr bwMode="auto">
            <a:xfrm>
              <a:off x="1822" y="3321"/>
              <a:ext cx="1657" cy="239"/>
              <a:chOff x="1223" y="3207"/>
              <a:chExt cx="1657" cy="239"/>
            </a:xfrm>
          </p:grpSpPr>
          <p:grpSp>
            <p:nvGrpSpPr>
              <p:cNvPr id="11292" name="Group 52"/>
              <p:cNvGrpSpPr>
                <a:grpSpLocks/>
              </p:cNvGrpSpPr>
              <p:nvPr/>
            </p:nvGrpSpPr>
            <p:grpSpPr bwMode="auto">
              <a:xfrm>
                <a:off x="2047" y="3207"/>
                <a:ext cx="833" cy="239"/>
                <a:chOff x="2047" y="3207"/>
                <a:chExt cx="833" cy="239"/>
              </a:xfrm>
            </p:grpSpPr>
            <p:sp>
              <p:nvSpPr>
                <p:cNvPr id="11294" name="Rectangle 53"/>
                <p:cNvSpPr>
                  <a:spLocks noChangeArrowheads="1"/>
                </p:cNvSpPr>
                <p:nvPr/>
              </p:nvSpPr>
              <p:spPr bwMode="auto">
                <a:xfrm>
                  <a:off x="2463" y="3207"/>
                  <a:ext cx="417"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1295" name="Rectangle 54"/>
                <p:cNvSpPr>
                  <a:spLocks noChangeArrowheads="1"/>
                </p:cNvSpPr>
                <p:nvPr/>
              </p:nvSpPr>
              <p:spPr bwMode="auto">
                <a:xfrm>
                  <a:off x="2047" y="3207"/>
                  <a:ext cx="417"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grpSp>
          <p:sp>
            <p:nvSpPr>
              <p:cNvPr id="11293" name="Rectangle 55"/>
              <p:cNvSpPr>
                <a:spLocks noChangeArrowheads="1"/>
              </p:cNvSpPr>
              <p:nvPr/>
            </p:nvSpPr>
            <p:spPr bwMode="auto">
              <a:xfrm>
                <a:off x="1223" y="3207"/>
                <a:ext cx="825"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grpSp>
        <p:sp>
          <p:nvSpPr>
            <p:cNvPr id="11274" name="Text Box 58"/>
            <p:cNvSpPr txBox="1">
              <a:spLocks noChangeArrowheads="1"/>
            </p:cNvSpPr>
            <p:nvPr/>
          </p:nvSpPr>
          <p:spPr bwMode="auto">
            <a:xfrm>
              <a:off x="2882" y="2466"/>
              <a:ext cx="40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16 bi</a:t>
              </a:r>
              <a:r>
                <a:rPr lang="ro-RO" altLang="en-US" sz="1400" b="1">
                  <a:latin typeface="Garamond" pitchFamily="18" charset="0"/>
                </a:rPr>
                <a:t>ţi</a:t>
              </a:r>
              <a:endParaRPr lang="en-US" altLang="en-US">
                <a:latin typeface="Garamond" pitchFamily="18" charset="0"/>
              </a:endParaRPr>
            </a:p>
          </p:txBody>
        </p:sp>
        <p:sp>
          <p:nvSpPr>
            <p:cNvPr id="11275" name="Text Box 60"/>
            <p:cNvSpPr txBox="1">
              <a:spLocks noChangeArrowheads="1"/>
            </p:cNvSpPr>
            <p:nvPr/>
          </p:nvSpPr>
          <p:spPr bwMode="auto">
            <a:xfrm>
              <a:off x="2926" y="2650"/>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CX</a:t>
              </a:r>
              <a:endParaRPr lang="en-US" altLang="en-US">
                <a:latin typeface="Garamond" pitchFamily="18" charset="0"/>
              </a:endParaRPr>
            </a:p>
          </p:txBody>
        </p:sp>
        <p:sp>
          <p:nvSpPr>
            <p:cNvPr id="11276" name="Line 61"/>
            <p:cNvSpPr>
              <a:spLocks noChangeShapeType="1"/>
            </p:cNvSpPr>
            <p:nvPr/>
          </p:nvSpPr>
          <p:spPr bwMode="auto">
            <a:xfrm>
              <a:off x="2645" y="2803"/>
              <a:ext cx="834"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277" name="Group 62"/>
            <p:cNvGrpSpPr>
              <a:grpSpLocks/>
            </p:cNvGrpSpPr>
            <p:nvPr/>
          </p:nvGrpSpPr>
          <p:grpSpPr bwMode="auto">
            <a:xfrm>
              <a:off x="2741" y="2895"/>
              <a:ext cx="663" cy="193"/>
              <a:chOff x="2142" y="2453"/>
              <a:chExt cx="663" cy="193"/>
            </a:xfrm>
          </p:grpSpPr>
          <p:sp>
            <p:nvSpPr>
              <p:cNvPr id="11290" name="Text Box 63"/>
              <p:cNvSpPr txBox="1">
                <a:spLocks noChangeArrowheads="1"/>
              </p:cNvSpPr>
              <p:nvPr/>
            </p:nvSpPr>
            <p:spPr bwMode="auto">
              <a:xfrm>
                <a:off x="2142" y="2453"/>
                <a:ext cx="28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CH</a:t>
                </a:r>
              </a:p>
            </p:txBody>
          </p:sp>
          <p:sp>
            <p:nvSpPr>
              <p:cNvPr id="11291" name="Text Box 64"/>
              <p:cNvSpPr txBox="1">
                <a:spLocks noChangeArrowheads="1"/>
              </p:cNvSpPr>
              <p:nvPr/>
            </p:nvSpPr>
            <p:spPr bwMode="auto">
              <a:xfrm>
                <a:off x="2542" y="2454"/>
                <a:ext cx="26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CL</a:t>
                </a:r>
              </a:p>
            </p:txBody>
          </p:sp>
        </p:grpSp>
        <p:sp>
          <p:nvSpPr>
            <p:cNvPr id="11278" name="Text Box 65"/>
            <p:cNvSpPr txBox="1">
              <a:spLocks noChangeArrowheads="1"/>
            </p:cNvSpPr>
            <p:nvPr/>
          </p:nvSpPr>
          <p:spPr bwMode="auto">
            <a:xfrm>
              <a:off x="1470" y="2903"/>
              <a:ext cx="34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ECX</a:t>
              </a:r>
            </a:p>
          </p:txBody>
        </p:sp>
        <p:sp>
          <p:nvSpPr>
            <p:cNvPr id="11279" name="Text Box 66"/>
            <p:cNvSpPr txBox="1">
              <a:spLocks noChangeArrowheads="1"/>
            </p:cNvSpPr>
            <p:nvPr/>
          </p:nvSpPr>
          <p:spPr bwMode="auto">
            <a:xfrm>
              <a:off x="3541" y="2895"/>
              <a:ext cx="505"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dirty="0">
                  <a:latin typeface="Garamond" pitchFamily="18" charset="0"/>
                </a:rPr>
                <a:t>Counter</a:t>
              </a:r>
            </a:p>
          </p:txBody>
        </p:sp>
        <p:grpSp>
          <p:nvGrpSpPr>
            <p:cNvPr id="11280" name="Group 67"/>
            <p:cNvGrpSpPr>
              <a:grpSpLocks/>
            </p:cNvGrpSpPr>
            <p:nvPr/>
          </p:nvGrpSpPr>
          <p:grpSpPr bwMode="auto">
            <a:xfrm>
              <a:off x="2741" y="3343"/>
              <a:ext cx="675" cy="193"/>
              <a:chOff x="2142" y="2453"/>
              <a:chExt cx="675" cy="193"/>
            </a:xfrm>
          </p:grpSpPr>
          <p:sp>
            <p:nvSpPr>
              <p:cNvPr id="11288" name="Text Box 68"/>
              <p:cNvSpPr txBox="1">
                <a:spLocks noChangeArrowheads="1"/>
              </p:cNvSpPr>
              <p:nvPr/>
            </p:nvSpPr>
            <p:spPr bwMode="auto">
              <a:xfrm>
                <a:off x="2142" y="2453"/>
                <a:ext cx="30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DH</a:t>
                </a:r>
              </a:p>
            </p:txBody>
          </p:sp>
          <p:sp>
            <p:nvSpPr>
              <p:cNvPr id="11289" name="Text Box 69"/>
              <p:cNvSpPr txBox="1">
                <a:spLocks noChangeArrowheads="1"/>
              </p:cNvSpPr>
              <p:nvPr/>
            </p:nvSpPr>
            <p:spPr bwMode="auto">
              <a:xfrm>
                <a:off x="2542" y="2454"/>
                <a:ext cx="275"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DL</a:t>
                </a:r>
              </a:p>
            </p:txBody>
          </p:sp>
        </p:grpSp>
        <p:sp>
          <p:nvSpPr>
            <p:cNvPr id="11281" name="Text Box 70"/>
            <p:cNvSpPr txBox="1">
              <a:spLocks noChangeArrowheads="1"/>
            </p:cNvSpPr>
            <p:nvPr/>
          </p:nvSpPr>
          <p:spPr bwMode="auto">
            <a:xfrm>
              <a:off x="1470" y="3335"/>
              <a:ext cx="36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EDX</a:t>
              </a:r>
            </a:p>
          </p:txBody>
        </p:sp>
        <p:grpSp>
          <p:nvGrpSpPr>
            <p:cNvPr id="11282" name="Group 71"/>
            <p:cNvGrpSpPr>
              <a:grpSpLocks/>
            </p:cNvGrpSpPr>
            <p:nvPr/>
          </p:nvGrpSpPr>
          <p:grpSpPr bwMode="auto">
            <a:xfrm>
              <a:off x="2645" y="3106"/>
              <a:ext cx="834" cy="192"/>
              <a:chOff x="2046" y="2208"/>
              <a:chExt cx="834" cy="192"/>
            </a:xfrm>
          </p:grpSpPr>
          <p:sp>
            <p:nvSpPr>
              <p:cNvPr id="11286" name="Text Box 72"/>
              <p:cNvSpPr txBox="1">
                <a:spLocks noChangeArrowheads="1"/>
              </p:cNvSpPr>
              <p:nvPr/>
            </p:nvSpPr>
            <p:spPr bwMode="auto">
              <a:xfrm>
                <a:off x="2327" y="2208"/>
                <a:ext cx="28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DX</a:t>
                </a:r>
                <a:endParaRPr lang="en-US" altLang="en-US">
                  <a:latin typeface="Garamond" pitchFamily="18" charset="0"/>
                </a:endParaRPr>
              </a:p>
            </p:txBody>
          </p:sp>
          <p:sp>
            <p:nvSpPr>
              <p:cNvPr id="11287" name="Line 73"/>
              <p:cNvSpPr>
                <a:spLocks noChangeShapeType="1"/>
              </p:cNvSpPr>
              <p:nvPr/>
            </p:nvSpPr>
            <p:spPr bwMode="auto">
              <a:xfrm>
                <a:off x="2046" y="2361"/>
                <a:ext cx="834"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283" name="Line 75"/>
            <p:cNvSpPr>
              <a:spLocks noChangeShapeType="1"/>
            </p:cNvSpPr>
            <p:nvPr/>
          </p:nvSpPr>
          <p:spPr bwMode="auto">
            <a:xfrm>
              <a:off x="3479" y="2499"/>
              <a:ext cx="0" cy="338"/>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4" name="Line 76"/>
            <p:cNvSpPr>
              <a:spLocks noChangeShapeType="1"/>
            </p:cNvSpPr>
            <p:nvPr/>
          </p:nvSpPr>
          <p:spPr bwMode="auto">
            <a:xfrm flipV="1">
              <a:off x="2637" y="2518"/>
              <a:ext cx="0" cy="324"/>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5" name="Line 77"/>
            <p:cNvSpPr>
              <a:spLocks noChangeShapeType="1"/>
            </p:cNvSpPr>
            <p:nvPr/>
          </p:nvSpPr>
          <p:spPr bwMode="auto">
            <a:xfrm>
              <a:off x="2645" y="2635"/>
              <a:ext cx="834"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sld>
</file>

<file path=ppt/theme/theme1.xml><?xml version="1.0" encoding="utf-8"?>
<a:theme xmlns:a="http://schemas.openxmlformats.org/drawingml/2006/main" name="Fireball">
  <a:themeElements>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Firebal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Designs\FIREBALL.POT</Template>
  <TotalTime>4424</TotalTime>
  <Words>3035</Words>
  <Application>Microsoft Office PowerPoint</Application>
  <PresentationFormat>On-screen Show (4:3)</PresentationFormat>
  <Paragraphs>624</Paragraphs>
  <Slides>38</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Book Antiqua</vt:lpstr>
      <vt:lpstr>Garamond</vt:lpstr>
      <vt:lpstr>Times New Roman</vt:lpstr>
      <vt:lpstr>Verdana</vt:lpstr>
      <vt:lpstr>Wingdings</vt:lpstr>
      <vt:lpstr>Fireball</vt:lpstr>
      <vt:lpstr>IT Basics The microprocessor and ASM</vt:lpstr>
      <vt:lpstr>Contents</vt:lpstr>
      <vt:lpstr>PowerPoint Presentation</vt:lpstr>
      <vt:lpstr>PowerPoint Presentation</vt:lpstr>
      <vt:lpstr>Instruction’s processing</vt:lpstr>
      <vt:lpstr>X86 Basic System Architecture</vt:lpstr>
      <vt:lpstr>Data and memory address dimensions</vt:lpstr>
      <vt:lpstr>Microprocessor’s registers</vt:lpstr>
      <vt:lpstr>General purpose registers</vt:lpstr>
      <vt:lpstr>General purpose registers</vt:lpstr>
      <vt:lpstr>General purpose registers</vt:lpstr>
      <vt:lpstr>Pointer and index registers</vt:lpstr>
      <vt:lpstr>The stack</vt:lpstr>
      <vt:lpstr>Stack example</vt:lpstr>
      <vt:lpstr>Stack example</vt:lpstr>
      <vt:lpstr>FLAGS register</vt:lpstr>
      <vt:lpstr>FLAGS register</vt:lpstr>
      <vt:lpstr>FLAGS register</vt:lpstr>
      <vt:lpstr>FLAGS register</vt:lpstr>
      <vt:lpstr>Segment registers, IP and FLAGS</vt:lpstr>
      <vt:lpstr>Segment registers</vt:lpstr>
      <vt:lpstr>Code machine language</vt:lpstr>
      <vt:lpstr>Code machine language (cont.)</vt:lpstr>
      <vt:lpstr>Addressing modes</vt:lpstr>
      <vt:lpstr>Addressing modes(cont.)</vt:lpstr>
      <vt:lpstr>Addressing modes(cont.)</vt:lpstr>
      <vt:lpstr>Instruction rules</vt:lpstr>
      <vt:lpstr>Addressing examples</vt:lpstr>
      <vt:lpstr>Addressing examples(cont.)</vt:lpstr>
      <vt:lpstr>Addressing examples (cont.)</vt:lpstr>
      <vt:lpstr>Instruction components and format</vt:lpstr>
      <vt:lpstr>Instruction’s components</vt:lpstr>
      <vt:lpstr> Opcode</vt:lpstr>
      <vt:lpstr>Mode</vt:lpstr>
      <vt:lpstr>REG and R/M values</vt:lpstr>
      <vt:lpstr>Example</vt:lpstr>
      <vt:lpstr>Example using R/M</vt:lpstr>
      <vt:lpstr>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Basics The microprocessor and ASM</dc:title>
  <dc:creator>Razvan</dc:creator>
  <cp:lastModifiedBy>Administrator</cp:lastModifiedBy>
  <cp:revision>255</cp:revision>
  <cp:lastPrinted>1999-08-25T13:17:36Z</cp:lastPrinted>
  <dcterms:created xsi:type="dcterms:W3CDTF">1999-08-25T01:21:32Z</dcterms:created>
  <dcterms:modified xsi:type="dcterms:W3CDTF">2023-12-06T09:54:01Z</dcterms:modified>
</cp:coreProperties>
</file>