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50"/>
  </p:notesMasterIdLst>
  <p:sldIdLst>
    <p:sldId id="758" r:id="rId2"/>
    <p:sldId id="760" r:id="rId3"/>
    <p:sldId id="759" r:id="rId4"/>
    <p:sldId id="628" r:id="rId5"/>
    <p:sldId id="630" r:id="rId6"/>
    <p:sldId id="633" r:id="rId7"/>
    <p:sldId id="641" r:id="rId8"/>
    <p:sldId id="851" r:id="rId9"/>
    <p:sldId id="645" r:id="rId10"/>
    <p:sldId id="846" r:id="rId11"/>
    <p:sldId id="847" r:id="rId12"/>
    <p:sldId id="649" r:id="rId13"/>
    <p:sldId id="778" r:id="rId14"/>
    <p:sldId id="653" r:id="rId15"/>
    <p:sldId id="655" r:id="rId16"/>
    <p:sldId id="779" r:id="rId17"/>
    <p:sldId id="658" r:id="rId18"/>
    <p:sldId id="780" r:id="rId19"/>
    <p:sldId id="831" r:id="rId20"/>
    <p:sldId id="832" r:id="rId21"/>
    <p:sldId id="824" r:id="rId22"/>
    <p:sldId id="848" r:id="rId23"/>
    <p:sldId id="830" r:id="rId24"/>
    <p:sldId id="762" r:id="rId25"/>
    <p:sldId id="673" r:id="rId26"/>
    <p:sldId id="849" r:id="rId27"/>
    <p:sldId id="834" r:id="rId28"/>
    <p:sldId id="835" r:id="rId29"/>
    <p:sldId id="836" r:id="rId30"/>
    <p:sldId id="837" r:id="rId31"/>
    <p:sldId id="838" r:id="rId32"/>
    <p:sldId id="833" r:id="rId33"/>
    <p:sldId id="792" r:id="rId34"/>
    <p:sldId id="677" r:id="rId35"/>
    <p:sldId id="680" r:id="rId36"/>
    <p:sldId id="839" r:id="rId37"/>
    <p:sldId id="793" r:id="rId38"/>
    <p:sldId id="840" r:id="rId39"/>
    <p:sldId id="841" r:id="rId40"/>
    <p:sldId id="842" r:id="rId41"/>
    <p:sldId id="850" r:id="rId42"/>
    <p:sldId id="843" r:id="rId43"/>
    <p:sldId id="689" r:id="rId44"/>
    <p:sldId id="844" r:id="rId45"/>
    <p:sldId id="784" r:id="rId46"/>
    <p:sldId id="771" r:id="rId47"/>
    <p:sldId id="823" r:id="rId48"/>
    <p:sldId id="765" r:id="rId49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Reif" initials="BR" lastIdx="3" clrIdx="0"/>
  <p:cmAuthor id="1" name="Jane Gibbons -X (jagibbon - DEL ORO CONSULTING INC at Cisco)" initials="JG-(-DOCIaC" lastIdx="28" clrIdx="1">
    <p:extLst/>
  </p:cmAuthor>
  <p:cmAuthor id="2" name="Bob Vachon" initials="BV" lastIdx="24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CC"/>
    <a:srgbClr val="000099"/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75" autoAdjust="0"/>
    <p:restoredTop sz="81000" autoAdjust="0"/>
  </p:normalViewPr>
  <p:slideViewPr>
    <p:cSldViewPr snapToGrid="0" showGuides="1">
      <p:cViewPr varScale="1">
        <p:scale>
          <a:sx n="94" d="100"/>
          <a:sy n="94" d="100"/>
        </p:scale>
        <p:origin x="1234" y="72"/>
      </p:cViewPr>
      <p:guideLst>
        <p:guide orient="horz" pos="1620"/>
        <p:guide pos="336"/>
      </p:guideLst>
    </p:cSldViewPr>
  </p:slideViewPr>
  <p:outlineViewPr>
    <p:cViewPr>
      <p:scale>
        <a:sx n="33" d="100"/>
        <a:sy n="33" d="100"/>
      </p:scale>
      <p:origin x="0" y="-381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-5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337D9-3022-3D41-8D8A-BDF2F3B0DD8E}" type="datetimeFigureOut">
              <a:rPr lang="en-US" smtClean="0"/>
              <a:t>4/15/2024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1018C-6CAF-B84E-B92C-ECB119457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6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0" dirty="0"/>
              <a:t>Cisco Networking Academy Program</a:t>
            </a:r>
          </a:p>
          <a:p>
            <a:pPr>
              <a:buFontTx/>
              <a:buNone/>
            </a:pPr>
            <a:r>
              <a:rPr lang="en-US" b="0" dirty="0"/>
              <a:t>Introduction to Networks</a:t>
            </a:r>
            <a:r>
              <a:rPr lang="en-US" b="0" baseline="0" dirty="0"/>
              <a:t> v6.0</a:t>
            </a:r>
            <a:endParaRPr lang="en-US" b="0" dirty="0"/>
          </a:p>
          <a:p>
            <a:pPr>
              <a:buFontTx/>
              <a:buNone/>
            </a:pPr>
            <a:r>
              <a:rPr lang="en-US" sz="1200" b="0" dirty="0"/>
              <a:t>Chapter 9: Transport Layer</a:t>
            </a:r>
            <a:endParaRPr lang="en-GB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80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9.1 – Transport</a:t>
            </a:r>
            <a:r>
              <a:rPr lang="en-US" sz="1200" b="0" baseline="0" dirty="0"/>
              <a:t> Layer Protocols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9.1.1 – Transportation</a:t>
            </a:r>
            <a:r>
              <a:rPr lang="en-US" baseline="0" dirty="0">
                <a:latin typeface="Arial" charset="0"/>
              </a:rPr>
              <a:t> of Data</a:t>
            </a:r>
            <a:endParaRPr lang="en-US" dirty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9.1.1.5 – TCP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1433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9.1 – Transport</a:t>
            </a:r>
            <a:r>
              <a:rPr lang="en-US" sz="1200" b="0" baseline="0" dirty="0"/>
              <a:t> Layer Protocols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9.1.1 – Transportation</a:t>
            </a:r>
            <a:r>
              <a:rPr lang="en-US" baseline="0" dirty="0">
                <a:latin typeface="Arial" charset="0"/>
              </a:rPr>
              <a:t> of Data</a:t>
            </a:r>
            <a:endParaRPr lang="en-US" dirty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9.1.1.5 – TCP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9676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1063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1063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AD6FEA2-E0A2-4FAE-96AF-664964510D72}" type="slidenum">
              <a:rPr lang="en-US" altLang="en-US" sz="800" smtClean="0"/>
              <a:pPr/>
              <a:t>12</a:t>
            </a:fld>
            <a:endParaRPr lang="en-US" altLang="en-US" sz="800" dirty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/>
              <a:t>9.1 – Transport</a:t>
            </a:r>
            <a:r>
              <a:rPr lang="en-US" sz="1200" b="0" baseline="0" dirty="0"/>
              <a:t> Layer Protocols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9.1.1 – Transportation</a:t>
            </a:r>
            <a:r>
              <a:rPr lang="en-US" baseline="0" dirty="0">
                <a:latin typeface="Arial" charset="0"/>
              </a:rPr>
              <a:t> of Data</a:t>
            </a:r>
            <a:endParaRPr lang="en-US" dirty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9.1.1.6 – UDP</a:t>
            </a:r>
            <a:endParaRPr 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783892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1063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1063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AD6FEA2-E0A2-4FAE-96AF-664964510D72}" type="slidenum">
              <a:rPr lang="en-US" altLang="en-US" sz="800" smtClean="0"/>
              <a:pPr/>
              <a:t>13</a:t>
            </a:fld>
            <a:endParaRPr lang="en-US" altLang="en-US" sz="800" dirty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/>
              <a:t>9.1 – Transport</a:t>
            </a:r>
            <a:r>
              <a:rPr lang="en-US" sz="1200" b="0" baseline="0" dirty="0"/>
              <a:t> Layer Protocols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9.1.1 – Transportation</a:t>
            </a:r>
            <a:r>
              <a:rPr lang="en-US" baseline="0" dirty="0">
                <a:latin typeface="Arial" charset="0"/>
              </a:rPr>
              <a:t> of Data</a:t>
            </a:r>
            <a:endParaRPr lang="en-US" dirty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9.1.1.7 – The Right</a:t>
            </a:r>
            <a:r>
              <a:rPr lang="en-US" baseline="0" dirty="0">
                <a:latin typeface="Arial" charset="0"/>
              </a:rPr>
              <a:t> Transport Layer Protocol for the Right Application</a:t>
            </a:r>
            <a:endParaRPr 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526340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9.1 – Transport</a:t>
            </a:r>
            <a:r>
              <a:rPr lang="en-US" sz="1200" b="0" baseline="0" dirty="0"/>
              <a:t> Layer Protocols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9.1.2 – TCP and</a:t>
            </a:r>
            <a:r>
              <a:rPr lang="en-US" baseline="0" dirty="0">
                <a:latin typeface="Arial" charset="0"/>
              </a:rPr>
              <a:t> UDP Overview</a:t>
            </a:r>
            <a:endParaRPr lang="en-US" dirty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9.1.2.1 – TCP Features</a:t>
            </a:r>
            <a:endParaRPr 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564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9.1 – Transport</a:t>
            </a:r>
            <a:r>
              <a:rPr lang="en-US" sz="1200" b="0" baseline="0" dirty="0"/>
              <a:t> Layer Protocols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9.1.2 – TCP and</a:t>
            </a:r>
            <a:r>
              <a:rPr lang="en-US" baseline="0" dirty="0">
                <a:latin typeface="Arial" charset="0"/>
              </a:rPr>
              <a:t> UDP Overview</a:t>
            </a:r>
            <a:endParaRPr lang="en-US" dirty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9.1.2.2 – TCP Header</a:t>
            </a:r>
            <a:endParaRPr lang="en-US" dirty="0"/>
          </a:p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5828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9.1 – Transport</a:t>
            </a:r>
            <a:r>
              <a:rPr lang="en-US" sz="1200" b="0" baseline="0" dirty="0"/>
              <a:t> Layer Protocols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9.1.2 – TCP and</a:t>
            </a:r>
            <a:r>
              <a:rPr lang="en-US" baseline="0" dirty="0">
                <a:latin typeface="Arial" charset="0"/>
              </a:rPr>
              <a:t> UDP Overview</a:t>
            </a:r>
            <a:endParaRPr lang="en-US" dirty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9.1.2.3 – UDP Features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2907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9.1 – Transport</a:t>
            </a:r>
            <a:r>
              <a:rPr lang="en-US" sz="1200" b="0" baseline="0" dirty="0"/>
              <a:t> Layer Protocols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9.1.2 – TCP and</a:t>
            </a:r>
            <a:r>
              <a:rPr lang="en-US" baseline="0" dirty="0">
                <a:latin typeface="Arial" charset="0"/>
              </a:rPr>
              <a:t> UDP Overview</a:t>
            </a:r>
            <a:endParaRPr lang="en-US" dirty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9.1.2.4 – UDP Header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3002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9.1 – Transport</a:t>
            </a:r>
            <a:r>
              <a:rPr lang="en-US" sz="1200" b="0" baseline="0" dirty="0"/>
              <a:t> Layer Protocols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9.1.2 – TCP and</a:t>
            </a:r>
            <a:r>
              <a:rPr lang="en-US" baseline="0" dirty="0">
                <a:latin typeface="Arial" charset="0"/>
              </a:rPr>
              <a:t> UDP Overview</a:t>
            </a:r>
            <a:endParaRPr lang="en-US" dirty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9.1.2.5 – Multiple</a:t>
            </a:r>
            <a:r>
              <a:rPr lang="en-US" baseline="0" dirty="0">
                <a:latin typeface="Arial" charset="0"/>
              </a:rPr>
              <a:t> Separate Communications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0063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9.1 – Transport</a:t>
            </a:r>
            <a:r>
              <a:rPr lang="en-US" sz="1200" b="0" baseline="0" dirty="0"/>
              <a:t> Layer Protocols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9.1.2 – TCP and</a:t>
            </a:r>
            <a:r>
              <a:rPr lang="en-US" baseline="0" dirty="0">
                <a:latin typeface="Arial" charset="0"/>
              </a:rPr>
              <a:t> UDP Overview</a:t>
            </a:r>
            <a:endParaRPr lang="en-US" dirty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9.1.2.6 – Port Numbers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025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/>
              <a:pPr algn="r"/>
              <a:t>2</a:t>
            </a:fld>
            <a:endParaRPr lang="en-US" sz="800" b="0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b="0" dirty="0"/>
              <a:t>Cisco Networking Academy Program</a:t>
            </a:r>
          </a:p>
          <a:p>
            <a:pPr>
              <a:buFontTx/>
              <a:buNone/>
            </a:pPr>
            <a:r>
              <a:rPr lang="en-US" b="0" dirty="0"/>
              <a:t>Introduction to Networks</a:t>
            </a:r>
            <a:r>
              <a:rPr lang="en-US" b="0" baseline="0" dirty="0"/>
              <a:t> v6.0</a:t>
            </a:r>
            <a:endParaRPr lang="en-US" b="0" dirty="0"/>
          </a:p>
          <a:p>
            <a:pPr>
              <a:buFontTx/>
              <a:buNone/>
            </a:pPr>
            <a:r>
              <a:rPr lang="en-US" sz="1200" b="0" dirty="0"/>
              <a:t>Chapter 9: Transport</a:t>
            </a:r>
            <a:r>
              <a:rPr lang="en-US" sz="1200" b="0" baseline="0" dirty="0"/>
              <a:t> Layer</a:t>
            </a:r>
            <a:endParaRPr lang="en-GB" b="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47521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9.1 – Transport</a:t>
            </a:r>
            <a:r>
              <a:rPr lang="en-US" sz="1200" b="0" baseline="0" dirty="0"/>
              <a:t> Layer Protocols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9.1.2 – TCP and</a:t>
            </a:r>
            <a:r>
              <a:rPr lang="en-US" baseline="0" dirty="0">
                <a:latin typeface="Arial" charset="0"/>
              </a:rPr>
              <a:t> UDP Overview</a:t>
            </a:r>
            <a:endParaRPr lang="en-US" dirty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9.1.2.7 – Socket</a:t>
            </a:r>
            <a:r>
              <a:rPr lang="en-US" baseline="0" dirty="0">
                <a:latin typeface="Arial" charset="0"/>
              </a:rPr>
              <a:t> Pairs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9562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9.1 – Transport</a:t>
            </a:r>
            <a:r>
              <a:rPr lang="en-US" sz="1200" b="0" baseline="0" dirty="0"/>
              <a:t> Layer Protocols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9.1.2 – TCP and</a:t>
            </a:r>
            <a:r>
              <a:rPr lang="en-US" baseline="0" dirty="0">
                <a:latin typeface="Arial" charset="0"/>
              </a:rPr>
              <a:t> UDP Overview</a:t>
            </a:r>
            <a:endParaRPr lang="en-US" dirty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9.1.2.8 – Port Number</a:t>
            </a:r>
            <a:r>
              <a:rPr lang="en-US" baseline="0" dirty="0">
                <a:latin typeface="Arial" charset="0"/>
              </a:rPr>
              <a:t> Groups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8893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9.1 – Transport</a:t>
            </a:r>
            <a:r>
              <a:rPr lang="en-US" sz="1200" b="0" baseline="0" dirty="0"/>
              <a:t> Layer Protocols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9.1.2 – TCP and</a:t>
            </a:r>
            <a:r>
              <a:rPr lang="en-US" baseline="0" dirty="0">
                <a:latin typeface="Arial" charset="0"/>
              </a:rPr>
              <a:t> UDP Overview</a:t>
            </a:r>
            <a:endParaRPr lang="en-US" dirty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9.1.2.8 – Port Number</a:t>
            </a:r>
            <a:r>
              <a:rPr lang="en-US" baseline="0" dirty="0">
                <a:latin typeface="Arial" charset="0"/>
              </a:rPr>
              <a:t> Groups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0780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9.1 – Transport</a:t>
            </a:r>
            <a:r>
              <a:rPr lang="en-US" sz="1200" b="0" baseline="0" dirty="0"/>
              <a:t> Layer Protocols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9.1.2 – TCP and</a:t>
            </a:r>
            <a:r>
              <a:rPr lang="en-US" baseline="0" dirty="0">
                <a:latin typeface="Arial" charset="0"/>
              </a:rPr>
              <a:t> UDP Overview</a:t>
            </a:r>
            <a:endParaRPr lang="en-US" dirty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9.1.2.9 – The </a:t>
            </a:r>
            <a:r>
              <a:rPr lang="en-US" dirty="0" err="1">
                <a:latin typeface="Arial" charset="0"/>
              </a:rPr>
              <a:t>netstat</a:t>
            </a:r>
            <a:r>
              <a:rPr lang="en-US" dirty="0">
                <a:latin typeface="Arial" charset="0"/>
              </a:rPr>
              <a:t> Command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3966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9 - Configure a Network Operating System</a:t>
            </a:r>
          </a:p>
          <a:p>
            <a:pPr>
              <a:buFontTx/>
              <a:buNone/>
            </a:pPr>
            <a:r>
              <a:rPr lang="en-US" sz="1200" b="0" dirty="0"/>
              <a:t>9.2 – Basic Device Configuration</a:t>
            </a:r>
            <a:endParaRPr lang="en-GB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9326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25488" indent="-277813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16013" indent="-22225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63688" indent="-22225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09775" indent="-22225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69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241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813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385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9470662-2A6C-4C51-9B3B-17DB6EFD3236}" type="slidenum">
              <a:rPr lang="en-US" altLang="en-US" sz="800" smtClean="0"/>
              <a:pPr/>
              <a:t>25</a:t>
            </a:fld>
            <a:endParaRPr lang="en-US" altLang="en-US" sz="800" dirty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/>
              <a:t>9.2 – TCP and UDP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9.2.1 – TCP Communication Process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9.2.1.1 – TCP Server Process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3547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25488" indent="-277813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16013" indent="-22225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63688" indent="-22225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09775" indent="-22225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69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241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813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385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9470662-2A6C-4C51-9B3B-17DB6EFD3236}" type="slidenum">
              <a:rPr lang="en-US" altLang="en-US" sz="800" smtClean="0"/>
              <a:pPr/>
              <a:t>26</a:t>
            </a:fld>
            <a:endParaRPr lang="en-US" altLang="en-US" sz="800" dirty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/>
              <a:t>9.2 – TCP and UDP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9.2.1 – TCP Communication Process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9.2.1.1 – TCP Server Process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6777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25488" indent="-277813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16013" indent="-22225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63688" indent="-22225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09775" indent="-22225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69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241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813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385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9470662-2A6C-4C51-9B3B-17DB6EFD3236}" type="slidenum">
              <a:rPr lang="en-US" altLang="en-US" sz="800" smtClean="0"/>
              <a:pPr/>
              <a:t>27</a:t>
            </a:fld>
            <a:endParaRPr lang="en-US" altLang="en-US" sz="800" dirty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/>
              <a:t>9.2 – TCP and UDP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9.2.1 – TCP Communication Process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9.2.1.2 – TCP Connection Establishment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4567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25488" indent="-277813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16013" indent="-22225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63688" indent="-22225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09775" indent="-22225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69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241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813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385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9470662-2A6C-4C51-9B3B-17DB6EFD3236}" type="slidenum">
              <a:rPr lang="en-US" altLang="en-US" sz="800" smtClean="0"/>
              <a:pPr/>
              <a:t>28</a:t>
            </a:fld>
            <a:endParaRPr lang="en-US" altLang="en-US" sz="800" dirty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/>
              <a:t>9.2 – TCP and UDP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9.2.1 – TCP Communication Process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9.2.1.3 – TCP Session</a:t>
            </a:r>
            <a:r>
              <a:rPr lang="en-US" baseline="0" dirty="0">
                <a:latin typeface="Arial" charset="0"/>
              </a:rPr>
              <a:t> Termination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1979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25488" indent="-277813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16013" indent="-22225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63688" indent="-22225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09775" indent="-22225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69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241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813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385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9470662-2A6C-4C51-9B3B-17DB6EFD3236}" type="slidenum">
              <a:rPr lang="en-US" altLang="en-US" sz="800" smtClean="0"/>
              <a:pPr/>
              <a:t>29</a:t>
            </a:fld>
            <a:endParaRPr lang="en-US" altLang="en-US" sz="800" dirty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/>
              <a:t>9.2 – TCP and UDP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9.2.1 – TCP Communication Process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9.2.1.4 – TCP Three-way Handshake Analysis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006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9 – Transport</a:t>
            </a:r>
            <a:r>
              <a:rPr lang="en-US" sz="1200" b="0" baseline="0" dirty="0"/>
              <a:t> Layer</a:t>
            </a:r>
            <a:endParaRPr lang="en-US" sz="1200" b="0" dirty="0"/>
          </a:p>
          <a:p>
            <a:pPr>
              <a:buFontTx/>
              <a:buNone/>
            </a:pPr>
            <a:r>
              <a:rPr lang="en-US" sz="1200" b="0" dirty="0"/>
              <a:t>9.1 – Transport</a:t>
            </a:r>
            <a:r>
              <a:rPr lang="en-US" sz="1200" b="0" baseline="0" dirty="0"/>
              <a:t> Layer Protocols</a:t>
            </a:r>
            <a:endParaRPr lang="en-GB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25488" indent="-277813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16013" indent="-22225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63688" indent="-22225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09775" indent="-22225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69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241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813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385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9470662-2A6C-4C51-9B3B-17DB6EFD3236}" type="slidenum">
              <a:rPr lang="en-US" altLang="en-US" sz="800" smtClean="0"/>
              <a:pPr/>
              <a:t>30</a:t>
            </a:fld>
            <a:endParaRPr lang="en-US" altLang="en-US" sz="800" dirty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/>
              <a:t>9.2 – TCP and UDP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9.2.1 – TCP Communication Process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9.2.1.5 – Video Demonstration</a:t>
            </a:r>
            <a:r>
              <a:rPr lang="en-US" baseline="0" dirty="0">
                <a:latin typeface="Arial" charset="0"/>
              </a:rPr>
              <a:t> - </a:t>
            </a:r>
            <a:r>
              <a:rPr lang="en-US" dirty="0">
                <a:latin typeface="Arial" charset="0"/>
              </a:rPr>
              <a:t>TCP 3-Way Handshake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7246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25488" indent="-277813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16013" indent="-22225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63688" indent="-22225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09775" indent="-22225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69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241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813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385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9470662-2A6C-4C51-9B3B-17DB6EFD3236}" type="slidenum">
              <a:rPr lang="en-US" altLang="en-US" sz="800" smtClean="0"/>
              <a:pPr/>
              <a:t>31</a:t>
            </a:fld>
            <a:endParaRPr lang="en-US" altLang="en-US" sz="800" dirty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/>
              <a:t>9.2 – TCP and UDP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9.2.1 – TCP Communication Process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9.2.1.6</a:t>
            </a:r>
            <a:r>
              <a:rPr lang="en-US" baseline="0" dirty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– </a:t>
            </a:r>
            <a:r>
              <a:rPr lang="en-US" altLang="en-US" dirty="0"/>
              <a:t>Lab – Using Wireshark to Observe the TCP 3-Way Handshake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1142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25488" indent="-277813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16013" indent="-22225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63688" indent="-22225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09775" indent="-22225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69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241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813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385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9470662-2A6C-4C51-9B3B-17DB6EFD3236}" type="slidenum">
              <a:rPr lang="en-US" altLang="en-US" sz="800" smtClean="0"/>
              <a:pPr/>
              <a:t>32</a:t>
            </a:fld>
            <a:endParaRPr lang="en-US" altLang="en-US" sz="800" dirty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/>
              <a:t>9.2 – TCP and UDP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9.2.2 – Reliability</a:t>
            </a:r>
            <a:r>
              <a:rPr lang="en-US" baseline="0" dirty="0">
                <a:latin typeface="Arial" charset="0"/>
              </a:rPr>
              <a:t> and Flow Control</a:t>
            </a:r>
            <a:endParaRPr lang="en-US" dirty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9.2.2.1 – TCP Reliability – Ordered Delivery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262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25488" indent="-277813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16013" indent="-22225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63688" indent="-22225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09775" indent="-22225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69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241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813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385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9470662-2A6C-4C51-9B3B-17DB6EFD3236}" type="slidenum">
              <a:rPr lang="en-US" altLang="en-US" sz="800" smtClean="0"/>
              <a:pPr/>
              <a:t>33</a:t>
            </a:fld>
            <a:endParaRPr lang="en-US" altLang="en-US" sz="800" dirty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/>
              <a:t>9.2 – TCP and UDP</a:t>
            </a:r>
            <a:endParaRPr lang="en-GB" b="0" dirty="0"/>
          </a:p>
          <a:p>
            <a: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charset="0"/>
              </a:rPr>
              <a:t>9.2.2 – Reliability</a:t>
            </a:r>
            <a:r>
              <a:rPr lang="en-US" baseline="0" dirty="0">
                <a:latin typeface="Arial" charset="0"/>
              </a:rPr>
              <a:t> and Flow Control</a:t>
            </a:r>
            <a:endParaRPr lang="en-US" dirty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9.2.2.2 – Video Demonstration – TCP Reliability – Sequence</a:t>
            </a:r>
            <a:r>
              <a:rPr lang="en-US" baseline="0" dirty="0">
                <a:latin typeface="Arial" charset="0"/>
              </a:rPr>
              <a:t> Numbers and Acknowledgments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0592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25488" indent="-277813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16013" indent="-22225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63688" indent="-22225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09775" indent="-22225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69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241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813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385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0C7F319-4A3F-477B-9E4B-7E28D60B78E2}" type="slidenum">
              <a:rPr lang="en-US" altLang="en-US" sz="800" smtClean="0"/>
              <a:pPr/>
              <a:t>34</a:t>
            </a:fld>
            <a:endParaRPr lang="en-US" altLang="en-US" sz="800" dirty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/>
              <a:t>9.2 – TCP and UDP</a:t>
            </a:r>
            <a:endParaRPr lang="en-GB" b="0" dirty="0"/>
          </a:p>
          <a:p>
            <a: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charset="0"/>
              </a:rPr>
              <a:t>9.2.2 – Reliability</a:t>
            </a:r>
            <a:r>
              <a:rPr lang="en-US" baseline="0" dirty="0">
                <a:latin typeface="Arial" charset="0"/>
              </a:rPr>
              <a:t> and Flow Control</a:t>
            </a:r>
            <a:endParaRPr lang="en-US" dirty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9.2.2.3 – Video Demonstration</a:t>
            </a:r>
            <a:r>
              <a:rPr lang="en-US" baseline="0" dirty="0">
                <a:latin typeface="Arial" charset="0"/>
              </a:rPr>
              <a:t> – Data Loss and Retransmission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7917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25488" indent="-277813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16013" indent="-22225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63688" indent="-22225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09775" indent="-22225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69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241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813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385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D88A166-5844-4FB4-97A9-214D99A1EE6A}" type="slidenum">
              <a:rPr lang="en-US" altLang="en-US" sz="800" smtClean="0"/>
              <a:pPr/>
              <a:t>35</a:t>
            </a:fld>
            <a:endParaRPr lang="en-US" altLang="en-US" sz="800" dirty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/>
              <a:t>9.2 – TCP and UDP</a:t>
            </a:r>
            <a:endParaRPr lang="en-GB" b="0" dirty="0"/>
          </a:p>
          <a:p>
            <a: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charset="0"/>
              </a:rPr>
              <a:t>9.2.2 – Reliability</a:t>
            </a:r>
            <a:r>
              <a:rPr lang="en-US" baseline="0" dirty="0">
                <a:latin typeface="Arial" charset="0"/>
              </a:rPr>
              <a:t> and Flow Control</a:t>
            </a:r>
            <a:endParaRPr lang="en-US" dirty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9.2.2.4 – TCP Flow Control – Window Size and Acknowledgments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5019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25488" indent="-277813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16013" indent="-22225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63688" indent="-22225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09775" indent="-22225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69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241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813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385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D88A166-5844-4FB4-97A9-214D99A1EE6A}" type="slidenum">
              <a:rPr lang="en-US" altLang="en-US" sz="800" smtClean="0"/>
              <a:pPr/>
              <a:t>36</a:t>
            </a:fld>
            <a:endParaRPr lang="en-US" altLang="en-US" sz="800" dirty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/>
              <a:t>9.2 – TCP and UDP</a:t>
            </a:r>
            <a:endParaRPr lang="en-GB" b="0" dirty="0"/>
          </a:p>
          <a:p>
            <a: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charset="0"/>
              </a:rPr>
              <a:t>9.2.2 – Reliability</a:t>
            </a:r>
            <a:r>
              <a:rPr lang="en-US" baseline="0" dirty="0">
                <a:latin typeface="Arial" charset="0"/>
              </a:rPr>
              <a:t> and Flow Control</a:t>
            </a:r>
            <a:endParaRPr lang="en-US" dirty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9.2.2.5 – TCP Flow Control – Congestion Avoidance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187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25488" indent="-277813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16013" indent="-22225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63688" indent="-22225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09775" indent="-22225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69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241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813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385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D88A166-5844-4FB4-97A9-214D99A1EE6A}" type="slidenum">
              <a:rPr lang="en-US" altLang="en-US" sz="800" smtClean="0"/>
              <a:pPr/>
              <a:t>37</a:t>
            </a:fld>
            <a:endParaRPr lang="en-US" altLang="en-US" sz="800" dirty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/>
              <a:t>9.2 – TCP and UDP</a:t>
            </a:r>
            <a:endParaRPr lang="en-GB" b="0" dirty="0"/>
          </a:p>
          <a:p>
            <a: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charset="0"/>
              </a:rPr>
              <a:t>9.2.3 – UDP Communication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9.2.3.1 – UDP Low Overhead versus Reliability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47236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25488" indent="-277813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16013" indent="-22225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63688" indent="-22225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09775" indent="-22225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69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241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813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385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D88A166-5844-4FB4-97A9-214D99A1EE6A}" type="slidenum">
              <a:rPr lang="en-US" altLang="en-US" sz="800" smtClean="0"/>
              <a:pPr/>
              <a:t>38</a:t>
            </a:fld>
            <a:endParaRPr lang="en-US" altLang="en-US" sz="800" dirty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/>
              <a:t>9.2 – TCP and UDP</a:t>
            </a:r>
            <a:endParaRPr lang="en-GB" b="0" dirty="0"/>
          </a:p>
          <a:p>
            <a: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charset="0"/>
              </a:rPr>
              <a:t>9.2.3 – UDP Communication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9.2.3.2 – UDP Datagram Reassembly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12034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25488" indent="-277813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16013" indent="-22225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63688" indent="-22225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09775" indent="-22225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69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241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813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385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D88A166-5844-4FB4-97A9-214D99A1EE6A}" type="slidenum">
              <a:rPr lang="en-US" altLang="en-US" sz="800" smtClean="0"/>
              <a:pPr/>
              <a:t>39</a:t>
            </a:fld>
            <a:endParaRPr lang="en-US" altLang="en-US" sz="800" dirty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/>
              <a:t>9.2 – TCP and UDP</a:t>
            </a:r>
            <a:endParaRPr lang="en-GB" b="0" dirty="0"/>
          </a:p>
          <a:p>
            <a: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charset="0"/>
              </a:rPr>
              <a:t>9.2.3 – UDP Communication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9.2.3.3 – UDP Server</a:t>
            </a:r>
            <a:r>
              <a:rPr lang="en-US" baseline="0" dirty="0">
                <a:latin typeface="Arial" charset="0"/>
              </a:rPr>
              <a:t> Processes and Requests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792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4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/>
              <a:t>9.1 – Transport</a:t>
            </a:r>
            <a:r>
              <a:rPr lang="en-US" sz="1200" b="0" baseline="0" dirty="0"/>
              <a:t> Layer Protocols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9.1.1 – Transportation</a:t>
            </a:r>
            <a:r>
              <a:rPr lang="en-US" baseline="0" dirty="0">
                <a:latin typeface="Arial" charset="0"/>
              </a:rPr>
              <a:t> of Data</a:t>
            </a:r>
            <a:endParaRPr lang="en-US" dirty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9.1.1.1</a:t>
            </a:r>
            <a:r>
              <a:rPr lang="en-US" baseline="0" dirty="0">
                <a:latin typeface="Arial" charset="0"/>
              </a:rPr>
              <a:t> – Role of the Transport Layer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19018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25488" indent="-277813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16013" indent="-22225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63688" indent="-22225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09775" indent="-22225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69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241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813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385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D88A166-5844-4FB4-97A9-214D99A1EE6A}" type="slidenum">
              <a:rPr lang="en-US" altLang="en-US" sz="800" smtClean="0"/>
              <a:pPr/>
              <a:t>40</a:t>
            </a:fld>
            <a:endParaRPr lang="en-US" altLang="en-US" sz="800" dirty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/>
              <a:t>9.2 – TCP and UDP</a:t>
            </a:r>
            <a:endParaRPr lang="en-GB" b="0" dirty="0"/>
          </a:p>
          <a:p>
            <a: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charset="0"/>
              </a:rPr>
              <a:t>9.2.3 – UDP Communication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9.2.3.4 – UDP Client Processes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08276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25488" indent="-277813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16013" indent="-22225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63688" indent="-22225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09775" indent="-22225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69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241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813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385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D88A166-5844-4FB4-97A9-214D99A1EE6A}" type="slidenum">
              <a:rPr lang="en-US" altLang="en-US" sz="800" smtClean="0"/>
              <a:pPr/>
              <a:t>41</a:t>
            </a:fld>
            <a:endParaRPr lang="en-US" altLang="en-US" sz="800" dirty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/>
              <a:t>9.2 – TCP and UDP</a:t>
            </a:r>
            <a:endParaRPr lang="en-GB" b="0" dirty="0"/>
          </a:p>
          <a:p>
            <a: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charset="0"/>
              </a:rPr>
              <a:t>9.2.3 – UDP Communication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9.2.3.4 – UDP Client Processes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72610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25488" indent="-277813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16013" indent="-22225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63688" indent="-22225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09775" indent="-22225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69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241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813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385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D88A166-5844-4FB4-97A9-214D99A1EE6A}" type="slidenum">
              <a:rPr lang="en-US" altLang="en-US" sz="800" smtClean="0"/>
              <a:pPr/>
              <a:t>42</a:t>
            </a:fld>
            <a:endParaRPr lang="en-US" altLang="en-US" sz="800" dirty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/>
              <a:t>9.2 – TCP and UDP</a:t>
            </a:r>
            <a:endParaRPr lang="en-GB" b="0" dirty="0"/>
          </a:p>
          <a:p>
            <a: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charset="0"/>
              </a:rPr>
              <a:t>9.2.3 – UDP Communication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9.2.3.5 – Lab – Using Wireshark to Examine</a:t>
            </a:r>
            <a:r>
              <a:rPr lang="en-US" baseline="0" dirty="0">
                <a:latin typeface="Arial" charset="0"/>
              </a:rPr>
              <a:t> a UDP DNS Capture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89105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9.2 – TCP and UDP</a:t>
            </a:r>
            <a:endParaRPr lang="en-GB" b="0" dirty="0"/>
          </a:p>
          <a:p>
            <a: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charset="0"/>
              </a:rPr>
              <a:t>9.2.4 – TCP or UDP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9.2.4.1– Applications that use TCP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60878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9.2 – TCP and UDP</a:t>
            </a:r>
            <a:endParaRPr lang="en-GB" b="0" dirty="0"/>
          </a:p>
          <a:p>
            <a: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charset="0"/>
              </a:rPr>
              <a:t>9.2.4 – TCP or UDP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9.2.4.2</a:t>
            </a:r>
            <a:r>
              <a:rPr lang="en-US" baseline="0" dirty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– Applications that use UDP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56749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9.2 – TCP and UDP</a:t>
            </a:r>
            <a:endParaRPr lang="en-GB" b="0" dirty="0"/>
          </a:p>
          <a:p>
            <a: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charset="0"/>
              </a:rPr>
              <a:t>9.2.4 – TCP or UDP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9.2.4.3</a:t>
            </a:r>
            <a:r>
              <a:rPr lang="en-US" baseline="0" dirty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– Lab</a:t>
            </a:r>
            <a:r>
              <a:rPr lang="en-US" baseline="0" dirty="0">
                <a:latin typeface="Arial" charset="0"/>
              </a:rPr>
              <a:t>– Using Wireshark to Examine TCP and UDP Captures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76062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9</a:t>
            </a:r>
            <a:r>
              <a:rPr lang="en-US" sz="1200" b="0" baseline="0" dirty="0"/>
              <a:t> </a:t>
            </a:r>
            <a:r>
              <a:rPr lang="en-US" sz="1200" b="0" dirty="0"/>
              <a:t>– Transport</a:t>
            </a:r>
            <a:r>
              <a:rPr lang="en-US" sz="1200" b="0" baseline="0" dirty="0"/>
              <a:t> Layer</a:t>
            </a:r>
            <a:endParaRPr lang="en-US" sz="1200" b="0" dirty="0"/>
          </a:p>
          <a:p>
            <a:r>
              <a:rPr lang="en-US" dirty="0"/>
              <a:t>9.3 – Summary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1006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9.3 – Summary</a:t>
            </a:r>
          </a:p>
          <a:p>
            <a:r>
              <a:rPr lang="en-US" dirty="0"/>
              <a:t>9.3.1 –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 	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dirty="0"/>
              <a:t>9.3.1.2 – </a:t>
            </a:r>
            <a:r>
              <a:rPr lang="sv-SE" dirty="0"/>
              <a:t>Packet </a:t>
            </a:r>
            <a:r>
              <a:rPr lang="sv-SE" dirty="0" err="1"/>
              <a:t>Trace</a:t>
            </a:r>
            <a:r>
              <a:rPr lang="sv-SE" baseline="0" dirty="0" err="1"/>
              <a:t>r</a:t>
            </a:r>
            <a:r>
              <a:rPr lang="sv-SE" dirty="0"/>
              <a:t> – TCP and UDP Communications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2391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48</a:t>
            </a:fld>
            <a:endParaRPr lang="en-US" sz="800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9.3 – Summary</a:t>
            </a:r>
          </a:p>
          <a:p>
            <a:r>
              <a:rPr lang="en-US" dirty="0"/>
              <a:t>9.3.1 –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 	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dirty="0"/>
              <a:t>9.3.1.3 – </a:t>
            </a:r>
            <a:r>
              <a:rPr lang="en-US" dirty="0"/>
              <a:t>Chapter 9: Transport Layer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23798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9.1 – Transport</a:t>
            </a:r>
            <a:r>
              <a:rPr lang="en-US" sz="1200" b="0" baseline="0" dirty="0"/>
              <a:t> Layer Protocols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9.1.1 – Transportation</a:t>
            </a:r>
            <a:r>
              <a:rPr lang="en-US" baseline="0" dirty="0">
                <a:latin typeface="Arial" charset="0"/>
              </a:rPr>
              <a:t> of Data</a:t>
            </a:r>
            <a:endParaRPr lang="en-US" dirty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9.1.1.2 – Transport</a:t>
            </a:r>
            <a:r>
              <a:rPr lang="en-US" baseline="0" dirty="0">
                <a:latin typeface="Arial" charset="0"/>
              </a:rPr>
              <a:t> Layer Responsibilities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82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9.1 – Transport</a:t>
            </a:r>
            <a:r>
              <a:rPr lang="en-US" sz="1200" b="0" baseline="0" dirty="0"/>
              <a:t> Layer Protocols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9.1.1 – Transportation</a:t>
            </a:r>
            <a:r>
              <a:rPr lang="en-US" baseline="0" dirty="0">
                <a:latin typeface="Arial" charset="0"/>
              </a:rPr>
              <a:t> of Data</a:t>
            </a:r>
            <a:endParaRPr lang="en-US" dirty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9.1.1.3 – Conversation Multiplexing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587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9.1 – Transport</a:t>
            </a:r>
            <a:r>
              <a:rPr lang="en-US" sz="1200" b="0" baseline="0" dirty="0"/>
              <a:t> Layer Protocols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9.1.1 – Transportation</a:t>
            </a:r>
            <a:r>
              <a:rPr lang="en-US" baseline="0" dirty="0">
                <a:latin typeface="Arial" charset="0"/>
              </a:rPr>
              <a:t> of Data</a:t>
            </a:r>
            <a:endParaRPr lang="en-US" dirty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9.1.1.4 – Transport</a:t>
            </a:r>
            <a:r>
              <a:rPr lang="en-US" baseline="0" dirty="0">
                <a:latin typeface="Arial" charset="0"/>
              </a:rPr>
              <a:t> Layer Reliability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847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9.1 – Transport</a:t>
            </a:r>
            <a:r>
              <a:rPr lang="en-US" sz="1200" b="0" baseline="0" dirty="0"/>
              <a:t> Layer Protocols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9.1.1 – Transportation</a:t>
            </a:r>
            <a:r>
              <a:rPr lang="en-US" baseline="0" dirty="0">
                <a:latin typeface="Arial" charset="0"/>
              </a:rPr>
              <a:t> of Data</a:t>
            </a:r>
            <a:endParaRPr lang="en-US" dirty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9.1.1.4 – Transport</a:t>
            </a:r>
            <a:r>
              <a:rPr lang="en-US" baseline="0" dirty="0">
                <a:latin typeface="Arial" charset="0"/>
              </a:rPr>
              <a:t> Layer Reliability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52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9.1 – Transport</a:t>
            </a:r>
            <a:r>
              <a:rPr lang="en-US" sz="1200" b="0" baseline="0" dirty="0"/>
              <a:t> Layer Protocols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9.1.1 – Transportation</a:t>
            </a:r>
            <a:r>
              <a:rPr lang="en-US" baseline="0" dirty="0">
                <a:latin typeface="Arial" charset="0"/>
              </a:rPr>
              <a:t> of Data</a:t>
            </a:r>
            <a:endParaRPr lang="en-US" dirty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9.1.1.5 – TCP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091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6725553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884330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797489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1">
              <a:lumMod val="75000"/>
            </a:schemeClr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5154496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3441" y="4954263"/>
            <a:ext cx="676910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2"/>
                </a:solidFill>
              </a:defRPr>
            </a:lvl1pPr>
          </a:lstStyle>
          <a:p>
            <a:pPr defTabSz="385763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385763">
                <a:defRPr/>
              </a:pPr>
              <a:t>‹#›</a:t>
            </a:fld>
            <a:endParaRPr lang="en-US" kern="0" dirty="0">
              <a:solidFill>
                <a:srgbClr val="59595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4065" y="798944"/>
            <a:ext cx="8853286" cy="41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dirty="0">
                <a:sym typeface="Arial" pitchFamily="34" charset="0"/>
              </a:rPr>
              <a:t>Second level</a:t>
            </a:r>
          </a:p>
          <a:p>
            <a:pPr lvl="2"/>
            <a:r>
              <a:rPr lang="en-US" dirty="0">
                <a:sym typeface="Arial" pitchFamily="34" charset="0"/>
              </a:rPr>
              <a:t>Third level</a:t>
            </a:r>
          </a:p>
          <a:p>
            <a:pPr lvl="3"/>
            <a:r>
              <a:rPr lang="en-US" dirty="0">
                <a:sym typeface="Arial" pitchFamily="34" charset="0"/>
              </a:rPr>
              <a:t>Fourth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41393"/>
            <a:ext cx="9144000" cy="7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 dirty="0">
                <a:sym typeface="Arial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799662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925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1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rgbClr val="004C69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3042546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4617842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5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© 2016  Cisco and/or its affiliates. All rights reserved.   Cisco Confidential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rgbClr val="086D8E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9085412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9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91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Oval 11"/>
          <p:cNvSpPr/>
          <p:nvPr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387266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Oval 1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6212501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2" name="Oval 4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57" name="Oval 56"/>
          <p:cNvSpPr/>
          <p:nvPr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66" name="Oval 65"/>
          <p:cNvSpPr/>
          <p:nvPr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9</a:t>
            </a:r>
          </a:p>
        </p:txBody>
      </p:sp>
      <p:sp>
        <p:nvSpPr>
          <p:cNvPr id="69" name="Oval 68"/>
          <p:cNvSpPr/>
          <p:nvPr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4309995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3">
                  <a:lumMod val="8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© 2016  Cisco and/or its affiliates. All rights reserved.   Cisco Confidential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4013" r:id="rId2"/>
    <p:sldLayoutId id="2147484014" r:id="rId3"/>
    <p:sldLayoutId id="2147483965" r:id="rId4"/>
    <p:sldLayoutId id="2147483967" r:id="rId5"/>
    <p:sldLayoutId id="2147483995" r:id="rId6"/>
    <p:sldLayoutId id="2147484007" r:id="rId7"/>
    <p:sldLayoutId id="2147484010" r:id="rId8"/>
    <p:sldLayoutId id="2147484011" r:id="rId9"/>
    <p:sldLayoutId id="2147484015" r:id="rId10"/>
    <p:sldLayoutId id="2147483998" r:id="rId11"/>
    <p:sldLayoutId id="2147484027" r:id="rId12"/>
    <p:sldLayoutId id="2147484029" r:id="rId13"/>
    <p:sldLayoutId id="2147484031" r:id="rId14"/>
  </p:sldLayoutIdLst>
  <p:transition spd="slow">
    <p:wipe/>
  </p:transition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accent4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3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9: Transport Layer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7" y="3809526"/>
            <a:ext cx="2368954" cy="902174"/>
          </a:xfrm>
        </p:spPr>
        <p:txBody>
          <a:bodyPr/>
          <a:lstStyle/>
          <a:p>
            <a:r>
              <a:rPr lang="en-US" dirty="0"/>
              <a:t>CCNA Routing and Switching</a:t>
            </a:r>
          </a:p>
          <a:p>
            <a:r>
              <a:rPr lang="en-US" dirty="0"/>
              <a:t>Introduction to Networks v6.0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93801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963" t="21824"/>
          <a:stretch/>
        </p:blipFill>
        <p:spPr>
          <a:xfrm>
            <a:off x="6501861" y="1224950"/>
            <a:ext cx="2392435" cy="1814345"/>
          </a:xfrm>
          <a:prstGeom prst="rect">
            <a:avLst/>
          </a:prstGeom>
        </p:spPr>
      </p:pic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>
                <a:latin typeface="Arial" charset="0"/>
              </a:rPr>
              <a:t>Transportation of Data</a:t>
            </a:r>
            <a:br>
              <a:rPr lang="en-US" sz="1600" dirty="0">
                <a:latin typeface="Arial" charset="0"/>
              </a:rPr>
            </a:br>
            <a:r>
              <a:rPr lang="en-CA" altLang="en-US" dirty="0"/>
              <a:t>TCP (Cont.)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927" t="19024"/>
          <a:stretch/>
        </p:blipFill>
        <p:spPr>
          <a:xfrm>
            <a:off x="155274" y="1159710"/>
            <a:ext cx="2148647" cy="16918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8793" y="1037446"/>
            <a:ext cx="3820949" cy="241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153722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>
                <a:latin typeface="Arial" charset="0"/>
              </a:rPr>
              <a:t>Transportation of Data</a:t>
            </a:r>
            <a:br>
              <a:rPr lang="en-US" sz="1600" dirty="0">
                <a:latin typeface="Arial" charset="0"/>
              </a:rPr>
            </a:br>
            <a:r>
              <a:rPr lang="en-CA" altLang="en-US" dirty="0"/>
              <a:t>TCP (Cont.)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23" y="1047666"/>
            <a:ext cx="4325248" cy="27509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264" y="2545133"/>
            <a:ext cx="3921992" cy="25070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58264" y="306286"/>
            <a:ext cx="45133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en-US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TCP Three Responsibilities: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Numbering and tracking data segments 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Acknowledging received data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Retransmitting any unacknowledged data after a certain period of time</a:t>
            </a:r>
          </a:p>
        </p:txBody>
      </p:sp>
    </p:spTree>
    <p:extLst>
      <p:ext uri="{BB962C8B-B14F-4D97-AF65-F5344CB8AC3E}">
        <p14:creationId xmlns:p14="http://schemas.microsoft.com/office/powerpoint/2010/main" val="1209936611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8377" y="371068"/>
            <a:ext cx="3582263" cy="2219732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Use UDP for less overhead and to reduce possible delays.</a:t>
            </a:r>
          </a:p>
          <a:p>
            <a:r>
              <a:rPr lang="en-US" sz="1800" dirty="0"/>
              <a:t>Best-effort delivery (unreliable)</a:t>
            </a:r>
          </a:p>
          <a:p>
            <a:r>
              <a:rPr lang="en-US" sz="1800" dirty="0"/>
              <a:t>No acknowledgment</a:t>
            </a:r>
          </a:p>
          <a:p>
            <a:r>
              <a:rPr lang="en-US" sz="1800" dirty="0"/>
              <a:t>Similar to a non-registered letter</a:t>
            </a:r>
          </a:p>
          <a:p>
            <a:endParaRPr lang="en-US" dirty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Transportation of Data</a:t>
            </a:r>
            <a:br>
              <a:rPr lang="en-US" altLang="en-US" dirty="0"/>
            </a:br>
            <a:r>
              <a:rPr lang="en-US" altLang="en-US" dirty="0"/>
              <a:t>UDP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50" y="1208259"/>
            <a:ext cx="4884697" cy="30981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164" y="2590800"/>
            <a:ext cx="2678306" cy="217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875563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" y="1053454"/>
            <a:ext cx="2834640" cy="3694437"/>
          </a:xfrm>
        </p:spPr>
        <p:txBody>
          <a:bodyPr/>
          <a:lstStyle/>
          <a:p>
            <a:r>
              <a:rPr lang="en-CA" altLang="en-US" sz="1800" dirty="0"/>
              <a:t>TCP - </a:t>
            </a:r>
            <a:r>
              <a:rPr lang="en-CA" sz="1800" dirty="0"/>
              <a:t> databases, web browsers, and email clients require that all data that is sent arrives at the destination in its original condition.</a:t>
            </a:r>
            <a:endParaRPr lang="en-CA" altLang="en-US" sz="1800" dirty="0"/>
          </a:p>
          <a:p>
            <a:r>
              <a:rPr lang="en-US" altLang="en-US" sz="1800" dirty="0"/>
              <a:t>UDP - </a:t>
            </a:r>
            <a:r>
              <a:rPr lang="en-US" sz="1800" dirty="0"/>
              <a:t>if one or two segments of a live video stream fail to arrive, if disruption in the stream, may not be noticeable to the user.</a:t>
            </a:r>
            <a:endParaRPr lang="en-CA" altLang="en-US" sz="1800" dirty="0"/>
          </a:p>
          <a:p>
            <a:pPr lvl="1"/>
            <a:endParaRPr lang="en-CA" altLang="en-US" dirty="0"/>
          </a:p>
          <a:p>
            <a:endParaRPr lang="en-US" dirty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393"/>
            <a:ext cx="9144000" cy="757551"/>
          </a:xfrm>
        </p:spPr>
        <p:txBody>
          <a:bodyPr/>
          <a:lstStyle/>
          <a:p>
            <a:r>
              <a:rPr lang="en-US" altLang="en-US" sz="1600" dirty="0"/>
              <a:t>Transportation of Data</a:t>
            </a:r>
            <a:br>
              <a:rPr lang="en-US" altLang="en-US" sz="1600" dirty="0"/>
            </a:br>
            <a:r>
              <a:rPr lang="en-US" dirty="0">
                <a:latin typeface="Arial" charset="0"/>
              </a:rPr>
              <a:t>The Right Transport Layer Protocol for the Right Application</a:t>
            </a:r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492" y="847083"/>
            <a:ext cx="5379828" cy="410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572214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33" y="820648"/>
            <a:ext cx="8999935" cy="3849255"/>
          </a:xfrm>
        </p:spPr>
        <p:txBody>
          <a:bodyPr/>
          <a:lstStyle/>
          <a:p>
            <a:pPr>
              <a:defRPr/>
            </a:pPr>
            <a:r>
              <a:rPr lang="en-CA" sz="1800" dirty="0"/>
              <a:t>Establishing a Session</a:t>
            </a:r>
          </a:p>
          <a:p>
            <a:pPr lvl="1">
              <a:defRPr/>
            </a:pPr>
            <a:r>
              <a:rPr lang="en-CA" sz="1700" dirty="0"/>
              <a:t>Connection-oriented protocol</a:t>
            </a:r>
          </a:p>
          <a:p>
            <a:pPr lvl="1">
              <a:defRPr/>
            </a:pPr>
            <a:r>
              <a:rPr lang="en-CA" sz="1700" dirty="0"/>
              <a:t>Ensures the application is ready to receive the data</a:t>
            </a:r>
          </a:p>
          <a:p>
            <a:pPr lvl="1">
              <a:defRPr/>
            </a:pPr>
            <a:r>
              <a:rPr lang="en-CA" sz="1700" dirty="0"/>
              <a:t>Negotiate the amount of traffic that can be forwarded at a given time</a:t>
            </a:r>
          </a:p>
          <a:p>
            <a:pPr>
              <a:defRPr/>
            </a:pPr>
            <a:r>
              <a:rPr lang="en-CA" sz="1800" dirty="0"/>
              <a:t>Reliable Delivery</a:t>
            </a:r>
          </a:p>
          <a:p>
            <a:pPr lvl="1">
              <a:defRPr/>
            </a:pPr>
            <a:r>
              <a:rPr lang="en-CA" sz="1700" dirty="0"/>
              <a:t>Ensuring that each segment that the source sends arrives at the destination</a:t>
            </a:r>
            <a:endParaRPr lang="en-CA" sz="1800" dirty="0"/>
          </a:p>
          <a:p>
            <a:pPr>
              <a:defRPr/>
            </a:pPr>
            <a:r>
              <a:rPr lang="en-US" sz="1800" dirty="0"/>
              <a:t>Same-Order Delivery</a:t>
            </a:r>
          </a:p>
          <a:p>
            <a:pPr lvl="1">
              <a:defRPr/>
            </a:pPr>
            <a:r>
              <a:rPr lang="en-US" sz="1700" dirty="0"/>
              <a:t>Numbering &amp; Sequencing the segments guarantees reassembly into the proper order</a:t>
            </a:r>
          </a:p>
          <a:p>
            <a:pPr>
              <a:defRPr/>
            </a:pPr>
            <a:r>
              <a:rPr lang="en-US" sz="1800" dirty="0"/>
              <a:t>Flow Control</a:t>
            </a:r>
          </a:p>
          <a:p>
            <a:pPr lvl="1">
              <a:defRPr/>
            </a:pPr>
            <a:r>
              <a:rPr lang="en-US" sz="1700" dirty="0"/>
              <a:t>Regulate the amount of data the source transmits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CA" dirty="0"/>
          </a:p>
          <a:p>
            <a:pPr>
              <a:defRPr/>
            </a:pPr>
            <a:endParaRPr lang="en-CA" dirty="0"/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600" dirty="0"/>
              <a:t>TCP and UDP Overview</a:t>
            </a:r>
            <a:br>
              <a:rPr lang="en-CA" sz="1600" dirty="0"/>
            </a:br>
            <a:r>
              <a:rPr lang="en-CA" altLang="en-US" dirty="0">
                <a:latin typeface="Arial" charset="0"/>
              </a:rPr>
              <a:t>TCP Features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952977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TCP and UDP Overview</a:t>
            </a:r>
            <a:br>
              <a:rPr lang="en-CA" sz="1600" dirty="0"/>
            </a:br>
            <a:r>
              <a:rPr lang="en-US" dirty="0">
                <a:latin typeface="Arial" charset="0"/>
              </a:rPr>
              <a:t>TCP 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1" y="722744"/>
            <a:ext cx="3940256" cy="4344555"/>
          </a:xfrm>
        </p:spPr>
        <p:txBody>
          <a:bodyPr/>
          <a:lstStyle/>
          <a:p>
            <a:r>
              <a:rPr lang="en-CA" altLang="en-US" sz="1400" dirty="0"/>
              <a:t>Source and Destination Port used to identify application</a:t>
            </a:r>
          </a:p>
          <a:p>
            <a:r>
              <a:rPr lang="en-CA" altLang="en-US" sz="1400" dirty="0">
                <a:solidFill>
                  <a:srgbClr val="000000"/>
                </a:solidFill>
              </a:rPr>
              <a:t>Sequence number used for data reassembly</a:t>
            </a:r>
          </a:p>
          <a:p>
            <a:r>
              <a:rPr lang="en-CA" altLang="en-US" sz="1400" dirty="0"/>
              <a:t>Acknowledgement number indicates data has been received and ready for next byte from source</a:t>
            </a:r>
          </a:p>
          <a:p>
            <a:r>
              <a:rPr lang="en-CA" altLang="en-US" sz="1400" dirty="0"/>
              <a:t>Header length – length of TCP segment header</a:t>
            </a:r>
          </a:p>
          <a:p>
            <a:r>
              <a:rPr lang="en-CA" altLang="en-US" sz="1400" dirty="0"/>
              <a:t>Control bits – purpose and function of TCP segment</a:t>
            </a:r>
          </a:p>
          <a:p>
            <a:r>
              <a:rPr lang="en-CA" altLang="en-US" sz="1400" dirty="0"/>
              <a:t>Window size – number of bytes that can be accepted at one time</a:t>
            </a:r>
          </a:p>
          <a:p>
            <a:r>
              <a:rPr lang="en-CA" altLang="en-US" sz="1400" dirty="0"/>
              <a:t>Checksum – Used for error checking of segment header and data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10572"/>
          <a:stretch/>
        </p:blipFill>
        <p:spPr>
          <a:xfrm>
            <a:off x="3987178" y="798944"/>
            <a:ext cx="5156822" cy="3771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44509" y="302489"/>
            <a:ext cx="204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20 Bytes Total</a:t>
            </a:r>
          </a:p>
        </p:txBody>
      </p:sp>
    </p:spTree>
    <p:extLst>
      <p:ext uri="{BB962C8B-B14F-4D97-AF65-F5344CB8AC3E}">
        <p14:creationId xmlns:p14="http://schemas.microsoft.com/office/powerpoint/2010/main" val="2376591089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>
                <a:latin typeface="Arial" charset="0"/>
              </a:rPr>
              <a:t>TCP and UDP Overview </a:t>
            </a:r>
            <a:br>
              <a:rPr lang="en-CA" altLang="en-US" sz="1600" dirty="0"/>
            </a:br>
            <a:r>
              <a:rPr lang="en-CA" altLang="en-US" dirty="0"/>
              <a:t>UDP Features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401"/>
          <a:stretch/>
        </p:blipFill>
        <p:spPr>
          <a:xfrm>
            <a:off x="2329314" y="207403"/>
            <a:ext cx="6602416" cy="489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962522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Content Placeholder 2"/>
          <p:cNvSpPr>
            <a:spLocks noGrp="1"/>
          </p:cNvSpPr>
          <p:nvPr>
            <p:ph idx="1"/>
          </p:nvPr>
        </p:nvSpPr>
        <p:spPr>
          <a:xfrm>
            <a:off x="2552700" y="1119411"/>
            <a:ext cx="4038601" cy="801255"/>
          </a:xfrm>
        </p:spPr>
        <p:txBody>
          <a:bodyPr/>
          <a:lstStyle/>
          <a:p>
            <a:r>
              <a:rPr lang="en-CA" altLang="en-US"/>
              <a:t>UDP is a stateless </a:t>
            </a:r>
            <a:r>
              <a:rPr lang="en-CA" altLang="en-US" dirty="0"/>
              <a:t>protocol – no tracking</a:t>
            </a:r>
          </a:p>
          <a:p>
            <a:r>
              <a:rPr lang="en-CA" altLang="en-US" dirty="0"/>
              <a:t>Reliability handled by application</a:t>
            </a:r>
          </a:p>
        </p:txBody>
      </p:sp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>
                <a:latin typeface="Arial" charset="0"/>
              </a:rPr>
              <a:t>TCP and UDP Overview </a:t>
            </a:r>
            <a:br>
              <a:rPr lang="en-CA" altLang="en-US" sz="1600" dirty="0"/>
            </a:br>
            <a:r>
              <a:rPr lang="en-CA" altLang="en-US" dirty="0"/>
              <a:t>UDP Header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080" y="1920666"/>
            <a:ext cx="7090857" cy="247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539037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Content Placeholder 2"/>
          <p:cNvSpPr>
            <a:spLocks noGrp="1"/>
          </p:cNvSpPr>
          <p:nvPr>
            <p:ph idx="1"/>
          </p:nvPr>
        </p:nvSpPr>
        <p:spPr>
          <a:xfrm>
            <a:off x="144065" y="798945"/>
            <a:ext cx="8853286" cy="1441336"/>
          </a:xfrm>
        </p:spPr>
        <p:txBody>
          <a:bodyPr/>
          <a:lstStyle/>
          <a:p>
            <a:pPr>
              <a:defRPr/>
            </a:pPr>
            <a:r>
              <a:rPr lang="en-US" altLang="en-US" sz="1800" dirty="0"/>
              <a:t>Users expect to simultaneously receive and send email, view websites and make a VoIP phone call</a:t>
            </a:r>
          </a:p>
          <a:p>
            <a:pPr>
              <a:defRPr/>
            </a:pPr>
            <a:r>
              <a:rPr lang="en-US" altLang="en-US" sz="1800" dirty="0"/>
              <a:t>TCP and UDP manage multiple conversations by using unique identifiers called port numbers</a:t>
            </a:r>
          </a:p>
        </p:txBody>
      </p:sp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>
                <a:latin typeface="Arial" charset="0"/>
              </a:rPr>
              <a:t>TCP and UDP Overview </a:t>
            </a:r>
            <a:br>
              <a:rPr lang="en-CA" altLang="en-US" sz="1600" dirty="0"/>
            </a:br>
            <a:r>
              <a:rPr lang="en-CA" altLang="en-US" dirty="0"/>
              <a:t>Multiple Separate Communications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624" y="2011681"/>
            <a:ext cx="4974936" cy="277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45078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Content Placeholder 2"/>
          <p:cNvSpPr>
            <a:spLocks noGrp="1"/>
          </p:cNvSpPr>
          <p:nvPr>
            <p:ph idx="1"/>
          </p:nvPr>
        </p:nvSpPr>
        <p:spPr>
          <a:xfrm>
            <a:off x="128825" y="988181"/>
            <a:ext cx="3452575" cy="4155319"/>
          </a:xfrm>
        </p:spPr>
        <p:txBody>
          <a:bodyPr/>
          <a:lstStyle/>
          <a:p>
            <a:r>
              <a:rPr lang="en-US" altLang="en-US" dirty="0"/>
              <a:t>Source Port</a:t>
            </a:r>
          </a:p>
          <a:p>
            <a:pPr lvl="1"/>
            <a:r>
              <a:rPr lang="en-US" altLang="en-US" dirty="0"/>
              <a:t>Originating application port that is dynamically generated by sending device</a:t>
            </a:r>
          </a:p>
          <a:p>
            <a:pPr lvl="1"/>
            <a:r>
              <a:rPr lang="en-US" altLang="en-US" dirty="0"/>
              <a:t>Example: Each separate HTTP conversation is tracked based on the source ports.</a:t>
            </a:r>
          </a:p>
          <a:p>
            <a:r>
              <a:rPr lang="en-US" altLang="en-US" dirty="0"/>
              <a:t>Destination Port</a:t>
            </a:r>
          </a:p>
          <a:p>
            <a:pPr lvl="1"/>
            <a:r>
              <a:rPr lang="en-US" altLang="en-US" dirty="0"/>
              <a:t>Tell the destination what service is being requested</a:t>
            </a:r>
          </a:p>
          <a:p>
            <a:pPr lvl="1"/>
            <a:r>
              <a:rPr lang="en-US" altLang="en-US" dirty="0"/>
              <a:t>Example: Port 80 web services are being requested</a:t>
            </a:r>
          </a:p>
          <a:p>
            <a:pPr marL="239713" indent="-285750"/>
            <a:endParaRPr lang="en-US" altLang="en-US" dirty="0"/>
          </a:p>
          <a:p>
            <a:endParaRPr lang="en-US" altLang="en-US" dirty="0"/>
          </a:p>
        </p:txBody>
      </p:sp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>
                <a:latin typeface="Arial" charset="0"/>
              </a:rPr>
              <a:t>TCP and UDP Overview </a:t>
            </a:r>
            <a:br>
              <a:rPr lang="en-CA" altLang="en-US" sz="1600" dirty="0"/>
            </a:br>
            <a:r>
              <a:rPr lang="en-CA" altLang="en-US" dirty="0"/>
              <a:t>Port Numbers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1051559"/>
            <a:ext cx="5100889" cy="331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6418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4"/>
          <p:cNvSpPr>
            <a:spLocks noGrp="1" noChangeArrowheads="1"/>
          </p:cNvSpPr>
          <p:nvPr>
            <p:ph idx="1"/>
          </p:nvPr>
        </p:nvSpPr>
        <p:spPr>
          <a:xfrm>
            <a:off x="145358" y="643669"/>
            <a:ext cx="8853286" cy="4155319"/>
          </a:xfrm>
        </p:spPr>
        <p:txBody>
          <a:bodyPr/>
          <a:lstStyle/>
          <a:p>
            <a:r>
              <a:rPr lang="en-CA" sz="1600" dirty="0"/>
              <a:t>9.1 Transport Layer Protocols</a:t>
            </a:r>
          </a:p>
          <a:p>
            <a:pPr marL="469106" lvl="1" indent="-214313">
              <a:buFont typeface="Arial" panose="020B0604020202020204" pitchFamily="34" charset="0"/>
              <a:buChar char="•"/>
            </a:pPr>
            <a:r>
              <a:rPr lang="en-CA" sz="1600" dirty="0"/>
              <a:t>Explain how transport layer protocols and services support communications across data networks.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CA" sz="1400" dirty="0"/>
              <a:t>Explain the purpose of the transport layer in managing the transportation of data in end-to-end communication. 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sz="1400" dirty="0"/>
              <a:t>Explain characteristics of the TCP and UDP protocols, including port numbers and their uses.</a:t>
            </a:r>
          </a:p>
          <a:p>
            <a:r>
              <a:rPr lang="en-CA" sz="1600" dirty="0"/>
              <a:t>9.2 TCP and UDP</a:t>
            </a:r>
          </a:p>
          <a:p>
            <a:pPr marL="469106" lvl="1" indent="-214313">
              <a:buFont typeface="Arial" panose="020B0604020202020204" pitchFamily="34" charset="0"/>
              <a:buChar char="•"/>
            </a:pPr>
            <a:r>
              <a:rPr lang="en-CA" sz="1600" dirty="0"/>
              <a:t>Compare the operations of transport layer protocols in supporting end-to-end communication.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CA" sz="1400" dirty="0"/>
              <a:t>Explain how TCP session establishment and termination processes facilitate reliable communication. 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CA" sz="1400" dirty="0"/>
              <a:t>Explain how TCP protocol data units are transmitted and acknowledged to guarantee delivery.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CA" sz="1400" dirty="0"/>
              <a:t>Describe the UDP client processes to establish communication with a server. 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CA" sz="1400" dirty="0"/>
              <a:t>Determine whether high-reliability TCP transmissions, or non-guaranteed UDP transmissions, are best suited for common applications. </a:t>
            </a:r>
            <a:endParaRPr lang="en-CA" sz="1400" b="1" dirty="0"/>
          </a:p>
        </p:txBody>
      </p:sp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Chapter 9 - Sections &amp; Objectives</a:t>
            </a:r>
          </a:p>
        </p:txBody>
      </p:sp>
    </p:spTree>
    <p:extLst>
      <p:ext uri="{BB962C8B-B14F-4D97-AF65-F5344CB8AC3E}">
        <p14:creationId xmlns:p14="http://schemas.microsoft.com/office/powerpoint/2010/main" val="1758868671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>
                <a:latin typeface="Arial" charset="0"/>
              </a:rPr>
              <a:t>TCP and UDP Overview </a:t>
            </a:r>
            <a:br>
              <a:rPr lang="en-CA" altLang="en-US" sz="1600" dirty="0"/>
            </a:br>
            <a:r>
              <a:rPr lang="en-CA" altLang="en-US" dirty="0"/>
              <a:t>Socket Pairs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720" y="798944"/>
            <a:ext cx="5828208" cy="40402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1" y="957808"/>
            <a:ext cx="2865120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Source and destination port placed in segment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Segments encapsulated in IP packet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IP and port number = socket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Example: 192.168.1.7:80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Sockets enable multiple processes to be distinguished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Source port acts as a return address</a:t>
            </a:r>
          </a:p>
        </p:txBody>
      </p:sp>
    </p:spTree>
    <p:extLst>
      <p:ext uri="{BB962C8B-B14F-4D97-AF65-F5344CB8AC3E}">
        <p14:creationId xmlns:p14="http://schemas.microsoft.com/office/powerpoint/2010/main" val="3886614839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>
                <a:latin typeface="Arial" charset="0"/>
              </a:rPr>
              <a:t>TCP and UDP Overview </a:t>
            </a:r>
            <a:br>
              <a:rPr lang="en-CA" altLang="en-US" sz="1600" dirty="0"/>
            </a:br>
            <a:r>
              <a:rPr lang="en-CA" altLang="en-US" dirty="0"/>
              <a:t>Port Number Groups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" y="798944"/>
            <a:ext cx="8671561" cy="136381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5320" y="2162755"/>
            <a:ext cx="778764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Well-known Ports (Numbers 0 to 1023) - These numbers are reserved for services and applications. 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Registered Ports (Numbers 1024 to 49151) - These port numbers are assigned by IANA to a requesting entity to use with specific processes or applications.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Dynamic or Private Ports (Numbers 49152 to 65535) - Usually assigned dynamically by the client’s OS and used to identify the client application during communication.</a:t>
            </a:r>
          </a:p>
        </p:txBody>
      </p:sp>
    </p:spTree>
    <p:extLst>
      <p:ext uri="{BB962C8B-B14F-4D97-AF65-F5344CB8AC3E}">
        <p14:creationId xmlns:p14="http://schemas.microsoft.com/office/powerpoint/2010/main" val="1552100555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>
                <a:latin typeface="Arial" charset="0"/>
              </a:rPr>
              <a:t>TCP and UDP Overview </a:t>
            </a:r>
            <a:br>
              <a:rPr lang="en-CA" altLang="en-US" sz="1600" dirty="0"/>
            </a:br>
            <a:r>
              <a:rPr lang="en-CA" altLang="en-US" dirty="0"/>
              <a:t>Port Number Groups (Cont.)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360" y="798944"/>
            <a:ext cx="6733887" cy="40316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7366" y="1950720"/>
            <a:ext cx="1356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defRPr/>
            </a:pPr>
            <a:r>
              <a:rPr lang="en-US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Well Known Port Numbers</a:t>
            </a:r>
          </a:p>
        </p:txBody>
      </p:sp>
    </p:spTree>
    <p:extLst>
      <p:ext uri="{BB962C8B-B14F-4D97-AF65-F5344CB8AC3E}">
        <p14:creationId xmlns:p14="http://schemas.microsoft.com/office/powerpoint/2010/main" val="1659868546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>
                <a:latin typeface="Arial" charset="0"/>
              </a:rPr>
              <a:t>TCP and UDP Overview </a:t>
            </a:r>
            <a:br>
              <a:rPr lang="en-CA" altLang="en-US" sz="1600" dirty="0"/>
            </a:br>
            <a:r>
              <a:rPr lang="en-CA" altLang="en-US" dirty="0"/>
              <a:t>The </a:t>
            </a:r>
            <a:r>
              <a:rPr lang="en-CA" altLang="en-US" dirty="0" err="1"/>
              <a:t>netstat</a:t>
            </a:r>
            <a:r>
              <a:rPr lang="en-CA" altLang="en-US" dirty="0"/>
              <a:t> Command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65" y="905625"/>
            <a:ext cx="2721055" cy="3834016"/>
          </a:xfrm>
        </p:spPr>
        <p:txBody>
          <a:bodyPr/>
          <a:lstStyle/>
          <a:p>
            <a:pPr>
              <a:defRPr/>
            </a:pPr>
            <a:r>
              <a:rPr lang="en-US" altLang="en-US" sz="1800" dirty="0"/>
              <a:t>Network utility that can be used to verify connections</a:t>
            </a:r>
          </a:p>
          <a:p>
            <a:pPr>
              <a:defRPr/>
            </a:pPr>
            <a:r>
              <a:rPr lang="en-US" altLang="en-US" sz="1800" dirty="0"/>
              <a:t>By default, will attempt to resolve IP addresses to domain names and port numbers to well-known applications</a:t>
            </a:r>
          </a:p>
          <a:p>
            <a:pPr>
              <a:defRPr/>
            </a:pPr>
            <a:r>
              <a:rPr lang="en-US" altLang="en-US" sz="1800" dirty="0"/>
              <a:t>-n option used to display IPs and ports in numerical form</a:t>
            </a:r>
            <a:endParaRPr lang="en-CA" altLang="en-US" sz="1800" dirty="0"/>
          </a:p>
          <a:p>
            <a:endParaRPr lang="en-CA" altLang="en-US" dirty="0"/>
          </a:p>
          <a:p>
            <a:endParaRPr lang="en-CA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6824" y="1173480"/>
            <a:ext cx="5752824" cy="295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5771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sz="4000" dirty="0"/>
              <a:t>9.2 TCP and UDP</a:t>
            </a:r>
          </a:p>
        </p:txBody>
      </p:sp>
    </p:spTree>
    <p:extLst>
      <p:ext uri="{BB962C8B-B14F-4D97-AF65-F5344CB8AC3E}">
        <p14:creationId xmlns:p14="http://schemas.microsoft.com/office/powerpoint/2010/main" val="3551905410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TCP Communication Process</a:t>
            </a:r>
            <a:br>
              <a:rPr lang="en-US" altLang="en-US" dirty="0"/>
            </a:br>
            <a:r>
              <a:rPr lang="en-US" altLang="en-US" dirty="0"/>
              <a:t>TCP Server Process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2551" y="283008"/>
            <a:ext cx="3463969" cy="18515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863" y="2134605"/>
            <a:ext cx="3987272" cy="25440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4613" y="2134606"/>
            <a:ext cx="3914755" cy="254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077134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TCP Communication Process</a:t>
            </a:r>
            <a:br>
              <a:rPr lang="en-US" altLang="en-US" dirty="0"/>
            </a:br>
            <a:r>
              <a:rPr lang="en-US" altLang="en-US" dirty="0"/>
              <a:t>TCP Server Process (Cont.)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798944"/>
            <a:ext cx="4591137" cy="29032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4863" y="2209800"/>
            <a:ext cx="4329776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0401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6"/>
          <p:cNvSpPr>
            <a:spLocks noGrp="1" noChangeArrowheads="1"/>
          </p:cNvSpPr>
          <p:nvPr>
            <p:ph idx="1"/>
          </p:nvPr>
        </p:nvSpPr>
        <p:spPr>
          <a:xfrm>
            <a:off x="1" y="3032761"/>
            <a:ext cx="2155893" cy="741379"/>
          </a:xfrm>
        </p:spPr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</a:rPr>
              <a:t>Step 1 – Initiating </a:t>
            </a:r>
            <a:r>
              <a:rPr lang="en-US" altLang="en-US">
                <a:solidFill>
                  <a:srgbClr val="000000"/>
                </a:solidFill>
              </a:rPr>
              <a:t>client requests a session with server.</a:t>
            </a:r>
            <a:endParaRPr lang="en-US" altLang="en-US" dirty="0">
              <a:solidFill>
                <a:srgbClr val="000000"/>
              </a:solidFill>
            </a:endParaRPr>
          </a:p>
          <a:p>
            <a:pPr lvl="1"/>
            <a:endParaRPr lang="en-CA" altLang="en-US" dirty="0">
              <a:solidFill>
                <a:srgbClr val="000000"/>
              </a:solidFill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TCP Communication Process</a:t>
            </a:r>
            <a:br>
              <a:rPr lang="en-US" altLang="en-US" dirty="0"/>
            </a:br>
            <a:r>
              <a:rPr lang="en-US" altLang="en-US" dirty="0"/>
              <a:t>TCP Connection Establishment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5" y="798944"/>
            <a:ext cx="3070163" cy="21145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4510" y="1888705"/>
            <a:ext cx="3110149" cy="2049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4027" y="3032761"/>
            <a:ext cx="3159528" cy="1879424"/>
          </a:xfrm>
          <a:prstGeom prst="rect">
            <a:avLst/>
          </a:prstGeom>
        </p:spPr>
      </p:pic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2658186" y="4003255"/>
            <a:ext cx="2752014" cy="90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lang="en-US" sz="15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  <a:defRPr lang="en-US" sz="14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2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1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Step 2 – Server acknowledges and requests a session with client.</a:t>
            </a:r>
          </a:p>
          <a:p>
            <a:pPr lvl="1"/>
            <a:endParaRPr lang="en-US" altLang="en-US" dirty="0"/>
          </a:p>
        </p:txBody>
      </p:sp>
      <p:sp>
        <p:nvSpPr>
          <p:cNvPr id="11" name="Rectangle 6"/>
          <p:cNvSpPr txBox="1">
            <a:spLocks noChangeArrowheads="1"/>
          </p:cNvSpPr>
          <p:nvPr/>
        </p:nvSpPr>
        <p:spPr bwMode="auto">
          <a:xfrm>
            <a:off x="5958840" y="2209312"/>
            <a:ext cx="3063239" cy="823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lang="en-US" sz="15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  <a:defRPr lang="en-US" sz="14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2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1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Step 3 – Client </a:t>
            </a:r>
            <a:r>
              <a:rPr lang="en-US" altLang="en-US"/>
              <a:t>acknowledges communication session with server.</a:t>
            </a:r>
            <a:endParaRPr lang="en-US" altLang="en-US" dirty="0"/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92239042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6"/>
          <p:cNvSpPr>
            <a:spLocks noGrp="1" noChangeArrowheads="1"/>
          </p:cNvSpPr>
          <p:nvPr>
            <p:ph idx="1"/>
          </p:nvPr>
        </p:nvSpPr>
        <p:spPr>
          <a:xfrm>
            <a:off x="3301793" y="2962092"/>
            <a:ext cx="5338738" cy="1909175"/>
          </a:xfrm>
        </p:spPr>
        <p:txBody>
          <a:bodyPr/>
          <a:lstStyle/>
          <a:p>
            <a:r>
              <a:rPr lang="en-US" dirty="0"/>
              <a:t>To close a connection, the Finish (FIN) control flag must be set in the segment header. </a:t>
            </a:r>
          </a:p>
          <a:p>
            <a:r>
              <a:rPr lang="en-US" dirty="0"/>
              <a:t>To end each one-way TCP session, a two-way handshake, consisting of a FIN segment and an Acknowledgment (ACK) segment, is used. </a:t>
            </a:r>
          </a:p>
          <a:p>
            <a:r>
              <a:rPr lang="en-US" dirty="0"/>
              <a:t>To terminate a single conversation supported by TCP, four exchanges are needed to end both sessions.</a:t>
            </a:r>
            <a:endParaRPr lang="en-CA" altLang="en-US" dirty="0">
              <a:solidFill>
                <a:srgbClr val="000000"/>
              </a:solidFill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TCP Communication Process</a:t>
            </a:r>
            <a:br>
              <a:rPr lang="en-US" altLang="en-US" dirty="0"/>
            </a:br>
            <a:r>
              <a:rPr lang="en-US" altLang="en-US" dirty="0"/>
              <a:t>TCP Session Termination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272" y="881776"/>
            <a:ext cx="2266576" cy="20050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4551" y="904735"/>
            <a:ext cx="2182937" cy="19898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5482" y="864452"/>
            <a:ext cx="2114913" cy="20300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06880" y="3916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5851" y="2944299"/>
            <a:ext cx="2298700" cy="196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48525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6"/>
          <p:cNvSpPr>
            <a:spLocks noGrp="1" noChangeArrowheads="1"/>
          </p:cNvSpPr>
          <p:nvPr>
            <p:ph idx="1"/>
          </p:nvPr>
        </p:nvSpPr>
        <p:spPr>
          <a:xfrm>
            <a:off x="66573" y="866368"/>
            <a:ext cx="4763215" cy="3437776"/>
          </a:xfrm>
        </p:spPr>
        <p:txBody>
          <a:bodyPr/>
          <a:lstStyle/>
          <a:p>
            <a:r>
              <a:rPr lang="en-US" dirty="0"/>
              <a:t>The three-way handshake:</a:t>
            </a:r>
          </a:p>
          <a:p>
            <a:pPr lvl="1"/>
            <a:r>
              <a:rPr lang="en-US" dirty="0"/>
              <a:t>Establishes that the destination device is present on the network.</a:t>
            </a:r>
          </a:p>
          <a:p>
            <a:pPr lvl="1"/>
            <a:r>
              <a:rPr lang="en-US" dirty="0"/>
              <a:t>Verifies that the destination device has an active service and is accepting requests on the destination port number that the initiating client intends to use.</a:t>
            </a:r>
          </a:p>
          <a:p>
            <a:pPr lvl="1"/>
            <a:r>
              <a:rPr lang="en-US" dirty="0"/>
              <a:t>Informs the destination device that the source client intends to establish a communication session on that port number.</a:t>
            </a:r>
          </a:p>
          <a:p>
            <a:r>
              <a:rPr lang="en-US" dirty="0"/>
              <a:t>The six bits in the Control Bits field of the TCP segment header are also known as flags. </a:t>
            </a:r>
          </a:p>
          <a:p>
            <a:pPr lvl="1"/>
            <a:r>
              <a:rPr lang="en-US" dirty="0"/>
              <a:t>RST flag is used to reset a connection when an error or timeout occurs</a:t>
            </a: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TCP Communication Process</a:t>
            </a:r>
            <a:br>
              <a:rPr lang="en-US" altLang="en-US" dirty="0"/>
            </a:br>
            <a:r>
              <a:rPr lang="en-US" altLang="en-US" dirty="0"/>
              <a:t>TCP Three-way Handshake Analysis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9788" y="825614"/>
            <a:ext cx="4159637" cy="345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84904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4" y="915409"/>
            <a:ext cx="8041776" cy="1949711"/>
          </a:xfrm>
        </p:spPr>
        <p:txBody>
          <a:bodyPr/>
          <a:lstStyle/>
          <a:p>
            <a:r>
              <a:rPr lang="en-US" dirty="0"/>
              <a:t>9.1 Transport </a:t>
            </a:r>
            <a:r>
              <a:rPr lang="en-US"/>
              <a:t>Layer Protocols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099643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TCP Communication Process</a:t>
            </a:r>
            <a:br>
              <a:rPr lang="en-US" altLang="en-US" dirty="0"/>
            </a:br>
            <a:r>
              <a:rPr lang="en-US" altLang="en-US" dirty="0"/>
              <a:t>Video Demonstration - TCP 3-Way Handshake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0773" y="2919730"/>
            <a:ext cx="2626027" cy="12984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045210"/>
            <a:ext cx="5911826" cy="3514090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>
            <a:off x="6094653" y="1132780"/>
            <a:ext cx="2151529" cy="738664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91789" y="1120673"/>
            <a:ext cx="17543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SYN</a:t>
            </a:r>
          </a:p>
          <a:p>
            <a:r>
              <a:rPr lang="en-US" sz="1400" b="1" dirty="0"/>
              <a:t>SYN, ACK</a:t>
            </a:r>
          </a:p>
          <a:p>
            <a:r>
              <a:rPr lang="en-US" sz="1400" b="1" dirty="0"/>
              <a:t>ACK</a:t>
            </a:r>
          </a:p>
        </p:txBody>
      </p:sp>
    </p:spTree>
    <p:extLst>
      <p:ext uri="{BB962C8B-B14F-4D97-AF65-F5344CB8AC3E}">
        <p14:creationId xmlns:p14="http://schemas.microsoft.com/office/powerpoint/2010/main" val="220373269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TCP Communication Process</a:t>
            </a:r>
            <a:br>
              <a:rPr lang="en-US" altLang="en-US" dirty="0"/>
            </a:br>
            <a:r>
              <a:rPr lang="en-US" altLang="en-US" dirty="0"/>
              <a:t>Lab – Using Wireshark to Observe the TCP 3-Way Handshake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618" y="798944"/>
            <a:ext cx="6378766" cy="3978088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8273755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6"/>
          <p:cNvSpPr>
            <a:spLocks noGrp="1" noChangeArrowheads="1"/>
          </p:cNvSpPr>
          <p:nvPr>
            <p:ph idx="1"/>
          </p:nvPr>
        </p:nvSpPr>
        <p:spPr>
          <a:xfrm>
            <a:off x="144065" y="798944"/>
            <a:ext cx="3334241" cy="3949771"/>
          </a:xfrm>
        </p:spPr>
        <p:txBody>
          <a:bodyPr/>
          <a:lstStyle/>
          <a:p>
            <a:r>
              <a:rPr lang="en-US" dirty="0"/>
              <a:t>Sequence numbers are assigned in the header of each packet.</a:t>
            </a:r>
          </a:p>
          <a:p>
            <a:r>
              <a:rPr lang="en-US" dirty="0"/>
              <a:t>Represents the first data byte of the TCP segment.</a:t>
            </a:r>
          </a:p>
          <a:p>
            <a:r>
              <a:rPr lang="en-US" dirty="0"/>
              <a:t>During session setup, an initial sequence number (ISN) is set - represents the starting value of the bytes.</a:t>
            </a:r>
          </a:p>
          <a:p>
            <a:r>
              <a:rPr lang="en-US" dirty="0"/>
              <a:t>As data is transmitted during the session, the sequence number is incremented by the number of bytes that have been transmitted. </a:t>
            </a:r>
          </a:p>
          <a:p>
            <a:r>
              <a:rPr lang="en-US" dirty="0"/>
              <a:t>Missing segments can then be identified. </a:t>
            </a: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>
                <a:latin typeface="Arial" charset="0"/>
              </a:rPr>
              <a:t>Reliability and Flow Control</a:t>
            </a:r>
            <a:br>
              <a:rPr lang="en-US" sz="1600" dirty="0">
                <a:latin typeface="Arial" charset="0"/>
              </a:rPr>
            </a:br>
            <a:r>
              <a:rPr lang="en-US" altLang="en-US" dirty="0"/>
              <a:t>TCP Reliability – Ordered Delivery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2421" y="962887"/>
            <a:ext cx="5140240" cy="378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696555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5180"/>
            <a:ext cx="9144000" cy="757551"/>
          </a:xfrm>
        </p:spPr>
        <p:txBody>
          <a:bodyPr/>
          <a:lstStyle/>
          <a:p>
            <a:r>
              <a:rPr lang="en-US" sz="1600" dirty="0">
                <a:latin typeface="Arial" charset="0"/>
              </a:rPr>
              <a:t>Reliability and Flow Control</a:t>
            </a:r>
            <a:br>
              <a:rPr lang="en-US" altLang="en-US" dirty="0"/>
            </a:br>
            <a:r>
              <a:rPr lang="en-US" altLang="en-US" sz="2000" dirty="0"/>
              <a:t>Video Demonstration - TCP Reliability – Sequence Numbers and Acknowledgments</a:t>
            </a: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44065" y="1782793"/>
            <a:ext cx="5041393" cy="3101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lang="en-US" sz="15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  <a:defRPr lang="en-US" sz="14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2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1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930" y="1978584"/>
            <a:ext cx="3736775" cy="20753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667" y="1231898"/>
            <a:ext cx="4836662" cy="35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260050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>
                <a:latin typeface="Arial" charset="0"/>
              </a:rPr>
              <a:t>Reliability and Flow Control</a:t>
            </a:r>
            <a:br>
              <a:rPr lang="en-US" dirty="0"/>
            </a:br>
            <a:r>
              <a:rPr lang="en-US" sz="2000" dirty="0">
                <a:latin typeface="Arial" charset="0"/>
              </a:rPr>
              <a:t>Video Demonstration – Data Loss and Retransmission</a:t>
            </a:r>
            <a:endParaRPr lang="en-US" alt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5943" y="1623200"/>
            <a:ext cx="3964868" cy="19192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158022"/>
            <a:ext cx="4664577" cy="313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456199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>
                <a:latin typeface="Arial" charset="0"/>
              </a:rPr>
              <a:t>Reliability and Flow Control</a:t>
            </a:r>
            <a:br>
              <a:rPr lang="en-US" sz="1600" dirty="0"/>
            </a:br>
            <a:r>
              <a:rPr lang="en-US" altLang="en-US" dirty="0"/>
              <a:t>TCP Flow Control – Window Size and Acknowledgments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6005" y="798944"/>
            <a:ext cx="5384971" cy="42897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7033" y="971473"/>
            <a:ext cx="2605177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In the figure, the source is transmitting 1,460 bytes of data within each segment.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Window size agreed on during 3-way handshake.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Typically, PC B will not wait for 10,000 bytes before sending an acknowledgment.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PC A can adjust its send window as it receives acknowledgments from PC B. </a:t>
            </a:r>
          </a:p>
        </p:txBody>
      </p:sp>
    </p:spTree>
    <p:extLst>
      <p:ext uri="{BB962C8B-B14F-4D97-AF65-F5344CB8AC3E}">
        <p14:creationId xmlns:p14="http://schemas.microsoft.com/office/powerpoint/2010/main" val="628714965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393"/>
            <a:ext cx="9144000" cy="757551"/>
          </a:xfrm>
        </p:spPr>
        <p:txBody>
          <a:bodyPr/>
          <a:lstStyle/>
          <a:p>
            <a:r>
              <a:rPr lang="en-US" sz="1600" dirty="0">
                <a:latin typeface="Arial" charset="0"/>
              </a:rPr>
              <a:t>Reliability and Flow Control</a:t>
            </a:r>
            <a:br>
              <a:rPr lang="en-US" sz="1600" dirty="0"/>
            </a:br>
            <a:r>
              <a:rPr lang="en-US" altLang="en-US" dirty="0"/>
              <a:t>TCP Flow Control – Congestion Avoidance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9796" y="833325"/>
            <a:ext cx="5446331" cy="43101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2528" y="833325"/>
            <a:ext cx="29502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Congestion causes retransmission of lost TCP segments 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Retransmission of segments can make the congestion worse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To avoid and control congestion, TCP employs several congestion handling mechanisms, timers, and algorithms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Example: Reduce the number of bytes it sends before receiving an acknowledgment</a:t>
            </a:r>
          </a:p>
        </p:txBody>
      </p:sp>
    </p:spTree>
    <p:extLst>
      <p:ext uri="{BB962C8B-B14F-4D97-AF65-F5344CB8AC3E}">
        <p14:creationId xmlns:p14="http://schemas.microsoft.com/office/powerpoint/2010/main" val="145165618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>
                <a:latin typeface="Arial" charset="0"/>
              </a:rPr>
              <a:t>UDP Communication</a:t>
            </a:r>
            <a:br>
              <a:rPr lang="en-US" sz="1600" dirty="0"/>
            </a:br>
            <a:r>
              <a:rPr lang="en-US" altLang="en-US" dirty="0"/>
              <a:t>UDP Low Overhead versus Reliability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1200" b="1" dirty="0"/>
              <a:t>		           	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2476" y="960460"/>
            <a:ext cx="5804675" cy="38322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065" y="1242204"/>
            <a:ext cx="218506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UDP not connection-oriented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No retransmission, sequencing, and flow control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Functions not provided by the transport layer implemented elsewhere</a:t>
            </a:r>
          </a:p>
        </p:txBody>
      </p:sp>
    </p:spTree>
    <p:extLst>
      <p:ext uri="{BB962C8B-B14F-4D97-AF65-F5344CB8AC3E}">
        <p14:creationId xmlns:p14="http://schemas.microsoft.com/office/powerpoint/2010/main" val="3915217100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>
                <a:latin typeface="Arial" charset="0"/>
              </a:rPr>
              <a:t>UDP Communication</a:t>
            </a:r>
            <a:br>
              <a:rPr lang="en-US" sz="1600" dirty="0"/>
            </a:br>
            <a:r>
              <a:rPr lang="en-US" altLang="en-US" dirty="0"/>
              <a:t>UDP Datagram Reassembly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1190" y="850504"/>
            <a:ext cx="5475723" cy="386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34569" y="4650118"/>
            <a:ext cx="4308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</a:rPr>
              <a:t>UDP: Connectionless and Unreliable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7582" y="1146079"/>
            <a:ext cx="2703607" cy="3721298"/>
          </a:xfrm>
        </p:spPr>
        <p:txBody>
          <a:bodyPr/>
          <a:lstStyle/>
          <a:p>
            <a:r>
              <a:rPr lang="en-US" sz="1800" dirty="0"/>
              <a:t>UDP reassembles data in order received and forwards to application</a:t>
            </a:r>
          </a:p>
          <a:p>
            <a:r>
              <a:rPr lang="en-US" sz="1800" dirty="0"/>
              <a:t>Application must identify the proper sequence</a:t>
            </a:r>
          </a:p>
        </p:txBody>
      </p:sp>
    </p:spTree>
    <p:extLst>
      <p:ext uri="{BB962C8B-B14F-4D97-AF65-F5344CB8AC3E}">
        <p14:creationId xmlns:p14="http://schemas.microsoft.com/office/powerpoint/2010/main" val="10706150"/>
      </p:ext>
    </p:extLst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>
                <a:latin typeface="Arial" charset="0"/>
              </a:rPr>
              <a:t>UDP Communication</a:t>
            </a:r>
            <a:br>
              <a:rPr lang="en-US" sz="1600" dirty="0"/>
            </a:br>
            <a:r>
              <a:rPr lang="en-US" altLang="en-US" dirty="0"/>
              <a:t>UDP Server Processes and Requests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58296" y="924079"/>
            <a:ext cx="2029792" cy="3790309"/>
          </a:xfrm>
        </p:spPr>
        <p:txBody>
          <a:bodyPr/>
          <a:lstStyle/>
          <a:p>
            <a:pPr marL="0" indent="0">
              <a:buNone/>
            </a:pPr>
            <a:r>
              <a:rPr lang="en-CA" sz="1400" b="1" dirty="0"/>
              <a:t>Note:</a:t>
            </a:r>
            <a:r>
              <a:rPr lang="en-CA" sz="1400" dirty="0"/>
              <a:t> The Remote Authentication Dial-in User Service (RADIUS) server shown in the figure provides authentication, authorization, and accounting services to manage user access.</a:t>
            </a:r>
            <a:r>
              <a:rPr lang="en-CA" sz="1200" b="1" dirty="0"/>
              <a:t>	           	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4743" y="966703"/>
            <a:ext cx="6029383" cy="398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211717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393"/>
            <a:ext cx="9144000" cy="757551"/>
          </a:xfrm>
        </p:spPr>
        <p:txBody>
          <a:bodyPr/>
          <a:lstStyle/>
          <a:p>
            <a:r>
              <a:rPr lang="en-US" altLang="en-US" sz="1600" dirty="0"/>
              <a:t>Transportation of Data</a:t>
            </a:r>
            <a:br>
              <a:rPr lang="en-US" altLang="en-US" sz="1600" dirty="0"/>
            </a:br>
            <a:r>
              <a:rPr lang="en-US" altLang="en-US" dirty="0"/>
              <a:t>Role of the Transport Layer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851" r="2678"/>
          <a:stretch/>
        </p:blipFill>
        <p:spPr>
          <a:xfrm>
            <a:off x="3916680" y="734166"/>
            <a:ext cx="4983480" cy="43914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960120"/>
            <a:ext cx="374904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Responsible for establishing a temporary communication session between two applications and delivering data between them.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Link between the application layer and the lower layers that are responsible for network transmission.</a:t>
            </a:r>
          </a:p>
        </p:txBody>
      </p:sp>
    </p:spTree>
    <p:extLst>
      <p:ext uri="{BB962C8B-B14F-4D97-AF65-F5344CB8AC3E}">
        <p14:creationId xmlns:p14="http://schemas.microsoft.com/office/powerpoint/2010/main" val="2342478232"/>
      </p:ext>
    </p:extLst>
  </p:cSld>
  <p:clrMapOvr>
    <a:masterClrMapping/>
  </p:clrMapOvr>
  <p:transition spd="slow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>
                <a:latin typeface="Arial" charset="0"/>
              </a:rPr>
              <a:t>UDP Communication</a:t>
            </a:r>
            <a:br>
              <a:rPr lang="en-US" sz="1600" dirty="0"/>
            </a:br>
            <a:r>
              <a:rPr lang="en-US" altLang="en-US" dirty="0"/>
              <a:t>UDP Client Processes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1200" b="1" dirty="0"/>
              <a:t>		           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543" r="2244"/>
          <a:stretch/>
        </p:blipFill>
        <p:spPr>
          <a:xfrm>
            <a:off x="144065" y="1155940"/>
            <a:ext cx="4178349" cy="30234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48610" y="4409481"/>
            <a:ext cx="4244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j-lt"/>
              </a:rPr>
              <a:t>Clients Sending UDP Requests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5904" y="1147326"/>
            <a:ext cx="4287956" cy="288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763332"/>
      </p:ext>
    </p:extLst>
  </p:cSld>
  <p:clrMapOvr>
    <a:masterClrMapping/>
  </p:clrMapOvr>
  <p:transition spd="slow"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>
                <a:latin typeface="Arial" charset="0"/>
              </a:rPr>
              <a:t>UDP Communication</a:t>
            </a:r>
            <a:br>
              <a:rPr lang="en-US" sz="1600" dirty="0"/>
            </a:br>
            <a:r>
              <a:rPr lang="en-US" altLang="en-US" dirty="0"/>
              <a:t>UDP Client Processes (Cont.)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1200" b="1" dirty="0"/>
              <a:t>		           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48610" y="4409481"/>
            <a:ext cx="4244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j-lt"/>
              </a:rPr>
              <a:t>Clients Sending UDP Requests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08" y="1074790"/>
            <a:ext cx="4065942" cy="32017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707" y="1092042"/>
            <a:ext cx="4426644" cy="314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96192"/>
      </p:ext>
    </p:extLst>
  </p:cSld>
  <p:clrMapOvr>
    <a:masterClrMapping/>
  </p:clrMapOvr>
  <p:transition spd="slow">
    <p:wip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>
                <a:latin typeface="Arial" charset="0"/>
              </a:rPr>
              <a:t>UDP Communication</a:t>
            </a:r>
            <a:br>
              <a:rPr lang="en-US" sz="1600" dirty="0"/>
            </a:br>
            <a:r>
              <a:rPr lang="en-US" altLang="en-US" dirty="0"/>
              <a:t>Lab – Using Wireshark to Examine a UDP DNS Capture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1200" b="1" dirty="0"/>
              <a:t>		           	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912715"/>
            <a:ext cx="5047316" cy="3927775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265077765"/>
      </p:ext>
    </p:extLst>
  </p:cSld>
  <p:clrMapOvr>
    <a:masterClrMapping/>
  </p:clrMapOvr>
  <p:transition spd="slow">
    <p:wip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>
                <a:latin typeface="Arial" charset="0"/>
              </a:rPr>
              <a:t>TCP or UDP</a:t>
            </a:r>
            <a:br>
              <a:rPr lang="en-US" sz="1600" dirty="0">
                <a:latin typeface="Arial" charset="0"/>
              </a:rPr>
            </a:br>
            <a:r>
              <a:rPr lang="en-CA" altLang="en-US" dirty="0"/>
              <a:t>Applications that use TCP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673" y="798944"/>
            <a:ext cx="5006469" cy="40299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7146" y="1488660"/>
            <a:ext cx="16390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TCP frees applications from having to manage reliability</a:t>
            </a:r>
          </a:p>
        </p:txBody>
      </p:sp>
    </p:spTree>
    <p:extLst>
      <p:ext uri="{BB962C8B-B14F-4D97-AF65-F5344CB8AC3E}">
        <p14:creationId xmlns:p14="http://schemas.microsoft.com/office/powerpoint/2010/main" val="2396202893"/>
      </p:ext>
    </p:extLst>
  </p:cSld>
  <p:clrMapOvr>
    <a:masterClrMapping/>
  </p:clrMapOvr>
  <p:transition spd="slow">
    <p:wip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>
                <a:latin typeface="Arial" charset="0"/>
              </a:rPr>
              <a:t>TCP or UDP</a:t>
            </a:r>
            <a:br>
              <a:rPr lang="en-US" sz="1600" dirty="0">
                <a:latin typeface="Arial" charset="0"/>
              </a:rPr>
            </a:br>
            <a:r>
              <a:rPr lang="en-CA" altLang="en-US" dirty="0"/>
              <a:t>Applications that use UDP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5248" y="777039"/>
            <a:ext cx="5330880" cy="43664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1541" y="1052423"/>
            <a:ext cx="20358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en-US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Three types of applications best suited for UDP: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Live video and multimedia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Simple request and reply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Handle reliability themselves</a:t>
            </a:r>
          </a:p>
        </p:txBody>
      </p:sp>
    </p:spTree>
    <p:extLst>
      <p:ext uri="{BB962C8B-B14F-4D97-AF65-F5344CB8AC3E}">
        <p14:creationId xmlns:p14="http://schemas.microsoft.com/office/powerpoint/2010/main" val="1695576341"/>
      </p:ext>
    </p:extLst>
  </p:cSld>
  <p:clrMapOvr>
    <a:masterClrMapping/>
  </p:clrMapOvr>
  <p:transition spd="slow">
    <p:wip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600" dirty="0">
                <a:latin typeface="Arial" charset="0"/>
              </a:rPr>
              <a:t>TCP or UDP </a:t>
            </a:r>
            <a:br>
              <a:rPr lang="en-US" dirty="0"/>
            </a:br>
            <a:r>
              <a:rPr lang="en-US" dirty="0">
                <a:latin typeface="Arial" charset="0"/>
              </a:rPr>
              <a:t>Lab – </a:t>
            </a:r>
            <a:r>
              <a:rPr lang="en-US" dirty="0"/>
              <a:t>Using Wireshark to Examine TCP and UDP Captures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6603" y="798944"/>
            <a:ext cx="4390285" cy="4209412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227253364"/>
      </p:ext>
    </p:extLst>
  </p:cSld>
  <p:clrMapOvr>
    <a:masterClrMapping/>
  </p:clrMapOvr>
  <p:transition spd="slow">
    <p:wip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dirty="0"/>
              <a:t>9.3 Chapter Summary</a:t>
            </a:r>
          </a:p>
        </p:txBody>
      </p:sp>
    </p:spTree>
    <p:extLst>
      <p:ext uri="{BB962C8B-B14F-4D97-AF65-F5344CB8AC3E}">
        <p14:creationId xmlns:p14="http://schemas.microsoft.com/office/powerpoint/2010/main" val="3886944279"/>
      </p:ext>
    </p:extLst>
  </p:cSld>
  <p:clrMapOvr>
    <a:masterClrMapping/>
  </p:clrMapOvr>
  <p:transition spd="slow">
    <p:wip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1600" dirty="0"/>
              <a:t>Conclusion</a:t>
            </a:r>
            <a:br>
              <a:rPr lang="sv-SE" sz="1600" dirty="0"/>
            </a:br>
            <a:r>
              <a:rPr lang="sv-SE" dirty="0"/>
              <a:t>Packet </a:t>
            </a:r>
            <a:r>
              <a:rPr lang="sv-SE" dirty="0" err="1"/>
              <a:t>Tracer</a:t>
            </a:r>
            <a:r>
              <a:rPr lang="sv-SE" dirty="0"/>
              <a:t> – TCP and UDP Communications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7341" y="798944"/>
            <a:ext cx="4633274" cy="4275091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4131295985"/>
      </p:ext>
    </p:extLst>
  </p:cSld>
  <p:clrMapOvr>
    <a:masterClrMapping/>
  </p:clrMapOvr>
  <p:transition spd="slow">
    <p:wip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1417131" y="1154627"/>
            <a:ext cx="6450388" cy="18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1593" tIns="30796" rIns="61593" bIns="30796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Explain how transport layer protocols and services support communications across data networks.</a:t>
            </a:r>
          </a:p>
          <a:p>
            <a:r>
              <a:rPr lang="en-US" dirty="0"/>
              <a:t>Compare the operations of transport layer protocols in supporting end-to-end communication.</a:t>
            </a:r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>
                <a:latin typeface="Arial" charset="0"/>
              </a:rPr>
              <a:t>Conclusion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Chapter 9: Transport Layer</a:t>
            </a:r>
          </a:p>
        </p:txBody>
      </p:sp>
    </p:spTree>
    <p:extLst>
      <p:ext uri="{BB962C8B-B14F-4D97-AF65-F5344CB8AC3E}">
        <p14:creationId xmlns:p14="http://schemas.microsoft.com/office/powerpoint/2010/main" val="2175629910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1600" dirty="0"/>
              <a:t>Transportation of Data </a:t>
            </a:r>
            <a:br>
              <a:rPr lang="en-US" altLang="en-US" sz="1600" dirty="0"/>
            </a:br>
            <a:r>
              <a:rPr lang="en-US" altLang="en-US" dirty="0"/>
              <a:t>Transport Layer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798945"/>
            <a:ext cx="3276599" cy="4155318"/>
          </a:xfrm>
        </p:spPr>
        <p:txBody>
          <a:bodyPr/>
          <a:lstStyle/>
          <a:p>
            <a:r>
              <a:rPr lang="en-US" altLang="en-US" b="1" dirty="0"/>
              <a:t>Tracking the Conversation </a:t>
            </a:r>
            <a:r>
              <a:rPr lang="en-US" altLang="en-US" dirty="0"/>
              <a:t>- Tracks each individual conversation flowing between a source and a destination application.</a:t>
            </a:r>
          </a:p>
          <a:p>
            <a:r>
              <a:rPr lang="en-CA" altLang="en-US" b="1" dirty="0"/>
              <a:t>Segmentation</a:t>
            </a:r>
            <a:r>
              <a:rPr lang="en-CA" altLang="en-US" dirty="0"/>
              <a:t> - Divides the data into segments that are easier to manage and transport. Header used for reassembly is used for tracking.</a:t>
            </a:r>
          </a:p>
          <a:p>
            <a:r>
              <a:rPr lang="en-CA" altLang="en-US" b="1" dirty="0"/>
              <a:t>Identifying the Application</a:t>
            </a:r>
            <a:r>
              <a:rPr lang="en-CA" altLang="en-US" dirty="0"/>
              <a:t> - Ensures that even with multiple applications running on a device, all applications receive the correct data via port numbers.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872" y="999483"/>
            <a:ext cx="5302536" cy="395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122906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>
                <a:latin typeface="Arial" charset="0"/>
              </a:rPr>
              <a:t>Transportation of Data</a:t>
            </a:r>
            <a:br>
              <a:rPr lang="en-US" sz="1600" dirty="0">
                <a:latin typeface="Arial" charset="0"/>
              </a:rPr>
            </a:br>
            <a:r>
              <a:rPr lang="en-US" dirty="0"/>
              <a:t>Conversation Multiplexing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44065" y="1104027"/>
            <a:ext cx="7963615" cy="1060336"/>
          </a:xfrm>
        </p:spPr>
        <p:txBody>
          <a:bodyPr/>
          <a:lstStyle/>
          <a:p>
            <a:r>
              <a:rPr lang="en-US" altLang="en-US" dirty="0"/>
              <a:t>Segmenting the data into smaller chunks enables many different communications to be multiplexed on the </a:t>
            </a:r>
            <a:r>
              <a:rPr lang="en-US" altLang="en-US"/>
              <a:t>same network.</a:t>
            </a:r>
            <a:endParaRPr lang="en-US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65" y="2469447"/>
            <a:ext cx="8758784" cy="201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7481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Transportation of Data</a:t>
            </a:r>
            <a:br>
              <a:rPr lang="en-US" sz="1600" dirty="0"/>
            </a:br>
            <a:r>
              <a:rPr lang="en-US" dirty="0">
                <a:latin typeface="Arial" charset="0"/>
              </a:rPr>
              <a:t>Transport Layer Reliability</a:t>
            </a:r>
            <a:endParaRPr lang="en-US" altLang="en-US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065" y="798945"/>
            <a:ext cx="3726895" cy="4154056"/>
          </a:xfrm>
        </p:spPr>
        <p:txBody>
          <a:bodyPr/>
          <a:lstStyle/>
          <a:p>
            <a:pPr eaLnBrk="1" hangingPunct="1"/>
            <a:r>
              <a:rPr lang="en-US" altLang="en-US" sz="1800" dirty="0"/>
              <a:t>TCP/IP provides two transport layer protocols:</a:t>
            </a:r>
          </a:p>
          <a:p>
            <a:pPr lvl="1"/>
            <a:r>
              <a:rPr lang="en-US" altLang="en-US" sz="1700" dirty="0"/>
              <a:t>Transmission Control Protocol (TCP)</a:t>
            </a:r>
          </a:p>
          <a:p>
            <a:pPr lvl="2"/>
            <a:r>
              <a:rPr lang="en-US" altLang="en-US" sz="1600" dirty="0"/>
              <a:t>Considered reliable which ensures that all of the data arrives at the destination.</a:t>
            </a:r>
          </a:p>
          <a:p>
            <a:pPr lvl="2"/>
            <a:r>
              <a:rPr lang="en-US" altLang="en-US" sz="1600" dirty="0"/>
              <a:t>Additional fields needed in header which increases size and delay.</a:t>
            </a:r>
            <a:endParaRPr lang="en-US" altLang="en-US" sz="1500" dirty="0"/>
          </a:p>
          <a:p>
            <a:pPr lvl="1"/>
            <a:r>
              <a:rPr lang="en-US" altLang="en-US" sz="1700" dirty="0"/>
              <a:t>User Datagram Protocol (UDP)</a:t>
            </a:r>
          </a:p>
          <a:p>
            <a:pPr lvl="2"/>
            <a:r>
              <a:rPr lang="en-US" altLang="en-US" sz="1500" dirty="0"/>
              <a:t>Does not provide for reliability.</a:t>
            </a:r>
          </a:p>
          <a:p>
            <a:pPr lvl="2"/>
            <a:r>
              <a:rPr lang="en-US" altLang="en-US" sz="1500" dirty="0"/>
              <a:t>Fewer fields and is faster than TCP.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358" y="609600"/>
            <a:ext cx="4752244" cy="410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946885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Transportation of Data</a:t>
            </a:r>
            <a:br>
              <a:rPr lang="en-US" sz="1600" dirty="0"/>
            </a:br>
            <a:r>
              <a:rPr lang="en-US" dirty="0">
                <a:latin typeface="Arial" charset="0"/>
              </a:rPr>
              <a:t>TCP vs. UDP</a:t>
            </a: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999" y="798944"/>
            <a:ext cx="4324001" cy="3737066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20BC343-47CA-428A-8F98-65C0E8CA45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72000" y="798944"/>
            <a:ext cx="4222540" cy="4156075"/>
          </a:xfrm>
        </p:spPr>
      </p:pic>
    </p:spTree>
    <p:extLst>
      <p:ext uri="{BB962C8B-B14F-4D97-AF65-F5344CB8AC3E}">
        <p14:creationId xmlns:p14="http://schemas.microsoft.com/office/powerpoint/2010/main" val="4216155677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>
                <a:latin typeface="Arial" charset="0"/>
              </a:rPr>
              <a:t>Transportation of Data</a:t>
            </a:r>
            <a:br>
              <a:rPr lang="en-US" sz="1600" dirty="0">
                <a:latin typeface="Arial" charset="0"/>
              </a:rPr>
            </a:br>
            <a:r>
              <a:rPr lang="en-CA" altLang="en-US" dirty="0"/>
              <a:t>TCP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77" y="1190445"/>
            <a:ext cx="4277067" cy="27037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1" y="2355714"/>
            <a:ext cx="3947159" cy="25708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1" y="420168"/>
            <a:ext cx="34442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TCP transport is similar to sending tracked packages. If a shipping order is broken up into several packages, a customer can check online to see the order of the delivery.</a:t>
            </a:r>
          </a:p>
        </p:txBody>
      </p:sp>
    </p:spTree>
    <p:extLst>
      <p:ext uri="{BB962C8B-B14F-4D97-AF65-F5344CB8AC3E}">
        <p14:creationId xmlns:p14="http://schemas.microsoft.com/office/powerpoint/2010/main" val="150518143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Default Theme">
  <a:themeElements>
    <a:clrScheme name="Custom 6">
      <a:dk1>
        <a:srgbClr val="58585B"/>
      </a:dk1>
      <a:lt1>
        <a:srgbClr val="FFFFFF"/>
      </a:lt1>
      <a:dk2>
        <a:srgbClr val="58585B"/>
      </a:dk2>
      <a:lt2>
        <a:srgbClr val="81C569"/>
      </a:lt2>
      <a:accent1>
        <a:srgbClr val="004C69"/>
      </a:accent1>
      <a:accent2>
        <a:srgbClr val="9E0B0F"/>
      </a:accent2>
      <a:accent3>
        <a:srgbClr val="FFFFFF"/>
      </a:accent3>
      <a:accent4>
        <a:srgbClr val="367187"/>
      </a:accent4>
      <a:accent5>
        <a:srgbClr val="38C6F4"/>
      </a:accent5>
      <a:accent6>
        <a:srgbClr val="FBAB18"/>
      </a:accent6>
      <a:hlink>
        <a:srgbClr val="38C6F4"/>
      </a:hlink>
      <a:folHlink>
        <a:srgbClr val="81C5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efault Theme" id="{A3178FD6-045E-43BB-9FF9-79BDC55288A1}" vid="{B3635A64-254C-4D4D-B1C2-6197525273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9029</TotalTime>
  <Words>2535</Words>
  <Application>Microsoft Office PowerPoint</Application>
  <PresentationFormat>On-screen Show (16:9)</PresentationFormat>
  <Paragraphs>372</Paragraphs>
  <Slides>48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ＭＳ Ｐゴシック</vt:lpstr>
      <vt:lpstr>Arial</vt:lpstr>
      <vt:lpstr>Calibri</vt:lpstr>
      <vt:lpstr>CiscoSans</vt:lpstr>
      <vt:lpstr>CiscoSans ExtraLight</vt:lpstr>
      <vt:lpstr>CiscoSans Thin</vt:lpstr>
      <vt:lpstr>Wingdings</vt:lpstr>
      <vt:lpstr>Default Theme</vt:lpstr>
      <vt:lpstr>Chapter 9: Transport Layer</vt:lpstr>
      <vt:lpstr>Chapter 9 - Sections &amp; Objectives</vt:lpstr>
      <vt:lpstr>9.1 Transport Layer Protocols</vt:lpstr>
      <vt:lpstr>Transportation of Data Role of the Transport Layer</vt:lpstr>
      <vt:lpstr>Transportation of Data  Transport Layer Responsibilities</vt:lpstr>
      <vt:lpstr>Transportation of Data Conversation Multiplexing</vt:lpstr>
      <vt:lpstr>Transportation of Data Transport Layer Reliability</vt:lpstr>
      <vt:lpstr>Transportation of Data TCP vs. UDP</vt:lpstr>
      <vt:lpstr>Transportation of Data TCP</vt:lpstr>
      <vt:lpstr>Transportation of Data TCP (Cont.)</vt:lpstr>
      <vt:lpstr>Transportation of Data TCP (Cont.)</vt:lpstr>
      <vt:lpstr>Transportation of Data UDP</vt:lpstr>
      <vt:lpstr>Transportation of Data The Right Transport Layer Protocol for the Right Application</vt:lpstr>
      <vt:lpstr>TCP and UDP Overview TCP Features</vt:lpstr>
      <vt:lpstr>TCP and UDP Overview TCP Header</vt:lpstr>
      <vt:lpstr>TCP and UDP Overview  UDP Features</vt:lpstr>
      <vt:lpstr>TCP and UDP Overview  UDP Header</vt:lpstr>
      <vt:lpstr>TCP and UDP Overview  Multiple Separate Communications</vt:lpstr>
      <vt:lpstr>TCP and UDP Overview  Port Numbers</vt:lpstr>
      <vt:lpstr>TCP and UDP Overview  Socket Pairs</vt:lpstr>
      <vt:lpstr>TCP and UDP Overview  Port Number Groups</vt:lpstr>
      <vt:lpstr>TCP and UDP Overview  Port Number Groups (Cont.)</vt:lpstr>
      <vt:lpstr>TCP and UDP Overview  The netstat Command</vt:lpstr>
      <vt:lpstr>9.2 TCP and UDP</vt:lpstr>
      <vt:lpstr>TCP Communication Process TCP Server Process</vt:lpstr>
      <vt:lpstr>TCP Communication Process TCP Server Process (Cont.)</vt:lpstr>
      <vt:lpstr>TCP Communication Process TCP Connection Establishment </vt:lpstr>
      <vt:lpstr>TCP Communication Process TCP Session Termination</vt:lpstr>
      <vt:lpstr>TCP Communication Process TCP Three-way Handshake Analysis</vt:lpstr>
      <vt:lpstr>TCP Communication Process Video Demonstration - TCP 3-Way Handshake</vt:lpstr>
      <vt:lpstr>TCP Communication Process Lab – Using Wireshark to Observe the TCP 3-Way Handshake</vt:lpstr>
      <vt:lpstr>Reliability and Flow Control TCP Reliability – Ordered Delivery</vt:lpstr>
      <vt:lpstr>Reliability and Flow Control Video Demonstration - TCP Reliability – Sequence Numbers and Acknowledgments</vt:lpstr>
      <vt:lpstr>Reliability and Flow Control Video Demonstration – Data Loss and Retransmission</vt:lpstr>
      <vt:lpstr>Reliability and Flow Control TCP Flow Control – Window Size and Acknowledgments</vt:lpstr>
      <vt:lpstr>Reliability and Flow Control TCP Flow Control – Congestion Avoidance</vt:lpstr>
      <vt:lpstr>UDP Communication UDP Low Overhead versus Reliability</vt:lpstr>
      <vt:lpstr>UDP Communication UDP Datagram Reassembly</vt:lpstr>
      <vt:lpstr>UDP Communication UDP Server Processes and Requests</vt:lpstr>
      <vt:lpstr>UDP Communication UDP Client Processes</vt:lpstr>
      <vt:lpstr>UDP Communication UDP Client Processes (Cont.)</vt:lpstr>
      <vt:lpstr>UDP Communication Lab – Using Wireshark to Examine a UDP DNS Capture</vt:lpstr>
      <vt:lpstr>TCP or UDP Applications that use TCP</vt:lpstr>
      <vt:lpstr>TCP or UDP Applications that use UDP</vt:lpstr>
      <vt:lpstr>TCP or UDP  Lab – Using Wireshark to Examine TCP and UDP Captures</vt:lpstr>
      <vt:lpstr>9.3 Chapter Summary</vt:lpstr>
      <vt:lpstr>Conclusion Packet Tracer – TCP and UDP Communications</vt:lpstr>
      <vt:lpstr>Conclusion Chapter 9: Transport Layer</vt:lpstr>
    </vt:vector>
  </TitlesOfParts>
  <Company>Cisco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bvachon@cisco.com</dc:creator>
  <cp:lastModifiedBy>Administrator</cp:lastModifiedBy>
  <cp:revision>317</cp:revision>
  <dcterms:created xsi:type="dcterms:W3CDTF">2016-08-22T22:27:36Z</dcterms:created>
  <dcterms:modified xsi:type="dcterms:W3CDTF">2024-04-15T07:35:45Z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https://cisco.jiveon.com</vt:lpwstr>
  </property>
  <property fmtid="{D5CDD505-2E9C-101B-9397-08002B2CF9AE}" pid="3" name="Offisync_UpdateToken">
    <vt:lpwstr>1</vt:lpwstr>
  </property>
  <property fmtid="{D5CDD505-2E9C-101B-9397-08002B2CF9AE}" pid="4" name="Offisync_ServerID">
    <vt:lpwstr>07841bbc-cd3c-4a76-827f-75a2226890f4</vt:lpwstr>
  </property>
  <property fmtid="{D5CDD505-2E9C-101B-9397-08002B2CF9AE}" pid="5" name="Offisync_UniqueId">
    <vt:lpwstr>1702406</vt:lpwstr>
  </property>
  <property fmtid="{D5CDD505-2E9C-101B-9397-08002B2CF9AE}" pid="6" name="Jive_VersionGuid">
    <vt:lpwstr>fd96a0b3-f68d-4727-8e4f-2128d37ed30a</vt:lpwstr>
  </property>
  <property fmtid="{D5CDD505-2E9C-101B-9397-08002B2CF9AE}" pid="7" name="Jive_LatestUserAccountName">
    <vt:lpwstr>alljohns</vt:lpwstr>
  </property>
</Properties>
</file>