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36"/>
  </p:notesMasterIdLst>
  <p:sldIdLst>
    <p:sldId id="876" r:id="rId2"/>
    <p:sldId id="1058" r:id="rId3"/>
    <p:sldId id="759" r:id="rId4"/>
    <p:sldId id="788" r:id="rId5"/>
    <p:sldId id="790" r:id="rId6"/>
    <p:sldId id="927" r:id="rId7"/>
    <p:sldId id="886" r:id="rId8"/>
    <p:sldId id="792" r:id="rId9"/>
    <p:sldId id="881" r:id="rId10"/>
    <p:sldId id="930" r:id="rId11"/>
    <p:sldId id="795" r:id="rId12"/>
    <p:sldId id="812" r:id="rId13"/>
    <p:sldId id="960" r:id="rId14"/>
    <p:sldId id="1067" r:id="rId15"/>
    <p:sldId id="1068" r:id="rId16"/>
    <p:sldId id="808" r:id="rId17"/>
    <p:sldId id="961" r:id="rId18"/>
    <p:sldId id="932" r:id="rId19"/>
    <p:sldId id="1069" r:id="rId20"/>
    <p:sldId id="1070" r:id="rId21"/>
    <p:sldId id="771" r:id="rId22"/>
    <p:sldId id="865" r:id="rId23"/>
    <p:sldId id="934" r:id="rId24"/>
    <p:sldId id="1071" r:id="rId25"/>
    <p:sldId id="935" r:id="rId26"/>
    <p:sldId id="964" r:id="rId27"/>
    <p:sldId id="936" r:id="rId28"/>
    <p:sldId id="937" r:id="rId29"/>
    <p:sldId id="1066" r:id="rId30"/>
    <p:sldId id="939" r:id="rId31"/>
    <p:sldId id="940" r:id="rId32"/>
    <p:sldId id="941" r:id="rId33"/>
    <p:sldId id="958" r:id="rId34"/>
    <p:sldId id="874" r:id="rId35"/>
  </p:sldIdLst>
  <p:sldSz cx="9144000" cy="5143500" type="screen16x9"/>
  <p:notesSz cx="6858000" cy="9144000"/>
  <p:custDataLst>
    <p:tags r:id="rId37"/>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Reif" initials="BR" lastIdx="3" clrIdx="0"/>
  <p:cmAuthor id="1" name="Jane Gibbons -X (jagibbon - DEL ORO CONSULTING INC at Cisco)" initials="JG-(-DOCIaC" lastIdx="28" clrIdx="1">
    <p:extLst>
      <p:ext uri="{19B8F6BF-5375-455C-9EA6-DF929625EA0E}">
        <p15:presenceInfo xmlns:p15="http://schemas.microsoft.com/office/powerpoint/2012/main" userId="S-1-5-21-1708537768-1303643608-725345543-200204" providerId="AD"/>
      </p:ext>
    </p:extLst>
  </p:cmAuthor>
  <p:cmAuthor id="2" name="Bob Vachon" initials="BV" lastIdx="24" clrIdx="2">
    <p:extLst>
      <p:ext uri="{19B8F6BF-5375-455C-9EA6-DF929625EA0E}">
        <p15:presenceInfo xmlns:p15="http://schemas.microsoft.com/office/powerpoint/2012/main" userId="c7abe87968a0b633" providerId="Windows Live"/>
      </p:ext>
    </p:extLst>
  </p:cmAuthor>
  <p:cmAuthor id="3" name="Sue Livingston -X (suliving - UNICON INC at Cisco)" initials="SL-(-UIaC" lastIdx="15" clrIdx="3">
    <p:extLst>
      <p:ext uri="{19B8F6BF-5375-455C-9EA6-DF929625EA0E}">
        <p15:presenceInfo xmlns:p15="http://schemas.microsoft.com/office/powerpoint/2012/main" userId="S::suliving@cisco.com::dc701d48-dd51-411a-9041-b7f1328f1486" providerId="AD"/>
      </p:ext>
    </p:extLst>
  </p:cmAuthor>
  <p:cmAuthor id="4" name="jagibbon" initials="jmg" lastIdx="8" clrIdx="4">
    <p:extLst>
      <p:ext uri="{19B8F6BF-5375-455C-9EA6-DF929625EA0E}">
        <p15:presenceInfo xmlns:p15="http://schemas.microsoft.com/office/powerpoint/2012/main" userId="jagibb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CC"/>
    <a:srgbClr val="000099"/>
    <a:srgbClr val="CC99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69" autoAdjust="0"/>
    <p:restoredTop sz="86211" autoAdjust="0"/>
  </p:normalViewPr>
  <p:slideViewPr>
    <p:cSldViewPr snapToGrid="0" showGuides="1">
      <p:cViewPr varScale="1">
        <p:scale>
          <a:sx n="100" d="100"/>
          <a:sy n="100" d="100"/>
        </p:scale>
        <p:origin x="499" y="67"/>
      </p:cViewPr>
      <p:guideLst>
        <p:guide orient="horz" pos="1620"/>
        <p:guide pos="336"/>
      </p:guideLst>
    </p:cSldViewPr>
  </p:slideViewPr>
  <p:outlineViewPr>
    <p:cViewPr>
      <p:scale>
        <a:sx n="33" d="100"/>
        <a:sy n="33" d="100"/>
      </p:scale>
      <p:origin x="0" y="-226704"/>
    </p:cViewPr>
  </p:outlineViewPr>
  <p:notesTextViewPr>
    <p:cViewPr>
      <p:scale>
        <a:sx n="100" d="100"/>
        <a:sy n="100" d="100"/>
      </p:scale>
      <p:origin x="0" y="0"/>
    </p:cViewPr>
  </p:notesTextViewPr>
  <p:sorterViewPr>
    <p:cViewPr>
      <p:scale>
        <a:sx n="111" d="100"/>
        <a:sy n="111" d="100"/>
      </p:scale>
      <p:origin x="0" y="-51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6337D9-3022-3D41-8D8A-BDF2F3B0DD8E}" type="datetimeFigureOut">
              <a:rPr lang="en-US" smtClean="0"/>
              <a:t>4/22/2024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1018C-6CAF-B84E-B92C-ECB119457FBA}" type="slidenum">
              <a:rPr lang="en-US" smtClean="0"/>
              <a:t>‹#›</a:t>
            </a:fld>
            <a:endParaRPr lang="en-US" dirty="0"/>
          </a:p>
        </p:txBody>
      </p:sp>
    </p:spTree>
    <p:extLst>
      <p:ext uri="{BB962C8B-B14F-4D97-AF65-F5344CB8AC3E}">
        <p14:creationId xmlns:p14="http://schemas.microsoft.com/office/powerpoint/2010/main" val="19375648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Cisco Networking Academy Program</a:t>
            </a:r>
          </a:p>
          <a:p>
            <a:r>
              <a:rPr lang="en-US" dirty="0">
                <a:solidFill>
                  <a:schemeClr val="accent5">
                    <a:lumMod val="40000"/>
                    <a:lumOff val="60000"/>
                  </a:schemeClr>
                </a:solidFill>
              </a:rPr>
              <a:t>Introduction to Networks v7.0 (ITN)</a:t>
            </a:r>
          </a:p>
          <a:p>
            <a:r>
              <a:rPr lang="en-US" dirty="0"/>
              <a:t>Module 15: Application Layer</a:t>
            </a:r>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a:t>
            </a:fld>
            <a:endParaRPr lang="en-US" dirty="0"/>
          </a:p>
        </p:txBody>
      </p:sp>
    </p:spTree>
    <p:extLst>
      <p:ext uri="{BB962C8B-B14F-4D97-AF65-F5344CB8AC3E}">
        <p14:creationId xmlns:p14="http://schemas.microsoft.com/office/powerpoint/2010/main" val="508118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10</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15.2 –  Peer-to-Peer</a:t>
            </a:r>
          </a:p>
          <a:p>
            <a:pPr>
              <a:lnSpc>
                <a:spcPct val="80000"/>
              </a:lnSpc>
              <a:buFontTx/>
              <a:buNone/>
            </a:pPr>
            <a:r>
              <a:rPr lang="en-US" dirty="0">
                <a:latin typeface="Arial" charset="0"/>
              </a:rPr>
              <a:t>15.2.3 – Peer-to-Peer Applications</a:t>
            </a:r>
            <a:endParaRPr lang="en-US" dirty="0"/>
          </a:p>
          <a:p>
            <a:pPr>
              <a:lnSpc>
                <a:spcPct val="80000"/>
              </a:lnSpc>
              <a:buFontTx/>
              <a:buNone/>
            </a:pPr>
            <a:endParaRPr lang="en-US" dirty="0"/>
          </a:p>
        </p:txBody>
      </p:sp>
    </p:spTree>
    <p:extLst>
      <p:ext uri="{BB962C8B-B14F-4D97-AF65-F5344CB8AC3E}">
        <p14:creationId xmlns:p14="http://schemas.microsoft.com/office/powerpoint/2010/main" val="3275480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15.2 –  Peer-to-Peer</a:t>
            </a:r>
          </a:p>
          <a:p>
            <a:pPr>
              <a:lnSpc>
                <a:spcPct val="80000"/>
              </a:lnSpc>
              <a:buFontTx/>
              <a:buNone/>
            </a:pPr>
            <a:r>
              <a:rPr lang="en-US" dirty="0">
                <a:latin typeface="Arial" charset="0"/>
              </a:rPr>
              <a:t>15.2.4 – Common P2P Applications</a:t>
            </a:r>
          </a:p>
          <a:p>
            <a:pPr>
              <a:lnSpc>
                <a:spcPct val="80000"/>
              </a:lnSpc>
              <a:buFontTx/>
              <a:buNone/>
            </a:pPr>
            <a:r>
              <a:rPr lang="en-US" dirty="0">
                <a:latin typeface="Arial" charset="0"/>
              </a:rPr>
              <a:t>15.2.5 – Check Your Understanding – Peer-to-Peer</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876528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011217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a:p>
            <a:pPr>
              <a:lnSpc>
                <a:spcPct val="80000"/>
              </a:lnSpc>
              <a:buFontTx/>
              <a:buNone/>
            </a:pPr>
            <a:r>
              <a:rPr lang="en-US" dirty="0">
                <a:latin typeface="Arial" charset="0"/>
              </a:rPr>
              <a:t>15.3.1 – Hypertext Transfer Protocol and Hypertext Markup Language</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130154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a:p>
            <a:pPr>
              <a:lnSpc>
                <a:spcPct val="80000"/>
              </a:lnSpc>
              <a:buFontTx/>
              <a:buNone/>
            </a:pPr>
            <a:r>
              <a:rPr lang="en-US" dirty="0">
                <a:latin typeface="Arial" charset="0"/>
              </a:rPr>
              <a:t>15.3.1 – Hypertext Transfer Protocol and Hypertext Markup Language (Cont.)</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360703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a:p>
            <a:pPr>
              <a:lnSpc>
                <a:spcPct val="80000"/>
              </a:lnSpc>
              <a:buFontTx/>
              <a:buNone/>
            </a:pPr>
            <a:r>
              <a:rPr lang="en-US" dirty="0">
                <a:latin typeface="Arial" charset="0"/>
              </a:rPr>
              <a:t>15.3.1 – Hypertext Transfer Protocol and Hypertext Markup Language (Cont.)</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706276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a:p>
            <a:pPr>
              <a:lnSpc>
                <a:spcPct val="80000"/>
              </a:lnSpc>
              <a:buFontTx/>
              <a:buNone/>
            </a:pPr>
            <a:r>
              <a:rPr lang="en-US" dirty="0">
                <a:latin typeface="Arial" charset="0"/>
              </a:rPr>
              <a:t>15.3.2 – HTTP and HTTPS</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927551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a:p>
            <a:pPr>
              <a:lnSpc>
                <a:spcPct val="80000"/>
              </a:lnSpc>
              <a:buFontTx/>
              <a:buNone/>
            </a:pPr>
            <a:r>
              <a:rPr lang="en-US" dirty="0">
                <a:latin typeface="Arial" charset="0"/>
              </a:rPr>
              <a:t>15.3.3 – Email Protocols</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306149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a:p>
            <a:pPr>
              <a:lnSpc>
                <a:spcPct val="80000"/>
              </a:lnSpc>
              <a:buFontTx/>
              <a:buNone/>
            </a:pPr>
            <a:r>
              <a:rPr lang="en-US" dirty="0">
                <a:latin typeface="Arial" charset="0"/>
              </a:rPr>
              <a:t>15.3.4 – SMTP, POP and IMAP</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626446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a:p>
            <a:pPr>
              <a:lnSpc>
                <a:spcPct val="80000"/>
              </a:lnSpc>
              <a:buFontTx/>
              <a:buNone/>
            </a:pPr>
            <a:r>
              <a:rPr lang="en-US" dirty="0">
                <a:latin typeface="Arial" charset="0"/>
              </a:rPr>
              <a:t>15.3.4 – SMTP, POP and IMAP (Cont.)</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405093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C839C26-801B-42B6-A101-60F37FE2B0A8}" type="slidenum">
              <a:rPr lang="en-US" sz="800" b="0">
                <a:solidFill>
                  <a:prstClr val="black"/>
                </a:solidFill>
              </a:rPr>
              <a:pPr algn="r"/>
              <a:t>2</a:t>
            </a:fld>
            <a:endParaRPr lang="en-US" sz="800" b="0" dirty="0">
              <a:solidFill>
                <a:prstClr val="black"/>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15.0.2 – What will I learn to do in the module?</a:t>
            </a:r>
            <a:endParaRPr lang="en-GB" b="0" dirty="0"/>
          </a:p>
          <a:p>
            <a:pPr>
              <a:buFontTx/>
              <a:buNone/>
            </a:pPr>
            <a:endParaRPr lang="en-GB" dirty="0"/>
          </a:p>
        </p:txBody>
      </p:sp>
    </p:spTree>
    <p:extLst>
      <p:ext uri="{BB962C8B-B14F-4D97-AF65-F5344CB8AC3E}">
        <p14:creationId xmlns:p14="http://schemas.microsoft.com/office/powerpoint/2010/main" val="3080891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a:p>
            <a:pPr>
              <a:lnSpc>
                <a:spcPct val="80000"/>
              </a:lnSpc>
              <a:buFontTx/>
              <a:buNone/>
            </a:pPr>
            <a:r>
              <a:rPr lang="en-US" dirty="0">
                <a:latin typeface="Arial" charset="0"/>
              </a:rPr>
              <a:t>15.3.4 – SMTP, POP and IMAP (Cont.)</a:t>
            </a:r>
          </a:p>
          <a:p>
            <a:pPr>
              <a:lnSpc>
                <a:spcPct val="80000"/>
              </a:lnSpc>
              <a:buFontTx/>
              <a:buNone/>
            </a:pPr>
            <a:r>
              <a:rPr lang="en-US" dirty="0">
                <a:latin typeface="Arial" charset="0"/>
              </a:rPr>
              <a:t>15.3.5 – Check Your Understanding – Web and Email Protocols</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823893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21</a:t>
            </a:fld>
            <a:endParaRPr lang="en-US" dirty="0"/>
          </a:p>
        </p:txBody>
      </p:sp>
    </p:spTree>
    <p:extLst>
      <p:ext uri="{BB962C8B-B14F-4D97-AF65-F5344CB8AC3E}">
        <p14:creationId xmlns:p14="http://schemas.microsoft.com/office/powerpoint/2010/main" val="1764100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22</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a:p>
            <a:pPr>
              <a:lnSpc>
                <a:spcPct val="80000"/>
              </a:lnSpc>
              <a:buFontTx/>
              <a:buNone/>
            </a:pPr>
            <a:r>
              <a:rPr lang="en-US" dirty="0">
                <a:latin typeface="Arial" charset="0"/>
              </a:rPr>
              <a:t>15.4.1 – Domain Name Service</a:t>
            </a:r>
            <a:endParaRPr lang="en-US" dirty="0"/>
          </a:p>
          <a:p>
            <a:endParaRPr lang="en-US" dirty="0"/>
          </a:p>
        </p:txBody>
      </p:sp>
    </p:spTree>
    <p:extLst>
      <p:ext uri="{BB962C8B-B14F-4D97-AF65-F5344CB8AC3E}">
        <p14:creationId xmlns:p14="http://schemas.microsoft.com/office/powerpoint/2010/main" val="3255448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23</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a:p>
            <a:pPr>
              <a:lnSpc>
                <a:spcPct val="80000"/>
              </a:lnSpc>
              <a:buFontTx/>
              <a:buNone/>
            </a:pPr>
            <a:r>
              <a:rPr lang="en-US" dirty="0">
                <a:latin typeface="Arial" charset="0"/>
              </a:rPr>
              <a:t>15.4.2 – DNS Message Format</a:t>
            </a:r>
            <a:endParaRPr lang="en-US" dirty="0"/>
          </a:p>
          <a:p>
            <a:endParaRPr lang="en-US" dirty="0"/>
          </a:p>
        </p:txBody>
      </p:sp>
    </p:spTree>
    <p:extLst>
      <p:ext uri="{BB962C8B-B14F-4D97-AF65-F5344CB8AC3E}">
        <p14:creationId xmlns:p14="http://schemas.microsoft.com/office/powerpoint/2010/main" val="33171254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24</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a:p>
            <a:pPr>
              <a:lnSpc>
                <a:spcPct val="80000"/>
              </a:lnSpc>
              <a:buFontTx/>
              <a:buNone/>
            </a:pPr>
            <a:r>
              <a:rPr lang="en-US" dirty="0">
                <a:latin typeface="Arial" charset="0"/>
              </a:rPr>
              <a:t>15.4.2 – DNS Message Format (Cont.)</a:t>
            </a:r>
            <a:endParaRPr lang="en-US" dirty="0"/>
          </a:p>
          <a:p>
            <a:endParaRPr lang="en-US" dirty="0"/>
          </a:p>
        </p:txBody>
      </p:sp>
    </p:spTree>
    <p:extLst>
      <p:ext uri="{BB962C8B-B14F-4D97-AF65-F5344CB8AC3E}">
        <p14:creationId xmlns:p14="http://schemas.microsoft.com/office/powerpoint/2010/main" val="8997160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25</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a:p>
            <a:pPr>
              <a:lnSpc>
                <a:spcPct val="80000"/>
              </a:lnSpc>
              <a:buFontTx/>
              <a:buNone/>
            </a:pPr>
            <a:r>
              <a:rPr lang="en-US" dirty="0">
                <a:latin typeface="Arial" charset="0"/>
              </a:rPr>
              <a:t>15.4.3 – DNS Hierarchy</a:t>
            </a:r>
            <a:endParaRPr lang="en-US" dirty="0"/>
          </a:p>
          <a:p>
            <a:endParaRPr lang="en-US" dirty="0"/>
          </a:p>
        </p:txBody>
      </p:sp>
    </p:spTree>
    <p:extLst>
      <p:ext uri="{BB962C8B-B14F-4D97-AF65-F5344CB8AC3E}">
        <p14:creationId xmlns:p14="http://schemas.microsoft.com/office/powerpoint/2010/main" val="25529938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26</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a:p>
            <a:pPr>
              <a:lnSpc>
                <a:spcPct val="80000"/>
              </a:lnSpc>
              <a:buFontTx/>
              <a:buNone/>
            </a:pPr>
            <a:r>
              <a:rPr lang="en-US" dirty="0">
                <a:latin typeface="Arial" charset="0"/>
              </a:rPr>
              <a:t>15.4.4 – The nslookup Command</a:t>
            </a:r>
          </a:p>
          <a:p>
            <a:pPr>
              <a:lnSpc>
                <a:spcPct val="80000"/>
              </a:lnSpc>
              <a:buFontTx/>
              <a:buNone/>
            </a:pPr>
            <a:r>
              <a:rPr lang="en-US" dirty="0">
                <a:latin typeface="Arial" charset="0"/>
              </a:rPr>
              <a:t>15.4.5 – Syntax Checker – The nslookup Command</a:t>
            </a:r>
            <a:endParaRPr lang="en-US" dirty="0"/>
          </a:p>
          <a:p>
            <a:endParaRPr lang="en-US" dirty="0"/>
          </a:p>
          <a:p>
            <a:endParaRPr lang="en-US" dirty="0"/>
          </a:p>
        </p:txBody>
      </p:sp>
    </p:spTree>
    <p:extLst>
      <p:ext uri="{BB962C8B-B14F-4D97-AF65-F5344CB8AC3E}">
        <p14:creationId xmlns:p14="http://schemas.microsoft.com/office/powerpoint/2010/main" val="603551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27</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a:p>
            <a:pPr>
              <a:lnSpc>
                <a:spcPct val="80000"/>
              </a:lnSpc>
              <a:buFontTx/>
              <a:buNone/>
            </a:pPr>
            <a:r>
              <a:rPr lang="en-US" dirty="0">
                <a:latin typeface="Arial" charset="0"/>
              </a:rPr>
              <a:t>15.4.6 – Dynamic Host Configuration Protocol</a:t>
            </a:r>
            <a:endParaRPr lang="en-US" dirty="0"/>
          </a:p>
          <a:p>
            <a:endParaRPr lang="en-US" dirty="0"/>
          </a:p>
          <a:p>
            <a:endParaRPr lang="en-US" dirty="0"/>
          </a:p>
        </p:txBody>
      </p:sp>
    </p:spTree>
    <p:extLst>
      <p:ext uri="{BB962C8B-B14F-4D97-AF65-F5344CB8AC3E}">
        <p14:creationId xmlns:p14="http://schemas.microsoft.com/office/powerpoint/2010/main" val="24696622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28</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a:p>
            <a:pPr>
              <a:lnSpc>
                <a:spcPct val="80000"/>
              </a:lnSpc>
              <a:buFontTx/>
              <a:buNone/>
            </a:pPr>
            <a:r>
              <a:rPr lang="en-US" dirty="0">
                <a:latin typeface="Arial" charset="0"/>
              </a:rPr>
              <a:t>15.4.7 – DHCP Operation</a:t>
            </a:r>
            <a:endParaRPr lang="en-US" dirty="0"/>
          </a:p>
          <a:p>
            <a:endParaRPr lang="en-US" dirty="0"/>
          </a:p>
          <a:p>
            <a:endParaRPr lang="en-US" dirty="0"/>
          </a:p>
        </p:txBody>
      </p:sp>
    </p:spTree>
    <p:extLst>
      <p:ext uri="{BB962C8B-B14F-4D97-AF65-F5344CB8AC3E}">
        <p14:creationId xmlns:p14="http://schemas.microsoft.com/office/powerpoint/2010/main" val="38421155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29</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a:p>
            <a:pPr>
              <a:lnSpc>
                <a:spcPct val="80000"/>
              </a:lnSpc>
              <a:buFontTx/>
              <a:buNone/>
            </a:pPr>
            <a:r>
              <a:rPr lang="en-US" dirty="0">
                <a:latin typeface="Arial" charset="0"/>
              </a:rPr>
              <a:t>15.4.8 – Lab – Observe DNS Resolution</a:t>
            </a:r>
          </a:p>
          <a:p>
            <a:pPr>
              <a:lnSpc>
                <a:spcPct val="80000"/>
              </a:lnSpc>
              <a:buFontTx/>
              <a:buNone/>
            </a:pPr>
            <a:r>
              <a:rPr lang="en-US" dirty="0">
                <a:latin typeface="Arial" charset="0"/>
              </a:rPr>
              <a:t>15.4.9 – Check Your Understanding – IP Addressing Services</a:t>
            </a:r>
            <a:endParaRPr lang="en-US" dirty="0"/>
          </a:p>
        </p:txBody>
      </p:sp>
    </p:spTree>
    <p:extLst>
      <p:ext uri="{BB962C8B-B14F-4D97-AF65-F5344CB8AC3E}">
        <p14:creationId xmlns:p14="http://schemas.microsoft.com/office/powerpoint/2010/main" val="195928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15.1 – Application, Presentation, and Session</a:t>
            </a:r>
            <a:endParaRPr lang="en-GB" b="0"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a:t>
            </a:fld>
            <a:endParaRPr lang="en-US" dirty="0"/>
          </a:p>
        </p:txBody>
      </p:sp>
    </p:spTree>
    <p:extLst>
      <p:ext uri="{BB962C8B-B14F-4D97-AF65-F5344CB8AC3E}">
        <p14:creationId xmlns:p14="http://schemas.microsoft.com/office/powerpoint/2010/main" val="6255296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15.5 –  File Sharing Services</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30</a:t>
            </a:fld>
            <a:endParaRPr lang="en-US" dirty="0"/>
          </a:p>
        </p:txBody>
      </p:sp>
    </p:spTree>
    <p:extLst>
      <p:ext uri="{BB962C8B-B14F-4D97-AF65-F5344CB8AC3E}">
        <p14:creationId xmlns:p14="http://schemas.microsoft.com/office/powerpoint/2010/main" val="15521756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31</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15.5 –  File Sharing Services</a:t>
            </a:r>
            <a:endParaRPr lang="en-US" dirty="0"/>
          </a:p>
          <a:p>
            <a:pPr>
              <a:lnSpc>
                <a:spcPct val="80000"/>
              </a:lnSpc>
              <a:buFontTx/>
              <a:buNone/>
            </a:pPr>
            <a:r>
              <a:rPr lang="en-US" dirty="0">
                <a:latin typeface="Arial" charset="0"/>
              </a:rPr>
              <a:t>15.5.1 – File Transfer Protocol</a:t>
            </a:r>
          </a:p>
        </p:txBody>
      </p:sp>
    </p:spTree>
    <p:extLst>
      <p:ext uri="{BB962C8B-B14F-4D97-AF65-F5344CB8AC3E}">
        <p14:creationId xmlns:p14="http://schemas.microsoft.com/office/powerpoint/2010/main" val="12890589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32</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15.5 –  File Sharing Services</a:t>
            </a:r>
            <a:endParaRPr lang="en-US" dirty="0"/>
          </a:p>
          <a:p>
            <a:pPr>
              <a:lnSpc>
                <a:spcPct val="80000"/>
              </a:lnSpc>
              <a:buFontTx/>
              <a:buNone/>
            </a:pPr>
            <a:r>
              <a:rPr lang="en-US" dirty="0">
                <a:latin typeface="Arial" charset="0"/>
              </a:rPr>
              <a:t>15.5.2 – Server Message Block</a:t>
            </a:r>
          </a:p>
          <a:p>
            <a:pPr>
              <a:lnSpc>
                <a:spcPct val="80000"/>
              </a:lnSpc>
              <a:buFontTx/>
              <a:buNone/>
            </a:pPr>
            <a:r>
              <a:rPr lang="en-US" dirty="0">
                <a:latin typeface="Arial" charset="0"/>
              </a:rPr>
              <a:t>15.5.3 – Check Your Understanding – File Sharing Services</a:t>
            </a:r>
          </a:p>
          <a:p>
            <a:endParaRPr lang="en-US" dirty="0"/>
          </a:p>
        </p:txBody>
      </p:sp>
    </p:spTree>
    <p:extLst>
      <p:ext uri="{BB962C8B-B14F-4D97-AF65-F5344CB8AC3E}">
        <p14:creationId xmlns:p14="http://schemas.microsoft.com/office/powerpoint/2010/main" val="12431991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33</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15.6 –  Module Practice and Quiz</a:t>
            </a:r>
            <a:endParaRPr lang="en-US" dirty="0"/>
          </a:p>
          <a:p>
            <a:pPr>
              <a:lnSpc>
                <a:spcPct val="80000"/>
              </a:lnSpc>
              <a:buFontTx/>
              <a:buNone/>
            </a:pPr>
            <a:r>
              <a:rPr lang="en-US" dirty="0">
                <a:latin typeface="Arial" charset="0"/>
              </a:rPr>
              <a:t>15.6.1 – What did I learn in this module?</a:t>
            </a:r>
          </a:p>
          <a:p>
            <a:pPr>
              <a:lnSpc>
                <a:spcPct val="80000"/>
              </a:lnSpc>
              <a:buFontTx/>
              <a:buNone/>
            </a:pPr>
            <a:r>
              <a:rPr lang="en-US" dirty="0">
                <a:latin typeface="Arial" charset="0"/>
              </a:rPr>
              <a:t>15.6.2 – Module Quiz – Application Layer</a:t>
            </a:r>
          </a:p>
        </p:txBody>
      </p:sp>
    </p:spTree>
    <p:extLst>
      <p:ext uri="{BB962C8B-B14F-4D97-AF65-F5344CB8AC3E}">
        <p14:creationId xmlns:p14="http://schemas.microsoft.com/office/powerpoint/2010/main" val="14768241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6C92755B-29FD-8743-9094-C0E3A734D22E}" type="slidenum">
              <a:rPr lang="en-US" sz="800">
                <a:solidFill>
                  <a:prstClr val="black"/>
                </a:solidFill>
              </a:rPr>
              <a:pPr/>
              <a:t>34</a:t>
            </a:fld>
            <a:endParaRPr lang="en-US" sz="800" dirty="0">
              <a:solidFill>
                <a:prstClr val="black"/>
              </a:solidFill>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1200" kern="1200" dirty="0">
                <a:solidFill>
                  <a:schemeClr val="tx1"/>
                </a:solidFill>
                <a:latin typeface="Arial" charset="0"/>
                <a:ea typeface="ＭＳ Ｐゴシック" charset="0"/>
                <a:cs typeface="ＭＳ Ｐゴシック" charset="0"/>
              </a:rPr>
              <a:t>15 – Application Layer</a:t>
            </a:r>
          </a:p>
          <a:p>
            <a:pPr marL="0" marR="0" lvl="0" indent="0" algn="l" defTabSz="457200" rtl="0" eaLnBrk="1" fontAlgn="auto" latinLnBrk="0" hangingPunct="1">
              <a:lnSpc>
                <a:spcPct val="80000"/>
              </a:lnSpc>
              <a:spcBef>
                <a:spcPts val="0"/>
              </a:spcBef>
              <a:spcAft>
                <a:spcPts val="0"/>
              </a:spcAft>
              <a:buClrTx/>
              <a:buSzTx/>
              <a:buFontTx/>
              <a:buNone/>
              <a:tabLst/>
              <a:defRPr/>
            </a:pPr>
            <a:r>
              <a:rPr lang="en-US" dirty="0"/>
              <a:t>New Terms and Commands</a:t>
            </a:r>
          </a:p>
        </p:txBody>
      </p:sp>
    </p:spTree>
    <p:extLst>
      <p:ext uri="{BB962C8B-B14F-4D97-AF65-F5344CB8AC3E}">
        <p14:creationId xmlns:p14="http://schemas.microsoft.com/office/powerpoint/2010/main" val="2246742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4</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15.1 – Application, Presentation, and Session</a:t>
            </a:r>
          </a:p>
          <a:p>
            <a:pPr>
              <a:lnSpc>
                <a:spcPct val="80000"/>
              </a:lnSpc>
              <a:buFontTx/>
              <a:buNone/>
            </a:pPr>
            <a:r>
              <a:rPr lang="en-US" sz="1200" b="0" kern="1200" dirty="0">
                <a:solidFill>
                  <a:schemeClr val="tx1"/>
                </a:solidFill>
                <a:latin typeface="Arial" charset="0"/>
                <a:ea typeface="ＭＳ Ｐゴシック" charset="0"/>
              </a:rPr>
              <a:t>15.1.1 – Application Layer</a:t>
            </a:r>
            <a:endParaRPr lang="en-GB" b="0" dirty="0"/>
          </a:p>
          <a:p>
            <a:pPr>
              <a:lnSpc>
                <a:spcPct val="80000"/>
              </a:lnSpc>
              <a:buFontTx/>
              <a:buNone/>
            </a:pPr>
            <a:endParaRPr lang="en-US" dirty="0"/>
          </a:p>
        </p:txBody>
      </p:sp>
    </p:spTree>
    <p:extLst>
      <p:ext uri="{BB962C8B-B14F-4D97-AF65-F5344CB8AC3E}">
        <p14:creationId xmlns:p14="http://schemas.microsoft.com/office/powerpoint/2010/main" val="3427554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5</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15.1 – Application, Presentation, and Session</a:t>
            </a:r>
          </a:p>
          <a:p>
            <a:pPr>
              <a:lnSpc>
                <a:spcPct val="80000"/>
              </a:lnSpc>
              <a:buFontTx/>
              <a:buNone/>
            </a:pPr>
            <a:r>
              <a:rPr lang="en-US" sz="1200" b="0" kern="1200" dirty="0">
                <a:solidFill>
                  <a:schemeClr val="tx1"/>
                </a:solidFill>
                <a:latin typeface="Arial" charset="0"/>
                <a:ea typeface="ＭＳ Ｐゴシック" charset="0"/>
              </a:rPr>
              <a:t>15.1.2 – Presentation and Session Layer</a:t>
            </a:r>
            <a:endParaRPr lang="en-GB" b="0" dirty="0"/>
          </a:p>
          <a:p>
            <a:pPr>
              <a:lnSpc>
                <a:spcPct val="80000"/>
              </a:lnSpc>
              <a:buFontTx/>
              <a:buNone/>
            </a:pPr>
            <a:endParaRPr lang="en-US" dirty="0"/>
          </a:p>
        </p:txBody>
      </p:sp>
    </p:spTree>
    <p:extLst>
      <p:ext uri="{BB962C8B-B14F-4D97-AF65-F5344CB8AC3E}">
        <p14:creationId xmlns:p14="http://schemas.microsoft.com/office/powerpoint/2010/main" val="785335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6</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15.1 – Application, Presentation, and Session</a:t>
            </a:r>
          </a:p>
          <a:p>
            <a:pPr>
              <a:lnSpc>
                <a:spcPct val="80000"/>
              </a:lnSpc>
              <a:buFontTx/>
              <a:buNone/>
            </a:pPr>
            <a:r>
              <a:rPr lang="en-US" sz="1200" b="0" kern="1200" dirty="0">
                <a:solidFill>
                  <a:schemeClr val="tx1"/>
                </a:solidFill>
                <a:latin typeface="Arial" charset="0"/>
                <a:ea typeface="ＭＳ Ｐゴシック" charset="0"/>
              </a:rPr>
              <a:t>15.1.3 – TCP/IP Application Layer Protocols</a:t>
            </a:r>
          </a:p>
          <a:p>
            <a:pPr>
              <a:lnSpc>
                <a:spcPct val="80000"/>
              </a:lnSpc>
              <a:buFontTx/>
              <a:buNone/>
            </a:pPr>
            <a:r>
              <a:rPr lang="en-US" sz="1200" b="0" kern="1200" dirty="0">
                <a:solidFill>
                  <a:schemeClr val="tx1"/>
                </a:solidFill>
                <a:latin typeface="Arial" charset="0"/>
                <a:ea typeface="ＭＳ Ｐゴシック" charset="0"/>
              </a:rPr>
              <a:t>15.1.4 – Check Your Understanding – Application, Session, Presentation</a:t>
            </a:r>
            <a:endParaRPr lang="en-GB" b="0" dirty="0"/>
          </a:p>
          <a:p>
            <a:pPr>
              <a:lnSpc>
                <a:spcPct val="80000"/>
              </a:lnSpc>
              <a:buFontTx/>
              <a:buNone/>
            </a:pPr>
            <a:endParaRPr lang="en-US" dirty="0"/>
          </a:p>
        </p:txBody>
      </p:sp>
    </p:spTree>
    <p:extLst>
      <p:ext uri="{BB962C8B-B14F-4D97-AF65-F5344CB8AC3E}">
        <p14:creationId xmlns:p14="http://schemas.microsoft.com/office/powerpoint/2010/main" val="3797073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15.2 –  Peer-to-Peer</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968181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8</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15.2 –  Peer-to-Peer</a:t>
            </a:r>
          </a:p>
          <a:p>
            <a:pPr>
              <a:lnSpc>
                <a:spcPct val="80000"/>
              </a:lnSpc>
              <a:buFontTx/>
              <a:buNone/>
            </a:pPr>
            <a:r>
              <a:rPr lang="en-US" dirty="0">
                <a:latin typeface="Arial" charset="0"/>
              </a:rPr>
              <a:t>15.2.1 – Client-Server Model</a:t>
            </a:r>
            <a:endParaRPr lang="en-US" dirty="0"/>
          </a:p>
          <a:p>
            <a:pPr>
              <a:lnSpc>
                <a:spcPct val="80000"/>
              </a:lnSpc>
              <a:buFontTx/>
              <a:buNone/>
            </a:pPr>
            <a:endParaRPr lang="en-US" dirty="0"/>
          </a:p>
        </p:txBody>
      </p:sp>
    </p:spTree>
    <p:extLst>
      <p:ext uri="{BB962C8B-B14F-4D97-AF65-F5344CB8AC3E}">
        <p14:creationId xmlns:p14="http://schemas.microsoft.com/office/powerpoint/2010/main" val="1156604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9</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15.2 –  Peer-to-Peer</a:t>
            </a:r>
          </a:p>
          <a:p>
            <a:pPr>
              <a:lnSpc>
                <a:spcPct val="80000"/>
              </a:lnSpc>
              <a:buFontTx/>
              <a:buNone/>
            </a:pPr>
            <a:r>
              <a:rPr lang="en-US" dirty="0">
                <a:latin typeface="Arial" charset="0"/>
              </a:rPr>
              <a:t>15.2.2 – Peer-to-Peer Networks</a:t>
            </a:r>
            <a:endParaRPr lang="en-US" dirty="0"/>
          </a:p>
          <a:p>
            <a:pPr>
              <a:lnSpc>
                <a:spcPct val="80000"/>
              </a:lnSpc>
              <a:buFontTx/>
              <a:buNone/>
            </a:pPr>
            <a:endParaRPr lang="en-US" dirty="0"/>
          </a:p>
        </p:txBody>
      </p:sp>
    </p:spTree>
    <p:extLst>
      <p:ext uri="{BB962C8B-B14F-4D97-AF65-F5344CB8AC3E}">
        <p14:creationId xmlns:p14="http://schemas.microsoft.com/office/powerpoint/2010/main" val="42226918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2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86725553"/>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43999" cy="5165874"/>
          </a:xfrm>
          <a:prstGeom prst="rect">
            <a:avLst/>
          </a:prstGeom>
        </p:spPr>
      </p:pic>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1988433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5"/>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797489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3_Closing Slide">
    <p:bg>
      <p:bgPr>
        <a:solidFill>
          <a:schemeClr val="accent5"/>
        </a:solidFill>
        <a:effectLst/>
      </p:bgPr>
    </p:bg>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3746294" y="2129856"/>
            <a:ext cx="1617944" cy="860542"/>
            <a:chOff x="310" y="249"/>
            <a:chExt cx="502" cy="267"/>
          </a:xfrm>
          <a:solidFill>
            <a:schemeClr val="accent1">
              <a:lumMod val="75000"/>
            </a:schemeClr>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5154496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8473441" y="4954263"/>
            <a:ext cx="676910" cy="189238"/>
          </a:xfrm>
          <a:prstGeom prst="rect">
            <a:avLst/>
          </a:prstGeom>
        </p:spPr>
        <p:txBody>
          <a:bodyPr vert="horz" lIns="91440" tIns="45720" rIns="91440" bIns="45720" rtlCol="0" anchor="ctr"/>
          <a:lstStyle>
            <a:lvl1pPr algn="r">
              <a:defRPr sz="525">
                <a:solidFill>
                  <a:schemeClr val="tx2"/>
                </a:solidFill>
              </a:defRPr>
            </a:lvl1pPr>
          </a:lstStyle>
          <a:p>
            <a:pPr defTabSz="385763">
              <a:defRPr/>
            </a:pPr>
            <a:fld id="{2F5CCB13-0A32-4557-88E9-079F0C330695}" type="slidenum">
              <a:rPr lang="en-US" kern="0" smtClean="0">
                <a:solidFill>
                  <a:srgbClr val="595959"/>
                </a:solidFill>
              </a:rPr>
              <a:pPr defTabSz="385763">
                <a:defRPr/>
              </a:pPr>
              <a:t>‹#›</a:t>
            </a:fld>
            <a:endParaRPr lang="en-US" kern="0" dirty="0">
              <a:solidFill>
                <a:srgbClr val="595959"/>
              </a:solidFill>
            </a:endParaRPr>
          </a:p>
        </p:txBody>
      </p:sp>
      <p:sp>
        <p:nvSpPr>
          <p:cNvPr id="5" name="Rectangle 3"/>
          <p:cNvSpPr>
            <a:spLocks noGrp="1" noChangeArrowheads="1"/>
          </p:cNvSpPr>
          <p:nvPr>
            <p:ph idx="1"/>
          </p:nvPr>
        </p:nvSpPr>
        <p:spPr bwMode="auto">
          <a:xfrm>
            <a:off x="144065" y="798944"/>
            <a:ext cx="8853286" cy="415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nSpc>
                <a:spcPct val="100000"/>
              </a:lnSpc>
              <a:spcBef>
                <a:spcPts val="600"/>
              </a:spcBef>
              <a:spcAft>
                <a:spcPts val="600"/>
              </a:spcAft>
              <a:buFont typeface="Wingdings" panose="05000000000000000000" pitchFamily="2" charset="2"/>
              <a:buChar char="§"/>
              <a:defRPr>
                <a:solidFill>
                  <a:srgbClr val="000000"/>
                </a:solidFill>
              </a:defRPr>
            </a:lvl1pPr>
            <a:lvl2pPr>
              <a:lnSpc>
                <a:spcPct val="100000"/>
              </a:lnSpc>
              <a:spcBef>
                <a:spcPts val="300"/>
              </a:spcBef>
              <a:spcAft>
                <a:spcPts val="300"/>
              </a:spcAft>
              <a:defRPr>
                <a:solidFill>
                  <a:srgbClr val="000000"/>
                </a:solidFill>
              </a:defRPr>
            </a:lvl2pPr>
            <a:lvl3pPr>
              <a:lnSpc>
                <a:spcPct val="100000"/>
              </a:lnSpc>
              <a:spcBef>
                <a:spcPts val="300"/>
              </a:spcBef>
              <a:spcAft>
                <a:spcPts val="300"/>
              </a:spcAft>
              <a:defRPr>
                <a:solidFill>
                  <a:srgbClr val="000000"/>
                </a:solidFill>
              </a:defRPr>
            </a:lvl3pPr>
            <a:lvl4pPr>
              <a:lnSpc>
                <a:spcPct val="100000"/>
              </a:lnSpc>
              <a:spcBef>
                <a:spcPts val="300"/>
              </a:spcBef>
              <a:spcAft>
                <a:spcPts val="300"/>
              </a:spcAft>
              <a:defRPr>
                <a:solidFill>
                  <a:srgbClr val="000000"/>
                </a:solidFill>
              </a:defRPr>
            </a:lvl4pPr>
          </a:lstStyle>
          <a:p>
            <a:pPr lvl="0"/>
            <a:r>
              <a:rPr lang="en-US">
                <a:sym typeface="Arial" pitchFamily="34" charset="0"/>
              </a:rPr>
              <a:t>Click to edit Master text styles</a:t>
            </a:r>
          </a:p>
          <a:p>
            <a:pPr lvl="1"/>
            <a:r>
              <a:rPr lang="en-US">
                <a:sym typeface="Arial" pitchFamily="34" charset="0"/>
              </a:rPr>
              <a:t>Second level</a:t>
            </a:r>
          </a:p>
          <a:p>
            <a:pPr lvl="2"/>
            <a:r>
              <a:rPr lang="en-US">
                <a:sym typeface="Arial" pitchFamily="34" charset="0"/>
              </a:rPr>
              <a:t>Third level</a:t>
            </a:r>
          </a:p>
          <a:p>
            <a:pPr lvl="3"/>
            <a:r>
              <a:rPr lang="en-US">
                <a:sym typeface="Arial" pitchFamily="34" charset="0"/>
              </a:rPr>
              <a:t>Fourth level</a:t>
            </a:r>
          </a:p>
        </p:txBody>
      </p:sp>
      <p:sp>
        <p:nvSpPr>
          <p:cNvPr id="6" name="Rectangle 2"/>
          <p:cNvSpPr>
            <a:spLocks noGrp="1" noChangeArrowheads="1"/>
          </p:cNvSpPr>
          <p:nvPr>
            <p:ph type="title"/>
          </p:nvPr>
        </p:nvSpPr>
        <p:spPr bwMode="auto">
          <a:xfrm>
            <a:off x="1" y="41393"/>
            <a:ext cx="9144000" cy="75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nSpc>
                <a:spcPct val="100000"/>
              </a:lnSpc>
              <a:defRPr sz="2400"/>
            </a:lvl1pPr>
          </a:lstStyle>
          <a:p>
            <a:pPr lvl="0"/>
            <a:r>
              <a:rPr lang="en-US">
                <a:sym typeface="Arial" pitchFamily="34" charset="0"/>
              </a:rPr>
              <a:t>Click to edit Master title style</a:t>
            </a:r>
            <a:endParaRPr lang="en-US" dirty="0">
              <a:sym typeface="Arial" pitchFamily="34" charset="0"/>
            </a:endParaRPr>
          </a:p>
        </p:txBody>
      </p:sp>
    </p:spTree>
    <p:extLst>
      <p:ext uri="{BB962C8B-B14F-4D97-AF65-F5344CB8AC3E}">
        <p14:creationId xmlns:p14="http://schemas.microsoft.com/office/powerpoint/2010/main" val="225799662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925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gradient">
    <p:bg>
      <p:bgPr>
        <a:solidFill>
          <a:schemeClr val="accent5"/>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1"/>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rgbClr val="004C69"/>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accent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653042546"/>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Pr>
        <a:solidFill>
          <a:schemeClr val="accent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974617842"/>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5143499"/>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5"/>
                </a:solidFill>
                <a:latin typeface="+mj-lt"/>
                <a:cs typeface="CiscoSans Thin"/>
              </a:defRPr>
            </a:lvl1pPr>
          </a:lstStyle>
          <a:p>
            <a:r>
              <a:rPr lang="en-US"/>
              <a:t>Click to edit Master title style</a:t>
            </a:r>
            <a:endParaRPr lang="en-US" dirty="0"/>
          </a:p>
        </p:txBody>
      </p:sp>
      <p:sp>
        <p:nvSpPr>
          <p:cNvPr id="8"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5">
                    <a:lumMod val="50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5">
                  <a:lumMod val="50000"/>
                </a:schemeClr>
              </a:solidFill>
              <a:latin typeface="+mn-lt"/>
              <a:ea typeface="+mn-ea"/>
              <a:cs typeface="CiscoSans Thin"/>
            </a:endParaRPr>
          </a:p>
        </p:txBody>
      </p:sp>
      <p:sp>
        <p:nvSpPr>
          <p:cNvPr id="9"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5">
                    <a:lumMod val="50000"/>
                  </a:schemeClr>
                </a:solidFill>
                <a:latin typeface="+mn-lt"/>
                <a:ea typeface="+mn-ea"/>
                <a:cs typeface="CiscoSans Thin"/>
              </a:rPr>
              <a:t>© 2016  Cisco and/or its affiliates. All rights reserved.   Cisco Confidential</a:t>
            </a:r>
          </a:p>
        </p:txBody>
      </p:sp>
      <p:grpSp>
        <p:nvGrpSpPr>
          <p:cNvPr id="11" name="Group 4"/>
          <p:cNvGrpSpPr>
            <a:grpSpLocks noChangeAspect="1"/>
          </p:cNvGrpSpPr>
          <p:nvPr userDrawn="1"/>
        </p:nvGrpSpPr>
        <p:grpSpPr bwMode="auto">
          <a:xfrm>
            <a:off x="508039" y="4715197"/>
            <a:ext cx="340257" cy="180974"/>
            <a:chOff x="310" y="249"/>
            <a:chExt cx="502" cy="267"/>
          </a:xfrm>
          <a:solidFill>
            <a:srgbClr val="086D8E"/>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9085412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4C69"/>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542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0" y="2552550"/>
            <a:ext cx="698624" cy="698624"/>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FFFFFF"/>
              </a:solidFill>
              <a:cs typeface="Arial"/>
            </a:endParaRPr>
          </a:p>
        </p:txBody>
      </p:sp>
      <p:sp>
        <p:nvSpPr>
          <p:cNvPr id="15" name="Oval 14"/>
          <p:cNvSpPr/>
          <p:nvPr/>
        </p:nvSpPr>
        <p:spPr>
          <a:xfrm>
            <a:off x="575610" y="1426607"/>
            <a:ext cx="698624" cy="698624"/>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1"/>
              </a:solidFill>
              <a:cs typeface="Arial"/>
            </a:endParaRPr>
          </a:p>
        </p:txBody>
      </p:sp>
      <p:sp>
        <p:nvSpPr>
          <p:cNvPr id="22" name="Oval 21"/>
          <p:cNvSpPr/>
          <p:nvPr/>
        </p:nvSpPr>
        <p:spPr>
          <a:xfrm>
            <a:off x="575610" y="3653093"/>
            <a:ext cx="698624" cy="698624"/>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p14="http://schemas.microsoft.com/office/powerpoint/2010/main" val="305387266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5" name="Oval 14"/>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2" name="Oval 21"/>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296212501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C69"/>
                </a:solidFill>
              </a:defRPr>
            </a:lvl1pPr>
          </a:lstStyle>
          <a:p>
            <a:r>
              <a:rPr lang="en-US"/>
              <a:t>Click to edit Master title style</a:t>
            </a:r>
            <a:endParaRPr lang="en-US" dirty="0"/>
          </a:p>
        </p:txBody>
      </p:sp>
      <p:sp>
        <p:nvSpPr>
          <p:cNvPr id="42" name="Oval 4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3" name="Oval 42"/>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rgbClr val="FFFFFF"/>
              </a:solidFill>
              <a:cs typeface="Arial"/>
            </a:endParaRPr>
          </a:p>
        </p:txBody>
      </p:sp>
      <p:sp>
        <p:nvSpPr>
          <p:cNvPr id="44" name="Oval 43"/>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p:nvSpPr>
        <p:spPr>
          <a:xfrm>
            <a:off x="575613" y="3921716"/>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p:nvSpPr>
        <p:spPr>
          <a:xfrm>
            <a:off x="4414576" y="1983084"/>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8" name="Oval 57"/>
          <p:cNvSpPr/>
          <p:nvPr/>
        </p:nvSpPr>
        <p:spPr>
          <a:xfrm>
            <a:off x="4414575" y="1332693"/>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9" name="Oval 58"/>
          <p:cNvSpPr/>
          <p:nvPr/>
        </p:nvSpPr>
        <p:spPr>
          <a:xfrm>
            <a:off x="4414576" y="2631212"/>
            <a:ext cx="464815" cy="464815"/>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p:nvSpPr>
        <p:spPr>
          <a:xfrm>
            <a:off x="4414577" y="3278347"/>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p:nvSpPr>
        <p:spPr>
          <a:xfrm>
            <a:off x="4414578" y="3925482"/>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364309995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3">
                    <a:lumMod val="85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3">
                  <a:lumMod val="85000"/>
                </a:scheme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3">
                    <a:lumMod val="85000"/>
                  </a:schemeClr>
                </a:solidFill>
                <a:latin typeface="+mn-lt"/>
                <a:ea typeface="+mn-ea"/>
                <a:cs typeface="CiscoSans Thin"/>
              </a:rPr>
              <a:t>© 2016  Cisco and/or its affiliates. All rights reserved.   Cisco Confidential</a:t>
            </a:r>
          </a:p>
        </p:txBody>
      </p:sp>
      <p:grpSp>
        <p:nvGrpSpPr>
          <p:cNvPr id="6" name="Group 4"/>
          <p:cNvGrpSpPr>
            <a:grpSpLocks noChangeAspect="1"/>
          </p:cNvGrpSpPr>
          <p:nvPr userDrawn="1"/>
        </p:nvGrpSpPr>
        <p:grpSpPr bwMode="auto">
          <a:xfrm>
            <a:off x="508039" y="4715197"/>
            <a:ext cx="340257" cy="180974"/>
            <a:chOff x="310" y="249"/>
            <a:chExt cx="502" cy="267"/>
          </a:xfrm>
          <a:solidFill>
            <a:schemeClr val="accent5"/>
          </a:solidFill>
        </p:grpSpPr>
        <p:sp>
          <p:nvSpPr>
            <p:cNvPr id="7"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 bg1="lt1" tx1="dk1" bg2="lt2" tx2="dk2" accent1="accent1" accent2="accent2" accent3="accent3" accent4="accent4" accent5="accent5" accent6="accent6" hlink="hlink" folHlink="folHlink"/>
  <p:sldLayoutIdLst>
    <p:sldLayoutId id="2147483962" r:id="rId1"/>
    <p:sldLayoutId id="2147484013" r:id="rId2"/>
    <p:sldLayoutId id="2147484014" r:id="rId3"/>
    <p:sldLayoutId id="2147483965" r:id="rId4"/>
    <p:sldLayoutId id="2147483967" r:id="rId5"/>
    <p:sldLayoutId id="2147483995" r:id="rId6"/>
    <p:sldLayoutId id="2147484007" r:id="rId7"/>
    <p:sldLayoutId id="2147484010" r:id="rId8"/>
    <p:sldLayoutId id="2147484011" r:id="rId9"/>
    <p:sldLayoutId id="2147484015" r:id="rId10"/>
    <p:sldLayoutId id="2147483998" r:id="rId11"/>
    <p:sldLayoutId id="2147484027" r:id="rId12"/>
    <p:sldLayoutId id="2147484029" r:id="rId13"/>
    <p:sldLayoutId id="2147484031" r:id="rId14"/>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chemeClr val="accent4"/>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3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1.xml"/><Relationship Id="rId4" Type="http://schemas.openxmlformats.org/officeDocument/2006/relationships/image" Target="../media/image7.tif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12.xml"/><Relationship Id="rId4" Type="http://schemas.openxmlformats.org/officeDocument/2006/relationships/image" Target="../media/image8.tif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4.xml"/><Relationship Id="rId4" Type="http://schemas.openxmlformats.org/officeDocument/2006/relationships/image" Target="../media/image9.tif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5.xml"/><Relationship Id="rId5" Type="http://schemas.openxmlformats.org/officeDocument/2006/relationships/image" Target="../media/image11.tiff"/><Relationship Id="rId4" Type="http://schemas.openxmlformats.org/officeDocument/2006/relationships/image" Target="../media/image10.tif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16.xml"/><Relationship Id="rId4" Type="http://schemas.openxmlformats.org/officeDocument/2006/relationships/image" Target="../media/image12.tif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17.xml"/><Relationship Id="rId4" Type="http://schemas.openxmlformats.org/officeDocument/2006/relationships/image" Target="../media/image13.tif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18.xml"/><Relationship Id="rId4" Type="http://schemas.openxmlformats.org/officeDocument/2006/relationships/image" Target="../media/image14.tif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19.xml"/><Relationship Id="rId4" Type="http://schemas.openxmlformats.org/officeDocument/2006/relationships/image" Target="../media/image15.tif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20.xml"/><Relationship Id="rId4" Type="http://schemas.openxmlformats.org/officeDocument/2006/relationships/image" Target="../media/image16.tif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21.xml"/><Relationship Id="rId4" Type="http://schemas.openxmlformats.org/officeDocument/2006/relationships/image" Target="../media/image17.tif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23.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8.tif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ags" Target="../tags/tag26.xml"/><Relationship Id="rId4" Type="http://schemas.openxmlformats.org/officeDocument/2006/relationships/image" Target="../media/image21.tif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27.xml"/><Relationship Id="rId4" Type="http://schemas.openxmlformats.org/officeDocument/2006/relationships/image" Target="../media/image22.tif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28.xml"/><Relationship Id="rId4" Type="http://schemas.openxmlformats.org/officeDocument/2006/relationships/image" Target="../media/image23.tif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tags" Target="../tags/tag29.xml"/><Relationship Id="rId4" Type="http://schemas.openxmlformats.org/officeDocument/2006/relationships/image" Target="../media/image24.tif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xml"/><Relationship Id="rId1" Type="http://schemas.openxmlformats.org/officeDocument/2006/relationships/tags" Target="../tags/tag32.xml"/><Relationship Id="rId4" Type="http://schemas.openxmlformats.org/officeDocument/2006/relationships/image" Target="../media/image25.tif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xml"/><Relationship Id="rId1" Type="http://schemas.openxmlformats.org/officeDocument/2006/relationships/tags" Target="../tags/tag33.xml"/><Relationship Id="rId4" Type="http://schemas.openxmlformats.org/officeDocument/2006/relationships/image" Target="../media/image26.tif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3.xml"/><Relationship Id="rId1" Type="http://schemas.openxmlformats.org/officeDocument/2006/relationships/tags" Target="../tags/tag3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3.tif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4.tif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5.tif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469497" y="3809526"/>
            <a:ext cx="2368954" cy="902174"/>
          </a:xfrm>
        </p:spPr>
        <p:txBody>
          <a:bodyPr/>
          <a:lstStyle/>
          <a:p>
            <a:r>
              <a:rPr lang="en-US" dirty="0">
                <a:solidFill>
                  <a:schemeClr val="accent5">
                    <a:lumMod val="40000"/>
                    <a:lumOff val="60000"/>
                  </a:schemeClr>
                </a:solidFill>
              </a:rPr>
              <a:t>Introduction to Networks v7.0 (ITN)</a:t>
            </a:r>
          </a:p>
        </p:txBody>
      </p:sp>
      <p:sp>
        <p:nvSpPr>
          <p:cNvPr id="6" name="Title 5"/>
          <p:cNvSpPr>
            <a:spLocks noGrp="1"/>
          </p:cNvSpPr>
          <p:nvPr>
            <p:ph type="ctrTitle"/>
          </p:nvPr>
        </p:nvSpPr>
        <p:spPr>
          <a:xfrm>
            <a:off x="469497" y="2316480"/>
            <a:ext cx="6672708" cy="1080143"/>
          </a:xfrm>
        </p:spPr>
        <p:txBody>
          <a:bodyPr/>
          <a:lstStyle/>
          <a:p>
            <a:r>
              <a:rPr lang="en-US" dirty="0">
                <a:solidFill>
                  <a:schemeClr val="accent5">
                    <a:lumMod val="40000"/>
                    <a:lumOff val="60000"/>
                  </a:schemeClr>
                </a:solidFill>
              </a:rPr>
              <a:t>Module 15: Application Layer</a:t>
            </a:r>
            <a:br>
              <a:rPr lang="en-US" dirty="0">
                <a:solidFill>
                  <a:schemeClr val="accent5">
                    <a:lumMod val="40000"/>
                    <a:lumOff val="60000"/>
                  </a:schemeClr>
                </a:solidFill>
              </a:rPr>
            </a:br>
            <a:endParaRPr lang="en-US" dirty="0">
              <a:solidFill>
                <a:schemeClr val="accent5">
                  <a:lumMod val="40000"/>
                  <a:lumOff val="60000"/>
                </a:schemeClr>
              </a:solidFill>
            </a:endParaRPr>
          </a:p>
        </p:txBody>
      </p:sp>
    </p:spTree>
    <p:custDataLst>
      <p:tags r:id="rId1"/>
    </p:custDataLst>
    <p:extLst>
      <p:ext uri="{BB962C8B-B14F-4D97-AF65-F5344CB8AC3E}">
        <p14:creationId xmlns:p14="http://schemas.microsoft.com/office/powerpoint/2010/main" val="1989389863"/>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 y="118872"/>
            <a:ext cx="9144000" cy="592921"/>
          </a:xfrm>
        </p:spPr>
        <p:txBody>
          <a:bodyPr/>
          <a:lstStyle/>
          <a:p>
            <a:r>
              <a:rPr lang="en-US" altLang="en-US" sz="1600" dirty="0"/>
              <a:t>Peer-to-Peer</a:t>
            </a:r>
            <a:br>
              <a:rPr lang="en-US" altLang="en-US" sz="1600" dirty="0"/>
            </a:br>
            <a:r>
              <a:rPr lang="en-US" altLang="en-US" dirty="0"/>
              <a:t>Peer-to-Peer Applications</a:t>
            </a:r>
          </a:p>
        </p:txBody>
      </p:sp>
      <p:sp>
        <p:nvSpPr>
          <p:cNvPr id="6" name="Rectangle 6">
            <a:extLst>
              <a:ext uri="{FF2B5EF4-FFF2-40B4-BE49-F238E27FC236}">
                <a16:creationId xmlns:a16="http://schemas.microsoft.com/office/drawing/2014/main" id="{9FD26DA6-0FF9-5641-9731-B0A4BDCFDDE7}"/>
              </a:ext>
            </a:extLst>
          </p:cNvPr>
          <p:cNvSpPr>
            <a:spLocks noGrp="1" noChangeArrowheads="1"/>
          </p:cNvSpPr>
          <p:nvPr>
            <p:ph idx="1"/>
          </p:nvPr>
        </p:nvSpPr>
        <p:spPr>
          <a:xfrm>
            <a:off x="247337" y="867157"/>
            <a:ext cx="8649325" cy="1104128"/>
          </a:xfrm>
        </p:spPr>
        <p:txBody>
          <a:bodyPr/>
          <a:lstStyle/>
          <a:p>
            <a:pPr>
              <a:buFont typeface="Arial" panose="020B0604020202020204" pitchFamily="34" charset="0"/>
              <a:buChar char="•"/>
            </a:pPr>
            <a:r>
              <a:rPr lang="en-US" dirty="0"/>
              <a:t>A P2P application allows a device to act as both a client and a server within the same communication.</a:t>
            </a:r>
          </a:p>
          <a:p>
            <a:pPr>
              <a:buFont typeface="Arial" panose="020B0604020202020204" pitchFamily="34" charset="0"/>
              <a:buChar char="•"/>
            </a:pPr>
            <a:r>
              <a:rPr lang="en-US" dirty="0"/>
              <a:t>Some P2P applications use a hybrid system where each peer accesses an index server to get the location of a resource stored on another peer.</a:t>
            </a:r>
          </a:p>
          <a:p>
            <a:pPr>
              <a:buFont typeface="Arial" panose="020B0604020202020204" pitchFamily="34" charset="0"/>
              <a:buChar char="•"/>
            </a:pPr>
            <a:endParaRPr lang="en-US" dirty="0"/>
          </a:p>
          <a:p>
            <a:pPr>
              <a:buFont typeface="Arial" panose="020B0604020202020204" pitchFamily="34" charset="0"/>
              <a:buChar char="•"/>
            </a:pPr>
            <a:endParaRPr lang="en-US" altLang="ja-JP" dirty="0"/>
          </a:p>
        </p:txBody>
      </p:sp>
      <p:pic>
        <p:nvPicPr>
          <p:cNvPr id="2" name="Picture 1">
            <a:extLst>
              <a:ext uri="{FF2B5EF4-FFF2-40B4-BE49-F238E27FC236}">
                <a16:creationId xmlns:a16="http://schemas.microsoft.com/office/drawing/2014/main" id="{D4E54141-D701-6049-AE0B-A96CA6EC39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52734" y="2138450"/>
            <a:ext cx="3638529" cy="2137893"/>
          </a:xfrm>
          <a:prstGeom prst="rect">
            <a:avLst/>
          </a:prstGeom>
        </p:spPr>
      </p:pic>
    </p:spTree>
    <p:custDataLst>
      <p:tags r:id="rId1"/>
    </p:custDataLst>
    <p:extLst>
      <p:ext uri="{BB962C8B-B14F-4D97-AF65-F5344CB8AC3E}">
        <p14:creationId xmlns:p14="http://schemas.microsoft.com/office/powerpoint/2010/main" val="1124275094"/>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t>Peer-to-Peer</a:t>
            </a:r>
            <a:br>
              <a:rPr lang="en-US" altLang="en-US" sz="1600" dirty="0"/>
            </a:br>
            <a:r>
              <a:rPr lang="en-US" altLang="en-US" dirty="0"/>
              <a:t>Common P2P Applications</a:t>
            </a:r>
          </a:p>
        </p:txBody>
      </p:sp>
      <p:sp>
        <p:nvSpPr>
          <p:cNvPr id="6" name="Rectangle 6">
            <a:extLst>
              <a:ext uri="{FF2B5EF4-FFF2-40B4-BE49-F238E27FC236}">
                <a16:creationId xmlns:a16="http://schemas.microsoft.com/office/drawing/2014/main" id="{FDB50C7D-A789-1947-A197-D4C18A6B4C22}"/>
              </a:ext>
            </a:extLst>
          </p:cNvPr>
          <p:cNvSpPr>
            <a:spLocks noGrp="1" noChangeArrowheads="1"/>
          </p:cNvSpPr>
          <p:nvPr>
            <p:ph idx="1"/>
          </p:nvPr>
        </p:nvSpPr>
        <p:spPr>
          <a:xfrm>
            <a:off x="134336" y="896222"/>
            <a:ext cx="4590063" cy="3652918"/>
          </a:xfrm>
        </p:spPr>
        <p:txBody>
          <a:bodyPr/>
          <a:lstStyle/>
          <a:p>
            <a:pPr marL="0" indent="0">
              <a:buNone/>
            </a:pPr>
            <a:r>
              <a:rPr lang="en-US" sz="1600" dirty="0"/>
              <a:t>With P2P applications, each computer in the network that is running the application can act as a client or a server for the other computers in the network that are also running the application. Some older P2P applications were based on the Gnutella protocol, where each user shares whole files with </a:t>
            </a:r>
            <a:r>
              <a:rPr lang="ro-RO" sz="1600" dirty="0"/>
              <a:t>other users.</a:t>
            </a:r>
            <a:endParaRPr lang="en-US" sz="1600" dirty="0"/>
          </a:p>
          <a:p>
            <a:pPr marL="0" indent="0">
              <a:buNone/>
            </a:pPr>
            <a:r>
              <a:rPr lang="en-US" sz="1600" dirty="0"/>
              <a:t>Common P2P networks include the following:</a:t>
            </a:r>
          </a:p>
          <a:p>
            <a:pPr lvl="2"/>
            <a:r>
              <a:rPr lang="en-US" sz="1600" dirty="0"/>
              <a:t>BitTorrent</a:t>
            </a:r>
          </a:p>
          <a:p>
            <a:pPr lvl="2"/>
            <a:r>
              <a:rPr lang="en-US" sz="1600" dirty="0"/>
              <a:t>Direct Connect</a:t>
            </a:r>
          </a:p>
          <a:p>
            <a:pPr lvl="2"/>
            <a:r>
              <a:rPr lang="en-US" sz="1600" dirty="0"/>
              <a:t>eDonkey</a:t>
            </a:r>
          </a:p>
          <a:p>
            <a:pPr lvl="2"/>
            <a:r>
              <a:rPr lang="en-US" sz="1600" dirty="0"/>
              <a:t>Freenet</a:t>
            </a:r>
          </a:p>
          <a:p>
            <a:pPr lvl="2"/>
            <a:r>
              <a:rPr lang="en-US" sz="1600" dirty="0"/>
              <a:t>Ares Galaxy</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altLang="ja-JP" dirty="0"/>
          </a:p>
        </p:txBody>
      </p:sp>
      <p:pic>
        <p:nvPicPr>
          <p:cNvPr id="2" name="Picture 1">
            <a:extLst>
              <a:ext uri="{FF2B5EF4-FFF2-40B4-BE49-F238E27FC236}">
                <a16:creationId xmlns:a16="http://schemas.microsoft.com/office/drawing/2014/main" id="{7D7F0888-DF2E-AE42-83C2-96E5A5F3E7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1167952"/>
            <a:ext cx="4096002" cy="2858793"/>
          </a:xfrm>
          <a:prstGeom prst="rect">
            <a:avLst/>
          </a:prstGeom>
        </p:spPr>
      </p:pic>
    </p:spTree>
    <p:custDataLst>
      <p:tags r:id="rId1"/>
    </p:custDataLst>
    <p:extLst>
      <p:ext uri="{BB962C8B-B14F-4D97-AF65-F5344CB8AC3E}">
        <p14:creationId xmlns:p14="http://schemas.microsoft.com/office/powerpoint/2010/main" val="2900830122"/>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98320"/>
            <a:ext cx="8231464" cy="919480"/>
          </a:xfrm>
        </p:spPr>
        <p:txBody>
          <a:bodyPr/>
          <a:lstStyle/>
          <a:p>
            <a:r>
              <a:rPr lang="en-US" sz="4000" dirty="0">
                <a:solidFill>
                  <a:schemeClr val="accent5">
                    <a:lumMod val="40000"/>
                    <a:lumOff val="60000"/>
                  </a:schemeClr>
                </a:solidFill>
              </a:rPr>
              <a:t>15.3 Web and Email Protocols</a:t>
            </a:r>
          </a:p>
        </p:txBody>
      </p:sp>
    </p:spTree>
    <p:custDataLst>
      <p:tags r:id="rId1"/>
    </p:custDataLst>
    <p:extLst>
      <p:ext uri="{BB962C8B-B14F-4D97-AF65-F5344CB8AC3E}">
        <p14:creationId xmlns:p14="http://schemas.microsoft.com/office/powerpoint/2010/main" val="3313693684"/>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Web and Email Protocols</a:t>
            </a:r>
            <a:br>
              <a:rPr lang="en-US" dirty="0"/>
            </a:br>
            <a:r>
              <a:rPr lang="en-US" dirty="0"/>
              <a:t>Hypertext Transfer Protocol and Hypertext Markup Language</a:t>
            </a:r>
          </a:p>
        </p:txBody>
      </p:sp>
      <p:sp>
        <p:nvSpPr>
          <p:cNvPr id="5" name="Rectangle 6">
            <a:extLst>
              <a:ext uri="{FF2B5EF4-FFF2-40B4-BE49-F238E27FC236}">
                <a16:creationId xmlns:a16="http://schemas.microsoft.com/office/drawing/2014/main" id="{8A3AB3B0-9D4C-4845-86A8-9CDB13B2A872}"/>
              </a:ext>
            </a:extLst>
          </p:cNvPr>
          <p:cNvSpPr>
            <a:spLocks noGrp="1" noChangeArrowheads="1"/>
          </p:cNvSpPr>
          <p:nvPr>
            <p:ph idx="1"/>
          </p:nvPr>
        </p:nvSpPr>
        <p:spPr>
          <a:xfrm>
            <a:off x="334850" y="934540"/>
            <a:ext cx="8253749" cy="1525324"/>
          </a:xfrm>
        </p:spPr>
        <p:txBody>
          <a:bodyPr/>
          <a:lstStyle/>
          <a:p>
            <a:pPr marL="0" indent="0">
              <a:buNone/>
            </a:pPr>
            <a:r>
              <a:rPr lang="en-US" dirty="0"/>
              <a:t>When a web address or Uniform Resource Locator (URL) is typed into a web browser, the web browser establishes a connection to the web service. The web service is running on the server that is using the HTTP protocol. </a:t>
            </a:r>
          </a:p>
          <a:p>
            <a:pPr marL="0" indent="0">
              <a:buNone/>
            </a:pPr>
            <a:r>
              <a:rPr lang="en-US" dirty="0"/>
              <a:t>To better understand how the web browser and web server interact, examine how a web page is opened in a browser.</a:t>
            </a:r>
            <a:endParaRPr lang="en-US" altLang="ja-JP" dirty="0"/>
          </a:p>
        </p:txBody>
      </p:sp>
      <p:sp>
        <p:nvSpPr>
          <p:cNvPr id="4" name="TextBox 3">
            <a:extLst>
              <a:ext uri="{FF2B5EF4-FFF2-40B4-BE49-F238E27FC236}">
                <a16:creationId xmlns:a16="http://schemas.microsoft.com/office/drawing/2014/main" id="{6196067A-572A-4C4F-B832-9A9F19BF3066}"/>
              </a:ext>
            </a:extLst>
          </p:cNvPr>
          <p:cNvSpPr txBox="1"/>
          <p:nvPr/>
        </p:nvSpPr>
        <p:spPr>
          <a:xfrm>
            <a:off x="334850" y="2683636"/>
            <a:ext cx="3168204" cy="1769715"/>
          </a:xfrm>
          <a:prstGeom prst="rect">
            <a:avLst/>
          </a:prstGeom>
          <a:noFill/>
        </p:spPr>
        <p:txBody>
          <a:bodyPr wrap="square" rtlCol="0">
            <a:spAutoFit/>
          </a:bodyPr>
          <a:lstStyle/>
          <a:p>
            <a:r>
              <a:rPr lang="en-US" sz="1400" b="1" dirty="0"/>
              <a:t>Step 1 </a:t>
            </a:r>
            <a:endParaRPr lang="en-US" sz="1400" dirty="0"/>
          </a:p>
          <a:p>
            <a:r>
              <a:rPr lang="en-US" sz="1400" dirty="0"/>
              <a:t>The browser interprets the three parts of the URL:</a:t>
            </a:r>
          </a:p>
          <a:p>
            <a:pPr marL="171450" indent="-171450">
              <a:buFont typeface="Arial" panose="020B0604020202020204" pitchFamily="34" charset="0"/>
              <a:buChar char="•"/>
            </a:pPr>
            <a:r>
              <a:rPr lang="en-US" sz="1400" dirty="0"/>
              <a:t>http (the protocol or scheme)</a:t>
            </a:r>
          </a:p>
          <a:p>
            <a:pPr marL="171450" indent="-171450">
              <a:buFont typeface="Arial" panose="020B0604020202020204" pitchFamily="34" charset="0"/>
              <a:buChar char="•"/>
            </a:pPr>
            <a:r>
              <a:rPr lang="en-US" sz="1400" dirty="0"/>
              <a:t>www.cisco.com (the server name)</a:t>
            </a:r>
          </a:p>
          <a:p>
            <a:pPr marL="171450" indent="-171450">
              <a:buFont typeface="Arial" panose="020B0604020202020204" pitchFamily="34" charset="0"/>
              <a:buChar char="•"/>
            </a:pPr>
            <a:r>
              <a:rPr lang="en-US" sz="1400" dirty="0"/>
              <a:t>index.html (the specific filename requested)</a:t>
            </a:r>
          </a:p>
          <a:p>
            <a:endParaRPr lang="en-US" sz="1100" dirty="0"/>
          </a:p>
        </p:txBody>
      </p:sp>
      <p:pic>
        <p:nvPicPr>
          <p:cNvPr id="6" name="Picture 5">
            <a:extLst>
              <a:ext uri="{FF2B5EF4-FFF2-40B4-BE49-F238E27FC236}">
                <a16:creationId xmlns:a16="http://schemas.microsoft.com/office/drawing/2014/main" id="{399E13E8-DE12-DD41-92E8-798BC05E15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53486" y="2571750"/>
            <a:ext cx="4476750" cy="1206500"/>
          </a:xfrm>
          <a:prstGeom prst="rect">
            <a:avLst/>
          </a:prstGeom>
        </p:spPr>
      </p:pic>
    </p:spTree>
    <p:custDataLst>
      <p:tags r:id="rId1"/>
    </p:custDataLst>
    <p:extLst>
      <p:ext uri="{BB962C8B-B14F-4D97-AF65-F5344CB8AC3E}">
        <p14:creationId xmlns:p14="http://schemas.microsoft.com/office/powerpoint/2010/main" val="3061454137"/>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Web and Email Protocols</a:t>
            </a:r>
            <a:br>
              <a:rPr lang="en-US" dirty="0"/>
            </a:br>
            <a:r>
              <a:rPr lang="en-US" sz="2300" dirty="0"/>
              <a:t>Hypertext Transfer Protocol and Hypertext Markup Language (Cont.) </a:t>
            </a:r>
          </a:p>
        </p:txBody>
      </p:sp>
      <p:sp>
        <p:nvSpPr>
          <p:cNvPr id="4" name="TextBox 3">
            <a:extLst>
              <a:ext uri="{FF2B5EF4-FFF2-40B4-BE49-F238E27FC236}">
                <a16:creationId xmlns:a16="http://schemas.microsoft.com/office/drawing/2014/main" id="{6196067A-572A-4C4F-B832-9A9F19BF3066}"/>
              </a:ext>
            </a:extLst>
          </p:cNvPr>
          <p:cNvSpPr txBox="1"/>
          <p:nvPr/>
        </p:nvSpPr>
        <p:spPr>
          <a:xfrm>
            <a:off x="516764" y="955923"/>
            <a:ext cx="3168204" cy="2416046"/>
          </a:xfrm>
          <a:prstGeom prst="rect">
            <a:avLst/>
          </a:prstGeom>
          <a:noFill/>
        </p:spPr>
        <p:txBody>
          <a:bodyPr wrap="square" rtlCol="0">
            <a:spAutoFit/>
          </a:bodyPr>
          <a:lstStyle/>
          <a:p>
            <a:r>
              <a:rPr lang="en-US" sz="1400" b="1" dirty="0"/>
              <a:t>Step 2</a:t>
            </a:r>
            <a:endParaRPr lang="en-US" sz="1400" dirty="0"/>
          </a:p>
          <a:p>
            <a:r>
              <a:rPr lang="en-US" sz="1400" dirty="0"/>
              <a:t>The browser then checks with a name server to convert www.cisco.com into a numeric IP address, which it uses to connect to the server. </a:t>
            </a:r>
          </a:p>
          <a:p>
            <a:endParaRPr lang="en-US" sz="1400" dirty="0"/>
          </a:p>
          <a:p>
            <a:r>
              <a:rPr lang="en-US" sz="1400" dirty="0"/>
              <a:t>The client initiates an HTTP request to a server by sending a GET request to the server and asks for the index.html file.</a:t>
            </a:r>
          </a:p>
          <a:p>
            <a:endParaRPr lang="en-US" sz="1100" dirty="0"/>
          </a:p>
        </p:txBody>
      </p:sp>
      <p:pic>
        <p:nvPicPr>
          <p:cNvPr id="7" name="Picture 6">
            <a:extLst>
              <a:ext uri="{FF2B5EF4-FFF2-40B4-BE49-F238E27FC236}">
                <a16:creationId xmlns:a16="http://schemas.microsoft.com/office/drawing/2014/main" id="{BF487A90-5A1C-274B-90DE-43979B0B39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6349" y="3262810"/>
            <a:ext cx="3369034" cy="1240461"/>
          </a:xfrm>
          <a:prstGeom prst="rect">
            <a:avLst/>
          </a:prstGeom>
        </p:spPr>
      </p:pic>
      <p:sp>
        <p:nvSpPr>
          <p:cNvPr id="8" name="TextBox 7">
            <a:extLst>
              <a:ext uri="{FF2B5EF4-FFF2-40B4-BE49-F238E27FC236}">
                <a16:creationId xmlns:a16="http://schemas.microsoft.com/office/drawing/2014/main" id="{CB2C7754-EDF8-784D-8B24-183FB4E7C181}"/>
              </a:ext>
            </a:extLst>
          </p:cNvPr>
          <p:cNvSpPr txBox="1"/>
          <p:nvPr/>
        </p:nvSpPr>
        <p:spPr>
          <a:xfrm>
            <a:off x="4572000" y="955923"/>
            <a:ext cx="3940935" cy="954107"/>
          </a:xfrm>
          <a:prstGeom prst="rect">
            <a:avLst/>
          </a:prstGeom>
          <a:noFill/>
        </p:spPr>
        <p:txBody>
          <a:bodyPr wrap="square" rtlCol="0">
            <a:spAutoFit/>
          </a:bodyPr>
          <a:lstStyle/>
          <a:p>
            <a:r>
              <a:rPr lang="en-US" sz="1400" b="1" dirty="0"/>
              <a:t>Step 3</a:t>
            </a:r>
            <a:endParaRPr lang="en-US" sz="1400" dirty="0"/>
          </a:p>
          <a:p>
            <a:r>
              <a:rPr lang="en-US" sz="1400" dirty="0"/>
              <a:t>In response to the request, the server sends the HTML code for this web page to the browser.</a:t>
            </a:r>
          </a:p>
        </p:txBody>
      </p:sp>
      <p:pic>
        <p:nvPicPr>
          <p:cNvPr id="9" name="Picture 8">
            <a:extLst>
              <a:ext uri="{FF2B5EF4-FFF2-40B4-BE49-F238E27FC236}">
                <a16:creationId xmlns:a16="http://schemas.microsoft.com/office/drawing/2014/main" id="{82613A1E-1EE0-894A-BCCD-1143E27C29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60566" y="2182901"/>
            <a:ext cx="3565839" cy="2159819"/>
          </a:xfrm>
          <a:prstGeom prst="rect">
            <a:avLst/>
          </a:prstGeom>
        </p:spPr>
      </p:pic>
    </p:spTree>
    <p:custDataLst>
      <p:tags r:id="rId1"/>
    </p:custDataLst>
    <p:extLst>
      <p:ext uri="{BB962C8B-B14F-4D97-AF65-F5344CB8AC3E}">
        <p14:creationId xmlns:p14="http://schemas.microsoft.com/office/powerpoint/2010/main" val="888927082"/>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Web and Email Protocols</a:t>
            </a:r>
            <a:br>
              <a:rPr lang="en-US" dirty="0"/>
            </a:br>
            <a:r>
              <a:rPr lang="en-US" sz="2300" dirty="0"/>
              <a:t>Hypertext Transfer Protocol and Hypertext Markup Language (Cont.) </a:t>
            </a:r>
          </a:p>
        </p:txBody>
      </p:sp>
      <p:sp>
        <p:nvSpPr>
          <p:cNvPr id="4" name="TextBox 3">
            <a:extLst>
              <a:ext uri="{FF2B5EF4-FFF2-40B4-BE49-F238E27FC236}">
                <a16:creationId xmlns:a16="http://schemas.microsoft.com/office/drawing/2014/main" id="{6196067A-572A-4C4F-B832-9A9F19BF3066}"/>
              </a:ext>
            </a:extLst>
          </p:cNvPr>
          <p:cNvSpPr txBox="1"/>
          <p:nvPr/>
        </p:nvSpPr>
        <p:spPr>
          <a:xfrm>
            <a:off x="796953" y="993939"/>
            <a:ext cx="7105475" cy="692497"/>
          </a:xfrm>
          <a:prstGeom prst="rect">
            <a:avLst/>
          </a:prstGeom>
          <a:noFill/>
        </p:spPr>
        <p:txBody>
          <a:bodyPr wrap="square" rtlCol="0">
            <a:spAutoFit/>
          </a:bodyPr>
          <a:lstStyle/>
          <a:p>
            <a:r>
              <a:rPr lang="en-US" sz="1400" b="1" dirty="0"/>
              <a:t>Step 4</a:t>
            </a:r>
            <a:endParaRPr lang="en-US" sz="1400" dirty="0"/>
          </a:p>
          <a:p>
            <a:r>
              <a:rPr lang="en-US" sz="1400" dirty="0"/>
              <a:t>The browser deciphers the HTML code and formats the page for the browser window.</a:t>
            </a:r>
          </a:p>
          <a:p>
            <a:endParaRPr lang="en-US" sz="1100" dirty="0"/>
          </a:p>
        </p:txBody>
      </p:sp>
      <p:pic>
        <p:nvPicPr>
          <p:cNvPr id="2" name="Picture 1">
            <a:extLst>
              <a:ext uri="{FF2B5EF4-FFF2-40B4-BE49-F238E27FC236}">
                <a16:creationId xmlns:a16="http://schemas.microsoft.com/office/drawing/2014/main" id="{F0523439-CB19-8747-988D-F0DE366D21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11863" y="2011215"/>
            <a:ext cx="4695989" cy="2271806"/>
          </a:xfrm>
          <a:prstGeom prst="rect">
            <a:avLst/>
          </a:prstGeom>
        </p:spPr>
      </p:pic>
    </p:spTree>
    <p:custDataLst>
      <p:tags r:id="rId1"/>
    </p:custDataLst>
    <p:extLst>
      <p:ext uri="{BB962C8B-B14F-4D97-AF65-F5344CB8AC3E}">
        <p14:creationId xmlns:p14="http://schemas.microsoft.com/office/powerpoint/2010/main" val="4367644"/>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Web and Email Protocols</a:t>
            </a:r>
            <a:br>
              <a:rPr lang="en-US" dirty="0"/>
            </a:br>
            <a:r>
              <a:rPr lang="en-US" dirty="0"/>
              <a:t>HTTP and HTTPS</a:t>
            </a:r>
          </a:p>
        </p:txBody>
      </p:sp>
      <p:sp>
        <p:nvSpPr>
          <p:cNvPr id="5" name="Rectangle 6">
            <a:extLst>
              <a:ext uri="{FF2B5EF4-FFF2-40B4-BE49-F238E27FC236}">
                <a16:creationId xmlns:a16="http://schemas.microsoft.com/office/drawing/2014/main" id="{8A3AB3B0-9D4C-4845-86A8-9CDB13B2A872}"/>
              </a:ext>
            </a:extLst>
          </p:cNvPr>
          <p:cNvSpPr>
            <a:spLocks noGrp="1" noChangeArrowheads="1"/>
          </p:cNvSpPr>
          <p:nvPr>
            <p:ph idx="1"/>
          </p:nvPr>
        </p:nvSpPr>
        <p:spPr>
          <a:xfrm>
            <a:off x="254451" y="798944"/>
            <a:ext cx="3923266" cy="3833192"/>
          </a:xfrm>
        </p:spPr>
        <p:txBody>
          <a:bodyPr/>
          <a:lstStyle/>
          <a:p>
            <a:pPr marL="0" indent="0">
              <a:buNone/>
            </a:pPr>
            <a:r>
              <a:rPr lang="en-US" sz="1600" dirty="0"/>
              <a:t>HTTP is a request/response protocol that specifies the message types used for that communication. </a:t>
            </a:r>
          </a:p>
          <a:p>
            <a:pPr marL="0" indent="0">
              <a:buNone/>
            </a:pPr>
            <a:r>
              <a:rPr lang="en-US" sz="1600" dirty="0"/>
              <a:t>The three common message types are GET, POST, and PUT:</a:t>
            </a:r>
          </a:p>
          <a:p>
            <a:pPr lvl="2">
              <a:buFont typeface="Arial" panose="020B0604020202020204" pitchFamily="34" charset="0"/>
              <a:buChar char="•"/>
            </a:pPr>
            <a:r>
              <a:rPr lang="en-US" sz="1600" b="1" dirty="0"/>
              <a:t>GET</a:t>
            </a:r>
            <a:r>
              <a:rPr lang="en-US" sz="1600" dirty="0"/>
              <a:t> - This is a client request for data. A client (web browser) sends the GET message to the web server to request HTML pages.</a:t>
            </a:r>
          </a:p>
          <a:p>
            <a:pPr lvl="2">
              <a:buFont typeface="Arial" panose="020B0604020202020204" pitchFamily="34" charset="0"/>
              <a:buChar char="•"/>
            </a:pPr>
            <a:r>
              <a:rPr lang="en-US" sz="1600" b="1" dirty="0"/>
              <a:t>POST</a:t>
            </a:r>
            <a:r>
              <a:rPr lang="en-US" sz="1600" dirty="0"/>
              <a:t> - This uploads data files to the web server, such as form data.</a:t>
            </a:r>
          </a:p>
          <a:p>
            <a:pPr lvl="2">
              <a:buFont typeface="Arial" panose="020B0604020202020204" pitchFamily="34" charset="0"/>
              <a:buChar char="•"/>
            </a:pPr>
            <a:r>
              <a:rPr lang="en-US" sz="1600" b="1" dirty="0"/>
              <a:t>PUT</a:t>
            </a:r>
            <a:r>
              <a:rPr lang="en-US" sz="1600" dirty="0"/>
              <a:t> - This uploads resources or content to the web server, such as an image.</a:t>
            </a:r>
          </a:p>
          <a:p>
            <a:pPr>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03A5A68B-2DFD-284C-BC56-64FDC9705E1D}"/>
              </a:ext>
            </a:extLst>
          </p:cNvPr>
          <p:cNvSpPr txBox="1"/>
          <p:nvPr/>
        </p:nvSpPr>
        <p:spPr>
          <a:xfrm>
            <a:off x="4947804" y="3893472"/>
            <a:ext cx="3381381" cy="738664"/>
          </a:xfrm>
          <a:prstGeom prst="rect">
            <a:avLst/>
          </a:prstGeom>
          <a:noFill/>
        </p:spPr>
        <p:txBody>
          <a:bodyPr wrap="square" rtlCol="0">
            <a:spAutoFit/>
          </a:bodyPr>
          <a:lstStyle/>
          <a:p>
            <a:r>
              <a:rPr lang="en-US" sz="1400" b="1" dirty="0"/>
              <a:t>Note: </a:t>
            </a:r>
            <a:r>
              <a:rPr lang="en-US" sz="1400" dirty="0"/>
              <a:t>HTTP is not a secure protocol. For secure communications sent across the internet, HTTPS should be used.</a:t>
            </a:r>
          </a:p>
        </p:txBody>
      </p:sp>
      <p:pic>
        <p:nvPicPr>
          <p:cNvPr id="2" name="Picture 1">
            <a:extLst>
              <a:ext uri="{FF2B5EF4-FFF2-40B4-BE49-F238E27FC236}">
                <a16:creationId xmlns:a16="http://schemas.microsoft.com/office/drawing/2014/main" id="{E80FE66E-3BA3-1147-9B07-9B55ED14D7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1309296"/>
            <a:ext cx="4132991" cy="2524908"/>
          </a:xfrm>
          <a:prstGeom prst="rect">
            <a:avLst/>
          </a:prstGeom>
        </p:spPr>
      </p:pic>
    </p:spTree>
    <p:custDataLst>
      <p:tags r:id="rId1"/>
    </p:custDataLst>
    <p:extLst>
      <p:ext uri="{BB962C8B-B14F-4D97-AF65-F5344CB8AC3E}">
        <p14:creationId xmlns:p14="http://schemas.microsoft.com/office/powerpoint/2010/main" val="1588145085"/>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Web and Email Protocols</a:t>
            </a:r>
            <a:br>
              <a:rPr lang="en-US" dirty="0"/>
            </a:br>
            <a:r>
              <a:rPr lang="en-US" dirty="0"/>
              <a:t>Email Protocols</a:t>
            </a:r>
          </a:p>
        </p:txBody>
      </p:sp>
      <p:sp>
        <p:nvSpPr>
          <p:cNvPr id="5" name="Rectangle 6">
            <a:extLst>
              <a:ext uri="{FF2B5EF4-FFF2-40B4-BE49-F238E27FC236}">
                <a16:creationId xmlns:a16="http://schemas.microsoft.com/office/drawing/2014/main" id="{8A3AB3B0-9D4C-4845-86A8-9CDB13B2A872}"/>
              </a:ext>
            </a:extLst>
          </p:cNvPr>
          <p:cNvSpPr>
            <a:spLocks noGrp="1" noChangeArrowheads="1"/>
          </p:cNvSpPr>
          <p:nvPr>
            <p:ph idx="1"/>
          </p:nvPr>
        </p:nvSpPr>
        <p:spPr>
          <a:xfrm>
            <a:off x="201337" y="798944"/>
            <a:ext cx="4177480" cy="3593582"/>
          </a:xfrm>
        </p:spPr>
        <p:txBody>
          <a:bodyPr/>
          <a:lstStyle/>
          <a:p>
            <a:pPr marL="0" indent="0">
              <a:buNone/>
            </a:pPr>
            <a:r>
              <a:rPr lang="en-US" sz="1600" dirty="0"/>
              <a:t>Email is a store-and-forward method of sending, storing, and retrieving electronic messages across a network. Email messages are stored in databases on mail servers. Email clients communicate with mail servers to send and receive email.</a:t>
            </a:r>
          </a:p>
          <a:p>
            <a:pPr marL="0" indent="0">
              <a:buNone/>
            </a:pPr>
            <a:r>
              <a:rPr lang="en-US" sz="1600" dirty="0"/>
              <a:t>The email protocols used for operation are: </a:t>
            </a:r>
          </a:p>
          <a:p>
            <a:pPr lvl="2">
              <a:buFont typeface="Arial" panose="020B0604020202020204" pitchFamily="34" charset="0"/>
              <a:buChar char="•"/>
            </a:pPr>
            <a:r>
              <a:rPr lang="en-US" sz="1600" dirty="0"/>
              <a:t>Simple Mail Transfer Protocol (SMTP) – used to send mail.</a:t>
            </a:r>
          </a:p>
          <a:p>
            <a:pPr lvl="2">
              <a:buFont typeface="Arial" panose="020B0604020202020204" pitchFamily="34" charset="0"/>
              <a:buChar char="•"/>
            </a:pPr>
            <a:r>
              <a:rPr lang="en-US" sz="1600" dirty="0"/>
              <a:t>Post Office Protocol (POP) &amp; IMAP – used for clients to receive mail.</a:t>
            </a:r>
          </a:p>
        </p:txBody>
      </p:sp>
      <p:pic>
        <p:nvPicPr>
          <p:cNvPr id="7" name="Picture 6">
            <a:extLst>
              <a:ext uri="{FF2B5EF4-FFF2-40B4-BE49-F238E27FC236}">
                <a16:creationId xmlns:a16="http://schemas.microsoft.com/office/drawing/2014/main" id="{9262A158-1A2F-834B-AA99-AC8B6A2F06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5185" y="1182807"/>
            <a:ext cx="3931776" cy="2777885"/>
          </a:xfrm>
          <a:prstGeom prst="rect">
            <a:avLst/>
          </a:prstGeom>
        </p:spPr>
      </p:pic>
    </p:spTree>
    <p:custDataLst>
      <p:tags r:id="rId1"/>
    </p:custDataLst>
    <p:extLst>
      <p:ext uri="{BB962C8B-B14F-4D97-AF65-F5344CB8AC3E}">
        <p14:creationId xmlns:p14="http://schemas.microsoft.com/office/powerpoint/2010/main" val="1519708071"/>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1393"/>
            <a:ext cx="9144000" cy="757551"/>
          </a:xfrm>
        </p:spPr>
        <p:txBody>
          <a:bodyPr/>
          <a:lstStyle/>
          <a:p>
            <a:r>
              <a:rPr lang="en-US" sz="1600" dirty="0"/>
              <a:t>Web and Email Protocols</a:t>
            </a:r>
            <a:br>
              <a:rPr lang="en-US" dirty="0"/>
            </a:br>
            <a:r>
              <a:rPr lang="en-US" dirty="0"/>
              <a:t>SMTP, POP and IMAP</a:t>
            </a:r>
          </a:p>
        </p:txBody>
      </p:sp>
      <p:sp>
        <p:nvSpPr>
          <p:cNvPr id="5" name="Rectangle 6">
            <a:extLst>
              <a:ext uri="{FF2B5EF4-FFF2-40B4-BE49-F238E27FC236}">
                <a16:creationId xmlns:a16="http://schemas.microsoft.com/office/drawing/2014/main" id="{0508BDD6-5B8B-CF4E-B525-A3D2A9FA98A2}"/>
              </a:ext>
            </a:extLst>
          </p:cNvPr>
          <p:cNvSpPr>
            <a:spLocks noGrp="1" noChangeArrowheads="1"/>
          </p:cNvSpPr>
          <p:nvPr>
            <p:ph idx="1"/>
          </p:nvPr>
        </p:nvSpPr>
        <p:spPr>
          <a:xfrm>
            <a:off x="159391" y="798944"/>
            <a:ext cx="4010823" cy="3811693"/>
          </a:xfrm>
        </p:spPr>
        <p:txBody>
          <a:bodyPr/>
          <a:lstStyle/>
          <a:p>
            <a:pPr marL="171450" indent="-171450">
              <a:buFont typeface="Arial" panose="020B0604020202020204" pitchFamily="34" charset="0"/>
              <a:buChar char="•"/>
            </a:pPr>
            <a:r>
              <a:rPr lang="en-US" dirty="0"/>
              <a:t>When a client sends email, the client SMTP process connects with a server SMTP process on well-known port 25. </a:t>
            </a:r>
          </a:p>
          <a:p>
            <a:pPr marL="171450" indent="-171450">
              <a:buFont typeface="Arial" panose="020B0604020202020204" pitchFamily="34" charset="0"/>
              <a:buChar char="•"/>
            </a:pPr>
            <a:r>
              <a:rPr lang="en-US" dirty="0"/>
              <a:t>After the connection is made, the client attempts to send the email to the server across the connection. </a:t>
            </a:r>
          </a:p>
          <a:p>
            <a:pPr marL="171450" indent="-171450">
              <a:buFont typeface="Arial" panose="020B0604020202020204" pitchFamily="34" charset="0"/>
              <a:buChar char="•"/>
            </a:pPr>
            <a:r>
              <a:rPr lang="en-US" dirty="0"/>
              <a:t>When the server receives the message, it either places the message in a local account, if the recipient is local, or forwards the message to another mail server for delivery.</a:t>
            </a:r>
          </a:p>
          <a:p>
            <a:pPr marL="171450" indent="-171450">
              <a:buFont typeface="Arial" panose="020B0604020202020204" pitchFamily="34" charset="0"/>
              <a:buChar char="•"/>
            </a:pPr>
            <a:r>
              <a:rPr lang="en-US" dirty="0"/>
              <a:t>The destination email server may not be online or may be busy. If so, SMTP spools messages to be sent at a later time. </a:t>
            </a:r>
          </a:p>
          <a:p>
            <a:pPr marL="0" indent="0">
              <a:buNone/>
            </a:pPr>
            <a:endParaRPr lang="en-US" sz="1400" dirty="0"/>
          </a:p>
        </p:txBody>
      </p:sp>
      <p:sp>
        <p:nvSpPr>
          <p:cNvPr id="10" name="TextBox 9">
            <a:extLst>
              <a:ext uri="{FF2B5EF4-FFF2-40B4-BE49-F238E27FC236}">
                <a16:creationId xmlns:a16="http://schemas.microsoft.com/office/drawing/2014/main" id="{896280D7-3AAC-2F4F-A10C-2BF65CDD24A5}"/>
              </a:ext>
            </a:extLst>
          </p:cNvPr>
          <p:cNvSpPr txBox="1"/>
          <p:nvPr/>
        </p:nvSpPr>
        <p:spPr>
          <a:xfrm>
            <a:off x="4173731" y="3698225"/>
            <a:ext cx="4604510" cy="738664"/>
          </a:xfrm>
          <a:prstGeom prst="rect">
            <a:avLst/>
          </a:prstGeom>
          <a:noFill/>
        </p:spPr>
        <p:txBody>
          <a:bodyPr wrap="square" rtlCol="0">
            <a:spAutoFit/>
          </a:bodyPr>
          <a:lstStyle/>
          <a:p>
            <a:r>
              <a:rPr lang="en-US" sz="1400" b="1" dirty="0"/>
              <a:t>Note</a:t>
            </a:r>
            <a:r>
              <a:rPr lang="en-US" sz="1400" dirty="0"/>
              <a:t>: SMTP message formats require a message header (recipient email address &amp; sender email address) and a message body.</a:t>
            </a:r>
          </a:p>
        </p:txBody>
      </p:sp>
      <p:pic>
        <p:nvPicPr>
          <p:cNvPr id="2" name="Picture 1">
            <a:extLst>
              <a:ext uri="{FF2B5EF4-FFF2-40B4-BE49-F238E27FC236}">
                <a16:creationId xmlns:a16="http://schemas.microsoft.com/office/drawing/2014/main" id="{66221D30-2DD5-7848-A041-0C1604ECB2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02354" y="1148020"/>
            <a:ext cx="3804455" cy="2276797"/>
          </a:xfrm>
          <a:prstGeom prst="rect">
            <a:avLst/>
          </a:prstGeom>
        </p:spPr>
      </p:pic>
    </p:spTree>
    <p:custDataLst>
      <p:tags r:id="rId1"/>
    </p:custDataLst>
    <p:extLst>
      <p:ext uri="{BB962C8B-B14F-4D97-AF65-F5344CB8AC3E}">
        <p14:creationId xmlns:p14="http://schemas.microsoft.com/office/powerpoint/2010/main" val="818232113"/>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1393"/>
            <a:ext cx="9144000" cy="757551"/>
          </a:xfrm>
        </p:spPr>
        <p:txBody>
          <a:bodyPr/>
          <a:lstStyle/>
          <a:p>
            <a:r>
              <a:rPr lang="en-US" sz="1600" dirty="0"/>
              <a:t>Web and Email Protocols</a:t>
            </a:r>
            <a:br>
              <a:rPr lang="en-US" dirty="0"/>
            </a:br>
            <a:r>
              <a:rPr lang="en-US" dirty="0"/>
              <a:t>SMTP, POP and IMAP (Cont.)</a:t>
            </a:r>
          </a:p>
        </p:txBody>
      </p:sp>
      <p:sp>
        <p:nvSpPr>
          <p:cNvPr id="5" name="Rectangle 6">
            <a:extLst>
              <a:ext uri="{FF2B5EF4-FFF2-40B4-BE49-F238E27FC236}">
                <a16:creationId xmlns:a16="http://schemas.microsoft.com/office/drawing/2014/main" id="{0508BDD6-5B8B-CF4E-B525-A3D2A9FA98A2}"/>
              </a:ext>
            </a:extLst>
          </p:cNvPr>
          <p:cNvSpPr>
            <a:spLocks noGrp="1" noChangeArrowheads="1"/>
          </p:cNvSpPr>
          <p:nvPr>
            <p:ph idx="1"/>
          </p:nvPr>
        </p:nvSpPr>
        <p:spPr>
          <a:xfrm>
            <a:off x="157904" y="720550"/>
            <a:ext cx="8288844" cy="646331"/>
          </a:xfrm>
        </p:spPr>
        <p:txBody>
          <a:bodyPr/>
          <a:lstStyle/>
          <a:p>
            <a:pPr marL="0" indent="0">
              <a:buNone/>
            </a:pPr>
            <a:r>
              <a:rPr lang="en-US" sz="1600" dirty="0"/>
              <a:t>POP is used by an application to retrieve mail from a mail server. When mail is downloaded from the server to the client using POP the messages are then deleted on the server. </a:t>
            </a:r>
          </a:p>
        </p:txBody>
      </p:sp>
      <p:sp>
        <p:nvSpPr>
          <p:cNvPr id="4" name="TextBox 3">
            <a:extLst>
              <a:ext uri="{FF2B5EF4-FFF2-40B4-BE49-F238E27FC236}">
                <a16:creationId xmlns:a16="http://schemas.microsoft.com/office/drawing/2014/main" id="{5180BF74-693D-A948-BA3D-E75F2787A14C}"/>
              </a:ext>
            </a:extLst>
          </p:cNvPr>
          <p:cNvSpPr txBox="1"/>
          <p:nvPr/>
        </p:nvSpPr>
        <p:spPr>
          <a:xfrm>
            <a:off x="181087" y="1445276"/>
            <a:ext cx="4121239" cy="3631763"/>
          </a:xfrm>
          <a:prstGeom prst="rect">
            <a:avLst/>
          </a:prstGeom>
          <a:noFill/>
        </p:spPr>
        <p:txBody>
          <a:bodyPr wrap="square" rtlCol="0">
            <a:spAutoFit/>
          </a:bodyPr>
          <a:lstStyle/>
          <a:p>
            <a:pPr marL="360362" lvl="1" indent="-171450">
              <a:spcAft>
                <a:spcPts val="600"/>
              </a:spcAft>
              <a:buFont typeface="Arial" panose="020B0604020202020204" pitchFamily="34" charset="0"/>
              <a:buChar char="•"/>
            </a:pPr>
            <a:r>
              <a:rPr lang="en-US" sz="1600" dirty="0"/>
              <a:t>The server starts the POP service by passively listening on TCP port 110 for client connection requests. </a:t>
            </a:r>
          </a:p>
          <a:p>
            <a:pPr marL="360362" lvl="1" indent="-171450">
              <a:spcAft>
                <a:spcPts val="600"/>
              </a:spcAft>
              <a:buFont typeface="Arial" panose="020B0604020202020204" pitchFamily="34" charset="0"/>
              <a:buChar char="•"/>
            </a:pPr>
            <a:r>
              <a:rPr lang="en-US" sz="1600" dirty="0"/>
              <a:t>When a client wants to make use of the service, it sends a request to establish a TCP connection with the server.</a:t>
            </a:r>
          </a:p>
          <a:p>
            <a:pPr marL="360362" lvl="1" indent="-171450">
              <a:spcAft>
                <a:spcPts val="600"/>
              </a:spcAft>
              <a:buFont typeface="Arial" panose="020B0604020202020204" pitchFamily="34" charset="0"/>
              <a:buChar char="•"/>
            </a:pPr>
            <a:r>
              <a:rPr lang="en-US" sz="1600" dirty="0"/>
              <a:t>When the connection is established, the POP server sends a greeting. </a:t>
            </a:r>
          </a:p>
          <a:p>
            <a:pPr marL="360362" lvl="1" indent="-171450">
              <a:spcAft>
                <a:spcPts val="600"/>
              </a:spcAft>
              <a:buFont typeface="Arial" panose="020B0604020202020204" pitchFamily="34" charset="0"/>
              <a:buChar char="•"/>
            </a:pPr>
            <a:r>
              <a:rPr lang="en-US" sz="1600" dirty="0"/>
              <a:t>The client and POP server then exchange commands and responses until the connection is closed or aborted.</a:t>
            </a:r>
          </a:p>
          <a:p>
            <a:endParaRPr lang="en-US" dirty="0"/>
          </a:p>
        </p:txBody>
      </p:sp>
      <p:sp>
        <p:nvSpPr>
          <p:cNvPr id="10" name="TextBox 9">
            <a:extLst>
              <a:ext uri="{FF2B5EF4-FFF2-40B4-BE49-F238E27FC236}">
                <a16:creationId xmlns:a16="http://schemas.microsoft.com/office/drawing/2014/main" id="{896280D7-3AAC-2F4F-A10C-2BF65CDD24A5}"/>
              </a:ext>
            </a:extLst>
          </p:cNvPr>
          <p:cNvSpPr txBox="1"/>
          <p:nvPr/>
        </p:nvSpPr>
        <p:spPr>
          <a:xfrm>
            <a:off x="4302326" y="3995480"/>
            <a:ext cx="4604510" cy="646331"/>
          </a:xfrm>
          <a:prstGeom prst="rect">
            <a:avLst/>
          </a:prstGeom>
          <a:noFill/>
        </p:spPr>
        <p:txBody>
          <a:bodyPr wrap="square" rtlCol="0">
            <a:spAutoFit/>
          </a:bodyPr>
          <a:lstStyle/>
          <a:p>
            <a:r>
              <a:rPr lang="en-US" sz="1200" dirty="0"/>
              <a:t>Note: Since POP does not store messages, it is not recommended for small businesses that need a centralized backup solution.</a:t>
            </a:r>
          </a:p>
        </p:txBody>
      </p:sp>
      <p:pic>
        <p:nvPicPr>
          <p:cNvPr id="6" name="Picture 5">
            <a:extLst>
              <a:ext uri="{FF2B5EF4-FFF2-40B4-BE49-F238E27FC236}">
                <a16:creationId xmlns:a16="http://schemas.microsoft.com/office/drawing/2014/main" id="{C276C8FC-AA7E-4540-8C1B-7D30BA7669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59168" y="1537703"/>
            <a:ext cx="3690825" cy="2365350"/>
          </a:xfrm>
          <a:prstGeom prst="rect">
            <a:avLst/>
          </a:prstGeom>
        </p:spPr>
      </p:pic>
    </p:spTree>
    <p:custDataLst>
      <p:tags r:id="rId1"/>
    </p:custDataLst>
    <p:extLst>
      <p:ext uri="{BB962C8B-B14F-4D97-AF65-F5344CB8AC3E}">
        <p14:creationId xmlns:p14="http://schemas.microsoft.com/office/powerpoint/2010/main" val="943040641"/>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3"/>
          <p:cNvSpPr>
            <a:spLocks noGrp="1" noChangeArrowheads="1"/>
          </p:cNvSpPr>
          <p:nvPr>
            <p:ph type="title"/>
          </p:nvPr>
        </p:nvSpPr>
        <p:spPr/>
        <p:txBody>
          <a:bodyPr/>
          <a:lstStyle/>
          <a:p>
            <a:pPr eaLnBrk="1" hangingPunct="1"/>
            <a:r>
              <a:rPr lang="en-US" dirty="0"/>
              <a:t>Module Objectives</a:t>
            </a:r>
          </a:p>
        </p:txBody>
      </p:sp>
      <p:sp>
        <p:nvSpPr>
          <p:cNvPr id="4099" name="Rectangle 34"/>
          <p:cNvSpPr>
            <a:spLocks noGrp="1" noChangeArrowheads="1"/>
          </p:cNvSpPr>
          <p:nvPr>
            <p:ph idx="1"/>
          </p:nvPr>
        </p:nvSpPr>
        <p:spPr>
          <a:xfrm>
            <a:off x="0" y="710714"/>
            <a:ext cx="9006840" cy="757552"/>
          </a:xfrm>
        </p:spPr>
        <p:txBody>
          <a:bodyPr/>
          <a:lstStyle/>
          <a:p>
            <a:pPr marL="474662" lvl="1" indent="-285750"/>
            <a:r>
              <a:rPr lang="en-US" b="1" dirty="0"/>
              <a:t>Module Title</a:t>
            </a:r>
            <a:r>
              <a:rPr lang="en-US" dirty="0"/>
              <a:t>: Application Layer</a:t>
            </a:r>
          </a:p>
          <a:p>
            <a:pPr marL="474662" lvl="1" indent="-285750"/>
            <a:r>
              <a:rPr lang="en-US" b="1" dirty="0"/>
              <a:t>Module Objective</a:t>
            </a:r>
            <a:r>
              <a:rPr lang="en-US" dirty="0"/>
              <a:t>: Explain the operation of application layer protocols in providing support to end-user applications.</a:t>
            </a:r>
            <a:endParaRPr lang="en-US" sz="1150" dirty="0"/>
          </a:p>
          <a:p>
            <a:pPr marL="327818" lvl="2" indent="0">
              <a:buNone/>
            </a:pPr>
            <a:endParaRPr lang="en-US" sz="1150" dirty="0"/>
          </a:p>
        </p:txBody>
      </p:sp>
      <p:graphicFrame>
        <p:nvGraphicFramePr>
          <p:cNvPr id="4" name="Table 3">
            <a:extLst>
              <a:ext uri="{FF2B5EF4-FFF2-40B4-BE49-F238E27FC236}">
                <a16:creationId xmlns:a16="http://schemas.microsoft.com/office/drawing/2014/main" id="{73C07AB0-6822-FB4C-9445-25B1C20C98B1}"/>
              </a:ext>
            </a:extLst>
          </p:cNvPr>
          <p:cNvGraphicFramePr>
            <a:graphicFrameLocks noGrp="1"/>
          </p:cNvGraphicFramePr>
          <p:nvPr>
            <p:extLst>
              <p:ext uri="{D42A27DB-BD31-4B8C-83A1-F6EECF244321}">
                <p14:modId xmlns:p14="http://schemas.microsoft.com/office/powerpoint/2010/main" val="2908828119"/>
              </p:ext>
            </p:extLst>
          </p:nvPr>
        </p:nvGraphicFramePr>
        <p:xfrm>
          <a:off x="645953" y="1705524"/>
          <a:ext cx="7961152" cy="2614805"/>
        </p:xfrm>
        <a:graphic>
          <a:graphicData uri="http://schemas.openxmlformats.org/drawingml/2006/table">
            <a:tbl>
              <a:tblPr firstRow="1" firstCol="1" bandRow="1">
                <a:tableStyleId>{5C22544A-7EE6-4342-B048-85BDC9FD1C3A}</a:tableStyleId>
              </a:tblPr>
              <a:tblGrid>
                <a:gridCol w="3196829">
                  <a:extLst>
                    <a:ext uri="{9D8B030D-6E8A-4147-A177-3AD203B41FA5}">
                      <a16:colId xmlns:a16="http://schemas.microsoft.com/office/drawing/2014/main" val="1523797708"/>
                    </a:ext>
                  </a:extLst>
                </a:gridCol>
                <a:gridCol w="4764323">
                  <a:extLst>
                    <a:ext uri="{9D8B030D-6E8A-4147-A177-3AD203B41FA5}">
                      <a16:colId xmlns:a16="http://schemas.microsoft.com/office/drawing/2014/main" val="2750207184"/>
                    </a:ext>
                  </a:extLst>
                </a:gridCol>
              </a:tblGrid>
              <a:tr h="324813">
                <a:tc>
                  <a:txBody>
                    <a:bodyPr/>
                    <a:lstStyle/>
                    <a:p>
                      <a:pPr marL="0" marR="0">
                        <a:lnSpc>
                          <a:spcPct val="107000"/>
                        </a:lnSpc>
                        <a:spcBef>
                          <a:spcPts val="0"/>
                        </a:spcBef>
                        <a:spcAft>
                          <a:spcPts val="0"/>
                        </a:spcAft>
                      </a:pPr>
                      <a:r>
                        <a:rPr lang="en-US" sz="1100" dirty="0">
                          <a:effectLst/>
                        </a:rPr>
                        <a:t>Topic Title</a:t>
                      </a:r>
                    </a:p>
                  </a:txBody>
                  <a:tcPr marL="68580" marR="68580" marT="0" marB="0" anchor="ctr"/>
                </a:tc>
                <a:tc>
                  <a:txBody>
                    <a:bodyPr/>
                    <a:lstStyle/>
                    <a:p>
                      <a:pPr marL="0" marR="0">
                        <a:lnSpc>
                          <a:spcPct val="107000"/>
                        </a:lnSpc>
                        <a:spcBef>
                          <a:spcPts val="0"/>
                        </a:spcBef>
                        <a:spcAft>
                          <a:spcPts val="0"/>
                        </a:spcAft>
                      </a:pPr>
                      <a:r>
                        <a:rPr lang="en-US" sz="1100" dirty="0">
                          <a:effectLst/>
                        </a:rPr>
                        <a:t>Topic Objective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74061904"/>
                  </a:ext>
                </a:extLst>
              </a:tr>
              <a:tr h="699345">
                <a:tc>
                  <a:txBody>
                    <a:bodyPr/>
                    <a:lstStyle/>
                    <a:p>
                      <a:pPr fontAlgn="ctr"/>
                      <a:r>
                        <a:rPr lang="en-US" sz="1100" b="1" dirty="0">
                          <a:effectLst/>
                        </a:rPr>
                        <a:t>Application, Presentation, and Session</a:t>
                      </a:r>
                      <a:endParaRPr lang="en-US" sz="1100" b="0" dirty="0">
                        <a:effectLst/>
                      </a:endParaRPr>
                    </a:p>
                  </a:txBody>
                  <a:tcPr marL="47625" marR="47625" marT="47625" marB="47625" anchor="ctr"/>
                </a:tc>
                <a:tc>
                  <a:txBody>
                    <a:bodyPr/>
                    <a:lstStyle/>
                    <a:p>
                      <a:pPr fontAlgn="ctr"/>
                      <a:r>
                        <a:rPr lang="en-US" sz="1100" b="0" dirty="0">
                          <a:effectLst/>
                        </a:rPr>
                        <a:t>Explain how the functions of the application layer, presentation layer, and session layer work together to provide network services to end user applications.</a:t>
                      </a:r>
                    </a:p>
                  </a:txBody>
                  <a:tcPr marL="47625" marR="47625" marT="47625" marB="47625" anchor="ctr"/>
                </a:tc>
                <a:extLst>
                  <a:ext uri="{0D108BD9-81ED-4DB2-BD59-A6C34878D82A}">
                    <a16:rowId xmlns:a16="http://schemas.microsoft.com/office/drawing/2014/main" val="1646858405"/>
                  </a:ext>
                </a:extLst>
              </a:tr>
              <a:tr h="503350">
                <a:tc>
                  <a:txBody>
                    <a:bodyPr/>
                    <a:lstStyle/>
                    <a:p>
                      <a:pPr fontAlgn="ctr"/>
                      <a:r>
                        <a:rPr lang="en-US" sz="1100" b="1" dirty="0">
                          <a:effectLst/>
                        </a:rPr>
                        <a:t>Peer-to-Peer</a:t>
                      </a:r>
                      <a:endParaRPr lang="en-US" sz="1100" b="0" dirty="0">
                        <a:effectLst/>
                      </a:endParaRPr>
                    </a:p>
                  </a:txBody>
                  <a:tcPr marL="47625" marR="47625" marT="47625" marB="47625" anchor="ctr"/>
                </a:tc>
                <a:tc>
                  <a:txBody>
                    <a:bodyPr/>
                    <a:lstStyle/>
                    <a:p>
                      <a:pPr fontAlgn="ctr"/>
                      <a:r>
                        <a:rPr lang="en-US" sz="1100" b="0" dirty="0">
                          <a:effectLst/>
                        </a:rPr>
                        <a:t>Explain how end user applications operate in a peer-to-peer network.</a:t>
                      </a:r>
                    </a:p>
                  </a:txBody>
                  <a:tcPr marL="47625" marR="47625" marT="47625" marB="47625" anchor="ctr"/>
                </a:tc>
                <a:extLst>
                  <a:ext uri="{0D108BD9-81ED-4DB2-BD59-A6C34878D82A}">
                    <a16:rowId xmlns:a16="http://schemas.microsoft.com/office/drawing/2014/main" val="3216917477"/>
                  </a:ext>
                </a:extLst>
              </a:tr>
              <a:tr h="389971">
                <a:tc>
                  <a:txBody>
                    <a:bodyPr/>
                    <a:lstStyle/>
                    <a:p>
                      <a:pPr fontAlgn="ctr"/>
                      <a:r>
                        <a:rPr lang="en-US" sz="1100" b="1" dirty="0">
                          <a:effectLst/>
                        </a:rPr>
                        <a:t>Web and Email Protocols</a:t>
                      </a:r>
                      <a:endParaRPr lang="en-US" sz="1100" b="0" dirty="0">
                        <a:effectLst/>
                      </a:endParaRPr>
                    </a:p>
                  </a:txBody>
                  <a:tcPr marL="47625" marR="47625" marT="47625" marB="47625" anchor="ctr"/>
                </a:tc>
                <a:tc>
                  <a:txBody>
                    <a:bodyPr/>
                    <a:lstStyle/>
                    <a:p>
                      <a:pPr fontAlgn="ctr"/>
                      <a:r>
                        <a:rPr lang="en-US" sz="1100" b="0" dirty="0">
                          <a:effectLst/>
                        </a:rPr>
                        <a:t>Explain how web and email protocols operate.</a:t>
                      </a:r>
                    </a:p>
                  </a:txBody>
                  <a:tcPr marL="47625" marR="47625" marT="47625" marB="47625" anchor="ctr"/>
                </a:tc>
                <a:extLst>
                  <a:ext uri="{0D108BD9-81ED-4DB2-BD59-A6C34878D82A}">
                    <a16:rowId xmlns:a16="http://schemas.microsoft.com/office/drawing/2014/main" val="223668542"/>
                  </a:ext>
                </a:extLst>
              </a:tr>
              <a:tr h="307355">
                <a:tc>
                  <a:txBody>
                    <a:bodyPr/>
                    <a:lstStyle/>
                    <a:p>
                      <a:pPr fontAlgn="ctr"/>
                      <a:r>
                        <a:rPr lang="en-US" sz="1100" b="1" dirty="0">
                          <a:effectLst/>
                        </a:rPr>
                        <a:t>IP Addressing Services</a:t>
                      </a:r>
                      <a:endParaRPr lang="en-US" sz="1100" b="0" dirty="0">
                        <a:effectLst/>
                      </a:endParaRPr>
                    </a:p>
                  </a:txBody>
                  <a:tcPr marL="47625" marR="47625" marT="47625" marB="47625" anchor="ctr"/>
                </a:tc>
                <a:tc>
                  <a:txBody>
                    <a:bodyPr/>
                    <a:lstStyle/>
                    <a:p>
                      <a:pPr fontAlgn="ctr"/>
                      <a:r>
                        <a:rPr lang="en-US" sz="1100" b="0" dirty="0">
                          <a:effectLst/>
                        </a:rPr>
                        <a:t>Explain how DNS and DHCP operate.</a:t>
                      </a:r>
                    </a:p>
                  </a:txBody>
                  <a:tcPr marL="47625" marR="47625" marT="47625" marB="47625" anchor="ctr"/>
                </a:tc>
                <a:extLst>
                  <a:ext uri="{0D108BD9-81ED-4DB2-BD59-A6C34878D82A}">
                    <a16:rowId xmlns:a16="http://schemas.microsoft.com/office/drawing/2014/main" val="1435904258"/>
                  </a:ext>
                </a:extLst>
              </a:tr>
              <a:tr h="389971">
                <a:tc>
                  <a:txBody>
                    <a:bodyPr/>
                    <a:lstStyle/>
                    <a:p>
                      <a:pPr fontAlgn="ctr"/>
                      <a:r>
                        <a:rPr lang="en-US" sz="1100" b="1" dirty="0">
                          <a:effectLst/>
                        </a:rPr>
                        <a:t>File Sharing Services</a:t>
                      </a:r>
                      <a:endParaRPr lang="en-US" sz="1100" b="0" dirty="0">
                        <a:effectLst/>
                      </a:endParaRPr>
                    </a:p>
                  </a:txBody>
                  <a:tcPr marL="47625" marR="47625" marT="47625" marB="47625" anchor="ctr"/>
                </a:tc>
                <a:tc>
                  <a:txBody>
                    <a:bodyPr/>
                    <a:lstStyle/>
                    <a:p>
                      <a:pPr fontAlgn="ctr"/>
                      <a:r>
                        <a:rPr lang="en-US" sz="1100" b="0" dirty="0">
                          <a:effectLst/>
                        </a:rPr>
                        <a:t>Explain how file transfer protocols operate.</a:t>
                      </a:r>
                    </a:p>
                  </a:txBody>
                  <a:tcPr marL="47625" marR="47625" marT="47625" marB="47625" anchor="ctr"/>
                </a:tc>
                <a:extLst>
                  <a:ext uri="{0D108BD9-81ED-4DB2-BD59-A6C34878D82A}">
                    <a16:rowId xmlns:a16="http://schemas.microsoft.com/office/drawing/2014/main" val="131737215"/>
                  </a:ext>
                </a:extLst>
              </a:tr>
            </a:tbl>
          </a:graphicData>
        </a:graphic>
      </p:graphicFrame>
    </p:spTree>
    <p:custDataLst>
      <p:tags r:id="rId1"/>
    </p:custDataLst>
    <p:extLst>
      <p:ext uri="{BB962C8B-B14F-4D97-AF65-F5344CB8AC3E}">
        <p14:creationId xmlns:p14="http://schemas.microsoft.com/office/powerpoint/2010/main" val="8340030"/>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1393"/>
            <a:ext cx="9144000" cy="757551"/>
          </a:xfrm>
        </p:spPr>
        <p:txBody>
          <a:bodyPr/>
          <a:lstStyle/>
          <a:p>
            <a:r>
              <a:rPr lang="en-US" sz="1600" dirty="0"/>
              <a:t>Web and Email Protocols</a:t>
            </a:r>
            <a:br>
              <a:rPr lang="en-US" dirty="0"/>
            </a:br>
            <a:r>
              <a:rPr lang="en-US" dirty="0"/>
              <a:t>SMTP, POP and IMAP (Cont.)</a:t>
            </a:r>
          </a:p>
        </p:txBody>
      </p:sp>
      <p:sp>
        <p:nvSpPr>
          <p:cNvPr id="5" name="Rectangle 6">
            <a:extLst>
              <a:ext uri="{FF2B5EF4-FFF2-40B4-BE49-F238E27FC236}">
                <a16:creationId xmlns:a16="http://schemas.microsoft.com/office/drawing/2014/main" id="{0508BDD6-5B8B-CF4E-B525-A3D2A9FA98A2}"/>
              </a:ext>
            </a:extLst>
          </p:cNvPr>
          <p:cNvSpPr>
            <a:spLocks noGrp="1" noChangeArrowheads="1"/>
          </p:cNvSpPr>
          <p:nvPr>
            <p:ph idx="1"/>
          </p:nvPr>
        </p:nvSpPr>
        <p:spPr>
          <a:xfrm>
            <a:off x="365759" y="798944"/>
            <a:ext cx="3804455" cy="3811693"/>
          </a:xfrm>
        </p:spPr>
        <p:txBody>
          <a:bodyPr/>
          <a:lstStyle/>
          <a:p>
            <a:pPr marL="0" indent="0">
              <a:buNone/>
            </a:pPr>
            <a:r>
              <a:rPr lang="en-US" sz="1600" dirty="0"/>
              <a:t>IMAP is another protocol that describes a method to retrieve email messages.</a:t>
            </a:r>
          </a:p>
          <a:p>
            <a:pPr marL="171450" indent="-171450">
              <a:buFont typeface="Arial" panose="020B0604020202020204" pitchFamily="34" charset="0"/>
              <a:buChar char="•"/>
            </a:pPr>
            <a:r>
              <a:rPr lang="en-US" sz="1600" dirty="0"/>
              <a:t>Unlike POP, when a user connects to an IMAP server, copies of the messages are downloaded to the client application. The original messages are kept on the server until manually deleted. </a:t>
            </a:r>
          </a:p>
          <a:p>
            <a:pPr marL="171450" indent="-171450">
              <a:buFont typeface="Arial" panose="020B0604020202020204" pitchFamily="34" charset="0"/>
              <a:buChar char="•"/>
            </a:pPr>
            <a:r>
              <a:rPr lang="en-US" sz="1600" dirty="0"/>
              <a:t> When a user decides to delete a message, the server synchronizes that action and deletes the message from the server.</a:t>
            </a:r>
          </a:p>
          <a:p>
            <a:pPr marL="171450" indent="-171450">
              <a:buFont typeface="Arial" panose="020B0604020202020204" pitchFamily="34" charset="0"/>
              <a:buChar char="•"/>
            </a:pPr>
            <a:endParaRPr lang="en-US" sz="1400" dirty="0"/>
          </a:p>
        </p:txBody>
      </p:sp>
      <p:pic>
        <p:nvPicPr>
          <p:cNvPr id="4" name="Picture 3">
            <a:extLst>
              <a:ext uri="{FF2B5EF4-FFF2-40B4-BE49-F238E27FC236}">
                <a16:creationId xmlns:a16="http://schemas.microsoft.com/office/drawing/2014/main" id="{33D3C51F-9248-F141-809D-8ED8CD7247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1190312"/>
            <a:ext cx="4013820" cy="2762876"/>
          </a:xfrm>
          <a:prstGeom prst="rect">
            <a:avLst/>
          </a:prstGeom>
        </p:spPr>
      </p:pic>
    </p:spTree>
    <p:custDataLst>
      <p:tags r:id="rId1"/>
    </p:custDataLst>
    <p:extLst>
      <p:ext uri="{BB962C8B-B14F-4D97-AF65-F5344CB8AC3E}">
        <p14:creationId xmlns:p14="http://schemas.microsoft.com/office/powerpoint/2010/main" val="3173301384"/>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88160"/>
            <a:ext cx="8280314" cy="929640"/>
          </a:xfrm>
        </p:spPr>
        <p:txBody>
          <a:bodyPr/>
          <a:lstStyle/>
          <a:p>
            <a:r>
              <a:rPr lang="en-US" dirty="0">
                <a:solidFill>
                  <a:schemeClr val="accent5">
                    <a:lumMod val="40000"/>
                    <a:lumOff val="60000"/>
                  </a:schemeClr>
                </a:solidFill>
              </a:rPr>
              <a:t>15.4 IP Addressing Services</a:t>
            </a:r>
          </a:p>
        </p:txBody>
      </p:sp>
    </p:spTree>
    <p:custDataLst>
      <p:tags r:id="rId1"/>
    </p:custDataLst>
    <p:extLst>
      <p:ext uri="{BB962C8B-B14F-4D97-AF65-F5344CB8AC3E}">
        <p14:creationId xmlns:p14="http://schemas.microsoft.com/office/powerpoint/2010/main" val="3886944279"/>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1" y="41393"/>
            <a:ext cx="4571999" cy="757551"/>
          </a:xfrm>
        </p:spPr>
        <p:txBody>
          <a:bodyPr/>
          <a:lstStyle/>
          <a:p>
            <a:r>
              <a:rPr lang="en-US" sz="1600" dirty="0">
                <a:latin typeface="Arial" charset="0"/>
              </a:rPr>
              <a:t>IP Addressing Services</a:t>
            </a:r>
            <a:br>
              <a:rPr lang="en-US" dirty="0">
                <a:latin typeface="Arial" charset="0"/>
              </a:rPr>
            </a:br>
            <a:r>
              <a:rPr lang="en-US" dirty="0">
                <a:latin typeface="Arial" charset="0"/>
              </a:rPr>
              <a:t>Domain Name Service</a:t>
            </a:r>
          </a:p>
        </p:txBody>
      </p:sp>
      <p:sp>
        <p:nvSpPr>
          <p:cNvPr id="4" name="Content Placeholder 3"/>
          <p:cNvSpPr>
            <a:spLocks noGrp="1"/>
          </p:cNvSpPr>
          <p:nvPr>
            <p:ph idx="1"/>
          </p:nvPr>
        </p:nvSpPr>
        <p:spPr>
          <a:xfrm>
            <a:off x="277840" y="855700"/>
            <a:ext cx="3698542" cy="3456241"/>
          </a:xfrm>
        </p:spPr>
        <p:txBody>
          <a:bodyPr/>
          <a:lstStyle/>
          <a:p>
            <a:pPr>
              <a:lnSpc>
                <a:spcPct val="85000"/>
              </a:lnSpc>
              <a:spcBef>
                <a:spcPct val="30000"/>
              </a:spcBef>
              <a:buFont typeface="Arial" panose="020B0604020202020204" pitchFamily="34" charset="0"/>
              <a:buChar char="•"/>
            </a:pPr>
            <a:r>
              <a:rPr lang="en-US" sz="1600" dirty="0"/>
              <a:t>Domain names were created to convert the numeric IP addresses into a simple, recognizable name.</a:t>
            </a:r>
          </a:p>
          <a:p>
            <a:pPr>
              <a:lnSpc>
                <a:spcPct val="85000"/>
              </a:lnSpc>
              <a:spcBef>
                <a:spcPct val="30000"/>
              </a:spcBef>
              <a:buFont typeface="Arial" panose="020B0604020202020204" pitchFamily="34" charset="0"/>
              <a:buChar char="•"/>
            </a:pPr>
            <a:r>
              <a:rPr lang="en-US" sz="1600" dirty="0"/>
              <a:t>Fully-qualified domain names (FQDNs), such as http://www.cisco.com, are much easier for people to remember than 198.133.219.25.</a:t>
            </a:r>
          </a:p>
          <a:p>
            <a:pPr>
              <a:lnSpc>
                <a:spcPct val="85000"/>
              </a:lnSpc>
              <a:spcBef>
                <a:spcPct val="30000"/>
              </a:spcBef>
              <a:buFont typeface="Arial" panose="020B0604020202020204" pitchFamily="34" charset="0"/>
              <a:buChar char="•"/>
            </a:pPr>
            <a:r>
              <a:rPr lang="en-US" sz="1600" dirty="0"/>
              <a:t>The DNS protocol defines an automated service that matches resource names with the required numeric network address. It includes the format for queries, responses, and data.</a:t>
            </a:r>
          </a:p>
        </p:txBody>
      </p:sp>
      <p:pic>
        <p:nvPicPr>
          <p:cNvPr id="5" name="Picture 4">
            <a:extLst>
              <a:ext uri="{FF2B5EF4-FFF2-40B4-BE49-F238E27FC236}">
                <a16:creationId xmlns:a16="http://schemas.microsoft.com/office/drawing/2014/main" id="{AB8D7A97-2DB3-AF48-B8C9-2127DC9CFB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2455" y="168661"/>
            <a:ext cx="3142713" cy="1476344"/>
          </a:xfrm>
          <a:prstGeom prst="rect">
            <a:avLst/>
          </a:prstGeom>
        </p:spPr>
      </p:pic>
      <p:sp>
        <p:nvSpPr>
          <p:cNvPr id="9" name="Down Arrow 8">
            <a:extLst>
              <a:ext uri="{FF2B5EF4-FFF2-40B4-BE49-F238E27FC236}">
                <a16:creationId xmlns:a16="http://schemas.microsoft.com/office/drawing/2014/main" id="{C006C51B-AE10-F048-9A47-6EA5F94ECD61}"/>
              </a:ext>
            </a:extLst>
          </p:cNvPr>
          <p:cNvSpPr/>
          <p:nvPr/>
        </p:nvSpPr>
        <p:spPr>
          <a:xfrm>
            <a:off x="6279999" y="1645005"/>
            <a:ext cx="231819" cy="279934"/>
          </a:xfrm>
          <a:prstGeom prst="down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2BB2DB6A-04F6-5947-BC52-BA8EF0D14A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42455" y="1966884"/>
            <a:ext cx="3142713" cy="920439"/>
          </a:xfrm>
          <a:prstGeom prst="rect">
            <a:avLst/>
          </a:prstGeom>
        </p:spPr>
      </p:pic>
      <p:sp>
        <p:nvSpPr>
          <p:cNvPr id="12" name="Down Arrow 11">
            <a:extLst>
              <a:ext uri="{FF2B5EF4-FFF2-40B4-BE49-F238E27FC236}">
                <a16:creationId xmlns:a16="http://schemas.microsoft.com/office/drawing/2014/main" id="{821FA132-4366-6D41-9DC5-061AF00EA497}"/>
              </a:ext>
            </a:extLst>
          </p:cNvPr>
          <p:cNvSpPr/>
          <p:nvPr/>
        </p:nvSpPr>
        <p:spPr>
          <a:xfrm>
            <a:off x="6279999" y="2817519"/>
            <a:ext cx="231819" cy="279934"/>
          </a:xfrm>
          <a:prstGeom prst="down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1FED8F21-EC3C-A849-9DEF-D0AB8C02F3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42455" y="3106467"/>
            <a:ext cx="3156032" cy="1868371"/>
          </a:xfrm>
          <a:prstGeom prst="rect">
            <a:avLst/>
          </a:prstGeom>
        </p:spPr>
      </p:pic>
    </p:spTree>
    <p:custDataLst>
      <p:tags r:id="rId1"/>
    </p:custDataLst>
    <p:extLst>
      <p:ext uri="{BB962C8B-B14F-4D97-AF65-F5344CB8AC3E}">
        <p14:creationId xmlns:p14="http://schemas.microsoft.com/office/powerpoint/2010/main" val="2499570505"/>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IP Addressing Services</a:t>
            </a:r>
            <a:br>
              <a:rPr lang="en-US" dirty="0">
                <a:latin typeface="Arial" charset="0"/>
              </a:rPr>
            </a:br>
            <a:r>
              <a:rPr lang="en-US" dirty="0">
                <a:latin typeface="Arial" charset="0"/>
              </a:rPr>
              <a:t>DNS Message Format</a:t>
            </a:r>
          </a:p>
        </p:txBody>
      </p:sp>
      <p:sp>
        <p:nvSpPr>
          <p:cNvPr id="4" name="Content Placeholder 3"/>
          <p:cNvSpPr>
            <a:spLocks noGrp="1"/>
          </p:cNvSpPr>
          <p:nvPr>
            <p:ph idx="1"/>
          </p:nvPr>
        </p:nvSpPr>
        <p:spPr>
          <a:xfrm>
            <a:off x="145358" y="938988"/>
            <a:ext cx="8444850" cy="3607254"/>
          </a:xfrm>
        </p:spPr>
        <p:txBody>
          <a:bodyPr/>
          <a:lstStyle/>
          <a:p>
            <a:pPr marL="0" indent="0">
              <a:lnSpc>
                <a:spcPct val="85000"/>
              </a:lnSpc>
              <a:spcBef>
                <a:spcPct val="30000"/>
              </a:spcBef>
              <a:buNone/>
            </a:pPr>
            <a:r>
              <a:rPr lang="en-US" dirty="0"/>
              <a:t>The DNS server stores different types of resource records that are used to resolve names. These records contain the name, address, and type of record.</a:t>
            </a:r>
          </a:p>
          <a:p>
            <a:pPr marL="0" indent="0">
              <a:buNone/>
            </a:pPr>
            <a:r>
              <a:rPr lang="en-US" dirty="0"/>
              <a:t>Some of these record types are as follows:</a:t>
            </a:r>
          </a:p>
          <a:p>
            <a:pPr lvl="2">
              <a:buFont typeface="Arial" panose="020B0604020202020204" pitchFamily="34" charset="0"/>
              <a:buChar char="•"/>
            </a:pPr>
            <a:r>
              <a:rPr lang="en-US" b="1" dirty="0"/>
              <a:t>A</a:t>
            </a:r>
            <a:r>
              <a:rPr lang="en-US" dirty="0"/>
              <a:t> - An end device IPv4 address</a:t>
            </a:r>
          </a:p>
          <a:p>
            <a:pPr lvl="2">
              <a:buFont typeface="Arial" panose="020B0604020202020204" pitchFamily="34" charset="0"/>
              <a:buChar char="•"/>
            </a:pPr>
            <a:r>
              <a:rPr lang="en-US" b="1" dirty="0"/>
              <a:t>NS</a:t>
            </a:r>
            <a:r>
              <a:rPr lang="en-US" dirty="0"/>
              <a:t> - An authoritative name server</a:t>
            </a:r>
          </a:p>
          <a:p>
            <a:pPr lvl="2">
              <a:buFont typeface="Arial" panose="020B0604020202020204" pitchFamily="34" charset="0"/>
              <a:buChar char="•"/>
            </a:pPr>
            <a:r>
              <a:rPr lang="en-US" b="1" dirty="0"/>
              <a:t>AAAA</a:t>
            </a:r>
            <a:r>
              <a:rPr lang="en-US" dirty="0"/>
              <a:t> - An end device IPv6 address (pronounced quad-A)</a:t>
            </a:r>
          </a:p>
          <a:p>
            <a:pPr lvl="2">
              <a:buFont typeface="Arial" panose="020B0604020202020204" pitchFamily="34" charset="0"/>
              <a:buChar char="•"/>
            </a:pPr>
            <a:r>
              <a:rPr lang="en-US" b="1" dirty="0"/>
              <a:t>MX</a:t>
            </a:r>
            <a:r>
              <a:rPr lang="en-US" dirty="0"/>
              <a:t> - A mail exchange record</a:t>
            </a:r>
            <a:endParaRPr lang="en-US" b="1" dirty="0"/>
          </a:p>
          <a:p>
            <a:pPr marL="0" indent="0">
              <a:lnSpc>
                <a:spcPct val="85000"/>
              </a:lnSpc>
              <a:spcBef>
                <a:spcPct val="30000"/>
              </a:spcBef>
              <a:buNone/>
            </a:pPr>
            <a:r>
              <a:rPr lang="en-US" dirty="0"/>
              <a:t>When a client makes a query, the server DNS process first looks at its own records to resolve the name. If it is unable to resolve the name by using its stored records, it contacts other servers to resolve the name. </a:t>
            </a:r>
          </a:p>
          <a:p>
            <a:pPr marL="0" indent="0">
              <a:lnSpc>
                <a:spcPct val="85000"/>
              </a:lnSpc>
              <a:spcBef>
                <a:spcPct val="30000"/>
              </a:spcBef>
              <a:buNone/>
            </a:pPr>
            <a:r>
              <a:rPr lang="en-US" dirty="0"/>
              <a:t>After a match is found and returned to the original requesting server, the server temporarily stores the numbered address in the event that the same name is requested again.</a:t>
            </a:r>
          </a:p>
        </p:txBody>
      </p:sp>
    </p:spTree>
    <p:custDataLst>
      <p:tags r:id="rId1"/>
    </p:custDataLst>
    <p:extLst>
      <p:ext uri="{BB962C8B-B14F-4D97-AF65-F5344CB8AC3E}">
        <p14:creationId xmlns:p14="http://schemas.microsoft.com/office/powerpoint/2010/main" val="1035807511"/>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IP Addressing Services</a:t>
            </a:r>
            <a:br>
              <a:rPr lang="en-US" dirty="0">
                <a:latin typeface="Arial" charset="0"/>
              </a:rPr>
            </a:br>
            <a:r>
              <a:rPr lang="en-US" dirty="0">
                <a:latin typeface="Arial" charset="0"/>
              </a:rPr>
              <a:t>DNS Message Format (Cont.)</a:t>
            </a:r>
          </a:p>
        </p:txBody>
      </p:sp>
      <p:sp>
        <p:nvSpPr>
          <p:cNvPr id="4" name="Content Placeholder 3"/>
          <p:cNvSpPr>
            <a:spLocks noGrp="1"/>
          </p:cNvSpPr>
          <p:nvPr>
            <p:ph idx="1"/>
          </p:nvPr>
        </p:nvSpPr>
        <p:spPr>
          <a:xfrm>
            <a:off x="158237" y="924939"/>
            <a:ext cx="8444850" cy="851175"/>
          </a:xfrm>
        </p:spPr>
        <p:txBody>
          <a:bodyPr/>
          <a:lstStyle/>
          <a:p>
            <a:pPr marL="0" indent="0">
              <a:lnSpc>
                <a:spcPct val="85000"/>
              </a:lnSpc>
              <a:spcBef>
                <a:spcPct val="30000"/>
              </a:spcBef>
              <a:buNone/>
            </a:pPr>
            <a:r>
              <a:rPr lang="en-US" dirty="0"/>
              <a:t>DNS uses the same message format between servers, consisting of a question, answer, authority, and additional information for all types of client queries and server responses, error messages, and transfer of resource record information.</a:t>
            </a:r>
          </a:p>
        </p:txBody>
      </p:sp>
      <p:graphicFrame>
        <p:nvGraphicFramePr>
          <p:cNvPr id="2" name="Table 1">
            <a:extLst>
              <a:ext uri="{FF2B5EF4-FFF2-40B4-BE49-F238E27FC236}">
                <a16:creationId xmlns:a16="http://schemas.microsoft.com/office/drawing/2014/main" id="{9C980BE5-FAC9-104D-A85A-B7F1F7B0303E}"/>
              </a:ext>
            </a:extLst>
          </p:cNvPr>
          <p:cNvGraphicFramePr>
            <a:graphicFrameLocks noGrp="1"/>
          </p:cNvGraphicFramePr>
          <p:nvPr>
            <p:extLst>
              <p:ext uri="{D42A27DB-BD31-4B8C-83A1-F6EECF244321}">
                <p14:modId xmlns:p14="http://schemas.microsoft.com/office/powerpoint/2010/main" val="2558854449"/>
              </p:ext>
            </p:extLst>
          </p:nvPr>
        </p:nvGraphicFramePr>
        <p:xfrm>
          <a:off x="1271638" y="1902109"/>
          <a:ext cx="6600724" cy="1854200"/>
        </p:xfrm>
        <a:graphic>
          <a:graphicData uri="http://schemas.openxmlformats.org/drawingml/2006/table">
            <a:tbl>
              <a:tblPr firstRow="1" bandRow="1">
                <a:tableStyleId>{5C22544A-7EE6-4342-B048-85BDC9FD1C3A}</a:tableStyleId>
              </a:tblPr>
              <a:tblGrid>
                <a:gridCol w="2140913">
                  <a:extLst>
                    <a:ext uri="{9D8B030D-6E8A-4147-A177-3AD203B41FA5}">
                      <a16:colId xmlns:a16="http://schemas.microsoft.com/office/drawing/2014/main" val="2315706228"/>
                    </a:ext>
                  </a:extLst>
                </a:gridCol>
                <a:gridCol w="4459811">
                  <a:extLst>
                    <a:ext uri="{9D8B030D-6E8A-4147-A177-3AD203B41FA5}">
                      <a16:colId xmlns:a16="http://schemas.microsoft.com/office/drawing/2014/main" val="542607747"/>
                    </a:ext>
                  </a:extLst>
                </a:gridCol>
              </a:tblGrid>
              <a:tr h="370840">
                <a:tc>
                  <a:txBody>
                    <a:bodyPr/>
                    <a:lstStyle/>
                    <a:p>
                      <a:pPr algn="l" fontAlgn="ctr"/>
                      <a:r>
                        <a:rPr lang="en-US" sz="1200" b="1" dirty="0">
                          <a:effectLst/>
                        </a:rPr>
                        <a:t>DNS message section</a:t>
                      </a:r>
                      <a:endParaRPr lang="en-US" sz="1200" dirty="0">
                        <a:effectLst/>
                      </a:endParaRPr>
                    </a:p>
                  </a:txBody>
                  <a:tcPr marL="47625" marR="47625" marT="47625" marB="47625" anchor="ctr"/>
                </a:tc>
                <a:tc>
                  <a:txBody>
                    <a:bodyPr/>
                    <a:lstStyle/>
                    <a:p>
                      <a:pPr algn="l" fontAlgn="ctr"/>
                      <a:r>
                        <a:rPr lang="en-US" sz="1200" b="1" dirty="0">
                          <a:effectLst/>
                        </a:rPr>
                        <a:t>Description</a:t>
                      </a:r>
                      <a:endParaRPr lang="en-US" sz="1200" dirty="0">
                        <a:effectLst/>
                      </a:endParaRPr>
                    </a:p>
                  </a:txBody>
                  <a:tcPr marL="47625" marR="47625" marT="47625" marB="47625" anchor="ctr"/>
                </a:tc>
                <a:extLst>
                  <a:ext uri="{0D108BD9-81ED-4DB2-BD59-A6C34878D82A}">
                    <a16:rowId xmlns:a16="http://schemas.microsoft.com/office/drawing/2014/main" val="315480480"/>
                  </a:ext>
                </a:extLst>
              </a:tr>
              <a:tr h="370840">
                <a:tc>
                  <a:txBody>
                    <a:bodyPr/>
                    <a:lstStyle/>
                    <a:p>
                      <a:pPr fontAlgn="ctr"/>
                      <a:r>
                        <a:rPr lang="en-US" sz="1200" b="0" dirty="0">
                          <a:effectLst/>
                        </a:rPr>
                        <a:t>Question</a:t>
                      </a:r>
                    </a:p>
                  </a:txBody>
                  <a:tcPr marL="47625" marR="47625" marT="47625" marB="47625" anchor="ctr"/>
                </a:tc>
                <a:tc>
                  <a:txBody>
                    <a:bodyPr/>
                    <a:lstStyle/>
                    <a:p>
                      <a:pPr fontAlgn="ctr"/>
                      <a:r>
                        <a:rPr lang="en-US" sz="1200" b="0" dirty="0">
                          <a:effectLst/>
                        </a:rPr>
                        <a:t>The question for the name server</a:t>
                      </a:r>
                    </a:p>
                  </a:txBody>
                  <a:tcPr marL="47625" marR="47625" marT="47625" marB="47625" anchor="ctr"/>
                </a:tc>
                <a:extLst>
                  <a:ext uri="{0D108BD9-81ED-4DB2-BD59-A6C34878D82A}">
                    <a16:rowId xmlns:a16="http://schemas.microsoft.com/office/drawing/2014/main" val="1252125352"/>
                  </a:ext>
                </a:extLst>
              </a:tr>
              <a:tr h="370840">
                <a:tc>
                  <a:txBody>
                    <a:bodyPr/>
                    <a:lstStyle/>
                    <a:p>
                      <a:pPr fontAlgn="ctr"/>
                      <a:r>
                        <a:rPr lang="en-US" sz="1200" b="0" dirty="0">
                          <a:effectLst/>
                        </a:rPr>
                        <a:t>Answer</a:t>
                      </a:r>
                    </a:p>
                  </a:txBody>
                  <a:tcPr marL="47625" marR="47625" marT="47625" marB="47625" anchor="ctr"/>
                </a:tc>
                <a:tc>
                  <a:txBody>
                    <a:bodyPr/>
                    <a:lstStyle/>
                    <a:p>
                      <a:pPr fontAlgn="ctr"/>
                      <a:r>
                        <a:rPr lang="en-US" sz="1200" b="0" dirty="0">
                          <a:effectLst/>
                        </a:rPr>
                        <a:t>Resource Records answering the question</a:t>
                      </a:r>
                    </a:p>
                  </a:txBody>
                  <a:tcPr marL="47625" marR="47625" marT="47625" marB="47625" anchor="ctr"/>
                </a:tc>
                <a:extLst>
                  <a:ext uri="{0D108BD9-81ED-4DB2-BD59-A6C34878D82A}">
                    <a16:rowId xmlns:a16="http://schemas.microsoft.com/office/drawing/2014/main" val="1891012850"/>
                  </a:ext>
                </a:extLst>
              </a:tr>
              <a:tr h="370840">
                <a:tc>
                  <a:txBody>
                    <a:bodyPr/>
                    <a:lstStyle/>
                    <a:p>
                      <a:pPr fontAlgn="ctr"/>
                      <a:r>
                        <a:rPr lang="en-US" sz="1200" b="0" dirty="0">
                          <a:effectLst/>
                        </a:rPr>
                        <a:t>Authority</a:t>
                      </a:r>
                    </a:p>
                  </a:txBody>
                  <a:tcPr marL="47625" marR="47625" marT="47625" marB="47625" anchor="ctr"/>
                </a:tc>
                <a:tc>
                  <a:txBody>
                    <a:bodyPr/>
                    <a:lstStyle/>
                    <a:p>
                      <a:pPr fontAlgn="ctr"/>
                      <a:r>
                        <a:rPr lang="en-US" sz="1200" b="0" dirty="0">
                          <a:effectLst/>
                        </a:rPr>
                        <a:t>Resource Records pointing toward an authority</a:t>
                      </a:r>
                    </a:p>
                  </a:txBody>
                  <a:tcPr marL="47625" marR="47625" marT="47625" marB="47625" anchor="ctr"/>
                </a:tc>
                <a:extLst>
                  <a:ext uri="{0D108BD9-81ED-4DB2-BD59-A6C34878D82A}">
                    <a16:rowId xmlns:a16="http://schemas.microsoft.com/office/drawing/2014/main" val="2540945836"/>
                  </a:ext>
                </a:extLst>
              </a:tr>
              <a:tr h="370840">
                <a:tc>
                  <a:txBody>
                    <a:bodyPr/>
                    <a:lstStyle/>
                    <a:p>
                      <a:pPr fontAlgn="ctr"/>
                      <a:r>
                        <a:rPr lang="en-US" sz="1200" b="0" dirty="0">
                          <a:effectLst/>
                        </a:rPr>
                        <a:t>Additional</a:t>
                      </a:r>
                    </a:p>
                  </a:txBody>
                  <a:tcPr marL="47625" marR="47625" marT="47625" marB="47625" anchor="ctr"/>
                </a:tc>
                <a:tc>
                  <a:txBody>
                    <a:bodyPr/>
                    <a:lstStyle/>
                    <a:p>
                      <a:pPr fontAlgn="ctr"/>
                      <a:r>
                        <a:rPr lang="en-US" sz="1200" b="0" dirty="0">
                          <a:effectLst/>
                        </a:rPr>
                        <a:t>Resource Records holding additional information</a:t>
                      </a:r>
                    </a:p>
                  </a:txBody>
                  <a:tcPr marL="47625" marR="47625" marT="47625" marB="47625" anchor="ctr"/>
                </a:tc>
                <a:extLst>
                  <a:ext uri="{0D108BD9-81ED-4DB2-BD59-A6C34878D82A}">
                    <a16:rowId xmlns:a16="http://schemas.microsoft.com/office/drawing/2014/main" val="3919801711"/>
                  </a:ext>
                </a:extLst>
              </a:tr>
            </a:tbl>
          </a:graphicData>
        </a:graphic>
      </p:graphicFrame>
    </p:spTree>
    <p:custDataLst>
      <p:tags r:id="rId1"/>
    </p:custDataLst>
    <p:extLst>
      <p:ext uri="{BB962C8B-B14F-4D97-AF65-F5344CB8AC3E}">
        <p14:creationId xmlns:p14="http://schemas.microsoft.com/office/powerpoint/2010/main" val="2533297203"/>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IP Addressing Services</a:t>
            </a:r>
            <a:br>
              <a:rPr lang="en-US" dirty="0">
                <a:latin typeface="Arial" charset="0"/>
              </a:rPr>
            </a:br>
            <a:r>
              <a:rPr lang="en-US" dirty="0">
                <a:latin typeface="Arial" charset="0"/>
              </a:rPr>
              <a:t>DNS Hierarchy</a:t>
            </a:r>
          </a:p>
        </p:txBody>
      </p:sp>
      <p:sp>
        <p:nvSpPr>
          <p:cNvPr id="4" name="Content Placeholder 3"/>
          <p:cNvSpPr>
            <a:spLocks noGrp="1"/>
          </p:cNvSpPr>
          <p:nvPr>
            <p:ph idx="1"/>
          </p:nvPr>
        </p:nvSpPr>
        <p:spPr>
          <a:xfrm>
            <a:off x="145356" y="938987"/>
            <a:ext cx="4426644" cy="3697407"/>
          </a:xfrm>
        </p:spPr>
        <p:txBody>
          <a:bodyPr/>
          <a:lstStyle/>
          <a:p>
            <a:pPr>
              <a:lnSpc>
                <a:spcPct val="85000"/>
              </a:lnSpc>
              <a:spcBef>
                <a:spcPct val="30000"/>
              </a:spcBef>
              <a:buFont typeface="Arial" panose="020B0604020202020204" pitchFamily="34" charset="0"/>
              <a:buChar char="•"/>
            </a:pPr>
            <a:r>
              <a:rPr lang="en-US" sz="1450" dirty="0"/>
              <a:t>DNS uses a hierarchical system to create a database to provide name resolution.</a:t>
            </a:r>
          </a:p>
          <a:p>
            <a:pPr>
              <a:lnSpc>
                <a:spcPct val="85000"/>
              </a:lnSpc>
              <a:spcBef>
                <a:spcPct val="30000"/>
              </a:spcBef>
              <a:buFont typeface="Arial" panose="020B0604020202020204" pitchFamily="34" charset="0"/>
              <a:buChar char="•"/>
            </a:pPr>
            <a:r>
              <a:rPr lang="en-US" sz="1450" dirty="0"/>
              <a:t>Each DNS server maintains a specific database file and is only responsible for managing name-to-IP mappings for that small portion of the entire DNS structure.</a:t>
            </a:r>
          </a:p>
          <a:p>
            <a:pPr>
              <a:lnSpc>
                <a:spcPct val="85000"/>
              </a:lnSpc>
              <a:spcBef>
                <a:spcPct val="30000"/>
              </a:spcBef>
              <a:buFont typeface="Arial" panose="020B0604020202020204" pitchFamily="34" charset="0"/>
              <a:buChar char="•"/>
            </a:pPr>
            <a:r>
              <a:rPr lang="en-US" sz="1450" dirty="0"/>
              <a:t>When a DNS server receives a request for a name translation that is not within its DNS zone, the DNS server forwards the request to another DNS server within the proper zone for translation.</a:t>
            </a:r>
          </a:p>
          <a:p>
            <a:pPr>
              <a:buFont typeface="Arial" panose="020B0604020202020204" pitchFamily="34" charset="0"/>
              <a:buChar char="•"/>
            </a:pPr>
            <a:r>
              <a:rPr lang="en-US" sz="1450" dirty="0"/>
              <a:t>Examples of top-level domains:</a:t>
            </a:r>
          </a:p>
          <a:p>
            <a:pPr lvl="2"/>
            <a:r>
              <a:rPr lang="en-US" b="1" dirty="0"/>
              <a:t>.com</a:t>
            </a:r>
            <a:r>
              <a:rPr lang="en-US" dirty="0"/>
              <a:t> - a business or industry</a:t>
            </a:r>
          </a:p>
          <a:p>
            <a:pPr lvl="2"/>
            <a:r>
              <a:rPr lang="en-US" b="1" dirty="0"/>
              <a:t>.org</a:t>
            </a:r>
            <a:r>
              <a:rPr lang="en-US" dirty="0"/>
              <a:t> - a non-profit organization</a:t>
            </a:r>
          </a:p>
          <a:p>
            <a:pPr lvl="2"/>
            <a:r>
              <a:rPr lang="en-US" b="1" dirty="0"/>
              <a:t>.au</a:t>
            </a:r>
            <a:r>
              <a:rPr lang="en-US" dirty="0"/>
              <a:t> - Australia</a:t>
            </a:r>
          </a:p>
          <a:p>
            <a:pPr>
              <a:lnSpc>
                <a:spcPct val="85000"/>
              </a:lnSpc>
              <a:spcBef>
                <a:spcPct val="30000"/>
              </a:spcBef>
              <a:buFont typeface="Arial" panose="020B0604020202020204" pitchFamily="34" charset="0"/>
              <a:buChar char="•"/>
            </a:pPr>
            <a:endParaRPr lang="en-US" sz="1300" dirty="0"/>
          </a:p>
        </p:txBody>
      </p:sp>
      <p:pic>
        <p:nvPicPr>
          <p:cNvPr id="6" name="Picture 5">
            <a:extLst>
              <a:ext uri="{FF2B5EF4-FFF2-40B4-BE49-F238E27FC236}">
                <a16:creationId xmlns:a16="http://schemas.microsoft.com/office/drawing/2014/main" id="{CEF54D7E-85AC-F849-98E7-21E1FEC4A5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671911"/>
            <a:ext cx="4146997" cy="3799677"/>
          </a:xfrm>
          <a:prstGeom prst="rect">
            <a:avLst/>
          </a:prstGeom>
        </p:spPr>
      </p:pic>
    </p:spTree>
    <p:custDataLst>
      <p:tags r:id="rId1"/>
    </p:custDataLst>
    <p:extLst>
      <p:ext uri="{BB962C8B-B14F-4D97-AF65-F5344CB8AC3E}">
        <p14:creationId xmlns:p14="http://schemas.microsoft.com/office/powerpoint/2010/main" val="2774411612"/>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IP Addressing Services</a:t>
            </a:r>
            <a:br>
              <a:rPr lang="en-US" dirty="0">
                <a:latin typeface="Arial" charset="0"/>
              </a:rPr>
            </a:br>
            <a:r>
              <a:rPr lang="en-US" dirty="0">
                <a:latin typeface="Arial" charset="0"/>
              </a:rPr>
              <a:t>The nslookup Command</a:t>
            </a:r>
          </a:p>
        </p:txBody>
      </p:sp>
      <p:sp>
        <p:nvSpPr>
          <p:cNvPr id="4" name="Content Placeholder 3"/>
          <p:cNvSpPr>
            <a:spLocks noGrp="1"/>
          </p:cNvSpPr>
          <p:nvPr>
            <p:ph idx="1"/>
          </p:nvPr>
        </p:nvSpPr>
        <p:spPr>
          <a:xfrm>
            <a:off x="145356" y="938987"/>
            <a:ext cx="4426644" cy="3452709"/>
          </a:xfrm>
        </p:spPr>
        <p:txBody>
          <a:bodyPr/>
          <a:lstStyle/>
          <a:p>
            <a:pPr>
              <a:lnSpc>
                <a:spcPct val="85000"/>
              </a:lnSpc>
              <a:spcBef>
                <a:spcPct val="30000"/>
              </a:spcBef>
              <a:buFont typeface="Arial" panose="020B0604020202020204" pitchFamily="34" charset="0"/>
              <a:buChar char="•"/>
            </a:pPr>
            <a:r>
              <a:rPr lang="en-US" dirty="0"/>
              <a:t>Nslookup is a computer operating system utility that allows a user to manually query the DNS servers configured on the device to resolve a given host name. </a:t>
            </a:r>
          </a:p>
          <a:p>
            <a:pPr>
              <a:lnSpc>
                <a:spcPct val="85000"/>
              </a:lnSpc>
              <a:spcBef>
                <a:spcPct val="30000"/>
              </a:spcBef>
              <a:buFont typeface="Arial" panose="020B0604020202020204" pitchFamily="34" charset="0"/>
              <a:buChar char="•"/>
            </a:pPr>
            <a:r>
              <a:rPr lang="en-US" dirty="0"/>
              <a:t>This utility can also be used to troubleshoot name resolution issues and to verify the current status of the name servers.</a:t>
            </a:r>
          </a:p>
          <a:p>
            <a:pPr>
              <a:lnSpc>
                <a:spcPct val="85000"/>
              </a:lnSpc>
              <a:spcBef>
                <a:spcPct val="30000"/>
              </a:spcBef>
              <a:buFont typeface="Arial" panose="020B0604020202020204" pitchFamily="34" charset="0"/>
              <a:buChar char="•"/>
            </a:pPr>
            <a:r>
              <a:rPr lang="en-US" dirty="0"/>
              <a:t>When the </a:t>
            </a:r>
            <a:r>
              <a:rPr lang="en-US" b="1" dirty="0"/>
              <a:t>nslookup</a:t>
            </a:r>
            <a:r>
              <a:rPr lang="en-US" dirty="0"/>
              <a:t> command is issued, the default DNS server configured for your host is displayed.  </a:t>
            </a:r>
          </a:p>
          <a:p>
            <a:pPr>
              <a:lnSpc>
                <a:spcPct val="85000"/>
              </a:lnSpc>
              <a:spcBef>
                <a:spcPct val="30000"/>
              </a:spcBef>
              <a:buFont typeface="Arial" panose="020B0604020202020204" pitchFamily="34" charset="0"/>
              <a:buChar char="•"/>
            </a:pPr>
            <a:r>
              <a:rPr lang="en-US" dirty="0"/>
              <a:t>The name of a host or domain can be entered at the </a:t>
            </a:r>
            <a:r>
              <a:rPr lang="en-US" b="1" dirty="0"/>
              <a:t>nslookup</a:t>
            </a:r>
            <a:r>
              <a:rPr lang="en-US" dirty="0"/>
              <a:t> prompt.</a:t>
            </a:r>
          </a:p>
          <a:p>
            <a:pPr>
              <a:lnSpc>
                <a:spcPct val="85000"/>
              </a:lnSpc>
              <a:spcBef>
                <a:spcPct val="30000"/>
              </a:spcBef>
              <a:buFont typeface="Arial" panose="020B0604020202020204" pitchFamily="34" charset="0"/>
              <a:buChar char="•"/>
            </a:pPr>
            <a:endParaRPr lang="en-US" sz="1300" dirty="0"/>
          </a:p>
        </p:txBody>
      </p:sp>
      <p:pic>
        <p:nvPicPr>
          <p:cNvPr id="2" name="Picture 1">
            <a:extLst>
              <a:ext uri="{FF2B5EF4-FFF2-40B4-BE49-F238E27FC236}">
                <a16:creationId xmlns:a16="http://schemas.microsoft.com/office/drawing/2014/main" id="{5E31C44E-5369-ED4A-8F52-91563D1671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3217" y="1104274"/>
            <a:ext cx="3189489" cy="2793162"/>
          </a:xfrm>
          <a:prstGeom prst="rect">
            <a:avLst/>
          </a:prstGeom>
        </p:spPr>
      </p:pic>
    </p:spTree>
    <p:custDataLst>
      <p:tags r:id="rId1"/>
    </p:custDataLst>
    <p:extLst>
      <p:ext uri="{BB962C8B-B14F-4D97-AF65-F5344CB8AC3E}">
        <p14:creationId xmlns:p14="http://schemas.microsoft.com/office/powerpoint/2010/main" val="3379125942"/>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IP Addressing Services</a:t>
            </a:r>
            <a:br>
              <a:rPr lang="en-US" dirty="0">
                <a:latin typeface="Arial" charset="0"/>
              </a:rPr>
            </a:br>
            <a:r>
              <a:rPr lang="en-US" dirty="0">
                <a:latin typeface="Arial" charset="0"/>
              </a:rPr>
              <a:t>Dynamic Host Configuration Protocol</a:t>
            </a:r>
          </a:p>
        </p:txBody>
      </p:sp>
      <p:sp>
        <p:nvSpPr>
          <p:cNvPr id="4" name="Content Placeholder 3"/>
          <p:cNvSpPr>
            <a:spLocks noGrp="1"/>
          </p:cNvSpPr>
          <p:nvPr>
            <p:ph idx="1"/>
          </p:nvPr>
        </p:nvSpPr>
        <p:spPr>
          <a:xfrm>
            <a:off x="145357" y="748804"/>
            <a:ext cx="4572000" cy="3645891"/>
          </a:xfrm>
        </p:spPr>
        <p:txBody>
          <a:bodyPr/>
          <a:lstStyle/>
          <a:p>
            <a:pPr>
              <a:lnSpc>
                <a:spcPct val="85000"/>
              </a:lnSpc>
              <a:spcBef>
                <a:spcPct val="30000"/>
              </a:spcBef>
              <a:buFont typeface="Arial" panose="020B0604020202020204" pitchFamily="34" charset="0"/>
              <a:buChar char="•"/>
            </a:pPr>
            <a:r>
              <a:rPr lang="en-US" dirty="0"/>
              <a:t>The Dynamic Host Configuration Protocol (DHCP) for IPv4 service automates the assignment of IPv4 addresses, subnet masks, gateways, and other IPv4 networking parameters. </a:t>
            </a:r>
          </a:p>
          <a:p>
            <a:pPr>
              <a:lnSpc>
                <a:spcPct val="85000"/>
              </a:lnSpc>
              <a:spcBef>
                <a:spcPct val="30000"/>
              </a:spcBef>
              <a:buFont typeface="Arial" panose="020B0604020202020204" pitchFamily="34" charset="0"/>
              <a:buChar char="•"/>
            </a:pPr>
            <a:r>
              <a:rPr lang="en-US" dirty="0"/>
              <a:t>DHCP is considered dynamic addressing compared to static addressing. Static addressing is manually entering IP address information.</a:t>
            </a:r>
          </a:p>
          <a:p>
            <a:pPr>
              <a:lnSpc>
                <a:spcPct val="85000"/>
              </a:lnSpc>
              <a:spcBef>
                <a:spcPct val="30000"/>
              </a:spcBef>
              <a:buFont typeface="Arial" panose="020B0604020202020204" pitchFamily="34" charset="0"/>
              <a:buChar char="•"/>
            </a:pPr>
            <a:r>
              <a:rPr lang="en-US" dirty="0"/>
              <a:t>When a host connects to the network, the DHCP server is contacted, and an address is requested. The DHCP server chooses an address from a configured range of addresses called a pool and assigns (leases) it to the host.</a:t>
            </a:r>
          </a:p>
          <a:p>
            <a:pPr>
              <a:lnSpc>
                <a:spcPct val="85000"/>
              </a:lnSpc>
              <a:spcBef>
                <a:spcPct val="30000"/>
              </a:spcBef>
              <a:buFont typeface="Arial" panose="020B0604020202020204" pitchFamily="34" charset="0"/>
              <a:buChar char="•"/>
            </a:pPr>
            <a:r>
              <a:rPr lang="en-US" dirty="0"/>
              <a:t>Many networks use both DHCP and static addressing. DHCP is used for general purpose hosts, such as end user devices. Static addressing is used for network devices, such as gateway routers, switches, servers, and printers.</a:t>
            </a:r>
            <a:endParaRPr lang="en-US" b="1" dirty="0"/>
          </a:p>
        </p:txBody>
      </p:sp>
      <p:sp>
        <p:nvSpPr>
          <p:cNvPr id="7" name="TextBox 6">
            <a:extLst>
              <a:ext uri="{FF2B5EF4-FFF2-40B4-BE49-F238E27FC236}">
                <a16:creationId xmlns:a16="http://schemas.microsoft.com/office/drawing/2014/main" id="{BA55AA53-2AC1-7C42-B194-CE4263C8137C}"/>
              </a:ext>
            </a:extLst>
          </p:cNvPr>
          <p:cNvSpPr txBox="1"/>
          <p:nvPr/>
        </p:nvSpPr>
        <p:spPr>
          <a:xfrm>
            <a:off x="4717357" y="3835181"/>
            <a:ext cx="4090497" cy="1169551"/>
          </a:xfrm>
          <a:prstGeom prst="rect">
            <a:avLst/>
          </a:prstGeom>
          <a:noFill/>
        </p:spPr>
        <p:txBody>
          <a:bodyPr wrap="square" rtlCol="0">
            <a:spAutoFit/>
          </a:bodyPr>
          <a:lstStyle/>
          <a:p>
            <a:r>
              <a:rPr lang="en-US" sz="1400" b="1" dirty="0"/>
              <a:t>Note: </a:t>
            </a:r>
            <a:r>
              <a:rPr lang="en-US" sz="1400" dirty="0"/>
              <a:t>DHCP for IPv6 (DHCPv6) provides similar services for IPv6 clients. However, DHCPv6 does not provide a default gateway address. This can only be obtained dynamically from the Router Advertisement message of the router.</a:t>
            </a:r>
          </a:p>
        </p:txBody>
      </p:sp>
      <p:pic>
        <p:nvPicPr>
          <p:cNvPr id="5" name="Picture 4">
            <a:extLst>
              <a:ext uri="{FF2B5EF4-FFF2-40B4-BE49-F238E27FC236}">
                <a16:creationId xmlns:a16="http://schemas.microsoft.com/office/drawing/2014/main" id="{5DAF81A6-7CEB-854A-B1C9-F78E1DE581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17357" y="938987"/>
            <a:ext cx="4090497" cy="2644194"/>
          </a:xfrm>
          <a:prstGeom prst="rect">
            <a:avLst/>
          </a:prstGeom>
        </p:spPr>
      </p:pic>
    </p:spTree>
    <p:custDataLst>
      <p:tags r:id="rId1"/>
    </p:custDataLst>
    <p:extLst>
      <p:ext uri="{BB962C8B-B14F-4D97-AF65-F5344CB8AC3E}">
        <p14:creationId xmlns:p14="http://schemas.microsoft.com/office/powerpoint/2010/main" val="251913811"/>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IP Addressing Services</a:t>
            </a:r>
            <a:br>
              <a:rPr lang="en-US" dirty="0">
                <a:latin typeface="Arial" charset="0"/>
              </a:rPr>
            </a:br>
            <a:r>
              <a:rPr lang="en-US" dirty="0">
                <a:latin typeface="Arial" charset="0"/>
              </a:rPr>
              <a:t>DHCP Operation</a:t>
            </a:r>
          </a:p>
        </p:txBody>
      </p:sp>
      <p:sp>
        <p:nvSpPr>
          <p:cNvPr id="4" name="Content Placeholder 3"/>
          <p:cNvSpPr>
            <a:spLocks noGrp="1"/>
          </p:cNvSpPr>
          <p:nvPr>
            <p:ph idx="1"/>
          </p:nvPr>
        </p:nvSpPr>
        <p:spPr>
          <a:xfrm>
            <a:off x="145357" y="798945"/>
            <a:ext cx="4375428" cy="3785934"/>
          </a:xfrm>
        </p:spPr>
        <p:txBody>
          <a:bodyPr/>
          <a:lstStyle/>
          <a:p>
            <a:pPr marL="0" indent="0">
              <a:lnSpc>
                <a:spcPct val="85000"/>
              </a:lnSpc>
              <a:spcBef>
                <a:spcPct val="30000"/>
              </a:spcBef>
              <a:buNone/>
            </a:pPr>
            <a:r>
              <a:rPr lang="en-US" dirty="0"/>
              <a:t>The DHCP Process: </a:t>
            </a:r>
          </a:p>
          <a:p>
            <a:pPr lvl="2">
              <a:lnSpc>
                <a:spcPct val="85000"/>
              </a:lnSpc>
              <a:spcBef>
                <a:spcPct val="30000"/>
              </a:spcBef>
              <a:buFont typeface="Arial" panose="020B0604020202020204" pitchFamily="34" charset="0"/>
              <a:buChar char="•"/>
            </a:pPr>
            <a:r>
              <a:rPr lang="en-US" dirty="0"/>
              <a:t>When an IPv4, DHCP-configured device boots up or connects to the network, the client broadcasts a DHCP discover (DHCPDISCOVER) message to identify any available DHCP servers on the network.</a:t>
            </a:r>
          </a:p>
          <a:p>
            <a:pPr lvl="2">
              <a:lnSpc>
                <a:spcPct val="85000"/>
              </a:lnSpc>
              <a:spcBef>
                <a:spcPct val="30000"/>
              </a:spcBef>
              <a:buFont typeface="Arial" panose="020B0604020202020204" pitchFamily="34" charset="0"/>
              <a:buChar char="•"/>
            </a:pPr>
            <a:r>
              <a:rPr lang="en-US" dirty="0"/>
              <a:t>A DHCP server replies with a DHCP offer (DHCPOFFER) message, which offers a lease to the client. (If a client receives more than one offer due to multiple DHCP servers on the network, it must choose one.)</a:t>
            </a:r>
          </a:p>
          <a:p>
            <a:pPr lvl="2">
              <a:lnSpc>
                <a:spcPct val="85000"/>
              </a:lnSpc>
              <a:spcBef>
                <a:spcPct val="30000"/>
              </a:spcBef>
              <a:buFont typeface="Arial" panose="020B0604020202020204" pitchFamily="34" charset="0"/>
              <a:buChar char="•"/>
            </a:pPr>
            <a:r>
              <a:rPr lang="en-US" dirty="0"/>
              <a:t>The client sends a DHCP request (DHCPREQUEST) message that identifies the explicit server and lease offer that the client is accepting. </a:t>
            </a:r>
          </a:p>
          <a:p>
            <a:pPr lvl="2">
              <a:lnSpc>
                <a:spcPct val="85000"/>
              </a:lnSpc>
              <a:spcBef>
                <a:spcPct val="30000"/>
              </a:spcBef>
              <a:buFont typeface="Arial" panose="020B0604020202020204" pitchFamily="34" charset="0"/>
              <a:buChar char="•"/>
            </a:pPr>
            <a:r>
              <a:rPr lang="en-US" dirty="0"/>
              <a:t>The server then returns a DHCP acknowledgment (DHCPACK) message that acknowledges to the client that the lease has been finalized.</a:t>
            </a:r>
          </a:p>
          <a:p>
            <a:pPr lvl="2">
              <a:lnSpc>
                <a:spcPct val="85000"/>
              </a:lnSpc>
              <a:spcBef>
                <a:spcPct val="30000"/>
              </a:spcBef>
              <a:buFont typeface="Arial" panose="020B0604020202020204" pitchFamily="34" charset="0"/>
              <a:buChar char="•"/>
            </a:pPr>
            <a:r>
              <a:rPr lang="en-US" dirty="0"/>
              <a:t> If the offer is no longer valid, then the selected server responds with a DHCP negative acknowledgment (DHCPNAK) message and the process must begin with a new DHCPDISCOVER message. </a:t>
            </a:r>
          </a:p>
          <a:p>
            <a:pPr lvl="2">
              <a:lnSpc>
                <a:spcPct val="85000"/>
              </a:lnSpc>
              <a:spcBef>
                <a:spcPct val="30000"/>
              </a:spcBef>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9AB8ABD6-260A-A34D-87DA-1EAD407A3F00}"/>
              </a:ext>
            </a:extLst>
          </p:cNvPr>
          <p:cNvSpPr txBox="1"/>
          <p:nvPr/>
        </p:nvSpPr>
        <p:spPr>
          <a:xfrm>
            <a:off x="4757738" y="4007798"/>
            <a:ext cx="4282388" cy="577081"/>
          </a:xfrm>
          <a:prstGeom prst="rect">
            <a:avLst/>
          </a:prstGeom>
          <a:noFill/>
        </p:spPr>
        <p:txBody>
          <a:bodyPr wrap="square" rtlCol="0">
            <a:spAutoFit/>
          </a:bodyPr>
          <a:lstStyle/>
          <a:p>
            <a:r>
              <a:rPr lang="en-US" sz="1050" b="1" dirty="0"/>
              <a:t>Note</a:t>
            </a:r>
            <a:r>
              <a:rPr lang="en-US" sz="1050" dirty="0"/>
              <a:t>: DHCPv6 has a set of messages that is similar to those for DHCPv4. The DHCPv6 messages are SOLICIT, ADVERTISE, INFORMATION REQUEST, and REPLY.</a:t>
            </a:r>
          </a:p>
        </p:txBody>
      </p:sp>
      <p:pic>
        <p:nvPicPr>
          <p:cNvPr id="8" name="Picture 7">
            <a:extLst>
              <a:ext uri="{FF2B5EF4-FFF2-40B4-BE49-F238E27FC236}">
                <a16:creationId xmlns:a16="http://schemas.microsoft.com/office/drawing/2014/main" id="{71902DE9-6AA5-5C43-9687-5CB6EC3552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57738" y="1215726"/>
            <a:ext cx="4149309" cy="2712048"/>
          </a:xfrm>
          <a:prstGeom prst="rect">
            <a:avLst/>
          </a:prstGeom>
        </p:spPr>
      </p:pic>
    </p:spTree>
    <p:custDataLst>
      <p:tags r:id="rId1"/>
    </p:custDataLst>
    <p:extLst>
      <p:ext uri="{BB962C8B-B14F-4D97-AF65-F5344CB8AC3E}">
        <p14:creationId xmlns:p14="http://schemas.microsoft.com/office/powerpoint/2010/main" val="578650258"/>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9144000" cy="810519"/>
          </a:xfrm>
        </p:spPr>
        <p:txBody>
          <a:bodyPr/>
          <a:lstStyle/>
          <a:p>
            <a:r>
              <a:rPr lang="en-US" sz="1600" dirty="0">
                <a:latin typeface="Arial" charset="0"/>
              </a:rPr>
              <a:t>IP Addressing Services</a:t>
            </a:r>
            <a:br>
              <a:rPr lang="en-US" altLang="en-US" dirty="0"/>
            </a:br>
            <a:r>
              <a:rPr lang="en-US" altLang="en-US" dirty="0"/>
              <a:t>Lab – Observe DNS Resolution</a:t>
            </a:r>
          </a:p>
        </p:txBody>
      </p:sp>
      <p:sp>
        <p:nvSpPr>
          <p:cNvPr id="5" name="Rectangle 6">
            <a:extLst>
              <a:ext uri="{FF2B5EF4-FFF2-40B4-BE49-F238E27FC236}">
                <a16:creationId xmlns:a16="http://schemas.microsoft.com/office/drawing/2014/main" id="{90913010-55BD-654E-8C45-7CAB421D7CC5}"/>
              </a:ext>
            </a:extLst>
          </p:cNvPr>
          <p:cNvSpPr>
            <a:spLocks noGrp="1" noChangeArrowheads="1"/>
          </p:cNvSpPr>
          <p:nvPr>
            <p:ph idx="1"/>
          </p:nvPr>
        </p:nvSpPr>
        <p:spPr>
          <a:xfrm>
            <a:off x="179882" y="1034322"/>
            <a:ext cx="8649325" cy="3522688"/>
          </a:xfrm>
        </p:spPr>
        <p:txBody>
          <a:bodyPr/>
          <a:lstStyle/>
          <a:p>
            <a:pPr marL="0" indent="0">
              <a:buNone/>
            </a:pPr>
            <a:r>
              <a:rPr lang="en-US" sz="1800" dirty="0"/>
              <a:t>In this lab, you complete the following objectives: </a:t>
            </a:r>
          </a:p>
          <a:p>
            <a:pPr>
              <a:buFont typeface="Arial" panose="020B0604020202020204" pitchFamily="34" charset="0"/>
              <a:buChar char="•"/>
            </a:pPr>
            <a:r>
              <a:rPr lang="en-US" sz="1800" dirty="0"/>
              <a:t>Observe the DNS Conversion of a URL to an IP Address</a:t>
            </a:r>
          </a:p>
          <a:p>
            <a:pPr>
              <a:buFont typeface="Arial" panose="020B0604020202020204" pitchFamily="34" charset="0"/>
              <a:buChar char="•"/>
            </a:pPr>
            <a:r>
              <a:rPr lang="en-US" sz="1800" dirty="0"/>
              <a:t>Observe DNS Lookup Using the </a:t>
            </a:r>
            <a:r>
              <a:rPr lang="en-US" sz="1800" b="1" dirty="0"/>
              <a:t>nslookup</a:t>
            </a:r>
            <a:r>
              <a:rPr lang="en-US" sz="1800" dirty="0"/>
              <a:t> Command on a Web Site </a:t>
            </a:r>
          </a:p>
          <a:p>
            <a:pPr>
              <a:buFont typeface="Arial" panose="020B0604020202020204" pitchFamily="34" charset="0"/>
              <a:buChar char="•"/>
            </a:pPr>
            <a:r>
              <a:rPr lang="en-US" sz="1800" dirty="0"/>
              <a:t>Observe DNS Lookup Using the </a:t>
            </a:r>
            <a:r>
              <a:rPr lang="en-US" sz="1800" b="1" dirty="0"/>
              <a:t>nslookup</a:t>
            </a:r>
            <a:r>
              <a:rPr lang="en-US" sz="1800" dirty="0"/>
              <a:t> Command on Mail Servers</a:t>
            </a:r>
          </a:p>
        </p:txBody>
      </p:sp>
    </p:spTree>
    <p:custDataLst>
      <p:tags r:id="rId1"/>
    </p:custDataLst>
    <p:extLst>
      <p:ext uri="{BB962C8B-B14F-4D97-AF65-F5344CB8AC3E}">
        <p14:creationId xmlns:p14="http://schemas.microsoft.com/office/powerpoint/2010/main" val="402256783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1547" y="1895430"/>
            <a:ext cx="8160905" cy="1352639"/>
          </a:xfrm>
        </p:spPr>
        <p:txBody>
          <a:bodyPr/>
          <a:lstStyle/>
          <a:p>
            <a:r>
              <a:rPr lang="en-US" dirty="0">
                <a:solidFill>
                  <a:schemeClr val="accent5">
                    <a:lumMod val="40000"/>
                    <a:lumOff val="60000"/>
                  </a:schemeClr>
                </a:solidFill>
              </a:rPr>
              <a:t>15.1 Application, Presentation, and Session</a:t>
            </a:r>
          </a:p>
        </p:txBody>
      </p:sp>
    </p:spTree>
    <p:custDataLst>
      <p:tags r:id="rId1"/>
    </p:custDataLst>
    <p:extLst>
      <p:ext uri="{BB962C8B-B14F-4D97-AF65-F5344CB8AC3E}">
        <p14:creationId xmlns:p14="http://schemas.microsoft.com/office/powerpoint/2010/main" val="673099643"/>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849120"/>
            <a:ext cx="8280314" cy="868680"/>
          </a:xfrm>
        </p:spPr>
        <p:txBody>
          <a:bodyPr/>
          <a:lstStyle/>
          <a:p>
            <a:r>
              <a:rPr lang="en-US" dirty="0">
                <a:solidFill>
                  <a:schemeClr val="accent5">
                    <a:lumMod val="40000"/>
                    <a:lumOff val="60000"/>
                  </a:schemeClr>
                </a:solidFill>
              </a:rPr>
              <a:t>15.5 File Sharing Services</a:t>
            </a:r>
          </a:p>
        </p:txBody>
      </p:sp>
    </p:spTree>
    <p:custDataLst>
      <p:tags r:id="rId1"/>
    </p:custDataLst>
    <p:extLst>
      <p:ext uri="{BB962C8B-B14F-4D97-AF65-F5344CB8AC3E}">
        <p14:creationId xmlns:p14="http://schemas.microsoft.com/office/powerpoint/2010/main" val="1896760256"/>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File Sharing Services</a:t>
            </a:r>
            <a:br>
              <a:rPr lang="en-US" dirty="0">
                <a:latin typeface="Arial" charset="0"/>
              </a:rPr>
            </a:br>
            <a:r>
              <a:rPr lang="en-US" dirty="0">
                <a:latin typeface="Arial" charset="0"/>
              </a:rPr>
              <a:t>File Transfer Protocol</a:t>
            </a:r>
          </a:p>
        </p:txBody>
      </p:sp>
      <p:sp>
        <p:nvSpPr>
          <p:cNvPr id="4" name="Content Placeholder 3"/>
          <p:cNvSpPr>
            <a:spLocks noGrp="1"/>
          </p:cNvSpPr>
          <p:nvPr>
            <p:ph idx="1"/>
          </p:nvPr>
        </p:nvSpPr>
        <p:spPr>
          <a:xfrm>
            <a:off x="145357" y="845389"/>
            <a:ext cx="8853286" cy="757551"/>
          </a:xfrm>
        </p:spPr>
        <p:txBody>
          <a:bodyPr/>
          <a:lstStyle/>
          <a:p>
            <a:pPr marL="0" indent="0">
              <a:buNone/>
            </a:pPr>
            <a:r>
              <a:rPr lang="en-US" sz="1600" dirty="0"/>
              <a:t>FTP was developed to allow for data transfers between a client and a server. An FTP client is an application which runs on a computer that is being used to push and pull data from an FTP server.</a:t>
            </a:r>
          </a:p>
        </p:txBody>
      </p:sp>
      <p:sp>
        <p:nvSpPr>
          <p:cNvPr id="3" name="TextBox 2">
            <a:extLst>
              <a:ext uri="{FF2B5EF4-FFF2-40B4-BE49-F238E27FC236}">
                <a16:creationId xmlns:a16="http://schemas.microsoft.com/office/drawing/2014/main" id="{29E91E5B-4914-9147-A6A1-717B5A557658}"/>
              </a:ext>
            </a:extLst>
          </p:cNvPr>
          <p:cNvSpPr txBox="1"/>
          <p:nvPr/>
        </p:nvSpPr>
        <p:spPr>
          <a:xfrm>
            <a:off x="4395616" y="1666806"/>
            <a:ext cx="4494726" cy="3308598"/>
          </a:xfrm>
          <a:prstGeom prst="rect">
            <a:avLst/>
          </a:prstGeom>
          <a:noFill/>
        </p:spPr>
        <p:txBody>
          <a:bodyPr wrap="square" rtlCol="0">
            <a:spAutoFit/>
          </a:bodyPr>
          <a:lstStyle/>
          <a:p>
            <a:pPr>
              <a:spcAft>
                <a:spcPts val="600"/>
              </a:spcAft>
            </a:pPr>
            <a:r>
              <a:rPr lang="en-US" sz="1500" b="1" dirty="0"/>
              <a:t>Step 1 - </a:t>
            </a:r>
            <a:r>
              <a:rPr lang="en-US" sz="1500" dirty="0"/>
              <a:t>The client establishes the first connection to the server for control traffic using TCP port 21. The traffic consists of client commands and server replies.</a:t>
            </a:r>
          </a:p>
          <a:p>
            <a:pPr>
              <a:spcAft>
                <a:spcPts val="600"/>
              </a:spcAft>
            </a:pPr>
            <a:r>
              <a:rPr lang="en-US" sz="1500" b="1" dirty="0"/>
              <a:t>Step 2 - </a:t>
            </a:r>
            <a:r>
              <a:rPr lang="en-US" sz="1500" dirty="0"/>
              <a:t>The client establishes the second connection to the server for the actual data transfer using TCP port 20. This connection is created every time there is data to be transferred.</a:t>
            </a:r>
          </a:p>
          <a:p>
            <a:pPr>
              <a:spcAft>
                <a:spcPts val="600"/>
              </a:spcAft>
            </a:pPr>
            <a:r>
              <a:rPr lang="en-US" sz="1500" b="1" dirty="0"/>
              <a:t>Step 3 - </a:t>
            </a:r>
            <a:r>
              <a:rPr lang="en-US" sz="1500" dirty="0"/>
              <a:t>The data transfer can happen in either direction. The client can download (pull) data from the server, or the client can upload (push) data to the server.</a:t>
            </a:r>
          </a:p>
          <a:p>
            <a:endParaRPr lang="en-US" sz="1400" dirty="0"/>
          </a:p>
        </p:txBody>
      </p:sp>
      <p:pic>
        <p:nvPicPr>
          <p:cNvPr id="2" name="Picture 1">
            <a:extLst>
              <a:ext uri="{FF2B5EF4-FFF2-40B4-BE49-F238E27FC236}">
                <a16:creationId xmlns:a16="http://schemas.microsoft.com/office/drawing/2014/main" id="{6C01A4A1-4776-9843-BC09-6E05F45C8A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3658" y="1968844"/>
            <a:ext cx="3935896" cy="2571750"/>
          </a:xfrm>
          <a:prstGeom prst="rect">
            <a:avLst/>
          </a:prstGeom>
        </p:spPr>
      </p:pic>
    </p:spTree>
    <p:custDataLst>
      <p:tags r:id="rId1"/>
    </p:custDataLst>
    <p:extLst>
      <p:ext uri="{BB962C8B-B14F-4D97-AF65-F5344CB8AC3E}">
        <p14:creationId xmlns:p14="http://schemas.microsoft.com/office/powerpoint/2010/main" val="801996907"/>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File Sharing Services</a:t>
            </a:r>
            <a:br>
              <a:rPr lang="en-US" dirty="0">
                <a:latin typeface="Arial" charset="0"/>
              </a:rPr>
            </a:br>
            <a:r>
              <a:rPr lang="en-US" dirty="0">
                <a:latin typeface="Arial" charset="0"/>
              </a:rPr>
              <a:t>Server Message Block</a:t>
            </a:r>
          </a:p>
        </p:txBody>
      </p:sp>
      <p:sp>
        <p:nvSpPr>
          <p:cNvPr id="4" name="Content Placeholder 3"/>
          <p:cNvSpPr>
            <a:spLocks noGrp="1"/>
          </p:cNvSpPr>
          <p:nvPr>
            <p:ph idx="1"/>
          </p:nvPr>
        </p:nvSpPr>
        <p:spPr>
          <a:xfrm>
            <a:off x="155517" y="798944"/>
            <a:ext cx="4411993" cy="3693972"/>
          </a:xfrm>
        </p:spPr>
        <p:txBody>
          <a:bodyPr/>
          <a:lstStyle/>
          <a:p>
            <a:pPr marL="0" indent="0">
              <a:lnSpc>
                <a:spcPct val="85000"/>
              </a:lnSpc>
              <a:spcBef>
                <a:spcPct val="30000"/>
              </a:spcBef>
              <a:buNone/>
            </a:pPr>
            <a:r>
              <a:rPr lang="en-US" dirty="0"/>
              <a:t>The Server Message Block (SMB) is a client/server, request-response file sharing protocol. Servers can make their own resources available to clients on the network.</a:t>
            </a:r>
          </a:p>
          <a:p>
            <a:pPr marL="0" indent="0">
              <a:buNone/>
            </a:pPr>
            <a:r>
              <a:rPr lang="en-US" dirty="0"/>
              <a:t>Three functions of SMB messages:</a:t>
            </a:r>
          </a:p>
          <a:p>
            <a:pPr lvl="2">
              <a:buFont typeface="Arial" panose="020B0604020202020204" pitchFamily="34" charset="0"/>
              <a:buChar char="•"/>
            </a:pPr>
            <a:r>
              <a:rPr lang="en-US" sz="1500" dirty="0"/>
              <a:t>Start, authenticate, and terminate sessions</a:t>
            </a:r>
          </a:p>
          <a:p>
            <a:pPr lvl="2">
              <a:buFont typeface="Arial" panose="020B0604020202020204" pitchFamily="34" charset="0"/>
              <a:buChar char="•"/>
            </a:pPr>
            <a:r>
              <a:rPr lang="en-US" sz="1500" dirty="0"/>
              <a:t>Control file and printer access</a:t>
            </a:r>
          </a:p>
          <a:p>
            <a:pPr lvl="2">
              <a:buFont typeface="Arial" panose="020B0604020202020204" pitchFamily="34" charset="0"/>
              <a:buChar char="•"/>
            </a:pPr>
            <a:r>
              <a:rPr lang="en-US" sz="1500" dirty="0"/>
              <a:t>Allow an application to send or receive messages to or from another device</a:t>
            </a:r>
          </a:p>
          <a:p>
            <a:pPr marL="0" indent="0">
              <a:buNone/>
            </a:pPr>
            <a:r>
              <a:rPr lang="en-US" dirty="0"/>
              <a:t>Unlike the file sharing supported by FTP, clients establish a long-term connection to servers. After the connection is established, the user of the client can access the resources on the server as though the resource is local to the client host.</a:t>
            </a:r>
          </a:p>
          <a:p>
            <a:pPr>
              <a:lnSpc>
                <a:spcPct val="85000"/>
              </a:lnSpc>
              <a:spcBef>
                <a:spcPct val="30000"/>
              </a:spcBef>
              <a:buFont typeface="Arial" panose="020B0604020202020204" pitchFamily="34" charset="0"/>
              <a:buChar char="•"/>
            </a:pPr>
            <a:endParaRPr lang="en-US" dirty="0"/>
          </a:p>
          <a:p>
            <a:pPr>
              <a:lnSpc>
                <a:spcPct val="85000"/>
              </a:lnSpc>
              <a:spcBef>
                <a:spcPct val="30000"/>
              </a:spcBef>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9E51335B-21F7-D54D-9B20-7FC8D74A01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64910" y="1316218"/>
            <a:ext cx="3689008" cy="2511064"/>
          </a:xfrm>
          <a:prstGeom prst="rect">
            <a:avLst/>
          </a:prstGeom>
        </p:spPr>
      </p:pic>
    </p:spTree>
    <p:custDataLst>
      <p:tags r:id="rId1"/>
    </p:custDataLst>
    <p:extLst>
      <p:ext uri="{BB962C8B-B14F-4D97-AF65-F5344CB8AC3E}">
        <p14:creationId xmlns:p14="http://schemas.microsoft.com/office/powerpoint/2010/main" val="3906801152"/>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Module Practice and Quiz</a:t>
            </a:r>
            <a:br>
              <a:rPr lang="en-US" dirty="0">
                <a:latin typeface="Arial" charset="0"/>
              </a:rPr>
            </a:br>
            <a:r>
              <a:rPr lang="en-US" dirty="0">
                <a:latin typeface="Arial" charset="0"/>
              </a:rPr>
              <a:t>What did I learn in this module?</a:t>
            </a:r>
          </a:p>
        </p:txBody>
      </p:sp>
      <p:sp>
        <p:nvSpPr>
          <p:cNvPr id="4" name="Content Placeholder 3"/>
          <p:cNvSpPr>
            <a:spLocks noGrp="1"/>
          </p:cNvSpPr>
          <p:nvPr>
            <p:ph idx="1"/>
          </p:nvPr>
        </p:nvSpPr>
        <p:spPr>
          <a:xfrm>
            <a:off x="145357" y="798943"/>
            <a:ext cx="8709276" cy="3923527"/>
          </a:xfrm>
        </p:spPr>
        <p:txBody>
          <a:bodyPr/>
          <a:lstStyle/>
          <a:p>
            <a:pPr>
              <a:lnSpc>
                <a:spcPct val="85000"/>
              </a:lnSpc>
              <a:spcBef>
                <a:spcPct val="30000"/>
              </a:spcBef>
              <a:buFont typeface="Arial" panose="020B0604020202020204" pitchFamily="34" charset="0"/>
              <a:buChar char="•"/>
            </a:pPr>
            <a:r>
              <a:rPr lang="en-US" sz="1250" dirty="0"/>
              <a:t>Application layer protocols are used to exchange data between programs running on the source and destination hosts. The presentation layer has three primary functions: formatting, or presenting data, compressing data, and encrypting data for transmission and decrypting data upon receipt. The session layer creates and maintains dialogs between source and destination applications. </a:t>
            </a:r>
          </a:p>
          <a:p>
            <a:pPr>
              <a:lnSpc>
                <a:spcPct val="85000"/>
              </a:lnSpc>
              <a:spcBef>
                <a:spcPct val="30000"/>
              </a:spcBef>
              <a:buFont typeface="Arial" panose="020B0604020202020204" pitchFamily="34" charset="0"/>
              <a:buChar char="•"/>
            </a:pPr>
            <a:r>
              <a:rPr lang="en-US" sz="1250" dirty="0"/>
              <a:t>In the client/server model, the device requesting the information is called a client and the device responding to the request is called a server. </a:t>
            </a:r>
          </a:p>
          <a:p>
            <a:pPr>
              <a:lnSpc>
                <a:spcPct val="85000"/>
              </a:lnSpc>
              <a:spcBef>
                <a:spcPct val="30000"/>
              </a:spcBef>
              <a:buFont typeface="Arial" panose="020B0604020202020204" pitchFamily="34" charset="0"/>
              <a:buChar char="•"/>
            </a:pPr>
            <a:r>
              <a:rPr lang="en-US" sz="1250" dirty="0"/>
              <a:t>In a P2P network, two or more computers are connected via a network and can share resources without having a dedicated server.</a:t>
            </a:r>
          </a:p>
          <a:p>
            <a:pPr>
              <a:lnSpc>
                <a:spcPct val="85000"/>
              </a:lnSpc>
              <a:spcBef>
                <a:spcPct val="30000"/>
              </a:spcBef>
              <a:buFont typeface="Arial" panose="020B0604020202020204" pitchFamily="34" charset="0"/>
              <a:buChar char="•"/>
            </a:pPr>
            <a:r>
              <a:rPr lang="en-US" sz="1250" dirty="0"/>
              <a:t>The three common HTTP message types are GET, POST, and PUT.  </a:t>
            </a:r>
          </a:p>
          <a:p>
            <a:pPr>
              <a:lnSpc>
                <a:spcPct val="85000"/>
              </a:lnSpc>
              <a:spcBef>
                <a:spcPct val="30000"/>
              </a:spcBef>
              <a:buFont typeface="Arial" panose="020B0604020202020204" pitchFamily="34" charset="0"/>
              <a:buChar char="•"/>
            </a:pPr>
            <a:r>
              <a:rPr lang="en-US" sz="1250" dirty="0"/>
              <a:t>Email supports three separate protocols for operation: SMTP, POP, and IMAP.</a:t>
            </a:r>
          </a:p>
          <a:p>
            <a:pPr>
              <a:lnSpc>
                <a:spcPct val="85000"/>
              </a:lnSpc>
              <a:spcBef>
                <a:spcPct val="30000"/>
              </a:spcBef>
              <a:buFont typeface="Arial" panose="020B0604020202020204" pitchFamily="34" charset="0"/>
              <a:buChar char="•"/>
            </a:pPr>
            <a:r>
              <a:rPr lang="en-US" sz="1250" dirty="0"/>
              <a:t>DNS protocol matches resource names with the required numeric network address. </a:t>
            </a:r>
          </a:p>
          <a:p>
            <a:pPr>
              <a:lnSpc>
                <a:spcPct val="85000"/>
              </a:lnSpc>
              <a:spcBef>
                <a:spcPct val="30000"/>
              </a:spcBef>
              <a:buFont typeface="Arial" panose="020B0604020202020204" pitchFamily="34" charset="0"/>
              <a:buChar char="•"/>
            </a:pPr>
            <a:r>
              <a:rPr lang="en-US" sz="1250" dirty="0"/>
              <a:t>DHCP for IPv4 service automates the assignment of IPv4 addresses, subnet masks, gateways, and other IPv4 networking parameters. The DHCPv6 messages are SOLICIT, ADVERTISE, INFORMATION REQUEST, and REPLY.</a:t>
            </a:r>
          </a:p>
          <a:p>
            <a:pPr>
              <a:lnSpc>
                <a:spcPct val="85000"/>
              </a:lnSpc>
              <a:spcBef>
                <a:spcPct val="30000"/>
              </a:spcBef>
              <a:buFont typeface="Arial" panose="020B0604020202020204" pitchFamily="34" charset="0"/>
              <a:buChar char="•"/>
            </a:pPr>
            <a:r>
              <a:rPr lang="en-US" sz="1250" dirty="0"/>
              <a:t>An FTP client is an application which runs on a computer that is being used to push and pull data from an FTP server. </a:t>
            </a:r>
          </a:p>
          <a:p>
            <a:pPr>
              <a:lnSpc>
                <a:spcPct val="85000"/>
              </a:lnSpc>
              <a:spcBef>
                <a:spcPct val="30000"/>
              </a:spcBef>
              <a:buFont typeface="Arial" panose="020B0604020202020204" pitchFamily="34" charset="0"/>
              <a:buChar char="•"/>
            </a:pPr>
            <a:r>
              <a:rPr lang="en-US" sz="1250" dirty="0"/>
              <a:t>Three functions of SMB messages: start, authenticate, and terminate sessions, control file and printer access, and allow an application to send or receive messages to or from another device. </a:t>
            </a:r>
          </a:p>
          <a:p>
            <a:pPr>
              <a:lnSpc>
                <a:spcPct val="85000"/>
              </a:lnSpc>
              <a:spcBef>
                <a:spcPct val="30000"/>
              </a:spcBef>
            </a:pPr>
            <a:endParaRPr lang="en-US" sz="1200" dirty="0"/>
          </a:p>
          <a:p>
            <a:pPr>
              <a:lnSpc>
                <a:spcPct val="85000"/>
              </a:lnSpc>
              <a:spcBef>
                <a:spcPct val="30000"/>
              </a:spcBef>
            </a:pPr>
            <a:endParaRPr lang="en-US" sz="1200" dirty="0"/>
          </a:p>
          <a:p>
            <a:pPr>
              <a:lnSpc>
                <a:spcPct val="85000"/>
              </a:lnSpc>
              <a:spcBef>
                <a:spcPct val="30000"/>
              </a:spcBef>
            </a:pPr>
            <a:endParaRPr lang="en-US" sz="1200" dirty="0"/>
          </a:p>
          <a:p>
            <a:pPr>
              <a:lnSpc>
                <a:spcPct val="85000"/>
              </a:lnSpc>
              <a:spcBef>
                <a:spcPct val="30000"/>
              </a:spcBef>
            </a:pPr>
            <a:endParaRPr lang="en-US" sz="1200" dirty="0"/>
          </a:p>
        </p:txBody>
      </p:sp>
    </p:spTree>
    <p:custDataLst>
      <p:tags r:id="rId1"/>
    </p:custDataLst>
    <p:extLst>
      <p:ext uri="{BB962C8B-B14F-4D97-AF65-F5344CB8AC3E}">
        <p14:creationId xmlns:p14="http://schemas.microsoft.com/office/powerpoint/2010/main" val="2548999575"/>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1" y="41394"/>
            <a:ext cx="9144000" cy="609056"/>
          </a:xfrm>
        </p:spPr>
        <p:txBody>
          <a:bodyPr/>
          <a:lstStyle/>
          <a:p>
            <a:pPr eaLnBrk="1" hangingPunct="1"/>
            <a:r>
              <a:rPr lang="en-US" sz="1600" dirty="0">
                <a:latin typeface="Arial" charset="0"/>
              </a:rPr>
              <a:t>Module 15 : Application Layer</a:t>
            </a:r>
            <a:br>
              <a:rPr lang="en-US" dirty="0">
                <a:latin typeface="Arial" charset="0"/>
              </a:rPr>
            </a:br>
            <a:r>
              <a:rPr lang="en-US" dirty="0">
                <a:latin typeface="Arial" charset="0"/>
              </a:rPr>
              <a:t>New Terms and Commands</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673865833"/>
              </p:ext>
            </p:extLst>
          </p:nvPr>
        </p:nvGraphicFramePr>
        <p:xfrm>
          <a:off x="977602" y="702310"/>
          <a:ext cx="7188796" cy="3632183"/>
        </p:xfrm>
        <a:graphic>
          <a:graphicData uri="http://schemas.openxmlformats.org/drawingml/2006/table">
            <a:tbl>
              <a:tblPr firstRow="1" bandRow="1">
                <a:tableStyleId>{F5AB1C69-6EDB-4FF4-983F-18BD219EF322}</a:tableStyleId>
              </a:tblPr>
              <a:tblGrid>
                <a:gridCol w="3490226">
                  <a:extLst>
                    <a:ext uri="{9D8B030D-6E8A-4147-A177-3AD203B41FA5}">
                      <a16:colId xmlns:a16="http://schemas.microsoft.com/office/drawing/2014/main" val="2731093094"/>
                    </a:ext>
                  </a:extLst>
                </a:gridCol>
                <a:gridCol w="3698570">
                  <a:extLst>
                    <a:ext uri="{9D8B030D-6E8A-4147-A177-3AD203B41FA5}">
                      <a16:colId xmlns:a16="http://schemas.microsoft.com/office/drawing/2014/main" val="2353496225"/>
                    </a:ext>
                  </a:extLst>
                </a:gridCol>
              </a:tblGrid>
              <a:tr h="3632183">
                <a:tc>
                  <a:txBody>
                    <a:bodyPr/>
                    <a:lstStyle/>
                    <a:p>
                      <a:pPr marL="173038" indent="-173038">
                        <a:spcBef>
                          <a:spcPts val="200"/>
                        </a:spcBef>
                        <a:spcAft>
                          <a:spcPts val="200"/>
                        </a:spcAft>
                        <a:buFont typeface="Arial" panose="020B0604020202020204" pitchFamily="34" charset="0"/>
                        <a:buChar char="•"/>
                      </a:pPr>
                      <a:r>
                        <a:rPr lang="en-US" b="0" dirty="0">
                          <a:solidFill>
                            <a:schemeClr val="tx1"/>
                          </a:solidFill>
                          <a:latin typeface="+mn-lt"/>
                        </a:rPr>
                        <a:t>Application Layer</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Presentation Layer</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Session Layer</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Client-server model</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Peer-to-peer</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Uniform Resource Locator (URL)</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Uniform Resource Identifiers (URI)</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HTTP/HTTPS</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GET</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POST</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PUT</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SMTP</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POP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b="0" dirty="0">
                          <a:solidFill>
                            <a:schemeClr val="tx1"/>
                          </a:solidFill>
                          <a:latin typeface="+mn-lt"/>
                        </a:rPr>
                        <a:t>IMAP</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Domain Name Service (DNS)</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Fully-Qualified Domain Names (FQDNs)</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nslookup</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Dynamic Host Configuration Protocol (DHCP)</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DHCPDISCOVER</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DHCPOFFER</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DHCPREQUEST</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DHCPACK</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File Transfer Protocol (FTP)</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Server Message Block (SMB)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0795013"/>
                  </a:ext>
                </a:extLst>
              </a:tr>
            </a:tbl>
          </a:graphicData>
        </a:graphic>
      </p:graphicFrame>
    </p:spTree>
    <p:custDataLst>
      <p:tags r:id="rId1"/>
    </p:custDataLst>
    <p:extLst>
      <p:ext uri="{BB962C8B-B14F-4D97-AF65-F5344CB8AC3E}">
        <p14:creationId xmlns:p14="http://schemas.microsoft.com/office/powerpoint/2010/main" val="3271745509"/>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Application, Presentation, and Session</a:t>
            </a:r>
            <a:br>
              <a:rPr lang="en-US" altLang="en-US" dirty="0"/>
            </a:br>
            <a:r>
              <a:rPr lang="en-US" altLang="en-US" dirty="0"/>
              <a:t>Application Layer</a:t>
            </a:r>
          </a:p>
        </p:txBody>
      </p:sp>
      <p:sp>
        <p:nvSpPr>
          <p:cNvPr id="8195" name="Rectangle 6"/>
          <p:cNvSpPr>
            <a:spLocks noGrp="1" noChangeArrowheads="1"/>
          </p:cNvSpPr>
          <p:nvPr>
            <p:ph idx="1"/>
          </p:nvPr>
        </p:nvSpPr>
        <p:spPr>
          <a:xfrm>
            <a:off x="144065" y="888396"/>
            <a:ext cx="3950857" cy="3284359"/>
          </a:xfrm>
        </p:spPr>
        <p:txBody>
          <a:bodyPr/>
          <a:lstStyle/>
          <a:p>
            <a:pPr>
              <a:buFont typeface="Arial" panose="020B0604020202020204" pitchFamily="34" charset="0"/>
              <a:buChar char="•"/>
            </a:pPr>
            <a:r>
              <a:rPr lang="en-US" dirty="0"/>
              <a:t>The upper three layers of the OSI model (application, presentation, and session) define functions of the TCP/IP application layer.</a:t>
            </a:r>
          </a:p>
          <a:p>
            <a:pPr>
              <a:buFont typeface="Arial" panose="020B0604020202020204" pitchFamily="34" charset="0"/>
              <a:buChar char="•"/>
            </a:pPr>
            <a:r>
              <a:rPr lang="en-US" dirty="0"/>
              <a:t>The application layer provides the interface between the applications used to communicate, and the underlying network over which messages are transmitted.</a:t>
            </a:r>
          </a:p>
          <a:p>
            <a:pPr>
              <a:buFont typeface="Arial" panose="020B0604020202020204" pitchFamily="34" charset="0"/>
              <a:buChar char="•"/>
            </a:pPr>
            <a:r>
              <a:rPr lang="en-US" dirty="0"/>
              <a:t>Some of the most widely known application layer protocols include HTTP, FTP, TFTP, IMAP and DNS.</a:t>
            </a:r>
            <a:endParaRPr lang="en-US" altLang="ja-JP" dirty="0"/>
          </a:p>
        </p:txBody>
      </p:sp>
      <p:pic>
        <p:nvPicPr>
          <p:cNvPr id="3" name="Picture 2">
            <a:extLst>
              <a:ext uri="{FF2B5EF4-FFF2-40B4-BE49-F238E27FC236}">
                <a16:creationId xmlns:a16="http://schemas.microsoft.com/office/drawing/2014/main" id="{CBD5F2B3-CD4D-C44D-9149-650EFF8022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94922" y="798944"/>
            <a:ext cx="4800600" cy="3061345"/>
          </a:xfrm>
          <a:prstGeom prst="rect">
            <a:avLst/>
          </a:prstGeom>
        </p:spPr>
      </p:pic>
    </p:spTree>
    <p:custDataLst>
      <p:tags r:id="rId1"/>
    </p:custDataLst>
    <p:extLst>
      <p:ext uri="{BB962C8B-B14F-4D97-AF65-F5344CB8AC3E}">
        <p14:creationId xmlns:p14="http://schemas.microsoft.com/office/powerpoint/2010/main" val="49223303"/>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Application, Presentation, and Session</a:t>
            </a:r>
            <a:br>
              <a:rPr lang="en-US" altLang="en-US" dirty="0"/>
            </a:br>
            <a:r>
              <a:rPr lang="en-US" altLang="en-US" dirty="0"/>
              <a:t>Presentation and Session Layer</a:t>
            </a:r>
          </a:p>
        </p:txBody>
      </p:sp>
      <p:sp>
        <p:nvSpPr>
          <p:cNvPr id="8195" name="Rectangle 6"/>
          <p:cNvSpPr>
            <a:spLocks noGrp="1" noChangeArrowheads="1"/>
          </p:cNvSpPr>
          <p:nvPr>
            <p:ph idx="1"/>
          </p:nvPr>
        </p:nvSpPr>
        <p:spPr>
          <a:xfrm>
            <a:off x="145356" y="798944"/>
            <a:ext cx="4317532" cy="3806612"/>
          </a:xfrm>
        </p:spPr>
        <p:txBody>
          <a:bodyPr/>
          <a:lstStyle/>
          <a:p>
            <a:pPr marL="0" indent="0">
              <a:buNone/>
            </a:pPr>
            <a:r>
              <a:rPr lang="en-US" sz="1400" dirty="0"/>
              <a:t>The presentation layer has three primary functions:</a:t>
            </a:r>
          </a:p>
          <a:p>
            <a:pPr lvl="2">
              <a:buFont typeface="Arial" panose="020B0604020202020204" pitchFamily="34" charset="0"/>
              <a:buChar char="•"/>
            </a:pPr>
            <a:r>
              <a:rPr lang="en-US" sz="1400" dirty="0"/>
              <a:t>Formatting, or presenting, data at the source device into a compatible format for receipt by the destination device</a:t>
            </a:r>
          </a:p>
          <a:p>
            <a:pPr lvl="2">
              <a:buFont typeface="Arial" panose="020B0604020202020204" pitchFamily="34" charset="0"/>
              <a:buChar char="•"/>
            </a:pPr>
            <a:r>
              <a:rPr lang="en-US" sz="1400" dirty="0"/>
              <a:t>Compressing data in a way that can be decompressed by the destination device</a:t>
            </a:r>
          </a:p>
          <a:p>
            <a:pPr lvl="2">
              <a:buFont typeface="Arial" panose="020B0604020202020204" pitchFamily="34" charset="0"/>
              <a:buChar char="•"/>
            </a:pPr>
            <a:r>
              <a:rPr lang="en-US" sz="1400" dirty="0"/>
              <a:t>Encrypting data for transmission and decrypting data upon receipt</a:t>
            </a:r>
          </a:p>
          <a:p>
            <a:pPr marL="0" indent="0">
              <a:buNone/>
            </a:pPr>
            <a:r>
              <a:rPr lang="en-US" sz="1400" dirty="0"/>
              <a:t>The session layer functions:</a:t>
            </a:r>
          </a:p>
          <a:p>
            <a:pPr lvl="3">
              <a:buFont typeface="Arial" panose="020B0604020202020204" pitchFamily="34" charset="0"/>
              <a:buChar char="•"/>
            </a:pPr>
            <a:r>
              <a:rPr lang="en-US" sz="1400" dirty="0"/>
              <a:t>It creates and maintains dialogs between source and destination applications. </a:t>
            </a:r>
          </a:p>
          <a:p>
            <a:pPr lvl="3">
              <a:buFont typeface="Arial" panose="020B0604020202020204" pitchFamily="34" charset="0"/>
              <a:buChar char="•"/>
            </a:pPr>
            <a:r>
              <a:rPr lang="en-US" sz="1400" dirty="0"/>
              <a:t>It handles the exchange of information to initiate dialogs, keep them active, and to restart sessions that are disrupted or idle for a long period of time.</a:t>
            </a:r>
          </a:p>
        </p:txBody>
      </p:sp>
      <p:pic>
        <p:nvPicPr>
          <p:cNvPr id="3" name="Picture 2">
            <a:extLst>
              <a:ext uri="{FF2B5EF4-FFF2-40B4-BE49-F238E27FC236}">
                <a16:creationId xmlns:a16="http://schemas.microsoft.com/office/drawing/2014/main" id="{644F26E1-C4D9-4741-B3D4-5D7EEC2625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62888" y="1367405"/>
            <a:ext cx="4419694" cy="2633899"/>
          </a:xfrm>
          <a:prstGeom prst="rect">
            <a:avLst/>
          </a:prstGeom>
        </p:spPr>
      </p:pic>
    </p:spTree>
    <p:custDataLst>
      <p:tags r:id="rId1"/>
    </p:custDataLst>
    <p:extLst>
      <p:ext uri="{BB962C8B-B14F-4D97-AF65-F5344CB8AC3E}">
        <p14:creationId xmlns:p14="http://schemas.microsoft.com/office/powerpoint/2010/main" val="2638466440"/>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Application, Presentation, and Session</a:t>
            </a:r>
            <a:br>
              <a:rPr lang="en-US" altLang="en-US" dirty="0"/>
            </a:br>
            <a:r>
              <a:rPr lang="en-US" altLang="en-US" dirty="0"/>
              <a:t>TCP/IP Application Layer Protocols</a:t>
            </a:r>
          </a:p>
        </p:txBody>
      </p:sp>
      <p:sp>
        <p:nvSpPr>
          <p:cNvPr id="8195" name="Rectangle 6"/>
          <p:cNvSpPr>
            <a:spLocks noGrp="1" noChangeArrowheads="1"/>
          </p:cNvSpPr>
          <p:nvPr>
            <p:ph idx="1"/>
          </p:nvPr>
        </p:nvSpPr>
        <p:spPr>
          <a:xfrm>
            <a:off x="145357" y="925513"/>
            <a:ext cx="8483488" cy="1791929"/>
          </a:xfrm>
        </p:spPr>
        <p:txBody>
          <a:bodyPr/>
          <a:lstStyle/>
          <a:p>
            <a:pPr>
              <a:spcAft>
                <a:spcPts val="100"/>
              </a:spcAft>
              <a:buFont typeface="Arial" panose="020B0604020202020204" pitchFamily="34" charset="0"/>
              <a:buChar char="•"/>
            </a:pPr>
            <a:r>
              <a:rPr lang="en-US" dirty="0"/>
              <a:t>The TCP/IP application protocols specify the format and control information necessary for many common internet communication functions.</a:t>
            </a:r>
          </a:p>
          <a:p>
            <a:pPr>
              <a:spcAft>
                <a:spcPts val="100"/>
              </a:spcAft>
              <a:buFont typeface="Arial" panose="020B0604020202020204" pitchFamily="34" charset="0"/>
              <a:buChar char="•"/>
            </a:pPr>
            <a:r>
              <a:rPr lang="en-US" dirty="0"/>
              <a:t>Application layer protocols are used by both the source and destination devices during a communication session. </a:t>
            </a:r>
          </a:p>
          <a:p>
            <a:pPr>
              <a:spcAft>
                <a:spcPts val="100"/>
              </a:spcAft>
              <a:buFont typeface="Arial" panose="020B0604020202020204" pitchFamily="34" charset="0"/>
              <a:buChar char="•"/>
            </a:pPr>
            <a:r>
              <a:rPr lang="en-US" dirty="0"/>
              <a:t>For the communications to be successful, the application layer protocols that are implemented on the source and destination host must be compatible.</a:t>
            </a:r>
          </a:p>
        </p:txBody>
      </p:sp>
      <p:sp>
        <p:nvSpPr>
          <p:cNvPr id="2" name="TextBox 1">
            <a:extLst>
              <a:ext uri="{FF2B5EF4-FFF2-40B4-BE49-F238E27FC236}">
                <a16:creationId xmlns:a16="http://schemas.microsoft.com/office/drawing/2014/main" id="{BFA33B45-7E2E-C844-B75C-0C283F5D9945}"/>
              </a:ext>
            </a:extLst>
          </p:cNvPr>
          <p:cNvSpPr txBox="1"/>
          <p:nvPr/>
        </p:nvSpPr>
        <p:spPr>
          <a:xfrm>
            <a:off x="145357" y="2844011"/>
            <a:ext cx="2778148" cy="1877437"/>
          </a:xfrm>
          <a:prstGeom prst="rect">
            <a:avLst/>
          </a:prstGeom>
          <a:noFill/>
        </p:spPr>
        <p:txBody>
          <a:bodyPr wrap="square" rtlCol="0">
            <a:spAutoFit/>
          </a:bodyPr>
          <a:lstStyle/>
          <a:p>
            <a:r>
              <a:rPr lang="en-US" sz="1400" b="1" dirty="0"/>
              <a:t>Name System</a:t>
            </a:r>
            <a:endParaRPr lang="en-US" sz="1400" dirty="0"/>
          </a:p>
          <a:p>
            <a:r>
              <a:rPr lang="en-US" sz="1400" b="1" dirty="0"/>
              <a:t>DNS - Domain Name System (or Service)</a:t>
            </a:r>
            <a:endParaRPr lang="en-US" sz="1400" dirty="0"/>
          </a:p>
          <a:p>
            <a:pPr marL="285750" indent="-285750">
              <a:buFont typeface="Arial" panose="020B0604020202020204" pitchFamily="34" charset="0"/>
              <a:buChar char="•"/>
            </a:pPr>
            <a:r>
              <a:rPr lang="en-US" sz="1400" dirty="0"/>
              <a:t>TCP, UDP client 53</a:t>
            </a:r>
          </a:p>
          <a:p>
            <a:pPr marL="285750" indent="-285750">
              <a:buFont typeface="Arial" panose="020B0604020202020204" pitchFamily="34" charset="0"/>
              <a:buChar char="•"/>
            </a:pPr>
            <a:r>
              <a:rPr lang="en-US" sz="1400" dirty="0"/>
              <a:t>Translates domain names, such as cisco.com, into IP addresses.</a:t>
            </a:r>
          </a:p>
          <a:p>
            <a:endParaRPr lang="en-US" dirty="0"/>
          </a:p>
        </p:txBody>
      </p:sp>
      <p:sp>
        <p:nvSpPr>
          <p:cNvPr id="5" name="TextBox 4">
            <a:extLst>
              <a:ext uri="{FF2B5EF4-FFF2-40B4-BE49-F238E27FC236}">
                <a16:creationId xmlns:a16="http://schemas.microsoft.com/office/drawing/2014/main" id="{8C955B07-A719-A04C-8C8F-47B5733AF80F}"/>
              </a:ext>
            </a:extLst>
          </p:cNvPr>
          <p:cNvSpPr txBox="1"/>
          <p:nvPr/>
        </p:nvSpPr>
        <p:spPr>
          <a:xfrm>
            <a:off x="2998027" y="2844011"/>
            <a:ext cx="2778148" cy="1762021"/>
          </a:xfrm>
          <a:prstGeom prst="rect">
            <a:avLst/>
          </a:prstGeom>
          <a:noFill/>
        </p:spPr>
        <p:txBody>
          <a:bodyPr wrap="square" rtlCol="0">
            <a:spAutoFit/>
          </a:bodyPr>
          <a:lstStyle/>
          <a:p>
            <a:r>
              <a:rPr lang="en-US" sz="1400" b="1" dirty="0"/>
              <a:t>Host Config</a:t>
            </a:r>
            <a:endParaRPr lang="en-US" sz="1400" dirty="0"/>
          </a:p>
          <a:p>
            <a:r>
              <a:rPr lang="en-US" sz="1400" b="1" dirty="0"/>
              <a:t>DHCP - Dynamic Host Configuration Protocol</a:t>
            </a:r>
            <a:endParaRPr lang="en-US" sz="1400" dirty="0"/>
          </a:p>
          <a:p>
            <a:pPr marL="285750" indent="-285750">
              <a:buFont typeface="Arial" panose="020B0604020202020204" pitchFamily="34" charset="0"/>
              <a:buChar char="•"/>
            </a:pPr>
            <a:r>
              <a:rPr lang="en-US" sz="1400" dirty="0"/>
              <a:t>UDP client 68, server 67</a:t>
            </a:r>
          </a:p>
          <a:p>
            <a:pPr marL="285750" indent="-285750">
              <a:buFont typeface="Arial" panose="020B0604020202020204" pitchFamily="34" charset="0"/>
              <a:buChar char="•"/>
            </a:pPr>
            <a:r>
              <a:rPr lang="en-US" sz="1400" dirty="0"/>
              <a:t>Dynamically assigns IP addresses to be re-used when no longer needed</a:t>
            </a:r>
          </a:p>
          <a:p>
            <a:endParaRPr lang="en-US" sz="1050" dirty="0"/>
          </a:p>
        </p:txBody>
      </p:sp>
      <p:sp>
        <p:nvSpPr>
          <p:cNvPr id="6" name="TextBox 5">
            <a:extLst>
              <a:ext uri="{FF2B5EF4-FFF2-40B4-BE49-F238E27FC236}">
                <a16:creationId xmlns:a16="http://schemas.microsoft.com/office/drawing/2014/main" id="{9EE9647B-E504-3E41-A27C-4972CD070E33}"/>
              </a:ext>
            </a:extLst>
          </p:cNvPr>
          <p:cNvSpPr txBox="1"/>
          <p:nvPr/>
        </p:nvSpPr>
        <p:spPr>
          <a:xfrm>
            <a:off x="6078828" y="2844011"/>
            <a:ext cx="2919815" cy="1977464"/>
          </a:xfrm>
          <a:prstGeom prst="rect">
            <a:avLst/>
          </a:prstGeom>
          <a:noFill/>
        </p:spPr>
        <p:txBody>
          <a:bodyPr wrap="square" rtlCol="0">
            <a:spAutoFit/>
          </a:bodyPr>
          <a:lstStyle/>
          <a:p>
            <a:r>
              <a:rPr lang="en-US" sz="1400" b="1" dirty="0"/>
              <a:t>Web</a:t>
            </a:r>
            <a:endParaRPr lang="en-US" sz="1400" dirty="0"/>
          </a:p>
          <a:p>
            <a:r>
              <a:rPr lang="en-US" sz="1400" b="1" dirty="0"/>
              <a:t>HTTP - Hypertext Transfer Protocol</a:t>
            </a:r>
            <a:endParaRPr lang="en-US" sz="1400" dirty="0"/>
          </a:p>
          <a:p>
            <a:pPr marL="285750" indent="-285750">
              <a:buFont typeface="Arial" panose="020B0604020202020204" pitchFamily="34" charset="0"/>
              <a:buChar char="•"/>
            </a:pPr>
            <a:r>
              <a:rPr lang="en-US" sz="1400" dirty="0"/>
              <a:t>TCP 80, 8080</a:t>
            </a:r>
          </a:p>
          <a:p>
            <a:pPr marL="285750" indent="-285750">
              <a:buFont typeface="Arial" panose="020B0604020202020204" pitchFamily="34" charset="0"/>
              <a:buChar char="•"/>
            </a:pPr>
            <a:r>
              <a:rPr lang="en-US" sz="1400" dirty="0"/>
              <a:t>A set of rules for exchanging text, graphic images, sound, video, and other multimedia files on the World Wide Web</a:t>
            </a:r>
          </a:p>
          <a:p>
            <a:endParaRPr lang="en-US" sz="1050" dirty="0"/>
          </a:p>
        </p:txBody>
      </p:sp>
    </p:spTree>
    <p:custDataLst>
      <p:tags r:id="rId1"/>
    </p:custDataLst>
    <p:extLst>
      <p:ext uri="{BB962C8B-B14F-4D97-AF65-F5344CB8AC3E}">
        <p14:creationId xmlns:p14="http://schemas.microsoft.com/office/powerpoint/2010/main" val="411678066"/>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88160"/>
            <a:ext cx="8231464" cy="929640"/>
          </a:xfrm>
        </p:spPr>
        <p:txBody>
          <a:bodyPr/>
          <a:lstStyle/>
          <a:p>
            <a:r>
              <a:rPr lang="en-US" sz="4000" dirty="0">
                <a:solidFill>
                  <a:schemeClr val="accent5">
                    <a:lumMod val="40000"/>
                    <a:lumOff val="60000"/>
                  </a:schemeClr>
                </a:solidFill>
              </a:rPr>
              <a:t>15.2 Peer-to-Peer</a:t>
            </a:r>
          </a:p>
        </p:txBody>
      </p:sp>
    </p:spTree>
    <p:custDataLst>
      <p:tags r:id="rId1"/>
    </p:custDataLst>
    <p:extLst>
      <p:ext uri="{BB962C8B-B14F-4D97-AF65-F5344CB8AC3E}">
        <p14:creationId xmlns:p14="http://schemas.microsoft.com/office/powerpoint/2010/main" val="3488985433"/>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Peer-to-Peer</a:t>
            </a:r>
            <a:br>
              <a:rPr lang="en-US" altLang="en-US" dirty="0"/>
            </a:br>
            <a:r>
              <a:rPr lang="en-US" altLang="en-US" dirty="0"/>
              <a:t>Client-Server Model</a:t>
            </a:r>
          </a:p>
        </p:txBody>
      </p:sp>
      <p:sp>
        <p:nvSpPr>
          <p:cNvPr id="8195" name="Rectangle 6"/>
          <p:cNvSpPr>
            <a:spLocks noGrp="1" noChangeArrowheads="1"/>
          </p:cNvSpPr>
          <p:nvPr>
            <p:ph idx="1"/>
          </p:nvPr>
        </p:nvSpPr>
        <p:spPr>
          <a:xfrm>
            <a:off x="522435" y="798944"/>
            <a:ext cx="7938985" cy="1532132"/>
          </a:xfrm>
        </p:spPr>
        <p:txBody>
          <a:bodyPr/>
          <a:lstStyle/>
          <a:p>
            <a:pPr>
              <a:buFont typeface="Arial" panose="020B0604020202020204" pitchFamily="34" charset="0"/>
              <a:buChar char="•"/>
            </a:pPr>
            <a:r>
              <a:rPr lang="en-US" dirty="0"/>
              <a:t>Client and server processes are considered to be in the application layer.</a:t>
            </a:r>
          </a:p>
          <a:p>
            <a:pPr>
              <a:buFont typeface="Arial" panose="020B0604020202020204" pitchFamily="34" charset="0"/>
              <a:buChar char="•"/>
            </a:pPr>
            <a:r>
              <a:rPr lang="en-US" dirty="0"/>
              <a:t>In the client/server model, the device requesting the information is called a client and the device responding to the request is called a server.</a:t>
            </a:r>
          </a:p>
          <a:p>
            <a:pPr>
              <a:buFont typeface="Arial" panose="020B0604020202020204" pitchFamily="34" charset="0"/>
              <a:buChar char="•"/>
            </a:pPr>
            <a:r>
              <a:rPr lang="en-US" dirty="0"/>
              <a:t>Application layer protocols describe the format of the requests and responses between clients and servers.</a:t>
            </a:r>
          </a:p>
          <a:p>
            <a:pPr>
              <a:buFont typeface="Arial" panose="020B0604020202020204" pitchFamily="34" charset="0"/>
              <a:buChar char="•"/>
            </a:pPr>
            <a:endParaRPr lang="en-US" dirty="0"/>
          </a:p>
          <a:p>
            <a:pPr>
              <a:buFont typeface="Arial" panose="020B0604020202020204" pitchFamily="34" charset="0"/>
              <a:buChar char="•"/>
            </a:pPr>
            <a:endParaRPr lang="en-US" dirty="0"/>
          </a:p>
        </p:txBody>
      </p:sp>
      <p:pic>
        <p:nvPicPr>
          <p:cNvPr id="2" name="Picture 1">
            <a:extLst>
              <a:ext uri="{FF2B5EF4-FFF2-40B4-BE49-F238E27FC236}">
                <a16:creationId xmlns:a16="http://schemas.microsoft.com/office/drawing/2014/main" id="{6C470CF8-4501-904B-8DE6-0F1D8E3034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71725" y="2490356"/>
            <a:ext cx="4400550" cy="1854200"/>
          </a:xfrm>
          <a:prstGeom prst="rect">
            <a:avLst/>
          </a:prstGeom>
        </p:spPr>
      </p:pic>
    </p:spTree>
    <p:custDataLst>
      <p:tags r:id="rId1"/>
    </p:custDataLst>
    <p:extLst>
      <p:ext uri="{BB962C8B-B14F-4D97-AF65-F5344CB8AC3E}">
        <p14:creationId xmlns:p14="http://schemas.microsoft.com/office/powerpoint/2010/main" val="3707270558"/>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Peer-to-Peer</a:t>
            </a:r>
            <a:br>
              <a:rPr lang="en-US" altLang="en-US" dirty="0"/>
            </a:br>
            <a:r>
              <a:rPr lang="en-US" altLang="en-US" dirty="0"/>
              <a:t>Peer-to-Peer Networks</a:t>
            </a:r>
          </a:p>
        </p:txBody>
      </p:sp>
      <p:sp>
        <p:nvSpPr>
          <p:cNvPr id="7" name="Rectangle 6">
            <a:extLst>
              <a:ext uri="{FF2B5EF4-FFF2-40B4-BE49-F238E27FC236}">
                <a16:creationId xmlns:a16="http://schemas.microsoft.com/office/drawing/2014/main" id="{1E3EA599-9EF6-BE44-900E-A2949CF66BC2}"/>
              </a:ext>
            </a:extLst>
          </p:cNvPr>
          <p:cNvSpPr>
            <a:spLocks noGrp="1" noChangeArrowheads="1"/>
          </p:cNvSpPr>
          <p:nvPr>
            <p:ph idx="1"/>
          </p:nvPr>
        </p:nvSpPr>
        <p:spPr>
          <a:xfrm>
            <a:off x="268448" y="915554"/>
            <a:ext cx="8373276" cy="1891339"/>
          </a:xfrm>
        </p:spPr>
        <p:txBody>
          <a:bodyPr/>
          <a:lstStyle/>
          <a:p>
            <a:pPr>
              <a:spcAft>
                <a:spcPts val="100"/>
              </a:spcAft>
              <a:buFont typeface="Arial" panose="020B0604020202020204" pitchFamily="34" charset="0"/>
              <a:buChar char="•"/>
            </a:pPr>
            <a:r>
              <a:rPr lang="en-US" dirty="0"/>
              <a:t>In a peer-to-peer (P2P) network, two or more computers are connected via a network and can share resources (such as printers and files) without having a dedicated server.</a:t>
            </a:r>
          </a:p>
          <a:p>
            <a:pPr>
              <a:spcAft>
                <a:spcPts val="100"/>
              </a:spcAft>
              <a:buFont typeface="Arial" panose="020B0604020202020204" pitchFamily="34" charset="0"/>
              <a:buChar char="•"/>
            </a:pPr>
            <a:r>
              <a:rPr lang="en-US" dirty="0"/>
              <a:t>Every connected end device (known as a peer) can function as both a server and a client.</a:t>
            </a:r>
          </a:p>
          <a:p>
            <a:pPr>
              <a:spcAft>
                <a:spcPts val="100"/>
              </a:spcAft>
              <a:buFont typeface="Arial" panose="020B0604020202020204" pitchFamily="34" charset="0"/>
              <a:buChar char="•"/>
            </a:pPr>
            <a:r>
              <a:rPr lang="en-US" dirty="0"/>
              <a:t>One computer might assume the role of server for one transaction while simultaneously serving as a client for another. The roles of client and server are set on a per request basis.</a:t>
            </a:r>
          </a:p>
          <a:p>
            <a:pPr marL="0" indent="0">
              <a:buNone/>
            </a:pPr>
            <a:endParaRPr lang="en-US" dirty="0"/>
          </a:p>
        </p:txBody>
      </p:sp>
      <p:pic>
        <p:nvPicPr>
          <p:cNvPr id="2" name="Picture 1">
            <a:extLst>
              <a:ext uri="{FF2B5EF4-FFF2-40B4-BE49-F238E27FC236}">
                <a16:creationId xmlns:a16="http://schemas.microsoft.com/office/drawing/2014/main" id="{CDB08D3F-6E0D-7042-88B0-EA3C9FB885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6189" y="2923504"/>
            <a:ext cx="4771622" cy="1542606"/>
          </a:xfrm>
          <a:prstGeom prst="rect">
            <a:avLst/>
          </a:prstGeom>
        </p:spPr>
      </p:pic>
    </p:spTree>
    <p:custDataLst>
      <p:tags r:id="rId1"/>
    </p:custDataLst>
    <p:extLst>
      <p:ext uri="{BB962C8B-B14F-4D97-AF65-F5344CB8AC3E}">
        <p14:creationId xmlns:p14="http://schemas.microsoft.com/office/powerpoint/2010/main" val="4274422524"/>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COUNT" val="6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fault Theme">
  <a:themeElements>
    <a:clrScheme name="Custom 6">
      <a:dk1>
        <a:srgbClr val="58585B"/>
      </a:dk1>
      <a:lt1>
        <a:srgbClr val="FFFFFF"/>
      </a:lt1>
      <a:dk2>
        <a:srgbClr val="58585B"/>
      </a:dk2>
      <a:lt2>
        <a:srgbClr val="81C569"/>
      </a:lt2>
      <a:accent1>
        <a:srgbClr val="004C69"/>
      </a:accent1>
      <a:accent2>
        <a:srgbClr val="9E0B0F"/>
      </a:accent2>
      <a:accent3>
        <a:srgbClr val="FFFFFF"/>
      </a:accent3>
      <a:accent4>
        <a:srgbClr val="367187"/>
      </a:accent4>
      <a:accent5>
        <a:srgbClr val="38C6F4"/>
      </a:accent5>
      <a:accent6>
        <a:srgbClr val="FBAB18"/>
      </a:accent6>
      <a:hlink>
        <a:srgbClr val="38C6F4"/>
      </a:hlink>
      <a:folHlink>
        <a:srgbClr val="81C5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TE7_Chp1_Example-1" id="{4A20ED44-3835-F149-9AE4-C332C230E09E}" vid="{AFB5BC48-58F8-AD45-912F-AE2AD65EB6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8414</TotalTime>
  <Words>3761</Words>
  <Application>Microsoft Office PowerPoint</Application>
  <PresentationFormat>On-screen Show (16:9)</PresentationFormat>
  <Paragraphs>359</Paragraphs>
  <Slides>34</Slides>
  <Notes>34</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ＭＳ Ｐゴシック</vt:lpstr>
      <vt:lpstr>Arial</vt:lpstr>
      <vt:lpstr>Calibri</vt:lpstr>
      <vt:lpstr>CiscoSans</vt:lpstr>
      <vt:lpstr>CiscoSans ExtraLight</vt:lpstr>
      <vt:lpstr>CiscoSans Thin</vt:lpstr>
      <vt:lpstr>Times New Roman</vt:lpstr>
      <vt:lpstr>Wingdings</vt:lpstr>
      <vt:lpstr>Default Theme</vt:lpstr>
      <vt:lpstr>Module 15: Application Layer </vt:lpstr>
      <vt:lpstr>Module Objectives</vt:lpstr>
      <vt:lpstr>15.1 Application, Presentation, and Session</vt:lpstr>
      <vt:lpstr>Application, Presentation, and Session Application Layer</vt:lpstr>
      <vt:lpstr>Application, Presentation, and Session Presentation and Session Layer</vt:lpstr>
      <vt:lpstr>Application, Presentation, and Session TCP/IP Application Layer Protocols</vt:lpstr>
      <vt:lpstr>15.2 Peer-to-Peer</vt:lpstr>
      <vt:lpstr>Peer-to-Peer Client-Server Model</vt:lpstr>
      <vt:lpstr>Peer-to-Peer Peer-to-Peer Networks</vt:lpstr>
      <vt:lpstr>Peer-to-Peer Peer-to-Peer Applications</vt:lpstr>
      <vt:lpstr>Peer-to-Peer Common P2P Applications</vt:lpstr>
      <vt:lpstr>15.3 Web and Email Protocols</vt:lpstr>
      <vt:lpstr>Web and Email Protocols Hypertext Transfer Protocol and Hypertext Markup Language</vt:lpstr>
      <vt:lpstr>Web and Email Protocols Hypertext Transfer Protocol and Hypertext Markup Language (Cont.) </vt:lpstr>
      <vt:lpstr>Web and Email Protocols Hypertext Transfer Protocol and Hypertext Markup Language (Cont.) </vt:lpstr>
      <vt:lpstr>Web and Email Protocols HTTP and HTTPS</vt:lpstr>
      <vt:lpstr>Web and Email Protocols Email Protocols</vt:lpstr>
      <vt:lpstr>Web and Email Protocols SMTP, POP and IMAP</vt:lpstr>
      <vt:lpstr>Web and Email Protocols SMTP, POP and IMAP (Cont.)</vt:lpstr>
      <vt:lpstr>Web and Email Protocols SMTP, POP and IMAP (Cont.)</vt:lpstr>
      <vt:lpstr>15.4 IP Addressing Services</vt:lpstr>
      <vt:lpstr>IP Addressing Services Domain Name Service</vt:lpstr>
      <vt:lpstr>IP Addressing Services DNS Message Format</vt:lpstr>
      <vt:lpstr>IP Addressing Services DNS Message Format (Cont.)</vt:lpstr>
      <vt:lpstr>IP Addressing Services DNS Hierarchy</vt:lpstr>
      <vt:lpstr>IP Addressing Services The nslookup Command</vt:lpstr>
      <vt:lpstr>IP Addressing Services Dynamic Host Configuration Protocol</vt:lpstr>
      <vt:lpstr>IP Addressing Services DHCP Operation</vt:lpstr>
      <vt:lpstr>IP Addressing Services Lab – Observe DNS Resolution</vt:lpstr>
      <vt:lpstr>15.5 File Sharing Services</vt:lpstr>
      <vt:lpstr>File Sharing Services File Transfer Protocol</vt:lpstr>
      <vt:lpstr>File Sharing Services Server Message Block</vt:lpstr>
      <vt:lpstr>Module Practice and Quiz What did I learn in this module?</vt:lpstr>
      <vt:lpstr>Module 15 : Application Layer New Terms and Commands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Basic Switch and End Device Configuration</dc:title>
  <dc:creator>Stephanie Harvey</dc:creator>
  <cp:lastModifiedBy>Administrator</cp:lastModifiedBy>
  <cp:revision>297</cp:revision>
  <dcterms:created xsi:type="dcterms:W3CDTF">2019-10-18T06:21:22Z</dcterms:created>
  <dcterms:modified xsi:type="dcterms:W3CDTF">2024-04-22T07:35:24Z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ProviderInitializationData">
    <vt:lpwstr>https://cisco.jiveon.com</vt:lpwstr>
  </property>
  <property fmtid="{D5CDD505-2E9C-101B-9397-08002B2CF9AE}" pid="3" name="Offisync_UpdateToken">
    <vt:lpwstr>1</vt:lpwstr>
  </property>
  <property fmtid="{D5CDD505-2E9C-101B-9397-08002B2CF9AE}" pid="4" name="Offisync_ServerID">
    <vt:lpwstr>07841bbc-cd3c-4a76-827f-75a2226890f4</vt:lpwstr>
  </property>
  <property fmtid="{D5CDD505-2E9C-101B-9397-08002B2CF9AE}" pid="5" name="Offisync_UniqueId">
    <vt:lpwstr>1702406</vt:lpwstr>
  </property>
  <property fmtid="{D5CDD505-2E9C-101B-9397-08002B2CF9AE}" pid="6" name="Jive_VersionGuid">
    <vt:lpwstr>fd96a0b3-f68d-4727-8e4f-2128d37ed30a</vt:lpwstr>
  </property>
  <property fmtid="{D5CDD505-2E9C-101B-9397-08002B2CF9AE}" pid="7" name="Jive_LatestUserAccountName">
    <vt:lpwstr>alljohns</vt:lpwstr>
  </property>
  <property fmtid="{D5CDD505-2E9C-101B-9397-08002B2CF9AE}" pid="8" name="ArticulateGUID">
    <vt:lpwstr>F9A496F7-57D7-4028-9572-D40DFDF3715A</vt:lpwstr>
  </property>
  <property fmtid="{D5CDD505-2E9C-101B-9397-08002B2CF9AE}" pid="9" name="ArticulatePath">
    <vt:lpwstr>ITE7_Chp9_by_jg</vt:lpwstr>
  </property>
</Properties>
</file>