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6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7.xml" ContentType="application/vnd.openxmlformats-officedocument.presentationml.tags+xml"/>
  <Override PartName="/ppt/notesSlides/notesSlide22.xml" ContentType="application/vnd.openxmlformats-officedocument.presentationml.notesSlide+xml"/>
  <Override PartName="/ppt/tags/tag8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25"/>
  </p:notesMasterIdLst>
  <p:sldIdLst>
    <p:sldId id="876" r:id="rId2"/>
    <p:sldId id="860" r:id="rId3"/>
    <p:sldId id="759" r:id="rId4"/>
    <p:sldId id="1054" r:id="rId5"/>
    <p:sldId id="1090" r:id="rId6"/>
    <p:sldId id="1091" r:id="rId7"/>
    <p:sldId id="1092" r:id="rId8"/>
    <p:sldId id="1056" r:id="rId9"/>
    <p:sldId id="1057" r:id="rId10"/>
    <p:sldId id="1093" r:id="rId11"/>
    <p:sldId id="1094" r:id="rId12"/>
    <p:sldId id="1095" r:id="rId13"/>
    <p:sldId id="1096" r:id="rId14"/>
    <p:sldId id="1097" r:id="rId15"/>
    <p:sldId id="1098" r:id="rId16"/>
    <p:sldId id="1099" r:id="rId17"/>
    <p:sldId id="1063" r:id="rId18"/>
    <p:sldId id="1064" r:id="rId19"/>
    <p:sldId id="1100" r:id="rId20"/>
    <p:sldId id="1101" r:id="rId21"/>
    <p:sldId id="1102" r:id="rId22"/>
    <p:sldId id="957" r:id="rId23"/>
    <p:sldId id="958" r:id="rId24"/>
  </p:sldIdLst>
  <p:sldSz cx="9144000" cy="5143500" type="screen16x9"/>
  <p:notesSz cx="6858000" cy="9144000"/>
  <p:custDataLst>
    <p:tags r:id="rId26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>
      <p:ext uri="{19B8F6BF-5375-455C-9EA6-DF929625EA0E}">
        <p15:presenceInfo xmlns:p15="http://schemas.microsoft.com/office/powerpoint/2012/main" userId="S-1-5-21-1708537768-1303643608-725345543-200204" providerId="AD"/>
      </p:ext>
    </p:extLst>
  </p:cmAuthor>
  <p:cmAuthor id="2" name="Bob Vachon" initials="BV" lastIdx="24" clrIdx="2">
    <p:extLst>
      <p:ext uri="{19B8F6BF-5375-455C-9EA6-DF929625EA0E}">
        <p15:presenceInfo xmlns:p15="http://schemas.microsoft.com/office/powerpoint/2012/main" userId="c7abe87968a0b633" providerId="Windows Live"/>
      </p:ext>
    </p:extLst>
  </p:cmAuthor>
  <p:cmAuthor id="3" name="Sue Livingston -X (suliving - UNICON INC at Cisco)" initials="SL-(-UIaC" lastIdx="29" clrIdx="3">
    <p:extLst>
      <p:ext uri="{19B8F6BF-5375-455C-9EA6-DF929625EA0E}">
        <p15:presenceInfo xmlns:p15="http://schemas.microsoft.com/office/powerpoint/2012/main" userId="S::suliving@cisco.com::dc701d48-dd51-411a-9041-b7f1328f1486" providerId="AD"/>
      </p:ext>
    </p:extLst>
  </p:cmAuthor>
  <p:cmAuthor id="4" name="jagibbon" initials="jmg" lastIdx="8" clrIdx="4">
    <p:extLst>
      <p:ext uri="{19B8F6BF-5375-455C-9EA6-DF929625EA0E}">
        <p15:presenceInfo xmlns:p15="http://schemas.microsoft.com/office/powerpoint/2012/main" userId="jagibb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77288" autoAdjust="0"/>
  </p:normalViewPr>
  <p:slideViewPr>
    <p:cSldViewPr snapToGrid="0" showGuides="1">
      <p:cViewPr varScale="1">
        <p:scale>
          <a:sx n="80" d="100"/>
          <a:sy n="80" d="100"/>
        </p:scale>
        <p:origin x="1116" y="78"/>
      </p:cViewPr>
      <p:guideLst>
        <p:guide orient="horz" pos="1620"/>
        <p:guide pos="336"/>
      </p:guideLst>
    </p:cSldViewPr>
  </p:slideViewPr>
  <p:outlineViewPr>
    <p:cViewPr>
      <p:scale>
        <a:sx n="33" d="100"/>
        <a:sy n="33" d="100"/>
      </p:scale>
      <p:origin x="0" y="-226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3/20/2023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Cisco Networking Academy Program</a:t>
            </a:r>
          </a:p>
          <a:p>
            <a:r>
              <a:rPr lang="en-US" dirty="0"/>
              <a:t>Introduction to Networks v7.0 (ITN)</a:t>
            </a:r>
          </a:p>
          <a:p>
            <a:r>
              <a:rPr lang="en-US" dirty="0"/>
              <a:t>Module 6: Data Link Layer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6.2 – Topologies</a:t>
            </a:r>
          </a:p>
          <a:p>
            <a:r>
              <a:rPr lang="en-US" dirty="0"/>
              <a:t>6.2.2 – WAN Topologies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351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6.2 – Topologies</a:t>
            </a:r>
          </a:p>
          <a:p>
            <a:r>
              <a:rPr lang="en-US" dirty="0"/>
              <a:t>6.2.3– Point-to-Point WAN Topology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321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6.2 – Topologies</a:t>
            </a:r>
          </a:p>
          <a:p>
            <a:r>
              <a:rPr lang="en-US" dirty="0"/>
              <a:t>6.2.4 – LAN Topologies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44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6.2 – Topologies</a:t>
            </a:r>
          </a:p>
          <a:p>
            <a:r>
              <a:rPr lang="en-US" dirty="0"/>
              <a:t>6.2.5 – Half and Full Duplex Communication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015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6.2 – Topologies</a:t>
            </a:r>
          </a:p>
          <a:p>
            <a:r>
              <a:rPr lang="en-US" dirty="0"/>
              <a:t>6.2.6 – Access Control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68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6.2 – Topologies</a:t>
            </a:r>
          </a:p>
          <a:p>
            <a:r>
              <a:rPr lang="en-US" dirty="0"/>
              <a:t>6.2.7 – Contention-Based Access – CSMA/CD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7287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6.2 – Topologies</a:t>
            </a:r>
          </a:p>
          <a:p>
            <a:r>
              <a:rPr lang="en-US" dirty="0"/>
              <a:t>6.2.8 – Contention-Based Access – CSMA/CA</a:t>
            </a:r>
          </a:p>
          <a:p>
            <a:r>
              <a:rPr lang="en-US" dirty="0"/>
              <a:t>6.2.9 – Check Your Understanding - Topologies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764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6 - Data Link Layer</a:t>
            </a:r>
          </a:p>
          <a:p>
            <a:r>
              <a:rPr lang="en-US" dirty="0"/>
              <a:t>6.3 -  Data Link Frame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55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6.3 – Data Link Frame</a:t>
            </a:r>
          </a:p>
          <a:p>
            <a:r>
              <a:rPr lang="en-US" dirty="0"/>
              <a:t>6.3.1 – The Frame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570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6.3 – Data Link Frame</a:t>
            </a:r>
          </a:p>
          <a:p>
            <a:r>
              <a:rPr lang="en-US" dirty="0"/>
              <a:t>6.3.2 – Frame Fields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42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>
                <a:solidFill>
                  <a:prstClr val="black"/>
                </a:solidFill>
              </a:rPr>
              <a:pPr algn="r"/>
              <a:t>2</a:t>
            </a:fld>
            <a:endParaRPr lang="en-US" sz="800" b="0" dirty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6.0 - Data Link Layer </a:t>
            </a:r>
            <a:r>
              <a:rPr lang="en-US"/>
              <a:t>- Introduction</a:t>
            </a:r>
            <a:endParaRPr lang="en-US" dirty="0"/>
          </a:p>
          <a:p>
            <a:pPr>
              <a:buFontTx/>
              <a:buNone/>
            </a:pPr>
            <a:r>
              <a:rPr lang="en-GB" dirty="0"/>
              <a:t>6.0.2 – What will I learn to do in this module?</a:t>
            </a:r>
          </a:p>
        </p:txBody>
      </p:sp>
    </p:spTree>
    <p:extLst>
      <p:ext uri="{BB962C8B-B14F-4D97-AF65-F5344CB8AC3E}">
        <p14:creationId xmlns:p14="http://schemas.microsoft.com/office/powerpoint/2010/main" val="17344456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6.3 – Data Link Frame</a:t>
            </a:r>
          </a:p>
          <a:p>
            <a:r>
              <a:rPr lang="en-US" dirty="0"/>
              <a:t>6.3.3 – Layer 2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7210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6.3 – Data Link Frame</a:t>
            </a:r>
          </a:p>
          <a:p>
            <a:r>
              <a:rPr lang="en-US" dirty="0"/>
              <a:t>6.3.4 – LAN and WAN Frames</a:t>
            </a:r>
          </a:p>
          <a:p>
            <a:r>
              <a:rPr lang="en-US" dirty="0"/>
              <a:t>6.3.5 – Check Your Understanding – Data Link Frame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2898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6-  Data Link Layer</a:t>
            </a:r>
          </a:p>
          <a:p>
            <a:r>
              <a:rPr lang="en-US" dirty="0"/>
              <a:t>6.4 - Module Practice and Quiz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436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>
                <a:solidFill>
                  <a:prstClr val="black"/>
                </a:solidFill>
              </a:rPr>
              <a:pPr/>
              <a:t>23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6.4 – Module Practice and Quiz</a:t>
            </a:r>
          </a:p>
          <a:p>
            <a:r>
              <a:rPr lang="en-US" dirty="0"/>
              <a:t>6.4.1 – What did I learn in this module?</a:t>
            </a:r>
          </a:p>
          <a:p>
            <a:r>
              <a:rPr lang="en-US" dirty="0"/>
              <a:t>6.4.2 – Module Quiz – Data Link Layer</a:t>
            </a:r>
          </a:p>
        </p:txBody>
      </p:sp>
    </p:spTree>
    <p:extLst>
      <p:ext uri="{BB962C8B-B14F-4D97-AF65-F5344CB8AC3E}">
        <p14:creationId xmlns:p14="http://schemas.microsoft.com/office/powerpoint/2010/main" val="1476824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6 - Data Link Layer</a:t>
            </a:r>
          </a:p>
          <a:p>
            <a:r>
              <a:rPr lang="en-US" dirty="0"/>
              <a:t>6.1 - Purpose of the Data Link Layer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6.1 – Purpose of the Data Link Layer</a:t>
            </a:r>
          </a:p>
          <a:p>
            <a:r>
              <a:rPr lang="en-US" dirty="0"/>
              <a:t>6.1.1 – The Data Link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2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6.1 – Purpose of the Data Link Layer</a:t>
            </a:r>
          </a:p>
          <a:p>
            <a:r>
              <a:rPr lang="en-US" dirty="0"/>
              <a:t>6.1.2 – IEEE 802 LAN/MAN Data Link Sublayers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928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6.1 – Purpose of the Data Link Layer</a:t>
            </a:r>
          </a:p>
          <a:p>
            <a:r>
              <a:rPr lang="en-US" dirty="0"/>
              <a:t>6.1.3 – Providing Access to Media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37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6.1 – Purpose of the Data Link Layer</a:t>
            </a:r>
          </a:p>
          <a:p>
            <a:r>
              <a:rPr lang="en-US" dirty="0"/>
              <a:t>6.1.4 – Data Link Layer Standards</a:t>
            </a:r>
          </a:p>
          <a:p>
            <a:r>
              <a:rPr lang="en-US" dirty="0"/>
              <a:t>6.1.5 – Check Your Understanding – Purpose of Data Link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459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6 - Data Link Layer</a:t>
            </a:r>
          </a:p>
          <a:p>
            <a:r>
              <a:rPr lang="en-US" dirty="0"/>
              <a:t>6.2 - Topologies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91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6.2 – Topologies</a:t>
            </a:r>
          </a:p>
          <a:p>
            <a:r>
              <a:rPr lang="en-US" dirty="0"/>
              <a:t>6.2.1 – Physical and Logical Topologies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25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34" charset="0"/>
              </a:rPr>
              <a:t>Second level</a:t>
            </a:r>
          </a:p>
          <a:p>
            <a:pPr lvl="2"/>
            <a:r>
              <a:rPr lang="en-US">
                <a:sym typeface="Arial" pitchFamily="34" charset="0"/>
              </a:rPr>
              <a:t>Third level</a:t>
            </a:r>
          </a:p>
          <a:p>
            <a:pPr lvl="3"/>
            <a:r>
              <a:rPr lang="en-US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>
                <a:sym typeface="Arial" pitchFamily="34" charset="0"/>
              </a:rPr>
              <a:t>Click to edit Master title style</a:t>
            </a:r>
            <a:endParaRPr lang="en-US" dirty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2316480"/>
            <a:ext cx="6672708" cy="108014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Module 6: Data Link Layer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Networks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Topologies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WAN Topologies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943508"/>
            <a:ext cx="8280400" cy="2804664"/>
          </a:xfrm>
        </p:spPr>
        <p:txBody>
          <a:bodyPr/>
          <a:lstStyle/>
          <a:p>
            <a:pPr marL="0" indent="0" algn="l"/>
            <a:r>
              <a:rPr lang="en-US" sz="1800" dirty="0">
                <a:solidFill>
                  <a:srgbClr val="000000"/>
                </a:solidFill>
              </a:rPr>
              <a:t>There are three common physical WAN topologies: 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Point-to-point</a:t>
            </a:r>
            <a:r>
              <a:rPr lang="en-US" sz="1800" dirty="0">
                <a:solidFill>
                  <a:srgbClr val="000000"/>
                </a:solidFill>
              </a:rPr>
              <a:t> – the simplest and most common WAN topology. Consists of a permanent link between two endpoints.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Hub and spoke </a:t>
            </a:r>
            <a:r>
              <a:rPr lang="en-US" sz="1800" dirty="0">
                <a:solidFill>
                  <a:srgbClr val="000000"/>
                </a:solidFill>
              </a:rPr>
              <a:t>– similar to a star topology where a central site interconnects branch sites through point-to-point links.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Mesh</a:t>
            </a:r>
            <a:r>
              <a:rPr lang="en-US" sz="1800" dirty="0">
                <a:solidFill>
                  <a:srgbClr val="000000"/>
                </a:solidFill>
              </a:rPr>
              <a:t> – provides high availability but requires every end system to be connected to every other end system.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5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Topologies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Point-to-Point WAN Topology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035050"/>
            <a:ext cx="8280400" cy="15367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Physical point-to-point topologies directly connect two nodes.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The nodes may not share the media with other hosts.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Because all frames on the media can only travel to or from the two nodes, Point-to-Point WAN protocols can be very simple.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38DFB8-7E4C-49CD-931F-4C4AC9613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0" y="2874963"/>
            <a:ext cx="6666667" cy="1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9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Topologies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LAN Topologies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40" y="826265"/>
            <a:ext cx="4047061" cy="3613533"/>
          </a:xfrm>
        </p:spPr>
        <p:txBody>
          <a:bodyPr/>
          <a:lstStyle/>
          <a:p>
            <a:pPr marL="0" indent="0" algn="l"/>
            <a:r>
              <a:rPr lang="en-US" sz="1600" dirty="0">
                <a:solidFill>
                  <a:srgbClr val="000000"/>
                </a:solidFill>
              </a:rPr>
              <a:t>End devices on LANs are typically interconnected using a star or extended star topology. Star and extended star topologies are easy to install, very scalable and easy to troubleshoot.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r>
              <a:rPr lang="en-US" sz="1600" dirty="0">
                <a:solidFill>
                  <a:srgbClr val="000000"/>
                </a:solidFill>
              </a:rPr>
              <a:t>Early Ethernet and Legacy Token Ring technologies provide two additional topologies: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</a:rPr>
              <a:t>Bus</a:t>
            </a:r>
            <a:r>
              <a:rPr lang="en-US" sz="1600" dirty="0">
                <a:solidFill>
                  <a:srgbClr val="000000"/>
                </a:solidFill>
              </a:rPr>
              <a:t> – All end systems chained together and terminated on each end.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</a:rPr>
              <a:t>Ring </a:t>
            </a:r>
            <a:r>
              <a:rPr lang="en-US" sz="1600" dirty="0">
                <a:solidFill>
                  <a:srgbClr val="000000"/>
                </a:solidFill>
              </a:rPr>
              <a:t>– Each end system is connected to its respective neighbors to form a ring.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75D65E-B72F-4095-958C-B321F7C577A5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501" y="681400"/>
            <a:ext cx="4820059" cy="378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0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B8166C4A-518E-4846-A274-363AAE5FF01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kern="1200">
                <a:solidFill>
                  <a:srgbClr val="004C69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/>
              <a:t>Topologies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Half and Full Duplex Communication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035050"/>
            <a:ext cx="8280400" cy="3073400"/>
          </a:xfrm>
        </p:spPr>
        <p:txBody>
          <a:bodyPr/>
          <a:lstStyle/>
          <a:p>
            <a:pPr marL="0" indent="0" algn="l"/>
            <a:r>
              <a:rPr lang="en-US" sz="1600" b="1" dirty="0">
                <a:solidFill>
                  <a:srgbClr val="000000"/>
                </a:solidFill>
              </a:rPr>
              <a:t>Half-duplex communication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Only allows one device to send or receive at a time on a shared medium.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Used on WLANs and legacy bus topologies with Ethernet hubs.</a:t>
            </a:r>
          </a:p>
          <a:p>
            <a:pPr marL="0" indent="0" algn="l"/>
            <a:endParaRPr lang="en-US" sz="1600" b="1" dirty="0">
              <a:solidFill>
                <a:srgbClr val="000000"/>
              </a:solidFill>
            </a:endParaRPr>
          </a:p>
          <a:p>
            <a:pPr marL="0" indent="0" algn="l"/>
            <a:r>
              <a:rPr lang="en-US" sz="1600" b="1" dirty="0">
                <a:solidFill>
                  <a:srgbClr val="000000"/>
                </a:solidFill>
              </a:rPr>
              <a:t>Full-duplex communication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Allows both devices to simultaneously transmit and receive on a shared medium.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Ethernet switches operate in full-duplex mode.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3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B8166C4A-518E-4846-A274-363AAE5FF01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kern="1200">
                <a:solidFill>
                  <a:srgbClr val="004C69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/>
              <a:t>Topologies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Access Control Methods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035050"/>
            <a:ext cx="8280400" cy="3073400"/>
          </a:xfrm>
        </p:spPr>
        <p:txBody>
          <a:bodyPr/>
          <a:lstStyle/>
          <a:p>
            <a:pPr marL="0" indent="0" algn="l"/>
            <a:r>
              <a:rPr lang="en-US" sz="1600" b="1" dirty="0">
                <a:solidFill>
                  <a:srgbClr val="000000"/>
                </a:solidFill>
              </a:rPr>
              <a:t>Contention-based access</a:t>
            </a:r>
          </a:p>
          <a:p>
            <a:pPr marL="73085" lvl="1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All nodes operating in half-duplex, competing for use of the medium. Examples are:</a:t>
            </a:r>
          </a:p>
          <a:p>
            <a:pPr marL="48901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Carrier sense multiple access with collision detection (CSMA/CD) as used on legacy bus-topology Ethernet.</a:t>
            </a:r>
          </a:p>
          <a:p>
            <a:pPr marL="48901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Carrier sense multiple access with collision avoidance (CSMA/CA) as used on Wireless LANs.</a:t>
            </a:r>
          </a:p>
          <a:p>
            <a:pPr marL="146110" lvl="2" indent="0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r>
              <a:rPr lang="en-US" sz="1600" b="1" dirty="0">
                <a:solidFill>
                  <a:srgbClr val="000000"/>
                </a:solidFill>
              </a:rPr>
              <a:t>Controlled access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Deterministic access where each node has its own time on the medium.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Used on legacy networks such as Token Ring and ARCNET.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6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B8166C4A-518E-4846-A274-363AAE5FF01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kern="1200">
                <a:solidFill>
                  <a:srgbClr val="004C69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/>
              <a:t>Topologies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Contention-Based Access – CSMA/CD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035049"/>
            <a:ext cx="8280400" cy="3393731"/>
          </a:xfrm>
        </p:spPr>
        <p:txBody>
          <a:bodyPr/>
          <a:lstStyle/>
          <a:p>
            <a:pPr marL="0" indent="0" algn="l"/>
            <a:r>
              <a:rPr lang="en-US" sz="1600" b="1" dirty="0">
                <a:solidFill>
                  <a:srgbClr val="000000"/>
                </a:solidFill>
              </a:rPr>
              <a:t>CSMA/CD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Used by legacy Ethernet LANs.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Operates in half-duplex mode where only one device sends or receives at a time.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Uses a collision detection process to govern when a device can send and what happens if multiple devices send at the same time.</a:t>
            </a:r>
          </a:p>
          <a:p>
            <a:pPr marL="73085" lvl="1" indent="0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73085" lvl="1" indent="0">
              <a:buNone/>
            </a:pPr>
            <a:r>
              <a:rPr lang="en-US" sz="1600" b="1" dirty="0">
                <a:solidFill>
                  <a:srgbClr val="000000"/>
                </a:solidFill>
              </a:rPr>
              <a:t>CSMA/CD collision detection process</a:t>
            </a:r>
            <a:r>
              <a:rPr lang="en-US" sz="1600" dirty="0">
                <a:solidFill>
                  <a:srgbClr val="000000"/>
                </a:solidFill>
              </a:rPr>
              <a:t>:</a:t>
            </a:r>
          </a:p>
          <a:p>
            <a:pPr marL="48901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Devices transmitting simultaneously will result in a signal collision on the shared media.</a:t>
            </a:r>
          </a:p>
          <a:p>
            <a:pPr marL="48901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Devices detect the collision.</a:t>
            </a:r>
          </a:p>
          <a:p>
            <a:pPr marL="48901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Devices wait a random period of time and retransmit data.</a:t>
            </a:r>
          </a:p>
          <a:p>
            <a:pPr marL="146110" lvl="2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2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B8166C4A-518E-4846-A274-363AAE5FF01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kern="1200">
                <a:solidFill>
                  <a:srgbClr val="004C69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/>
              <a:t>Topologies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Contention-Based Access – CSMA/CA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035050"/>
            <a:ext cx="8280400" cy="3073400"/>
          </a:xfrm>
        </p:spPr>
        <p:txBody>
          <a:bodyPr/>
          <a:lstStyle/>
          <a:p>
            <a:pPr marL="0" indent="0" algn="l"/>
            <a:r>
              <a:rPr lang="en-US" sz="1600" b="1" dirty="0">
                <a:solidFill>
                  <a:srgbClr val="000000"/>
                </a:solidFill>
              </a:rPr>
              <a:t>CSMA/CA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Used by IEEE 802.11 WLANs.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Operates in half-duplex mode where only one device sends or receives at a time.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Uses a collision avoidance process to govern when a device can send and what happens if multiple devices send at the same time.</a:t>
            </a:r>
          </a:p>
          <a:p>
            <a:pPr marL="73085" lvl="1" indent="0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0" lvl="1" indent="0" defTabSz="457105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None/>
            </a:pPr>
            <a:r>
              <a:rPr lang="en-US" sz="1600" b="1" dirty="0">
                <a:solidFill>
                  <a:srgbClr val="000000"/>
                </a:solidFill>
              </a:rPr>
              <a:t>CSMA/CA collision avoidance process</a:t>
            </a:r>
            <a:r>
              <a:rPr lang="en-US" sz="1600" dirty="0">
                <a:solidFill>
                  <a:srgbClr val="000000"/>
                </a:solidFill>
              </a:rPr>
              <a:t>: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When transmitting, devices also include the time duration needed for the transmission.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Other devices on the shared medium receive the time duration information and know how long the medium will be unavailable.</a:t>
            </a: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5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6.3 Data Link Frame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391011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Data Link Frame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The Frame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4F0493-B526-DE4A-B220-F79C82C4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902311"/>
            <a:ext cx="8280057" cy="3505566"/>
          </a:xfrm>
        </p:spPr>
        <p:txBody>
          <a:bodyPr/>
          <a:lstStyle/>
          <a:p>
            <a:pPr marL="0" indent="0" algn="l"/>
            <a:r>
              <a:rPr lang="en-US" sz="1600" dirty="0">
                <a:solidFill>
                  <a:srgbClr val="000000"/>
                </a:solidFill>
              </a:rPr>
              <a:t>Data is encapsulated by the data link layer with a header and a trailer to form a frame.</a:t>
            </a:r>
          </a:p>
          <a:p>
            <a:pPr marL="0" indent="0" algn="l"/>
            <a:r>
              <a:rPr lang="en-US" sz="1600" dirty="0">
                <a:solidFill>
                  <a:srgbClr val="000000"/>
                </a:solidFill>
              </a:rPr>
              <a:t>A data link frame has three parts: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Header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Data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Trailer</a:t>
            </a:r>
          </a:p>
          <a:p>
            <a:pPr marL="0" lvl="1" indent="0" defTabSz="457105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None/>
            </a:pPr>
            <a:r>
              <a:rPr lang="en-US" sz="1600" dirty="0">
                <a:solidFill>
                  <a:srgbClr val="000000"/>
                </a:solidFill>
              </a:rPr>
              <a:t>The fields of the header and trailer vary according to data link layer protocol.</a:t>
            </a:r>
          </a:p>
          <a:p>
            <a:pPr marL="0" lvl="1" indent="0" defTabSz="457105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0" lvl="1" indent="0" defTabSz="457105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None/>
            </a:pPr>
            <a:r>
              <a:rPr lang="en-US" sz="1600" dirty="0">
                <a:solidFill>
                  <a:srgbClr val="000000"/>
                </a:solidFill>
              </a:rPr>
              <a:t>The amount of control information carried with in the frame varies according to access control information and logical topology.</a:t>
            </a:r>
          </a:p>
        </p:txBody>
      </p:sp>
    </p:spTree>
    <p:extLst>
      <p:ext uri="{BB962C8B-B14F-4D97-AF65-F5344CB8AC3E}">
        <p14:creationId xmlns:p14="http://schemas.microsoft.com/office/powerpoint/2010/main" val="39457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Data Link Frame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Frame Fields</a:t>
            </a: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D7B87715-3E1C-4D1E-9428-D7A3628B19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472035"/>
              </p:ext>
            </p:extLst>
          </p:nvPr>
        </p:nvGraphicFramePr>
        <p:xfrm>
          <a:off x="474662" y="2749860"/>
          <a:ext cx="8237366" cy="1828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847">
                  <a:extLst>
                    <a:ext uri="{9D8B030D-6E8A-4147-A177-3AD203B41FA5}">
                      <a16:colId xmlns:a16="http://schemas.microsoft.com/office/drawing/2014/main" val="3729139006"/>
                    </a:ext>
                  </a:extLst>
                </a:gridCol>
                <a:gridCol w="5735519">
                  <a:extLst>
                    <a:ext uri="{9D8B030D-6E8A-4147-A177-3AD203B41FA5}">
                      <a16:colId xmlns:a16="http://schemas.microsoft.com/office/drawing/2014/main" val="19889134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676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Frame Start and Stop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Identifies beginning and end of frame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654457"/>
                  </a:ext>
                </a:extLst>
              </a:tr>
              <a:tr h="1709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Addressing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Indicates source and destination nodes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35172"/>
                  </a:ext>
                </a:extLst>
              </a:tr>
              <a:tr h="20138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Identifies encapsulated Layer 3 protocol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68046"/>
                  </a:ext>
                </a:extLst>
              </a:tr>
              <a:tr h="17419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Identifies flow control services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107787"/>
                  </a:ext>
                </a:extLst>
              </a:tr>
              <a:tr h="27401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Contains the frame payload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454272"/>
                  </a:ext>
                </a:extLst>
              </a:tr>
              <a:tr h="185728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Error Detection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Used for determine transmission errors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1731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98841DA-AE58-B547-A619-194872959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925" y="565149"/>
            <a:ext cx="5524833" cy="201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Module Objectives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5758CB9-E7D6-4639-ACDC-3F86DC2D2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511" y="698645"/>
            <a:ext cx="8012573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Module Title: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Data Link Layer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Module Objective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Explain how media access control in the data link layer supports communication across networks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974E1EB-2DBE-496F-B0B0-6C44227DA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653368"/>
              </p:ext>
            </p:extLst>
          </p:nvPr>
        </p:nvGraphicFramePr>
        <p:xfrm>
          <a:off x="457677" y="2152014"/>
          <a:ext cx="7826240" cy="21923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3120">
                  <a:extLst>
                    <a:ext uri="{9D8B030D-6E8A-4147-A177-3AD203B41FA5}">
                      <a16:colId xmlns:a16="http://schemas.microsoft.com/office/drawing/2014/main" val="1523797708"/>
                    </a:ext>
                  </a:extLst>
                </a:gridCol>
                <a:gridCol w="3913120">
                  <a:extLst>
                    <a:ext uri="{9D8B030D-6E8A-4147-A177-3AD203B41FA5}">
                      <a16:colId xmlns:a16="http://schemas.microsoft.com/office/drawing/2014/main" val="2750207184"/>
                    </a:ext>
                  </a:extLst>
                </a:gridCol>
              </a:tblGrid>
              <a:tr h="2936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Topic Title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Topic Objective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061904"/>
                  </a:ext>
                </a:extLst>
              </a:tr>
              <a:tr h="7836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Purpose of the Data Link Layer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the purpose and function of the data link layer in preparing communication for transmission on specific media.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6858405"/>
                  </a:ext>
                </a:extLst>
              </a:tr>
              <a:tr h="5121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Topologies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Compare the characteristics of media access control methods on WAN and LAN topologies.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904258"/>
                  </a:ext>
                </a:extLst>
              </a:tr>
              <a:tr h="6029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Data Link Frame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Describe the characteristics and functions of the data link frame.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73721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119238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Data Link Frame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Layer 2 Addresses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4F0493-B526-DE4A-B220-F79C82C4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902311"/>
            <a:ext cx="8280057" cy="1247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Also referred to as a physical address.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Contained in the frame header.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Used only for local delivery of a frame on the link.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Updated by each device that forwards the frame.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C11CB4-FB7A-A44D-8693-5CADB4E74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644" y="2149311"/>
            <a:ext cx="4778709" cy="229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9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Data Link Frame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LAN and WAN Frames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4F0493-B526-DE4A-B220-F79C82C4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902311"/>
            <a:ext cx="8280057" cy="3505566"/>
          </a:xfrm>
        </p:spPr>
        <p:txBody>
          <a:bodyPr/>
          <a:lstStyle/>
          <a:p>
            <a:pPr marL="0" indent="0" algn="l"/>
            <a:r>
              <a:rPr lang="en-US" dirty="0">
                <a:solidFill>
                  <a:srgbClr val="000000"/>
                </a:solidFill>
              </a:rPr>
              <a:t>The logical topology and physical media determine the data link protocol used: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Ethernet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802.11 Wireless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Point-to-Point (PPP)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High-Level Data Link Control (HDLC)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Frame-Relay</a:t>
            </a:r>
          </a:p>
          <a:p>
            <a:pPr marL="0" indent="0" algn="l"/>
            <a:endParaRPr lang="en-US" dirty="0">
              <a:solidFill>
                <a:srgbClr val="000000"/>
              </a:solidFill>
            </a:endParaRPr>
          </a:p>
          <a:p>
            <a:pPr marL="0" indent="0" algn="l"/>
            <a:r>
              <a:rPr lang="en-US" dirty="0">
                <a:solidFill>
                  <a:srgbClr val="000000"/>
                </a:solidFill>
              </a:rPr>
              <a:t>Each protocol performs media access control for specified logical topologies.</a:t>
            </a:r>
          </a:p>
          <a:p>
            <a:pPr marL="0" indent="0" algn="l"/>
            <a:endParaRPr lang="en-US" dirty="0">
              <a:solidFill>
                <a:srgbClr val="000000"/>
              </a:solidFill>
            </a:endParaRPr>
          </a:p>
          <a:p>
            <a:pPr marL="0" indent="0" algn="l"/>
            <a:endParaRPr lang="en-US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3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47520"/>
            <a:ext cx="8280314" cy="97028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6.4 Module Practice and Quiz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99242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>
                <a:latin typeface="Arial" charset="0"/>
              </a:rPr>
              <a:t>Module Practice and Quiz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What did I learn in this module?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22E0C-A8B9-7D4B-BC8E-95F594764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The data link layer of the OSI model (Layer 2) prepares network data for the physical network. 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The data link layer is responsible for network interface card (NIC) to network interface card communications.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The IEEE 802 LAN/MAN data link layer consists of the following two sublayers: LLC and MAC. 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The two types of topologies used in LAN and WAN networks are physical and logical. 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Three common types of physical WAN topologies are: point-to-point, hub and spoke, and mesh. 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Half-duplex communications exchange data in one direction at a time. Full-duplex sends and receives data simultaneously.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In contention-based multi-access networks, all nodes are operating in half-duplex.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Examples of contention-based access methods include: CSMA/CD for bus-topology Ethernet LANs and CSMA/CA for WLANs.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The data link frame has three basic parts: header, data, and trailer.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Frame fields include: frame start and stop indicator flags, addressing, type, control, data, and error detection.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Data link addresses are also known as physical addresses.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Data link addresses are only used for link local delivery of frames.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9995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244338"/>
            <a:ext cx="7598042" cy="1473462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6.1 Purpose of the Data Link Layer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Purpose of the Data Link Layer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The Data Link Layer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2" y="855419"/>
            <a:ext cx="4140028" cy="307394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 Data Link layer is responsible for communications between end-device network interface cards.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It allows upper layer protocols to access the physical layer media and encapsulates Layer 3 packets (IPv4 and IPv6) into Layer 2 Frames.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It also performs error detection and rejects corrupts frames.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A2775E-EEA2-B340-AC65-D029824E8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746" y="1046747"/>
            <a:ext cx="3823810" cy="201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6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Purpose of the Data Link Layer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IEEE 802 LAN/MAN Data Link Sublayers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4" y="855419"/>
            <a:ext cx="4305820" cy="3683530"/>
          </a:xfrm>
        </p:spPr>
        <p:txBody>
          <a:bodyPr/>
          <a:lstStyle/>
          <a:p>
            <a:pPr marL="0" indent="0" algn="l"/>
            <a:r>
              <a:rPr lang="en-US" sz="1600" dirty="0">
                <a:solidFill>
                  <a:srgbClr val="000000"/>
                </a:solidFill>
              </a:rPr>
              <a:t>IEEE 802 LAN/MAN standards are specific to the type of network (Ethernet, WLAN, WPAN, etc).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r>
              <a:rPr lang="en-US" sz="1600" dirty="0">
                <a:solidFill>
                  <a:srgbClr val="000000"/>
                </a:solidFill>
              </a:rPr>
              <a:t>The Data Link Layer consists of two sublayers. </a:t>
            </a:r>
            <a:r>
              <a:rPr lang="en-US" sz="1600" b="1" dirty="0">
                <a:solidFill>
                  <a:srgbClr val="000000"/>
                </a:solidFill>
              </a:rPr>
              <a:t>Logical Link Control (LLC)</a:t>
            </a:r>
            <a:r>
              <a:rPr lang="en-US" sz="1600" dirty="0">
                <a:solidFill>
                  <a:srgbClr val="000000"/>
                </a:solidFill>
              </a:rPr>
              <a:t> and </a:t>
            </a:r>
            <a:r>
              <a:rPr lang="en-US" sz="1600" b="1" dirty="0">
                <a:solidFill>
                  <a:srgbClr val="000000"/>
                </a:solidFill>
              </a:rPr>
              <a:t>Media Access Control (MAC).</a:t>
            </a:r>
          </a:p>
          <a:p>
            <a:pPr marL="48901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 LLC sublayer communicates between the networking software at the upper layers and the device hardware at the lower layers.</a:t>
            </a:r>
          </a:p>
          <a:p>
            <a:pPr marL="48901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 MAC sublayer is responsible for data encapsulation and media access control.</a:t>
            </a: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482E20-85AC-4A71-B6F1-35D714F52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783" y="855419"/>
            <a:ext cx="4640217" cy="368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3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Purpose of the Data Link Layer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Providing Access to Media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2" y="855419"/>
            <a:ext cx="7913516" cy="3073946"/>
          </a:xfrm>
        </p:spPr>
        <p:txBody>
          <a:bodyPr/>
          <a:lstStyle/>
          <a:p>
            <a:pPr marL="0" indent="0" algn="l"/>
            <a:r>
              <a:rPr lang="en-US" dirty="0">
                <a:solidFill>
                  <a:srgbClr val="000000"/>
                </a:solidFill>
              </a:rPr>
              <a:t>Packets exchanged between nodes may experience numerous data link layers and media transitions.</a:t>
            </a:r>
          </a:p>
          <a:p>
            <a:pPr marL="0" indent="0" algn="l"/>
            <a:endParaRPr lang="en-US" dirty="0">
              <a:solidFill>
                <a:srgbClr val="000000"/>
              </a:solidFill>
            </a:endParaRPr>
          </a:p>
          <a:p>
            <a:pPr marL="0" indent="0" algn="l"/>
            <a:r>
              <a:rPr lang="en-US" dirty="0">
                <a:solidFill>
                  <a:srgbClr val="000000"/>
                </a:solidFill>
              </a:rPr>
              <a:t>At each hop along the path, a router performs four basic Layer 2 functions: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Accepts a frame from the network medium.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De-encapsulates the frame to expose the encapsulated packet.</a:t>
            </a:r>
          </a:p>
          <a:p>
            <a:pPr marL="415985" lvl="1" indent="-342900"/>
            <a:r>
              <a:rPr lang="en-US" sz="1600" dirty="0">
                <a:solidFill>
                  <a:srgbClr val="000000"/>
                </a:solidFill>
              </a:rPr>
              <a:t>Re-encapsulates the packet into a new frame.</a:t>
            </a:r>
          </a:p>
          <a:p>
            <a:pPr marL="415985" lvl="1" indent="-342900"/>
            <a:r>
              <a:rPr lang="en-US" sz="1600" dirty="0">
                <a:solidFill>
                  <a:srgbClr val="000000"/>
                </a:solidFill>
              </a:rPr>
              <a:t>Forwards the new frame on the medium of the next network segment.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7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3E1FC63F-1738-4F20-B656-0C076A42F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8"/>
          </a:xfrm>
        </p:spPr>
        <p:txBody>
          <a:bodyPr/>
          <a:lstStyle/>
          <a:p>
            <a:r>
              <a:rPr lang="en-US" sz="1600" dirty="0"/>
              <a:t>Purpose of the Data Link Layer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Data Link Layer Standards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2" y="855419"/>
            <a:ext cx="3746328" cy="3073946"/>
          </a:xfrm>
        </p:spPr>
        <p:txBody>
          <a:bodyPr/>
          <a:lstStyle/>
          <a:p>
            <a:pPr marL="0" indent="0" algn="l"/>
            <a:r>
              <a:rPr lang="en-US" dirty="0">
                <a:solidFill>
                  <a:srgbClr val="000000"/>
                </a:solidFill>
              </a:rPr>
              <a:t>Data link layer protocols are defined by engineering organizations: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Institute for Electrical and Electronic Engineers (IEEE).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International Telecommunications Union (ITU).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International Organizations for Standardization (ISO).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American National Standards Institute (ANSI).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E48A9C-7AC9-4385-99A6-E88DD132E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55419"/>
            <a:ext cx="4055062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6.2 Topologies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35958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Topologies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Physical and Logical Topologies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035050"/>
            <a:ext cx="8280400" cy="3073400"/>
          </a:xfrm>
        </p:spPr>
        <p:txBody>
          <a:bodyPr/>
          <a:lstStyle/>
          <a:p>
            <a:pPr marL="0" indent="0" algn="l"/>
            <a:r>
              <a:rPr lang="en-US" sz="1800" dirty="0">
                <a:solidFill>
                  <a:srgbClr val="000000"/>
                </a:solidFill>
              </a:rPr>
              <a:t>The topology of a network is the arrangement and relationship of the network devices and the interconnections between them.</a:t>
            </a:r>
          </a:p>
          <a:p>
            <a:pPr marL="0" indent="0" algn="l"/>
            <a:endParaRPr lang="en-US" sz="1800" dirty="0">
              <a:solidFill>
                <a:srgbClr val="000000"/>
              </a:solidFill>
            </a:endParaRPr>
          </a:p>
          <a:p>
            <a:pPr marL="0" indent="0" algn="l"/>
            <a:r>
              <a:rPr lang="en-US" sz="1800" dirty="0">
                <a:solidFill>
                  <a:srgbClr val="000000"/>
                </a:solidFill>
              </a:rPr>
              <a:t>There are two types of topologies used when describing networks: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Physical topology </a:t>
            </a:r>
            <a:r>
              <a:rPr lang="en-US" sz="1800" dirty="0">
                <a:solidFill>
                  <a:srgbClr val="000000"/>
                </a:solidFill>
              </a:rPr>
              <a:t>– shows physical connections and how devices are interconnected.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Logical topology </a:t>
            </a:r>
            <a:r>
              <a:rPr lang="en-US" sz="1800" dirty="0">
                <a:solidFill>
                  <a:srgbClr val="000000"/>
                </a:solidFill>
              </a:rPr>
              <a:t>– identifies the virtual connections between devices using device interfaces and IP addressing schemes.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50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5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E7_Chp1_Example-1" id="{4A20ED44-3835-F149-9AE4-C332C230E09E}" vid="{AFB5BC48-58F8-AD45-912F-AE2AD65EB6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8618</TotalTime>
  <Words>1797</Words>
  <Application>Microsoft Office PowerPoint</Application>
  <PresentationFormat>On-screen Show (16:9)</PresentationFormat>
  <Paragraphs>277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ＭＳ Ｐゴシック</vt:lpstr>
      <vt:lpstr>Arial</vt:lpstr>
      <vt:lpstr>Calibri</vt:lpstr>
      <vt:lpstr>CiscoSans</vt:lpstr>
      <vt:lpstr>CiscoSans ExtraLight</vt:lpstr>
      <vt:lpstr>CiscoSans Thin</vt:lpstr>
      <vt:lpstr>Times New Roman</vt:lpstr>
      <vt:lpstr>Wingdings</vt:lpstr>
      <vt:lpstr>Default Theme</vt:lpstr>
      <vt:lpstr>Module 6: Data Link Layer</vt:lpstr>
      <vt:lpstr>Module Objectives</vt:lpstr>
      <vt:lpstr>6.1 Purpose of the Data Link Layer</vt:lpstr>
      <vt:lpstr>Purpose of the Data Link Layer The Data Link Layer</vt:lpstr>
      <vt:lpstr>Purpose of the Data Link Layer IEEE 802 LAN/MAN Data Link Sublayers</vt:lpstr>
      <vt:lpstr>Purpose of the Data Link Layer Providing Access to Media</vt:lpstr>
      <vt:lpstr>Purpose of the Data Link Layer Data Link Layer Standards</vt:lpstr>
      <vt:lpstr>6.2 Topologies</vt:lpstr>
      <vt:lpstr>Topologies Physical and Logical Topologies</vt:lpstr>
      <vt:lpstr>Topologies WAN Topologies</vt:lpstr>
      <vt:lpstr>Topologies Point-to-Point WAN Topology</vt:lpstr>
      <vt:lpstr>Topologies LAN Topologies</vt:lpstr>
      <vt:lpstr>PowerPoint Presentation</vt:lpstr>
      <vt:lpstr>PowerPoint Presentation</vt:lpstr>
      <vt:lpstr>PowerPoint Presentation</vt:lpstr>
      <vt:lpstr>PowerPoint Presentation</vt:lpstr>
      <vt:lpstr>6.3 Data Link Frame</vt:lpstr>
      <vt:lpstr>Data Link Frame The Frame</vt:lpstr>
      <vt:lpstr>Data Link Frame Frame Fields</vt:lpstr>
      <vt:lpstr>Data Link Frame Layer 2 Addresses</vt:lpstr>
      <vt:lpstr>Data Link Frame LAN and WAN Frames</vt:lpstr>
      <vt:lpstr>6.4 Module Practice and Quiz</vt:lpstr>
      <vt:lpstr>Module Practice and Quiz What did I learn in this module?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Basic Switch and End Device Configuration</dc:title>
  <dc:creator>Stephanie Harvey</dc:creator>
  <cp:lastModifiedBy> </cp:lastModifiedBy>
  <cp:revision>247</cp:revision>
  <dcterms:created xsi:type="dcterms:W3CDTF">2019-10-18T06:21:22Z</dcterms:created>
  <dcterms:modified xsi:type="dcterms:W3CDTF">2023-03-20T08:46:09Z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</Properties>
</file>